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74" autoAdjust="0"/>
    <p:restoredTop sz="94139" autoAdjust="0"/>
  </p:normalViewPr>
  <p:slideViewPr>
    <p:cSldViewPr>
      <p:cViewPr>
        <p:scale>
          <a:sx n="36" d="100"/>
          <a:sy n="36" d="100"/>
        </p:scale>
        <p:origin x="-1472" y="-2056"/>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s://evolve-erasmus.eu/" TargetMode="External"/><Relationship Id="rId5" Type="http://schemas.openxmlformats.org/officeDocument/2006/relationships/hyperlink" Target="https://search.proquest.com/scholarly-journals/assessment-high-impact-practices-using-findings/docview/1081339892/se-2?accountid=10639" TargetMode="External"/><Relationship Id="rId6" Type="http://schemas.openxmlformats.org/officeDocument/2006/relationships/hyperlink" Target="https://doi.org/10.1080/00221546.2018.1441107" TargetMode="External"/><Relationship Id="rId7" Type="http://schemas.openxmlformats.org/officeDocument/2006/relationships/hyperlink" Target="https://www.insidehighered.com/views/2018/05/01/kuh-and-kinzie-respond-essay-questioning-high-impact-practices-opinion" TargetMode="External"/><Relationship Id="rId8" Type="http://schemas.openxmlformats.org/officeDocument/2006/relationships/hyperlink" Target="https://www.nafsa.org/about/about-international-education/internationalization" TargetMode="External"/><Relationship Id="rId9" Type="http://schemas.openxmlformats.org/officeDocument/2006/relationships/hyperlink" Target="https://doi.org/10.12930/0271-9517-28.1.29" TargetMode="External"/><Relationship Id="rId10" Type="http://schemas.openxmlformats.org/officeDocument/2006/relationships/hyperlink" Target="https://doi.org/10.1007/s10734-019-00365-9" TargetMode="External"/><Relationship Id="rId11"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hyperlink" Target="https://journals.sagepub.com/doi/full/10.1177/102831531878644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12125325" y="5341938"/>
            <a:ext cx="17337088"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1" name="Rectangle 36"/>
          <p:cNvSpPr>
            <a:spLocks noChangeArrowheads="1"/>
          </p:cNvSpPr>
          <p:nvPr/>
        </p:nvSpPr>
        <p:spPr bwMode="auto">
          <a:xfrm>
            <a:off x="31094363" y="5337175"/>
            <a:ext cx="11426825"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2" name="Rectangle 37"/>
          <p:cNvSpPr>
            <a:spLocks noChangeArrowheads="1"/>
          </p:cNvSpPr>
          <p:nvPr/>
        </p:nvSpPr>
        <p:spPr bwMode="auto">
          <a:xfrm>
            <a:off x="31094363" y="13958888"/>
            <a:ext cx="11426825"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3" name="Rectangle 38"/>
          <p:cNvSpPr>
            <a:spLocks noChangeArrowheads="1"/>
          </p:cNvSpPr>
          <p:nvPr/>
        </p:nvSpPr>
        <p:spPr bwMode="auto">
          <a:xfrm>
            <a:off x="23702403" y="23952656"/>
            <a:ext cx="662940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4" name="Rectangle 41"/>
          <p:cNvSpPr>
            <a:spLocks noChangeArrowheads="1"/>
          </p:cNvSpPr>
          <p:nvPr/>
        </p:nvSpPr>
        <p:spPr bwMode="auto">
          <a:xfrm>
            <a:off x="1109663" y="5337175"/>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6" name="Rectangle 39"/>
          <p:cNvSpPr>
            <a:spLocks noChangeArrowheads="1"/>
          </p:cNvSpPr>
          <p:nvPr/>
        </p:nvSpPr>
        <p:spPr bwMode="auto">
          <a:xfrm>
            <a:off x="1109663" y="11606213"/>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91" name="Text Box 43"/>
          <p:cNvSpPr txBox="1">
            <a:spLocks noChangeArrowheads="1"/>
          </p:cNvSpPr>
          <p:nvPr/>
        </p:nvSpPr>
        <p:spPr bwMode="auto">
          <a:xfrm>
            <a:off x="914400" y="11528425"/>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a:solidFill>
                  <a:schemeClr val="bg1"/>
                </a:solidFill>
                <a:effectLst>
                  <a:outerShdw blurRad="38100" dist="38100" dir="2700000" algn="tl">
                    <a:srgbClr val="000000"/>
                  </a:outerShdw>
                </a:effectLst>
                <a:latin typeface="Arial" charset="0"/>
              </a:rPr>
              <a:t>INTRODUCTION</a:t>
            </a:r>
            <a:endParaRPr lang="en-US" sz="3257">
              <a:effectLst>
                <a:outerShdw blurRad="38100" dist="38100" dir="2700000" algn="tl">
                  <a:srgbClr val="FFFFFF"/>
                </a:outerShdw>
              </a:effectLst>
              <a:latin typeface="Times New Roman" pitchFamily="18" charset="0"/>
            </a:endParaRPr>
          </a:p>
        </p:txBody>
      </p:sp>
      <p:sp>
        <p:nvSpPr>
          <p:cNvPr id="2092" name="Text Box 44"/>
          <p:cNvSpPr txBox="1">
            <a:spLocks noChangeArrowheads="1"/>
          </p:cNvSpPr>
          <p:nvPr/>
        </p:nvSpPr>
        <p:spPr bwMode="auto">
          <a:xfrm>
            <a:off x="914400" y="5257800"/>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ABSTRACT</a:t>
            </a:r>
            <a:endParaRPr lang="en-US" sz="3257"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11890375" y="5264150"/>
            <a:ext cx="173783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RESULTS</a:t>
            </a:r>
            <a:endParaRPr lang="en-US" sz="3257"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30899100" y="5257800"/>
            <a:ext cx="11425238"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DISCUSSION</a:t>
            </a:r>
            <a:endParaRPr lang="en-US" sz="3257" dirty="0">
              <a:latin typeface="Times New Roman" pitchFamily="18" charset="0"/>
            </a:endParaRPr>
          </a:p>
        </p:txBody>
      </p:sp>
      <p:sp>
        <p:nvSpPr>
          <p:cNvPr id="2099" name="Text Box 51"/>
          <p:cNvSpPr txBox="1">
            <a:spLocks noChangeArrowheads="1"/>
          </p:cNvSpPr>
          <p:nvPr/>
        </p:nvSpPr>
        <p:spPr bwMode="auto">
          <a:xfrm>
            <a:off x="30899100" y="13879513"/>
            <a:ext cx="11425238"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REFERENCES</a:t>
            </a:r>
            <a:endParaRPr lang="en-US" sz="3257" dirty="0">
              <a:latin typeface="Times New Roman" pitchFamily="18" charset="0"/>
            </a:endParaRPr>
          </a:p>
        </p:txBody>
      </p:sp>
      <p:sp>
        <p:nvSpPr>
          <p:cNvPr id="2101" name="Text Box 53"/>
          <p:cNvSpPr txBox="1">
            <a:spLocks noChangeArrowheads="1"/>
          </p:cNvSpPr>
          <p:nvPr/>
        </p:nvSpPr>
        <p:spPr bwMode="auto">
          <a:xfrm>
            <a:off x="23556119" y="23788687"/>
            <a:ext cx="6619081" cy="704850"/>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ACKNOWLEDGEMENTS</a:t>
            </a:r>
            <a:endParaRPr lang="en-US" sz="3257" dirty="0">
              <a:latin typeface="Times New Roman" pitchFamily="18"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10858500" y="1371600"/>
            <a:ext cx="21945600" cy="346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6000" b="1" dirty="0">
                <a:solidFill>
                  <a:srgbClr val="FFC82E"/>
                </a:solidFill>
              </a:rPr>
              <a:t>Impact of Global Curricular Experiences on Student GPA</a:t>
            </a:r>
          </a:p>
          <a:p>
            <a:pPr algn="ctr">
              <a:spcBef>
                <a:spcPct val="30000"/>
              </a:spcBef>
              <a:defRPr/>
            </a:pPr>
            <a:r>
              <a:rPr lang="en-US" altLang="en-US" sz="5400" b="1" dirty="0" smtClean="0">
                <a:solidFill>
                  <a:schemeClr val="bg1"/>
                </a:solidFill>
              </a:rPr>
              <a:t>George Saffo</a:t>
            </a:r>
            <a:endParaRPr lang="en-US" altLang="en-US" sz="5400" b="1" dirty="0">
              <a:solidFill>
                <a:schemeClr val="bg1"/>
              </a:solidFill>
            </a:endParaRPr>
          </a:p>
        </p:txBody>
      </p:sp>
      <p:sp>
        <p:nvSpPr>
          <p:cNvPr id="2069" name="Rectangle 59"/>
          <p:cNvSpPr>
            <a:spLocks noChangeArrowheads="1"/>
          </p:cNvSpPr>
          <p:nvPr/>
        </p:nvSpPr>
        <p:spPr bwMode="auto">
          <a:xfrm>
            <a:off x="36804600" y="1600200"/>
            <a:ext cx="581342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2800" dirty="0">
                <a:solidFill>
                  <a:schemeClr val="bg1"/>
                </a:solidFill>
              </a:rPr>
              <a:t>Your Name</a:t>
            </a:r>
          </a:p>
          <a:p>
            <a:pPr algn="r">
              <a:lnSpc>
                <a:spcPct val="70000"/>
              </a:lnSpc>
              <a:spcBef>
                <a:spcPct val="30000"/>
              </a:spcBef>
              <a:defRPr/>
            </a:pPr>
            <a:r>
              <a:rPr lang="en-US" altLang="en-US" sz="2800" dirty="0">
                <a:solidFill>
                  <a:schemeClr val="bg1"/>
                </a:solidFill>
              </a:rPr>
              <a:t>Your Department</a:t>
            </a:r>
          </a:p>
          <a:p>
            <a:pPr algn="r">
              <a:lnSpc>
                <a:spcPct val="70000"/>
              </a:lnSpc>
              <a:spcBef>
                <a:spcPct val="30000"/>
              </a:spcBef>
              <a:defRPr/>
            </a:pPr>
            <a:r>
              <a:rPr lang="en-US" altLang="en-US" sz="2800" dirty="0">
                <a:solidFill>
                  <a:schemeClr val="bg1"/>
                </a:solidFill>
              </a:rPr>
              <a:t>East Carolina University</a:t>
            </a:r>
          </a:p>
          <a:p>
            <a:pPr algn="r">
              <a:lnSpc>
                <a:spcPct val="70000"/>
              </a:lnSpc>
              <a:spcBef>
                <a:spcPct val="30000"/>
              </a:spcBef>
              <a:defRPr/>
            </a:pPr>
            <a:r>
              <a:rPr lang="en-US" altLang="en-US" sz="2800" dirty="0">
                <a:solidFill>
                  <a:schemeClr val="bg1"/>
                </a:solidFill>
              </a:rPr>
              <a:t>Greenville, North Carolina 27858</a:t>
            </a:r>
          </a:p>
          <a:p>
            <a:pPr algn="r">
              <a:lnSpc>
                <a:spcPct val="70000"/>
              </a:lnSpc>
              <a:spcBef>
                <a:spcPct val="30000"/>
              </a:spcBef>
              <a:defRPr/>
            </a:pPr>
            <a:r>
              <a:rPr lang="en-US" altLang="en-US" sz="2800" dirty="0">
                <a:solidFill>
                  <a:schemeClr val="bg1"/>
                </a:solidFill>
              </a:rPr>
              <a:t>Your email address</a:t>
            </a:r>
          </a:p>
          <a:p>
            <a:pPr algn="r">
              <a:lnSpc>
                <a:spcPct val="70000"/>
              </a:lnSpc>
              <a:spcBef>
                <a:spcPct val="30000"/>
              </a:spcBef>
              <a:defRPr/>
            </a:pPr>
            <a:endParaRPr lang="en-US" altLang="en-US" sz="3771" b="1" dirty="0">
              <a:solidFill>
                <a:schemeClr val="bg1"/>
              </a:solidFill>
            </a:endParaRPr>
          </a:p>
          <a:p>
            <a:pPr algn="r">
              <a:spcBef>
                <a:spcPct val="50000"/>
              </a:spcBef>
              <a:defRPr/>
            </a:pPr>
            <a:endParaRPr lang="en-US" altLang="en-US" sz="3257" dirty="0">
              <a:latin typeface="Times New Roman" panose="02020603050405020304" pitchFamily="18" charset="0"/>
            </a:endParaRPr>
          </a:p>
        </p:txBody>
      </p:sp>
      <p:sp>
        <p:nvSpPr>
          <p:cNvPr id="2071" name="Rectangle 63"/>
          <p:cNvSpPr>
            <a:spLocks noChangeArrowheads="1"/>
          </p:cNvSpPr>
          <p:nvPr/>
        </p:nvSpPr>
        <p:spPr bwMode="auto">
          <a:xfrm>
            <a:off x="1109663" y="22579013"/>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112" name="Text Box 64"/>
          <p:cNvSpPr txBox="1">
            <a:spLocks noChangeArrowheads="1"/>
          </p:cNvSpPr>
          <p:nvPr/>
        </p:nvSpPr>
        <p:spPr bwMode="auto">
          <a:xfrm>
            <a:off x="914400" y="22501225"/>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MATERIALS &amp; METHODS</a:t>
            </a:r>
            <a:endParaRPr lang="en-US" sz="3257" dirty="0">
              <a:effectLst>
                <a:outerShdw blurRad="38100" dist="38100" dir="2700000" algn="tl">
                  <a:srgbClr val="FFFFFF"/>
                </a:outerShdw>
              </a:effectLst>
              <a:latin typeface="Times New Roman" pitchFamily="18" charset="0"/>
            </a:endParaRPr>
          </a:p>
        </p:txBody>
      </p:sp>
      <p:sp>
        <p:nvSpPr>
          <p:cNvPr id="2" name="TextBox 1"/>
          <p:cNvSpPr txBox="1"/>
          <p:nvPr/>
        </p:nvSpPr>
        <p:spPr>
          <a:xfrm>
            <a:off x="802481" y="6672937"/>
            <a:ext cx="9372600" cy="3871913"/>
          </a:xfrm>
          <a:prstGeom prst="rect">
            <a:avLst/>
          </a:prstGeom>
          <a:noFill/>
          <a:ln>
            <a:solidFill>
              <a:srgbClr val="3F006A"/>
            </a:solidFill>
          </a:ln>
        </p:spPr>
        <p:txBody>
          <a:bodyPr wrap="square" rtlCol="0">
            <a:noAutofit/>
          </a:bodyPr>
          <a:lstStyle/>
          <a:p>
            <a:r>
              <a:rPr lang="en-US" sz="2000" dirty="0"/>
              <a:t>Study abroad, foreign exchange, foreign language, and global understanding courses are encouraged within higher education as something that can greatly improve and diversify student’s college experiences. However, much of the data on benefits of these activities are limited and the findings are not entirely consistent throughout the literature. In this study, we use a simple fixed effects model within a sample of 47,000 students to understand the impacts that study abroad, foreign exchange, global understanding, and foreign language courses have on student semester and cumulative GPAs. Based on our model, it was found that study abroad/foreign exchange and global understanding courses had positive impacts on student success while the results for foreign language courses were not statistically significant.</a:t>
            </a:r>
          </a:p>
        </p:txBody>
      </p:sp>
      <p:sp>
        <p:nvSpPr>
          <p:cNvPr id="28" name="TextBox 27"/>
          <p:cNvSpPr txBox="1"/>
          <p:nvPr/>
        </p:nvSpPr>
        <p:spPr>
          <a:xfrm>
            <a:off x="908195" y="12727781"/>
            <a:ext cx="9372600" cy="8989219"/>
          </a:xfrm>
          <a:prstGeom prst="rect">
            <a:avLst/>
          </a:prstGeom>
          <a:noFill/>
          <a:ln>
            <a:solidFill>
              <a:srgbClr val="3F006A"/>
            </a:solidFill>
          </a:ln>
        </p:spPr>
        <p:txBody>
          <a:bodyPr wrap="square" rtlCol="0">
            <a:noAutofit/>
          </a:bodyPr>
          <a:lstStyle/>
          <a:p>
            <a:r>
              <a:rPr lang="en-US" sz="1600" dirty="0"/>
              <a:t>Increasingly colleges and universities are seeing their funding linked to student performance. This link may be direct; for public universities state appropriations formulas include metrics for student success such as graduation rates and retention. For both public and private universities, student performance can impact their reputation and ability to sustain and grow their enrollments and thus tuition revenues. While student success is a goal of higher education, it is becoming increasingly critical to meet target metrics to sustain the institution’s fiscal health. </a:t>
            </a:r>
          </a:p>
          <a:p>
            <a:r>
              <a:rPr lang="en-US" sz="1600" dirty="0"/>
              <a:t> </a:t>
            </a:r>
          </a:p>
          <a:p>
            <a:r>
              <a:rPr lang="en-US" sz="1600" dirty="0"/>
              <a:t>One strategy has been to enhance students’ contact with faculty outside of the traditional classroom experiences. These interactions have improved students’ attitudes toward college, increased academic achievement, and enhanced enrollment persistence (</a:t>
            </a:r>
            <a:r>
              <a:rPr lang="en-US" sz="1600" dirty="0">
                <a:hlinkClick r:id="rId2"/>
              </a:rPr>
              <a:t>Pascarella, 1980</a:t>
            </a:r>
            <a:r>
              <a:rPr lang="en-US" sz="1600" dirty="0"/>
              <a:t>). More recently, many universities have adopted and implemented high impact practices (HIPs) such as first-year experiences, learning communities, writing intensive courses, collaborative projects, research, diversity and global learning, capstone courses, and experiential learning to improve student retention, engagement. These practices enhance “deep approaches” to learning and critical thinking (Kuh and </a:t>
            </a:r>
            <a:r>
              <a:rPr lang="en-US" sz="1600" dirty="0" smtClean="0"/>
              <a:t>Schneider, </a:t>
            </a:r>
            <a:r>
              <a:rPr lang="en-US" sz="1600" dirty="0"/>
              <a:t>2008). In a review of HIPs, Gonyea et al. (2008) and Kuh and Kinzie (2018) found that there are complementary and reinforcing effects on student performance resulting from different types of learning experiences; they recommend students participate in at least two types of HIPs during their college experience. Gonyea et al. (2008) found that engagement in these activities had positive results on grades as well as persistence in obtaining their degree. Brownell and Swaner (2008) summarize several research projects that find positive impacts of first-year experiences, learning communities, research, and service learning on student persistence and grade point averages (GPAs).  </a:t>
            </a:r>
          </a:p>
          <a:p>
            <a:r>
              <a:rPr lang="en-US" sz="1600" dirty="0"/>
              <a:t> </a:t>
            </a:r>
          </a:p>
          <a:p>
            <a:r>
              <a:rPr lang="en-US" sz="1600" dirty="0"/>
              <a:t>However, despite the promoted benefits associated with these high impact practices, there are some inconsistent findings within the literature on just how impactful these experiences are. Zilvinskis (2019) focused specifically on the impacts of undergraduate research, internships, and capstone projects. Only one of which, internships, were found to be positively correlated with GPA. Similarly, Johnson and Stage (2018) studied the effect of first-year seminars, core curricula, learning communities, writing-intensive courses, collaborative assignments, undergraduate research, diversity/global learning experiences, service learning, internships, and capstones or senior projects, effect on 4 and 6 year graduation rates and found that only student research positively impacted graduation rates and student internships actually had a negative correlation with graduation rates. All other variables were ineffective or weakly correlated to graduation rates. Due to the inconsistent findings within the literature, this study is focused specifically on the impacts of global curricular experiences on student performance. </a:t>
            </a:r>
          </a:p>
        </p:txBody>
      </p:sp>
      <p:sp>
        <p:nvSpPr>
          <p:cNvPr id="29" name="TextBox 28"/>
          <p:cNvSpPr txBox="1"/>
          <p:nvPr/>
        </p:nvSpPr>
        <p:spPr>
          <a:xfrm>
            <a:off x="457200" y="23806872"/>
            <a:ext cx="22631400" cy="8458200"/>
          </a:xfrm>
          <a:prstGeom prst="rect">
            <a:avLst/>
          </a:prstGeom>
          <a:noFill/>
          <a:ln>
            <a:solidFill>
              <a:srgbClr val="3F006A"/>
            </a:solidFill>
          </a:ln>
        </p:spPr>
        <p:txBody>
          <a:bodyPr wrap="square" rtlCol="0">
            <a:noAutofit/>
          </a:bodyPr>
          <a:lstStyle/>
          <a:p>
            <a:endParaRPr lang="en-US" sz="1600" i="1" dirty="0"/>
          </a:p>
        </p:txBody>
      </p:sp>
      <mc:AlternateContent xmlns:mc="http://schemas.openxmlformats.org/markup-compatibility/2006">
        <mc:Choice xmlns:a14="http://schemas.microsoft.com/office/drawing/2010/main" Requires="a14">
          <p:sp>
            <p:nvSpPr>
              <p:cNvPr id="30" name="TextBox 29"/>
              <p:cNvSpPr txBox="1"/>
              <p:nvPr/>
            </p:nvSpPr>
            <p:spPr>
              <a:xfrm>
                <a:off x="10972800" y="6629400"/>
                <a:ext cx="19430999" cy="16576675"/>
              </a:xfrm>
              <a:prstGeom prst="rect">
                <a:avLst/>
              </a:prstGeom>
              <a:noFill/>
              <a:ln>
                <a:solidFill>
                  <a:srgbClr val="3F006A"/>
                </a:solidFill>
              </a:ln>
            </p:spPr>
            <p:txBody>
              <a:bodyPr wrap="square" rtlCol="0">
                <a:noAutofit/>
              </a:bodyPr>
              <a:lstStyle/>
              <a:p>
                <a:r>
                  <a:rPr lang="en-US" sz="1600" b="1" dirty="0" smtClean="0"/>
                  <a:t>Data:</a:t>
                </a:r>
              </a:p>
              <a:p>
                <a:r>
                  <a:rPr lang="en-US" sz="1600" dirty="0"/>
                  <a:t>Data:</a:t>
                </a:r>
              </a:p>
              <a:p>
                <a:r>
                  <a:rPr lang="en-US" sz="1600" dirty="0"/>
                  <a:t>In this study, we analyze the effect of study abroad/foreign exchange, foreign language, and global understanding courses on students’ grade point average (GPA). Our study focuses on first-time, full-time freshmen (FTFT freshmen). Our case study is East Carolina University (ECU), which is considered a moderate-sized, public university with an average annual undergraduate enrollment of 12,180 students who matriculated as FTFT freshman over the sample period from 2008 to 2020.  The data in our study includes 365,424 observations of roughly 47,000 FTFT freshmen entering ECU. Approximately 8,800 (18.7%) of these students participate in foreign language at some point during their college career.  The participation rates for other international activities of interest are lower at roughly 7% for foreign exchange/study abroad and for global understanding. The dataset begins with new freshman entering in the Fall 2008 semester, and new students are added to the sample as they enroll in subsequent semesters. Students leave the sample upon graduation or termination of enrollment. Importantly, our panel dataset includes a longitudinal student identifier that allows us to track individual students over the course of their college career at ECU. The descriptive statistics for the sample are reported in Table 1. </a:t>
                </a:r>
              </a:p>
              <a:p>
                <a:r>
                  <a:rPr lang="en-US" sz="1600" dirty="0"/>
                  <a:t> </a:t>
                </a:r>
              </a:p>
              <a:p>
                <a:r>
                  <a:rPr lang="en-US" sz="1600" dirty="0"/>
                  <a:t>Our main covariates of interest are indicator variables for participation in study abroad/foreign exchange, foreign language, and global understanding.  These indicator variables are equal to 1 during the semester that students participate in the international activities and each subsequent semester of the student’s enrollment.  For example, consider an ECU student whose college career spans a total of eight semesters and who studies abroad during the fifth semester. Within the data set the study abroad indicator will be 0 for the four semesters prior to their study abroad experience and equal 1 for each semester following their study abroad experience. The indicator variables generally follow the same pattern as participation rates.  For example, 14.9% of our student-semester observations are of individuals who have completed a foreign language course, 4.9% completed a global understanding course, and 3.9% studied abroad or completed a term-length foreign exchange program.    </a:t>
                </a:r>
              </a:p>
              <a:p>
                <a:r>
                  <a:rPr lang="en-US" sz="1600" dirty="0"/>
                  <a:t> </a:t>
                </a:r>
              </a:p>
              <a:p>
                <a:r>
                  <a:rPr lang="en-US" sz="1600" dirty="0"/>
                  <a:t>Our data set also includes covariates such as whether or not students lived on campus, were first generation college students, were Pell grant recipients, were members of Greek life, were student athletes, or were members of the honors college. We included the on-campus factor in our Table 1 due to its statistical significance and the fact that 87% of our sample of students lived on campus at some point in their academic career. ECU has a general requirement that all freshman students live on campus for at least one year. According to Table 1, around 29% of the student observations from our panel were on campus residencies which suggests that most students live on campus during their freshman year to satisfy institutional requirements, but subsequently move to off-campus housing in later semesters.    </a:t>
                </a:r>
              </a:p>
              <a:p>
                <a:r>
                  <a:rPr lang="en-US" sz="1600" dirty="0"/>
                  <a:t> </a:t>
                </a:r>
              </a:p>
              <a:p>
                <a:r>
                  <a:rPr lang="en-US" sz="1600" dirty="0"/>
                  <a:t>We measure two forms of GPA in this study. The first, cumulative GPA is the total GPA as measured through the current semester and includes all classes the student has received credit at ECU up to that point. Our second measure, semester GPA, is simply the GPA calculated for each student based only on the classes taken during a given semester.  The semester GPA is our preferred measure as it better captures the immediate impacts of these global curricular experiences on student performance. For example, we may find a small impact on cumulative GPA if students are participating in international activities during semesters late in their academic career, but semester GPA will not be affected by such timing of study.</a:t>
                </a:r>
              </a:p>
              <a:p>
                <a:r>
                  <a:rPr lang="en-US" sz="1600" dirty="0"/>
                  <a:t> </a:t>
                </a:r>
              </a:p>
              <a:p>
                <a:r>
                  <a:rPr lang="en-US" sz="1600" dirty="0"/>
                  <a:t>Although not reported in Table 1, ECU is a diverse campus with 59% of the FTFT freshmen female, 70% White, 15% Black or African American, 4% Hispanic/Latino, and the remaining 11% belonging to other race/ethnicity categories. Incoming freshman have on average an SAT score of 1047, a 3.675 high school GPA, and 61% graduate within 6 years.  The following section describes our empirical methods used to analyze the data and presents statistical results of those analyses. </a:t>
                </a:r>
                <a:endParaRPr lang="en-US" sz="1600" dirty="0" smtClean="0"/>
              </a:p>
              <a:p>
                <a:endParaRPr lang="en-US" sz="1600" dirty="0"/>
              </a:p>
              <a:p>
                <a:r>
                  <a:rPr lang="en-US" sz="1600" b="1" dirty="0"/>
                  <a:t>Empirical Model and Results:</a:t>
                </a:r>
              </a:p>
              <a:p>
                <a:r>
                  <a:rPr lang="en-US" sz="1600" dirty="0"/>
                  <a:t>To estimate the effect of study abroad and global understanding courses have on academic success (GPA), which is on a scale from 0 to 4. We first estimate the following student fixed effects model:</a:t>
                </a:r>
              </a:p>
              <a:p>
                <a:r>
                  <a:rPr lang="en-US" sz="1600" dirty="0"/>
                  <a:t> </a:t>
                </a:r>
              </a:p>
              <a:p>
                <a14:m>
                  <m:oMathPara xmlns:m="http://schemas.openxmlformats.org/officeDocument/2006/math">
                    <m:oMathParaPr>
                      <m:jc m:val="centerGroup"/>
                    </m:oMathParaPr>
                    <m:oMath xmlns:m="http://schemas.openxmlformats.org/officeDocument/2006/math">
                      <m:r>
                        <a:rPr lang="en-US" sz="1800" i="1"/>
                        <m:t>𝐺𝑃</m:t>
                      </m:r>
                      <m:sSub>
                        <m:sSubPr>
                          <m:ctrlPr>
                            <a:rPr lang="en-US" sz="1800" i="1"/>
                          </m:ctrlPr>
                        </m:sSubPr>
                        <m:e>
                          <m:r>
                            <a:rPr lang="en-US" sz="1800" i="1"/>
                            <m:t>𝐴</m:t>
                          </m:r>
                        </m:e>
                        <m:sub>
                          <m:r>
                            <a:rPr lang="en-US" sz="1800" i="1"/>
                            <m:t>𝑖</m:t>
                          </m:r>
                        </m:sub>
                      </m:sSub>
                      <m:sSub>
                        <m:sSubPr>
                          <m:ctrlPr>
                            <a:rPr lang="en-US" sz="1800" i="1"/>
                          </m:ctrlPr>
                        </m:sSubPr>
                        <m:e>
                          <m:r>
                            <a:rPr lang="en-US" sz="1800" i="1"/>
                            <m:t>,</m:t>
                          </m:r>
                        </m:e>
                        <m:sub>
                          <m:r>
                            <a:rPr lang="en-US" sz="1800" i="1"/>
                            <m:t>𝑡</m:t>
                          </m:r>
                        </m:sub>
                      </m:sSub>
                      <m:r>
                        <a:rPr lang="en-US" sz="1800" i="1"/>
                        <m:t>=</m:t>
                      </m:r>
                      <m:r>
                        <a:rPr lang="en-US" sz="1800" i="1"/>
                        <m:t>𝑎</m:t>
                      </m:r>
                      <m:r>
                        <a:rPr lang="en-US" sz="1800" i="1"/>
                        <m:t>+</m:t>
                      </m:r>
                      <m:sSub>
                        <m:sSubPr>
                          <m:ctrlPr>
                            <a:rPr lang="en-US" sz="1800" i="1"/>
                          </m:ctrlPr>
                        </m:sSubPr>
                        <m:e>
                          <m:r>
                            <a:rPr lang="en-US" sz="1800" i="1"/>
                            <m:t>𝛽</m:t>
                          </m:r>
                        </m:e>
                        <m:sub>
                          <m:r>
                            <a:rPr lang="en-US" sz="1800" i="1"/>
                            <m:t>1</m:t>
                          </m:r>
                        </m:sub>
                      </m:sSub>
                      <m:r>
                        <a:rPr lang="en-US" sz="1800" i="1"/>
                        <m:t>∗</m:t>
                      </m:r>
                      <m:sSub>
                        <m:sSubPr>
                          <m:ctrlPr>
                            <a:rPr lang="en-US" sz="1800" i="1"/>
                          </m:ctrlPr>
                        </m:sSubPr>
                        <m:e>
                          <m:r>
                            <a:rPr lang="en-US" sz="1800" i="1"/>
                            <m:t>𝐺𝑈</m:t>
                          </m:r>
                        </m:e>
                        <m:sub>
                          <m:r>
                            <a:rPr lang="en-US" sz="1800" i="1"/>
                            <m:t>𝑖</m:t>
                          </m:r>
                          <m:r>
                            <a:rPr lang="en-US" sz="1800" i="1"/>
                            <m:t>,</m:t>
                          </m:r>
                          <m:r>
                            <a:rPr lang="en-US" sz="1800" i="1"/>
                            <m:t>𝑡</m:t>
                          </m:r>
                        </m:sub>
                      </m:sSub>
                      <m:r>
                        <a:rPr lang="en-US" sz="1800" i="1"/>
                        <m:t>+</m:t>
                      </m:r>
                      <m:sSub>
                        <m:sSubPr>
                          <m:ctrlPr>
                            <a:rPr lang="en-US" sz="1800" i="1"/>
                          </m:ctrlPr>
                        </m:sSubPr>
                        <m:e>
                          <m:r>
                            <a:rPr lang="en-US" sz="1800" i="1"/>
                            <m:t>𝛽</m:t>
                          </m:r>
                        </m:e>
                        <m:sub>
                          <m:r>
                            <a:rPr lang="en-US" sz="1800" i="1"/>
                            <m:t>2</m:t>
                          </m:r>
                        </m:sub>
                      </m:sSub>
                      <m:r>
                        <a:rPr lang="en-US" sz="1800" i="1"/>
                        <m:t>∗</m:t>
                      </m:r>
                      <m:sSub>
                        <m:sSubPr>
                          <m:ctrlPr>
                            <a:rPr lang="en-US" sz="1800" i="1"/>
                          </m:ctrlPr>
                        </m:sSubPr>
                        <m:e>
                          <m:r>
                            <a:rPr lang="en-US" sz="1800" i="1"/>
                            <m:t>𝐹𝐿</m:t>
                          </m:r>
                        </m:e>
                        <m:sub>
                          <m:r>
                            <a:rPr lang="en-US" sz="1800" i="1"/>
                            <m:t>𝑖</m:t>
                          </m:r>
                          <m:r>
                            <a:rPr lang="en-US" sz="1800" i="1"/>
                            <m:t>,</m:t>
                          </m:r>
                          <m:r>
                            <a:rPr lang="en-US" sz="1800" i="1"/>
                            <m:t>𝑡</m:t>
                          </m:r>
                        </m:sub>
                      </m:sSub>
                      <m:r>
                        <a:rPr lang="en-US" sz="1800" i="1"/>
                        <m:t>+</m:t>
                      </m:r>
                      <m:sSub>
                        <m:sSubPr>
                          <m:ctrlPr>
                            <a:rPr lang="en-US" sz="1800" i="1"/>
                          </m:ctrlPr>
                        </m:sSubPr>
                        <m:e>
                          <m:r>
                            <a:rPr lang="en-US" sz="1800" i="1"/>
                            <m:t>𝛽</m:t>
                          </m:r>
                        </m:e>
                        <m:sub>
                          <m:r>
                            <a:rPr lang="en-US" sz="1800" i="1"/>
                            <m:t>3</m:t>
                          </m:r>
                        </m:sub>
                      </m:sSub>
                      <m:r>
                        <a:rPr lang="en-US" sz="1800" i="1"/>
                        <m:t>∗</m:t>
                      </m:r>
                      <m:sSub>
                        <m:sSubPr>
                          <m:ctrlPr>
                            <a:rPr lang="en-US" sz="1800" i="1"/>
                          </m:ctrlPr>
                        </m:sSubPr>
                        <m:e>
                          <m:r>
                            <a:rPr lang="en-US" sz="1800" i="1"/>
                            <m:t>𝐴𝐵𝐸𝑋</m:t>
                          </m:r>
                        </m:e>
                        <m:sub>
                          <m:r>
                            <a:rPr lang="en-US" sz="1800" i="1"/>
                            <m:t>𝑖</m:t>
                          </m:r>
                          <m:r>
                            <a:rPr lang="en-US" sz="1800" i="1"/>
                            <m:t>,</m:t>
                          </m:r>
                          <m:r>
                            <a:rPr lang="en-US" sz="1800" i="1"/>
                            <m:t>𝑡</m:t>
                          </m:r>
                        </m:sub>
                      </m:sSub>
                      <m:sSub>
                        <m:sSubPr>
                          <m:ctrlPr>
                            <a:rPr lang="en-US" sz="1800" i="1"/>
                          </m:ctrlPr>
                        </m:sSubPr>
                        <m:e>
                          <m:r>
                            <a:rPr lang="en-US" sz="1800" i="1"/>
                            <m:t>+ </m:t>
                          </m:r>
                          <m:sSub>
                            <m:sSubPr>
                              <m:ctrlPr>
                                <a:rPr lang="en-US" sz="1800" i="1"/>
                              </m:ctrlPr>
                            </m:sSubPr>
                            <m:e>
                              <m:r>
                                <a:rPr lang="en-US" sz="1800" i="1"/>
                                <m:t>𝛽</m:t>
                              </m:r>
                            </m:e>
                            <m:sub>
                              <m:r>
                                <a:rPr lang="en-US" sz="1800" i="1"/>
                                <m:t>4</m:t>
                              </m:r>
                            </m:sub>
                          </m:sSub>
                          <m:r>
                            <a:rPr lang="en-US" sz="1800" i="1"/>
                            <m:t>∗</m:t>
                          </m:r>
                          <m:r>
                            <a:rPr lang="en-US" sz="1800" i="1"/>
                            <m:t>𝑂𝐶</m:t>
                          </m:r>
                        </m:e>
                        <m:sub>
                          <m:r>
                            <a:rPr lang="en-US" sz="1800" i="1"/>
                            <m:t>𝑖</m:t>
                          </m:r>
                          <m:r>
                            <a:rPr lang="en-US" sz="1800" i="1"/>
                            <m:t>,</m:t>
                          </m:r>
                          <m:r>
                            <a:rPr lang="en-US" sz="1800" i="1"/>
                            <m:t>𝑡</m:t>
                          </m:r>
                        </m:sub>
                      </m:sSub>
                      <m:r>
                        <a:rPr lang="en-US" sz="1800" i="1"/>
                        <m:t>+</m:t>
                      </m:r>
                      <m:sSub>
                        <m:sSubPr>
                          <m:ctrlPr>
                            <a:rPr lang="en-US" sz="1800" i="1"/>
                          </m:ctrlPr>
                        </m:sSubPr>
                        <m:e>
                          <m:r>
                            <a:rPr lang="en-US" sz="1800" i="1"/>
                            <m:t>𝑀</m:t>
                          </m:r>
                        </m:e>
                        <m:sub>
                          <m:r>
                            <a:rPr lang="en-US" sz="1800" i="1"/>
                            <m:t>𝑖</m:t>
                          </m:r>
                          <m:r>
                            <a:rPr lang="en-US" sz="1800" i="1"/>
                            <m:t>,</m:t>
                          </m:r>
                          <m:r>
                            <a:rPr lang="en-US" sz="1800" i="1"/>
                            <m:t>𝑡</m:t>
                          </m:r>
                        </m:sub>
                      </m:sSub>
                      <m:r>
                        <a:rPr lang="en-US" sz="1800" i="1"/>
                        <m:t>+</m:t>
                      </m:r>
                      <m:sSub>
                        <m:sSubPr>
                          <m:ctrlPr>
                            <a:rPr lang="en-US" sz="1800" i="1"/>
                          </m:ctrlPr>
                        </m:sSubPr>
                        <m:e>
                          <m:r>
                            <a:rPr lang="en-US" sz="1800" i="1"/>
                            <m:t>𝐼</m:t>
                          </m:r>
                        </m:e>
                        <m:sub>
                          <m:r>
                            <a:rPr lang="en-US" sz="1800" i="1"/>
                            <m:t>𝑖</m:t>
                          </m:r>
                        </m:sub>
                      </m:sSub>
                      <m:r>
                        <a:rPr lang="en-US" sz="1800" i="1"/>
                        <m:t>+</m:t>
                      </m:r>
                      <m:sSub>
                        <m:sSubPr>
                          <m:ctrlPr>
                            <a:rPr lang="en-US" sz="1800" i="1"/>
                          </m:ctrlPr>
                        </m:sSubPr>
                        <m:e>
                          <m:r>
                            <a:rPr lang="en-US" sz="1800" i="1"/>
                            <m:t>𝑇</m:t>
                          </m:r>
                        </m:e>
                        <m:sub>
                          <m:r>
                            <a:rPr lang="en-US" sz="1800" i="1"/>
                            <m:t>𝑡</m:t>
                          </m:r>
                        </m:sub>
                      </m:sSub>
                      <m:sSub>
                        <m:sSubPr>
                          <m:ctrlPr>
                            <a:rPr lang="en-US" sz="1800" i="1"/>
                          </m:ctrlPr>
                        </m:sSubPr>
                        <m:e>
                          <m:r>
                            <a:rPr lang="en-US" sz="1800" i="1"/>
                            <m:t>+</m:t>
                          </m:r>
                          <m:r>
                            <a:rPr lang="en-US" sz="1800" i="1"/>
                            <m:t>𝜀</m:t>
                          </m:r>
                        </m:e>
                        <m:sub>
                          <m:r>
                            <a:rPr lang="en-US" sz="1800" i="1"/>
                            <m:t>𝑖</m:t>
                          </m:r>
                          <m:r>
                            <a:rPr lang="en-US" sz="1800" i="1"/>
                            <m:t>,</m:t>
                          </m:r>
                          <m:r>
                            <a:rPr lang="en-US" sz="1800" i="1"/>
                            <m:t>𝑡</m:t>
                          </m:r>
                        </m:sub>
                      </m:sSub>
                    </m:oMath>
                  </m:oMathPara>
                </a14:m>
                <a:endParaRPr lang="en-US" sz="1800" dirty="0"/>
              </a:p>
              <a:p>
                <a:r>
                  <a:rPr lang="en-US" sz="1600" dirty="0"/>
                  <a:t> </a:t>
                </a:r>
              </a:p>
              <a:p>
                <a:r>
                  <a:rPr lang="en-US" sz="1600" dirty="0"/>
                  <a:t>In equation 1, GPA for student </a:t>
                </a:r>
                <a:r>
                  <a:rPr lang="en-US" sz="1600" dirty="0" err="1"/>
                  <a:t>i</a:t>
                </a:r>
                <a:r>
                  <a:rPr lang="en-US" sz="1600" dirty="0"/>
                  <a:t> at time t is estimated to be a function of participation in several international activities including, (GU) global understanding courses, (FL) foreign language course, (ABEX) which is the combination of study abroad and foreign exchange courses. These variables measuring participation are indicator variables equal to 1 during the semester of participation and each semester thereafter. 〖𝑂𝐶〗_(𝑖,𝑡) is an indicator variable equal to one if the student resides on campus during a given semester. As such, the key coefficients of interest are β1, β2, and 𝛽_3  , measuring the impact of GU, FL, and ABEX courses on student grade point average.  The estimated coefficient for OC is also of interest, but we are hesitant to interpret 𝛽_4 as a causal impact of campus residency on GPA.  Recall from the discussion in the data section, most students reside on campus as freshmen during which time they are taking relatively easier introductory courses.  The regression also includes a full set of student (Ii), semester (Tt), and〖 Major (𝑀〗_(𝑖,𝑡) ) fixed effects to control for time-invariant student characteristics (race, gender, </a:t>
                </a:r>
                <a:r>
                  <a:rPr lang="en-US" sz="1600" dirty="0" err="1"/>
                  <a:t>pell</a:t>
                </a:r>
                <a:r>
                  <a:rPr lang="en-US" sz="1600" dirty="0"/>
                  <a:t> eligibility, </a:t>
                </a:r>
                <a:r>
                  <a:rPr lang="en-US" sz="1600" dirty="0" err="1"/>
                  <a:t>etc</a:t>
                </a:r>
                <a:r>
                  <a:rPr lang="en-US" sz="1600" dirty="0"/>
                  <a:t>), differing time trends in international study, and majors assuming that different majors are heterogeneous in terms of rigor.  Finally, equation (1) includes a random error term, </a:t>
                </a:r>
                <a:r>
                  <a:rPr lang="en-US" sz="1600" dirty="0" err="1"/>
                  <a:t>εi,t</a:t>
                </a:r>
                <a:r>
                  <a:rPr lang="en-US" sz="1600" dirty="0"/>
                  <a:t>, clustered at the student level to control for inter-temporal correlation within students. </a:t>
                </a:r>
              </a:p>
              <a:p>
                <a:r>
                  <a:rPr lang="en-US" sz="1600" dirty="0"/>
                  <a:t> </a:t>
                </a:r>
              </a:p>
              <a:p>
                <a:r>
                  <a:rPr lang="en-US" sz="1600" dirty="0"/>
                  <a:t>Table 2 presents the results from the model in equation 1 using the full set of all possible counterfactual control observations. Note that ***, **, and * denote significance at the 1%, 5%, and 10% level, respectively. From column 1 and 2, the combination of study abroad and foreign exchange increases cumulative GPA by 0.034 points which is roughly 1.2%, and this effect is statistically significant at 1% level. Semester GPA is increased by 0.071 points (2.4%). These findings demonstrate that study abroad/foreign exchange experiences are positively correlated with student performance.  </a:t>
                </a:r>
              </a:p>
              <a:p>
                <a:r>
                  <a:rPr lang="en-US" sz="1600" dirty="0"/>
                  <a:t> </a:t>
                </a:r>
              </a:p>
              <a:p>
                <a:r>
                  <a:rPr lang="en-US" sz="1600" dirty="0"/>
                  <a:t>Global understanding course increased cumulative GPA 0.018 points (0.60%) and resulted in a 0.028 increase in semester GPA on average across semesters following the completion of the course.  Cumulative GPA results were significant at the 1% level while semester results were significant at the 5% level. The 95% confidence interval of semester GPA for global understanding are calculated directly from Table 2 using the estimated beta coefficient and standard error (beta +/- 1.96*std. error) as .006 to 0.054. </a:t>
                </a:r>
              </a:p>
              <a:p>
                <a:r>
                  <a:rPr lang="en-US" sz="1600" dirty="0"/>
                  <a:t> </a:t>
                </a:r>
              </a:p>
              <a:p>
                <a:r>
                  <a:rPr lang="en-US" sz="1600" dirty="0"/>
                  <a:t>Foreign Language participation only accounted for a 0.008 point increase in cumulative GPA and had a slightly negative effect of a 0.005 point decrease on semester GPA following foreign language participation. The only statistically significant impact was on cumulative GPA at the 5% level. Based on the magnitude of these effects and inconsistencies regarding statistical significance it appears that foreign language has a weak correlation with student performance. On campus residency is associated with a 0.018 point increase in cumulative GPA and a 0.087 point increase in semester GPA. Both effects are significant at the 1% level indicating that living on campus does have a positive correlation with student success. </a:t>
                </a:r>
              </a:p>
              <a:p>
                <a:r>
                  <a:rPr lang="en-US" sz="1600" dirty="0"/>
                  <a:t> </a:t>
                </a:r>
              </a:p>
              <a:p>
                <a:r>
                  <a:rPr lang="en-US" sz="1600" dirty="0"/>
                  <a:t>Columns 3 and 4 of Table 2 test the sensitivity of our regression results to alternative functional forms by using the log of our GPA variables as the dependent variable.  Because we are taking the log of the dependent variable, the estimated coefficients in columns 3 and 4 can be directly interpreted as the percentage impacts of the respective covariates on GPA.  In general, these percentage impacts are roughly comparable to the percentage impacts from the linear models (as evaluated at the mean GPA from Table 1).  For example, study abroad/exchange is estimated to increase cumulative GPA by 1.1% and semester GPA by 1.9% and the effects are statistically significant at the 1% level.  Recall, the linear model predicted a 1.2% and 2.4% increase in cumulative and semester GPA, respectively.  We do, however, see some differences in terms of statistical significance for the log-linear models compared to the linear models.  Specifically, in global understanding courses effect on semester GPA and foreign language courses on cumulative GPA. Where there is a decrease in statistical significance from the 1% level in cumulative GPA from global understanding to only a 5% level of significance of with the log-linear model, while semester GPA has no statistical significance in the log-linear model. The effects of foreign language courses are statistically indistinguishable from zero in our log-linear results.  </a:t>
                </a:r>
              </a:p>
              <a:p>
                <a:r>
                  <a:rPr lang="en-US" sz="1600" dirty="0"/>
                  <a:t> </a:t>
                </a:r>
              </a:p>
              <a:p>
                <a:r>
                  <a:rPr lang="en-US" sz="1600" dirty="0"/>
                  <a:t>In sum, the findings from our regression analyses, indicate that international activities such as study abroad/foreign exchange and global understand courses were positively impactful on student GPA. Alternatively, foreign language was found to have relatively limited effects on student performance. </a:t>
                </a:r>
              </a:p>
              <a:p>
                <a:r>
                  <a:rPr lang="en-US" sz="2000" dirty="0"/>
                  <a:t> </a:t>
                </a:r>
              </a:p>
            </p:txBody>
          </p:sp>
        </mc:Choice>
        <mc:Fallback>
          <p:sp>
            <p:nvSpPr>
              <p:cNvPr id="30" name="TextBox 29"/>
              <p:cNvSpPr txBox="1">
                <a:spLocks noRot="1" noChangeAspect="1" noMove="1" noResize="1" noEditPoints="1" noAdjustHandles="1" noChangeArrowheads="1" noChangeShapeType="1" noTextEdit="1"/>
              </p:cNvSpPr>
              <p:nvPr/>
            </p:nvSpPr>
            <p:spPr>
              <a:xfrm>
                <a:off x="10972800" y="6629400"/>
                <a:ext cx="19430999" cy="16576675"/>
              </a:xfrm>
              <a:prstGeom prst="rect">
                <a:avLst/>
              </a:prstGeom>
              <a:blipFill rotWithShape="0">
                <a:blip r:embed="rId3"/>
                <a:stretch>
                  <a:fillRect l="-125" t="-74" r="-376"/>
                </a:stretch>
              </a:blipFill>
              <a:ln>
                <a:solidFill>
                  <a:srgbClr val="3F006A"/>
                </a:solidFill>
              </a:ln>
            </p:spPr>
            <p:txBody>
              <a:bodyPr/>
              <a:lstStyle/>
              <a:p>
                <a:r>
                  <a:rPr lang="en-US">
                    <a:noFill/>
                  </a:rPr>
                  <a:t> </a:t>
                </a:r>
              </a:p>
            </p:txBody>
          </p:sp>
        </mc:Fallback>
      </mc:AlternateContent>
      <p:sp>
        <p:nvSpPr>
          <p:cNvPr id="31" name="TextBox 30"/>
          <p:cNvSpPr txBox="1"/>
          <p:nvPr/>
        </p:nvSpPr>
        <p:spPr>
          <a:xfrm>
            <a:off x="30861000" y="6629400"/>
            <a:ext cx="11660188" cy="6098381"/>
          </a:xfrm>
          <a:prstGeom prst="rect">
            <a:avLst/>
          </a:prstGeom>
          <a:noFill/>
          <a:ln>
            <a:solidFill>
              <a:srgbClr val="3F006A"/>
            </a:solidFill>
          </a:ln>
        </p:spPr>
        <p:txBody>
          <a:bodyPr wrap="square" rtlCol="0">
            <a:noAutofit/>
          </a:bodyPr>
          <a:lstStyle/>
          <a:p>
            <a:r>
              <a:rPr lang="en-US" sz="2000" dirty="0" smtClean="0"/>
              <a:t>Colleges </a:t>
            </a:r>
            <a:r>
              <a:rPr lang="en-US" sz="2000" dirty="0"/>
              <a:t>and universities around the globe are making many critical decisions regarding funding, programming, and planning to positively impact student success. How well university students preform can impact tuition revenue, and government funding which, in turn, impacts the overall fiscal health of the institution. Thus, strategic investments in high impact practices are important both to the student experiences and the fiscal position of the university. </a:t>
            </a:r>
          </a:p>
          <a:p>
            <a:r>
              <a:rPr lang="en-US" sz="2000" dirty="0"/>
              <a:t> </a:t>
            </a:r>
          </a:p>
          <a:p>
            <a:r>
              <a:rPr lang="en-US" sz="2000" dirty="0"/>
              <a:t>In this paper, we construct a simple empirical framework that studies the effect of high impact practices, such as study abroad/foreign exchange and global understanding courses, on student performance as measured by GPA. To measure the impacts of study abroad/foreign exchange and global understanding courses we utilize a fixed effects model. This estimation strategy measures the within-student changes in semester and cumulative GPAs of students who participated in any of the three academic formats. The evaluated semester and cumulative GPAs indicate that there are statistically significant results that show a positive correlation between study abroad/foreign exchange on both students cumulative and semester GPA. While the global understanding courses showed a positive correlation with student success the results were not as statistically significant. Foreign language courses had little to no impact on student GPA and the results were not found to be statistically significant.</a:t>
            </a:r>
          </a:p>
        </p:txBody>
      </p:sp>
      <p:sp>
        <p:nvSpPr>
          <p:cNvPr id="32" name="TextBox 31"/>
          <p:cNvSpPr txBox="1"/>
          <p:nvPr/>
        </p:nvSpPr>
        <p:spPr>
          <a:xfrm>
            <a:off x="30861000" y="15330487"/>
            <a:ext cx="11660188" cy="15536646"/>
          </a:xfrm>
          <a:prstGeom prst="rect">
            <a:avLst/>
          </a:prstGeom>
          <a:noFill/>
          <a:ln>
            <a:solidFill>
              <a:srgbClr val="3F006A"/>
            </a:solidFill>
          </a:ln>
        </p:spPr>
        <p:txBody>
          <a:bodyPr wrap="square" rtlCol="0">
            <a:noAutofit/>
          </a:bodyPr>
          <a:lstStyle/>
          <a:p>
            <a:pPr marL="0" marR="0">
              <a:spcBef>
                <a:spcPts val="0"/>
              </a:spcBef>
              <a:spcAft>
                <a:spcPts val="0"/>
              </a:spcAft>
            </a:pPr>
            <a:r>
              <a:rPr lang="en-US" sz="1400" b="1" dirty="0">
                <a:solidFill>
                  <a:srgbClr val="000000"/>
                </a:solidFill>
                <a:latin typeface="+mj-lt"/>
                <a:ea typeface="Calibri" charset="0"/>
              </a:rPr>
              <a:t>Sources:</a:t>
            </a:r>
            <a:endParaRPr lang="en-US" sz="1400" dirty="0">
              <a:latin typeface="+mj-lt"/>
              <a:ea typeface="Calibri" charset="0"/>
            </a:endParaRPr>
          </a:p>
          <a:p>
            <a:pPr marL="0" marR="0">
              <a:spcBef>
                <a:spcPts val="0"/>
              </a:spcBef>
              <a:spcAft>
                <a:spcPts val="0"/>
              </a:spcAft>
            </a:pPr>
            <a:r>
              <a:rPr lang="en-US" sz="1400" dirty="0">
                <a:latin typeface="+mj-lt"/>
                <a:ea typeface="Calibri" charset="0"/>
              </a:rPr>
              <a:t> </a:t>
            </a:r>
          </a:p>
          <a:p>
            <a:pPr marL="457200" marR="0" indent="-457200">
              <a:spcBef>
                <a:spcPts val="0"/>
              </a:spcBef>
              <a:spcAft>
                <a:spcPts val="0"/>
              </a:spcAft>
            </a:pPr>
            <a:r>
              <a:rPr lang="en-US" sz="1600" dirty="0">
                <a:latin typeface="+mj-lt"/>
                <a:ea typeface="Calibri" charset="0"/>
              </a:rPr>
              <a:t>Brownell, J. E., &amp; Swaner, L. E. (2009). High-impact practices: Applying the learning outcomes literature to the development of successful campus programs. Peer Review, 11(2), 26-30.</a:t>
            </a:r>
          </a:p>
          <a:p>
            <a:pPr marL="0" marR="0">
              <a:spcBef>
                <a:spcPts val="0"/>
              </a:spcBef>
              <a:spcAft>
                <a:spcPts val="0"/>
              </a:spcAft>
            </a:pPr>
            <a:r>
              <a:rPr lang="en-US" sz="1600" dirty="0">
                <a:latin typeface="+mj-lt"/>
                <a:ea typeface="Calibri" charset="0"/>
              </a:rPr>
              <a:t> </a:t>
            </a:r>
          </a:p>
          <a:p>
            <a:pPr marL="457200" marR="0" indent="-457200">
              <a:spcBef>
                <a:spcPts val="0"/>
              </a:spcBef>
              <a:spcAft>
                <a:spcPts val="0"/>
              </a:spcAft>
            </a:pPr>
            <a:r>
              <a:rPr lang="en-US" sz="1600" i="1" dirty="0">
                <a:latin typeface="+mj-lt"/>
                <a:ea typeface="Calibri" charset="0"/>
              </a:rPr>
              <a:t>Digest of Education Statistics, 2012</a:t>
            </a:r>
            <a:r>
              <a:rPr lang="en-US" sz="1600" dirty="0">
                <a:latin typeface="+mj-lt"/>
                <a:ea typeface="Calibri" charset="0"/>
              </a:rPr>
              <a:t>. National Center for Education Statistics (NCES) Home Page, a part of the U.S. Department of Education. (n.d.). https://nces.ed.gov/programs/digest/d12/tables/dt12_310.asp. </a:t>
            </a:r>
          </a:p>
          <a:p>
            <a:pPr marL="0" marR="0">
              <a:spcBef>
                <a:spcPts val="0"/>
              </a:spcBef>
              <a:spcAft>
                <a:spcPts val="0"/>
              </a:spcAft>
            </a:pPr>
            <a:r>
              <a:rPr lang="en-US" sz="1600" dirty="0">
                <a:latin typeface="+mj-lt"/>
                <a:ea typeface="Calibri" charset="0"/>
              </a:rPr>
              <a:t> </a:t>
            </a:r>
          </a:p>
          <a:p>
            <a:pPr marL="457200" marR="0" indent="-457200">
              <a:spcBef>
                <a:spcPts val="0"/>
              </a:spcBef>
              <a:spcAft>
                <a:spcPts val="0"/>
              </a:spcAft>
            </a:pPr>
            <a:r>
              <a:rPr lang="en-US" sz="1600" dirty="0">
                <a:latin typeface="+mj-lt"/>
                <a:ea typeface="Calibri" charset="0"/>
              </a:rPr>
              <a:t>EVOLVE. 2019 November 22. EVOLVE: Evidence-Validated Online Learning through Virtual Exchange. Retrieved from:</a:t>
            </a:r>
            <a:r>
              <a:rPr lang="en-US" sz="1600" dirty="0">
                <a:latin typeface="+mj-lt"/>
                <a:ea typeface="Calibri" charset="0"/>
                <a:hlinkClick r:id="rId4"/>
              </a:rPr>
              <a:t> https://evolve-erasmus.eu/</a:t>
            </a:r>
            <a:endParaRPr lang="en-US" sz="1600" dirty="0">
              <a:latin typeface="+mj-lt"/>
              <a:ea typeface="Calibri" charset="0"/>
            </a:endParaRPr>
          </a:p>
          <a:p>
            <a:pPr marL="0" marR="0">
              <a:spcBef>
                <a:spcPts val="0"/>
              </a:spcBef>
              <a:spcAft>
                <a:spcPts val="0"/>
              </a:spcAft>
            </a:pPr>
            <a:r>
              <a:rPr lang="en-US" sz="1600" dirty="0">
                <a:latin typeface="+mj-lt"/>
                <a:ea typeface="Calibri" charset="0"/>
              </a:rPr>
              <a:t> </a:t>
            </a:r>
          </a:p>
          <a:p>
            <a:pPr marL="355600" marR="0" indent="-355600">
              <a:spcBef>
                <a:spcPts val="0"/>
              </a:spcBef>
              <a:spcAft>
                <a:spcPts val="0"/>
              </a:spcAft>
            </a:pPr>
            <a:r>
              <a:rPr lang="en-US" sz="1600" dirty="0">
                <a:latin typeface="+mj-lt"/>
                <a:ea typeface="Calibri" charset="0"/>
              </a:rPr>
              <a:t>Finley, A. (2011). Assessment of high-impact practices: Using findings to drive change in the compass project.</a:t>
            </a:r>
            <a:r>
              <a:rPr lang="en-US" sz="1600" i="1" dirty="0">
                <a:latin typeface="+mj-lt"/>
                <a:ea typeface="Calibri" charset="0"/>
              </a:rPr>
              <a:t> Peer Review, 13</a:t>
            </a:r>
            <a:r>
              <a:rPr lang="en-US" sz="1600" dirty="0">
                <a:latin typeface="+mj-lt"/>
                <a:ea typeface="Calibri" charset="0"/>
              </a:rPr>
              <a:t>(2), 29-33. Retrieved from</a:t>
            </a:r>
            <a:r>
              <a:rPr lang="en-US" sz="1600" dirty="0">
                <a:latin typeface="+mj-lt"/>
                <a:ea typeface="Calibri" charset="0"/>
                <a:hlinkClick r:id="rId5"/>
              </a:rPr>
              <a:t> https://search.proquest.com/scholarly-journals/assessment-high-impact-practices-using-findings/docview/1081339892/se-2?accountid=10639</a:t>
            </a:r>
            <a:endParaRPr lang="en-US" sz="1600" dirty="0">
              <a:latin typeface="+mj-lt"/>
              <a:ea typeface="Calibri" charset="0"/>
            </a:endParaRPr>
          </a:p>
          <a:p>
            <a:pPr marL="355600" marR="0" indent="-355600">
              <a:spcBef>
                <a:spcPts val="0"/>
              </a:spcBef>
              <a:spcAft>
                <a:spcPts val="0"/>
              </a:spcAft>
            </a:pPr>
            <a:r>
              <a:rPr lang="en-US" sz="1600" dirty="0">
                <a:latin typeface="+mj-lt"/>
                <a:ea typeface="Calibri" charset="0"/>
              </a:rPr>
              <a:t> </a:t>
            </a:r>
          </a:p>
          <a:p>
            <a:pPr marL="355600" marR="0" indent="-355600">
              <a:spcBef>
                <a:spcPts val="0"/>
              </a:spcBef>
              <a:spcAft>
                <a:spcPts val="0"/>
              </a:spcAft>
            </a:pPr>
            <a:r>
              <a:rPr lang="en-US" sz="1600" dirty="0">
                <a:latin typeface="+mj-lt"/>
                <a:ea typeface="Calibri" charset="0"/>
              </a:rPr>
              <a:t>Gonyea, R. M., Kinzie, J., Kuh, G. D., &amp; Nelson Laird, T. F. (2008). High impact activities: What they are, why they work, and who benefits. </a:t>
            </a:r>
            <a:r>
              <a:rPr lang="en-US" sz="1600" i="1" dirty="0">
                <a:latin typeface="+mj-lt"/>
                <a:ea typeface="Calibri" charset="0"/>
              </a:rPr>
              <a:t>Program presented at the American Association for Colleges and Universities annual meeting</a:t>
            </a:r>
            <a:r>
              <a:rPr lang="en-US" sz="1600" dirty="0">
                <a:latin typeface="+mj-lt"/>
                <a:ea typeface="Calibri" charset="0"/>
              </a:rPr>
              <a:t>. Washington, DC.</a:t>
            </a:r>
          </a:p>
          <a:p>
            <a:pPr marL="355600" marR="0" indent="-355600">
              <a:spcBef>
                <a:spcPts val="0"/>
              </a:spcBef>
              <a:spcAft>
                <a:spcPts val="0"/>
              </a:spcAft>
            </a:pPr>
            <a:r>
              <a:rPr lang="en-US" sz="1600" dirty="0">
                <a:latin typeface="+mj-lt"/>
                <a:ea typeface="Calibri" charset="0"/>
              </a:rPr>
              <a:t> </a:t>
            </a:r>
          </a:p>
          <a:p>
            <a:pPr marL="355600" marR="0" indent="-355600">
              <a:spcBef>
                <a:spcPts val="0"/>
              </a:spcBef>
              <a:spcAft>
                <a:spcPts val="0"/>
              </a:spcAft>
            </a:pPr>
            <a:r>
              <a:rPr lang="en-US" sz="1600" dirty="0">
                <a:latin typeface="+mj-lt"/>
                <a:ea typeface="Calibri" charset="0"/>
              </a:rPr>
              <a:t>Gurin, P., Dey, E. L., Hurtado, S., &amp; Gurin, G. (2002). Diversity and higher education: Theory and impact on educational outcomes. Harvard Educational Review, 72(3), 330–366. Pascarella, E. T., Martin, G. L., Hanson, J. M., Trolian, T. L., Gillig, B., &amp; Blaich, C. (2014). Effects of diversity experiences on critical thinking skills over four years of college. Journal of College Student Development, 55, 86–92.</a:t>
            </a:r>
          </a:p>
          <a:p>
            <a:pPr marL="355600" marR="0" indent="-355600">
              <a:spcBef>
                <a:spcPts val="0"/>
              </a:spcBef>
              <a:spcAft>
                <a:spcPts val="0"/>
              </a:spcAft>
            </a:pPr>
            <a:r>
              <a:rPr lang="en-US" sz="1600" dirty="0">
                <a:latin typeface="+mj-lt"/>
                <a:ea typeface="Calibri" charset="0"/>
              </a:rPr>
              <a:t> </a:t>
            </a:r>
          </a:p>
          <a:p>
            <a:pPr marL="355600" marR="0" indent="-355600">
              <a:spcBef>
                <a:spcPts val="0"/>
              </a:spcBef>
              <a:spcAft>
                <a:spcPts val="0"/>
              </a:spcAft>
            </a:pPr>
            <a:r>
              <a:rPr lang="en-US" sz="1600" dirty="0">
                <a:latin typeface="+mj-lt"/>
                <a:ea typeface="Calibri" charset="0"/>
              </a:rPr>
              <a:t>Holoviak, J., Verney, T., Winter, A., &amp; Holoviak, S. (n.d.). </a:t>
            </a:r>
            <a:r>
              <a:rPr lang="en-US" sz="1600" i="1" dirty="0">
                <a:latin typeface="+mj-lt"/>
                <a:ea typeface="Calibri" charset="0"/>
              </a:rPr>
              <a:t>Assessing academic performance through study abroad: Benefits of the experience</a:t>
            </a:r>
            <a:r>
              <a:rPr lang="en-US" sz="1600" dirty="0">
                <a:latin typeface="+mj-lt"/>
                <a:ea typeface="Calibri" charset="0"/>
              </a:rPr>
              <a:t>. </a:t>
            </a:r>
          </a:p>
          <a:p>
            <a:pPr marL="355600" marR="0" indent="-355600">
              <a:spcBef>
                <a:spcPts val="0"/>
              </a:spcBef>
              <a:spcAft>
                <a:spcPts val="0"/>
              </a:spcAft>
            </a:pPr>
            <a:r>
              <a:rPr lang="en-US" sz="1600" dirty="0">
                <a:latin typeface="+mj-lt"/>
                <a:ea typeface="Calibri" charset="0"/>
              </a:rPr>
              <a:t> </a:t>
            </a:r>
          </a:p>
          <a:p>
            <a:pPr marL="355600" marR="0" indent="-355600">
              <a:spcBef>
                <a:spcPts val="0"/>
              </a:spcBef>
              <a:spcAft>
                <a:spcPts val="0"/>
              </a:spcAft>
            </a:pPr>
            <a:r>
              <a:rPr lang="en-US" sz="1600" dirty="0">
                <a:latin typeface="+mj-lt"/>
                <a:ea typeface="Calibri" charset="0"/>
              </a:rPr>
              <a:t>Johnson, S. R. &amp;  Stage, F. R. (2018) Academic Engagement and Student Success: Do High-Impact Practices Mean Higher Graduation Rates?, The Journal of Higher Education, 89:5, 753-781, DOI: </a:t>
            </a:r>
            <a:r>
              <a:rPr lang="en-US" sz="1600" dirty="0">
                <a:latin typeface="+mj-lt"/>
                <a:ea typeface="Calibri" charset="0"/>
                <a:hlinkClick r:id="rId6"/>
              </a:rPr>
              <a:t>10.1080/00221546.2018.1441107</a:t>
            </a:r>
            <a:endParaRPr lang="en-US" sz="1600" dirty="0">
              <a:latin typeface="+mj-lt"/>
              <a:ea typeface="Calibri" charset="0"/>
            </a:endParaRPr>
          </a:p>
          <a:p>
            <a:pPr marL="355600" marR="0" indent="-355600">
              <a:spcBef>
                <a:spcPts val="0"/>
              </a:spcBef>
              <a:spcAft>
                <a:spcPts val="0"/>
              </a:spcAft>
            </a:pPr>
            <a:r>
              <a:rPr lang="en-US" sz="1600" dirty="0">
                <a:latin typeface="+mj-lt"/>
                <a:ea typeface="Calibri" charset="0"/>
              </a:rPr>
              <a:t> </a:t>
            </a:r>
          </a:p>
          <a:p>
            <a:pPr marL="457200" marR="0" indent="-457200">
              <a:spcBef>
                <a:spcPts val="0"/>
              </a:spcBef>
              <a:spcAft>
                <a:spcPts val="0"/>
              </a:spcAft>
            </a:pPr>
            <a:r>
              <a:rPr lang="en-US" sz="1600" dirty="0">
                <a:latin typeface="+mj-lt"/>
                <a:ea typeface="Calibri" charset="0"/>
              </a:rPr>
              <a:t>Kuh, G.D. &amp; Kinzie, J. (2018). What really makes a ‘high-impact' practice high impact? Inside Higher Ed. Retrieved from </a:t>
            </a:r>
            <a:r>
              <a:rPr lang="en-US" sz="1600" dirty="0">
                <a:latin typeface="+mj-lt"/>
                <a:ea typeface="Calibri" charset="0"/>
                <a:hlinkClick r:id="rId7"/>
              </a:rPr>
              <a:t>https://www.insidehighered.com/views/2018/05/01/kuh-and-kinzie-respond-essay-questioning-high-impact-practices-opinion</a:t>
            </a:r>
            <a:endParaRPr lang="en-US" sz="1600" dirty="0">
              <a:latin typeface="+mj-lt"/>
              <a:ea typeface="Calibri" charset="0"/>
            </a:endParaRPr>
          </a:p>
          <a:p>
            <a:pPr marL="0" marR="0">
              <a:spcBef>
                <a:spcPts val="0"/>
              </a:spcBef>
              <a:spcAft>
                <a:spcPts val="0"/>
              </a:spcAft>
            </a:pPr>
            <a:r>
              <a:rPr lang="en-US" sz="1600" dirty="0">
                <a:latin typeface="+mj-lt"/>
                <a:ea typeface="Calibri" charset="0"/>
              </a:rPr>
              <a:t> </a:t>
            </a:r>
          </a:p>
          <a:p>
            <a:pPr marL="355600" marR="0" indent="-355600">
              <a:spcBef>
                <a:spcPts val="0"/>
              </a:spcBef>
              <a:spcAft>
                <a:spcPts val="0"/>
              </a:spcAft>
            </a:pPr>
            <a:r>
              <a:rPr lang="en-US" sz="1600" dirty="0">
                <a:latin typeface="+mj-lt"/>
                <a:ea typeface="Calibri" charset="0"/>
              </a:rPr>
              <a:t>Kuh, G. D., &amp; Schneider, C. G. (2008). </a:t>
            </a:r>
            <a:r>
              <a:rPr lang="en-US" sz="1600" i="1" dirty="0">
                <a:latin typeface="+mj-lt"/>
                <a:ea typeface="Calibri" charset="0"/>
              </a:rPr>
              <a:t>High-impact educational practices: What they are, who has access to them, and why they matter</a:t>
            </a:r>
            <a:r>
              <a:rPr lang="en-US" sz="1600" dirty="0">
                <a:latin typeface="+mj-lt"/>
                <a:ea typeface="Calibri" charset="0"/>
              </a:rPr>
              <a:t>. Washington, DC: Association of American Colleges and Universities. </a:t>
            </a:r>
          </a:p>
          <a:p>
            <a:pPr marL="457200" marR="0" indent="-457200"/>
            <a:r>
              <a:rPr lang="en-US" sz="1600" dirty="0">
                <a:latin typeface="+mj-lt"/>
                <a:ea typeface="Calibri" charset="0"/>
              </a:rPr>
              <a:t>Ingraham, E. C., &amp; Peterson, D. L. (2004). Assessing the Impact of Study Abroad on Student Learning at Michigan State University. </a:t>
            </a:r>
            <a:r>
              <a:rPr lang="en-US" sz="1600" i="1" dirty="0">
                <a:latin typeface="+mj-lt"/>
                <a:ea typeface="Calibri" charset="0"/>
              </a:rPr>
              <a:t>Frontiers: The Interdisciplinary Journal of Study Abroad</a:t>
            </a:r>
            <a:r>
              <a:rPr lang="en-US" sz="1600" dirty="0">
                <a:latin typeface="+mj-lt"/>
                <a:ea typeface="Calibri" charset="0"/>
              </a:rPr>
              <a:t>, </a:t>
            </a:r>
            <a:r>
              <a:rPr lang="en-US" sz="1600" i="1" dirty="0">
                <a:latin typeface="+mj-lt"/>
                <a:ea typeface="Calibri" charset="0"/>
              </a:rPr>
              <a:t>10</a:t>
            </a:r>
            <a:r>
              <a:rPr lang="en-US" sz="1600" dirty="0">
                <a:latin typeface="+mj-lt"/>
                <a:ea typeface="Calibri" charset="0"/>
              </a:rPr>
              <a:t>(1), 83-100. https://doi.org/10.36366/frontiers.v10i1.134</a:t>
            </a:r>
          </a:p>
          <a:p>
            <a:pPr marL="457200" marR="0" indent="-457200">
              <a:spcBef>
                <a:spcPts val="0"/>
              </a:spcBef>
              <a:spcAft>
                <a:spcPts val="0"/>
              </a:spcAft>
            </a:pPr>
            <a:r>
              <a:rPr lang="en-US" sz="1600" dirty="0">
                <a:latin typeface="+mj-lt"/>
                <a:ea typeface="Calibri" charset="0"/>
              </a:rPr>
              <a:t> </a:t>
            </a:r>
          </a:p>
          <a:p>
            <a:pPr marL="457200" marR="0" indent="-457200">
              <a:spcBef>
                <a:spcPts val="0"/>
              </a:spcBef>
              <a:spcAft>
                <a:spcPts val="0"/>
              </a:spcAft>
            </a:pPr>
            <a:r>
              <a:rPr lang="en-US" sz="1600" dirty="0">
                <a:latin typeface="+mj-lt"/>
                <a:ea typeface="Calibri" charset="0"/>
              </a:rPr>
              <a:t>Internationalization. (2021). NAFSA.</a:t>
            </a:r>
            <a:r>
              <a:rPr lang="en-US" sz="1600" dirty="0">
                <a:latin typeface="+mj-lt"/>
                <a:ea typeface="Calibri" charset="0"/>
                <a:hlinkClick r:id="rId8"/>
              </a:rPr>
              <a:t> https://www.nafsa.org/about/about-international-education/internationalization</a:t>
            </a:r>
            <a:endParaRPr lang="en-US" sz="1600" dirty="0">
              <a:latin typeface="+mj-lt"/>
              <a:ea typeface="Calibri" charset="0"/>
            </a:endParaRPr>
          </a:p>
          <a:p>
            <a:pPr marL="0" marR="0">
              <a:spcBef>
                <a:spcPts val="0"/>
              </a:spcBef>
              <a:spcAft>
                <a:spcPts val="0"/>
              </a:spcAft>
            </a:pPr>
            <a:r>
              <a:rPr lang="en-US" sz="1600" dirty="0">
                <a:latin typeface="+mj-lt"/>
                <a:ea typeface="Calibri" charset="0"/>
              </a:rPr>
              <a:t> </a:t>
            </a:r>
          </a:p>
          <a:p>
            <a:pPr marL="457200" marR="0" indent="-457200">
              <a:spcBef>
                <a:spcPts val="0"/>
              </a:spcBef>
              <a:spcAft>
                <a:spcPts val="800"/>
              </a:spcAft>
            </a:pPr>
            <a:r>
              <a:rPr lang="en-US" sz="1600" dirty="0">
                <a:latin typeface="+mj-lt"/>
                <a:ea typeface="Calibri" charset="0"/>
              </a:rPr>
              <a:t>Kilgo, C. A., Sheets, J. K., &amp; Pascarella, E. T. (2015). The link between high-impact practices and student learning: Some longitudinal evidence. </a:t>
            </a:r>
            <a:r>
              <a:rPr lang="en-US" sz="1600" i="1" dirty="0">
                <a:latin typeface="+mj-lt"/>
                <a:ea typeface="Calibri" charset="0"/>
              </a:rPr>
              <a:t>Higher Education</a:t>
            </a:r>
            <a:r>
              <a:rPr lang="en-US" sz="1600" dirty="0">
                <a:latin typeface="+mj-lt"/>
                <a:ea typeface="Calibri" charset="0"/>
              </a:rPr>
              <a:t>, 69, 509–525. doi:10.1007/s10734-014-9788-z</a:t>
            </a:r>
          </a:p>
          <a:p>
            <a:pPr marL="457200" marR="0" indent="-457200">
              <a:spcBef>
                <a:spcPts val="0"/>
              </a:spcBef>
              <a:spcAft>
                <a:spcPts val="800"/>
              </a:spcAft>
            </a:pPr>
            <a:r>
              <a:rPr lang="en-US" sz="1600" dirty="0">
                <a:latin typeface="+mj-lt"/>
                <a:ea typeface="Calibri" charset="0"/>
              </a:rPr>
              <a:t>Malmgren, J., &amp; Galvin, J. (2008). Effects of Study Abroad Participation on Student Graduation Rates: A Study of Three Incoming Freshman Cohorts at the University of Minnesota, Twin Cities. NACADA Journal, 28(1), 29–42.</a:t>
            </a:r>
            <a:r>
              <a:rPr lang="en-US" sz="1600" dirty="0">
                <a:latin typeface="+mj-lt"/>
                <a:ea typeface="Calibri" charset="0"/>
                <a:hlinkClick r:id="rId9"/>
              </a:rPr>
              <a:t> https://doi.org/10.12930/0271-9517-28.1.29</a:t>
            </a:r>
            <a:endParaRPr lang="en-US" sz="1600" dirty="0">
              <a:latin typeface="+mj-lt"/>
              <a:ea typeface="Calibri" charset="0"/>
            </a:endParaRPr>
          </a:p>
          <a:p>
            <a:pPr marL="457200" marR="0" indent="-457200">
              <a:spcBef>
                <a:spcPts val="0"/>
              </a:spcBef>
              <a:spcAft>
                <a:spcPts val="800"/>
              </a:spcAft>
            </a:pPr>
            <a:r>
              <a:rPr lang="en-US" sz="1600" dirty="0">
                <a:latin typeface="+mj-lt"/>
                <a:ea typeface="Calibri" charset="0"/>
              </a:rPr>
              <a:t>McMahan, S. (2015). Creating A Model for High Impact Practices at A Large, Regional, Comprehensive University: A Case Study. </a:t>
            </a:r>
            <a:r>
              <a:rPr lang="en-US" sz="1600" i="1" dirty="0">
                <a:latin typeface="+mj-lt"/>
                <a:ea typeface="Calibri" charset="0"/>
              </a:rPr>
              <a:t>Contemporary Issues in Education Research (CIER)</a:t>
            </a:r>
            <a:r>
              <a:rPr lang="en-US" sz="1600" dirty="0">
                <a:latin typeface="+mj-lt"/>
                <a:ea typeface="Calibri" charset="0"/>
              </a:rPr>
              <a:t>, </a:t>
            </a:r>
            <a:r>
              <a:rPr lang="en-US" sz="1600" i="1" dirty="0">
                <a:latin typeface="+mj-lt"/>
                <a:ea typeface="Calibri" charset="0"/>
              </a:rPr>
              <a:t>8</a:t>
            </a:r>
            <a:r>
              <a:rPr lang="en-US" sz="1600" dirty="0">
                <a:latin typeface="+mj-lt"/>
                <a:ea typeface="Calibri" charset="0"/>
              </a:rPr>
              <a:t>(2), 111–116. https://doi.org/10.19030/cier.v8i2.9144 </a:t>
            </a:r>
          </a:p>
          <a:p>
            <a:pPr marL="457200" marR="0" indent="-457200">
              <a:spcBef>
                <a:spcPts val="0"/>
              </a:spcBef>
              <a:spcAft>
                <a:spcPts val="800"/>
              </a:spcAft>
            </a:pPr>
            <a:r>
              <a:rPr lang="en-US" sz="1600" dirty="0">
                <a:latin typeface="+mj-lt"/>
                <a:ea typeface="Calibri" charset="0"/>
              </a:rPr>
              <a:t>Pascarella, E. (1980). Student-Faculty Informal Contact and College Outcomes. </a:t>
            </a:r>
            <a:r>
              <a:rPr lang="en-US" sz="1600" i="1" dirty="0">
                <a:latin typeface="+mj-lt"/>
                <a:ea typeface="Calibri" charset="0"/>
              </a:rPr>
              <a:t>Review of Educational Research,</a:t>
            </a:r>
            <a:r>
              <a:rPr lang="en-US" sz="1600" dirty="0">
                <a:latin typeface="+mj-lt"/>
                <a:ea typeface="Calibri" charset="0"/>
              </a:rPr>
              <a:t> </a:t>
            </a:r>
            <a:r>
              <a:rPr lang="en-US" sz="1600" i="1" dirty="0">
                <a:latin typeface="+mj-lt"/>
                <a:ea typeface="Calibri" charset="0"/>
              </a:rPr>
              <a:t>50</a:t>
            </a:r>
            <a:r>
              <a:rPr lang="en-US" sz="1600" dirty="0">
                <a:latin typeface="+mj-lt"/>
                <a:ea typeface="Calibri" charset="0"/>
              </a:rPr>
              <a:t>(4), 545-595. Retrieved March 26, 2021, from http://www.jstor.org/stable/1170295</a:t>
            </a:r>
          </a:p>
          <a:p>
            <a:pPr marL="457200" marR="0" indent="-457200">
              <a:spcBef>
                <a:spcPts val="0"/>
              </a:spcBef>
              <a:spcAft>
                <a:spcPts val="800"/>
              </a:spcAft>
            </a:pPr>
            <a:r>
              <a:rPr lang="en-US" sz="1600" dirty="0">
                <a:latin typeface="+mj-lt"/>
                <a:ea typeface="Calibri" charset="0"/>
              </a:rPr>
              <a:t>Pascarella, E. T., Martin, G. L., Hanson, J. M., Trolian, T. L., Gillig, B., &amp; Blaich, C. (2014). Effects of diversity experiences on critical thinking skills over four years of college. Journal of College Student Development, 55, 86–92.</a:t>
            </a:r>
          </a:p>
          <a:p>
            <a:pPr marL="457200" marR="0" indent="-457200">
              <a:spcBef>
                <a:spcPts val="0"/>
              </a:spcBef>
              <a:spcAft>
                <a:spcPts val="800"/>
              </a:spcAft>
            </a:pPr>
            <a:r>
              <a:rPr lang="en-US" sz="1600" dirty="0">
                <a:latin typeface="+mj-lt"/>
                <a:ea typeface="Calibri" charset="0"/>
              </a:rPr>
              <a:t>Salisbury, M. H., An, B. P., &amp; Pascarella, E. T. (2013). The effect of study abroad on intercultural competence among undergraduate college students. Journal of Student Affairs Research and Practice, 50(1), 1–20.</a:t>
            </a:r>
          </a:p>
          <a:p>
            <a:pPr marL="457200" marR="0" indent="-457200">
              <a:spcBef>
                <a:spcPts val="0"/>
              </a:spcBef>
              <a:spcAft>
                <a:spcPts val="800"/>
              </a:spcAft>
            </a:pPr>
            <a:r>
              <a:rPr lang="en-US" sz="1600" dirty="0">
                <a:latin typeface="+mj-lt"/>
                <a:ea typeface="Calibri" charset="0"/>
              </a:rPr>
              <a:t>Xu, M., DeSilva, C., Neufeldt, E., &amp; Dané, J. H. (2013). The Impact of Study Abroad on Academic Success: An Analysis of First-Time Students Entering Old Dominion University, Virginia, 2000-2004. </a:t>
            </a:r>
            <a:r>
              <a:rPr lang="en-US" sz="1600" i="1" dirty="0">
                <a:latin typeface="+mj-lt"/>
                <a:ea typeface="Calibri" charset="0"/>
              </a:rPr>
              <a:t>Frontiers: The Interdisciplinary Journal of Study Abroad</a:t>
            </a:r>
            <a:r>
              <a:rPr lang="en-US" sz="1600" dirty="0">
                <a:latin typeface="+mj-lt"/>
                <a:ea typeface="Calibri" charset="0"/>
              </a:rPr>
              <a:t>, </a:t>
            </a:r>
            <a:r>
              <a:rPr lang="en-US" sz="1600" i="1" dirty="0">
                <a:latin typeface="+mj-lt"/>
                <a:ea typeface="Calibri" charset="0"/>
              </a:rPr>
              <a:t>23</a:t>
            </a:r>
            <a:r>
              <a:rPr lang="en-US" sz="1600" dirty="0">
                <a:latin typeface="+mj-lt"/>
                <a:ea typeface="Calibri" charset="0"/>
              </a:rPr>
              <a:t>(1), 90–103. https://doi.org/10.36366/frontiers.v23i1.331 </a:t>
            </a:r>
          </a:p>
          <a:p>
            <a:pPr marL="457200" marR="0" indent="-457200">
              <a:spcBef>
                <a:spcPts val="0"/>
              </a:spcBef>
              <a:spcAft>
                <a:spcPts val="800"/>
              </a:spcAft>
            </a:pPr>
            <a:r>
              <a:rPr lang="en-US" sz="1600" dirty="0">
                <a:latin typeface="+mj-lt"/>
                <a:ea typeface="Calibri" charset="0"/>
              </a:rPr>
              <a:t>Zilvinskis, J. Measuring quality in high-impact practices. </a:t>
            </a:r>
            <a:r>
              <a:rPr lang="en-US" sz="1600" i="1" dirty="0">
                <a:latin typeface="+mj-lt"/>
                <a:ea typeface="Calibri" charset="0"/>
              </a:rPr>
              <a:t>High Educ</a:t>
            </a:r>
            <a:r>
              <a:rPr lang="en-US" sz="1600" dirty="0">
                <a:latin typeface="+mj-lt"/>
                <a:ea typeface="Calibri" charset="0"/>
              </a:rPr>
              <a:t> 78, 687–709 (2019).</a:t>
            </a:r>
            <a:r>
              <a:rPr lang="en-US" sz="1600" dirty="0">
                <a:latin typeface="+mj-lt"/>
                <a:ea typeface="Calibri" charset="0"/>
                <a:hlinkClick r:id="rId10"/>
              </a:rPr>
              <a:t> https://</a:t>
            </a:r>
            <a:r>
              <a:rPr lang="en-US" sz="1600" dirty="0" smtClean="0">
                <a:latin typeface="+mj-lt"/>
                <a:ea typeface="Calibri" charset="0"/>
                <a:hlinkClick r:id="rId10"/>
              </a:rPr>
              <a:t>doi.org/10.1007/s10734-019</a:t>
            </a:r>
            <a:endParaRPr lang="en-US" sz="3600" dirty="0">
              <a:effectLst/>
              <a:latin typeface="+mj-lt"/>
              <a:ea typeface="Calibri" charset="0"/>
            </a:endParaRPr>
          </a:p>
        </p:txBody>
      </p:sp>
      <p:sp>
        <p:nvSpPr>
          <p:cNvPr id="33" name="TextBox 32"/>
          <p:cNvSpPr txBox="1"/>
          <p:nvPr/>
        </p:nvSpPr>
        <p:spPr>
          <a:xfrm>
            <a:off x="23545801" y="25006380"/>
            <a:ext cx="6629400" cy="7258692"/>
          </a:xfrm>
          <a:prstGeom prst="rect">
            <a:avLst/>
          </a:prstGeom>
          <a:noFill/>
          <a:ln>
            <a:solidFill>
              <a:srgbClr val="3F006A"/>
            </a:solidFill>
          </a:ln>
        </p:spPr>
        <p:txBody>
          <a:bodyPr wrap="square" rtlCol="0">
            <a:noAutofit/>
          </a:bodyPr>
          <a:lstStyle/>
          <a:p>
            <a:r>
              <a:rPr lang="en-US" sz="2000" dirty="0" smtClean="0"/>
              <a:t>I would like to thank my co-mentors:</a:t>
            </a:r>
          </a:p>
          <a:p>
            <a:endParaRPr lang="en-US" sz="2000" dirty="0"/>
          </a:p>
          <a:p>
            <a:r>
              <a:rPr lang="en-US" sz="2000" dirty="0" smtClean="0"/>
              <a:t>Dr</a:t>
            </a:r>
            <a:r>
              <a:rPr lang="en-US" sz="2000" dirty="0"/>
              <a:t>. Meghan Millea</a:t>
            </a:r>
            <a:br>
              <a:rPr lang="en-US" sz="2000" dirty="0"/>
            </a:br>
            <a:r>
              <a:rPr lang="en-US" sz="2000" dirty="0"/>
              <a:t>Professor of </a:t>
            </a:r>
            <a:r>
              <a:rPr lang="en-US" sz="2000" dirty="0" smtClean="0"/>
              <a:t>Economics</a:t>
            </a:r>
          </a:p>
          <a:p>
            <a:endParaRPr lang="en-US" sz="2000" dirty="0"/>
          </a:p>
          <a:p>
            <a:r>
              <a:rPr lang="en-US" sz="2000" i="1" dirty="0"/>
              <a:t>And </a:t>
            </a:r>
            <a:endParaRPr lang="en-US" sz="2000" i="1" dirty="0" smtClean="0"/>
          </a:p>
          <a:p>
            <a:endParaRPr lang="en-US" sz="2000" dirty="0"/>
          </a:p>
          <a:p>
            <a:r>
              <a:rPr lang="en-US" sz="2000" dirty="0"/>
              <a:t>Dr. Jonathan Lee</a:t>
            </a:r>
            <a:br>
              <a:rPr lang="en-US" sz="2000" dirty="0"/>
            </a:br>
            <a:r>
              <a:rPr lang="en-US" sz="2000" dirty="0"/>
              <a:t>Associate Professor of </a:t>
            </a:r>
            <a:r>
              <a:rPr lang="en-US" sz="2000" dirty="0" smtClean="0"/>
              <a:t>Economics</a:t>
            </a:r>
          </a:p>
          <a:p>
            <a:endParaRPr lang="en-US" sz="2000" dirty="0"/>
          </a:p>
          <a:p>
            <a:r>
              <a:rPr lang="en-US" sz="2000" dirty="0"/>
              <a:t>Economics Department, Thomas Harriot College of Arts and Sciences </a:t>
            </a:r>
            <a:endParaRPr lang="en-US" sz="2000" dirty="0" smtClean="0"/>
          </a:p>
          <a:p>
            <a:endParaRPr lang="en-US" sz="2000" dirty="0"/>
          </a:p>
          <a:p>
            <a:endParaRPr lang="en-US" sz="2000" dirty="0" smtClean="0"/>
          </a:p>
          <a:p>
            <a:endParaRPr lang="en-US" sz="1800" i="1" dirty="0"/>
          </a:p>
        </p:txBody>
      </p:sp>
      <p:pic>
        <p:nvPicPr>
          <p:cNvPr id="5" name="Picture 4" descr="Logo, company name&#10;&#10;Description automatically generated">
            <a:extLst>
              <a:ext uri="{FF2B5EF4-FFF2-40B4-BE49-F238E27FC236}">
                <a16:creationId xmlns:a16="http://schemas.microsoft.com/office/drawing/2014/main" xmlns="" id="{E779A7CA-134C-6D48-8D30-4AC40380A92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51019" y="792984"/>
            <a:ext cx="7735781" cy="3627107"/>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1663307333"/>
              </p:ext>
            </p:extLst>
          </p:nvPr>
        </p:nvGraphicFramePr>
        <p:xfrm>
          <a:off x="914400" y="24858743"/>
          <a:ext cx="8601738" cy="5819273"/>
        </p:xfrm>
        <a:graphic>
          <a:graphicData uri="http://schemas.openxmlformats.org/drawingml/2006/table">
            <a:tbl>
              <a:tblPr firstRow="1" firstCol="1" bandRow="1">
                <a:tableStyleId>{5C22544A-7EE6-4342-B048-85BDC9FD1C3A}</a:tableStyleId>
              </a:tblPr>
              <a:tblGrid>
                <a:gridCol w="2273500"/>
                <a:gridCol w="2063577"/>
                <a:gridCol w="904168"/>
                <a:gridCol w="3360493"/>
              </a:tblGrid>
              <a:tr h="958842">
                <a:tc>
                  <a:txBody>
                    <a:bodyPr/>
                    <a:lstStyle/>
                    <a:p>
                      <a:pPr marL="0" marR="0">
                        <a:lnSpc>
                          <a:spcPct val="115000"/>
                        </a:lnSpc>
                        <a:spcBef>
                          <a:spcPts val="400"/>
                        </a:spcBef>
                        <a:spcAft>
                          <a:spcPts val="400"/>
                        </a:spcAft>
                      </a:pPr>
                      <a:r>
                        <a:rPr lang="en-US" sz="2000" dirty="0">
                          <a:solidFill>
                            <a:schemeClr val="tx1"/>
                          </a:solidFill>
                          <a:effectLst/>
                        </a:rPr>
                        <a:t>Variable</a:t>
                      </a:r>
                      <a:endParaRPr lang="en-US" sz="2000" dirty="0">
                        <a:solidFill>
                          <a:schemeClr val="tx1"/>
                        </a:solidFill>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pPr>
                      <a:r>
                        <a:rPr lang="en-US" sz="1600" dirty="0">
                          <a:solidFill>
                            <a:schemeClr val="tx1"/>
                          </a:solidFill>
                          <a:effectLst/>
                        </a:rPr>
                        <a:t>Variable Name</a:t>
                      </a:r>
                      <a:endParaRPr lang="en-US" sz="1600" dirty="0">
                        <a:solidFill>
                          <a:schemeClr val="tx1"/>
                        </a:solidFill>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pPr>
                      <a:r>
                        <a:rPr lang="en-US" sz="1600" dirty="0">
                          <a:solidFill>
                            <a:schemeClr val="tx1"/>
                          </a:solidFill>
                          <a:effectLst/>
                        </a:rPr>
                        <a:t>  Mean</a:t>
                      </a:r>
                      <a:endParaRPr lang="en-US" sz="1600" dirty="0">
                        <a:solidFill>
                          <a:schemeClr val="tx1"/>
                        </a:solidFill>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pPr>
                      <a:r>
                        <a:rPr lang="en-US" sz="1600" dirty="0">
                          <a:solidFill>
                            <a:schemeClr val="tx1"/>
                          </a:solidFill>
                          <a:effectLst/>
                        </a:rPr>
                        <a:t>Std Dev</a:t>
                      </a:r>
                      <a:endParaRPr lang="en-US" sz="1600" dirty="0">
                        <a:solidFill>
                          <a:schemeClr val="tx1"/>
                        </a:solidFill>
                        <a:effectLst/>
                        <a:latin typeface="Times New Roman" charset="0"/>
                        <a:ea typeface="Arial" charset="0"/>
                      </a:endParaRPr>
                    </a:p>
                  </a:txBody>
                  <a:tcPr marL="68580" marR="68580" marT="0" marB="0" anchor="ctr"/>
                </a:tc>
              </a:tr>
              <a:tr h="1337093">
                <a:tc>
                  <a:txBody>
                    <a:bodyPr/>
                    <a:lstStyle/>
                    <a:p>
                      <a:pPr marL="0" marR="0">
                        <a:lnSpc>
                          <a:spcPct val="115000"/>
                        </a:lnSpc>
                        <a:spcBef>
                          <a:spcPts val="400"/>
                        </a:spcBef>
                        <a:spcAft>
                          <a:spcPts val="400"/>
                        </a:spcAft>
                      </a:pPr>
                      <a:r>
                        <a:rPr lang="en-US" sz="1800" dirty="0" err="1">
                          <a:solidFill>
                            <a:schemeClr val="tx1"/>
                          </a:solidFill>
                          <a:effectLst/>
                        </a:rPr>
                        <a:t>abexpost</a:t>
                      </a:r>
                      <a:endParaRPr lang="en-US" sz="2000" dirty="0">
                        <a:solidFill>
                          <a:schemeClr val="tx1"/>
                        </a:solidFill>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pPr>
                      <a:r>
                        <a:rPr lang="en-US" sz="1400" dirty="0">
                          <a:effectLst/>
                        </a:rPr>
                        <a:t>Post Study Abroad and Foreign Exchange</a:t>
                      </a:r>
                      <a:endParaRPr lang="en-US" sz="1600" dirty="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dirty="0">
                          <a:effectLst/>
                        </a:rPr>
                        <a:t>0.0388</a:t>
                      </a:r>
                      <a:endParaRPr lang="en-US" sz="2000" dirty="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dirty="0">
                          <a:effectLst/>
                        </a:rPr>
                        <a:t>(0.193)</a:t>
                      </a:r>
                      <a:endParaRPr lang="en-US" sz="2000" dirty="0">
                        <a:effectLst/>
                        <a:latin typeface="Times New Roman" charset="0"/>
                        <a:ea typeface="Arial" charset="0"/>
                      </a:endParaRPr>
                    </a:p>
                  </a:txBody>
                  <a:tcPr marL="68580" marR="68580" marT="0" marB="0" anchor="ctr"/>
                </a:tc>
              </a:tr>
              <a:tr h="879024">
                <a:tc>
                  <a:txBody>
                    <a:bodyPr/>
                    <a:lstStyle/>
                    <a:p>
                      <a:pPr marL="0" marR="0">
                        <a:lnSpc>
                          <a:spcPct val="115000"/>
                        </a:lnSpc>
                        <a:spcBef>
                          <a:spcPts val="400"/>
                        </a:spcBef>
                        <a:spcAft>
                          <a:spcPts val="400"/>
                        </a:spcAft>
                      </a:pPr>
                      <a:r>
                        <a:rPr lang="en-US" sz="1800" dirty="0" err="1">
                          <a:solidFill>
                            <a:schemeClr val="tx1"/>
                          </a:solidFill>
                          <a:effectLst/>
                        </a:rPr>
                        <a:t>gupost</a:t>
                      </a:r>
                      <a:endParaRPr lang="en-US" sz="2000" dirty="0">
                        <a:solidFill>
                          <a:schemeClr val="tx1"/>
                        </a:solidFill>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pPr>
                      <a:r>
                        <a:rPr lang="en-US" sz="1400" dirty="0">
                          <a:effectLst/>
                        </a:rPr>
                        <a:t>Post Global Understanding</a:t>
                      </a:r>
                      <a:endParaRPr lang="en-US" sz="1600" dirty="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a:effectLst/>
                        </a:rPr>
                        <a:t>0.0490</a:t>
                      </a:r>
                      <a:endParaRPr lang="en-US" sz="200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dirty="0">
                          <a:effectLst/>
                        </a:rPr>
                        <a:t>(0.216)</a:t>
                      </a:r>
                      <a:endParaRPr lang="en-US" sz="2000" dirty="0">
                        <a:effectLst/>
                        <a:latin typeface="Times New Roman" charset="0"/>
                        <a:ea typeface="Arial" charset="0"/>
                      </a:endParaRPr>
                    </a:p>
                  </a:txBody>
                  <a:tcPr marL="68580" marR="68580" marT="0" marB="0" anchor="ctr"/>
                </a:tc>
              </a:tr>
              <a:tr h="879024">
                <a:tc>
                  <a:txBody>
                    <a:bodyPr/>
                    <a:lstStyle/>
                    <a:p>
                      <a:pPr marL="0" marR="0">
                        <a:lnSpc>
                          <a:spcPct val="115000"/>
                        </a:lnSpc>
                        <a:spcBef>
                          <a:spcPts val="400"/>
                        </a:spcBef>
                        <a:spcAft>
                          <a:spcPts val="400"/>
                        </a:spcAft>
                      </a:pPr>
                      <a:r>
                        <a:rPr lang="en-US" sz="1800" dirty="0" err="1">
                          <a:solidFill>
                            <a:schemeClr val="tx1"/>
                          </a:solidFill>
                          <a:effectLst/>
                        </a:rPr>
                        <a:t>flpost</a:t>
                      </a:r>
                      <a:endParaRPr lang="en-US" sz="2000" dirty="0">
                        <a:solidFill>
                          <a:schemeClr val="tx1"/>
                        </a:solidFill>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pPr>
                      <a:r>
                        <a:rPr lang="en-US" sz="1400" dirty="0">
                          <a:effectLst/>
                        </a:rPr>
                        <a:t>Post Foreign Language</a:t>
                      </a:r>
                      <a:endParaRPr lang="en-US" sz="1600" dirty="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a:effectLst/>
                        </a:rPr>
                        <a:t>0.149</a:t>
                      </a:r>
                      <a:endParaRPr lang="en-US" sz="200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dirty="0">
                          <a:effectLst/>
                        </a:rPr>
                        <a:t>(0.356)</a:t>
                      </a:r>
                      <a:endParaRPr lang="en-US" sz="2000" dirty="0">
                        <a:effectLst/>
                        <a:latin typeface="Times New Roman" charset="0"/>
                        <a:ea typeface="Arial" charset="0"/>
                      </a:endParaRPr>
                    </a:p>
                  </a:txBody>
                  <a:tcPr marL="68580" marR="68580" marT="0" marB="0" anchor="ctr"/>
                </a:tc>
              </a:tr>
              <a:tr h="588430">
                <a:tc>
                  <a:txBody>
                    <a:bodyPr/>
                    <a:lstStyle/>
                    <a:p>
                      <a:pPr marL="0" marR="0">
                        <a:lnSpc>
                          <a:spcPct val="115000"/>
                        </a:lnSpc>
                        <a:spcBef>
                          <a:spcPts val="400"/>
                        </a:spcBef>
                        <a:spcAft>
                          <a:spcPts val="400"/>
                        </a:spcAft>
                      </a:pPr>
                      <a:r>
                        <a:rPr lang="en-US" sz="1800" dirty="0" err="1">
                          <a:solidFill>
                            <a:schemeClr val="tx1"/>
                          </a:solidFill>
                          <a:effectLst/>
                        </a:rPr>
                        <a:t>oncampus</a:t>
                      </a:r>
                      <a:endParaRPr lang="en-US" sz="2000" dirty="0">
                        <a:solidFill>
                          <a:schemeClr val="tx1"/>
                        </a:solidFill>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pPr>
                      <a:r>
                        <a:rPr lang="en-US" sz="1400" dirty="0">
                          <a:effectLst/>
                        </a:rPr>
                        <a:t>Resides on campus</a:t>
                      </a:r>
                      <a:endParaRPr lang="en-US" sz="1600" dirty="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a:effectLst/>
                        </a:rPr>
                        <a:t>0.290</a:t>
                      </a:r>
                      <a:endParaRPr lang="en-US" sz="200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dirty="0">
                          <a:effectLst/>
                        </a:rPr>
                        <a:t>(0.454)</a:t>
                      </a:r>
                      <a:endParaRPr lang="en-US" sz="2000" dirty="0">
                        <a:effectLst/>
                        <a:latin typeface="Times New Roman" charset="0"/>
                        <a:ea typeface="Arial" charset="0"/>
                      </a:endParaRPr>
                    </a:p>
                  </a:txBody>
                  <a:tcPr marL="68580" marR="68580" marT="0" marB="0" anchor="ctr"/>
                </a:tc>
              </a:tr>
              <a:tr h="588430">
                <a:tc>
                  <a:txBody>
                    <a:bodyPr/>
                    <a:lstStyle/>
                    <a:p>
                      <a:pPr marL="0" marR="0">
                        <a:lnSpc>
                          <a:spcPct val="115000"/>
                        </a:lnSpc>
                        <a:spcBef>
                          <a:spcPts val="400"/>
                        </a:spcBef>
                        <a:spcAft>
                          <a:spcPts val="400"/>
                        </a:spcAft>
                      </a:pPr>
                      <a:r>
                        <a:rPr lang="en-US" sz="1800" dirty="0" err="1">
                          <a:solidFill>
                            <a:schemeClr val="tx1"/>
                          </a:solidFill>
                          <a:effectLst/>
                        </a:rPr>
                        <a:t>gpa_cum</a:t>
                      </a:r>
                      <a:endParaRPr lang="en-US" sz="2000" dirty="0">
                        <a:solidFill>
                          <a:schemeClr val="tx1"/>
                        </a:solidFill>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pPr>
                      <a:r>
                        <a:rPr lang="en-US" sz="1400" dirty="0">
                          <a:effectLst/>
                        </a:rPr>
                        <a:t>Cumulative GPA</a:t>
                      </a:r>
                      <a:endParaRPr lang="en-US" sz="1600" dirty="0">
                        <a:effectLst/>
                        <a:latin typeface="Times New Roman" charset="0"/>
                        <a:ea typeface="Arial" charset="0"/>
                      </a:endParaRPr>
                    </a:p>
                  </a:txBody>
                  <a:tcPr marL="68580" marR="68580" marT="0" marB="0" anchor="ctr"/>
                </a:tc>
                <a:tc>
                  <a:txBody>
                    <a:bodyPr/>
                    <a:lstStyle/>
                    <a:p>
                      <a:pPr marL="0" marR="0" algn="ctr">
                        <a:lnSpc>
                          <a:spcPct val="115000"/>
                        </a:lnSpc>
                        <a:spcBef>
                          <a:spcPts val="0"/>
                        </a:spcBef>
                        <a:spcAft>
                          <a:spcPts val="0"/>
                        </a:spcAft>
                        <a:tabLst>
                          <a:tab pos="158115" algn="dec"/>
                        </a:tabLst>
                      </a:pPr>
                      <a:r>
                        <a:rPr lang="en-US" sz="1800">
                          <a:effectLst/>
                        </a:rPr>
                        <a:t>2.947</a:t>
                      </a:r>
                      <a:endParaRPr lang="en-US" sz="2000">
                        <a:effectLst/>
                        <a:latin typeface="Times New Roman" charset="0"/>
                        <a:ea typeface="Arial" charset="0"/>
                      </a:endParaRPr>
                    </a:p>
                  </a:txBody>
                  <a:tcPr marL="68580" marR="68580" marT="0" marB="0" anchor="ctr"/>
                </a:tc>
                <a:tc>
                  <a:txBody>
                    <a:bodyPr/>
                    <a:lstStyle/>
                    <a:p>
                      <a:pPr marL="0" marR="0" algn="ctr">
                        <a:lnSpc>
                          <a:spcPct val="115000"/>
                        </a:lnSpc>
                        <a:spcBef>
                          <a:spcPts val="0"/>
                        </a:spcBef>
                        <a:spcAft>
                          <a:spcPts val="0"/>
                        </a:spcAft>
                        <a:tabLst>
                          <a:tab pos="158115" algn="dec"/>
                        </a:tabLst>
                      </a:pPr>
                      <a:r>
                        <a:rPr lang="en-US" sz="1800" dirty="0">
                          <a:effectLst/>
                        </a:rPr>
                        <a:t>(0.622)</a:t>
                      </a:r>
                      <a:endParaRPr lang="en-US" sz="2000" dirty="0">
                        <a:effectLst/>
                        <a:latin typeface="Times New Roman" charset="0"/>
                        <a:ea typeface="Arial" charset="0"/>
                      </a:endParaRPr>
                    </a:p>
                  </a:txBody>
                  <a:tcPr marL="68580" marR="68580" marT="0" marB="0" anchor="ctr"/>
                </a:tc>
              </a:tr>
              <a:tr h="588430">
                <a:tc>
                  <a:txBody>
                    <a:bodyPr/>
                    <a:lstStyle/>
                    <a:p>
                      <a:pPr marL="0" marR="0">
                        <a:lnSpc>
                          <a:spcPct val="115000"/>
                        </a:lnSpc>
                        <a:spcBef>
                          <a:spcPts val="400"/>
                        </a:spcBef>
                        <a:spcAft>
                          <a:spcPts val="400"/>
                        </a:spcAft>
                      </a:pPr>
                      <a:r>
                        <a:rPr lang="en-US" sz="1800" dirty="0" err="1">
                          <a:solidFill>
                            <a:schemeClr val="tx1"/>
                          </a:solidFill>
                          <a:effectLst/>
                        </a:rPr>
                        <a:t>gpa_sem</a:t>
                      </a:r>
                      <a:endParaRPr lang="en-US" sz="2000" dirty="0">
                        <a:solidFill>
                          <a:schemeClr val="tx1"/>
                        </a:solidFill>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pPr>
                      <a:r>
                        <a:rPr lang="en-US" sz="1400" dirty="0">
                          <a:effectLst/>
                        </a:rPr>
                        <a:t>Semester GPA</a:t>
                      </a:r>
                      <a:endParaRPr lang="en-US" sz="1600" dirty="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a:effectLst/>
                        </a:rPr>
                        <a:t>2.988</a:t>
                      </a:r>
                      <a:endParaRPr lang="en-US" sz="2000">
                        <a:effectLst/>
                        <a:latin typeface="Times New Roman" charset="0"/>
                        <a:ea typeface="Arial" charset="0"/>
                      </a:endParaRPr>
                    </a:p>
                  </a:txBody>
                  <a:tcPr marL="68580" marR="68580" marT="0" marB="0" anchor="ctr"/>
                </a:tc>
                <a:tc>
                  <a:txBody>
                    <a:bodyPr/>
                    <a:lstStyle/>
                    <a:p>
                      <a:pPr marL="0" marR="0" algn="ctr">
                        <a:lnSpc>
                          <a:spcPct val="115000"/>
                        </a:lnSpc>
                        <a:spcBef>
                          <a:spcPts val="400"/>
                        </a:spcBef>
                        <a:spcAft>
                          <a:spcPts val="400"/>
                        </a:spcAft>
                        <a:tabLst>
                          <a:tab pos="158115" algn="dec"/>
                        </a:tabLst>
                      </a:pPr>
                      <a:r>
                        <a:rPr lang="en-US" sz="1800" dirty="0">
                          <a:effectLst/>
                        </a:rPr>
                        <a:t>(0.840)</a:t>
                      </a:r>
                      <a:endParaRPr lang="en-US" sz="2000" dirty="0">
                        <a:effectLst/>
                        <a:latin typeface="Times New Roman" charset="0"/>
                        <a:ea typeface="Arial" charset="0"/>
                      </a:endParaRPr>
                    </a:p>
                  </a:txBody>
                  <a:tcPr marL="68580" marR="68580" marT="0" marB="0" anchor="ctr"/>
                </a:tc>
              </a:tr>
            </a:tbl>
          </a:graphicData>
        </a:graphic>
      </p:graphicFrame>
      <p:sp>
        <p:nvSpPr>
          <p:cNvPr id="4" name="Rectangle 1"/>
          <p:cNvSpPr>
            <a:spLocks noChangeArrowheads="1"/>
          </p:cNvSpPr>
          <p:nvPr/>
        </p:nvSpPr>
        <p:spPr bwMode="auto">
          <a:xfrm>
            <a:off x="956335" y="23899931"/>
            <a:ext cx="605535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charset="0"/>
              </a:rPr>
              <a:t>Table 1: Summary Statistics</a:t>
            </a:r>
            <a:endParaRPr kumimoji="0" lang="en-US" altLang="en-US" sz="1800" b="0" i="0" u="none" strike="noStrike" cap="none" normalizeH="0" baseline="0" dirty="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charset="0"/>
            </a:endParaRPr>
          </a:p>
        </p:txBody>
      </p:sp>
      <p:graphicFrame>
        <p:nvGraphicFramePr>
          <p:cNvPr id="6" name="Table 5"/>
          <p:cNvGraphicFramePr>
            <a:graphicFrameLocks noGrp="1"/>
          </p:cNvGraphicFramePr>
          <p:nvPr>
            <p:extLst>
              <p:ext uri="{D42A27DB-BD31-4B8C-83A1-F6EECF244321}">
                <p14:modId xmlns:p14="http://schemas.microsoft.com/office/powerpoint/2010/main" val="825219978"/>
              </p:ext>
            </p:extLst>
          </p:nvPr>
        </p:nvGraphicFramePr>
        <p:xfrm>
          <a:off x="10021598" y="24858744"/>
          <a:ext cx="12381202" cy="5819273"/>
        </p:xfrm>
        <a:graphic>
          <a:graphicData uri="http://schemas.openxmlformats.org/drawingml/2006/table">
            <a:tbl>
              <a:tblPr firstRow="1" firstCol="1" bandRow="1">
                <a:tableStyleId>{5C22544A-7EE6-4342-B048-85BDC9FD1C3A}</a:tableStyleId>
              </a:tblPr>
              <a:tblGrid>
                <a:gridCol w="3512957"/>
                <a:gridCol w="1733960"/>
                <a:gridCol w="1733960"/>
                <a:gridCol w="1901443"/>
                <a:gridCol w="3498882"/>
              </a:tblGrid>
              <a:tr h="411735">
                <a:tc>
                  <a:txBody>
                    <a:bodyPr/>
                    <a:lstStyle/>
                    <a:p>
                      <a:pPr marL="0" marR="0">
                        <a:lnSpc>
                          <a:spcPct val="115000"/>
                        </a:lnSpc>
                        <a:spcBef>
                          <a:spcPts val="0"/>
                        </a:spcBef>
                        <a:spcAft>
                          <a:spcPts val="0"/>
                        </a:spcAft>
                      </a:pPr>
                      <a:r>
                        <a:rPr lang="en-US" sz="1800" dirty="0">
                          <a:solidFill>
                            <a:schemeClr val="tx1"/>
                          </a:solidFill>
                          <a:effectLst/>
                        </a:rPr>
                        <a:t>VARIABLES</a:t>
                      </a:r>
                      <a:endParaRPr lang="en-US" sz="20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err="1">
                          <a:solidFill>
                            <a:schemeClr val="tx1"/>
                          </a:solidFill>
                          <a:effectLst/>
                        </a:rPr>
                        <a:t>gpa_cum</a:t>
                      </a:r>
                      <a:endParaRPr lang="en-US" sz="18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err="1">
                          <a:solidFill>
                            <a:schemeClr val="tx1"/>
                          </a:solidFill>
                          <a:effectLst/>
                        </a:rPr>
                        <a:t>gpa_sem</a:t>
                      </a:r>
                      <a:endParaRPr lang="en-US" sz="18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err="1">
                          <a:solidFill>
                            <a:schemeClr val="tx1"/>
                          </a:solidFill>
                          <a:effectLst/>
                        </a:rPr>
                        <a:t>lngpa_cum</a:t>
                      </a:r>
                      <a:endParaRPr lang="en-US" sz="18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err="1">
                          <a:solidFill>
                            <a:schemeClr val="tx1"/>
                          </a:solidFill>
                          <a:effectLst/>
                        </a:rPr>
                        <a:t>lngpa_sem</a:t>
                      </a:r>
                      <a:endParaRPr lang="en-US" sz="1800" dirty="0">
                        <a:solidFill>
                          <a:schemeClr val="tx1"/>
                        </a:solidFill>
                        <a:effectLst/>
                        <a:latin typeface="Times New Roman" charset="0"/>
                        <a:ea typeface="Arial" charset="0"/>
                      </a:endParaRPr>
                    </a:p>
                  </a:txBody>
                  <a:tcPr marL="68580" marR="68580" marT="0" marB="0"/>
                </a:tc>
              </a:tr>
              <a:tr h="626297">
                <a:tc>
                  <a:txBody>
                    <a:bodyPr/>
                    <a:lstStyle/>
                    <a:p>
                      <a:pPr marL="0" marR="0">
                        <a:lnSpc>
                          <a:spcPct val="115000"/>
                        </a:lnSpc>
                        <a:spcBef>
                          <a:spcPts val="0"/>
                        </a:spcBef>
                        <a:spcAft>
                          <a:spcPts val="0"/>
                        </a:spcAft>
                      </a:pPr>
                      <a:r>
                        <a:rPr lang="en-US" sz="1800" dirty="0">
                          <a:solidFill>
                            <a:schemeClr val="tx1"/>
                          </a:solidFill>
                          <a:effectLst/>
                        </a:rPr>
                        <a:t>Post Study Abroad and Foreign Exchange</a:t>
                      </a:r>
                      <a:endParaRPr lang="en-US" sz="20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.0344***</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0.0708***</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0.0105***</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0.0193***</a:t>
                      </a:r>
                      <a:endParaRPr lang="en-US" sz="1800" dirty="0">
                        <a:effectLst/>
                        <a:latin typeface="Times New Roman" charset="0"/>
                        <a:ea typeface="Arial" charset="0"/>
                      </a:endParaRPr>
                    </a:p>
                  </a:txBody>
                  <a:tcPr marL="68580" marR="68580" marT="0" marB="0"/>
                </a:tc>
              </a:tr>
              <a:tr h="265205">
                <a:tc>
                  <a:txBody>
                    <a:bodyPr/>
                    <a:lstStyle/>
                    <a:p>
                      <a:endParaRPr lang="en-US" sz="1800" dirty="0">
                        <a:solidFill>
                          <a:schemeClr val="tx1"/>
                        </a:solidFill>
                        <a:effectLst/>
                        <a:latin typeface="Arial"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(0.00423)</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(0.00839)</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(0.00157)</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(0.00317)</a:t>
                      </a:r>
                      <a:endParaRPr lang="en-US" sz="1800" dirty="0">
                        <a:effectLst/>
                        <a:latin typeface="Times New Roman" charset="0"/>
                        <a:ea typeface="Arial" charset="0"/>
                      </a:endParaRPr>
                    </a:p>
                  </a:txBody>
                  <a:tcPr marL="68580" marR="68580" marT="0" marB="0"/>
                </a:tc>
              </a:tr>
              <a:tr h="566558">
                <a:tc>
                  <a:txBody>
                    <a:bodyPr/>
                    <a:lstStyle/>
                    <a:p>
                      <a:pPr marL="0" marR="0">
                        <a:lnSpc>
                          <a:spcPct val="115000"/>
                        </a:lnSpc>
                        <a:spcBef>
                          <a:spcPts val="0"/>
                        </a:spcBef>
                        <a:spcAft>
                          <a:spcPts val="0"/>
                        </a:spcAft>
                      </a:pPr>
                      <a:r>
                        <a:rPr lang="en-US" sz="1800" dirty="0">
                          <a:solidFill>
                            <a:schemeClr val="tx1"/>
                          </a:solidFill>
                          <a:effectLst/>
                        </a:rPr>
                        <a:t>Post Global Understanding</a:t>
                      </a:r>
                      <a:endParaRPr lang="en-US" sz="20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0.0178***</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0.0284**</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0.00558**</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0.00792</a:t>
                      </a:r>
                      <a:endParaRPr lang="en-US" sz="1800" dirty="0">
                        <a:effectLst/>
                        <a:latin typeface="Times New Roman" charset="0"/>
                        <a:ea typeface="Arial" charset="0"/>
                      </a:endParaRPr>
                    </a:p>
                  </a:txBody>
                  <a:tcPr marL="68580" marR="68580" marT="0" marB="0"/>
                </a:tc>
              </a:tr>
              <a:tr h="265205">
                <a:tc>
                  <a:txBody>
                    <a:bodyPr/>
                    <a:lstStyle/>
                    <a:p>
                      <a:endParaRPr lang="en-US" sz="1800" dirty="0">
                        <a:solidFill>
                          <a:schemeClr val="tx1"/>
                        </a:solidFill>
                        <a:effectLst/>
                        <a:latin typeface="Arial"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(0.00617)</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(0.0112)</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(0.00262)</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(0.00486)</a:t>
                      </a:r>
                      <a:endParaRPr lang="en-US" sz="1800" dirty="0">
                        <a:effectLst/>
                        <a:latin typeface="Times New Roman" charset="0"/>
                        <a:ea typeface="Arial" charset="0"/>
                      </a:endParaRPr>
                    </a:p>
                  </a:txBody>
                  <a:tcPr marL="68580" marR="68580" marT="0" marB="0"/>
                </a:tc>
              </a:tr>
              <a:tr h="566558">
                <a:tc>
                  <a:txBody>
                    <a:bodyPr/>
                    <a:lstStyle/>
                    <a:p>
                      <a:pPr marL="0" marR="0">
                        <a:lnSpc>
                          <a:spcPct val="115000"/>
                        </a:lnSpc>
                        <a:spcBef>
                          <a:spcPts val="0"/>
                        </a:spcBef>
                        <a:spcAft>
                          <a:spcPts val="0"/>
                        </a:spcAft>
                      </a:pPr>
                      <a:r>
                        <a:rPr lang="en-US" sz="1800" dirty="0">
                          <a:solidFill>
                            <a:schemeClr val="tx1"/>
                          </a:solidFill>
                          <a:effectLst/>
                        </a:rPr>
                        <a:t>Post Foreign Language</a:t>
                      </a:r>
                      <a:endParaRPr lang="en-US" sz="20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0.00840**</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-0.00451</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0.00263</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-0.00372</a:t>
                      </a:r>
                      <a:endParaRPr lang="en-US" sz="1800" dirty="0">
                        <a:effectLst/>
                        <a:latin typeface="Times New Roman" charset="0"/>
                        <a:ea typeface="Arial" charset="0"/>
                      </a:endParaRPr>
                    </a:p>
                  </a:txBody>
                  <a:tcPr marL="68580" marR="68580" marT="0" marB="0"/>
                </a:tc>
              </a:tr>
              <a:tr h="265205">
                <a:tc>
                  <a:txBody>
                    <a:bodyPr/>
                    <a:lstStyle/>
                    <a:p>
                      <a:endParaRPr lang="en-US" sz="1800" dirty="0">
                        <a:solidFill>
                          <a:schemeClr val="tx1"/>
                        </a:solidFill>
                        <a:effectLst/>
                        <a:latin typeface="Arial"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(0.00414)</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(0.00778)</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(0.00175)</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(0.00335)</a:t>
                      </a:r>
                      <a:endParaRPr lang="en-US" sz="1800" dirty="0">
                        <a:effectLst/>
                        <a:latin typeface="Times New Roman" charset="0"/>
                        <a:ea typeface="Arial" charset="0"/>
                      </a:endParaRPr>
                    </a:p>
                  </a:txBody>
                  <a:tcPr marL="68580" marR="68580" marT="0" marB="0"/>
                </a:tc>
              </a:tr>
              <a:tr h="530410">
                <a:tc>
                  <a:txBody>
                    <a:bodyPr/>
                    <a:lstStyle/>
                    <a:p>
                      <a:pPr marL="0" marR="0">
                        <a:lnSpc>
                          <a:spcPct val="115000"/>
                        </a:lnSpc>
                        <a:spcBef>
                          <a:spcPts val="0"/>
                        </a:spcBef>
                        <a:spcAft>
                          <a:spcPts val="0"/>
                        </a:spcAft>
                      </a:pPr>
                      <a:r>
                        <a:rPr lang="en-US" sz="1800" dirty="0">
                          <a:solidFill>
                            <a:schemeClr val="tx1"/>
                          </a:solidFill>
                          <a:effectLst/>
                        </a:rPr>
                        <a:t>Resides on Campus</a:t>
                      </a:r>
                      <a:endParaRPr lang="en-US" sz="20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0.0182***</a:t>
                      </a:r>
                      <a:endParaRPr lang="en-US" sz="1800">
                        <a:effectLst/>
                      </a:endParaRPr>
                    </a:p>
                    <a:p>
                      <a:pPr marL="0" marR="0">
                        <a:lnSpc>
                          <a:spcPct val="115000"/>
                        </a:lnSpc>
                        <a:spcBef>
                          <a:spcPts val="0"/>
                        </a:spcBef>
                        <a:spcAft>
                          <a:spcPts val="0"/>
                        </a:spcAft>
                      </a:pPr>
                      <a:r>
                        <a:rPr lang="en-US" sz="1600">
                          <a:effectLst/>
                        </a:rPr>
                        <a:t>(0.00173)</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0.0872***</a:t>
                      </a:r>
                      <a:endParaRPr lang="en-US" sz="1800">
                        <a:effectLst/>
                      </a:endParaRPr>
                    </a:p>
                    <a:p>
                      <a:pPr marL="0" marR="0">
                        <a:lnSpc>
                          <a:spcPct val="115000"/>
                        </a:lnSpc>
                        <a:spcBef>
                          <a:spcPts val="0"/>
                        </a:spcBef>
                        <a:spcAft>
                          <a:spcPts val="0"/>
                        </a:spcAft>
                      </a:pPr>
                      <a:r>
                        <a:rPr lang="en-US" sz="1600">
                          <a:effectLst/>
                        </a:rPr>
                        <a:t>(0.00403)</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0.00567***</a:t>
                      </a:r>
                      <a:endParaRPr lang="en-US" sz="1800">
                        <a:effectLst/>
                      </a:endParaRPr>
                    </a:p>
                    <a:p>
                      <a:pPr marL="0" marR="0">
                        <a:lnSpc>
                          <a:spcPct val="115000"/>
                        </a:lnSpc>
                        <a:spcBef>
                          <a:spcPts val="0"/>
                        </a:spcBef>
                        <a:spcAft>
                          <a:spcPts val="0"/>
                        </a:spcAft>
                      </a:pPr>
                      <a:r>
                        <a:rPr lang="en-US" sz="1600">
                          <a:effectLst/>
                        </a:rPr>
                        <a:t>(0.000763)</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0.0405***</a:t>
                      </a:r>
                      <a:endParaRPr lang="en-US" sz="1800" dirty="0">
                        <a:effectLst/>
                      </a:endParaRPr>
                    </a:p>
                    <a:p>
                      <a:pPr marL="0" marR="0">
                        <a:lnSpc>
                          <a:spcPct val="115000"/>
                        </a:lnSpc>
                        <a:spcBef>
                          <a:spcPts val="0"/>
                        </a:spcBef>
                        <a:spcAft>
                          <a:spcPts val="0"/>
                        </a:spcAft>
                      </a:pPr>
                      <a:r>
                        <a:rPr lang="en-US" sz="1600" dirty="0">
                          <a:effectLst/>
                        </a:rPr>
                        <a:t>(0.00179)</a:t>
                      </a:r>
                      <a:endParaRPr lang="en-US" sz="1800" dirty="0">
                        <a:effectLst/>
                        <a:latin typeface="Times New Roman" charset="0"/>
                        <a:ea typeface="Arial" charset="0"/>
                      </a:endParaRPr>
                    </a:p>
                  </a:txBody>
                  <a:tcPr marL="68580" marR="68580" marT="0" marB="0"/>
                </a:tc>
              </a:tr>
              <a:tr h="861813">
                <a:tc>
                  <a:txBody>
                    <a:bodyPr/>
                    <a:lstStyle/>
                    <a:p>
                      <a:pPr marL="0" marR="0">
                        <a:lnSpc>
                          <a:spcPct val="115000"/>
                        </a:lnSpc>
                        <a:spcBef>
                          <a:spcPts val="0"/>
                        </a:spcBef>
                        <a:spcAft>
                          <a:spcPts val="0"/>
                        </a:spcAft>
                      </a:pPr>
                      <a:r>
                        <a:rPr lang="en-US" sz="1800" dirty="0">
                          <a:solidFill>
                            <a:schemeClr val="tx1"/>
                          </a:solidFill>
                          <a:effectLst/>
                        </a:rPr>
                        <a:t>Number of Observations</a:t>
                      </a:r>
                      <a:endParaRPr lang="en-US" sz="2000" dirty="0">
                        <a:solidFill>
                          <a:schemeClr val="tx1"/>
                        </a:solidFill>
                        <a:effectLst/>
                      </a:endParaRPr>
                    </a:p>
                    <a:p>
                      <a:pPr marL="0" marR="0">
                        <a:lnSpc>
                          <a:spcPct val="115000"/>
                        </a:lnSpc>
                        <a:spcBef>
                          <a:spcPts val="0"/>
                        </a:spcBef>
                        <a:spcAft>
                          <a:spcPts val="0"/>
                        </a:spcAft>
                      </a:pPr>
                      <a:r>
                        <a:rPr lang="en-US" sz="1800" dirty="0">
                          <a:solidFill>
                            <a:schemeClr val="tx1"/>
                          </a:solidFill>
                          <a:effectLst/>
                        </a:rPr>
                        <a:t> </a:t>
                      </a:r>
                      <a:endParaRPr lang="en-US" sz="20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368,173</a:t>
                      </a:r>
                      <a:endParaRPr lang="en-US" sz="1800">
                        <a:effectLst/>
                      </a:endParaRPr>
                    </a:p>
                    <a:p>
                      <a:pPr marL="0" marR="0">
                        <a:lnSpc>
                          <a:spcPct val="115000"/>
                        </a:lnSpc>
                        <a:spcBef>
                          <a:spcPts val="0"/>
                        </a:spcBef>
                        <a:spcAft>
                          <a:spcPts val="0"/>
                        </a:spcAft>
                      </a:pPr>
                      <a:r>
                        <a:rPr lang="en-US" sz="1600">
                          <a:effectLst/>
                        </a:rPr>
                        <a:t> </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365,424</a:t>
                      </a:r>
                      <a:endParaRPr lang="en-US" sz="1800">
                        <a:effectLst/>
                      </a:endParaRPr>
                    </a:p>
                    <a:p>
                      <a:pPr marL="0" marR="0">
                        <a:lnSpc>
                          <a:spcPct val="115000"/>
                        </a:lnSpc>
                        <a:spcBef>
                          <a:spcPts val="0"/>
                        </a:spcBef>
                        <a:spcAft>
                          <a:spcPts val="0"/>
                        </a:spcAft>
                      </a:pPr>
                      <a:r>
                        <a:rPr lang="en-US" sz="1600">
                          <a:effectLst/>
                        </a:rPr>
                        <a:t> </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367,679</a:t>
                      </a:r>
                      <a:endParaRPr lang="en-US" sz="1800">
                        <a:effectLst/>
                      </a:endParaRPr>
                    </a:p>
                    <a:p>
                      <a:pPr marL="0" marR="0">
                        <a:lnSpc>
                          <a:spcPct val="115000"/>
                        </a:lnSpc>
                        <a:spcBef>
                          <a:spcPts val="0"/>
                        </a:spcBef>
                        <a:spcAft>
                          <a:spcPts val="0"/>
                        </a:spcAft>
                      </a:pPr>
                      <a:r>
                        <a:rPr lang="en-US" sz="1600">
                          <a:effectLst/>
                        </a:rPr>
                        <a:t> </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360,138</a:t>
                      </a:r>
                      <a:endParaRPr lang="en-US" sz="1800" dirty="0">
                        <a:effectLst/>
                      </a:endParaRPr>
                    </a:p>
                    <a:p>
                      <a:pPr marL="0" marR="0">
                        <a:lnSpc>
                          <a:spcPct val="115000"/>
                        </a:lnSpc>
                        <a:spcBef>
                          <a:spcPts val="0"/>
                        </a:spcBef>
                        <a:spcAft>
                          <a:spcPts val="0"/>
                        </a:spcAft>
                      </a:pPr>
                      <a:r>
                        <a:rPr lang="en-US" sz="1600" dirty="0">
                          <a:effectLst/>
                        </a:rPr>
                        <a:t> </a:t>
                      </a:r>
                      <a:endParaRPr lang="en-US" sz="1800" dirty="0">
                        <a:effectLst/>
                        <a:latin typeface="Times New Roman" charset="0"/>
                        <a:ea typeface="Arial" charset="0"/>
                      </a:endParaRPr>
                    </a:p>
                  </a:txBody>
                  <a:tcPr marL="68580" marR="68580" marT="0" marB="0"/>
                </a:tc>
              </a:tr>
              <a:tr h="596711">
                <a:tc>
                  <a:txBody>
                    <a:bodyPr/>
                    <a:lstStyle/>
                    <a:p>
                      <a:pPr marL="0" marR="0">
                        <a:lnSpc>
                          <a:spcPct val="115000"/>
                        </a:lnSpc>
                        <a:spcBef>
                          <a:spcPts val="0"/>
                        </a:spcBef>
                        <a:spcAft>
                          <a:spcPts val="0"/>
                        </a:spcAft>
                      </a:pPr>
                      <a:r>
                        <a:rPr lang="en-US" sz="1800" dirty="0">
                          <a:solidFill>
                            <a:schemeClr val="tx1"/>
                          </a:solidFill>
                          <a:effectLst/>
                        </a:rPr>
                        <a:t>R2</a:t>
                      </a:r>
                      <a:endParaRPr lang="en-US" sz="2000" dirty="0">
                        <a:solidFill>
                          <a:schemeClr val="tx1"/>
                        </a:solidFill>
                        <a:effectLst/>
                      </a:endParaRPr>
                    </a:p>
                    <a:p>
                      <a:pPr marL="0" marR="0">
                        <a:lnSpc>
                          <a:spcPct val="115000"/>
                        </a:lnSpc>
                        <a:spcBef>
                          <a:spcPts val="0"/>
                        </a:spcBef>
                        <a:spcAft>
                          <a:spcPts val="0"/>
                        </a:spcAft>
                      </a:pPr>
                      <a:r>
                        <a:rPr lang="en-US" sz="1800" dirty="0">
                          <a:solidFill>
                            <a:schemeClr val="tx1"/>
                          </a:solidFill>
                          <a:effectLst/>
                        </a:rPr>
                        <a:t> </a:t>
                      </a:r>
                      <a:endParaRPr lang="en-US" sz="2000" dirty="0">
                        <a:solidFill>
                          <a:schemeClr val="tx1"/>
                        </a:solidFill>
                        <a:effectLst/>
                        <a:latin typeface="Times New Roman" charset="0"/>
                        <a:ea typeface="Arial" charset="0"/>
                      </a:endParaRPr>
                    </a:p>
                  </a:txBody>
                  <a:tcPr marL="68580" marR="68580" marT="0" marB="0"/>
                </a:tc>
                <a:tc>
                  <a:txBody>
                    <a:bodyPr/>
                    <a:lstStyle/>
                    <a:p>
                      <a:pPr marL="0" marR="0">
                        <a:spcBef>
                          <a:spcPts val="0"/>
                        </a:spcBef>
                        <a:spcAft>
                          <a:spcPts val="0"/>
                        </a:spcAft>
                      </a:pPr>
                      <a:r>
                        <a:rPr lang="en-US" sz="1600">
                          <a:effectLst/>
                        </a:rPr>
                        <a:t>0.903</a:t>
                      </a:r>
                      <a:endParaRPr lang="en-US" sz="1800">
                        <a:effectLst/>
                      </a:endParaRPr>
                    </a:p>
                    <a:p>
                      <a:pPr marL="0" marR="0">
                        <a:lnSpc>
                          <a:spcPct val="115000"/>
                        </a:lnSpc>
                        <a:spcBef>
                          <a:spcPts val="0"/>
                        </a:spcBef>
                        <a:spcAft>
                          <a:spcPts val="0"/>
                        </a:spcAft>
                      </a:pPr>
                      <a:r>
                        <a:rPr lang="en-US" sz="1600">
                          <a:effectLst/>
                        </a:rPr>
                        <a:t> </a:t>
                      </a:r>
                      <a:endParaRPr lang="en-US" sz="1800">
                        <a:effectLst/>
                        <a:latin typeface="Times New Roman" charset="0"/>
                        <a:ea typeface="Arial" charset="0"/>
                      </a:endParaRPr>
                    </a:p>
                  </a:txBody>
                  <a:tcPr marL="68580" marR="68580" marT="0" marB="0"/>
                </a:tc>
                <a:tc>
                  <a:txBody>
                    <a:bodyPr/>
                    <a:lstStyle/>
                    <a:p>
                      <a:pPr marL="0" marR="0">
                        <a:spcBef>
                          <a:spcPts val="0"/>
                        </a:spcBef>
                        <a:spcAft>
                          <a:spcPts val="0"/>
                        </a:spcAft>
                      </a:pPr>
                      <a:r>
                        <a:rPr lang="en-US" sz="1600">
                          <a:effectLst/>
                        </a:rPr>
                        <a:t>0.571</a:t>
                      </a:r>
                      <a:endParaRPr lang="en-US" sz="1800">
                        <a:effectLst/>
                      </a:endParaRPr>
                    </a:p>
                    <a:p>
                      <a:pPr marL="0" marR="0">
                        <a:lnSpc>
                          <a:spcPct val="115000"/>
                        </a:lnSpc>
                        <a:spcBef>
                          <a:spcPts val="0"/>
                        </a:spcBef>
                        <a:spcAft>
                          <a:spcPts val="0"/>
                        </a:spcAft>
                      </a:pPr>
                      <a:r>
                        <a:rPr lang="en-US" sz="1600">
                          <a:effectLst/>
                        </a:rPr>
                        <a:t> </a:t>
                      </a:r>
                      <a:endParaRPr lang="en-US" sz="1800">
                        <a:effectLst/>
                        <a:latin typeface="Times New Roman" charset="0"/>
                        <a:ea typeface="Arial" charset="0"/>
                      </a:endParaRPr>
                    </a:p>
                  </a:txBody>
                  <a:tcPr marL="68580" marR="68580" marT="0" marB="0"/>
                </a:tc>
                <a:tc>
                  <a:txBody>
                    <a:bodyPr/>
                    <a:lstStyle/>
                    <a:p>
                      <a:pPr marL="0" marR="0">
                        <a:spcBef>
                          <a:spcPts val="0"/>
                        </a:spcBef>
                        <a:spcAft>
                          <a:spcPts val="0"/>
                        </a:spcAft>
                      </a:pPr>
                      <a:r>
                        <a:rPr lang="en-US" sz="1600">
                          <a:effectLst/>
                        </a:rPr>
                        <a:t>0.890</a:t>
                      </a:r>
                      <a:endParaRPr lang="en-US" sz="1800">
                        <a:effectLst/>
                      </a:endParaRPr>
                    </a:p>
                    <a:p>
                      <a:pPr marL="0" marR="0">
                        <a:lnSpc>
                          <a:spcPct val="115000"/>
                        </a:lnSpc>
                        <a:spcBef>
                          <a:spcPts val="0"/>
                        </a:spcBef>
                        <a:spcAft>
                          <a:spcPts val="0"/>
                        </a:spcAft>
                      </a:pPr>
                      <a:r>
                        <a:rPr lang="en-US" sz="1600">
                          <a:effectLst/>
                        </a:rPr>
                        <a:t> </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0.522</a:t>
                      </a:r>
                      <a:endParaRPr lang="en-US" sz="1800" dirty="0">
                        <a:effectLst/>
                      </a:endParaRPr>
                    </a:p>
                    <a:p>
                      <a:pPr marL="0" marR="0">
                        <a:lnSpc>
                          <a:spcPct val="115000"/>
                        </a:lnSpc>
                        <a:spcBef>
                          <a:spcPts val="0"/>
                        </a:spcBef>
                        <a:spcAft>
                          <a:spcPts val="0"/>
                        </a:spcAft>
                      </a:pPr>
                      <a:r>
                        <a:rPr lang="en-US" sz="1600" dirty="0">
                          <a:effectLst/>
                        </a:rPr>
                        <a:t> </a:t>
                      </a:r>
                      <a:endParaRPr lang="en-US" sz="1800" dirty="0">
                        <a:effectLst/>
                        <a:latin typeface="Times New Roman" charset="0"/>
                        <a:ea typeface="Arial" charset="0"/>
                      </a:endParaRPr>
                    </a:p>
                  </a:txBody>
                  <a:tcPr marL="68580" marR="68580" marT="0" marB="0"/>
                </a:tc>
              </a:tr>
              <a:tr h="596711">
                <a:tc>
                  <a:txBody>
                    <a:bodyPr/>
                    <a:lstStyle/>
                    <a:p>
                      <a:pPr marL="0" marR="0">
                        <a:lnSpc>
                          <a:spcPct val="115000"/>
                        </a:lnSpc>
                        <a:spcBef>
                          <a:spcPts val="0"/>
                        </a:spcBef>
                        <a:spcAft>
                          <a:spcPts val="0"/>
                        </a:spcAft>
                      </a:pPr>
                      <a:r>
                        <a:rPr lang="en-US" sz="1800" dirty="0">
                          <a:solidFill>
                            <a:schemeClr val="tx1"/>
                          </a:solidFill>
                          <a:effectLst/>
                        </a:rPr>
                        <a:t>Number of Students</a:t>
                      </a:r>
                      <a:endParaRPr lang="en-US" sz="2000" dirty="0">
                        <a:solidFill>
                          <a:schemeClr val="tx1"/>
                        </a:solidFill>
                        <a:effectLst/>
                      </a:endParaRPr>
                    </a:p>
                    <a:p>
                      <a:pPr marL="0" marR="0">
                        <a:lnSpc>
                          <a:spcPct val="115000"/>
                        </a:lnSpc>
                        <a:spcBef>
                          <a:spcPts val="0"/>
                        </a:spcBef>
                        <a:spcAft>
                          <a:spcPts val="0"/>
                        </a:spcAft>
                      </a:pPr>
                      <a:r>
                        <a:rPr lang="en-US" sz="1800" dirty="0">
                          <a:solidFill>
                            <a:schemeClr val="tx1"/>
                          </a:solidFill>
                          <a:effectLst/>
                        </a:rPr>
                        <a:t> </a:t>
                      </a:r>
                      <a:endParaRPr lang="en-US" sz="2000" dirty="0">
                        <a:solidFill>
                          <a:schemeClr val="tx1"/>
                        </a:solidFill>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47,180</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47,127</a:t>
                      </a:r>
                      <a:endParaRPr lang="en-US" sz="1800">
                        <a:effectLst/>
                      </a:endParaRPr>
                    </a:p>
                    <a:p>
                      <a:pPr marL="0" marR="0">
                        <a:lnSpc>
                          <a:spcPct val="115000"/>
                        </a:lnSpc>
                        <a:spcBef>
                          <a:spcPts val="0"/>
                        </a:spcBef>
                        <a:spcAft>
                          <a:spcPts val="0"/>
                        </a:spcAft>
                      </a:pPr>
                      <a:r>
                        <a:rPr lang="en-US" sz="1600">
                          <a:effectLst/>
                        </a:rPr>
                        <a:t> </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a:effectLst/>
                        </a:rPr>
                        <a:t>46,982</a:t>
                      </a:r>
                      <a:endParaRPr lang="en-US" sz="18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600" dirty="0">
                          <a:effectLst/>
                        </a:rPr>
                        <a:t>46,279</a:t>
                      </a:r>
                      <a:endParaRPr lang="en-US" sz="1800" dirty="0">
                        <a:effectLst/>
                      </a:endParaRPr>
                    </a:p>
                    <a:p>
                      <a:pPr marL="0" marR="0">
                        <a:lnSpc>
                          <a:spcPct val="115000"/>
                        </a:lnSpc>
                        <a:spcBef>
                          <a:spcPts val="0"/>
                        </a:spcBef>
                        <a:spcAft>
                          <a:spcPts val="0"/>
                        </a:spcAft>
                      </a:pPr>
                      <a:r>
                        <a:rPr lang="en-US" sz="1600" dirty="0">
                          <a:effectLst/>
                        </a:rPr>
                        <a:t> </a:t>
                      </a:r>
                      <a:endParaRPr lang="en-US" sz="1800" dirty="0">
                        <a:effectLst/>
                        <a:latin typeface="Times New Roman" charset="0"/>
                        <a:ea typeface="Arial" charset="0"/>
                      </a:endParaRPr>
                    </a:p>
                  </a:txBody>
                  <a:tcPr marL="68580" marR="68580" marT="0" marB="0"/>
                </a:tc>
              </a:tr>
              <a:tr h="214561">
                <a:tc>
                  <a:txBody>
                    <a:bodyPr/>
                    <a:lstStyle/>
                    <a:p>
                      <a:pPr marL="0" marR="0">
                        <a:lnSpc>
                          <a:spcPct val="115000"/>
                        </a:lnSpc>
                        <a:spcBef>
                          <a:spcPts val="0"/>
                        </a:spcBef>
                        <a:spcAft>
                          <a:spcPts val="0"/>
                        </a:spcAft>
                      </a:pPr>
                      <a:r>
                        <a:rPr lang="en-US" sz="1100">
                          <a:effectLst/>
                        </a:rPr>
                        <a:t> </a:t>
                      </a:r>
                      <a:endParaRPr lang="en-US" sz="12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100">
                          <a:effectLst/>
                        </a:rPr>
                        <a:t> </a:t>
                      </a:r>
                      <a:endParaRPr lang="en-US" sz="12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100">
                          <a:effectLst/>
                        </a:rPr>
                        <a:t> </a:t>
                      </a:r>
                      <a:endParaRPr lang="en-US" sz="12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100">
                          <a:effectLst/>
                        </a:rPr>
                        <a:t> </a:t>
                      </a:r>
                      <a:endParaRPr lang="en-US" sz="1200">
                        <a:effectLst/>
                        <a:latin typeface="Times New Roman" charset="0"/>
                        <a:ea typeface="Arial" charset="0"/>
                      </a:endParaRPr>
                    </a:p>
                  </a:txBody>
                  <a:tcPr marL="68580" marR="68580" marT="0" marB="0"/>
                </a:tc>
                <a:tc>
                  <a:txBody>
                    <a:bodyPr/>
                    <a:lstStyle/>
                    <a:p>
                      <a:pPr marL="0" marR="0">
                        <a:lnSpc>
                          <a:spcPct val="115000"/>
                        </a:lnSpc>
                        <a:spcBef>
                          <a:spcPts val="0"/>
                        </a:spcBef>
                        <a:spcAft>
                          <a:spcPts val="0"/>
                        </a:spcAft>
                      </a:pPr>
                      <a:r>
                        <a:rPr lang="en-US" sz="1100" dirty="0">
                          <a:effectLst/>
                        </a:rPr>
                        <a:t> </a:t>
                      </a:r>
                      <a:endParaRPr lang="en-US" sz="1200" dirty="0">
                        <a:effectLst/>
                        <a:latin typeface="Times New Roman" charset="0"/>
                        <a:ea typeface="Arial" charset="0"/>
                      </a:endParaRPr>
                    </a:p>
                  </a:txBody>
                  <a:tcPr marL="68580" marR="68580" marT="0" marB="0"/>
                </a:tc>
              </a:tr>
            </a:tbl>
          </a:graphicData>
        </a:graphic>
      </p:graphicFrame>
      <p:sp>
        <p:nvSpPr>
          <p:cNvPr id="8" name="TextBox 7"/>
          <p:cNvSpPr txBox="1"/>
          <p:nvPr/>
        </p:nvSpPr>
        <p:spPr>
          <a:xfrm>
            <a:off x="9872104" y="23990300"/>
            <a:ext cx="7730095" cy="646331"/>
          </a:xfrm>
          <a:prstGeom prst="rect">
            <a:avLst/>
          </a:prstGeom>
          <a:noFill/>
        </p:spPr>
        <p:txBody>
          <a:bodyPr wrap="square" rtlCol="0">
            <a:spAutoFit/>
          </a:bodyPr>
          <a:lstStyle/>
          <a:p>
            <a:pPr lvl="0"/>
            <a:r>
              <a:rPr lang="en-US" altLang="en-US" sz="1800" b="1" dirty="0">
                <a:latin typeface="Arial" charset="0"/>
              </a:rPr>
              <a:t>Table 2: Impact of Study Abroad, Global Understanding, Foreign Language, and Foreign Exchange on Student GPA</a:t>
            </a:r>
            <a:endParaRPr lang="en-US" altLang="en-US" sz="1800" b="1" dirty="0">
              <a:latin typeface="Arial" charset="0"/>
            </a:endParaRPr>
          </a:p>
        </p:txBody>
      </p:sp>
      <p:sp>
        <p:nvSpPr>
          <p:cNvPr id="9" name="TextBox 8"/>
          <p:cNvSpPr txBox="1"/>
          <p:nvPr/>
        </p:nvSpPr>
        <p:spPr>
          <a:xfrm>
            <a:off x="10021598" y="30867132"/>
            <a:ext cx="7123401" cy="646331"/>
          </a:xfrm>
          <a:prstGeom prst="rect">
            <a:avLst/>
          </a:prstGeom>
          <a:noFill/>
        </p:spPr>
        <p:txBody>
          <a:bodyPr wrap="square" rtlCol="0">
            <a:spAutoFit/>
          </a:bodyPr>
          <a:lstStyle/>
          <a:p>
            <a:pPr lvl="0"/>
            <a:r>
              <a:rPr lang="en-US" altLang="en-US" sz="1800">
                <a:latin typeface="Arial" charset="0"/>
              </a:rPr>
              <a:t>Statistical Significance at the 10%, 5%, and 1% level are represented by *, **, and ***, respectively</a:t>
            </a:r>
            <a:endParaRPr lang="en-US" altLang="en-US" sz="1800" dirty="0">
              <a:latin typeface="Arial"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12315</TotalTime>
  <Words>785</Words>
  <Application>Microsoft Macintosh PowerPoint</Application>
  <PresentationFormat>Custom</PresentationFormat>
  <Paragraphs>200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Times New Roman</vt:lpstr>
      <vt:lpstr>Arial</vt:lpstr>
      <vt:lpstr>Default Design</vt:lpstr>
      <vt:lpstr>PowerPoint Presentation</vt:lpstr>
    </vt:vector>
  </TitlesOfParts>
  <Company>East Carolina University</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Saffo, George Nickolas Eason</cp:lastModifiedBy>
  <cp:revision>52</cp:revision>
  <dcterms:created xsi:type="dcterms:W3CDTF">2005-01-10T15:51:10Z</dcterms:created>
  <dcterms:modified xsi:type="dcterms:W3CDTF">2021-04-28T22:57:09Z</dcterms:modified>
</cp:coreProperties>
</file>