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9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67FE784-3FF0-2EDF-F10F-A35DD95080AA}" name="Firnhaber, Gina" initials="GF" userId="S::FIRNHABERG@ecu.edu::0f7517cc-bcde-4cd1-998c-e2aaa2845675" providerId="AD"/>
  <p188:author id="{2A5816F8-CB32-3BA8-0C22-503FE3902B96}" name="Greg Cornish" initials="GC" userId="a5d05f57e2b0583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82E"/>
    <a:srgbClr val="502D7F"/>
    <a:srgbClr val="333333"/>
    <a:srgbClr val="FFCC18"/>
    <a:srgbClr val="6902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6949" autoAdjust="0"/>
    <p:restoredTop sz="94139" autoAdjust="0"/>
  </p:normalViewPr>
  <p:slideViewPr>
    <p:cSldViewPr>
      <p:cViewPr varScale="1">
        <p:scale>
          <a:sx n="22" d="100"/>
          <a:sy n="22" d="100"/>
        </p:scale>
        <p:origin x="2550" y="66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228600" cy="2286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eg Cornish" userId="a5d05f57e2b05838" providerId="LiveId" clId="{8614B364-7D00-40D8-A039-2DDF356C5EAC}"/>
    <pc:docChg chg="modSld">
      <pc:chgData name="Greg Cornish" userId="a5d05f57e2b05838" providerId="LiveId" clId="{8614B364-7D00-40D8-A039-2DDF356C5EAC}" dt="2023-11-11T19:44:45.742" v="37" actId="20577"/>
      <pc:docMkLst>
        <pc:docMk/>
      </pc:docMkLst>
      <pc:sldChg chg="modSp mod">
        <pc:chgData name="Greg Cornish" userId="a5d05f57e2b05838" providerId="LiveId" clId="{8614B364-7D00-40D8-A039-2DDF356C5EAC}" dt="2023-11-11T19:44:45.742" v="37" actId="20577"/>
        <pc:sldMkLst>
          <pc:docMk/>
          <pc:sldMk cId="0" sldId="256"/>
        </pc:sldMkLst>
        <pc:spChg chg="mod">
          <ac:chgData name="Greg Cornish" userId="a5d05f57e2b05838" providerId="LiveId" clId="{8614B364-7D00-40D8-A039-2DDF356C5EAC}" dt="2023-09-20T17:48:51.653" v="16" actId="1076"/>
          <ac:spMkLst>
            <pc:docMk/>
            <pc:sldMk cId="0" sldId="256"/>
            <ac:spMk id="5" creationId="{5A601E66-26FF-50F5-F561-09544BC22333}"/>
          </ac:spMkLst>
        </pc:spChg>
        <pc:spChg chg="mod">
          <ac:chgData name="Greg Cornish" userId="a5d05f57e2b05838" providerId="LiveId" clId="{8614B364-7D00-40D8-A039-2DDF356C5EAC}" dt="2023-09-20T17:48:34.065" v="14" actId="1076"/>
          <ac:spMkLst>
            <pc:docMk/>
            <pc:sldMk cId="0" sldId="256"/>
            <ac:spMk id="6" creationId="{85B90A57-C5B2-6B0C-C561-BA80F2514CD2}"/>
          </ac:spMkLst>
        </pc:spChg>
        <pc:spChg chg="mod">
          <ac:chgData name="Greg Cornish" userId="a5d05f57e2b05838" providerId="LiveId" clId="{8614B364-7D00-40D8-A039-2DDF356C5EAC}" dt="2023-09-20T17:47:27.210" v="9" actId="1076"/>
          <ac:spMkLst>
            <pc:docMk/>
            <pc:sldMk cId="0" sldId="256"/>
            <ac:spMk id="11" creationId="{A5E0D415-6FC8-0445-D061-9EF8BE5B7364}"/>
          </ac:spMkLst>
        </pc:spChg>
        <pc:spChg chg="mod">
          <ac:chgData name="Greg Cornish" userId="a5d05f57e2b05838" providerId="LiveId" clId="{8614B364-7D00-40D8-A039-2DDF356C5EAC}" dt="2023-11-11T19:44:45.742" v="37" actId="20577"/>
          <ac:spMkLst>
            <pc:docMk/>
            <pc:sldMk cId="0" sldId="256"/>
            <ac:spMk id="29" creationId="{00000000-0000-0000-0000-000000000000}"/>
          </ac:spMkLst>
        </pc:spChg>
        <pc:picChg chg="mod">
          <ac:chgData name="Greg Cornish" userId="a5d05f57e2b05838" providerId="LiveId" clId="{8614B364-7D00-40D8-A039-2DDF356C5EAC}" dt="2023-09-20T17:48:43.496" v="15" actId="1076"/>
          <ac:picMkLst>
            <pc:docMk/>
            <pc:sldMk cId="0" sldId="256"/>
            <ac:picMk id="12" creationId="{6D6283DE-0736-9AEF-7D13-8234855CBF18}"/>
          </ac:picMkLst>
        </pc:picChg>
        <pc:picChg chg="mod">
          <ac:chgData name="Greg Cornish" userId="a5d05f57e2b05838" providerId="LiveId" clId="{8614B364-7D00-40D8-A039-2DDF356C5EAC}" dt="2023-09-20T17:47:33.643" v="10" actId="1076"/>
          <ac:picMkLst>
            <pc:docMk/>
            <pc:sldMk cId="0" sldId="256"/>
            <ac:picMk id="14" creationId="{E0543F09-4490-680B-88EB-2B12AC0FB24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FACEDA-A1E8-45BD-89B6-533F37A70C60}" type="datetimeFigureOut">
              <a:rPr lang="en-US" smtClean="0"/>
              <a:t>11/11/2023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CC82B7-A408-4B73-99D3-ECDE7FFDD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861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CC82B7-A408-4B73-99D3-ECDE7FFDDC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34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5" y="10225769"/>
            <a:ext cx="37306250" cy="70566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3" y="18654033"/>
            <a:ext cx="30724475" cy="8411936"/>
          </a:xfrm>
        </p:spPr>
        <p:txBody>
          <a:bodyPr/>
          <a:lstStyle>
            <a:lvl1pPr marL="0" indent="0" algn="ctr">
              <a:buNone/>
              <a:defRPr/>
            </a:lvl1pPr>
            <a:lvl2pPr marL="391866" indent="0" algn="ctr">
              <a:buNone/>
              <a:defRPr/>
            </a:lvl2pPr>
            <a:lvl3pPr marL="783732" indent="0" algn="ctr">
              <a:buNone/>
              <a:defRPr/>
            </a:lvl3pPr>
            <a:lvl4pPr marL="1175598" indent="0" algn="ctr">
              <a:buNone/>
              <a:defRPr/>
            </a:lvl4pPr>
            <a:lvl5pPr marL="1567464" indent="0" algn="ctr">
              <a:buNone/>
              <a:defRPr/>
            </a:lvl5pPr>
            <a:lvl6pPr marL="1959331" indent="0" algn="ctr">
              <a:buNone/>
              <a:defRPr/>
            </a:lvl6pPr>
            <a:lvl7pPr marL="2351197" indent="0" algn="ctr">
              <a:buNone/>
              <a:defRPr/>
            </a:lvl7pPr>
            <a:lvl8pPr marL="2743063" indent="0" algn="ctr">
              <a:buNone/>
              <a:defRPr/>
            </a:lvl8pPr>
            <a:lvl9pPr marL="313492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19969-28E2-44A5-A853-9ED6194190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011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B0F42-4D17-46DA-BD1B-2429061E87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7030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38" y="1317172"/>
            <a:ext cx="9874250" cy="280878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5514" y="1317172"/>
            <a:ext cx="29473525" cy="280878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A5B34-6F48-4D25-A9CD-F4ECFCE5AA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6603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79C9B-77CE-48B4-B28A-FD5EF27758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6063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665"/>
            <a:ext cx="37307838" cy="6536871"/>
          </a:xfrm>
        </p:spPr>
        <p:txBody>
          <a:bodyPr anchor="t"/>
          <a:lstStyle>
            <a:lvl1pPr algn="l">
              <a:defRPr sz="3428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764"/>
            <a:ext cx="37307838" cy="7200900"/>
          </a:xfrm>
        </p:spPr>
        <p:txBody>
          <a:bodyPr anchor="b"/>
          <a:lstStyle>
            <a:lvl1pPr marL="0" indent="0">
              <a:buNone/>
              <a:defRPr sz="1714"/>
            </a:lvl1pPr>
            <a:lvl2pPr marL="391866" indent="0">
              <a:buNone/>
              <a:defRPr sz="1543"/>
            </a:lvl2pPr>
            <a:lvl3pPr marL="783732" indent="0">
              <a:buNone/>
              <a:defRPr sz="1371"/>
            </a:lvl3pPr>
            <a:lvl4pPr marL="1175598" indent="0">
              <a:buNone/>
              <a:defRPr sz="1200"/>
            </a:lvl4pPr>
            <a:lvl5pPr marL="1567464" indent="0">
              <a:buNone/>
              <a:defRPr sz="1200"/>
            </a:lvl5pPr>
            <a:lvl6pPr marL="1959331" indent="0">
              <a:buNone/>
              <a:defRPr sz="1200"/>
            </a:lvl6pPr>
            <a:lvl7pPr marL="2351197" indent="0">
              <a:buNone/>
              <a:defRPr sz="1200"/>
            </a:lvl7pPr>
            <a:lvl8pPr marL="2743063" indent="0">
              <a:buNone/>
              <a:defRPr sz="1200"/>
            </a:lvl8pPr>
            <a:lvl9pPr marL="3134929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A2701-DB6E-458F-8330-4F0C30EDC0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601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5514" y="7679872"/>
            <a:ext cx="19673887" cy="21725164"/>
          </a:xfrm>
        </p:spPr>
        <p:txBody>
          <a:bodyPr/>
          <a:lstStyle>
            <a:lvl1pPr>
              <a:defRPr sz="2400"/>
            </a:lvl1pPr>
            <a:lvl2pPr>
              <a:defRPr sz="2057"/>
            </a:lvl2pPr>
            <a:lvl3pPr>
              <a:defRPr sz="171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0" y="7679872"/>
            <a:ext cx="19673888" cy="21725164"/>
          </a:xfrm>
        </p:spPr>
        <p:txBody>
          <a:bodyPr/>
          <a:lstStyle>
            <a:lvl1pPr>
              <a:defRPr sz="2400"/>
            </a:lvl1pPr>
            <a:lvl2pPr>
              <a:defRPr sz="2057"/>
            </a:lvl2pPr>
            <a:lvl3pPr>
              <a:defRPr sz="171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6224D-36D6-4F45-BC4D-24940C4142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5172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8533"/>
            <a:ext cx="3950335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8269"/>
            <a:ext cx="19392900" cy="3071132"/>
          </a:xfrm>
        </p:spPr>
        <p:txBody>
          <a:bodyPr anchor="b"/>
          <a:lstStyle>
            <a:lvl1pPr marL="0" indent="0">
              <a:buNone/>
              <a:defRPr sz="2057" b="1"/>
            </a:lvl1pPr>
            <a:lvl2pPr marL="391866" indent="0">
              <a:buNone/>
              <a:defRPr sz="1714" b="1"/>
            </a:lvl2pPr>
            <a:lvl3pPr marL="783732" indent="0">
              <a:buNone/>
              <a:defRPr sz="1543" b="1"/>
            </a:lvl3pPr>
            <a:lvl4pPr marL="1175598" indent="0">
              <a:buNone/>
              <a:defRPr sz="1371" b="1"/>
            </a:lvl4pPr>
            <a:lvl5pPr marL="1567464" indent="0">
              <a:buNone/>
              <a:defRPr sz="1371" b="1"/>
            </a:lvl5pPr>
            <a:lvl6pPr marL="1959331" indent="0">
              <a:buNone/>
              <a:defRPr sz="1371" b="1"/>
            </a:lvl6pPr>
            <a:lvl7pPr marL="2351197" indent="0">
              <a:buNone/>
              <a:defRPr sz="1371" b="1"/>
            </a:lvl7pPr>
            <a:lvl8pPr marL="2743063" indent="0">
              <a:buNone/>
              <a:defRPr sz="1371" b="1"/>
            </a:lvl8pPr>
            <a:lvl9pPr marL="3134929" indent="0">
              <a:buNone/>
              <a:defRPr sz="13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0" cy="18965636"/>
          </a:xfrm>
        </p:spPr>
        <p:txBody>
          <a:bodyPr/>
          <a:lstStyle>
            <a:lvl1pPr>
              <a:defRPr sz="2057"/>
            </a:lvl1pPr>
            <a:lvl2pPr>
              <a:defRPr sz="1714"/>
            </a:lvl2pPr>
            <a:lvl3pPr>
              <a:defRPr sz="1543"/>
            </a:lvl3pPr>
            <a:lvl4pPr>
              <a:defRPr sz="1371"/>
            </a:lvl4pPr>
            <a:lvl5pPr>
              <a:defRPr sz="1371"/>
            </a:lvl5pPr>
            <a:lvl6pPr>
              <a:defRPr sz="1371"/>
            </a:lvl6pPr>
            <a:lvl7pPr>
              <a:defRPr sz="1371"/>
            </a:lvl7pPr>
            <a:lvl8pPr>
              <a:defRPr sz="1371"/>
            </a:lvl8pPr>
            <a:lvl9pPr>
              <a:defRPr sz="13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9" y="7368269"/>
            <a:ext cx="19400837" cy="3071132"/>
          </a:xfrm>
        </p:spPr>
        <p:txBody>
          <a:bodyPr anchor="b"/>
          <a:lstStyle>
            <a:lvl1pPr marL="0" indent="0">
              <a:buNone/>
              <a:defRPr sz="2057" b="1"/>
            </a:lvl1pPr>
            <a:lvl2pPr marL="391866" indent="0">
              <a:buNone/>
              <a:defRPr sz="1714" b="1"/>
            </a:lvl2pPr>
            <a:lvl3pPr marL="783732" indent="0">
              <a:buNone/>
              <a:defRPr sz="1543" b="1"/>
            </a:lvl3pPr>
            <a:lvl4pPr marL="1175598" indent="0">
              <a:buNone/>
              <a:defRPr sz="1371" b="1"/>
            </a:lvl4pPr>
            <a:lvl5pPr marL="1567464" indent="0">
              <a:buNone/>
              <a:defRPr sz="1371" b="1"/>
            </a:lvl5pPr>
            <a:lvl6pPr marL="1959331" indent="0">
              <a:buNone/>
              <a:defRPr sz="1371" b="1"/>
            </a:lvl6pPr>
            <a:lvl7pPr marL="2351197" indent="0">
              <a:buNone/>
              <a:defRPr sz="1371" b="1"/>
            </a:lvl7pPr>
            <a:lvl8pPr marL="2743063" indent="0">
              <a:buNone/>
              <a:defRPr sz="1371" b="1"/>
            </a:lvl8pPr>
            <a:lvl9pPr marL="3134929" indent="0">
              <a:buNone/>
              <a:defRPr sz="13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9" y="10439400"/>
            <a:ext cx="19400837" cy="18965636"/>
          </a:xfrm>
        </p:spPr>
        <p:txBody>
          <a:bodyPr/>
          <a:lstStyle>
            <a:lvl1pPr>
              <a:defRPr sz="2057"/>
            </a:lvl1pPr>
            <a:lvl2pPr>
              <a:defRPr sz="1714"/>
            </a:lvl2pPr>
            <a:lvl3pPr>
              <a:defRPr sz="1543"/>
            </a:lvl3pPr>
            <a:lvl4pPr>
              <a:defRPr sz="1371"/>
            </a:lvl4pPr>
            <a:lvl5pPr>
              <a:defRPr sz="1371"/>
            </a:lvl5pPr>
            <a:lvl6pPr>
              <a:defRPr sz="1371"/>
            </a:lvl6pPr>
            <a:lvl7pPr>
              <a:defRPr sz="1371"/>
            </a:lvl7pPr>
            <a:lvl8pPr>
              <a:defRPr sz="1371"/>
            </a:lvl8pPr>
            <a:lvl9pPr>
              <a:defRPr sz="13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05705-DD69-44E0-A8C7-4A6E267F8A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155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3703E-C6F2-4EA9-99C7-52BE101372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8330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0E3B2-E9B2-4CD1-A2DA-540293DB5B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0254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0369"/>
            <a:ext cx="14439900" cy="5577567"/>
          </a:xfrm>
        </p:spPr>
        <p:txBody>
          <a:bodyPr anchor="b"/>
          <a:lstStyle>
            <a:lvl1pPr algn="l">
              <a:defRPr sz="17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5" y="1310369"/>
            <a:ext cx="24536400" cy="28094667"/>
          </a:xfrm>
        </p:spPr>
        <p:txBody>
          <a:bodyPr/>
          <a:lstStyle>
            <a:lvl1pPr>
              <a:defRPr sz="2743"/>
            </a:lvl1pPr>
            <a:lvl2pPr>
              <a:defRPr sz="2400"/>
            </a:lvl2pPr>
            <a:lvl3pPr>
              <a:defRPr sz="2057"/>
            </a:lvl3pPr>
            <a:lvl4pPr>
              <a:defRPr sz="1714"/>
            </a:lvl4pPr>
            <a:lvl5pPr>
              <a:defRPr sz="1714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5" y="6887936"/>
            <a:ext cx="14439900" cy="22517100"/>
          </a:xfrm>
        </p:spPr>
        <p:txBody>
          <a:bodyPr/>
          <a:lstStyle>
            <a:lvl1pPr marL="0" indent="0">
              <a:buNone/>
              <a:defRPr sz="1200"/>
            </a:lvl1pPr>
            <a:lvl2pPr marL="391866" indent="0">
              <a:buNone/>
              <a:defRPr sz="1029"/>
            </a:lvl2pPr>
            <a:lvl3pPr marL="783732" indent="0">
              <a:buNone/>
              <a:defRPr sz="857"/>
            </a:lvl3pPr>
            <a:lvl4pPr marL="1175598" indent="0">
              <a:buNone/>
              <a:defRPr sz="771"/>
            </a:lvl4pPr>
            <a:lvl5pPr marL="1567464" indent="0">
              <a:buNone/>
              <a:defRPr sz="771"/>
            </a:lvl5pPr>
            <a:lvl6pPr marL="1959331" indent="0">
              <a:buNone/>
              <a:defRPr sz="771"/>
            </a:lvl6pPr>
            <a:lvl7pPr marL="2351197" indent="0">
              <a:buNone/>
              <a:defRPr sz="771"/>
            </a:lvl7pPr>
            <a:lvl8pPr marL="2743063" indent="0">
              <a:buNone/>
              <a:defRPr sz="771"/>
            </a:lvl8pPr>
            <a:lvl9pPr marL="3134929" indent="0">
              <a:buNone/>
              <a:defRPr sz="7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78681-8F5A-4039-87B7-2117A3A261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46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4" y="23042336"/>
            <a:ext cx="26335037" cy="2721429"/>
          </a:xfrm>
        </p:spPr>
        <p:txBody>
          <a:bodyPr anchor="b"/>
          <a:lstStyle>
            <a:lvl1pPr algn="l">
              <a:defRPr sz="17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4" y="2941865"/>
            <a:ext cx="26335037" cy="19750768"/>
          </a:xfrm>
        </p:spPr>
        <p:txBody>
          <a:bodyPr/>
          <a:lstStyle>
            <a:lvl1pPr marL="0" indent="0">
              <a:buNone/>
              <a:defRPr sz="2743"/>
            </a:lvl1pPr>
            <a:lvl2pPr marL="391866" indent="0">
              <a:buNone/>
              <a:defRPr sz="2400"/>
            </a:lvl2pPr>
            <a:lvl3pPr marL="783732" indent="0">
              <a:buNone/>
              <a:defRPr sz="2057"/>
            </a:lvl3pPr>
            <a:lvl4pPr marL="1175598" indent="0">
              <a:buNone/>
              <a:defRPr sz="1714"/>
            </a:lvl4pPr>
            <a:lvl5pPr marL="1567464" indent="0">
              <a:buNone/>
              <a:defRPr sz="1714"/>
            </a:lvl5pPr>
            <a:lvl6pPr marL="1959331" indent="0">
              <a:buNone/>
              <a:defRPr sz="1714"/>
            </a:lvl6pPr>
            <a:lvl7pPr marL="2351197" indent="0">
              <a:buNone/>
              <a:defRPr sz="1714"/>
            </a:lvl7pPr>
            <a:lvl8pPr marL="2743063" indent="0">
              <a:buNone/>
              <a:defRPr sz="1714"/>
            </a:lvl8pPr>
            <a:lvl9pPr marL="3134929" indent="0">
              <a:buNone/>
              <a:defRPr sz="1714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4" y="25763765"/>
            <a:ext cx="26335037" cy="3863068"/>
          </a:xfrm>
        </p:spPr>
        <p:txBody>
          <a:bodyPr/>
          <a:lstStyle>
            <a:lvl1pPr marL="0" indent="0">
              <a:buNone/>
              <a:defRPr sz="1200"/>
            </a:lvl1pPr>
            <a:lvl2pPr marL="391866" indent="0">
              <a:buNone/>
              <a:defRPr sz="1029"/>
            </a:lvl2pPr>
            <a:lvl3pPr marL="783732" indent="0">
              <a:buNone/>
              <a:defRPr sz="857"/>
            </a:lvl3pPr>
            <a:lvl4pPr marL="1175598" indent="0">
              <a:buNone/>
              <a:defRPr sz="771"/>
            </a:lvl4pPr>
            <a:lvl5pPr marL="1567464" indent="0">
              <a:buNone/>
              <a:defRPr sz="771"/>
            </a:lvl5pPr>
            <a:lvl6pPr marL="1959331" indent="0">
              <a:buNone/>
              <a:defRPr sz="771"/>
            </a:lvl6pPr>
            <a:lvl7pPr marL="2351197" indent="0">
              <a:buNone/>
              <a:defRPr sz="771"/>
            </a:lvl7pPr>
            <a:lvl8pPr marL="2743063" indent="0">
              <a:buNone/>
              <a:defRPr sz="771"/>
            </a:lvl8pPr>
            <a:lvl9pPr marL="3134929" indent="0">
              <a:buNone/>
              <a:defRPr sz="7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72026-9697-4905-82BA-4DE817F0BC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054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5513" y="1317625"/>
            <a:ext cx="395001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3246" tIns="251623" rIns="503246" bIns="2516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5513" y="7680325"/>
            <a:ext cx="39500175" cy="2172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5513" y="29976763"/>
            <a:ext cx="102393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66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7113" y="29976763"/>
            <a:ext cx="138969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66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6313" y="29976763"/>
            <a:ext cx="102393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03246" tIns="251623" rIns="503246" bIns="25162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600" smtClean="0"/>
            </a:lvl1pPr>
          </a:lstStyle>
          <a:p>
            <a:pPr>
              <a:defRPr/>
            </a:pPr>
            <a:fld id="{CAE537AD-9BB0-4881-8848-C6BA09023D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Arial" charset="0"/>
        </a:defRPr>
      </a:lvl2pPr>
      <a:lvl3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Arial" charset="0"/>
        </a:defRPr>
      </a:lvl3pPr>
      <a:lvl4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Arial" charset="0"/>
        </a:defRPr>
      </a:lvl4pPr>
      <a:lvl5pPr algn="ctr" defTabSz="4313238" rtl="0" eaLnBrk="0" fontAlgn="base" hangingPunct="0">
        <a:spcBef>
          <a:spcPct val="0"/>
        </a:spcBef>
        <a:spcAft>
          <a:spcPct val="0"/>
        </a:spcAft>
        <a:defRPr sz="20700">
          <a:solidFill>
            <a:schemeClr val="tx2"/>
          </a:solidFill>
          <a:latin typeface="Arial" charset="0"/>
        </a:defRPr>
      </a:lvl5pPr>
      <a:lvl6pPr marL="391866" algn="ctr" defTabSz="4313249" rtl="0" fontAlgn="base">
        <a:spcBef>
          <a:spcPct val="0"/>
        </a:spcBef>
        <a:spcAft>
          <a:spcPct val="0"/>
        </a:spcAft>
        <a:defRPr sz="20742">
          <a:solidFill>
            <a:schemeClr val="tx2"/>
          </a:solidFill>
          <a:latin typeface="Arial" charset="0"/>
        </a:defRPr>
      </a:lvl6pPr>
      <a:lvl7pPr marL="783732" algn="ctr" defTabSz="4313249" rtl="0" fontAlgn="base">
        <a:spcBef>
          <a:spcPct val="0"/>
        </a:spcBef>
        <a:spcAft>
          <a:spcPct val="0"/>
        </a:spcAft>
        <a:defRPr sz="20742">
          <a:solidFill>
            <a:schemeClr val="tx2"/>
          </a:solidFill>
          <a:latin typeface="Arial" charset="0"/>
        </a:defRPr>
      </a:lvl7pPr>
      <a:lvl8pPr marL="1175598" algn="ctr" defTabSz="4313249" rtl="0" fontAlgn="base">
        <a:spcBef>
          <a:spcPct val="0"/>
        </a:spcBef>
        <a:spcAft>
          <a:spcPct val="0"/>
        </a:spcAft>
        <a:defRPr sz="20742">
          <a:solidFill>
            <a:schemeClr val="tx2"/>
          </a:solidFill>
          <a:latin typeface="Arial" charset="0"/>
        </a:defRPr>
      </a:lvl8pPr>
      <a:lvl9pPr marL="1567464" algn="ctr" defTabSz="4313249" rtl="0" fontAlgn="base">
        <a:spcBef>
          <a:spcPct val="0"/>
        </a:spcBef>
        <a:spcAft>
          <a:spcPct val="0"/>
        </a:spcAft>
        <a:defRPr sz="20742">
          <a:solidFill>
            <a:schemeClr val="tx2"/>
          </a:solidFill>
          <a:latin typeface="Arial" charset="0"/>
        </a:defRPr>
      </a:lvl9pPr>
    </p:titleStyle>
    <p:bodyStyle>
      <a:lvl1pPr marL="1617663" indent="-1617663" algn="l" defTabSz="4313238" rtl="0" eaLnBrk="0" fontAlgn="base" hangingPunct="0">
        <a:spcBef>
          <a:spcPct val="20000"/>
        </a:spcBef>
        <a:spcAft>
          <a:spcPct val="0"/>
        </a:spcAft>
        <a:buChar char="•"/>
        <a:defRPr sz="15100">
          <a:solidFill>
            <a:schemeClr val="tx1"/>
          </a:solidFill>
          <a:latin typeface="+mn-lt"/>
          <a:ea typeface="+mn-ea"/>
          <a:cs typeface="+mn-cs"/>
        </a:defRPr>
      </a:lvl1pPr>
      <a:lvl2pPr marL="3503613" indent="-1346200" algn="l" defTabSz="4313238" rtl="0" eaLnBrk="0" fontAlgn="base" hangingPunct="0">
        <a:spcBef>
          <a:spcPct val="20000"/>
        </a:spcBef>
        <a:spcAft>
          <a:spcPct val="0"/>
        </a:spcAft>
        <a:buChar char="–"/>
        <a:defRPr sz="13200">
          <a:solidFill>
            <a:schemeClr val="tx1"/>
          </a:solidFill>
          <a:latin typeface="+mn-lt"/>
        </a:defRPr>
      </a:lvl2pPr>
      <a:lvl3pPr marL="5391150" indent="-1077913" algn="l" defTabSz="4313238" rtl="0" eaLnBrk="0" fontAlgn="base" hangingPunct="0">
        <a:spcBef>
          <a:spcPct val="20000"/>
        </a:spcBef>
        <a:spcAft>
          <a:spcPct val="0"/>
        </a:spcAft>
        <a:buChar char="•"/>
        <a:defRPr sz="11300">
          <a:solidFill>
            <a:schemeClr val="tx1"/>
          </a:solidFill>
          <a:latin typeface="+mn-lt"/>
        </a:defRPr>
      </a:lvl3pPr>
      <a:lvl4pPr marL="7548563" indent="-1076325" algn="l" defTabSz="4313238" rtl="0" eaLnBrk="0" fontAlgn="base" hangingPunct="0">
        <a:spcBef>
          <a:spcPct val="20000"/>
        </a:spcBef>
        <a:spcAft>
          <a:spcPct val="0"/>
        </a:spcAft>
        <a:buChar char="–"/>
        <a:defRPr sz="9500">
          <a:solidFill>
            <a:schemeClr val="tx1"/>
          </a:solidFill>
          <a:latin typeface="+mn-lt"/>
        </a:defRPr>
      </a:lvl4pPr>
      <a:lvl5pPr marL="9702800" indent="-1074738" algn="l" defTabSz="4313238" rtl="0" eaLnBrk="0" fontAlgn="base" hangingPunct="0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5pPr>
      <a:lvl6pPr marL="10095995" indent="-1076272" algn="l" defTabSz="4313249" rtl="0" fontAlgn="base">
        <a:spcBef>
          <a:spcPct val="20000"/>
        </a:spcBef>
        <a:spcAft>
          <a:spcPct val="0"/>
        </a:spcAft>
        <a:buChar char="»"/>
        <a:defRPr sz="9514">
          <a:solidFill>
            <a:schemeClr val="tx1"/>
          </a:solidFill>
          <a:latin typeface="+mn-lt"/>
        </a:defRPr>
      </a:lvl6pPr>
      <a:lvl7pPr marL="10487861" indent="-1076272" algn="l" defTabSz="4313249" rtl="0" fontAlgn="base">
        <a:spcBef>
          <a:spcPct val="20000"/>
        </a:spcBef>
        <a:spcAft>
          <a:spcPct val="0"/>
        </a:spcAft>
        <a:buChar char="»"/>
        <a:defRPr sz="9514">
          <a:solidFill>
            <a:schemeClr val="tx1"/>
          </a:solidFill>
          <a:latin typeface="+mn-lt"/>
        </a:defRPr>
      </a:lvl7pPr>
      <a:lvl8pPr marL="10879727" indent="-1076272" algn="l" defTabSz="4313249" rtl="0" fontAlgn="base">
        <a:spcBef>
          <a:spcPct val="20000"/>
        </a:spcBef>
        <a:spcAft>
          <a:spcPct val="0"/>
        </a:spcAft>
        <a:buChar char="»"/>
        <a:defRPr sz="9514">
          <a:solidFill>
            <a:schemeClr val="tx1"/>
          </a:solidFill>
          <a:latin typeface="+mn-lt"/>
        </a:defRPr>
      </a:lvl8pPr>
      <a:lvl9pPr marL="11271594" indent="-1076272" algn="l" defTabSz="4313249" rtl="0" fontAlgn="base">
        <a:spcBef>
          <a:spcPct val="20000"/>
        </a:spcBef>
        <a:spcAft>
          <a:spcPct val="0"/>
        </a:spcAft>
        <a:buChar char="»"/>
        <a:defRPr sz="9514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1pPr>
      <a:lvl2pPr marL="391866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2pPr>
      <a:lvl3pPr marL="783732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3pPr>
      <a:lvl4pPr marL="1175598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4pPr>
      <a:lvl5pPr marL="1567464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5pPr>
      <a:lvl6pPr marL="1959331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6pPr>
      <a:lvl7pPr marL="2351197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7pPr>
      <a:lvl8pPr marL="2743063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8pPr>
      <a:lvl9pPr marL="3134929" algn="l" defTabSz="783732" rtl="0" eaLnBrk="1" latinLnBrk="0" hangingPunct="1">
        <a:defRPr sz="1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hi.org/resources/Pages/HowtoImprove/default.aspx" TargetMode="External"/><Relationship Id="rId13" Type="http://schemas.openxmlformats.org/officeDocument/2006/relationships/image" Target="../media/image5.png"/><Relationship Id="rId3" Type="http://schemas.openxmlformats.org/officeDocument/2006/relationships/hyperlink" Target="https://doi.org/10.1097/ALN.0b013e318267ef31" TargetMode="External"/><Relationship Id="rId7" Type="http://schemas.openxmlformats.org/officeDocument/2006/relationships/hyperlink" Target="http://dx.doi.org/10.2147/AA.S54321" TargetMode="External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i.org/10.1213/ANE.0000000000004833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10.0.4.73/MJT.0b013e3181e7a512" TargetMode="External"/><Relationship Id="rId10" Type="http://schemas.openxmlformats.org/officeDocument/2006/relationships/image" Target="../media/image2.png"/><Relationship Id="rId4" Type="http://schemas.openxmlformats.org/officeDocument/2006/relationships/hyperlink" Target="https://doi.org/10.1016/j.bja.2017.08.003" TargetMode="External"/><Relationship Id="rId9" Type="http://schemas.openxmlformats.org/officeDocument/2006/relationships/image" Target="../media/image1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1731621" y="6613524"/>
            <a:ext cx="17605375" cy="26076276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endParaRPr lang="en-US" sz="3600" i="1" dirty="0"/>
          </a:p>
        </p:txBody>
      </p:sp>
      <p:sp>
        <p:nvSpPr>
          <p:cNvPr id="2050" name="Rectangle 35"/>
          <p:cNvSpPr>
            <a:spLocks noChangeArrowheads="1"/>
          </p:cNvSpPr>
          <p:nvPr/>
        </p:nvSpPr>
        <p:spPr bwMode="auto">
          <a:xfrm>
            <a:off x="13331822" y="5639446"/>
            <a:ext cx="16005174" cy="704850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51" name="Rectangle 36"/>
          <p:cNvSpPr>
            <a:spLocks noChangeArrowheads="1"/>
          </p:cNvSpPr>
          <p:nvPr/>
        </p:nvSpPr>
        <p:spPr bwMode="auto">
          <a:xfrm>
            <a:off x="31006308" y="5557422"/>
            <a:ext cx="12062716" cy="72242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52" name="Rectangle 37"/>
          <p:cNvSpPr>
            <a:spLocks noChangeArrowheads="1"/>
          </p:cNvSpPr>
          <p:nvPr/>
        </p:nvSpPr>
        <p:spPr bwMode="auto">
          <a:xfrm>
            <a:off x="31027097" y="14954924"/>
            <a:ext cx="11915924" cy="827394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53" name="Rectangle 38"/>
          <p:cNvSpPr>
            <a:spLocks noChangeArrowheads="1"/>
          </p:cNvSpPr>
          <p:nvPr/>
        </p:nvSpPr>
        <p:spPr bwMode="auto">
          <a:xfrm>
            <a:off x="31031042" y="24178139"/>
            <a:ext cx="11842333" cy="827199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56" name="Rectangle 39"/>
          <p:cNvSpPr>
            <a:spLocks noChangeArrowheads="1"/>
          </p:cNvSpPr>
          <p:nvPr/>
        </p:nvSpPr>
        <p:spPr bwMode="auto">
          <a:xfrm>
            <a:off x="2024061" y="5639678"/>
            <a:ext cx="9150350" cy="704850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91" name="Text Box 43"/>
          <p:cNvSpPr txBox="1">
            <a:spLocks noChangeArrowheads="1"/>
          </p:cNvSpPr>
          <p:nvPr/>
        </p:nvSpPr>
        <p:spPr bwMode="auto">
          <a:xfrm>
            <a:off x="799488" y="5385585"/>
            <a:ext cx="9148763" cy="704850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INTRODUCTION</a:t>
            </a:r>
            <a:endParaRPr lang="en-US" sz="3257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93" name="Text Box 45"/>
          <p:cNvSpPr txBox="1">
            <a:spLocks noChangeArrowheads="1"/>
          </p:cNvSpPr>
          <p:nvPr/>
        </p:nvSpPr>
        <p:spPr bwMode="auto">
          <a:xfrm>
            <a:off x="11731621" y="5257800"/>
            <a:ext cx="16614779" cy="70524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RESULTS</a:t>
            </a:r>
            <a:endParaRPr lang="en-US" sz="3257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94" name="Text Box 46"/>
          <p:cNvSpPr txBox="1">
            <a:spLocks noChangeArrowheads="1"/>
          </p:cNvSpPr>
          <p:nvPr/>
        </p:nvSpPr>
        <p:spPr bwMode="auto">
          <a:xfrm>
            <a:off x="29755324" y="5248076"/>
            <a:ext cx="12111815" cy="70524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DISCUSSION</a:t>
            </a:r>
            <a:endParaRPr lang="en-US" sz="3257" dirty="0">
              <a:latin typeface="Times New Roman" pitchFamily="18" charset="0"/>
            </a:endParaRPr>
          </a:p>
        </p:txBody>
      </p:sp>
      <p:sp>
        <p:nvSpPr>
          <p:cNvPr id="2099" name="Text Box 51"/>
          <p:cNvSpPr txBox="1">
            <a:spLocks noChangeArrowheads="1"/>
          </p:cNvSpPr>
          <p:nvPr/>
        </p:nvSpPr>
        <p:spPr bwMode="auto">
          <a:xfrm>
            <a:off x="30000202" y="14740274"/>
            <a:ext cx="11915925" cy="70524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CONCLUSIONS</a:t>
            </a:r>
            <a:endParaRPr lang="en-US" sz="3257" dirty="0">
              <a:latin typeface="Times New Roman" pitchFamily="18" charset="0"/>
            </a:endParaRPr>
          </a:p>
        </p:txBody>
      </p:sp>
      <p:sp>
        <p:nvSpPr>
          <p:cNvPr id="2101" name="Text Box 53"/>
          <p:cNvSpPr txBox="1">
            <a:spLocks noChangeArrowheads="1"/>
          </p:cNvSpPr>
          <p:nvPr/>
        </p:nvSpPr>
        <p:spPr bwMode="auto">
          <a:xfrm>
            <a:off x="30205362" y="24017140"/>
            <a:ext cx="11655427" cy="705246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REFERENCES</a:t>
            </a:r>
            <a:endParaRPr lang="en-US" sz="3257" dirty="0">
              <a:latin typeface="Times New Roman" pitchFamily="18" charset="0"/>
            </a:endParaRPr>
          </a:p>
        </p:txBody>
      </p:sp>
      <p:sp>
        <p:nvSpPr>
          <p:cNvPr id="2067" name="Rectangle 57"/>
          <p:cNvSpPr>
            <a:spLocks noChangeArrowheads="1"/>
          </p:cNvSpPr>
          <p:nvPr/>
        </p:nvSpPr>
        <p:spPr bwMode="auto">
          <a:xfrm>
            <a:off x="457200" y="681038"/>
            <a:ext cx="42748200" cy="3890962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068" name="Text Box 58"/>
          <p:cNvSpPr txBox="1">
            <a:spLocks noChangeArrowheads="1"/>
          </p:cNvSpPr>
          <p:nvPr/>
        </p:nvSpPr>
        <p:spPr bwMode="auto">
          <a:xfrm>
            <a:off x="9376142" y="696914"/>
            <a:ext cx="23427958" cy="389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3750" tIns="61875" rIns="123750" bIns="61875"/>
          <a:lstStyle>
            <a:lvl1pPr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30000"/>
              </a:spcBef>
              <a:defRPr/>
            </a:pPr>
            <a:r>
              <a:rPr lang="en-US" altLang="en-US" sz="5400" b="1" dirty="0">
                <a:solidFill>
                  <a:srgbClr val="FFC82E"/>
                </a:solidFill>
              </a:rPr>
              <a:t>Postoperative Nausea and Vomiting: A Quality Improvement Project</a:t>
            </a:r>
          </a:p>
          <a:p>
            <a:pPr algn="ctr">
              <a:spcBef>
                <a:spcPct val="30000"/>
              </a:spcBef>
              <a:defRPr/>
            </a:pPr>
            <a:r>
              <a:rPr lang="en-US" altLang="en-US" sz="5400" b="1" dirty="0">
                <a:solidFill>
                  <a:schemeClr val="bg1"/>
                </a:solidFill>
              </a:rPr>
              <a:t>Greg Cornish, BSN, SRNA</a:t>
            </a:r>
          </a:p>
          <a:p>
            <a:pPr algn="ctr">
              <a:spcBef>
                <a:spcPct val="30000"/>
              </a:spcBef>
              <a:defRPr/>
            </a:pPr>
            <a:r>
              <a:rPr lang="en-US" altLang="en-US" sz="5400" b="1" dirty="0">
                <a:solidFill>
                  <a:schemeClr val="bg1"/>
                </a:solidFill>
              </a:rPr>
              <a:t>Maura McAuliffe, PhD, CRNA, FAAN, Project Chair</a:t>
            </a:r>
          </a:p>
        </p:txBody>
      </p:sp>
      <p:sp>
        <p:nvSpPr>
          <p:cNvPr id="2069" name="Rectangle 59"/>
          <p:cNvSpPr>
            <a:spLocks noChangeArrowheads="1"/>
          </p:cNvSpPr>
          <p:nvPr/>
        </p:nvSpPr>
        <p:spPr bwMode="auto">
          <a:xfrm>
            <a:off x="32804100" y="1600200"/>
            <a:ext cx="9813925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3750" tIns="61875" rIns="123750" bIns="61875"/>
          <a:lstStyle>
            <a:lvl1pPr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443038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defTabSz="1443038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3600" dirty="0">
                <a:solidFill>
                  <a:schemeClr val="bg1"/>
                </a:solidFill>
              </a:rPr>
              <a:t>Nurse Anesthesia Program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3600" dirty="0">
                <a:solidFill>
                  <a:schemeClr val="bg1"/>
                </a:solidFill>
              </a:rPr>
              <a:t>College of Nursing, East Carolina University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3600" dirty="0">
                <a:solidFill>
                  <a:schemeClr val="bg1"/>
                </a:solidFill>
              </a:rPr>
              <a:t>Greenville, North Carolina 27858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r>
              <a:rPr lang="en-US" altLang="en-US" sz="3600" dirty="0">
                <a:solidFill>
                  <a:schemeClr val="bg1"/>
                </a:solidFill>
              </a:rPr>
              <a:t>cornshj21@students.ecu.edu</a:t>
            </a:r>
          </a:p>
          <a:p>
            <a:pPr algn="r">
              <a:lnSpc>
                <a:spcPct val="70000"/>
              </a:lnSpc>
              <a:spcBef>
                <a:spcPct val="30000"/>
              </a:spcBef>
              <a:defRPr/>
            </a:pPr>
            <a:endParaRPr lang="en-US" altLang="en-US" sz="3771" b="1" dirty="0"/>
          </a:p>
          <a:p>
            <a:pPr algn="r">
              <a:spcBef>
                <a:spcPct val="50000"/>
              </a:spcBef>
              <a:defRPr/>
            </a:pPr>
            <a:endParaRPr lang="en-US" altLang="en-US" sz="3257" dirty="0">
              <a:latin typeface="Times New Roman" panose="02020603050405020304" pitchFamily="18" charset="0"/>
            </a:endParaRPr>
          </a:p>
        </p:txBody>
      </p:sp>
      <p:sp>
        <p:nvSpPr>
          <p:cNvPr id="2071" name="Rectangle 63"/>
          <p:cNvSpPr>
            <a:spLocks noChangeArrowheads="1"/>
          </p:cNvSpPr>
          <p:nvPr/>
        </p:nvSpPr>
        <p:spPr bwMode="auto">
          <a:xfrm>
            <a:off x="1918065" y="24419053"/>
            <a:ext cx="9150350" cy="704850"/>
          </a:xfrm>
          <a:prstGeom prst="rect">
            <a:avLst/>
          </a:prstGeom>
          <a:solidFill>
            <a:srgbClr val="FFC82E"/>
          </a:solidFill>
          <a:ln w="952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8485"/>
          </a:p>
        </p:txBody>
      </p:sp>
      <p:sp>
        <p:nvSpPr>
          <p:cNvPr id="2112" name="Text Box 64"/>
          <p:cNvSpPr txBox="1">
            <a:spLocks noChangeArrowheads="1"/>
          </p:cNvSpPr>
          <p:nvPr/>
        </p:nvSpPr>
        <p:spPr bwMode="auto">
          <a:xfrm>
            <a:off x="887412" y="24178139"/>
            <a:ext cx="9148763" cy="704850"/>
          </a:xfrm>
          <a:prstGeom prst="rect">
            <a:avLst/>
          </a:prstGeom>
          <a:gradFill rotWithShape="0">
            <a:gsLst>
              <a:gs pos="0">
                <a:srgbClr val="502D7F"/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lIns="123750" tIns="61875" rIns="123750" bIns="61875">
            <a:spAutoFit/>
          </a:bodyPr>
          <a:lstStyle/>
          <a:p>
            <a:pPr defTabSz="1236828">
              <a:spcBef>
                <a:spcPct val="50000"/>
              </a:spcBef>
              <a:defRPr/>
            </a:pPr>
            <a:r>
              <a:rPr lang="en-US" sz="3771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METHODS</a:t>
            </a:r>
            <a:endParaRPr lang="en-US" sz="3257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42376" y="6563510"/>
            <a:ext cx="10286999" cy="17493979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Up to 30% of patients undergoing surgery may experience PONV (Hegarty et al., 2016)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Up to 80% of high-risk patients may experience PONV (</a:t>
            </a:r>
            <a:r>
              <a:rPr lang="en-US" sz="3600" dirty="0" err="1"/>
              <a:t>Apfel</a:t>
            </a:r>
            <a:r>
              <a:rPr lang="en-US" sz="3600" dirty="0"/>
              <a:t> et al., 2012).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err="1"/>
              <a:t>Apfel</a:t>
            </a:r>
            <a:r>
              <a:rPr lang="en-US" sz="3600" dirty="0"/>
              <a:t> et al. (2012) identified five significant risk factors for PONV. Overall risk increases with each additional factor.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The 2020 Consensus Guidelines, endorsed by both the AANA and the ASA, recommend a risk-based prophylaxis approach using the </a:t>
            </a:r>
            <a:r>
              <a:rPr lang="en-US" sz="3600" dirty="0" err="1"/>
              <a:t>Apfel</a:t>
            </a:r>
            <a:r>
              <a:rPr lang="en-US" sz="3600" dirty="0"/>
              <a:t> score (Gan et al., 2020).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Low-risk patients should receive two antiemetic drug classes. High-risk patients should receive three or four drug classes (Gan et al., 2020).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i="1" dirty="0"/>
              <a:t>The purpose of this QI project was to assess the CRNAs’ knowledge, preferences, and practices for managing PONV and whether they perceived a PONV Quick Refence Guideline as a useful tool for their practice</a:t>
            </a:r>
            <a:r>
              <a:rPr lang="en-US" sz="3600" i="1" dirty="0"/>
              <a:t>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60334" y="25270525"/>
            <a:ext cx="10287000" cy="7419275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Pre-intervention</a:t>
            </a:r>
            <a:r>
              <a:rPr lang="en-US" sz="3600"/>
              <a:t>, Post-intervention </a:t>
            </a:r>
            <a:r>
              <a:rPr lang="en-US" sz="3600" dirty="0"/>
              <a:t>design using a single Plan, Do, Study, Act (PDSA) cycle (IHI, 2022) methodology.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/>
              <a:t>Plan</a:t>
            </a:r>
            <a:r>
              <a:rPr lang="en-US" sz="3600" dirty="0"/>
              <a:t>: A comprehensive literature search and synthesis of the evidence formed the basis for creation of an educational presentation and Quick Reference Guide (QRG).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/>
              <a:t>Do: </a:t>
            </a:r>
            <a:r>
              <a:rPr lang="en-US" sz="3600" dirty="0"/>
              <a:t>Willing participants received links to a Qualtrics pre-survey along with the QRG and educational PowerPoint presentation. Post-survey links went out two weeks later.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/>
              <a:t>Study/Act</a:t>
            </a:r>
            <a:r>
              <a:rPr lang="en-US" sz="3600" dirty="0"/>
              <a:t>: Survey data was collected and analyzed, and the findings disseminated.</a:t>
            </a:r>
            <a:endParaRPr lang="en-US" sz="3600" i="1" dirty="0"/>
          </a:p>
        </p:txBody>
      </p:sp>
      <p:sp>
        <p:nvSpPr>
          <p:cNvPr id="31" name="TextBox 30"/>
          <p:cNvSpPr txBox="1"/>
          <p:nvPr/>
        </p:nvSpPr>
        <p:spPr>
          <a:xfrm>
            <a:off x="29946600" y="6629399"/>
            <a:ext cx="13057188" cy="7802339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7 CRNAs completed both pre- and post-surveys.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The CRNAs indicated increased familiarity with the </a:t>
            </a:r>
            <a:r>
              <a:rPr lang="en-US" sz="3600" dirty="0" err="1"/>
              <a:t>Afpel</a:t>
            </a:r>
            <a:r>
              <a:rPr lang="en-US" sz="3600" dirty="0"/>
              <a:t> score on the post-test (Figure 1).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Participants stated they would be more likely to use the </a:t>
            </a:r>
            <a:r>
              <a:rPr lang="en-US" sz="3600" dirty="0" err="1"/>
              <a:t>Apfel</a:t>
            </a:r>
            <a:r>
              <a:rPr lang="en-US" sz="3600" dirty="0"/>
              <a:t> score on the post-test (Figure 2).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The CRNAs indicated increased willingness to use </a:t>
            </a:r>
            <a:r>
              <a:rPr lang="en-US" sz="3600" dirty="0" err="1"/>
              <a:t>droperidol</a:t>
            </a:r>
            <a:r>
              <a:rPr lang="en-US" sz="3600" dirty="0"/>
              <a:t> following project implementation (Table 1).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The CRNAs stated that an official PONV protocol or algorithm would be “useful” (3) or “very useful” (4).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Most participants stated “no” or “unsure” when asked if there was a department protocol for PONV prophylaxis.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On the post-survey, six of the seven participants described the QRG to be “somewhat” or “very” useful.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endParaRPr lang="en-US" sz="3600" dirty="0"/>
          </a:p>
        </p:txBody>
      </p:sp>
      <p:sp>
        <p:nvSpPr>
          <p:cNvPr id="32" name="TextBox 31"/>
          <p:cNvSpPr txBox="1"/>
          <p:nvPr/>
        </p:nvSpPr>
        <p:spPr>
          <a:xfrm>
            <a:off x="30205362" y="15968706"/>
            <a:ext cx="12798426" cy="7802339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The CRNAs’ unanimous view that a department protocol for PONV prophylaxis would be useful is consistent with findings in the literature.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The project findings suggest the organization would receive a good return on investment if it sponsored the QI project.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Other institutions have seen substantial reduction in the incidence of PONV (</a:t>
            </a:r>
            <a:r>
              <a:rPr lang="en-US" sz="3600" dirty="0" err="1"/>
              <a:t>Dewinter</a:t>
            </a:r>
            <a:r>
              <a:rPr lang="en-US" sz="3600" dirty="0"/>
              <a:t> et al., 2018) and cost benefits as well (</a:t>
            </a:r>
            <a:r>
              <a:rPr lang="en-US" sz="3600" dirty="0" err="1"/>
              <a:t>Dzwonczyk</a:t>
            </a:r>
            <a:r>
              <a:rPr lang="en-US" sz="3600" dirty="0"/>
              <a:t> et al., 2012).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The small sample size, short implementation period, and time burden on participants inherent to the project represent limitations and potential sources of bias.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 QI project focused on nonpharmacological interventions for PONV or one focused on risk-scoring systems are promising avenues for future study.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205362" y="25270524"/>
            <a:ext cx="12798426" cy="7419275"/>
          </a:xfrm>
          <a:prstGeom prst="rect">
            <a:avLst/>
          </a:prstGeom>
          <a:noFill/>
          <a:ln>
            <a:solidFill>
              <a:srgbClr val="3F006A"/>
            </a:solidFill>
          </a:ln>
        </p:spPr>
        <p:txBody>
          <a:bodyPr wrap="square" rtlCol="0"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Apfel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C. C., Philip, B. K., Hooper, V. D., Radke, O. C., Ruiz, J., Kovac, A.,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Cakmakkaya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O. S., Shilling, A., Shi, Y., Leslie, J. B., Allard, M., Turan, A., Windle, P., &amp; Odom-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Forren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J. (2012). Who is at risk for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postdischarge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nausea and vomiting after ambulatory surgery? 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Anesthesiology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117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(3), 475-486. </a:t>
            </a:r>
            <a:r>
              <a:rPr lang="en-US" sz="22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https://doi.org/10.1097/ALN.0b013e318267ef31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Dewinter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G.,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Staelens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W.,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Veef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E.,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Teunkens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A., Van de Velde, M., &amp; Rex, S. (2018). Simplified algorithm for the 	prevention of postoperative nausea and vomiting: A before-and-after study. 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British Journal of </a:t>
            </a:r>
            <a:r>
              <a:rPr lang="en-US" sz="22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Anaesthesia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120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(1), 156-163. </a:t>
            </a:r>
            <a:r>
              <a:rPr lang="en-US" sz="22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https://doi.org/10.1016/j.bja.2017.08.003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Dzwonczyk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R., Weaver, T. E., Puente, E. G. &amp;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Bergese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S. D. (2012). Postoperative nausea and vomiting prophylaxis from an economic point of view. </a:t>
            </a:r>
            <a:r>
              <a:rPr lang="en-US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American Journal of Therapeutics, 19 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(1), 11-15. doi: </a:t>
            </a:r>
            <a:r>
              <a:rPr lang="en-US" sz="22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https://10.1097/MJT.0b013e3181e7a512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Gan, T. J.,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Belani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K. G.,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Bergese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S., Chung, F.,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Diemunsch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P., Habib, A. S.,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Z., Kovac, A. L., Meyer, T. A.,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Urman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R. D.,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Apfel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C. C., Ayad, S.,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Beagley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L., Candiotti, K.,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Englesakis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 Hedrick, T. L.,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Kranke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P., Lee, S., Lipman, D., . . . Philip, B. K. (2020). Fourth consensus guidelines for the management of postoperative nausea and vomiting. 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Anesthesia and Analgesia, 131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(2), 411-448. </a:t>
            </a:r>
            <a:r>
              <a:rPr lang="en-US" sz="22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https://doi.org/10.1213/ANE.0000000000004833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Hegarty, A. T., Buckley, M. A., &amp; McCaul, C. L. (2016). Ambulatory anesthesia and postoperative nausea and vomiting: Predicting the probability. 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Ambulatory Anesthesia,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3, 27-35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http://dx.doi.org/10.2147/AA.S54321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Institute for Healthcare Improvement. (2022). 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IHI Triple Aim.</a:t>
            </a:r>
            <a:r>
              <a:rPr lang="en-US" sz="2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https://www.ihi.org/resources/Pages/HowtoImprove/default.aspx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FC199B-BD44-4C43-BFA9-62855DE449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178069"/>
            <a:ext cx="8004541" cy="2936731"/>
          </a:xfrm>
          <a:prstGeom prst="rect">
            <a:avLst/>
          </a:prstGeom>
        </p:spPr>
      </p:pic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CA9C4474-56D5-C25E-65D2-BB6D097594E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79580" y="12844412"/>
            <a:ext cx="9599809" cy="5314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8AFBE7E-26B4-3132-99E1-7C8617CD44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819476" y="14620303"/>
            <a:ext cx="13532011" cy="74192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D6283DE-0736-9AEF-7D13-8234855CBF1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525996" y="7088439"/>
            <a:ext cx="15539740" cy="71504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0543F09-4490-680B-88EB-2B12AC0FB2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881965" y="22413655"/>
            <a:ext cx="14827802" cy="101004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EA6FDF-A9E3-E57B-69D0-109E49D22B2B}"/>
              </a:ext>
            </a:extLst>
          </p:cNvPr>
          <p:cNvSpPr txBox="1"/>
          <p:nvPr/>
        </p:nvSpPr>
        <p:spPr>
          <a:xfrm>
            <a:off x="12525996" y="6494133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Figure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601E66-26FF-50F5-F561-09544BC22333}"/>
              </a:ext>
            </a:extLst>
          </p:cNvPr>
          <p:cNvSpPr txBox="1"/>
          <p:nvPr/>
        </p:nvSpPr>
        <p:spPr>
          <a:xfrm>
            <a:off x="12895676" y="21910316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Table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B90A57-C5B2-6B0C-C561-BA80F2514CD2}"/>
              </a:ext>
            </a:extLst>
          </p:cNvPr>
          <p:cNvSpPr txBox="1"/>
          <p:nvPr/>
        </p:nvSpPr>
        <p:spPr>
          <a:xfrm>
            <a:off x="12819476" y="14108305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Figure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583B99-E067-2DF1-6C8B-D4DBB6AD5516}"/>
              </a:ext>
            </a:extLst>
          </p:cNvPr>
          <p:cNvSpPr txBox="1"/>
          <p:nvPr/>
        </p:nvSpPr>
        <p:spPr>
          <a:xfrm>
            <a:off x="13440106" y="13089222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Note: n=7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314EED-863D-0257-D3CD-999E76D1D75D}"/>
              </a:ext>
            </a:extLst>
          </p:cNvPr>
          <p:cNvSpPr txBox="1"/>
          <p:nvPr/>
        </p:nvSpPr>
        <p:spPr>
          <a:xfrm>
            <a:off x="13524327" y="20489115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Note: n=7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E0D415-6FC8-0445-D061-9EF8BE5B7364}"/>
              </a:ext>
            </a:extLst>
          </p:cNvPr>
          <p:cNvSpPr txBox="1"/>
          <p:nvPr/>
        </p:nvSpPr>
        <p:spPr>
          <a:xfrm>
            <a:off x="13255622" y="32190919"/>
            <a:ext cx="13221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Note: n=7. </a:t>
            </a:r>
            <a:r>
              <a:rPr lang="en-US" sz="2800" dirty="0">
                <a:effectLst/>
                <a:latin typeface="+mj-lt"/>
                <a:ea typeface="Times New Roman" panose="02020603050405020304" pitchFamily="18" charset="0"/>
              </a:rPr>
              <a:t>Red indicates low quantity. Shades of green indicate higher quantity. </a:t>
            </a:r>
            <a:endParaRPr lang="en-US" sz="3600" dirty="0"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18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503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18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503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2843</TotalTime>
  <Words>1031</Words>
  <Application>Microsoft Office PowerPoint</Application>
  <PresentationFormat>Custom</PresentationFormat>
  <Paragraphs>58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Default Design</vt:lpstr>
      <vt:lpstr>PowerPoint Presentation</vt:lpstr>
    </vt:vector>
  </TitlesOfParts>
  <Company>East Carolina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EltonC</dc:creator>
  <cp:lastModifiedBy>Greg Cornish</cp:lastModifiedBy>
  <cp:revision>46</cp:revision>
  <dcterms:created xsi:type="dcterms:W3CDTF">2005-01-10T15:51:10Z</dcterms:created>
  <dcterms:modified xsi:type="dcterms:W3CDTF">2023-11-11T19:44:47Z</dcterms:modified>
</cp:coreProperties>
</file>