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4065" r:id="rId2"/>
    <p:sldMasterId id="2147484078" r:id="rId3"/>
    <p:sldMasterId id="2147484091" r:id="rId4"/>
    <p:sldMasterId id="2147484104" r:id="rId5"/>
  </p:sldMasterIdLst>
  <p:notesMasterIdLst>
    <p:notesMasterId r:id="rId51"/>
  </p:notesMasterIdLst>
  <p:handoutMasterIdLst>
    <p:handoutMasterId r:id="rId52"/>
  </p:handoutMasterIdLst>
  <p:sldIdLst>
    <p:sldId id="256" r:id="rId6"/>
    <p:sldId id="408" r:id="rId7"/>
    <p:sldId id="409" r:id="rId8"/>
    <p:sldId id="410" r:id="rId9"/>
    <p:sldId id="391" r:id="rId10"/>
    <p:sldId id="393" r:id="rId11"/>
    <p:sldId id="403" r:id="rId12"/>
    <p:sldId id="399" r:id="rId13"/>
    <p:sldId id="440" r:id="rId14"/>
    <p:sldId id="439" r:id="rId15"/>
    <p:sldId id="431" r:id="rId16"/>
    <p:sldId id="438" r:id="rId17"/>
    <p:sldId id="432" r:id="rId18"/>
    <p:sldId id="396" r:id="rId19"/>
    <p:sldId id="433" r:id="rId20"/>
    <p:sldId id="436" r:id="rId21"/>
    <p:sldId id="437" r:id="rId22"/>
    <p:sldId id="425" r:id="rId23"/>
    <p:sldId id="426" r:id="rId24"/>
    <p:sldId id="395" r:id="rId25"/>
    <p:sldId id="434" r:id="rId26"/>
    <p:sldId id="435" r:id="rId27"/>
    <p:sldId id="404" r:id="rId28"/>
    <p:sldId id="419" r:id="rId29"/>
    <p:sldId id="424" r:id="rId30"/>
    <p:sldId id="420" r:id="rId31"/>
    <p:sldId id="372" r:id="rId32"/>
    <p:sldId id="377" r:id="rId33"/>
    <p:sldId id="387" r:id="rId34"/>
    <p:sldId id="374" r:id="rId35"/>
    <p:sldId id="390" r:id="rId36"/>
    <p:sldId id="423" r:id="rId37"/>
    <p:sldId id="421" r:id="rId38"/>
    <p:sldId id="430" r:id="rId39"/>
    <p:sldId id="428" r:id="rId40"/>
    <p:sldId id="427" r:id="rId41"/>
    <p:sldId id="392" r:id="rId42"/>
    <p:sldId id="442" r:id="rId43"/>
    <p:sldId id="416" r:id="rId44"/>
    <p:sldId id="417" r:id="rId45"/>
    <p:sldId id="412" r:id="rId46"/>
    <p:sldId id="413" r:id="rId47"/>
    <p:sldId id="414" r:id="rId48"/>
    <p:sldId id="415" r:id="rId49"/>
    <p:sldId id="418" r:id="rId50"/>
  </p:sldIdLst>
  <p:sldSz cx="9144000" cy="6858000" type="screen4x3"/>
  <p:notesSz cx="9601200" cy="7315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66FFFF"/>
    <a:srgbClr val="FFFFCC"/>
    <a:srgbClr val="99FFCC"/>
    <a:srgbClr val="00FFCC"/>
    <a:srgbClr val="FF9999"/>
    <a:srgbClr val="0A65D4"/>
    <a:srgbClr val="00AA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68" autoAdjust="0"/>
    <p:restoredTop sz="94650" autoAdjust="0"/>
  </p:normalViewPr>
  <p:slideViewPr>
    <p:cSldViewPr>
      <p:cViewPr varScale="1">
        <p:scale>
          <a:sx n="68" d="100"/>
          <a:sy n="68" d="100"/>
        </p:scale>
        <p:origin x="-61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2904" y="-102"/>
      </p:cViewPr>
      <p:guideLst>
        <p:guide orient="horz" pos="2304"/>
        <p:guide pos="302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838" cy="365125"/>
          </a:xfrm>
          <a:prstGeom prst="rect">
            <a:avLst/>
          </a:prstGeom>
        </p:spPr>
        <p:txBody>
          <a:bodyPr vert="horz" lIns="96661" tIns="48331" rIns="96661" bIns="48331" rtlCol="0"/>
          <a:lstStyle>
            <a:lvl1pPr algn="l">
              <a:defRPr sz="1300"/>
            </a:lvl1pPr>
          </a:lstStyle>
          <a:p>
            <a:pPr>
              <a:defRPr/>
            </a:pPr>
            <a:endParaRPr lang="en-US"/>
          </a:p>
        </p:txBody>
      </p:sp>
      <p:sp>
        <p:nvSpPr>
          <p:cNvPr id="3" name="Date Placeholder 2"/>
          <p:cNvSpPr>
            <a:spLocks noGrp="1"/>
          </p:cNvSpPr>
          <p:nvPr>
            <p:ph type="dt" sz="quarter" idx="1"/>
          </p:nvPr>
        </p:nvSpPr>
        <p:spPr>
          <a:xfrm>
            <a:off x="5438775" y="0"/>
            <a:ext cx="4160838" cy="365125"/>
          </a:xfrm>
          <a:prstGeom prst="rect">
            <a:avLst/>
          </a:prstGeom>
        </p:spPr>
        <p:txBody>
          <a:bodyPr vert="horz" lIns="96661" tIns="48331" rIns="96661" bIns="48331" rtlCol="0"/>
          <a:lstStyle>
            <a:lvl1pPr algn="r">
              <a:defRPr sz="1300"/>
            </a:lvl1pPr>
          </a:lstStyle>
          <a:p>
            <a:pPr>
              <a:defRPr/>
            </a:pPr>
            <a:fld id="{0E09B099-7E60-4167-8D63-FFA6AD8E77AF}" type="datetimeFigureOut">
              <a:rPr lang="en-US"/>
              <a:pPr>
                <a:defRPr/>
              </a:pPr>
              <a:t>5/17/2011</a:t>
            </a:fld>
            <a:endParaRPr lang="en-US" dirty="0"/>
          </a:p>
        </p:txBody>
      </p:sp>
      <p:sp>
        <p:nvSpPr>
          <p:cNvPr id="4" name="Footer Placeholder 3"/>
          <p:cNvSpPr>
            <a:spLocks noGrp="1"/>
          </p:cNvSpPr>
          <p:nvPr>
            <p:ph type="ftr" sz="quarter" idx="2"/>
          </p:nvPr>
        </p:nvSpPr>
        <p:spPr>
          <a:xfrm>
            <a:off x="0" y="6948488"/>
            <a:ext cx="4160838" cy="365125"/>
          </a:xfrm>
          <a:prstGeom prst="rect">
            <a:avLst/>
          </a:prstGeom>
        </p:spPr>
        <p:txBody>
          <a:bodyPr vert="horz" lIns="96661" tIns="48331" rIns="96661" bIns="48331" rtlCol="0" anchor="b"/>
          <a:lstStyle>
            <a:lvl1pPr algn="l">
              <a:defRPr sz="1300"/>
            </a:lvl1pPr>
          </a:lstStyle>
          <a:p>
            <a:pPr>
              <a:defRPr/>
            </a:pPr>
            <a:endParaRPr lang="en-US"/>
          </a:p>
        </p:txBody>
      </p:sp>
      <p:sp>
        <p:nvSpPr>
          <p:cNvPr id="5" name="Slide Number Placeholder 4"/>
          <p:cNvSpPr>
            <a:spLocks noGrp="1"/>
          </p:cNvSpPr>
          <p:nvPr>
            <p:ph type="sldNum" sz="quarter" idx="3"/>
          </p:nvPr>
        </p:nvSpPr>
        <p:spPr>
          <a:xfrm>
            <a:off x="5438775" y="6948488"/>
            <a:ext cx="4160838" cy="365125"/>
          </a:xfrm>
          <a:prstGeom prst="rect">
            <a:avLst/>
          </a:prstGeom>
        </p:spPr>
        <p:txBody>
          <a:bodyPr vert="horz" lIns="96661" tIns="48331" rIns="96661" bIns="48331" rtlCol="0" anchor="b"/>
          <a:lstStyle>
            <a:lvl1pPr algn="r">
              <a:defRPr sz="1300"/>
            </a:lvl1pPr>
          </a:lstStyle>
          <a:p>
            <a:pPr>
              <a:defRPr/>
            </a:pPr>
            <a:fld id="{954A7577-849F-4D27-AAFD-0D4468C1DC9E}" type="slidenum">
              <a:rPr lang="en-US"/>
              <a:pPr>
                <a:defRPr/>
              </a:pPr>
              <a:t>‹#›</a:t>
            </a:fld>
            <a:endParaRPr lang="en-US" dirty="0"/>
          </a:p>
        </p:txBody>
      </p:sp>
    </p:spTree>
    <p:extLst>
      <p:ext uri="{BB962C8B-B14F-4D97-AF65-F5344CB8AC3E}">
        <p14:creationId xmlns:p14="http://schemas.microsoft.com/office/powerpoint/2010/main" val="2914681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838" cy="365125"/>
          </a:xfrm>
          <a:prstGeom prst="rect">
            <a:avLst/>
          </a:prstGeom>
        </p:spPr>
        <p:txBody>
          <a:bodyPr vert="horz" lIns="96661" tIns="48331" rIns="96661" bIns="48331" rtlCol="0"/>
          <a:lstStyle>
            <a:lvl1pPr algn="l">
              <a:defRPr sz="1300"/>
            </a:lvl1pPr>
          </a:lstStyle>
          <a:p>
            <a:pPr>
              <a:defRPr/>
            </a:pPr>
            <a:endParaRPr lang="en-US"/>
          </a:p>
        </p:txBody>
      </p:sp>
      <p:sp>
        <p:nvSpPr>
          <p:cNvPr id="3" name="Date Placeholder 2"/>
          <p:cNvSpPr>
            <a:spLocks noGrp="1"/>
          </p:cNvSpPr>
          <p:nvPr>
            <p:ph type="dt" idx="1"/>
          </p:nvPr>
        </p:nvSpPr>
        <p:spPr>
          <a:xfrm>
            <a:off x="5438775" y="0"/>
            <a:ext cx="4160838" cy="365125"/>
          </a:xfrm>
          <a:prstGeom prst="rect">
            <a:avLst/>
          </a:prstGeom>
        </p:spPr>
        <p:txBody>
          <a:bodyPr vert="horz" lIns="96661" tIns="48331" rIns="96661" bIns="48331" rtlCol="0"/>
          <a:lstStyle>
            <a:lvl1pPr algn="r">
              <a:defRPr sz="1300"/>
            </a:lvl1pPr>
          </a:lstStyle>
          <a:p>
            <a:pPr>
              <a:defRPr/>
            </a:pPr>
            <a:fld id="{2A71ECD2-9B35-4EAF-A357-7D6D6B99805B}" type="datetimeFigureOut">
              <a:rPr lang="en-US"/>
              <a:pPr>
                <a:defRPr/>
              </a:pPr>
              <a:t>5/17/2011</a:t>
            </a:fld>
            <a:endParaRPr lang="en-US" dirty="0"/>
          </a:p>
        </p:txBody>
      </p:sp>
      <p:sp>
        <p:nvSpPr>
          <p:cNvPr id="4" name="Slide Image Placeholder 3"/>
          <p:cNvSpPr>
            <a:spLocks noGrp="1" noRot="1" noChangeAspect="1"/>
          </p:cNvSpPr>
          <p:nvPr>
            <p:ph type="sldImg" idx="2"/>
          </p:nvPr>
        </p:nvSpPr>
        <p:spPr>
          <a:xfrm>
            <a:off x="2971800" y="549275"/>
            <a:ext cx="3657600" cy="2743200"/>
          </a:xfrm>
          <a:prstGeom prst="rect">
            <a:avLst/>
          </a:prstGeom>
          <a:noFill/>
          <a:ln w="12700">
            <a:solidFill>
              <a:prstClr val="black"/>
            </a:solidFill>
          </a:ln>
        </p:spPr>
        <p:txBody>
          <a:bodyPr vert="horz" lIns="96661" tIns="48331" rIns="96661" bIns="48331" rtlCol="0" anchor="ctr"/>
          <a:lstStyle/>
          <a:p>
            <a:pPr lvl="0"/>
            <a:endParaRPr lang="en-US" noProof="0" dirty="0" smtClean="0"/>
          </a:p>
        </p:txBody>
      </p:sp>
      <p:sp>
        <p:nvSpPr>
          <p:cNvPr id="5" name="Notes Placeholder 4"/>
          <p:cNvSpPr>
            <a:spLocks noGrp="1"/>
          </p:cNvSpPr>
          <p:nvPr>
            <p:ph type="body" sz="quarter" idx="3"/>
          </p:nvPr>
        </p:nvSpPr>
        <p:spPr>
          <a:xfrm>
            <a:off x="960438" y="3475038"/>
            <a:ext cx="7680325" cy="3290887"/>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6948488"/>
            <a:ext cx="4160838" cy="365125"/>
          </a:xfrm>
          <a:prstGeom prst="rect">
            <a:avLst/>
          </a:prstGeom>
        </p:spPr>
        <p:txBody>
          <a:bodyPr vert="horz" lIns="96661" tIns="48331" rIns="96661" bIns="48331" rtlCol="0" anchor="b"/>
          <a:lstStyle>
            <a:lvl1pPr algn="l">
              <a:defRPr sz="1300"/>
            </a:lvl1pPr>
          </a:lstStyle>
          <a:p>
            <a:pPr>
              <a:defRPr/>
            </a:pPr>
            <a:endParaRPr lang="en-US"/>
          </a:p>
        </p:txBody>
      </p:sp>
      <p:sp>
        <p:nvSpPr>
          <p:cNvPr id="7" name="Slide Number Placeholder 6"/>
          <p:cNvSpPr>
            <a:spLocks noGrp="1"/>
          </p:cNvSpPr>
          <p:nvPr>
            <p:ph type="sldNum" sz="quarter" idx="5"/>
          </p:nvPr>
        </p:nvSpPr>
        <p:spPr>
          <a:xfrm>
            <a:off x="5438775" y="6948488"/>
            <a:ext cx="4160838" cy="365125"/>
          </a:xfrm>
          <a:prstGeom prst="rect">
            <a:avLst/>
          </a:prstGeom>
        </p:spPr>
        <p:txBody>
          <a:bodyPr vert="horz" lIns="96661" tIns="48331" rIns="96661" bIns="48331" rtlCol="0" anchor="b"/>
          <a:lstStyle>
            <a:lvl1pPr algn="r">
              <a:defRPr sz="1300"/>
            </a:lvl1pPr>
          </a:lstStyle>
          <a:p>
            <a:pPr>
              <a:defRPr/>
            </a:pPr>
            <a:fld id="{479F2B97-E064-492E-854E-17FAD6079C35}" type="slidenum">
              <a:rPr lang="en-US"/>
              <a:pPr>
                <a:defRPr/>
              </a:pPr>
              <a:t>‹#›</a:t>
            </a:fld>
            <a:endParaRPr lang="en-US" dirty="0"/>
          </a:p>
        </p:txBody>
      </p:sp>
    </p:spTree>
    <p:extLst>
      <p:ext uri="{BB962C8B-B14F-4D97-AF65-F5344CB8AC3E}">
        <p14:creationId xmlns:p14="http://schemas.microsoft.com/office/powerpoint/2010/main" val="34742994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E1E8EAF-F5AB-4E66-8AE0-DDCFAC84EB9B}" type="slidenum">
              <a:rPr lang="en-US" smtClean="0"/>
              <a:pPr eaLnBrk="1" hangingPunct="1"/>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advantage of MMEFS and why we have it.  It</a:t>
            </a:r>
            <a:r>
              <a:rPr lang="en-US" baseline="0" dirty="0" smtClean="0"/>
              <a:t> is not the official forecast which is the best estimate of the whole process but rather a forecast that can give us a feel for the potential for flooding beyond 2 days.  It presents one insight into river flood risk based on the uncertainty of expected precipitation.</a:t>
            </a:r>
            <a:endParaRPr lang="en-US" dirty="0"/>
          </a:p>
        </p:txBody>
      </p:sp>
      <p:sp>
        <p:nvSpPr>
          <p:cNvPr id="4" name="Slide Number Placeholder 3"/>
          <p:cNvSpPr>
            <a:spLocks noGrp="1"/>
          </p:cNvSpPr>
          <p:nvPr>
            <p:ph type="sldNum" sz="quarter" idx="10"/>
          </p:nvPr>
        </p:nvSpPr>
        <p:spPr/>
        <p:txBody>
          <a:bodyPr/>
          <a:lstStyle/>
          <a:p>
            <a:fld id="{66380E5C-2FFC-4FB4-9EC2-1B862B41F272}" type="slidenum">
              <a:rPr lang="en-US" smtClean="0">
                <a:solidFill>
                  <a:prstClr val="black"/>
                </a:solidFill>
              </a:rPr>
              <a:pPr/>
              <a:t>44</a:t>
            </a:fld>
            <a:endParaRPr 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1F1D958-1489-4724-8BD3-C593F86CF2DF}" type="slidenum">
              <a:rPr lang="en-US" smtClean="0"/>
              <a:pPr eaLnBrk="1" hangingPunct="1"/>
              <a:t>27</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EC8C9DC-CCCF-4D67-B205-34BFB62056B5}" type="slidenum">
              <a:rPr lang="en-US" smtClean="0"/>
              <a:pPr eaLnBrk="1" hangingPunct="1"/>
              <a:t>28</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1062BF96-1C2E-45DD-84E9-70DEC953A0FC}" type="slidenum">
              <a:rPr lang="en-US" smtClean="0"/>
              <a:pPr eaLnBrk="1" hangingPunct="1"/>
              <a:t>29</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BA16014-B59B-49DA-A04A-7DE4965B02E2}" type="slidenum">
              <a:rPr lang="en-US" smtClean="0"/>
              <a:pPr eaLnBrk="1" hangingPunct="1"/>
              <a:t>30</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CC4AD67-DD69-497D-B454-2D7BF51BC1C4}" type="slidenum">
              <a:rPr lang="en-US" smtClean="0"/>
              <a:pPr eaLnBrk="1" hangingPunct="1"/>
              <a:t>31</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Why do we have MMEFS?</a:t>
            </a:r>
          </a:p>
          <a:p>
            <a:endParaRPr lang="en-US" dirty="0" smtClean="0"/>
          </a:p>
          <a:p>
            <a:r>
              <a:rPr lang="en-US" dirty="0" smtClean="0"/>
              <a:t>The answer is simply uncertainty.</a:t>
            </a:r>
            <a:r>
              <a:rPr lang="en-US" baseline="0" dirty="0" smtClean="0"/>
              <a:t>  In any forecast, whether that be for the stock market or river forecasting…there is always a level of uncertainty…or risk that our expected value may differ from the true or observed value.  The amount of uncertainty in a forecast can depend on one or more factors surrounding the forecast.</a:t>
            </a:r>
            <a:endParaRPr lang="en-US" dirty="0"/>
          </a:p>
        </p:txBody>
      </p:sp>
      <p:sp>
        <p:nvSpPr>
          <p:cNvPr id="4" name="Slide Number Placeholder 3"/>
          <p:cNvSpPr>
            <a:spLocks noGrp="1"/>
          </p:cNvSpPr>
          <p:nvPr>
            <p:ph type="sldNum" sz="quarter" idx="10"/>
          </p:nvPr>
        </p:nvSpPr>
        <p:spPr/>
        <p:txBody>
          <a:bodyPr/>
          <a:lstStyle/>
          <a:p>
            <a:fld id="{66380E5C-2FFC-4FB4-9EC2-1B862B41F272}" type="slidenum">
              <a:rPr lang="en-US" smtClean="0">
                <a:solidFill>
                  <a:prstClr val="black"/>
                </a:solidFill>
              </a:rPr>
              <a:pPr/>
              <a:t>41</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to is true with river forecasting.</a:t>
            </a:r>
            <a:r>
              <a:rPr lang="en-US" baseline="0" dirty="0" smtClean="0"/>
              <a:t>  When looking at the overall process of what goes into a river forecast there are many variables that pose risk to the ability of forecasting accurately.   From the way reservoirs operate to estimating past and future precipitation and more…trying to perfectly predict a river stage on a routine basis can be a tough business.  In addition…the ability to measure and convey the uncertainty surrounding a forecast can also be a valuable asset to the forecast.  </a:t>
            </a:r>
            <a:endParaRPr lang="en-US" dirty="0"/>
          </a:p>
        </p:txBody>
      </p:sp>
      <p:sp>
        <p:nvSpPr>
          <p:cNvPr id="4" name="Slide Number Placeholder 3"/>
          <p:cNvSpPr>
            <a:spLocks noGrp="1"/>
          </p:cNvSpPr>
          <p:nvPr>
            <p:ph type="sldNum" sz="quarter" idx="10"/>
          </p:nvPr>
        </p:nvSpPr>
        <p:spPr/>
        <p:txBody>
          <a:bodyPr/>
          <a:lstStyle/>
          <a:p>
            <a:fld id="{66380E5C-2FFC-4FB4-9EC2-1B862B41F272}" type="slidenum">
              <a:rPr lang="en-US" smtClean="0">
                <a:solidFill>
                  <a:prstClr val="black"/>
                </a:solidFill>
              </a:rPr>
              <a:pPr/>
              <a:t>42</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The Multi Meteorological Model Ensemble Forecast System or MMEFS attempts to do this with one particular variable of the process….Future Rainfall.   MMEFS as you would see better in the “What is MMEFS and How does it work Question” uses the multiple forecasts for future precipitation that is presented in the meteorological ensembles data to capture the uncertainty in both magnitude and timing of future precipitation.  This difference thus translates into the streamflow forecast uncertainty.  When the meteorological model ensembles show a wide spread of solutions and thus high uncertainty…the streamflow forecasts would also show this high uncertainty and vice versa.  </a:t>
            </a:r>
            <a:endParaRPr lang="en-US" dirty="0"/>
          </a:p>
        </p:txBody>
      </p:sp>
      <p:sp>
        <p:nvSpPr>
          <p:cNvPr id="4" name="Slide Number Placeholder 3"/>
          <p:cNvSpPr>
            <a:spLocks noGrp="1"/>
          </p:cNvSpPr>
          <p:nvPr>
            <p:ph type="sldNum" sz="quarter" idx="10"/>
          </p:nvPr>
        </p:nvSpPr>
        <p:spPr/>
        <p:txBody>
          <a:bodyPr/>
          <a:lstStyle/>
          <a:p>
            <a:fld id="{66380E5C-2FFC-4FB4-9EC2-1B862B41F272}" type="slidenum">
              <a:rPr lang="en-US" smtClean="0">
                <a:solidFill>
                  <a:prstClr val="black"/>
                </a:solidFill>
              </a:rPr>
              <a:pPr/>
              <a:t>43</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8" descr="NOAA-4.gif"/>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52400" y="149225"/>
            <a:ext cx="914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NWS_logo_clean.gif"/>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924800" y="152400"/>
            <a:ext cx="1019175"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Date Placeholder 3"/>
          <p:cNvSpPr>
            <a:spLocks noGrp="1"/>
          </p:cNvSpPr>
          <p:nvPr>
            <p:ph type="dt" sz="half" idx="10"/>
          </p:nvPr>
        </p:nvSpPr>
        <p:spPr/>
        <p:txBody>
          <a:bodyPr/>
          <a:lstStyle>
            <a:lvl1pPr>
              <a:defRPr/>
            </a:lvl1pPr>
          </a:lstStyle>
          <a:p>
            <a:pPr>
              <a:defRPr/>
            </a:pPr>
            <a:fld id="{EA4F0793-E816-4B65-B5D9-A025ABB2F5BE}" type="datetimeFigureOut">
              <a:rPr lang="en-US"/>
              <a:pPr>
                <a:defRPr/>
              </a:pPr>
              <a:t>5/17/2011</a:t>
            </a:fld>
            <a:endParaRPr lang="en-US" dirty="0"/>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544FF59A-DE62-48C4-B42A-1D6D5B22AE62}" type="slidenum">
              <a:rPr lang="en-US"/>
              <a:pPr>
                <a:defRPr/>
              </a:pPr>
              <a:t>‹#›</a:t>
            </a:fld>
            <a:endParaRPr lang="en-US" dirty="0"/>
          </a:p>
        </p:txBody>
      </p:sp>
    </p:spTree>
    <p:extLst>
      <p:ext uri="{BB962C8B-B14F-4D97-AF65-F5344CB8AC3E}">
        <p14:creationId xmlns:p14="http://schemas.microsoft.com/office/powerpoint/2010/main" val="194171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8FAD3D-82C2-423B-841E-A0EDE971A9E6}" type="datetimeFigureOut">
              <a:rPr lang="en-US"/>
              <a:pPr>
                <a:defRPr/>
              </a:pPr>
              <a:t>5/17/2011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967EDC6-9153-4DAA-B865-2610366EA20E}" type="slidenum">
              <a:rPr lang="en-US"/>
              <a:pPr>
                <a:defRPr/>
              </a:pPr>
              <a:t>‹#›</a:t>
            </a:fld>
            <a:endParaRPr lang="en-US" dirty="0"/>
          </a:p>
        </p:txBody>
      </p:sp>
    </p:spTree>
    <p:extLst>
      <p:ext uri="{BB962C8B-B14F-4D97-AF65-F5344CB8AC3E}">
        <p14:creationId xmlns:p14="http://schemas.microsoft.com/office/powerpoint/2010/main" val="4109065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48869E-D501-4813-954F-34433613C502}" type="datetimeFigureOut">
              <a:rPr lang="en-US"/>
              <a:pPr>
                <a:defRPr/>
              </a:pPr>
              <a:t>5/17/2011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68092E2-8DCE-40A8-9958-7C2EC65F2EF6}" type="slidenum">
              <a:rPr lang="en-US"/>
              <a:pPr>
                <a:defRPr/>
              </a:pPr>
              <a:t>‹#›</a:t>
            </a:fld>
            <a:endParaRPr lang="en-US" dirty="0"/>
          </a:p>
        </p:txBody>
      </p:sp>
    </p:spTree>
    <p:extLst>
      <p:ext uri="{BB962C8B-B14F-4D97-AF65-F5344CB8AC3E}">
        <p14:creationId xmlns:p14="http://schemas.microsoft.com/office/powerpoint/2010/main" val="4520423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15913" y="381000"/>
            <a:ext cx="8510587" cy="57451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304800" y="6245225"/>
            <a:ext cx="2286000" cy="476250"/>
          </a:xfrm>
        </p:spPr>
        <p:txBody>
          <a:bodyPr/>
          <a:lstStyle>
            <a:lvl1pPr>
              <a:defRPr/>
            </a:lvl1pPr>
          </a:lstStyle>
          <a:p>
            <a:pPr>
              <a:defRPr/>
            </a:pPr>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245225"/>
            <a:ext cx="2286000" cy="476250"/>
          </a:xfrm>
        </p:spPr>
        <p:txBody>
          <a:bodyPr/>
          <a:lstStyle>
            <a:lvl1pPr>
              <a:defRPr/>
            </a:lvl1pPr>
          </a:lstStyle>
          <a:p>
            <a:pPr>
              <a:defRPr/>
            </a:pPr>
            <a:fld id="{A1B6DC3A-73E1-4227-9820-8D965ADF456F}" type="slidenum">
              <a:rPr lang="en-US"/>
              <a:pPr>
                <a:defRPr/>
              </a:pPr>
              <a:t>‹#›</a:t>
            </a:fld>
            <a:endParaRPr lang="en-US"/>
          </a:p>
        </p:txBody>
      </p:sp>
    </p:spTree>
    <p:extLst>
      <p:ext uri="{BB962C8B-B14F-4D97-AF65-F5344CB8AC3E}">
        <p14:creationId xmlns:p14="http://schemas.microsoft.com/office/powerpoint/2010/main" val="3333912265"/>
      </p:ext>
    </p:extLst>
  </p:cSld>
  <p:clrMapOvr>
    <a:masterClrMapping/>
  </p:clrMapOvr>
  <p:transition>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506776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8696284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4629697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206891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814797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2091588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189124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C8743FE-78BE-4982-A074-F08523E541DF}" type="datetimeFigureOut">
              <a:rPr lang="en-US"/>
              <a:pPr>
                <a:defRPr/>
              </a:pPr>
              <a:t>5/17/2011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F88965-0F7D-4606-8305-0F40C8934AF8}" type="slidenum">
              <a:rPr lang="en-US"/>
              <a:pPr>
                <a:defRPr/>
              </a:pPr>
              <a:t>‹#›</a:t>
            </a:fld>
            <a:endParaRPr lang="en-US" dirty="0"/>
          </a:p>
        </p:txBody>
      </p:sp>
    </p:spTree>
    <p:extLst>
      <p:ext uri="{BB962C8B-B14F-4D97-AF65-F5344CB8AC3E}">
        <p14:creationId xmlns:p14="http://schemas.microsoft.com/office/powerpoint/2010/main" val="625825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801319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9192401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8096817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2130613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87649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5837440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2837097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0777899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2664395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190670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23B11EC-1E21-48FC-9BEE-F52761AB00ED}" type="datetimeFigureOut">
              <a:rPr lang="en-US"/>
              <a:pPr>
                <a:defRPr/>
              </a:pPr>
              <a:t>5/17/2011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5ED8A2-AFAF-4DA5-B71E-90208D742AB3}" type="slidenum">
              <a:rPr lang="en-US"/>
              <a:pPr>
                <a:defRPr/>
              </a:pPr>
              <a:t>‹#›</a:t>
            </a:fld>
            <a:endParaRPr lang="en-US" dirty="0"/>
          </a:p>
        </p:txBody>
      </p:sp>
    </p:spTree>
    <p:extLst>
      <p:ext uri="{BB962C8B-B14F-4D97-AF65-F5344CB8AC3E}">
        <p14:creationId xmlns:p14="http://schemas.microsoft.com/office/powerpoint/2010/main" val="39831497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606689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4773682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9354114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4880133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0947170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9845326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17618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778726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385009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239831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AC32038-4E7C-4C07-BE1C-DD7E74B2B1FD}" type="datetimeFigureOut">
              <a:rPr lang="en-US"/>
              <a:pPr>
                <a:defRPr/>
              </a:pPr>
              <a:t>5/17/2011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E14C582-E97E-4CE3-B013-F4C06A1D63C9}" type="slidenum">
              <a:rPr lang="en-US"/>
              <a:pPr>
                <a:defRPr/>
              </a:pPr>
              <a:t>‹#›</a:t>
            </a:fld>
            <a:endParaRPr lang="en-US" dirty="0"/>
          </a:p>
        </p:txBody>
      </p:sp>
    </p:spTree>
    <p:extLst>
      <p:ext uri="{BB962C8B-B14F-4D97-AF65-F5344CB8AC3E}">
        <p14:creationId xmlns:p14="http://schemas.microsoft.com/office/powerpoint/2010/main" val="15991006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394261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75681643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5095965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5640916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18536624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1479762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8712158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59473881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3748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541837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701480F-BD83-4905-818C-CA9359DB7951}" type="datetimeFigureOut">
              <a:rPr lang="en-US"/>
              <a:pPr>
                <a:defRPr/>
              </a:pPr>
              <a:t>5/17/2011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112DE37-029A-492E-BFF0-132570EEA42F}" type="slidenum">
              <a:rPr lang="en-US"/>
              <a:pPr>
                <a:defRPr/>
              </a:pPr>
              <a:t>‹#›</a:t>
            </a:fld>
            <a:endParaRPr lang="en-US" dirty="0"/>
          </a:p>
        </p:txBody>
      </p:sp>
    </p:spTree>
    <p:extLst>
      <p:ext uri="{BB962C8B-B14F-4D97-AF65-F5344CB8AC3E}">
        <p14:creationId xmlns:p14="http://schemas.microsoft.com/office/powerpoint/2010/main" val="252325933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61261944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0435402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35495773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8" name="Footer Placeholder 7"/>
          <p:cNvSpPr>
            <a:spLocks noGrp="1"/>
          </p:cNvSpPr>
          <p:nvPr>
            <p:ph type="ftr" sz="quarter" idx="11"/>
          </p:nvPr>
        </p:nvSpPr>
        <p:spPr/>
        <p:txBody>
          <a:bodyPr/>
          <a:lstStyle/>
          <a:p>
            <a:endParaRPr lang="en-US">
              <a:solidFill>
                <a:prstClr val="white">
                  <a:tint val="75000"/>
                </a:prstClr>
              </a:solidFill>
            </a:endParaRPr>
          </a:p>
        </p:txBody>
      </p:sp>
      <p:sp>
        <p:nvSpPr>
          <p:cNvPr id="9" name="Slide Number Placeholder 8"/>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02772508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4" name="Footer Placeholder 3"/>
          <p:cNvSpPr>
            <a:spLocks noGrp="1"/>
          </p:cNvSpPr>
          <p:nvPr>
            <p:ph type="ftr" sz="quarter" idx="11"/>
          </p:nvPr>
        </p:nvSpPr>
        <p:spPr/>
        <p:txBody>
          <a:bodyPr/>
          <a:lstStyle/>
          <a:p>
            <a:endParaRPr lang="en-US">
              <a:solidFill>
                <a:prstClr val="white">
                  <a:tint val="75000"/>
                </a:prstClr>
              </a:solidFill>
            </a:endParaRPr>
          </a:p>
        </p:txBody>
      </p:sp>
      <p:sp>
        <p:nvSpPr>
          <p:cNvPr id="5" name="Slide Number Placeholder 4"/>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78840438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3" name="Footer Placeholder 2"/>
          <p:cNvSpPr>
            <a:spLocks noGrp="1"/>
          </p:cNvSpPr>
          <p:nvPr>
            <p:ph type="ftr" sz="quarter" idx="11"/>
          </p:nvPr>
        </p:nvSpPr>
        <p:spPr/>
        <p:txBody>
          <a:bodyPr/>
          <a:lstStyle/>
          <a:p>
            <a:endParaRPr lang="en-US">
              <a:solidFill>
                <a:prstClr val="white">
                  <a:tint val="75000"/>
                </a:prstClr>
              </a:solidFill>
            </a:endParaRPr>
          </a:p>
        </p:txBody>
      </p:sp>
      <p:sp>
        <p:nvSpPr>
          <p:cNvPr id="4" name="Slide Number Placeholder 3"/>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23260773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90436084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6" name="Footer Placeholder 5"/>
          <p:cNvSpPr>
            <a:spLocks noGrp="1"/>
          </p:cNvSpPr>
          <p:nvPr>
            <p:ph type="ftr" sz="quarter" idx="11"/>
          </p:nvPr>
        </p:nvSpPr>
        <p:spPr/>
        <p:txBody>
          <a:bodyPr/>
          <a:lstStyle/>
          <a:p>
            <a:endParaRPr lang="en-US">
              <a:solidFill>
                <a:prstClr val="white">
                  <a:tint val="75000"/>
                </a:prstClr>
              </a:solidFill>
            </a:endParaRPr>
          </a:p>
        </p:txBody>
      </p:sp>
      <p:sp>
        <p:nvSpPr>
          <p:cNvPr id="7" name="Slide Number Placeholder 6"/>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169418919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46350611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C6C19A5-99ED-4B6D-9B15-C28DF136C3B7}" type="datetimeFigureOut">
              <a:rPr lang="en-US" smtClean="0">
                <a:solidFill>
                  <a:prstClr val="white">
                    <a:tint val="75000"/>
                  </a:prstClr>
                </a:solidFill>
              </a:rPr>
              <a:pPr/>
              <a:t>5/17/2011</a:t>
            </a:fld>
            <a:endParaRPr lang="en-US">
              <a:solidFill>
                <a:prstClr val="white">
                  <a:tint val="75000"/>
                </a:prstClr>
              </a:solidFill>
            </a:endParaRPr>
          </a:p>
        </p:txBody>
      </p:sp>
      <p:sp>
        <p:nvSpPr>
          <p:cNvPr id="5" name="Footer Placeholder 4"/>
          <p:cNvSpPr>
            <a:spLocks noGrp="1"/>
          </p:cNvSpPr>
          <p:nvPr>
            <p:ph type="ftr" sz="quarter" idx="11"/>
          </p:nvPr>
        </p:nvSpPr>
        <p:spPr/>
        <p:txBody>
          <a:bodyPr/>
          <a:lstStyle/>
          <a:p>
            <a:endParaRPr lang="en-US">
              <a:solidFill>
                <a:prstClr val="white">
                  <a:tint val="75000"/>
                </a:prstClr>
              </a:solidFill>
            </a:endParaRPr>
          </a:p>
        </p:txBody>
      </p:sp>
      <p:sp>
        <p:nvSpPr>
          <p:cNvPr id="6" name="Slide Number Placeholder 5"/>
          <p:cNvSpPr>
            <a:spLocks noGrp="1"/>
          </p:cNvSpPr>
          <p:nvPr>
            <p:ph type="sldNum" sz="quarter" idx="12"/>
          </p:nvPr>
        </p:nvSpPr>
        <p:spPr/>
        <p:txBody>
          <a:bodyPr/>
          <a:lstStyle/>
          <a:p>
            <a:fld id="{777CA6CD-ADF6-4DCB-ACC2-2C59698C27C0}" type="slidenum">
              <a:rPr lang="en-US" smtClean="0">
                <a:solidFill>
                  <a:prstClr val="white">
                    <a:tint val="75000"/>
                  </a:prstClr>
                </a:solidFill>
              </a:rPr>
              <a:pPr/>
              <a:t>‹#›</a:t>
            </a:fld>
            <a:endParaRPr lang="en-US">
              <a:solidFill>
                <a:prstClr val="white">
                  <a:tint val="75000"/>
                </a:prstClr>
              </a:solidFill>
            </a:endParaRPr>
          </a:p>
        </p:txBody>
      </p:sp>
    </p:spTree>
    <p:extLst>
      <p:ext uri="{BB962C8B-B14F-4D97-AF65-F5344CB8AC3E}">
        <p14:creationId xmlns:p14="http://schemas.microsoft.com/office/powerpoint/2010/main" val="2848098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74AFE34-F332-49BB-A944-3D9FBD0EE696}" type="datetimeFigureOut">
              <a:rPr lang="en-US"/>
              <a:pPr>
                <a:defRPr/>
              </a:pPr>
              <a:t>5/17/2011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B373129-894E-4BA0-9DF6-B47A277CC52B}" type="slidenum">
              <a:rPr lang="en-US"/>
              <a:pPr>
                <a:defRPr/>
              </a:pPr>
              <a:t>‹#›</a:t>
            </a:fld>
            <a:endParaRPr lang="en-US" dirty="0"/>
          </a:p>
        </p:txBody>
      </p:sp>
    </p:spTree>
    <p:extLst>
      <p:ext uri="{BB962C8B-B14F-4D97-AF65-F5344CB8AC3E}">
        <p14:creationId xmlns:p14="http://schemas.microsoft.com/office/powerpoint/2010/main" val="29120539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8780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F272F74-51ED-467F-99B1-A51A2E0D946B}" type="datetimeFigureOut">
              <a:rPr lang="en-US"/>
              <a:pPr>
                <a:defRPr/>
              </a:pPr>
              <a:t>5/17/2011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2DC89E6-4772-48C1-8E57-F2AF0EBA9735}" type="slidenum">
              <a:rPr lang="en-US"/>
              <a:pPr>
                <a:defRPr/>
              </a:pPr>
              <a:t>‹#›</a:t>
            </a:fld>
            <a:endParaRPr lang="en-US" dirty="0"/>
          </a:p>
        </p:txBody>
      </p:sp>
    </p:spTree>
    <p:extLst>
      <p:ext uri="{BB962C8B-B14F-4D97-AF65-F5344CB8AC3E}">
        <p14:creationId xmlns:p14="http://schemas.microsoft.com/office/powerpoint/2010/main" val="3620526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5D3CCE2-9473-40DB-981B-AE86356AD1F3}" type="datetimeFigureOut">
              <a:rPr lang="en-US"/>
              <a:pPr>
                <a:defRPr/>
              </a:pPr>
              <a:t>5/17/2011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8A63BCC-EC43-49E7-A3E6-2EAF9C824786}" type="slidenum">
              <a:rPr lang="en-US"/>
              <a:pPr>
                <a:defRPr/>
              </a:pPr>
              <a:t>‹#›</a:t>
            </a:fld>
            <a:endParaRPr lang="en-US" dirty="0"/>
          </a:p>
        </p:txBody>
      </p:sp>
    </p:spTree>
    <p:extLst>
      <p:ext uri="{BB962C8B-B14F-4D97-AF65-F5344CB8AC3E}">
        <p14:creationId xmlns:p14="http://schemas.microsoft.com/office/powerpoint/2010/main" val="1180579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58E6BF4-1E1F-4813-89A4-759034B2E36E}" type="datetimeFigureOut">
              <a:rPr lang="en-US"/>
              <a:pPr>
                <a:defRPr/>
              </a:pPr>
              <a:t>5/17/2011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53E4AD1-489F-4F55-904B-A6E5B5498445}" type="slidenum">
              <a:rPr lang="en-US"/>
              <a:pPr>
                <a:defRPr/>
              </a:pPr>
              <a:t>‹#›</a:t>
            </a:fld>
            <a:endParaRPr lang="en-US" dirty="0"/>
          </a:p>
        </p:txBody>
      </p:sp>
    </p:spTree>
    <p:extLst>
      <p:ext uri="{BB962C8B-B14F-4D97-AF65-F5344CB8AC3E}">
        <p14:creationId xmlns:p14="http://schemas.microsoft.com/office/powerpoint/2010/main" val="1580855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75000"/>
              </a:schemeClr>
            </a:gs>
            <a:gs pos="100000">
              <a:schemeClr val="bg2">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1026" name="Picture 6" descr="NOAA-4.gif"/>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152400" y="149225"/>
            <a:ext cx="9144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19DC4EE0-941B-4711-A244-CC9AEDB70072}" type="datetimeFigureOut">
              <a:rPr lang="en-US"/>
              <a:pPr>
                <a:defRPr/>
              </a:pPr>
              <a:t>5/17/2011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2DA0E56-7942-4BA7-8CCB-1F8EFF4A3A72}" type="slidenum">
              <a:rPr lang="en-US"/>
              <a:pPr>
                <a:defRPr/>
              </a:pPr>
              <a:t>‹#›</a:t>
            </a:fld>
            <a:endParaRPr lang="en-US" dirty="0"/>
          </a:p>
        </p:txBody>
      </p:sp>
      <p:pic>
        <p:nvPicPr>
          <p:cNvPr id="1032" name="Picture 7" descr="NWS_logo_clean.gif"/>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924800" y="152400"/>
            <a:ext cx="1019175"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1" tx1="lt1" bg2="dk2" tx2="lt2" accent1="accent1" accent2="accent2" accent3="accent3" accent4="accent4" accent5="accent5" accent6="accent6" hlink="hlink" folHlink="folHlink"/>
  <p:sldLayoutIdLst>
    <p:sldLayoutId id="2147484063"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4"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4C6C19A5-99ED-4B6D-9B15-C28DF136C3B7}" type="datetimeFigureOut">
              <a:rPr lang="en-US" smtClean="0">
                <a:solidFill>
                  <a:prstClr val="white">
                    <a:tint val="75000"/>
                  </a:prstClr>
                </a:solidFill>
                <a:latin typeface="Calibri"/>
              </a:rPr>
              <a:pPr fontAlgn="auto">
                <a:spcBef>
                  <a:spcPts val="0"/>
                </a:spcBef>
                <a:spcAft>
                  <a:spcPts val="0"/>
                </a:spcAft>
              </a:pPr>
              <a:t>5/17/2011</a:t>
            </a:fld>
            <a:endParaRPr lang="en-US">
              <a:solidFill>
                <a:prstClr val="white">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white">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777CA6CD-ADF6-4DCB-ACC2-2C59698C27C0}" type="slidenum">
              <a:rPr lang="en-US" smtClean="0">
                <a:solidFill>
                  <a:prstClr val="white">
                    <a:tint val="75000"/>
                  </a:prstClr>
                </a:solidFill>
                <a:latin typeface="Calibri"/>
              </a:rPr>
              <a:pPr fontAlgn="auto">
                <a:spcBef>
                  <a:spcPts val="0"/>
                </a:spcBef>
                <a:spcAft>
                  <a:spcPts val="0"/>
                </a:spcAft>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1608034273"/>
      </p:ext>
    </p:extLst>
  </p:cSld>
  <p:clrMap bg1="dk1" tx1="lt1" bg2="dk2" tx2="lt2" accent1="accent1" accent2="accent2" accent3="accent3" accent4="accent4" accent5="accent5" accent6="accent6" hlink="hlink" folHlink="folHlink"/>
  <p:sldLayoutIdLst>
    <p:sldLayoutId id="2147484066" r:id="rId1"/>
    <p:sldLayoutId id="2147484067" r:id="rId2"/>
    <p:sldLayoutId id="2147484068" r:id="rId3"/>
    <p:sldLayoutId id="2147484069" r:id="rId4"/>
    <p:sldLayoutId id="2147484070" r:id="rId5"/>
    <p:sldLayoutId id="2147484071" r:id="rId6"/>
    <p:sldLayoutId id="2147484072" r:id="rId7"/>
    <p:sldLayoutId id="2147484073" r:id="rId8"/>
    <p:sldLayoutId id="2147484074" r:id="rId9"/>
    <p:sldLayoutId id="2147484075" r:id="rId10"/>
    <p:sldLayoutId id="2147484076" r:id="rId11"/>
    <p:sldLayoutId id="2147484077"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4C6C19A5-99ED-4B6D-9B15-C28DF136C3B7}" type="datetimeFigureOut">
              <a:rPr lang="en-US" smtClean="0">
                <a:solidFill>
                  <a:prstClr val="white">
                    <a:tint val="75000"/>
                  </a:prstClr>
                </a:solidFill>
                <a:latin typeface="Calibri"/>
              </a:rPr>
              <a:pPr fontAlgn="auto">
                <a:spcBef>
                  <a:spcPts val="0"/>
                </a:spcBef>
                <a:spcAft>
                  <a:spcPts val="0"/>
                </a:spcAft>
              </a:pPr>
              <a:t>5/17/2011</a:t>
            </a:fld>
            <a:endParaRPr lang="en-US">
              <a:solidFill>
                <a:prstClr val="white">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white">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777CA6CD-ADF6-4DCB-ACC2-2C59698C27C0}" type="slidenum">
              <a:rPr lang="en-US" smtClean="0">
                <a:solidFill>
                  <a:prstClr val="white">
                    <a:tint val="75000"/>
                  </a:prstClr>
                </a:solidFill>
                <a:latin typeface="Calibri"/>
              </a:rPr>
              <a:pPr fontAlgn="auto">
                <a:spcBef>
                  <a:spcPts val="0"/>
                </a:spcBef>
                <a:spcAft>
                  <a:spcPts val="0"/>
                </a:spcAft>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4222612843"/>
      </p:ext>
    </p:extLst>
  </p:cSld>
  <p:clrMap bg1="dk1" tx1="lt1" bg2="dk2" tx2="lt2" accent1="accent1" accent2="accent2" accent3="accent3" accent4="accent4" accent5="accent5" accent6="accent6" hlink="hlink" folHlink="folHlink"/>
  <p:sldLayoutIdLst>
    <p:sldLayoutId id="2147484079" r:id="rId1"/>
    <p:sldLayoutId id="2147484080" r:id="rId2"/>
    <p:sldLayoutId id="2147484081" r:id="rId3"/>
    <p:sldLayoutId id="2147484082" r:id="rId4"/>
    <p:sldLayoutId id="2147484083" r:id="rId5"/>
    <p:sldLayoutId id="2147484084" r:id="rId6"/>
    <p:sldLayoutId id="2147484085" r:id="rId7"/>
    <p:sldLayoutId id="2147484086" r:id="rId8"/>
    <p:sldLayoutId id="2147484087" r:id="rId9"/>
    <p:sldLayoutId id="2147484088" r:id="rId10"/>
    <p:sldLayoutId id="2147484089" r:id="rId11"/>
    <p:sldLayoutId id="214748409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4C6C19A5-99ED-4B6D-9B15-C28DF136C3B7}" type="datetimeFigureOut">
              <a:rPr lang="en-US" smtClean="0">
                <a:solidFill>
                  <a:prstClr val="white">
                    <a:tint val="75000"/>
                  </a:prstClr>
                </a:solidFill>
                <a:latin typeface="Calibri"/>
              </a:rPr>
              <a:pPr fontAlgn="auto">
                <a:spcBef>
                  <a:spcPts val="0"/>
                </a:spcBef>
                <a:spcAft>
                  <a:spcPts val="0"/>
                </a:spcAft>
              </a:pPr>
              <a:t>5/17/2011</a:t>
            </a:fld>
            <a:endParaRPr lang="en-US">
              <a:solidFill>
                <a:prstClr val="white">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white">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777CA6CD-ADF6-4DCB-ACC2-2C59698C27C0}" type="slidenum">
              <a:rPr lang="en-US" smtClean="0">
                <a:solidFill>
                  <a:prstClr val="white">
                    <a:tint val="75000"/>
                  </a:prstClr>
                </a:solidFill>
                <a:latin typeface="Calibri"/>
              </a:rPr>
              <a:pPr fontAlgn="auto">
                <a:spcBef>
                  <a:spcPts val="0"/>
                </a:spcBef>
                <a:spcAft>
                  <a:spcPts val="0"/>
                </a:spcAft>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4251144807"/>
      </p:ext>
    </p:extLst>
  </p:cSld>
  <p:clrMap bg1="dk1" tx1="lt1" bg2="dk2" tx2="lt2" accent1="accent1" accent2="accent2" accent3="accent3" accent4="accent4" accent5="accent5" accent6="accent6" hlink="hlink" folHlink="folHlink"/>
  <p:sldLayoutIdLst>
    <p:sldLayoutId id="2147484092" r:id="rId1"/>
    <p:sldLayoutId id="2147484093" r:id="rId2"/>
    <p:sldLayoutId id="2147484094" r:id="rId3"/>
    <p:sldLayoutId id="2147484095" r:id="rId4"/>
    <p:sldLayoutId id="2147484096" r:id="rId5"/>
    <p:sldLayoutId id="2147484097" r:id="rId6"/>
    <p:sldLayoutId id="2147484098" r:id="rId7"/>
    <p:sldLayoutId id="2147484099" r:id="rId8"/>
    <p:sldLayoutId id="2147484100" r:id="rId9"/>
    <p:sldLayoutId id="2147484101" r:id="rId10"/>
    <p:sldLayoutId id="2147484102" r:id="rId11"/>
    <p:sldLayoutId id="214748410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4C6C19A5-99ED-4B6D-9B15-C28DF136C3B7}" type="datetimeFigureOut">
              <a:rPr lang="en-US" smtClean="0">
                <a:solidFill>
                  <a:prstClr val="white">
                    <a:tint val="75000"/>
                  </a:prstClr>
                </a:solidFill>
                <a:latin typeface="Calibri"/>
              </a:rPr>
              <a:pPr fontAlgn="auto">
                <a:spcBef>
                  <a:spcPts val="0"/>
                </a:spcBef>
                <a:spcAft>
                  <a:spcPts val="0"/>
                </a:spcAft>
              </a:pPr>
              <a:t>5/17/2011</a:t>
            </a:fld>
            <a:endParaRPr lang="en-US">
              <a:solidFill>
                <a:prstClr val="white">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white">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777CA6CD-ADF6-4DCB-ACC2-2C59698C27C0}" type="slidenum">
              <a:rPr lang="en-US" smtClean="0">
                <a:solidFill>
                  <a:prstClr val="white">
                    <a:tint val="75000"/>
                  </a:prstClr>
                </a:solidFill>
                <a:latin typeface="Calibri"/>
              </a:rPr>
              <a:pPr fontAlgn="auto">
                <a:spcBef>
                  <a:spcPts val="0"/>
                </a:spcBef>
                <a:spcAft>
                  <a:spcPts val="0"/>
                </a:spcAft>
              </a:pPr>
              <a:t>‹#›</a:t>
            </a:fld>
            <a:endParaRPr lang="en-US">
              <a:solidFill>
                <a:prstClr val="white">
                  <a:tint val="75000"/>
                </a:prstClr>
              </a:solidFill>
              <a:latin typeface="Calibri"/>
            </a:endParaRPr>
          </a:p>
        </p:txBody>
      </p:sp>
    </p:spTree>
    <p:extLst>
      <p:ext uri="{BB962C8B-B14F-4D97-AF65-F5344CB8AC3E}">
        <p14:creationId xmlns:p14="http://schemas.microsoft.com/office/powerpoint/2010/main" val="2858778979"/>
      </p:ext>
    </p:extLst>
  </p:cSld>
  <p:clrMap bg1="dk1" tx1="lt1" bg2="dk2" tx2="lt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 id="214748411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 Id="rId1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2.xml"/><Relationship Id="rId5" Type="http://schemas.openxmlformats.org/officeDocument/2006/relationships/image" Target="../media/image42.JPG"/><Relationship Id="rId4" Type="http://schemas.openxmlformats.org/officeDocument/2006/relationships/image" Target="../media/image41.JPG"/></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image" Target="../media/image43.gif"/><Relationship Id="rId1" Type="http://schemas.openxmlformats.org/officeDocument/2006/relationships/slideLayout" Target="../slideLayouts/slideLayout2.xml"/><Relationship Id="rId6" Type="http://schemas.openxmlformats.org/officeDocument/2006/relationships/image" Target="../media/image47.gif"/><Relationship Id="rId5" Type="http://schemas.openxmlformats.org/officeDocument/2006/relationships/image" Target="../media/image46.gif"/><Relationship Id="rId4" Type="http://schemas.openxmlformats.org/officeDocument/2006/relationships/image" Target="../media/image45.gif"/></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49.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50.wmf"/><Relationship Id="rId4" Type="http://schemas.openxmlformats.org/officeDocument/2006/relationships/oleObject" Target="../embeddings/oleObject1.bin"/></Relationships>
</file>

<file path=ppt/slides/_rels/slide2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png"/></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hyperlink" Target="http://www.hpc.ncep.noaa.gov/pqpf_6hr/p06i_pqpf_ge001_2011050212f024.gif" TargetMode="External"/><Relationship Id="rId13" Type="http://schemas.openxmlformats.org/officeDocument/2006/relationships/image" Target="../media/image62.gif"/><Relationship Id="rId18" Type="http://schemas.openxmlformats.org/officeDocument/2006/relationships/hyperlink" Target="http://www.hpc.ncep.noaa.gov/pqpf_6hr/p06i_pqpf_ge001_2011050212f060.gif" TargetMode="External"/><Relationship Id="rId3" Type="http://schemas.openxmlformats.org/officeDocument/2006/relationships/image" Target="../media/image57.gif"/><Relationship Id="rId21" Type="http://schemas.openxmlformats.org/officeDocument/2006/relationships/image" Target="../media/image66.gif"/><Relationship Id="rId7" Type="http://schemas.openxmlformats.org/officeDocument/2006/relationships/image" Target="../media/image59.gif"/><Relationship Id="rId12" Type="http://schemas.openxmlformats.org/officeDocument/2006/relationships/hyperlink" Target="http://www.hpc.ncep.noaa.gov/pqpf_6hr/p06i_pqpf_ge001_2011050212f042.gif" TargetMode="External"/><Relationship Id="rId17" Type="http://schemas.openxmlformats.org/officeDocument/2006/relationships/image" Target="../media/image64.gif"/><Relationship Id="rId2" Type="http://schemas.openxmlformats.org/officeDocument/2006/relationships/hyperlink" Target="http://www.hpc.ncep.noaa.gov/pqpf_6hr/p06i_pqpf_ge001_2011050212f006.gif" TargetMode="External"/><Relationship Id="rId16" Type="http://schemas.openxmlformats.org/officeDocument/2006/relationships/hyperlink" Target="http://www.hpc.ncep.noaa.gov/pqpf_6hr/p06i_pqpf_ge001_2011050212f054.gif" TargetMode="External"/><Relationship Id="rId20" Type="http://schemas.openxmlformats.org/officeDocument/2006/relationships/hyperlink" Target="http://www.hpc.ncep.noaa.gov/pqpf_6hr/p06i_pqpf_ge001_2011050212f066.gif" TargetMode="External"/><Relationship Id="rId1" Type="http://schemas.openxmlformats.org/officeDocument/2006/relationships/slideLayout" Target="../slideLayouts/slideLayout7.xml"/><Relationship Id="rId6" Type="http://schemas.openxmlformats.org/officeDocument/2006/relationships/hyperlink" Target="http://www.hpc.ncep.noaa.gov/pqpf_6hr/p06i_pqpf_ge001_2011050212f018.gif" TargetMode="External"/><Relationship Id="rId11" Type="http://schemas.openxmlformats.org/officeDocument/2006/relationships/image" Target="../media/image61.gif"/><Relationship Id="rId5" Type="http://schemas.openxmlformats.org/officeDocument/2006/relationships/image" Target="../media/image58.gif"/><Relationship Id="rId15" Type="http://schemas.openxmlformats.org/officeDocument/2006/relationships/image" Target="../media/image63.gif"/><Relationship Id="rId10" Type="http://schemas.openxmlformats.org/officeDocument/2006/relationships/hyperlink" Target="http://www.hpc.ncep.noaa.gov/pqpf_6hr/p06i_pqpf_ge001_2011050212f030.gif" TargetMode="External"/><Relationship Id="rId19" Type="http://schemas.openxmlformats.org/officeDocument/2006/relationships/image" Target="../media/image65.gif"/><Relationship Id="rId4" Type="http://schemas.openxmlformats.org/officeDocument/2006/relationships/hyperlink" Target="http://www.hpc.ncep.noaa.gov/pqpf_6hr/p06i_pqpf_ge001_2011050212f012.gif" TargetMode="External"/><Relationship Id="rId9" Type="http://schemas.openxmlformats.org/officeDocument/2006/relationships/image" Target="../media/image60.gif"/><Relationship Id="rId14" Type="http://schemas.openxmlformats.org/officeDocument/2006/relationships/hyperlink" Target="http://www.hpc.ncep.noaa.gov/pqpf_6hr/p06i_pqpf_ge001_2011050212f048.gif"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 Id="rId6" Type="http://schemas.openxmlformats.org/officeDocument/2006/relationships/image" Target="../media/image71.JPG"/><Relationship Id="rId5" Type="http://schemas.openxmlformats.org/officeDocument/2006/relationships/image" Target="../media/image70.jpeg"/><Relationship Id="rId4" Type="http://schemas.openxmlformats.org/officeDocument/2006/relationships/image" Target="../media/image69.jpeg"/></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3.gif"/><Relationship Id="rId1" Type="http://schemas.openxmlformats.org/officeDocument/2006/relationships/slideLayout" Target="../slideLayouts/slideLayout4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3" Type="http://schemas.openxmlformats.org/officeDocument/2006/relationships/image" Target="../media/image73.gif"/><Relationship Id="rId2" Type="http://schemas.openxmlformats.org/officeDocument/2006/relationships/image" Target="../media/image74.gif"/><Relationship Id="rId1" Type="http://schemas.openxmlformats.org/officeDocument/2006/relationships/slideLayout" Target="../slideLayouts/slideLayout49.xml"/><Relationship Id="rId5" Type="http://schemas.openxmlformats.org/officeDocument/2006/relationships/image" Target="../media/image76.emf"/><Relationship Id="rId4" Type="http://schemas.openxmlformats.org/officeDocument/2006/relationships/image" Target="../media/image75.wmf"/></Relationships>
</file>

<file path=ppt/slides/_rels/slide41.xml.rels><?xml version="1.0" encoding="UTF-8" standalone="yes"?>
<Relationships xmlns="http://schemas.openxmlformats.org/package/2006/relationships"><Relationship Id="rId3" Type="http://schemas.openxmlformats.org/officeDocument/2006/relationships/image" Target="../media/image73.gif"/><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8.xml"/><Relationship Id="rId1" Type="http://schemas.openxmlformats.org/officeDocument/2006/relationships/slideLayout" Target="../slideLayouts/slideLayout37.xml"/><Relationship Id="rId4" Type="http://schemas.openxmlformats.org/officeDocument/2006/relationships/image" Target="../media/image73.gif"/></Relationships>
</file>

<file path=ppt/slides/_rels/slide43.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9.xml"/><Relationship Id="rId1" Type="http://schemas.openxmlformats.org/officeDocument/2006/relationships/slideLayout" Target="../slideLayouts/slideLayout49.xml"/><Relationship Id="rId4" Type="http://schemas.openxmlformats.org/officeDocument/2006/relationships/image" Target="../media/image73.gif"/></Relationships>
</file>

<file path=ppt/slides/_rels/slide44.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10.xml"/><Relationship Id="rId1" Type="http://schemas.openxmlformats.org/officeDocument/2006/relationships/slideLayout" Target="../slideLayouts/slideLayout49.xml"/><Relationship Id="rId4" Type="http://schemas.openxmlformats.org/officeDocument/2006/relationships/image" Target="../media/image73.gif"/></Relationships>
</file>

<file path=ppt/slides/_rels/slide45.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60.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876800"/>
            <a:ext cx="6400800" cy="1752600"/>
          </a:xfrm>
        </p:spPr>
        <p:txBody>
          <a:bodyPr rtlCol="0">
            <a:normAutofit/>
          </a:bodyPr>
          <a:lstStyle/>
          <a:p>
            <a:pPr eaLnBrk="1" fontAlgn="auto" hangingPunct="1">
              <a:spcAft>
                <a:spcPts val="0"/>
              </a:spcAft>
              <a:buFont typeface="Arial" pitchFamily="34" charset="0"/>
              <a:buNone/>
              <a:defRPr/>
            </a:pPr>
            <a:r>
              <a:rPr lang="en-US" sz="2400" dirty="0" smtClean="0">
                <a:latin typeface="Arial" pitchFamily="34" charset="0"/>
                <a:cs typeface="Arial" pitchFamily="34" charset="0"/>
              </a:rPr>
              <a:t>Jeff </a:t>
            </a:r>
            <a:r>
              <a:rPr lang="en-US" sz="2400" dirty="0" err="1" smtClean="0">
                <a:latin typeface="Arial" pitchFamily="34" charset="0"/>
                <a:cs typeface="Arial" pitchFamily="34" charset="0"/>
              </a:rPr>
              <a:t>Dobur</a:t>
            </a:r>
            <a:r>
              <a:rPr lang="en-US" sz="2400" dirty="0" smtClean="0">
                <a:latin typeface="Arial" pitchFamily="34" charset="0"/>
                <a:cs typeface="Arial" pitchFamily="34" charset="0"/>
              </a:rPr>
              <a:t>, NWS Peachtree City, GA</a:t>
            </a:r>
          </a:p>
          <a:p>
            <a:pPr eaLnBrk="1" fontAlgn="auto" hangingPunct="1">
              <a:spcAft>
                <a:spcPts val="0"/>
              </a:spcAft>
              <a:buFont typeface="Arial" pitchFamily="34" charset="0"/>
              <a:buNone/>
              <a:defRPr/>
            </a:pPr>
            <a:r>
              <a:rPr lang="en-US" sz="2400" dirty="0" smtClean="0">
                <a:latin typeface="Arial" pitchFamily="34" charset="0"/>
                <a:cs typeface="Arial" pitchFamily="34" charset="0"/>
              </a:rPr>
              <a:t>Michael </a:t>
            </a:r>
            <a:r>
              <a:rPr lang="en-US" sz="2400" dirty="0" err="1" smtClean="0">
                <a:latin typeface="Arial" pitchFamily="34" charset="0"/>
                <a:cs typeface="Arial" pitchFamily="34" charset="0"/>
              </a:rPr>
              <a:t>Moneypenny</a:t>
            </a:r>
            <a:r>
              <a:rPr lang="en-US" sz="2400" dirty="0" smtClean="0">
                <a:latin typeface="Arial" pitchFamily="34" charset="0"/>
                <a:cs typeface="Arial" pitchFamily="34" charset="0"/>
              </a:rPr>
              <a:t>, NWS Raleigh, NC</a:t>
            </a:r>
          </a:p>
          <a:p>
            <a:pPr eaLnBrk="1" fontAlgn="auto" hangingPunct="1">
              <a:spcAft>
                <a:spcPts val="0"/>
              </a:spcAft>
              <a:buFont typeface="Arial" pitchFamily="34" charset="0"/>
              <a:buNone/>
              <a:defRPr/>
            </a:pPr>
            <a:endParaRPr lang="en-US" sz="4800" dirty="0" smtClean="0"/>
          </a:p>
        </p:txBody>
      </p:sp>
      <p:sp>
        <p:nvSpPr>
          <p:cNvPr id="5123" name="Rectangle 11"/>
          <p:cNvSpPr>
            <a:spLocks noGrp="1" noChangeArrowheads="1"/>
          </p:cNvSpPr>
          <p:nvPr>
            <p:ph type="ctrTitle"/>
          </p:nvPr>
        </p:nvSpPr>
        <p:spPr>
          <a:xfrm>
            <a:off x="685800" y="533400"/>
            <a:ext cx="7772400" cy="1219200"/>
          </a:xfrm>
        </p:spPr>
        <p:txBody>
          <a:bodyPr/>
          <a:lstStyle/>
          <a:p>
            <a:r>
              <a:rPr lang="en-US" b="1" dirty="0" smtClean="0">
                <a:latin typeface="Arial" charset="0"/>
              </a:rPr>
              <a:t>Rainfall and River </a:t>
            </a:r>
            <a:br>
              <a:rPr lang="en-US" b="1" dirty="0" smtClean="0">
                <a:latin typeface="Arial" charset="0"/>
              </a:rPr>
            </a:br>
            <a:r>
              <a:rPr lang="en-US" b="1" dirty="0" smtClean="0">
                <a:latin typeface="Arial" charset="0"/>
              </a:rPr>
              <a:t>Forecasts</a:t>
            </a:r>
          </a:p>
        </p:txBody>
      </p:sp>
      <p:sp>
        <p:nvSpPr>
          <p:cNvPr id="5124" name="Rectangle 9"/>
          <p:cNvSpPr>
            <a:spLocks noChangeArrowheads="1"/>
          </p:cNvSpPr>
          <p:nvPr/>
        </p:nvSpPr>
        <p:spPr bwMode="auto">
          <a:xfrm>
            <a:off x="1652588" y="2263775"/>
            <a:ext cx="5913437" cy="85725"/>
          </a:xfrm>
          <a:prstGeom prst="rect">
            <a:avLst/>
          </a:prstGeom>
          <a:gradFill rotWithShape="0">
            <a:gsLst>
              <a:gs pos="0">
                <a:srgbClr val="76002F"/>
              </a:gs>
              <a:gs pos="50000">
                <a:srgbClr val="FF0066"/>
              </a:gs>
              <a:gs pos="100000">
                <a:srgbClr val="76002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5" name="Rectangle 10"/>
          <p:cNvSpPr>
            <a:spLocks noChangeArrowheads="1"/>
          </p:cNvSpPr>
          <p:nvPr/>
        </p:nvSpPr>
        <p:spPr bwMode="auto">
          <a:xfrm>
            <a:off x="1614488" y="3894138"/>
            <a:ext cx="5913437" cy="85725"/>
          </a:xfrm>
          <a:prstGeom prst="rect">
            <a:avLst/>
          </a:prstGeom>
          <a:gradFill rotWithShape="0">
            <a:gsLst>
              <a:gs pos="0">
                <a:srgbClr val="76002F"/>
              </a:gs>
              <a:gs pos="50000">
                <a:srgbClr val="FF0066"/>
              </a:gs>
              <a:gs pos="100000">
                <a:srgbClr val="76002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6" name="Rectangle 11"/>
          <p:cNvSpPr txBox="1">
            <a:spLocks noChangeArrowheads="1"/>
          </p:cNvSpPr>
          <p:nvPr/>
        </p:nvSpPr>
        <p:spPr bwMode="auto">
          <a:xfrm>
            <a:off x="1524000" y="2362200"/>
            <a:ext cx="60960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000" b="1" i="1" dirty="0" smtClean="0"/>
              <a:t>The Processes and Products</a:t>
            </a:r>
            <a:endParaRPr lang="en-US" sz="4000" b="1"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 y="-302376"/>
            <a:ext cx="8305800" cy="7196718"/>
          </a:xfrm>
        </p:spPr>
      </p:pic>
    </p:spTree>
    <p:extLst>
      <p:ext uri="{BB962C8B-B14F-4D97-AF65-F5344CB8AC3E}">
        <p14:creationId xmlns:p14="http://schemas.microsoft.com/office/powerpoint/2010/main" val="34472830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144000" cy="7315201"/>
          </a:xfrm>
        </p:spPr>
      </p:pic>
      <p:sp>
        <p:nvSpPr>
          <p:cNvPr id="8" name="Oval 7"/>
          <p:cNvSpPr/>
          <p:nvPr/>
        </p:nvSpPr>
        <p:spPr>
          <a:xfrm>
            <a:off x="3962400" y="2590800"/>
            <a:ext cx="1524000" cy="533400"/>
          </a:xfrm>
          <a:prstGeom prst="ellipse">
            <a:avLst/>
          </a:prstGeom>
          <a:solidFill>
            <a:srgbClr val="FF0000">
              <a:alpha val="40000"/>
            </a:srgbClr>
          </a:solidFill>
          <a:ln w="508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5816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6400" y="42478"/>
            <a:ext cx="5334000" cy="6780353"/>
          </a:xfrm>
        </p:spPr>
      </p:pic>
    </p:spTree>
    <p:extLst>
      <p:ext uri="{BB962C8B-B14F-4D97-AF65-F5344CB8AC3E}">
        <p14:creationId xmlns:p14="http://schemas.microsoft.com/office/powerpoint/2010/main" val="22098995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144000" cy="7315201"/>
          </a:xfrm>
        </p:spPr>
      </p:pic>
      <p:sp>
        <p:nvSpPr>
          <p:cNvPr id="8" name="Oval 7"/>
          <p:cNvSpPr/>
          <p:nvPr/>
        </p:nvSpPr>
        <p:spPr>
          <a:xfrm>
            <a:off x="2895600" y="2895600"/>
            <a:ext cx="3657600" cy="1905000"/>
          </a:xfrm>
          <a:prstGeom prst="ellipse">
            <a:avLst/>
          </a:prstGeom>
          <a:solidFill>
            <a:srgbClr val="FF0000">
              <a:alpha val="40000"/>
            </a:srgbClr>
          </a:solidFill>
          <a:ln w="508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5816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endParaRPr lang="en-US" smtClean="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381000"/>
            <a:ext cx="6858000" cy="6306714"/>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381000"/>
            <a:ext cx="6858000" cy="6373014"/>
          </a:xfrm>
        </p:spPr>
      </p:pic>
    </p:spTree>
    <p:extLst>
      <p:ext uri="{BB962C8B-B14F-4D97-AF65-F5344CB8AC3E}">
        <p14:creationId xmlns:p14="http://schemas.microsoft.com/office/powerpoint/2010/main" val="6238374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144000" cy="7315201"/>
          </a:xfrm>
        </p:spPr>
      </p:pic>
      <p:sp>
        <p:nvSpPr>
          <p:cNvPr id="2" name="Oval 1"/>
          <p:cNvSpPr/>
          <p:nvPr/>
        </p:nvSpPr>
        <p:spPr>
          <a:xfrm>
            <a:off x="6477000" y="1905000"/>
            <a:ext cx="2514600" cy="4495800"/>
          </a:xfrm>
          <a:prstGeom prst="ellipse">
            <a:avLst/>
          </a:prstGeom>
          <a:solidFill>
            <a:srgbClr val="FF0000">
              <a:alpha val="43000"/>
            </a:srgbClr>
          </a:solidFill>
          <a:ln w="63500" cmpd="sng">
            <a:solidFill>
              <a:srgbClr val="FF0000"/>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4785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85" y="-1"/>
            <a:ext cx="9161585" cy="6952665"/>
          </a:xfrm>
        </p:spPr>
      </p:pic>
    </p:spTree>
    <p:extLst>
      <p:ext uri="{BB962C8B-B14F-4D97-AF65-F5344CB8AC3E}">
        <p14:creationId xmlns:p14="http://schemas.microsoft.com/office/powerpoint/2010/main" val="1014919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144000" cy="7315201"/>
          </a:xfrm>
        </p:spPr>
      </p:pic>
      <p:sp>
        <p:nvSpPr>
          <p:cNvPr id="2" name="Oval 1"/>
          <p:cNvSpPr/>
          <p:nvPr/>
        </p:nvSpPr>
        <p:spPr>
          <a:xfrm>
            <a:off x="914400" y="762000"/>
            <a:ext cx="1981200" cy="1066800"/>
          </a:xfrm>
          <a:prstGeom prst="ellipse">
            <a:avLst/>
          </a:prstGeom>
          <a:solidFill>
            <a:srgbClr val="FF0000">
              <a:alpha val="43000"/>
            </a:srgbClr>
          </a:solidFill>
          <a:ln w="63500" cmpd="sng">
            <a:solidFill>
              <a:srgbClr val="FF0000"/>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4010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6" descr="http://water.weather.gov/ahps2/disclaimer.php"/>
          <p:cNvSpPr>
            <a:spLocks noChangeAspect="1" noChangeArrowheads="1"/>
          </p:cNvSpPr>
          <p:nvPr/>
        </p:nvSpPr>
        <p:spPr bwMode="auto">
          <a:xfrm>
            <a:off x="63500" y="-136525"/>
            <a:ext cx="6438900" cy="49815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066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 y="0"/>
            <a:ext cx="887029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6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86" y="0"/>
            <a:ext cx="8884810" cy="6869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6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0" y="0"/>
            <a:ext cx="887029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66"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00" y="0"/>
            <a:ext cx="887029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67"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757" y="0"/>
            <a:ext cx="887029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68"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757" y="0"/>
            <a:ext cx="887029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69"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917" y="-1362"/>
            <a:ext cx="8842136" cy="6836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71" name="Picture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2529" y="0"/>
            <a:ext cx="8840375" cy="6834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72" name="Picture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2528" y="-1362"/>
            <a:ext cx="8842136" cy="6836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73" name="Picture 1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8917" y="18143"/>
            <a:ext cx="8816908" cy="6816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74" name="Picture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9803" y="18143"/>
            <a:ext cx="8816908" cy="6816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77" name="Picture 2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9803" y="18143"/>
            <a:ext cx="8816908" cy="6816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76" name="Picture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9803" y="-1362"/>
            <a:ext cx="8842136" cy="6836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678" name="Picture 2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7946" y="18143"/>
            <a:ext cx="8816908" cy="68167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0526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70664"/>
                                        </p:tgtEl>
                                        <p:attrNameLst>
                                          <p:attrName>style.visibility</p:attrName>
                                        </p:attrNameLst>
                                      </p:cBhvr>
                                      <p:to>
                                        <p:strVal val="visible"/>
                                      </p:to>
                                    </p:set>
                                    <p:animEffect transition="in" filter="fade">
                                      <p:cBhvr>
                                        <p:cTn id="7" dur="500"/>
                                        <p:tgtEl>
                                          <p:spTgt spid="70664"/>
                                        </p:tgtEl>
                                      </p:cBhvr>
                                    </p:animEffect>
                                  </p:childTnLst>
                                </p:cTn>
                              </p:par>
                            </p:childTnLst>
                          </p:cTn>
                        </p:par>
                        <p:par>
                          <p:cTn id="8" fill="hold">
                            <p:stCondLst>
                              <p:cond delay="1500"/>
                            </p:stCondLst>
                            <p:childTnLst>
                              <p:par>
                                <p:cTn id="9" presetID="10" presetClass="entr" presetSubtype="0" fill="hold" nodeType="afterEffect">
                                  <p:stCondLst>
                                    <p:cond delay="1000"/>
                                  </p:stCondLst>
                                  <p:childTnLst>
                                    <p:set>
                                      <p:cBhvr>
                                        <p:cTn id="10" dur="1" fill="hold">
                                          <p:stCondLst>
                                            <p:cond delay="0"/>
                                          </p:stCondLst>
                                        </p:cTn>
                                        <p:tgtEl>
                                          <p:spTgt spid="70665"/>
                                        </p:tgtEl>
                                        <p:attrNameLst>
                                          <p:attrName>style.visibility</p:attrName>
                                        </p:attrNameLst>
                                      </p:cBhvr>
                                      <p:to>
                                        <p:strVal val="visible"/>
                                      </p:to>
                                    </p:set>
                                    <p:animEffect transition="in" filter="fade">
                                      <p:cBhvr>
                                        <p:cTn id="11" dur="500"/>
                                        <p:tgtEl>
                                          <p:spTgt spid="70665"/>
                                        </p:tgtEl>
                                      </p:cBhvr>
                                    </p:animEffect>
                                  </p:childTnLst>
                                </p:cTn>
                              </p:par>
                            </p:childTnLst>
                          </p:cTn>
                        </p:par>
                        <p:par>
                          <p:cTn id="12" fill="hold">
                            <p:stCondLst>
                              <p:cond delay="3000"/>
                            </p:stCondLst>
                            <p:childTnLst>
                              <p:par>
                                <p:cTn id="13" presetID="10" presetClass="entr" presetSubtype="0" fill="hold" nodeType="afterEffect">
                                  <p:stCondLst>
                                    <p:cond delay="1000"/>
                                  </p:stCondLst>
                                  <p:childTnLst>
                                    <p:set>
                                      <p:cBhvr>
                                        <p:cTn id="14" dur="1" fill="hold">
                                          <p:stCondLst>
                                            <p:cond delay="0"/>
                                          </p:stCondLst>
                                        </p:cTn>
                                        <p:tgtEl>
                                          <p:spTgt spid="70666"/>
                                        </p:tgtEl>
                                        <p:attrNameLst>
                                          <p:attrName>style.visibility</p:attrName>
                                        </p:attrNameLst>
                                      </p:cBhvr>
                                      <p:to>
                                        <p:strVal val="visible"/>
                                      </p:to>
                                    </p:set>
                                    <p:animEffect transition="in" filter="fade">
                                      <p:cBhvr>
                                        <p:cTn id="15" dur="500"/>
                                        <p:tgtEl>
                                          <p:spTgt spid="70666"/>
                                        </p:tgtEl>
                                      </p:cBhvr>
                                    </p:animEffect>
                                  </p:childTnLst>
                                </p:cTn>
                              </p:par>
                            </p:childTnLst>
                          </p:cTn>
                        </p:par>
                        <p:par>
                          <p:cTn id="16" fill="hold">
                            <p:stCondLst>
                              <p:cond delay="4500"/>
                            </p:stCondLst>
                            <p:childTnLst>
                              <p:par>
                                <p:cTn id="17" presetID="10" presetClass="entr" presetSubtype="0" fill="hold" nodeType="afterEffect">
                                  <p:stCondLst>
                                    <p:cond delay="1000"/>
                                  </p:stCondLst>
                                  <p:childTnLst>
                                    <p:set>
                                      <p:cBhvr>
                                        <p:cTn id="18" dur="1" fill="hold">
                                          <p:stCondLst>
                                            <p:cond delay="0"/>
                                          </p:stCondLst>
                                        </p:cTn>
                                        <p:tgtEl>
                                          <p:spTgt spid="70667"/>
                                        </p:tgtEl>
                                        <p:attrNameLst>
                                          <p:attrName>style.visibility</p:attrName>
                                        </p:attrNameLst>
                                      </p:cBhvr>
                                      <p:to>
                                        <p:strVal val="visible"/>
                                      </p:to>
                                    </p:set>
                                    <p:animEffect transition="in" filter="fade">
                                      <p:cBhvr>
                                        <p:cTn id="19" dur="500"/>
                                        <p:tgtEl>
                                          <p:spTgt spid="70667"/>
                                        </p:tgtEl>
                                      </p:cBhvr>
                                    </p:animEffect>
                                  </p:childTnLst>
                                </p:cTn>
                              </p:par>
                            </p:childTnLst>
                          </p:cTn>
                        </p:par>
                        <p:par>
                          <p:cTn id="20" fill="hold">
                            <p:stCondLst>
                              <p:cond delay="6000"/>
                            </p:stCondLst>
                            <p:childTnLst>
                              <p:par>
                                <p:cTn id="21" presetID="10" presetClass="entr" presetSubtype="0" fill="hold" nodeType="afterEffect">
                                  <p:stCondLst>
                                    <p:cond delay="1000"/>
                                  </p:stCondLst>
                                  <p:childTnLst>
                                    <p:set>
                                      <p:cBhvr>
                                        <p:cTn id="22" dur="1" fill="hold">
                                          <p:stCondLst>
                                            <p:cond delay="0"/>
                                          </p:stCondLst>
                                        </p:cTn>
                                        <p:tgtEl>
                                          <p:spTgt spid="70668"/>
                                        </p:tgtEl>
                                        <p:attrNameLst>
                                          <p:attrName>style.visibility</p:attrName>
                                        </p:attrNameLst>
                                      </p:cBhvr>
                                      <p:to>
                                        <p:strVal val="visible"/>
                                      </p:to>
                                    </p:set>
                                    <p:animEffect transition="in" filter="fade">
                                      <p:cBhvr>
                                        <p:cTn id="23" dur="500"/>
                                        <p:tgtEl>
                                          <p:spTgt spid="70668"/>
                                        </p:tgtEl>
                                      </p:cBhvr>
                                    </p:animEffect>
                                  </p:childTnLst>
                                </p:cTn>
                              </p:par>
                            </p:childTnLst>
                          </p:cTn>
                        </p:par>
                        <p:par>
                          <p:cTn id="24" fill="hold">
                            <p:stCondLst>
                              <p:cond delay="7500"/>
                            </p:stCondLst>
                            <p:childTnLst>
                              <p:par>
                                <p:cTn id="25" presetID="10" presetClass="entr" presetSubtype="0" fill="hold" nodeType="afterEffect">
                                  <p:stCondLst>
                                    <p:cond delay="1000"/>
                                  </p:stCondLst>
                                  <p:childTnLst>
                                    <p:set>
                                      <p:cBhvr>
                                        <p:cTn id="26" dur="1" fill="hold">
                                          <p:stCondLst>
                                            <p:cond delay="0"/>
                                          </p:stCondLst>
                                        </p:cTn>
                                        <p:tgtEl>
                                          <p:spTgt spid="70669"/>
                                        </p:tgtEl>
                                        <p:attrNameLst>
                                          <p:attrName>style.visibility</p:attrName>
                                        </p:attrNameLst>
                                      </p:cBhvr>
                                      <p:to>
                                        <p:strVal val="visible"/>
                                      </p:to>
                                    </p:set>
                                    <p:animEffect transition="in" filter="fade">
                                      <p:cBhvr>
                                        <p:cTn id="27" dur="500"/>
                                        <p:tgtEl>
                                          <p:spTgt spid="70669"/>
                                        </p:tgtEl>
                                      </p:cBhvr>
                                    </p:animEffect>
                                  </p:childTnLst>
                                </p:cTn>
                              </p:par>
                            </p:childTnLst>
                          </p:cTn>
                        </p:par>
                        <p:par>
                          <p:cTn id="28" fill="hold">
                            <p:stCondLst>
                              <p:cond delay="9000"/>
                            </p:stCondLst>
                            <p:childTnLst>
                              <p:par>
                                <p:cTn id="29" presetID="10" presetClass="entr" presetSubtype="0" fill="hold" nodeType="afterEffect">
                                  <p:stCondLst>
                                    <p:cond delay="1000"/>
                                  </p:stCondLst>
                                  <p:childTnLst>
                                    <p:set>
                                      <p:cBhvr>
                                        <p:cTn id="30" dur="1" fill="hold">
                                          <p:stCondLst>
                                            <p:cond delay="0"/>
                                          </p:stCondLst>
                                        </p:cTn>
                                        <p:tgtEl>
                                          <p:spTgt spid="70671"/>
                                        </p:tgtEl>
                                        <p:attrNameLst>
                                          <p:attrName>style.visibility</p:attrName>
                                        </p:attrNameLst>
                                      </p:cBhvr>
                                      <p:to>
                                        <p:strVal val="visible"/>
                                      </p:to>
                                    </p:set>
                                    <p:animEffect transition="in" filter="fade">
                                      <p:cBhvr>
                                        <p:cTn id="31" dur="500"/>
                                        <p:tgtEl>
                                          <p:spTgt spid="70671"/>
                                        </p:tgtEl>
                                      </p:cBhvr>
                                    </p:animEffect>
                                  </p:childTnLst>
                                </p:cTn>
                              </p:par>
                            </p:childTnLst>
                          </p:cTn>
                        </p:par>
                        <p:par>
                          <p:cTn id="32" fill="hold">
                            <p:stCondLst>
                              <p:cond delay="10500"/>
                            </p:stCondLst>
                            <p:childTnLst>
                              <p:par>
                                <p:cTn id="33" presetID="10" presetClass="entr" presetSubtype="0" fill="hold" nodeType="afterEffect">
                                  <p:stCondLst>
                                    <p:cond delay="1000"/>
                                  </p:stCondLst>
                                  <p:childTnLst>
                                    <p:set>
                                      <p:cBhvr>
                                        <p:cTn id="34" dur="1" fill="hold">
                                          <p:stCondLst>
                                            <p:cond delay="0"/>
                                          </p:stCondLst>
                                        </p:cTn>
                                        <p:tgtEl>
                                          <p:spTgt spid="70672"/>
                                        </p:tgtEl>
                                        <p:attrNameLst>
                                          <p:attrName>style.visibility</p:attrName>
                                        </p:attrNameLst>
                                      </p:cBhvr>
                                      <p:to>
                                        <p:strVal val="visible"/>
                                      </p:to>
                                    </p:set>
                                    <p:animEffect transition="in" filter="fade">
                                      <p:cBhvr>
                                        <p:cTn id="35" dur="500"/>
                                        <p:tgtEl>
                                          <p:spTgt spid="70672"/>
                                        </p:tgtEl>
                                      </p:cBhvr>
                                    </p:animEffect>
                                  </p:childTnLst>
                                </p:cTn>
                              </p:par>
                            </p:childTnLst>
                          </p:cTn>
                        </p:par>
                        <p:par>
                          <p:cTn id="36" fill="hold">
                            <p:stCondLst>
                              <p:cond delay="12000"/>
                            </p:stCondLst>
                            <p:childTnLst>
                              <p:par>
                                <p:cTn id="37" presetID="10" presetClass="entr" presetSubtype="0" fill="hold" nodeType="afterEffect">
                                  <p:stCondLst>
                                    <p:cond delay="1000"/>
                                  </p:stCondLst>
                                  <p:childTnLst>
                                    <p:set>
                                      <p:cBhvr>
                                        <p:cTn id="38" dur="1" fill="hold">
                                          <p:stCondLst>
                                            <p:cond delay="0"/>
                                          </p:stCondLst>
                                        </p:cTn>
                                        <p:tgtEl>
                                          <p:spTgt spid="70673"/>
                                        </p:tgtEl>
                                        <p:attrNameLst>
                                          <p:attrName>style.visibility</p:attrName>
                                        </p:attrNameLst>
                                      </p:cBhvr>
                                      <p:to>
                                        <p:strVal val="visible"/>
                                      </p:to>
                                    </p:set>
                                    <p:animEffect transition="in" filter="fade">
                                      <p:cBhvr>
                                        <p:cTn id="39" dur="500"/>
                                        <p:tgtEl>
                                          <p:spTgt spid="70673"/>
                                        </p:tgtEl>
                                      </p:cBhvr>
                                    </p:animEffect>
                                  </p:childTnLst>
                                </p:cTn>
                              </p:par>
                            </p:childTnLst>
                          </p:cTn>
                        </p:par>
                        <p:par>
                          <p:cTn id="40" fill="hold">
                            <p:stCondLst>
                              <p:cond delay="13500"/>
                            </p:stCondLst>
                            <p:childTnLst>
                              <p:par>
                                <p:cTn id="41" presetID="10" presetClass="entr" presetSubtype="0" fill="hold" nodeType="afterEffect">
                                  <p:stCondLst>
                                    <p:cond delay="1000"/>
                                  </p:stCondLst>
                                  <p:childTnLst>
                                    <p:set>
                                      <p:cBhvr>
                                        <p:cTn id="42" dur="1" fill="hold">
                                          <p:stCondLst>
                                            <p:cond delay="0"/>
                                          </p:stCondLst>
                                        </p:cTn>
                                        <p:tgtEl>
                                          <p:spTgt spid="70674"/>
                                        </p:tgtEl>
                                        <p:attrNameLst>
                                          <p:attrName>style.visibility</p:attrName>
                                        </p:attrNameLst>
                                      </p:cBhvr>
                                      <p:to>
                                        <p:strVal val="visible"/>
                                      </p:to>
                                    </p:set>
                                    <p:animEffect transition="in" filter="fade">
                                      <p:cBhvr>
                                        <p:cTn id="43" dur="500"/>
                                        <p:tgtEl>
                                          <p:spTgt spid="70674"/>
                                        </p:tgtEl>
                                      </p:cBhvr>
                                    </p:animEffect>
                                  </p:childTnLst>
                                </p:cTn>
                              </p:par>
                            </p:childTnLst>
                          </p:cTn>
                        </p:par>
                        <p:par>
                          <p:cTn id="44" fill="hold">
                            <p:stCondLst>
                              <p:cond delay="15000"/>
                            </p:stCondLst>
                            <p:childTnLst>
                              <p:par>
                                <p:cTn id="45" presetID="10" presetClass="entr" presetSubtype="0" fill="hold" nodeType="afterEffect">
                                  <p:stCondLst>
                                    <p:cond delay="1000"/>
                                  </p:stCondLst>
                                  <p:childTnLst>
                                    <p:set>
                                      <p:cBhvr>
                                        <p:cTn id="46" dur="1" fill="hold">
                                          <p:stCondLst>
                                            <p:cond delay="0"/>
                                          </p:stCondLst>
                                        </p:cTn>
                                        <p:tgtEl>
                                          <p:spTgt spid="70677"/>
                                        </p:tgtEl>
                                        <p:attrNameLst>
                                          <p:attrName>style.visibility</p:attrName>
                                        </p:attrNameLst>
                                      </p:cBhvr>
                                      <p:to>
                                        <p:strVal val="visible"/>
                                      </p:to>
                                    </p:set>
                                    <p:animEffect transition="in" filter="fade">
                                      <p:cBhvr>
                                        <p:cTn id="47" dur="500"/>
                                        <p:tgtEl>
                                          <p:spTgt spid="70677"/>
                                        </p:tgtEl>
                                      </p:cBhvr>
                                    </p:animEffect>
                                  </p:childTnLst>
                                </p:cTn>
                              </p:par>
                            </p:childTnLst>
                          </p:cTn>
                        </p:par>
                        <p:par>
                          <p:cTn id="48" fill="hold">
                            <p:stCondLst>
                              <p:cond delay="16500"/>
                            </p:stCondLst>
                            <p:childTnLst>
                              <p:par>
                                <p:cTn id="49" presetID="10" presetClass="entr" presetSubtype="0" fill="hold" nodeType="afterEffect">
                                  <p:stCondLst>
                                    <p:cond delay="1000"/>
                                  </p:stCondLst>
                                  <p:childTnLst>
                                    <p:set>
                                      <p:cBhvr>
                                        <p:cTn id="50" dur="1" fill="hold">
                                          <p:stCondLst>
                                            <p:cond delay="0"/>
                                          </p:stCondLst>
                                        </p:cTn>
                                        <p:tgtEl>
                                          <p:spTgt spid="70676"/>
                                        </p:tgtEl>
                                        <p:attrNameLst>
                                          <p:attrName>style.visibility</p:attrName>
                                        </p:attrNameLst>
                                      </p:cBhvr>
                                      <p:to>
                                        <p:strVal val="visible"/>
                                      </p:to>
                                    </p:set>
                                    <p:animEffect transition="in" filter="fade">
                                      <p:cBhvr>
                                        <p:cTn id="51" dur="500"/>
                                        <p:tgtEl>
                                          <p:spTgt spid="70676"/>
                                        </p:tgtEl>
                                      </p:cBhvr>
                                    </p:animEffect>
                                  </p:childTnLst>
                                </p:cTn>
                              </p:par>
                            </p:childTnLst>
                          </p:cTn>
                        </p:par>
                        <p:par>
                          <p:cTn id="52" fill="hold">
                            <p:stCondLst>
                              <p:cond delay="18000"/>
                            </p:stCondLst>
                            <p:childTnLst>
                              <p:par>
                                <p:cTn id="53" presetID="10" presetClass="entr" presetSubtype="0" fill="hold" nodeType="afterEffect">
                                  <p:stCondLst>
                                    <p:cond delay="1000"/>
                                  </p:stCondLst>
                                  <p:childTnLst>
                                    <p:set>
                                      <p:cBhvr>
                                        <p:cTn id="54" dur="1" fill="hold">
                                          <p:stCondLst>
                                            <p:cond delay="0"/>
                                          </p:stCondLst>
                                        </p:cTn>
                                        <p:tgtEl>
                                          <p:spTgt spid="70678"/>
                                        </p:tgtEl>
                                        <p:attrNameLst>
                                          <p:attrName>style.visibility</p:attrName>
                                        </p:attrNameLst>
                                      </p:cBhvr>
                                      <p:to>
                                        <p:strVal val="visible"/>
                                      </p:to>
                                    </p:set>
                                    <p:animEffect transition="in" filter="fade">
                                      <p:cBhvr>
                                        <p:cTn id="55" dur="500"/>
                                        <p:tgtEl>
                                          <p:spTgt spid="70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057400" y="304800"/>
            <a:ext cx="5083443" cy="1754326"/>
          </a:xfrm>
          <a:prstGeom prst="rect">
            <a:avLst/>
          </a:prstGeom>
          <a:noFill/>
        </p:spPr>
        <p:txBody>
          <a:bodyPr wrap="non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River Forecast</a:t>
            </a:r>
          </a:p>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Centers</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pic>
        <p:nvPicPr>
          <p:cNvPr id="13318" name="Picture 6" descr="http://www.erh.noaa.gov/ohrfc/images/rfcs.gif"/>
          <p:cNvPicPr>
            <a:picLocks noChangeAspect="1" noChangeArrowheads="1"/>
          </p:cNvPicPr>
          <p:nvPr/>
        </p:nvPicPr>
        <p:blipFill>
          <a:blip r:embed="rId2" cstate="print"/>
          <a:srcRect/>
          <a:stretch>
            <a:fillRect/>
          </a:stretch>
        </p:blipFill>
        <p:spPr bwMode="auto">
          <a:xfrm>
            <a:off x="685800" y="990600"/>
            <a:ext cx="7550203" cy="5683726"/>
          </a:xfrm>
          <a:prstGeom prst="rect">
            <a:avLst/>
          </a:prstGeom>
          <a:noFill/>
        </p:spPr>
      </p:pic>
    </p:spTree>
    <p:extLst>
      <p:ext uri="{BB962C8B-B14F-4D97-AF65-F5344CB8AC3E}">
        <p14:creationId xmlns:p14="http://schemas.microsoft.com/office/powerpoint/2010/main" val="17035992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6"/>
          <p:cNvSpPr>
            <a:spLocks noGrp="1" noChangeArrowheads="1"/>
          </p:cNvSpPr>
          <p:nvPr>
            <p:ph type="title"/>
          </p:nvPr>
        </p:nvSpPr>
        <p:spPr>
          <a:xfrm>
            <a:off x="533400" y="0"/>
            <a:ext cx="8229600" cy="1143000"/>
          </a:xfrm>
        </p:spPr>
        <p:txBody>
          <a:bodyPr/>
          <a:lstStyle/>
          <a:p>
            <a:r>
              <a:rPr lang="en-US" b="1" i="1" dirty="0" smtClean="0">
                <a:solidFill>
                  <a:srgbClr val="FFFF00"/>
                </a:solidFill>
              </a:rPr>
              <a:t>NWS Inundation Mapping</a:t>
            </a:r>
          </a:p>
        </p:txBody>
      </p:sp>
      <p:pic>
        <p:nvPicPr>
          <p:cNvPr id="12291" name="Picture 8" descr="smf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3400" y="1093788"/>
            <a:ext cx="8001000" cy="5741987"/>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3433" name="Picture 9" descr="smf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101725"/>
            <a:ext cx="8001000" cy="575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34" name="Picture 10" descr="smf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638" y="1101725"/>
            <a:ext cx="8001000" cy="573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03433"/>
                                        </p:tgtEl>
                                        <p:attrNameLst>
                                          <p:attrName>style.visibility</p:attrName>
                                        </p:attrNameLst>
                                      </p:cBhvr>
                                      <p:to>
                                        <p:strVal val="visible"/>
                                      </p:to>
                                    </p:set>
                                    <p:animEffect transition="in" filter="dissolve">
                                      <p:cBhvr>
                                        <p:cTn id="7" dur="1000"/>
                                        <p:tgtEl>
                                          <p:spTgt spid="10343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03434"/>
                                        </p:tgtEl>
                                        <p:attrNameLst>
                                          <p:attrName>style.visibility</p:attrName>
                                        </p:attrNameLst>
                                      </p:cBhvr>
                                      <p:to>
                                        <p:strVal val="visible"/>
                                      </p:to>
                                    </p:set>
                                    <p:animEffect transition="in" filter="dissolve">
                                      <p:cBhvr>
                                        <p:cTn id="12" dur="1000"/>
                                        <p:tgtEl>
                                          <p:spTgt spid="103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1143000"/>
          </a:xfrm>
        </p:spPr>
        <p:txBody>
          <a:bodyPr/>
          <a:lstStyle/>
          <a:p>
            <a:r>
              <a:rPr lang="en-US" sz="3600" dirty="0" smtClean="0">
                <a:solidFill>
                  <a:srgbClr val="FFFF00"/>
                </a:solidFill>
              </a:rPr>
              <a:t/>
            </a:r>
            <a:br>
              <a:rPr lang="en-US" sz="3600" dirty="0" smtClean="0">
                <a:solidFill>
                  <a:srgbClr val="FFFF00"/>
                </a:solidFill>
              </a:rPr>
            </a:br>
            <a:r>
              <a:rPr lang="en-US" sz="4800" dirty="0" smtClean="0">
                <a:solidFill>
                  <a:srgbClr val="FFFF00"/>
                </a:solidFill>
              </a:rPr>
              <a:t>NC </a:t>
            </a:r>
            <a:r>
              <a:rPr lang="en-US" sz="4800" b="1" i="1" dirty="0" smtClean="0">
                <a:solidFill>
                  <a:srgbClr val="FF0000"/>
                </a:solidFill>
              </a:rPr>
              <a:t>F</a:t>
            </a:r>
            <a:r>
              <a:rPr lang="en-US" sz="4800" dirty="0" smtClean="0">
                <a:solidFill>
                  <a:srgbClr val="FFFF00"/>
                </a:solidFill>
              </a:rPr>
              <a:t>lood </a:t>
            </a:r>
            <a:r>
              <a:rPr lang="en-US" sz="4800" b="1" i="1" dirty="0" smtClean="0">
                <a:solidFill>
                  <a:srgbClr val="FF0000"/>
                </a:solidFill>
              </a:rPr>
              <a:t>I</a:t>
            </a:r>
            <a:r>
              <a:rPr lang="en-US" sz="4800" dirty="0" smtClean="0">
                <a:solidFill>
                  <a:srgbClr val="FFFF00"/>
                </a:solidFill>
              </a:rPr>
              <a:t>nundation</a:t>
            </a:r>
            <a:br>
              <a:rPr lang="en-US" sz="4800" dirty="0" smtClean="0">
                <a:solidFill>
                  <a:srgbClr val="FFFF00"/>
                </a:solidFill>
              </a:rPr>
            </a:br>
            <a:r>
              <a:rPr lang="en-US" sz="4800" dirty="0" smtClean="0">
                <a:solidFill>
                  <a:srgbClr val="FFFF00"/>
                </a:solidFill>
              </a:rPr>
              <a:t> </a:t>
            </a:r>
            <a:r>
              <a:rPr lang="en-US" sz="4800" b="1" i="1" dirty="0" smtClean="0">
                <a:solidFill>
                  <a:srgbClr val="FF0000"/>
                </a:solidFill>
              </a:rPr>
              <a:t>Ma</a:t>
            </a:r>
            <a:r>
              <a:rPr lang="en-US" sz="4800" dirty="0" smtClean="0">
                <a:solidFill>
                  <a:srgbClr val="FFFF00"/>
                </a:solidFill>
              </a:rPr>
              <a:t>pping </a:t>
            </a:r>
            <a:r>
              <a:rPr lang="en-US" sz="4800" b="1" i="1" dirty="0" smtClean="0">
                <a:solidFill>
                  <a:srgbClr val="FF0000"/>
                </a:solidFill>
              </a:rPr>
              <a:t>N</a:t>
            </a:r>
            <a:r>
              <a:rPr lang="en-US" sz="4800" dirty="0">
                <a:solidFill>
                  <a:srgbClr val="FFFF00"/>
                </a:solidFill>
              </a:rPr>
              <a:t>etwork</a:t>
            </a:r>
            <a:r>
              <a:rPr lang="en-US" sz="4000" dirty="0">
                <a:solidFill>
                  <a:srgbClr val="FFFF00"/>
                </a:solidFill>
              </a:rPr>
              <a:t/>
            </a:r>
            <a:br>
              <a:rPr lang="en-US" sz="4000" dirty="0">
                <a:solidFill>
                  <a:srgbClr val="FFFF00"/>
                </a:solidFill>
              </a:rPr>
            </a:br>
            <a:r>
              <a:rPr lang="en-US" sz="2400" i="1" u="sng" dirty="0">
                <a:solidFill>
                  <a:srgbClr val="FFFF00"/>
                </a:solidFill>
              </a:rPr>
              <a:t>http://</a:t>
            </a:r>
            <a:r>
              <a:rPr lang="en-US" sz="2400" i="1" u="sng" dirty="0" smtClean="0">
                <a:solidFill>
                  <a:srgbClr val="FFFF00"/>
                </a:solidFill>
              </a:rPr>
              <a:t>fiman.nc.gov</a:t>
            </a:r>
            <a:r>
              <a:rPr lang="en-US" sz="3600" dirty="0" smtClean="0">
                <a:solidFill>
                  <a:srgbClr val="FFFF00"/>
                </a:solidFill>
              </a:rPr>
              <a:t/>
            </a:r>
            <a:br>
              <a:rPr lang="en-US" sz="3600" dirty="0" smtClean="0">
                <a:solidFill>
                  <a:srgbClr val="FFFF00"/>
                </a:solidFill>
              </a:rPr>
            </a:br>
            <a:r>
              <a:rPr lang="en-US" sz="3600" dirty="0" smtClean="0">
                <a:solidFill>
                  <a:srgbClr val="FFFF00"/>
                </a:solidFill>
              </a:rPr>
              <a:t> </a:t>
            </a:r>
            <a:endParaRPr lang="en-US" sz="3600" dirty="0">
              <a:solidFill>
                <a:srgbClr val="FFFF00"/>
              </a:solidFill>
            </a:endParaRPr>
          </a:p>
        </p:txBody>
      </p:sp>
      <p:sp>
        <p:nvSpPr>
          <p:cNvPr id="5" name="Content Placeholder 4"/>
          <p:cNvSpPr>
            <a:spLocks noGrp="1"/>
          </p:cNvSpPr>
          <p:nvPr>
            <p:ph idx="1"/>
          </p:nvPr>
        </p:nvSpPr>
        <p:spPr>
          <a:xfrm>
            <a:off x="457200" y="2590800"/>
            <a:ext cx="8229600" cy="4525963"/>
          </a:xfrm>
        </p:spPr>
        <p:txBody>
          <a:bodyPr/>
          <a:lstStyle/>
          <a:p>
            <a:endParaRPr lang="en-US" dirty="0" smtClean="0">
              <a:solidFill>
                <a:srgbClr val="FFFF00"/>
              </a:solidFill>
            </a:endParaRPr>
          </a:p>
          <a:p>
            <a:r>
              <a:rPr lang="en-US" dirty="0" smtClean="0">
                <a:solidFill>
                  <a:srgbClr val="FFFF00"/>
                </a:solidFill>
              </a:rPr>
              <a:t>Available for sites other than NWS Forecast Points</a:t>
            </a:r>
          </a:p>
          <a:p>
            <a:pPr marL="0" indent="0">
              <a:buNone/>
            </a:pPr>
            <a:endParaRPr lang="en-US" dirty="0" smtClean="0">
              <a:solidFill>
                <a:srgbClr val="FFFF00"/>
              </a:solidFill>
            </a:endParaRPr>
          </a:p>
          <a:p>
            <a:r>
              <a:rPr lang="en-US" dirty="0" smtClean="0">
                <a:solidFill>
                  <a:srgbClr val="FFFF00"/>
                </a:solidFill>
              </a:rPr>
              <a:t>Need to request a Login &amp; Password</a:t>
            </a:r>
          </a:p>
          <a:p>
            <a:endParaRPr lang="en-US" dirty="0"/>
          </a:p>
        </p:txBody>
      </p:sp>
    </p:spTree>
    <p:extLst>
      <p:ext uri="{BB962C8B-B14F-4D97-AF65-F5344CB8AC3E}">
        <p14:creationId xmlns:p14="http://schemas.microsoft.com/office/powerpoint/2010/main" val="35768952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FIMAN</a:t>
            </a:r>
            <a:endParaRPr lang="en-US" dirty="0">
              <a:solidFill>
                <a:srgbClr val="FFFF00"/>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219200"/>
            <a:ext cx="9150471" cy="5334000"/>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1524000"/>
            <a:ext cx="9250400" cy="472440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162050"/>
            <a:ext cx="9148796" cy="5543550"/>
          </a:xfrm>
          <a:prstGeom prst="rect">
            <a:avLst/>
          </a:prstGeom>
        </p:spPr>
      </p:pic>
    </p:spTree>
    <p:extLst>
      <p:ext uri="{BB962C8B-B14F-4D97-AF65-F5344CB8AC3E}">
        <p14:creationId xmlns:p14="http://schemas.microsoft.com/office/powerpoint/2010/main" val="26610663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144000" cy="7315201"/>
          </a:xfrm>
        </p:spPr>
      </p:pic>
      <p:sp>
        <p:nvSpPr>
          <p:cNvPr id="8" name="Oval 7"/>
          <p:cNvSpPr/>
          <p:nvPr/>
        </p:nvSpPr>
        <p:spPr>
          <a:xfrm>
            <a:off x="152400" y="3505200"/>
            <a:ext cx="1524000" cy="990600"/>
          </a:xfrm>
          <a:prstGeom prst="ellipse">
            <a:avLst/>
          </a:prstGeom>
          <a:solidFill>
            <a:srgbClr val="FF0000">
              <a:alpha val="40000"/>
            </a:srgbClr>
          </a:solid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3421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4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2221" y="-137281"/>
            <a:ext cx="8229600" cy="1143000"/>
          </a:xfrm>
        </p:spPr>
        <p:txBody>
          <a:bodyPr/>
          <a:lstStyle/>
          <a:p>
            <a:r>
              <a:rPr lang="en-US" b="1" dirty="0" smtClean="0">
                <a:solidFill>
                  <a:srgbClr val="FFFF00"/>
                </a:solidFill>
              </a:rPr>
              <a:t>Observed Rainfall</a:t>
            </a:r>
            <a:endParaRPr lang="en-US" b="1" dirty="0">
              <a:solidFill>
                <a:srgbClr val="FFFF00"/>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1013735"/>
            <a:ext cx="6248400" cy="5815236"/>
          </a:xfr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980319"/>
            <a:ext cx="7239000" cy="5863167"/>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1005719"/>
            <a:ext cx="7305242" cy="5837767"/>
          </a:xfrm>
          <a:prstGeom prst="rect">
            <a:avLst/>
          </a:prstGeom>
        </p:spPr>
      </p:pic>
      <p:sp>
        <p:nvSpPr>
          <p:cNvPr id="10" name="Oval 9"/>
          <p:cNvSpPr/>
          <p:nvPr/>
        </p:nvSpPr>
        <p:spPr>
          <a:xfrm>
            <a:off x="2819400" y="5943600"/>
            <a:ext cx="1371600" cy="899886"/>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400" y="960361"/>
            <a:ext cx="7329166" cy="5928481"/>
          </a:xfrm>
          <a:prstGeom prst="rect">
            <a:avLst/>
          </a:prstGeom>
        </p:spPr>
      </p:pic>
      <p:sp>
        <p:nvSpPr>
          <p:cNvPr id="12" name="Oval 11"/>
          <p:cNvSpPr/>
          <p:nvPr/>
        </p:nvSpPr>
        <p:spPr>
          <a:xfrm>
            <a:off x="2819400" y="6393542"/>
            <a:ext cx="1600200" cy="449943"/>
          </a:xfrm>
          <a:prstGeom prst="ellipse">
            <a:avLst/>
          </a:prstGeom>
          <a:noFill/>
          <a:ln w="476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9171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1+#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144000" cy="7315201"/>
          </a:xfrm>
        </p:spPr>
      </p:pic>
      <p:sp>
        <p:nvSpPr>
          <p:cNvPr id="2" name="Oval 1"/>
          <p:cNvSpPr/>
          <p:nvPr/>
        </p:nvSpPr>
        <p:spPr>
          <a:xfrm>
            <a:off x="304800" y="4267200"/>
            <a:ext cx="2743200" cy="2057400"/>
          </a:xfrm>
          <a:prstGeom prst="ellipse">
            <a:avLst/>
          </a:prstGeom>
          <a:solidFill>
            <a:srgbClr val="FF0000">
              <a:alpha val="43000"/>
            </a:srgbClr>
          </a:solidFill>
          <a:ln w="63500" cmpd="sng">
            <a:solidFill>
              <a:srgbClr val="FF0000"/>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98132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solidFill>
                  <a:srgbClr val="FFFF00"/>
                </a:solidFill>
              </a:rPr>
              <a:t>Forecast Rainfall</a:t>
            </a:r>
            <a:endParaRPr lang="en-US" b="1" dirty="0">
              <a:solidFill>
                <a:srgbClr val="FFFF00"/>
              </a:solidFill>
            </a:endParaRPr>
          </a:p>
        </p:txBody>
      </p:sp>
      <p:pic>
        <p:nvPicPr>
          <p:cNvPr id="68610" name="Picture 2" descr="http://www.hpc.ncep.noaa.gov/qpf/fill_94qwbg.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066799"/>
            <a:ext cx="7848600" cy="5881217"/>
          </a:xfrm>
          <a:prstGeom prst="rect">
            <a:avLst/>
          </a:prstGeom>
          <a:noFill/>
          <a:extLst>
            <a:ext uri="{909E8E84-426E-40DD-AFC4-6F175D3DCCD1}">
              <a14:hiddenFill xmlns:a14="http://schemas.microsoft.com/office/drawing/2010/main">
                <a:solidFill>
                  <a:srgbClr val="FFFFFF"/>
                </a:solidFill>
              </a14:hiddenFill>
            </a:ext>
          </a:extLst>
        </p:spPr>
      </p:pic>
      <p:pic>
        <p:nvPicPr>
          <p:cNvPr id="68612" name="Picture 4" descr="http://www.hpc.ncep.noaa.gov/qpf/fill_98qwbg.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743" y="1070428"/>
            <a:ext cx="7843756" cy="5877588"/>
          </a:xfrm>
          <a:prstGeom prst="rect">
            <a:avLst/>
          </a:prstGeom>
          <a:noFill/>
          <a:extLst>
            <a:ext uri="{909E8E84-426E-40DD-AFC4-6F175D3DCCD1}">
              <a14:hiddenFill xmlns:a14="http://schemas.microsoft.com/office/drawing/2010/main">
                <a:solidFill>
                  <a:srgbClr val="FFFFFF"/>
                </a:solidFill>
              </a14:hiddenFill>
            </a:ext>
          </a:extLst>
        </p:spPr>
      </p:pic>
      <p:pic>
        <p:nvPicPr>
          <p:cNvPr id="68614" name="Picture 6" descr="http://www.hpc.ncep.noaa.gov/qpf/fill_99qwbg.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1066798"/>
            <a:ext cx="7848599" cy="5881217"/>
          </a:xfrm>
          <a:prstGeom prst="rect">
            <a:avLst/>
          </a:prstGeom>
          <a:noFill/>
          <a:extLst>
            <a:ext uri="{909E8E84-426E-40DD-AFC4-6F175D3DCCD1}">
              <a14:hiddenFill xmlns:a14="http://schemas.microsoft.com/office/drawing/2010/main">
                <a:solidFill>
                  <a:srgbClr val="FFFFFF"/>
                </a:solidFill>
              </a14:hiddenFill>
            </a:ext>
          </a:extLst>
        </p:spPr>
      </p:pic>
      <p:pic>
        <p:nvPicPr>
          <p:cNvPr id="68616" name="Picture 8" descr="http://www.hpc.ncep.noaa.gov/qpf/d13_fill.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070428"/>
            <a:ext cx="7843756" cy="5877588"/>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1143000" y="5715000"/>
            <a:ext cx="1371600" cy="381000"/>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618" name="Picture 10" descr="http://www.hpc.ncep.noaa.gov/qpf/p120i12.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900" y="1066797"/>
            <a:ext cx="7848599" cy="5881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9540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68612"/>
                                        </p:tgtEl>
                                        <p:attrNameLst>
                                          <p:attrName>style.visibility</p:attrName>
                                        </p:attrNameLst>
                                      </p:cBhvr>
                                      <p:to>
                                        <p:strVal val="visible"/>
                                      </p:to>
                                    </p:set>
                                    <p:animEffect transition="in" filter="fade">
                                      <p:cBhvr>
                                        <p:cTn id="13" dur="500"/>
                                        <p:tgtEl>
                                          <p:spTgt spid="6861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8614"/>
                                        </p:tgtEl>
                                        <p:attrNameLst>
                                          <p:attrName>style.visibility</p:attrName>
                                        </p:attrNameLst>
                                      </p:cBhvr>
                                      <p:to>
                                        <p:strVal val="visible"/>
                                      </p:to>
                                    </p:set>
                                    <p:animEffect transition="in" filter="fade">
                                      <p:cBhvr>
                                        <p:cTn id="18" dur="500"/>
                                        <p:tgtEl>
                                          <p:spTgt spid="686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8616"/>
                                        </p:tgtEl>
                                        <p:attrNameLst>
                                          <p:attrName>style.visibility</p:attrName>
                                        </p:attrNameLst>
                                      </p:cBhvr>
                                      <p:to>
                                        <p:strVal val="visible"/>
                                      </p:to>
                                    </p:set>
                                    <p:animEffect transition="in" filter="fade">
                                      <p:cBhvr>
                                        <p:cTn id="23" dur="500"/>
                                        <p:tgtEl>
                                          <p:spTgt spid="6861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68618"/>
                                        </p:tgtEl>
                                        <p:attrNameLst>
                                          <p:attrName>style.visibility</p:attrName>
                                        </p:attrNameLst>
                                      </p:cBhvr>
                                      <p:to>
                                        <p:strVal val="visible"/>
                                      </p:to>
                                    </p:set>
                                    <p:animEffect transition="in" filter="fade">
                                      <p:cBhvr>
                                        <p:cTn id="28" dur="500"/>
                                        <p:tgtEl>
                                          <p:spTgt spid="68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738" name="Rectangle 2"/>
          <p:cNvSpPr>
            <a:spLocks noChangeArrowheads="1"/>
          </p:cNvSpPr>
          <p:nvPr/>
        </p:nvSpPr>
        <p:spPr bwMode="auto">
          <a:xfrm>
            <a:off x="914400" y="335756"/>
            <a:ext cx="7010400" cy="914400"/>
          </a:xfrm>
          <a:prstGeom prst="rect">
            <a:avLst/>
          </a:prstGeom>
          <a:noFill/>
          <a:ln w="9525">
            <a:noFill/>
            <a:miter lim="800000"/>
            <a:headEnd/>
            <a:tailEnd/>
          </a:ln>
          <a:effectLst/>
        </p:spPr>
        <p:txBody>
          <a:bodyPr anchor="ctr"/>
          <a:lstStyle/>
          <a:p>
            <a:pPr algn="ctr" defTabSz="941388">
              <a:lnSpc>
                <a:spcPct val="80000"/>
              </a:lnSpc>
              <a:defRPr/>
            </a:pPr>
            <a:r>
              <a:rPr lang="en-US" sz="2800" b="1" dirty="0">
                <a:solidFill>
                  <a:srgbClr val="FFFF00"/>
                </a:solidFill>
                <a:effectLst>
                  <a:outerShdw blurRad="38100" dist="38100" dir="2700000" algn="tl">
                    <a:srgbClr val="000000"/>
                  </a:outerShdw>
                </a:effectLst>
              </a:rPr>
              <a:t>Factors Impacting Rainfall Distribution in </a:t>
            </a:r>
            <a:r>
              <a:rPr lang="en-US" sz="2800" b="1" dirty="0" err="1">
                <a:solidFill>
                  <a:srgbClr val="FFFF00"/>
                </a:solidFill>
                <a:effectLst>
                  <a:outerShdw blurRad="38100" dist="38100" dir="2700000" algn="tl">
                    <a:srgbClr val="000000"/>
                  </a:outerShdw>
                </a:effectLst>
              </a:rPr>
              <a:t>Landfalling</a:t>
            </a:r>
            <a:r>
              <a:rPr lang="en-US" sz="2800" b="1" dirty="0">
                <a:solidFill>
                  <a:srgbClr val="FFFF00"/>
                </a:solidFill>
                <a:effectLst>
                  <a:outerShdw blurRad="38100" dist="38100" dir="2700000" algn="tl">
                    <a:srgbClr val="000000"/>
                  </a:outerShdw>
                </a:effectLst>
              </a:rPr>
              <a:t> and Evolving Tropical Cyclones</a:t>
            </a:r>
          </a:p>
        </p:txBody>
      </p:sp>
      <p:sp>
        <p:nvSpPr>
          <p:cNvPr id="18435" name="Text Box 3"/>
          <p:cNvSpPr txBox="1">
            <a:spLocks noChangeArrowheads="1"/>
          </p:cNvSpPr>
          <p:nvPr/>
        </p:nvSpPr>
        <p:spPr bwMode="auto">
          <a:xfrm>
            <a:off x="304800" y="1524000"/>
            <a:ext cx="4724400" cy="4800600"/>
          </a:xfrm>
          <a:prstGeom prst="rect">
            <a:avLst/>
          </a:prstGeom>
          <a:solidFill>
            <a:srgbClr val="000000">
              <a:alpha val="3019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r>
              <a:rPr lang="en-US" dirty="0"/>
              <a:t> Storm track and location</a:t>
            </a:r>
          </a:p>
          <a:p>
            <a:pPr eaLnBrk="1" hangingPunct="1">
              <a:buFontTx/>
              <a:buChar char="•"/>
            </a:pPr>
            <a:endParaRPr lang="en-US" dirty="0"/>
          </a:p>
          <a:p>
            <a:pPr eaLnBrk="1" hangingPunct="1">
              <a:buFontTx/>
              <a:buChar char="•"/>
            </a:pPr>
            <a:r>
              <a:rPr lang="en-US" dirty="0"/>
              <a:t> Time of day – core rainfall overnight/ outer band rainfall during day</a:t>
            </a:r>
          </a:p>
          <a:p>
            <a:pPr eaLnBrk="1" hangingPunct="1">
              <a:buFontTx/>
              <a:buChar char="•"/>
            </a:pPr>
            <a:endParaRPr lang="en-US" dirty="0"/>
          </a:p>
          <a:p>
            <a:pPr eaLnBrk="1" hangingPunct="1">
              <a:buFontTx/>
              <a:buChar char="•"/>
            </a:pPr>
            <a:r>
              <a:rPr lang="en-US" dirty="0"/>
              <a:t> Storm size – the bigger the storm, the more it rains at any given spot</a:t>
            </a:r>
          </a:p>
          <a:p>
            <a:pPr eaLnBrk="1" hangingPunct="1">
              <a:buFontTx/>
              <a:buChar char="•"/>
            </a:pPr>
            <a:endParaRPr lang="en-US" dirty="0"/>
          </a:p>
          <a:p>
            <a:pPr eaLnBrk="1" hangingPunct="1">
              <a:buFontTx/>
              <a:buChar char="•"/>
            </a:pPr>
            <a:r>
              <a:rPr lang="en-US" dirty="0"/>
              <a:t> Storm motion – slower moving storms typically produce more rain at any given spot</a:t>
            </a:r>
          </a:p>
          <a:p>
            <a:pPr eaLnBrk="1" hangingPunct="1">
              <a:buFontTx/>
              <a:buChar char="•"/>
            </a:pPr>
            <a:endParaRPr lang="en-US" dirty="0"/>
          </a:p>
          <a:p>
            <a:pPr eaLnBrk="1" hangingPunct="1">
              <a:buFontTx/>
              <a:buChar char="•"/>
            </a:pPr>
            <a:r>
              <a:rPr lang="en-US" dirty="0"/>
              <a:t> Nearby synoptic-scale features (i.e. fronts)</a:t>
            </a:r>
          </a:p>
          <a:p>
            <a:pPr eaLnBrk="1" hangingPunct="1">
              <a:buFontTx/>
              <a:buChar char="•"/>
            </a:pPr>
            <a:endParaRPr lang="en-US" dirty="0"/>
          </a:p>
          <a:p>
            <a:pPr eaLnBrk="1" hangingPunct="1">
              <a:buFontTx/>
              <a:buChar char="•"/>
            </a:pPr>
            <a:r>
              <a:rPr lang="en-US" dirty="0"/>
              <a:t> Heaviest rainfall usually occurs along and 75 miles either side of the storm track</a:t>
            </a:r>
          </a:p>
          <a:p>
            <a:pPr eaLnBrk="1" hangingPunct="1">
              <a:buFontTx/>
              <a:buChar char="•"/>
            </a:pPr>
            <a:endParaRPr lang="en-US" dirty="0"/>
          </a:p>
          <a:p>
            <a:pPr eaLnBrk="1" hangingPunct="1">
              <a:buFontTx/>
              <a:buChar char="•"/>
            </a:pPr>
            <a:r>
              <a:rPr lang="en-US" dirty="0"/>
              <a:t> Different with every system</a:t>
            </a:r>
          </a:p>
        </p:txBody>
      </p:sp>
      <p:pic>
        <p:nvPicPr>
          <p:cNvPr id="18436" name="Picture 4" descr="state IV precipitation data for Tropical Storm Alberto"/>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5430837" y="1066800"/>
            <a:ext cx="3255963" cy="3465513"/>
          </a:xfrm>
          <a:noFill/>
        </p:spPr>
      </p:pic>
      <p:sp>
        <p:nvSpPr>
          <p:cNvPr id="628741" name="Text Box 5"/>
          <p:cNvSpPr txBox="1">
            <a:spLocks noChangeArrowheads="1"/>
          </p:cNvSpPr>
          <p:nvPr/>
        </p:nvSpPr>
        <p:spPr bwMode="auto">
          <a:xfrm>
            <a:off x="5715000" y="1066800"/>
            <a:ext cx="2660650" cy="366713"/>
          </a:xfrm>
          <a:prstGeom prst="rect">
            <a:avLst/>
          </a:prstGeom>
          <a:solidFill>
            <a:schemeClr val="bg1">
              <a:lumMod val="75000"/>
              <a:lumOff val="25000"/>
            </a:schemeClr>
          </a:solidFill>
          <a:ln w="9525">
            <a:noFill/>
            <a:miter lim="800000"/>
            <a:headEnd/>
            <a:tailEnd/>
          </a:ln>
          <a:effectLst/>
        </p:spPr>
        <p:txBody>
          <a:bodyPr wrap="none">
            <a:spAutoFit/>
          </a:bodyPr>
          <a:lstStyle/>
          <a:p>
            <a:pPr>
              <a:defRPr/>
            </a:pPr>
            <a:r>
              <a:rPr lang="en-US" dirty="0"/>
              <a:t>Tropical Storm Alberto</a:t>
            </a:r>
          </a:p>
        </p:txBody>
      </p:sp>
      <p:pic>
        <p:nvPicPr>
          <p:cNvPr id="18438" name="Picture 4" descr="MVC-020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4495800"/>
            <a:ext cx="32766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0" name="Object 2"/>
          <p:cNvGraphicFramePr>
            <a:graphicFrameLocks noGrp="1" noChangeAspect="1"/>
          </p:cNvGraphicFramePr>
          <p:nvPr>
            <p:ph/>
            <p:extLst>
              <p:ext uri="{D42A27DB-BD31-4B8C-83A1-F6EECF244321}">
                <p14:modId xmlns:p14="http://schemas.microsoft.com/office/powerpoint/2010/main" val="1199747838"/>
              </p:ext>
            </p:extLst>
          </p:nvPr>
        </p:nvGraphicFramePr>
        <p:xfrm>
          <a:off x="1219200" y="1093694"/>
          <a:ext cx="6400800" cy="5434012"/>
        </p:xfrm>
        <a:graphic>
          <a:graphicData uri="http://schemas.openxmlformats.org/presentationml/2006/ole">
            <mc:AlternateContent xmlns:mc="http://schemas.openxmlformats.org/markup-compatibility/2006">
              <mc:Choice xmlns:v="urn:schemas-microsoft-com:vml" Requires="v">
                <p:oleObj spid="_x0000_s22544" name="Bitmap Image" r:id="rId4" imgW="4419720" imgH="3753000" progId="Paint.Picture">
                  <p:embed/>
                </p:oleObj>
              </mc:Choice>
              <mc:Fallback>
                <p:oleObj name="Bitmap Image" r:id="rId4" imgW="4419720" imgH="3753000" progId="Paint.Picture">
                  <p:embed/>
                  <p:pic>
                    <p:nvPicPr>
                      <p:cNvPr id="0" name="Object 2"/>
                      <p:cNvPicPr>
                        <a:picLocks noChangeAspect="1" noChangeArrowheads="1"/>
                      </p:cNvPicPr>
                      <p:nvPr/>
                    </p:nvPicPr>
                    <p:blipFill>
                      <a:blip r:embed="rId5"/>
                      <a:srcRect/>
                      <a:stretch>
                        <a:fillRect/>
                      </a:stretch>
                    </p:blipFill>
                    <p:spPr bwMode="auto">
                      <a:xfrm>
                        <a:off x="1219200" y="1093694"/>
                        <a:ext cx="6400800" cy="5434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9763" name="Rectangle 3"/>
          <p:cNvSpPr>
            <a:spLocks noChangeArrowheads="1"/>
          </p:cNvSpPr>
          <p:nvPr/>
        </p:nvSpPr>
        <p:spPr bwMode="auto">
          <a:xfrm>
            <a:off x="0" y="228600"/>
            <a:ext cx="9144000" cy="838200"/>
          </a:xfrm>
          <a:prstGeom prst="rect">
            <a:avLst/>
          </a:prstGeom>
          <a:noFill/>
          <a:ln w="9525">
            <a:noFill/>
            <a:miter lim="800000"/>
            <a:headEnd/>
            <a:tailEnd/>
          </a:ln>
          <a:effectLst/>
        </p:spPr>
        <p:txBody>
          <a:bodyPr anchor="ctr"/>
          <a:lstStyle/>
          <a:p>
            <a:pPr algn="ctr" defTabSz="941388">
              <a:lnSpc>
                <a:spcPct val="80000"/>
              </a:lnSpc>
              <a:defRPr/>
            </a:pPr>
            <a:r>
              <a:rPr lang="en-US" sz="3000" dirty="0">
                <a:solidFill>
                  <a:srgbClr val="FFFF00"/>
                </a:solidFill>
                <a:effectLst>
                  <a:outerShdw blurRad="38100" dist="38100" dir="2700000" algn="tl">
                    <a:srgbClr val="000000"/>
                  </a:outerShdw>
                </a:effectLst>
              </a:rPr>
              <a:t>It’s all about interactions</a:t>
            </a:r>
            <a:r>
              <a:rPr lang="en-US" sz="3000" dirty="0" smtClean="0">
                <a:solidFill>
                  <a:srgbClr val="FFFF00"/>
                </a:solidFill>
                <a:effectLst>
                  <a:outerShdw blurRad="38100" dist="38100" dir="2700000" algn="tl">
                    <a:srgbClr val="000000"/>
                  </a:outerShdw>
                </a:effectLst>
              </a:rPr>
              <a:t>!</a:t>
            </a:r>
            <a:r>
              <a:rPr lang="en-US" sz="3000" dirty="0">
                <a:solidFill>
                  <a:srgbClr val="FFFF00"/>
                </a:solidFill>
                <a:effectLst>
                  <a:outerShdw blurRad="38100" dist="38100" dir="2700000" algn="tl">
                    <a:srgbClr val="000000"/>
                  </a:outerShdw>
                </a:effectLst>
              </a:rPr>
              <a:t/>
            </a:r>
            <a:br>
              <a:rPr lang="en-US" sz="3000" dirty="0">
                <a:solidFill>
                  <a:srgbClr val="FFFF00"/>
                </a:solidFill>
                <a:effectLst>
                  <a:outerShdw blurRad="38100" dist="38100" dir="2700000" algn="tl">
                    <a:srgbClr val="000000"/>
                  </a:outerShdw>
                </a:effectLst>
              </a:rPr>
            </a:br>
            <a:r>
              <a:rPr lang="en-US" sz="3000" dirty="0">
                <a:solidFill>
                  <a:srgbClr val="FFFF00"/>
                </a:solidFill>
                <a:effectLst>
                  <a:outerShdw blurRad="38100" dist="38100" dir="2700000" algn="tl">
                    <a:srgbClr val="000000"/>
                  </a:outerShdw>
                </a:effectLst>
              </a:rPr>
              <a:t>Forecasting Schematic for Heavy Events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fade">
                                      <p:cBhvr>
                                        <p:cTn id="7" dur="1000"/>
                                        <p:tgtEl>
                                          <p:spTgt spid="22530"/>
                                        </p:tgtEl>
                                      </p:cBhvr>
                                    </p:animEffect>
                                    <p:anim calcmode="lin" valueType="num">
                                      <p:cBhvr>
                                        <p:cTn id="8" dur="1000" fill="hold"/>
                                        <p:tgtEl>
                                          <p:spTgt spid="22530"/>
                                        </p:tgtEl>
                                        <p:attrNameLst>
                                          <p:attrName>ppt_x</p:attrName>
                                        </p:attrNameLst>
                                      </p:cBhvr>
                                      <p:tavLst>
                                        <p:tav tm="0">
                                          <p:val>
                                            <p:strVal val="#ppt_x"/>
                                          </p:val>
                                        </p:tav>
                                        <p:tav tm="100000">
                                          <p:val>
                                            <p:strVal val="#ppt_x"/>
                                          </p:val>
                                        </p:tav>
                                      </p:tavLst>
                                    </p:anim>
                                    <p:anim calcmode="lin" valueType="num">
                                      <p:cBhvr>
                                        <p:cTn id="9" dur="1000" fill="hold"/>
                                        <p:tgtEl>
                                          <p:spTgt spid="225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a:hlinkClick r:id="" action="ppaction://hlinkshowjump?jump=nextslide" highlightClick="1"/>
          </p:cNvPr>
          <p:cNvSpPr>
            <a:spLocks noChangeArrowheads="1"/>
          </p:cNvSpPr>
          <p:nvPr/>
        </p:nvSpPr>
        <p:spPr bwMode="auto">
          <a:xfrm>
            <a:off x="3765550" y="2800350"/>
            <a:ext cx="1042988" cy="1042988"/>
          </a:xfrm>
          <a:prstGeom prst="actionButtonForwardNex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3555" name="Text Box 3"/>
          <p:cNvSpPr txBox="1">
            <a:spLocks noChangeArrowheads="1"/>
          </p:cNvSpPr>
          <p:nvPr/>
        </p:nvSpPr>
        <p:spPr bwMode="auto">
          <a:xfrm>
            <a:off x="593725" y="18653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p>
        </p:txBody>
      </p:sp>
      <p:sp>
        <p:nvSpPr>
          <p:cNvPr id="23556" name="Rectangle 4"/>
          <p:cNvSpPr>
            <a:spLocks noGrp="1" noChangeArrowheads="1"/>
          </p:cNvSpPr>
          <p:nvPr>
            <p:ph type="title"/>
          </p:nvPr>
        </p:nvSpPr>
        <p:spPr>
          <a:xfrm>
            <a:off x="0" y="5257800"/>
            <a:ext cx="3276600" cy="685800"/>
          </a:xfrm>
          <a:noFill/>
        </p:spPr>
        <p:txBody>
          <a:bodyPr/>
          <a:lstStyle/>
          <a:p>
            <a:pPr defTabSz="941388"/>
            <a:r>
              <a:rPr lang="en-US" sz="2400" smtClean="0"/>
              <a:t>Hanna interacted with a cold front and upper level disturbance shifting the rainfall swath left of track.</a:t>
            </a:r>
          </a:p>
        </p:txBody>
      </p:sp>
      <p:pic>
        <p:nvPicPr>
          <p:cNvPr id="2355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400300"/>
            <a:ext cx="5867400"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3" descr="080906_cr_metars_07z"/>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r="2150"/>
          <a:stretch>
            <a:fillRect/>
          </a:stretch>
        </p:blipFill>
        <p:spPr>
          <a:xfrm>
            <a:off x="0" y="0"/>
            <a:ext cx="5257800" cy="4414838"/>
          </a:xfrm>
          <a:noFill/>
        </p:spPr>
      </p:pic>
      <p:sp>
        <p:nvSpPr>
          <p:cNvPr id="23559" name="Text Box 6"/>
          <p:cNvSpPr txBox="1">
            <a:spLocks noChangeArrowheads="1"/>
          </p:cNvSpPr>
          <p:nvPr/>
        </p:nvSpPr>
        <p:spPr bwMode="auto">
          <a:xfrm>
            <a:off x="1981200" y="1676400"/>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solidFill>
                  <a:srgbClr val="FF0000"/>
                </a:solidFill>
              </a:rPr>
              <a:t>72</a:t>
            </a:r>
          </a:p>
        </p:txBody>
      </p:sp>
      <p:sp>
        <p:nvSpPr>
          <p:cNvPr id="23560" name="Oval 4"/>
          <p:cNvSpPr>
            <a:spLocks noChangeArrowheads="1"/>
          </p:cNvSpPr>
          <p:nvPr/>
        </p:nvSpPr>
        <p:spPr bwMode="auto">
          <a:xfrm>
            <a:off x="2362200" y="1752600"/>
            <a:ext cx="609600" cy="457200"/>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solidFill>
                <a:srgbClr val="FFFF00"/>
              </a:solidFill>
            </a:endParaRPr>
          </a:p>
        </p:txBody>
      </p:sp>
      <p:sp>
        <p:nvSpPr>
          <p:cNvPr id="23561" name="Oval 5"/>
          <p:cNvSpPr>
            <a:spLocks noChangeArrowheads="1"/>
          </p:cNvSpPr>
          <p:nvPr/>
        </p:nvSpPr>
        <p:spPr bwMode="auto">
          <a:xfrm>
            <a:off x="3352800" y="2590800"/>
            <a:ext cx="609600" cy="457200"/>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n-US">
              <a:solidFill>
                <a:srgbClr val="FFFF00"/>
              </a:solidFill>
            </a:endParaRPr>
          </a:p>
        </p:txBody>
      </p:sp>
      <p:sp>
        <p:nvSpPr>
          <p:cNvPr id="23562" name="Text Box 7"/>
          <p:cNvSpPr txBox="1">
            <a:spLocks noChangeArrowheads="1"/>
          </p:cNvSpPr>
          <p:nvPr/>
        </p:nvSpPr>
        <p:spPr bwMode="auto">
          <a:xfrm>
            <a:off x="3733800" y="3048000"/>
            <a:ext cx="43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b="1">
                <a:solidFill>
                  <a:srgbClr val="FF0000"/>
                </a:solidFill>
              </a:rPr>
              <a:t>83</a:t>
            </a:r>
          </a:p>
        </p:txBody>
      </p:sp>
      <p:sp>
        <p:nvSpPr>
          <p:cNvPr id="11" name="Rectangle 4"/>
          <p:cNvSpPr txBox="1">
            <a:spLocks noChangeArrowheads="1"/>
          </p:cNvSpPr>
          <p:nvPr/>
        </p:nvSpPr>
        <p:spPr bwMode="auto">
          <a:xfrm>
            <a:off x="3276600" y="1219200"/>
            <a:ext cx="8229600" cy="685800"/>
          </a:xfrm>
          <a:prstGeom prst="rect">
            <a:avLst/>
          </a:prstGeom>
          <a:noFill/>
          <a:ln w="9525">
            <a:noFill/>
            <a:miter lim="800000"/>
            <a:headEnd/>
            <a:tailEnd/>
          </a:ln>
        </p:spPr>
        <p:txBody>
          <a:bodyPr anchor="ctr"/>
          <a:lstStyle/>
          <a:p>
            <a:pPr algn="ctr" defTabSz="941388" eaLnBrk="0" hangingPunct="0">
              <a:defRPr/>
            </a:pPr>
            <a:r>
              <a:rPr lang="en-US" sz="2400" dirty="0">
                <a:latin typeface="+mj-lt"/>
                <a:ea typeface="+mj-ea"/>
                <a:cs typeface="+mj-cs"/>
              </a:rPr>
              <a:t>Tropical Storm Hanna</a:t>
            </a:r>
          </a:p>
        </p:txBody>
      </p:sp>
    </p:spTree>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l="59768" t="30675" r="6211" b="23963"/>
          <a:stretch>
            <a:fillRect/>
          </a:stretch>
        </p:blipFill>
        <p:spPr bwMode="auto">
          <a:xfrm>
            <a:off x="152400" y="1905000"/>
            <a:ext cx="8839200" cy="4419600"/>
          </a:xfrm>
          <a:prstGeom prst="rect">
            <a:avLst/>
          </a:prstGeom>
          <a:ln>
            <a:noFill/>
          </a:ln>
          <a:effectLst>
            <a:glow rad="228600">
              <a:schemeClr val="bg1">
                <a:lumMod val="95000"/>
                <a:lumOff val="5000"/>
                <a:alpha val="40000"/>
              </a:schemeClr>
            </a:glow>
            <a:outerShdw blurRad="292100" dist="139700" dir="2700000" algn="tl" rotWithShape="0">
              <a:srgbClr val="333333">
                <a:alpha val="65000"/>
              </a:srgbClr>
            </a:outerShdw>
          </a:effectLst>
        </p:spPr>
      </p:pic>
      <p:sp>
        <p:nvSpPr>
          <p:cNvPr id="3" name="Rectangle 2"/>
          <p:cNvSpPr/>
          <p:nvPr/>
        </p:nvSpPr>
        <p:spPr>
          <a:xfrm>
            <a:off x="1905000" y="228600"/>
            <a:ext cx="5486400" cy="1569660"/>
          </a:xfrm>
          <a:prstGeom prst="rect">
            <a:avLst/>
          </a:prstGeom>
          <a:noFill/>
        </p:spPr>
        <p:txBody>
          <a:bodyPr wrap="square" lIns="91440" tIns="45720" rIns="91440" bIns="45720">
            <a:spAutoFit/>
          </a:bodyPr>
          <a:lstStyle/>
          <a:p>
            <a:pPr algn="ctr"/>
            <a:r>
              <a:rPr lang="en-US" sz="48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River Gages and Forecasts</a:t>
            </a:r>
            <a:endParaRPr lang="en-US" sz="48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extLst>
      <p:ext uri="{BB962C8B-B14F-4D97-AF65-F5344CB8AC3E}">
        <p14:creationId xmlns:p14="http://schemas.microsoft.com/office/powerpoint/2010/main" val="41813032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3"/>
          <p:cNvSpPr txBox="1">
            <a:spLocks noChangeArrowheads="1"/>
          </p:cNvSpPr>
          <p:nvPr/>
        </p:nvSpPr>
        <p:spPr bwMode="auto">
          <a:xfrm>
            <a:off x="1272988" y="152400"/>
            <a:ext cx="6858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b="1" dirty="0">
                <a:solidFill>
                  <a:srgbClr val="FFFF00"/>
                </a:solidFill>
              </a:rPr>
              <a:t>Hurricane Fran – Along Track Heavy Rainfall</a:t>
            </a:r>
          </a:p>
        </p:txBody>
      </p:sp>
      <p:pic>
        <p:nvPicPr>
          <p:cNvPr id="2150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685800"/>
            <a:ext cx="840105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6" descr="http://www4.ncsu.edu/~nwsfo/storage/cases/19960906/fran.vis.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4381500"/>
            <a:ext cx="3376355"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11" descr="greenvill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4381500"/>
            <a:ext cx="287104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a:xfrm>
            <a:off x="1143000" y="0"/>
            <a:ext cx="6781800" cy="1066800"/>
          </a:xfrm>
        </p:spPr>
        <p:txBody>
          <a:bodyPr/>
          <a:lstStyle/>
          <a:p>
            <a:r>
              <a:rPr lang="en-US" sz="3600" smtClean="0">
                <a:solidFill>
                  <a:srgbClr val="FFFF00"/>
                </a:solidFill>
              </a:rPr>
              <a:t>Ernesto Example</a:t>
            </a:r>
          </a:p>
        </p:txBody>
      </p:sp>
      <p:pic>
        <p:nvPicPr>
          <p:cNvPr id="20483" name="Picture 2" descr="E:\NCEM Conference\Ernesto_track_preci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838200"/>
            <a:ext cx="643255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144000" cy="7315201"/>
          </a:xfrm>
        </p:spPr>
      </p:pic>
      <p:sp>
        <p:nvSpPr>
          <p:cNvPr id="2" name="Oval 1"/>
          <p:cNvSpPr/>
          <p:nvPr/>
        </p:nvSpPr>
        <p:spPr>
          <a:xfrm>
            <a:off x="1447800" y="3581400"/>
            <a:ext cx="1981200" cy="838200"/>
          </a:xfrm>
          <a:prstGeom prst="ellipse">
            <a:avLst/>
          </a:prstGeom>
          <a:solidFill>
            <a:srgbClr val="FF0000">
              <a:alpha val="43000"/>
            </a:srgbClr>
          </a:solidFill>
          <a:ln w="63500" cmpd="sng">
            <a:solidFill>
              <a:srgbClr val="FF0000"/>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4966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6-Hour PQPF valid 18Z May 2, 2011">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0506"/>
          </a:xfrm>
          <a:prstGeom prst="rect">
            <a:avLst/>
          </a:prstGeom>
          <a:noFill/>
          <a:extLst>
            <a:ext uri="{909E8E84-426E-40DD-AFC4-6F175D3DCCD1}">
              <a14:hiddenFill xmlns:a14="http://schemas.microsoft.com/office/drawing/2010/main">
                <a:solidFill>
                  <a:srgbClr val="FFFFFF"/>
                </a:solidFill>
              </a14:hiddenFill>
            </a:ext>
          </a:extLst>
        </p:spPr>
      </p:pic>
      <p:pic>
        <p:nvPicPr>
          <p:cNvPr id="69636" name="Picture 4" descr="6-Hour PQPF valid 00Z May 3, 2011">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9143999" cy="6850506"/>
          </a:xfrm>
          <a:prstGeom prst="rect">
            <a:avLst/>
          </a:prstGeom>
          <a:noFill/>
          <a:extLst>
            <a:ext uri="{909E8E84-426E-40DD-AFC4-6F175D3DCCD1}">
              <a14:hiddenFill xmlns:a14="http://schemas.microsoft.com/office/drawing/2010/main">
                <a:solidFill>
                  <a:srgbClr val="FFFFFF"/>
                </a:solidFill>
              </a14:hiddenFill>
            </a:ext>
          </a:extLst>
        </p:spPr>
      </p:pic>
      <p:pic>
        <p:nvPicPr>
          <p:cNvPr id="69638" name="Picture 6" descr="6-Hour PQPF valid 06Z May 3, 2011">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 y="0"/>
            <a:ext cx="9143999" cy="6850506"/>
          </a:xfrm>
          <a:prstGeom prst="rect">
            <a:avLst/>
          </a:prstGeom>
          <a:noFill/>
          <a:extLst>
            <a:ext uri="{909E8E84-426E-40DD-AFC4-6F175D3DCCD1}">
              <a14:hiddenFill xmlns:a14="http://schemas.microsoft.com/office/drawing/2010/main">
                <a:solidFill>
                  <a:srgbClr val="FFFFFF"/>
                </a:solidFill>
              </a14:hiddenFill>
            </a:ext>
          </a:extLst>
        </p:spPr>
      </p:pic>
      <p:pic>
        <p:nvPicPr>
          <p:cNvPr id="69640" name="Picture 8" descr="6-Hour PQPF valid 12Z May 3, 2011">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 y="0"/>
            <a:ext cx="9143999" cy="6850506"/>
          </a:xfrm>
          <a:prstGeom prst="rect">
            <a:avLst/>
          </a:prstGeom>
          <a:noFill/>
          <a:extLst>
            <a:ext uri="{909E8E84-426E-40DD-AFC4-6F175D3DCCD1}">
              <a14:hiddenFill xmlns:a14="http://schemas.microsoft.com/office/drawing/2010/main">
                <a:solidFill>
                  <a:srgbClr val="FFFFFF"/>
                </a:solidFill>
              </a14:hiddenFill>
            </a:ext>
          </a:extLst>
        </p:spPr>
      </p:pic>
      <p:pic>
        <p:nvPicPr>
          <p:cNvPr id="69642" name="Picture 10" descr="6-Hour PQPF valid 18Z May 3, 2011">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 y="0"/>
            <a:ext cx="9143999" cy="6850506"/>
          </a:xfrm>
          <a:prstGeom prst="rect">
            <a:avLst/>
          </a:prstGeom>
          <a:noFill/>
          <a:extLst>
            <a:ext uri="{909E8E84-426E-40DD-AFC4-6F175D3DCCD1}">
              <a14:hiddenFill xmlns:a14="http://schemas.microsoft.com/office/drawing/2010/main">
                <a:solidFill>
                  <a:srgbClr val="FFFFFF"/>
                </a:solidFill>
              </a14:hiddenFill>
            </a:ext>
          </a:extLst>
        </p:spPr>
      </p:pic>
      <p:pic>
        <p:nvPicPr>
          <p:cNvPr id="69644" name="Picture 12" descr="6-Hour PQPF valid 06Z May 4, 2011">
            <a:hlinkClick r:id="rId12"/>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 y="-3630"/>
            <a:ext cx="9148843" cy="6854135"/>
          </a:xfrm>
          <a:prstGeom prst="rect">
            <a:avLst/>
          </a:prstGeom>
          <a:noFill/>
          <a:extLst>
            <a:ext uri="{909E8E84-426E-40DD-AFC4-6F175D3DCCD1}">
              <a14:hiddenFill xmlns:a14="http://schemas.microsoft.com/office/drawing/2010/main">
                <a:solidFill>
                  <a:srgbClr val="FFFFFF"/>
                </a:solidFill>
              </a14:hiddenFill>
            </a:ext>
          </a:extLst>
        </p:spPr>
      </p:pic>
      <p:pic>
        <p:nvPicPr>
          <p:cNvPr id="69646" name="Picture 14" descr="6-Hour PQPF valid 12Z May 4, 2011">
            <a:hlinkClick r:id="rId14"/>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60" y="-1"/>
            <a:ext cx="9143998" cy="6850505"/>
          </a:xfrm>
          <a:prstGeom prst="rect">
            <a:avLst/>
          </a:prstGeom>
          <a:noFill/>
          <a:extLst>
            <a:ext uri="{909E8E84-426E-40DD-AFC4-6F175D3DCCD1}">
              <a14:hiddenFill xmlns:a14="http://schemas.microsoft.com/office/drawing/2010/main">
                <a:solidFill>
                  <a:srgbClr val="FFFFFF"/>
                </a:solidFill>
              </a14:hiddenFill>
            </a:ext>
          </a:extLst>
        </p:spPr>
      </p:pic>
      <p:pic>
        <p:nvPicPr>
          <p:cNvPr id="69648" name="Picture 16" descr="6-Hour PQPF valid 18Z May 4, 2011">
            <a:hlinkClick r:id="rId16"/>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 y="0"/>
            <a:ext cx="9143997" cy="6850504"/>
          </a:xfrm>
          <a:prstGeom prst="rect">
            <a:avLst/>
          </a:prstGeom>
          <a:noFill/>
          <a:extLst>
            <a:ext uri="{909E8E84-426E-40DD-AFC4-6F175D3DCCD1}">
              <a14:hiddenFill xmlns:a14="http://schemas.microsoft.com/office/drawing/2010/main">
                <a:solidFill>
                  <a:srgbClr val="FFFFFF"/>
                </a:solidFill>
              </a14:hiddenFill>
            </a:ext>
          </a:extLst>
        </p:spPr>
      </p:pic>
      <p:pic>
        <p:nvPicPr>
          <p:cNvPr id="69650" name="Picture 18" descr="6-Hour PQPF valid 00Z May 5, 2011">
            <a:hlinkClick r:id="rId18"/>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258" y="0"/>
            <a:ext cx="9143997" cy="6850504"/>
          </a:xfrm>
          <a:prstGeom prst="rect">
            <a:avLst/>
          </a:prstGeom>
          <a:noFill/>
          <a:extLst>
            <a:ext uri="{909E8E84-426E-40DD-AFC4-6F175D3DCCD1}">
              <a14:hiddenFill xmlns:a14="http://schemas.microsoft.com/office/drawing/2010/main">
                <a:solidFill>
                  <a:srgbClr val="FFFFFF"/>
                </a:solidFill>
              </a14:hiddenFill>
            </a:ext>
          </a:extLst>
        </p:spPr>
      </p:pic>
      <p:pic>
        <p:nvPicPr>
          <p:cNvPr id="69652" name="Picture 20" descr="6-Hour PQPF valid 06Z May 5, 2011">
            <a:hlinkClick r:id="rId20"/>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4518" y="0"/>
            <a:ext cx="9143997" cy="6850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265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69636"/>
                                        </p:tgtEl>
                                        <p:attrNameLst>
                                          <p:attrName>style.visibility</p:attrName>
                                        </p:attrNameLst>
                                      </p:cBhvr>
                                      <p:to>
                                        <p:strVal val="visible"/>
                                      </p:to>
                                    </p:set>
                                    <p:animEffect transition="in" filter="fade">
                                      <p:cBhvr>
                                        <p:cTn id="7" dur="500"/>
                                        <p:tgtEl>
                                          <p:spTgt spid="69636"/>
                                        </p:tgtEl>
                                      </p:cBhvr>
                                    </p:animEffect>
                                  </p:childTnLst>
                                </p:cTn>
                              </p:par>
                            </p:childTnLst>
                          </p:cTn>
                        </p:par>
                        <p:par>
                          <p:cTn id="8" fill="hold">
                            <p:stCondLst>
                              <p:cond delay="1500"/>
                            </p:stCondLst>
                            <p:childTnLst>
                              <p:par>
                                <p:cTn id="9" presetID="10" presetClass="entr" presetSubtype="0" fill="hold" nodeType="afterEffect">
                                  <p:stCondLst>
                                    <p:cond delay="1000"/>
                                  </p:stCondLst>
                                  <p:childTnLst>
                                    <p:set>
                                      <p:cBhvr>
                                        <p:cTn id="10" dur="1" fill="hold">
                                          <p:stCondLst>
                                            <p:cond delay="0"/>
                                          </p:stCondLst>
                                        </p:cTn>
                                        <p:tgtEl>
                                          <p:spTgt spid="69638"/>
                                        </p:tgtEl>
                                        <p:attrNameLst>
                                          <p:attrName>style.visibility</p:attrName>
                                        </p:attrNameLst>
                                      </p:cBhvr>
                                      <p:to>
                                        <p:strVal val="visible"/>
                                      </p:to>
                                    </p:set>
                                    <p:animEffect transition="in" filter="fade">
                                      <p:cBhvr>
                                        <p:cTn id="11" dur="500"/>
                                        <p:tgtEl>
                                          <p:spTgt spid="69638"/>
                                        </p:tgtEl>
                                      </p:cBhvr>
                                    </p:animEffect>
                                  </p:childTnLst>
                                </p:cTn>
                              </p:par>
                            </p:childTnLst>
                          </p:cTn>
                        </p:par>
                        <p:par>
                          <p:cTn id="12" fill="hold">
                            <p:stCondLst>
                              <p:cond delay="3000"/>
                            </p:stCondLst>
                            <p:childTnLst>
                              <p:par>
                                <p:cTn id="13" presetID="10" presetClass="entr" presetSubtype="0" fill="hold" nodeType="afterEffect">
                                  <p:stCondLst>
                                    <p:cond delay="1000"/>
                                  </p:stCondLst>
                                  <p:childTnLst>
                                    <p:set>
                                      <p:cBhvr>
                                        <p:cTn id="14" dur="1" fill="hold">
                                          <p:stCondLst>
                                            <p:cond delay="0"/>
                                          </p:stCondLst>
                                        </p:cTn>
                                        <p:tgtEl>
                                          <p:spTgt spid="69640"/>
                                        </p:tgtEl>
                                        <p:attrNameLst>
                                          <p:attrName>style.visibility</p:attrName>
                                        </p:attrNameLst>
                                      </p:cBhvr>
                                      <p:to>
                                        <p:strVal val="visible"/>
                                      </p:to>
                                    </p:set>
                                    <p:animEffect transition="in" filter="fade">
                                      <p:cBhvr>
                                        <p:cTn id="15" dur="500"/>
                                        <p:tgtEl>
                                          <p:spTgt spid="69640"/>
                                        </p:tgtEl>
                                      </p:cBhvr>
                                    </p:animEffect>
                                  </p:childTnLst>
                                </p:cTn>
                              </p:par>
                            </p:childTnLst>
                          </p:cTn>
                        </p:par>
                        <p:par>
                          <p:cTn id="16" fill="hold">
                            <p:stCondLst>
                              <p:cond delay="4500"/>
                            </p:stCondLst>
                            <p:childTnLst>
                              <p:par>
                                <p:cTn id="17" presetID="10" presetClass="entr" presetSubtype="0" fill="hold" nodeType="afterEffect">
                                  <p:stCondLst>
                                    <p:cond delay="1000"/>
                                  </p:stCondLst>
                                  <p:childTnLst>
                                    <p:set>
                                      <p:cBhvr>
                                        <p:cTn id="18" dur="1" fill="hold">
                                          <p:stCondLst>
                                            <p:cond delay="0"/>
                                          </p:stCondLst>
                                        </p:cTn>
                                        <p:tgtEl>
                                          <p:spTgt spid="69642"/>
                                        </p:tgtEl>
                                        <p:attrNameLst>
                                          <p:attrName>style.visibility</p:attrName>
                                        </p:attrNameLst>
                                      </p:cBhvr>
                                      <p:to>
                                        <p:strVal val="visible"/>
                                      </p:to>
                                    </p:set>
                                    <p:animEffect transition="in" filter="fade">
                                      <p:cBhvr>
                                        <p:cTn id="19" dur="500"/>
                                        <p:tgtEl>
                                          <p:spTgt spid="69642"/>
                                        </p:tgtEl>
                                      </p:cBhvr>
                                    </p:animEffect>
                                  </p:childTnLst>
                                </p:cTn>
                              </p:par>
                            </p:childTnLst>
                          </p:cTn>
                        </p:par>
                        <p:par>
                          <p:cTn id="20" fill="hold">
                            <p:stCondLst>
                              <p:cond delay="6000"/>
                            </p:stCondLst>
                            <p:childTnLst>
                              <p:par>
                                <p:cTn id="21" presetID="10" presetClass="entr" presetSubtype="0" fill="hold" nodeType="afterEffect">
                                  <p:stCondLst>
                                    <p:cond delay="1000"/>
                                  </p:stCondLst>
                                  <p:childTnLst>
                                    <p:set>
                                      <p:cBhvr>
                                        <p:cTn id="22" dur="1" fill="hold">
                                          <p:stCondLst>
                                            <p:cond delay="0"/>
                                          </p:stCondLst>
                                        </p:cTn>
                                        <p:tgtEl>
                                          <p:spTgt spid="69644"/>
                                        </p:tgtEl>
                                        <p:attrNameLst>
                                          <p:attrName>style.visibility</p:attrName>
                                        </p:attrNameLst>
                                      </p:cBhvr>
                                      <p:to>
                                        <p:strVal val="visible"/>
                                      </p:to>
                                    </p:set>
                                    <p:animEffect transition="in" filter="fade">
                                      <p:cBhvr>
                                        <p:cTn id="23" dur="500"/>
                                        <p:tgtEl>
                                          <p:spTgt spid="69644"/>
                                        </p:tgtEl>
                                      </p:cBhvr>
                                    </p:animEffect>
                                  </p:childTnLst>
                                </p:cTn>
                              </p:par>
                            </p:childTnLst>
                          </p:cTn>
                        </p:par>
                        <p:par>
                          <p:cTn id="24" fill="hold">
                            <p:stCondLst>
                              <p:cond delay="7500"/>
                            </p:stCondLst>
                            <p:childTnLst>
                              <p:par>
                                <p:cTn id="25" presetID="10" presetClass="entr" presetSubtype="0" fill="hold" nodeType="afterEffect">
                                  <p:stCondLst>
                                    <p:cond delay="1000"/>
                                  </p:stCondLst>
                                  <p:childTnLst>
                                    <p:set>
                                      <p:cBhvr>
                                        <p:cTn id="26" dur="1" fill="hold">
                                          <p:stCondLst>
                                            <p:cond delay="0"/>
                                          </p:stCondLst>
                                        </p:cTn>
                                        <p:tgtEl>
                                          <p:spTgt spid="69646"/>
                                        </p:tgtEl>
                                        <p:attrNameLst>
                                          <p:attrName>style.visibility</p:attrName>
                                        </p:attrNameLst>
                                      </p:cBhvr>
                                      <p:to>
                                        <p:strVal val="visible"/>
                                      </p:to>
                                    </p:set>
                                    <p:animEffect transition="in" filter="fade">
                                      <p:cBhvr>
                                        <p:cTn id="27" dur="500"/>
                                        <p:tgtEl>
                                          <p:spTgt spid="69646"/>
                                        </p:tgtEl>
                                      </p:cBhvr>
                                    </p:animEffect>
                                  </p:childTnLst>
                                </p:cTn>
                              </p:par>
                            </p:childTnLst>
                          </p:cTn>
                        </p:par>
                        <p:par>
                          <p:cTn id="28" fill="hold">
                            <p:stCondLst>
                              <p:cond delay="9000"/>
                            </p:stCondLst>
                            <p:childTnLst>
                              <p:par>
                                <p:cTn id="29" presetID="10" presetClass="entr" presetSubtype="0" fill="hold" nodeType="afterEffect">
                                  <p:stCondLst>
                                    <p:cond delay="1000"/>
                                  </p:stCondLst>
                                  <p:childTnLst>
                                    <p:set>
                                      <p:cBhvr>
                                        <p:cTn id="30" dur="1" fill="hold">
                                          <p:stCondLst>
                                            <p:cond delay="0"/>
                                          </p:stCondLst>
                                        </p:cTn>
                                        <p:tgtEl>
                                          <p:spTgt spid="69648"/>
                                        </p:tgtEl>
                                        <p:attrNameLst>
                                          <p:attrName>style.visibility</p:attrName>
                                        </p:attrNameLst>
                                      </p:cBhvr>
                                      <p:to>
                                        <p:strVal val="visible"/>
                                      </p:to>
                                    </p:set>
                                    <p:animEffect transition="in" filter="fade">
                                      <p:cBhvr>
                                        <p:cTn id="31" dur="500"/>
                                        <p:tgtEl>
                                          <p:spTgt spid="69648"/>
                                        </p:tgtEl>
                                      </p:cBhvr>
                                    </p:animEffect>
                                  </p:childTnLst>
                                </p:cTn>
                              </p:par>
                            </p:childTnLst>
                          </p:cTn>
                        </p:par>
                        <p:par>
                          <p:cTn id="32" fill="hold">
                            <p:stCondLst>
                              <p:cond delay="10500"/>
                            </p:stCondLst>
                            <p:childTnLst>
                              <p:par>
                                <p:cTn id="33" presetID="10" presetClass="entr" presetSubtype="0" fill="hold" nodeType="afterEffect">
                                  <p:stCondLst>
                                    <p:cond delay="1000"/>
                                  </p:stCondLst>
                                  <p:childTnLst>
                                    <p:set>
                                      <p:cBhvr>
                                        <p:cTn id="34" dur="1" fill="hold">
                                          <p:stCondLst>
                                            <p:cond delay="0"/>
                                          </p:stCondLst>
                                        </p:cTn>
                                        <p:tgtEl>
                                          <p:spTgt spid="69650"/>
                                        </p:tgtEl>
                                        <p:attrNameLst>
                                          <p:attrName>style.visibility</p:attrName>
                                        </p:attrNameLst>
                                      </p:cBhvr>
                                      <p:to>
                                        <p:strVal val="visible"/>
                                      </p:to>
                                    </p:set>
                                    <p:animEffect transition="in" filter="fade">
                                      <p:cBhvr>
                                        <p:cTn id="35" dur="500"/>
                                        <p:tgtEl>
                                          <p:spTgt spid="69650"/>
                                        </p:tgtEl>
                                      </p:cBhvr>
                                    </p:animEffect>
                                  </p:childTnLst>
                                </p:cTn>
                              </p:par>
                            </p:childTnLst>
                          </p:cTn>
                        </p:par>
                        <p:par>
                          <p:cTn id="36" fill="hold">
                            <p:stCondLst>
                              <p:cond delay="12000"/>
                            </p:stCondLst>
                            <p:childTnLst>
                              <p:par>
                                <p:cTn id="37" presetID="10" presetClass="entr" presetSubtype="0" fill="hold" nodeType="afterEffect">
                                  <p:stCondLst>
                                    <p:cond delay="1000"/>
                                  </p:stCondLst>
                                  <p:childTnLst>
                                    <p:set>
                                      <p:cBhvr>
                                        <p:cTn id="38" dur="1" fill="hold">
                                          <p:stCondLst>
                                            <p:cond delay="0"/>
                                          </p:stCondLst>
                                        </p:cTn>
                                        <p:tgtEl>
                                          <p:spTgt spid="69652"/>
                                        </p:tgtEl>
                                        <p:attrNameLst>
                                          <p:attrName>style.visibility</p:attrName>
                                        </p:attrNameLst>
                                      </p:cBhvr>
                                      <p:to>
                                        <p:strVal val="visible"/>
                                      </p:to>
                                    </p:set>
                                    <p:animEffect transition="in" filter="fade">
                                      <p:cBhvr>
                                        <p:cTn id="39" dur="500"/>
                                        <p:tgtEl>
                                          <p:spTgt spid="69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144000" cy="7315201"/>
          </a:xfrm>
        </p:spPr>
      </p:pic>
      <p:sp>
        <p:nvSpPr>
          <p:cNvPr id="2" name="Oval 1"/>
          <p:cNvSpPr/>
          <p:nvPr/>
        </p:nvSpPr>
        <p:spPr>
          <a:xfrm>
            <a:off x="3733800" y="4953000"/>
            <a:ext cx="2057400" cy="1066800"/>
          </a:xfrm>
          <a:prstGeom prst="ellipse">
            <a:avLst/>
          </a:prstGeom>
          <a:solidFill>
            <a:srgbClr val="FF0000">
              <a:alpha val="43000"/>
            </a:srgbClr>
          </a:solidFill>
          <a:ln w="63500" cmpd="sng">
            <a:solidFill>
              <a:srgbClr val="FF0000"/>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1762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srh.noaa.gov/images/rtimages/serfc/1ff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4404"/>
            <a:ext cx="6819900" cy="6864475"/>
          </a:xfrm>
          <a:prstGeom prst="rect">
            <a:avLst/>
          </a:prstGeom>
          <a:noFill/>
          <a:extLst>
            <a:ext uri="{909E8E84-426E-40DD-AFC4-6F175D3DCCD1}">
              <a14:hiddenFill xmlns:a14="http://schemas.microsoft.com/office/drawing/2010/main">
                <a:solidFill>
                  <a:srgbClr val="FFFFFF"/>
                </a:solidFill>
              </a14:hiddenFill>
            </a:ext>
          </a:extLst>
        </p:spPr>
      </p:pic>
      <p:pic>
        <p:nvPicPr>
          <p:cNvPr id="23556" name="Picture 4" descr="http://www.srh.noaa.gov/images/rtimages/serfc/3ff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4405"/>
            <a:ext cx="6819900" cy="6864475"/>
          </a:xfrm>
          <a:prstGeom prst="rect">
            <a:avLst/>
          </a:prstGeom>
          <a:noFill/>
          <a:extLst>
            <a:ext uri="{909E8E84-426E-40DD-AFC4-6F175D3DCCD1}">
              <a14:hiddenFill xmlns:a14="http://schemas.microsoft.com/office/drawing/2010/main">
                <a:solidFill>
                  <a:srgbClr val="FFFFFF"/>
                </a:solidFill>
              </a14:hiddenFill>
            </a:ext>
          </a:extLst>
        </p:spPr>
      </p:pic>
      <p:pic>
        <p:nvPicPr>
          <p:cNvPr id="23558" name="Picture 6" descr="http://www.srh.noaa.gov/images/rtimages/serfc/6ff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765" y="-32126"/>
            <a:ext cx="6827570" cy="6872195"/>
          </a:xfrm>
          <a:prstGeom prst="rect">
            <a:avLst/>
          </a:prstGeom>
          <a:noFill/>
          <a:extLst>
            <a:ext uri="{909E8E84-426E-40DD-AFC4-6F175D3DCCD1}">
              <a14:hiddenFill xmlns:a14="http://schemas.microsoft.com/office/drawing/2010/main">
                <a:solidFill>
                  <a:srgbClr val="FFFFFF"/>
                </a:solidFill>
              </a14:hiddenFill>
            </a:ext>
          </a:extLst>
        </p:spPr>
      </p:pic>
      <p:pic>
        <p:nvPicPr>
          <p:cNvPr id="23560" name="Picture 8" descr="http://www.srh.noaa.gov/images/rtimages/serfc/12ff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9988" y="-37940"/>
            <a:ext cx="6833347" cy="687800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9756" y="429"/>
            <a:ext cx="8359588" cy="6857571"/>
          </a:xfrm>
          <a:prstGeom prst="rect">
            <a:avLst/>
          </a:prstGeom>
        </p:spPr>
      </p:pic>
    </p:spTree>
    <p:extLst>
      <p:ext uri="{BB962C8B-B14F-4D97-AF65-F5344CB8AC3E}">
        <p14:creationId xmlns:p14="http://schemas.microsoft.com/office/powerpoint/2010/main" val="3424484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6"/>
                                        </p:tgtEl>
                                        <p:attrNameLst>
                                          <p:attrName>style.visibility</p:attrName>
                                        </p:attrNameLst>
                                      </p:cBhvr>
                                      <p:to>
                                        <p:strVal val="visible"/>
                                      </p:to>
                                    </p:set>
                                    <p:animEffect transition="in" filter="fade">
                                      <p:cBhvr>
                                        <p:cTn id="7" dur="500"/>
                                        <p:tgtEl>
                                          <p:spTgt spid="2355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58"/>
                                        </p:tgtEl>
                                        <p:attrNameLst>
                                          <p:attrName>style.visibility</p:attrName>
                                        </p:attrNameLst>
                                      </p:cBhvr>
                                      <p:to>
                                        <p:strVal val="visible"/>
                                      </p:to>
                                    </p:set>
                                    <p:animEffect transition="in" filter="fade">
                                      <p:cBhvr>
                                        <p:cTn id="12" dur="500"/>
                                        <p:tgtEl>
                                          <p:spTgt spid="2355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560"/>
                                        </p:tgtEl>
                                        <p:attrNameLst>
                                          <p:attrName>style.visibility</p:attrName>
                                        </p:attrNameLst>
                                      </p:cBhvr>
                                      <p:to>
                                        <p:strVal val="visible"/>
                                      </p:to>
                                    </p:set>
                                    <p:animEffect transition="in" filter="fade">
                                      <p:cBhvr>
                                        <p:cTn id="17" dur="500"/>
                                        <p:tgtEl>
                                          <p:spTgt spid="2356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144000" cy="7315201"/>
          </a:xfrm>
        </p:spPr>
      </p:pic>
      <p:sp>
        <p:nvSpPr>
          <p:cNvPr id="2" name="Oval 1"/>
          <p:cNvSpPr/>
          <p:nvPr/>
        </p:nvSpPr>
        <p:spPr>
          <a:xfrm>
            <a:off x="3657600" y="533400"/>
            <a:ext cx="1981200" cy="1066800"/>
          </a:xfrm>
          <a:prstGeom prst="ellipse">
            <a:avLst/>
          </a:prstGeom>
          <a:solidFill>
            <a:srgbClr val="FF0000">
              <a:alpha val="43000"/>
            </a:srgbClr>
          </a:solidFill>
          <a:ln w="63500" cmpd="sng">
            <a:solidFill>
              <a:srgbClr val="FF0000"/>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1521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0"/>
            <a:ext cx="8229600" cy="1143000"/>
          </a:xfrm>
        </p:spPr>
        <p:txBody>
          <a:bodyPr/>
          <a:lstStyle/>
          <a:p>
            <a:r>
              <a:rPr lang="en-US" smtClean="0"/>
              <a:t>Crest to Crest Relationships</a:t>
            </a:r>
          </a:p>
        </p:txBody>
      </p:sp>
      <p:sp>
        <p:nvSpPr>
          <p:cNvPr id="13315" name="Content Placeholder 2"/>
          <p:cNvSpPr>
            <a:spLocks noGrp="1"/>
          </p:cNvSpPr>
          <p:nvPr>
            <p:ph idx="1"/>
          </p:nvPr>
        </p:nvSpPr>
        <p:spPr/>
        <p:txBody>
          <a:bodyPr/>
          <a:lstStyle/>
          <a:p>
            <a:endParaRPr lang="en-US" smtClean="0"/>
          </a:p>
        </p:txBody>
      </p:sp>
      <p:pic>
        <p:nvPicPr>
          <p:cNvPr id="13316" name="Picture 5" descr="NEUSE_smf_g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143000"/>
            <a:ext cx="8534400" cy="568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144000" cy="7315201"/>
          </a:xfrm>
        </p:spPr>
      </p:pic>
      <p:sp>
        <p:nvSpPr>
          <p:cNvPr id="2" name="Oval 1"/>
          <p:cNvSpPr/>
          <p:nvPr/>
        </p:nvSpPr>
        <p:spPr>
          <a:xfrm>
            <a:off x="6705600" y="762000"/>
            <a:ext cx="1981200" cy="1066800"/>
          </a:xfrm>
          <a:prstGeom prst="ellipse">
            <a:avLst/>
          </a:prstGeom>
          <a:solidFill>
            <a:srgbClr val="FF0000">
              <a:alpha val="43000"/>
            </a:srgbClr>
          </a:solidFill>
          <a:ln w="63500" cmpd="sng">
            <a:solidFill>
              <a:srgbClr val="FF0000"/>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8774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3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1828800" y="228600"/>
            <a:ext cx="7010400" cy="1107996"/>
          </a:xfrm>
          <a:prstGeom prst="rect">
            <a:avLst/>
          </a:prstGeom>
          <a:noFill/>
        </p:spPr>
        <p:txBody>
          <a:bodyPr wrap="square" lIns="91440" tIns="45720" rIns="91440" bIns="45720">
            <a:spAutoFit/>
          </a:bodyPr>
          <a:lstStyle/>
          <a:p>
            <a:pPr fontAlgn="auto">
              <a:spcBef>
                <a:spcPts val="0"/>
              </a:spcBef>
              <a:spcAft>
                <a:spcPts val="0"/>
              </a:spcAft>
            </a:pPr>
            <a:r>
              <a:rPr lang="en-US" sz="4800" b="1" dirty="0">
                <a:ln w="900" cmpd="sng">
                  <a:solidFill>
                    <a:srgbClr val="1F497D">
                      <a:lumMod val="25000"/>
                      <a:alpha val="55000"/>
                    </a:srgb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MMEFS</a:t>
            </a:r>
          </a:p>
          <a:p>
            <a:pPr fontAlgn="auto">
              <a:spcBef>
                <a:spcPts val="0"/>
              </a:spcBef>
              <a:spcAft>
                <a:spcPts val="0"/>
              </a:spcAft>
            </a:pPr>
            <a:r>
              <a:rPr lang="en-US" b="1" dirty="0">
                <a:ln w="900" cmpd="sng">
                  <a:solidFill>
                    <a:srgbClr val="1F497D">
                      <a:lumMod val="25000"/>
                      <a:alpha val="55000"/>
                    </a:srgb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Multi Meteorological Model Ensemble Forecast System</a:t>
            </a:r>
          </a:p>
        </p:txBody>
      </p:sp>
      <p:pic>
        <p:nvPicPr>
          <p:cNvPr id="11266" name="Picture 2" descr="http://www.erh.noaa.gov/mmefs/serfc/GEFS/gif/PNFG1.GEFS.Q-NF.traces.gif"/>
          <p:cNvPicPr>
            <a:picLocks noChangeAspect="1" noChangeArrowheads="1"/>
          </p:cNvPicPr>
          <p:nvPr/>
        </p:nvPicPr>
        <p:blipFill>
          <a:blip r:embed="rId2" cstate="print">
            <a:grayscl/>
            <a:lum/>
          </a:blip>
          <a:srcRect/>
          <a:stretch>
            <a:fillRect/>
          </a:stretch>
        </p:blipFill>
        <p:spPr bwMode="auto">
          <a:xfrm>
            <a:off x="457199" y="457200"/>
            <a:ext cx="1295401" cy="762000"/>
          </a:xfrm>
          <a:prstGeom prst="rect">
            <a:avLst/>
          </a:prstGeom>
          <a:noFill/>
          <a:ln>
            <a:solidFill>
              <a:schemeClr val="bg1"/>
            </a:solidFill>
          </a:ln>
          <a:effectLst>
            <a:glow rad="63500">
              <a:schemeClr val="tx1">
                <a:lumMod val="95000"/>
                <a:lumOff val="5000"/>
                <a:alpha val="40000"/>
              </a:schemeClr>
            </a:glow>
            <a:outerShdw blurRad="76200" dir="13500000" sy="23000" kx="1200000" algn="br" rotWithShape="0">
              <a:prstClr val="black">
                <a:alpha val="20000"/>
              </a:prstClr>
            </a:outerShdw>
          </a:effectLst>
        </p:spPr>
      </p:pic>
      <p:sp>
        <p:nvSpPr>
          <p:cNvPr id="6" name="Rectangle 5"/>
          <p:cNvSpPr/>
          <p:nvPr/>
        </p:nvSpPr>
        <p:spPr>
          <a:xfrm>
            <a:off x="533400" y="2133600"/>
            <a:ext cx="4572000" cy="1384995"/>
          </a:xfrm>
          <a:prstGeom prst="rect">
            <a:avLst/>
          </a:prstGeom>
        </p:spPr>
        <p:txBody>
          <a:bodyPr>
            <a:spAutoFit/>
          </a:bodyPr>
          <a:lstStyle/>
          <a:p>
            <a:pPr fontAlgn="auto">
              <a:spcBef>
                <a:spcPts val="0"/>
              </a:spcBef>
              <a:spcAft>
                <a:spcPts val="0"/>
              </a:spcAft>
            </a:pPr>
            <a:r>
              <a:rPr lang="en-US" sz="2800" dirty="0">
                <a:ln w="18415" cmpd="sng">
                  <a:noFill/>
                  <a:prstDash val="solid"/>
                </a:ln>
                <a:solidFill>
                  <a:sysClr val="windowText" lastClr="000000"/>
                </a:solidFill>
                <a:effectLst>
                  <a:outerShdw blurRad="63500" dir="3600000" algn="tl" rotWithShape="0">
                    <a:srgbClr val="000000">
                      <a:alpha val="70000"/>
                    </a:srgbClr>
                  </a:outerShdw>
                </a:effectLst>
                <a:latin typeface="Georgia" pitchFamily="18" charset="0"/>
              </a:rPr>
              <a:t>What is MMEFS?</a:t>
            </a:r>
          </a:p>
          <a:p>
            <a:pPr fontAlgn="auto">
              <a:spcBef>
                <a:spcPts val="0"/>
              </a:spcBef>
              <a:spcAft>
                <a:spcPts val="0"/>
              </a:spcAft>
            </a:pPr>
            <a:endParaRPr lang="en-US" sz="2800" dirty="0">
              <a:ln w="18415" cmpd="sng">
                <a:noFill/>
                <a:prstDash val="solid"/>
              </a:ln>
              <a:solidFill>
                <a:prstClr val="white"/>
              </a:solidFill>
              <a:effectLst>
                <a:outerShdw blurRad="63500" dir="3600000" algn="tl" rotWithShape="0">
                  <a:srgbClr val="000000">
                    <a:alpha val="70000"/>
                  </a:srgbClr>
                </a:outerShdw>
              </a:effectLst>
              <a:latin typeface="Georgia" pitchFamily="18" charset="0"/>
            </a:endParaRPr>
          </a:p>
          <a:p>
            <a:pPr fontAlgn="auto">
              <a:spcBef>
                <a:spcPts val="0"/>
              </a:spcBef>
              <a:spcAft>
                <a:spcPts val="0"/>
              </a:spcAft>
            </a:pPr>
            <a:endParaRPr lang="en-US" sz="2800" dirty="0">
              <a:ln w="18415" cmpd="sng">
                <a:noFill/>
                <a:prstDash val="solid"/>
              </a:ln>
              <a:solidFill>
                <a:prstClr val="white"/>
              </a:solidFill>
              <a:effectLst>
                <a:outerShdw blurRad="63500" dir="3600000" algn="tl" rotWithShape="0">
                  <a:srgbClr val="000000">
                    <a:alpha val="70000"/>
                  </a:srgbClr>
                </a:outerShdw>
              </a:effectLst>
              <a:latin typeface="Georgia" pitchFamily="18" charset="0"/>
            </a:endParaRPr>
          </a:p>
        </p:txBody>
      </p:sp>
      <p:sp>
        <p:nvSpPr>
          <p:cNvPr id="7" name="Rectangle 6"/>
          <p:cNvSpPr/>
          <p:nvPr/>
        </p:nvSpPr>
        <p:spPr>
          <a:xfrm>
            <a:off x="1066800" y="2743200"/>
            <a:ext cx="6858000" cy="923330"/>
          </a:xfrm>
          <a:prstGeom prst="rect">
            <a:avLst/>
          </a:prstGeom>
        </p:spPr>
        <p:txBody>
          <a:bodyPr wrap="square">
            <a:spAutoFit/>
          </a:bodyPr>
          <a:lstStyle/>
          <a:p>
            <a:pPr fontAlgn="auto">
              <a:spcBef>
                <a:spcPts val="0"/>
              </a:spcBef>
              <a:spcAft>
                <a:spcPts val="0"/>
              </a:spcAft>
            </a:pPr>
            <a:r>
              <a:rPr lang="en-US" b="1" dirty="0">
                <a:ln w="900" cmpd="sng">
                  <a:solidFill>
                    <a:srgbClr val="1F497D">
                      <a:lumMod val="25000"/>
                      <a:alpha val="55000"/>
                    </a:srgb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Short-term Hydrologic Ensemble Forecasts generated from using the QPF values from the associated meteorological model ensemble data.</a:t>
            </a:r>
          </a:p>
        </p:txBody>
      </p:sp>
      <p:cxnSp>
        <p:nvCxnSpPr>
          <p:cNvPr id="14" name="Straight Connector 13"/>
          <p:cNvCxnSpPr/>
          <p:nvPr/>
        </p:nvCxnSpPr>
        <p:spPr>
          <a:xfrm>
            <a:off x="381000" y="1371600"/>
            <a:ext cx="8077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634722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Freeform 2"/>
          <p:cNvSpPr>
            <a:spLocks/>
          </p:cNvSpPr>
          <p:nvPr/>
        </p:nvSpPr>
        <p:spPr bwMode="auto">
          <a:xfrm>
            <a:off x="449263" y="946150"/>
            <a:ext cx="6040437" cy="3627438"/>
          </a:xfrm>
          <a:custGeom>
            <a:avLst/>
            <a:gdLst/>
            <a:ahLst/>
            <a:cxnLst>
              <a:cxn ang="0">
                <a:pos x="688" y="121"/>
              </a:cxn>
              <a:cxn ang="0">
                <a:pos x="344" y="409"/>
              </a:cxn>
              <a:cxn ang="0">
                <a:pos x="50" y="844"/>
              </a:cxn>
              <a:cxn ang="0">
                <a:pos x="45" y="1640"/>
              </a:cxn>
              <a:cxn ang="0">
                <a:pos x="321" y="1923"/>
              </a:cxn>
              <a:cxn ang="0">
                <a:pos x="909" y="1877"/>
              </a:cxn>
              <a:cxn ang="0">
                <a:pos x="1610" y="2035"/>
              </a:cxn>
              <a:cxn ang="0">
                <a:pos x="1998" y="2199"/>
              </a:cxn>
              <a:cxn ang="0">
                <a:pos x="2570" y="2275"/>
              </a:cxn>
              <a:cxn ang="0">
                <a:pos x="3100" y="2137"/>
              </a:cxn>
              <a:cxn ang="0">
                <a:pos x="3749" y="1832"/>
              </a:cxn>
              <a:cxn ang="0">
                <a:pos x="3433" y="1431"/>
              </a:cxn>
              <a:cxn ang="0">
                <a:pos x="2845" y="1070"/>
              </a:cxn>
              <a:cxn ang="0">
                <a:pos x="2563" y="788"/>
              </a:cxn>
              <a:cxn ang="0">
                <a:pos x="2320" y="590"/>
              </a:cxn>
              <a:cxn ang="0">
                <a:pos x="1744" y="426"/>
              </a:cxn>
              <a:cxn ang="0">
                <a:pos x="1405" y="291"/>
              </a:cxn>
              <a:cxn ang="0">
                <a:pos x="1242" y="76"/>
              </a:cxn>
              <a:cxn ang="0">
                <a:pos x="954" y="8"/>
              </a:cxn>
              <a:cxn ang="0">
                <a:pos x="688" y="121"/>
              </a:cxn>
            </a:cxnLst>
            <a:rect l="0" t="0" r="r" b="b"/>
            <a:pathLst>
              <a:path w="3805" h="2285">
                <a:moveTo>
                  <a:pt x="688" y="121"/>
                </a:moveTo>
                <a:cubicBezTo>
                  <a:pt x="564" y="184"/>
                  <a:pt x="450" y="289"/>
                  <a:pt x="344" y="409"/>
                </a:cubicBezTo>
                <a:cubicBezTo>
                  <a:pt x="238" y="529"/>
                  <a:pt x="100" y="639"/>
                  <a:pt x="50" y="844"/>
                </a:cubicBezTo>
                <a:cubicBezTo>
                  <a:pt x="0" y="1049"/>
                  <a:pt x="0" y="1460"/>
                  <a:pt x="45" y="1640"/>
                </a:cubicBezTo>
                <a:cubicBezTo>
                  <a:pt x="90" y="1820"/>
                  <a:pt x="177" y="1884"/>
                  <a:pt x="321" y="1923"/>
                </a:cubicBezTo>
                <a:cubicBezTo>
                  <a:pt x="465" y="1962"/>
                  <a:pt x="694" y="1858"/>
                  <a:pt x="909" y="1877"/>
                </a:cubicBezTo>
                <a:cubicBezTo>
                  <a:pt x="1124" y="1896"/>
                  <a:pt x="1429" y="1981"/>
                  <a:pt x="1610" y="2035"/>
                </a:cubicBezTo>
                <a:cubicBezTo>
                  <a:pt x="1791" y="2089"/>
                  <a:pt x="1838" y="2159"/>
                  <a:pt x="1998" y="2199"/>
                </a:cubicBezTo>
                <a:cubicBezTo>
                  <a:pt x="2158" y="2239"/>
                  <a:pt x="2386" y="2285"/>
                  <a:pt x="2570" y="2275"/>
                </a:cubicBezTo>
                <a:cubicBezTo>
                  <a:pt x="2754" y="2265"/>
                  <a:pt x="2903" y="2211"/>
                  <a:pt x="3100" y="2137"/>
                </a:cubicBezTo>
                <a:cubicBezTo>
                  <a:pt x="3297" y="2063"/>
                  <a:pt x="3693" y="1950"/>
                  <a:pt x="3749" y="1832"/>
                </a:cubicBezTo>
                <a:cubicBezTo>
                  <a:pt x="3805" y="1714"/>
                  <a:pt x="3584" y="1558"/>
                  <a:pt x="3433" y="1431"/>
                </a:cubicBezTo>
                <a:cubicBezTo>
                  <a:pt x="3282" y="1304"/>
                  <a:pt x="2990" y="1177"/>
                  <a:pt x="2845" y="1070"/>
                </a:cubicBezTo>
                <a:cubicBezTo>
                  <a:pt x="2700" y="963"/>
                  <a:pt x="2650" y="868"/>
                  <a:pt x="2563" y="788"/>
                </a:cubicBezTo>
                <a:cubicBezTo>
                  <a:pt x="2476" y="708"/>
                  <a:pt x="2456" y="650"/>
                  <a:pt x="2320" y="590"/>
                </a:cubicBezTo>
                <a:cubicBezTo>
                  <a:pt x="2184" y="530"/>
                  <a:pt x="1896" y="476"/>
                  <a:pt x="1744" y="426"/>
                </a:cubicBezTo>
                <a:cubicBezTo>
                  <a:pt x="1592" y="376"/>
                  <a:pt x="1489" y="349"/>
                  <a:pt x="1405" y="291"/>
                </a:cubicBezTo>
                <a:cubicBezTo>
                  <a:pt x="1321" y="233"/>
                  <a:pt x="1317" y="123"/>
                  <a:pt x="1242" y="76"/>
                </a:cubicBezTo>
                <a:cubicBezTo>
                  <a:pt x="1167" y="29"/>
                  <a:pt x="1046" y="0"/>
                  <a:pt x="954" y="8"/>
                </a:cubicBezTo>
                <a:cubicBezTo>
                  <a:pt x="862" y="16"/>
                  <a:pt x="743" y="98"/>
                  <a:pt x="688" y="121"/>
                </a:cubicBezTo>
                <a:close/>
              </a:path>
            </a:pathLst>
          </a:custGeom>
          <a:solidFill>
            <a:srgbClr val="008000">
              <a:alpha val="58000"/>
            </a:srgbClr>
          </a:solidFill>
          <a:ln w="25400">
            <a:solidFill>
              <a:srgbClr val="00FF00"/>
            </a:solidFill>
            <a:round/>
            <a:headEnd/>
            <a:tailEnd/>
          </a:ln>
          <a:effectLst>
            <a:glow rad="228600">
              <a:schemeClr val="accent3">
                <a:satMod val="175000"/>
                <a:alpha val="40000"/>
              </a:schemeClr>
            </a:glow>
          </a:effectLst>
        </p:spPr>
        <p:txBody>
          <a:bodyPr/>
          <a:lstStyle/>
          <a:p>
            <a:pPr fontAlgn="auto">
              <a:spcBef>
                <a:spcPts val="0"/>
              </a:spcBef>
              <a:spcAft>
                <a:spcPts val="0"/>
              </a:spcAft>
              <a:defRPr/>
            </a:pPr>
            <a:endParaRPr lang="en-US">
              <a:solidFill>
                <a:prstClr val="white"/>
              </a:solidFill>
              <a:latin typeface="Calibri"/>
            </a:endParaRPr>
          </a:p>
        </p:txBody>
      </p:sp>
      <p:sp>
        <p:nvSpPr>
          <p:cNvPr id="248835" name="Text Box 3"/>
          <p:cNvSpPr txBox="1">
            <a:spLocks noChangeArrowheads="1"/>
          </p:cNvSpPr>
          <p:nvPr/>
        </p:nvSpPr>
        <p:spPr bwMode="auto">
          <a:xfrm>
            <a:off x="152400" y="152400"/>
            <a:ext cx="8305800" cy="523220"/>
          </a:xfrm>
          <a:prstGeom prst="rect">
            <a:avLst/>
          </a:prstGeom>
          <a:noFill/>
          <a:ln w="9525">
            <a:noFill/>
            <a:miter lim="800000"/>
            <a:headEnd/>
            <a:tailEnd/>
          </a:ln>
          <a:effectLst>
            <a:outerShdw dist="35921" dir="2700000" algn="ctr" rotWithShape="0">
              <a:schemeClr val="bg2"/>
            </a:outerShdw>
          </a:effectLst>
        </p:spPr>
        <p:txBody>
          <a:bodyPr wrap="square">
            <a:spAutoFit/>
          </a:bodyPr>
          <a:lstStyle/>
          <a:p>
            <a:pPr algn="ctr" fontAlgn="auto">
              <a:spcBef>
                <a:spcPct val="50000"/>
              </a:spcBef>
              <a:spcAft>
                <a:spcPts val="0"/>
              </a:spcAft>
              <a:defRPr/>
            </a:pPr>
            <a:r>
              <a:rPr lang="en-US" sz="2800" b="1" spc="50" dirty="0">
                <a:ln w="13500">
                  <a:solidFill>
                    <a:srgbClr val="4F81BD">
                      <a:shade val="2500"/>
                      <a:alpha val="6500"/>
                    </a:srgbClr>
                  </a:solidFill>
                  <a:prstDash val="solid"/>
                </a:ln>
                <a:solidFill>
                  <a:srgbClr val="4F81BD">
                    <a:tint val="3000"/>
                    <a:alpha val="95000"/>
                  </a:srgbClr>
                </a:solidFill>
                <a:effectLst>
                  <a:innerShdw blurRad="50900" dist="38500" dir="13500000">
                    <a:srgbClr val="000000">
                      <a:alpha val="60000"/>
                    </a:srgbClr>
                  </a:innerShdw>
                </a:effectLst>
              </a:rPr>
              <a:t>River Forecasts – How are they created?</a:t>
            </a:r>
          </a:p>
        </p:txBody>
      </p:sp>
      <p:sp>
        <p:nvSpPr>
          <p:cNvPr id="248836" name="Text Box 4"/>
          <p:cNvSpPr txBox="1">
            <a:spLocks noChangeArrowheads="1"/>
          </p:cNvSpPr>
          <p:nvPr/>
        </p:nvSpPr>
        <p:spPr bwMode="auto">
          <a:xfrm>
            <a:off x="1371600" y="685800"/>
            <a:ext cx="6858000" cy="519113"/>
          </a:xfrm>
          <a:prstGeom prst="rect">
            <a:avLst/>
          </a:prstGeom>
          <a:noFill/>
          <a:ln w="9525">
            <a:noFill/>
            <a:miter lim="800000"/>
            <a:headEnd/>
            <a:tailEnd/>
          </a:ln>
          <a:effectLst>
            <a:outerShdw dist="35921" dir="2700000" algn="ctr" rotWithShape="0">
              <a:schemeClr val="bg2"/>
            </a:outerShdw>
          </a:effectLst>
        </p:spPr>
        <p:txBody>
          <a:bodyPr>
            <a:spAutoFit/>
          </a:bodyPr>
          <a:lstStyle/>
          <a:p>
            <a:pPr algn="ctr" fontAlgn="auto">
              <a:spcBef>
                <a:spcPct val="50000"/>
              </a:spcBef>
              <a:spcAft>
                <a:spcPts val="0"/>
              </a:spcAft>
              <a:defRPr/>
            </a:pPr>
            <a:r>
              <a:rPr lang="en-US" sz="2800" b="1" spc="50" dirty="0">
                <a:ln w="13500">
                  <a:solidFill>
                    <a:srgbClr val="4F81BD">
                      <a:shade val="2500"/>
                      <a:alpha val="6500"/>
                    </a:srgbClr>
                  </a:solidFill>
                  <a:prstDash val="solid"/>
                </a:ln>
                <a:solidFill>
                  <a:srgbClr val="4F81BD">
                    <a:tint val="3000"/>
                    <a:alpha val="95000"/>
                  </a:srgbClr>
                </a:solidFill>
                <a:effectLst>
                  <a:innerShdw blurRad="50900" dist="38500" dir="13500000">
                    <a:srgbClr val="000000">
                      <a:alpha val="60000"/>
                    </a:srgbClr>
                  </a:innerShdw>
                </a:effectLst>
              </a:rPr>
              <a:t>Basic Forecast Process</a:t>
            </a:r>
          </a:p>
        </p:txBody>
      </p:sp>
      <p:sp>
        <p:nvSpPr>
          <p:cNvPr id="248837" name="Rectangle 5"/>
          <p:cNvSpPr>
            <a:spLocks noChangeArrowheads="1"/>
          </p:cNvSpPr>
          <p:nvPr/>
        </p:nvSpPr>
        <p:spPr bwMode="auto">
          <a:xfrm>
            <a:off x="1447800" y="1905000"/>
            <a:ext cx="1143000" cy="533400"/>
          </a:xfrm>
          <a:prstGeom prst="rect">
            <a:avLst/>
          </a:prstGeom>
          <a:solidFill>
            <a:schemeClr val="bg2"/>
          </a:solidFill>
          <a:ln w="28575">
            <a:solidFill>
              <a:schemeClr val="tx1"/>
            </a:solidFill>
            <a:miter lim="800000"/>
            <a:headEnd/>
            <a:tailEnd/>
          </a:ln>
          <a:effectLst>
            <a:glow rad="139700">
              <a:schemeClr val="accent4">
                <a:satMod val="175000"/>
                <a:alpha val="40000"/>
              </a:schemeClr>
            </a:glow>
            <a:outerShdw dist="35921" dir="2700000" algn="ctr" rotWithShape="0">
              <a:srgbClr val="000000">
                <a:alpha val="50000"/>
              </a:srgbClr>
            </a:outerShdw>
          </a:effectLst>
        </p:spPr>
        <p:txBody>
          <a:bodyPr wrap="none" anchor="ctr"/>
          <a:lstStyle/>
          <a:p>
            <a:pPr algn="ctr" fontAlgn="auto">
              <a:spcBef>
                <a:spcPts val="0"/>
              </a:spcBef>
              <a:spcAft>
                <a:spcPts val="0"/>
              </a:spcAft>
              <a:defRPr/>
            </a:pPr>
            <a:r>
              <a:rPr lang="en-US" sz="1200" b="1"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latin typeface="Calibri"/>
              </a:rPr>
              <a:t>Observed </a:t>
            </a:r>
          </a:p>
          <a:p>
            <a:pPr algn="ctr" fontAlgn="auto">
              <a:spcBef>
                <a:spcPts val="0"/>
              </a:spcBef>
              <a:spcAft>
                <a:spcPts val="0"/>
              </a:spcAft>
              <a:defRPr/>
            </a:pPr>
            <a:r>
              <a:rPr lang="en-US" sz="1200" b="1"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latin typeface="Calibri"/>
              </a:rPr>
              <a:t>Precipitation</a:t>
            </a:r>
          </a:p>
        </p:txBody>
      </p:sp>
      <p:sp>
        <p:nvSpPr>
          <p:cNvPr id="248838" name="Rectangle 6"/>
          <p:cNvSpPr>
            <a:spLocks noChangeArrowheads="1"/>
          </p:cNvSpPr>
          <p:nvPr/>
        </p:nvSpPr>
        <p:spPr bwMode="auto">
          <a:xfrm>
            <a:off x="2743200" y="1905000"/>
            <a:ext cx="1143000" cy="533400"/>
          </a:xfrm>
          <a:prstGeom prst="rect">
            <a:avLst/>
          </a:prstGeom>
          <a:solidFill>
            <a:schemeClr val="bg2"/>
          </a:solidFill>
          <a:ln w="28575">
            <a:solidFill>
              <a:schemeClr val="tx1"/>
            </a:solidFill>
            <a:miter lim="800000"/>
            <a:headEnd/>
            <a:tailEnd/>
          </a:ln>
          <a:effectLst>
            <a:glow rad="139700">
              <a:schemeClr val="accent4">
                <a:satMod val="175000"/>
                <a:alpha val="40000"/>
              </a:schemeClr>
            </a:glow>
            <a:outerShdw dist="35921" dir="2700000" algn="ctr" rotWithShape="0">
              <a:srgbClr val="000000"/>
            </a:outerShdw>
          </a:effectLst>
        </p:spPr>
        <p:txBody>
          <a:bodyPr wrap="none" anchor="ctr"/>
          <a:lstStyle/>
          <a:p>
            <a:pPr algn="ctr" fontAlgn="auto">
              <a:spcBef>
                <a:spcPts val="0"/>
              </a:spcBef>
              <a:spcAft>
                <a:spcPts val="0"/>
              </a:spcAft>
              <a:defRPr/>
            </a:pPr>
            <a:r>
              <a:rPr lang="en-US" sz="1200" b="1"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latin typeface="Calibri"/>
              </a:rPr>
              <a:t>Future </a:t>
            </a:r>
          </a:p>
          <a:p>
            <a:pPr algn="ctr" fontAlgn="auto">
              <a:spcBef>
                <a:spcPts val="0"/>
              </a:spcBef>
              <a:spcAft>
                <a:spcPts val="0"/>
              </a:spcAft>
              <a:defRPr/>
            </a:pPr>
            <a:r>
              <a:rPr lang="en-US" sz="1200" b="1" dirty="0">
                <a:ln w="900" cmpd="sng">
                  <a:solidFill>
                    <a:srgbClr val="4F81BD">
                      <a:satMod val="190000"/>
                      <a:alpha val="55000"/>
                    </a:srgbClr>
                  </a:solidFill>
                  <a:prstDash val="solid"/>
                </a:ln>
                <a:solidFill>
                  <a:srgbClr val="4F81BD">
                    <a:satMod val="200000"/>
                    <a:tint val="3000"/>
                  </a:srgbClr>
                </a:solidFill>
                <a:effectLst>
                  <a:innerShdw blurRad="101600" dist="76200" dir="5400000">
                    <a:srgbClr val="4F81BD">
                      <a:satMod val="190000"/>
                      <a:tint val="100000"/>
                      <a:alpha val="74000"/>
                    </a:srgbClr>
                  </a:innerShdw>
                </a:effectLst>
                <a:latin typeface="Calibri"/>
              </a:rPr>
              <a:t>Precipitation</a:t>
            </a:r>
          </a:p>
        </p:txBody>
      </p:sp>
      <p:sp>
        <p:nvSpPr>
          <p:cNvPr id="248839" name="Rectangle 7"/>
          <p:cNvSpPr>
            <a:spLocks noChangeArrowheads="1"/>
          </p:cNvSpPr>
          <p:nvPr/>
        </p:nvSpPr>
        <p:spPr bwMode="auto">
          <a:xfrm>
            <a:off x="2057400" y="2819400"/>
            <a:ext cx="1219200" cy="533400"/>
          </a:xfrm>
          <a:prstGeom prst="rect">
            <a:avLst/>
          </a:prstGeom>
          <a:solidFill>
            <a:schemeClr val="bg2"/>
          </a:solidFill>
          <a:ln w="28575">
            <a:solidFill>
              <a:schemeClr val="tx1"/>
            </a:solidFill>
            <a:miter lim="800000"/>
            <a:headEnd/>
            <a:tailEnd/>
          </a:ln>
          <a:effectLst>
            <a:glow rad="139700">
              <a:schemeClr val="accent4">
                <a:satMod val="175000"/>
                <a:alpha val="40000"/>
              </a:schemeClr>
            </a:glow>
            <a:outerShdw dist="35921" dir="2700000" algn="ctr" rotWithShape="0">
              <a:srgbClr val="000000">
                <a:alpha val="50000"/>
              </a:srgbClr>
            </a:outerShdw>
          </a:effectLst>
        </p:spPr>
        <p:txBody>
          <a:bodyPr wrap="none" anchor="ctr"/>
          <a:lstStyle/>
          <a:p>
            <a:pPr algn="ctr" fontAlgn="auto">
              <a:spcBef>
                <a:spcPts val="0"/>
              </a:spcBef>
              <a:spcAft>
                <a:spcPts val="0"/>
              </a:spcAft>
              <a:defRPr/>
            </a:pPr>
            <a:r>
              <a:rPr lang="en-US" sz="1200">
                <a:solidFill>
                  <a:srgbClr val="FFFF00"/>
                </a:solidFill>
                <a:latin typeface="Calibri"/>
              </a:rPr>
              <a:t>SAC-SMA Model</a:t>
            </a:r>
          </a:p>
          <a:p>
            <a:pPr algn="ctr" fontAlgn="auto">
              <a:spcBef>
                <a:spcPts val="0"/>
              </a:spcBef>
              <a:spcAft>
                <a:spcPts val="0"/>
              </a:spcAft>
              <a:defRPr/>
            </a:pPr>
            <a:r>
              <a:rPr lang="en-US" sz="1200">
                <a:solidFill>
                  <a:prstClr val="white"/>
                </a:solidFill>
                <a:latin typeface="Calibri"/>
              </a:rPr>
              <a:t>Rain to Runoff</a:t>
            </a:r>
          </a:p>
        </p:txBody>
      </p:sp>
      <p:sp>
        <p:nvSpPr>
          <p:cNvPr id="13328" name="Text Box 8"/>
          <p:cNvSpPr txBox="1">
            <a:spLocks noChangeArrowheads="1"/>
          </p:cNvSpPr>
          <p:nvPr/>
        </p:nvSpPr>
        <p:spPr bwMode="auto">
          <a:xfrm>
            <a:off x="1447800" y="1219200"/>
            <a:ext cx="914400" cy="473075"/>
          </a:xfrm>
          <a:prstGeom prst="rect">
            <a:avLst/>
          </a:prstGeom>
          <a:noFill/>
          <a:ln w="9525">
            <a:noFill/>
            <a:miter lim="800000"/>
            <a:headEnd/>
            <a:tailEnd/>
          </a:ln>
        </p:spPr>
        <p:txBody>
          <a:bodyPr>
            <a:spAutoFit/>
          </a:bodyPr>
          <a:lstStyle/>
          <a:p>
            <a:pPr algn="ctr" fontAlgn="auto">
              <a:spcBef>
                <a:spcPct val="50000"/>
              </a:spcBef>
              <a:spcAft>
                <a:spcPts val="0"/>
              </a:spcAft>
            </a:pPr>
            <a:r>
              <a:rPr lang="en-US" sz="1000" b="1" i="1">
                <a:solidFill>
                  <a:prstClr val="white"/>
                </a:solidFill>
                <a:latin typeface="Calibri"/>
              </a:rPr>
              <a:t>Basin</a:t>
            </a:r>
          </a:p>
          <a:p>
            <a:pPr algn="ctr" fontAlgn="auto">
              <a:spcBef>
                <a:spcPct val="50000"/>
              </a:spcBef>
              <a:spcAft>
                <a:spcPts val="0"/>
              </a:spcAft>
            </a:pPr>
            <a:r>
              <a:rPr lang="en-US" sz="1000" b="1" i="1">
                <a:solidFill>
                  <a:prstClr val="white"/>
                </a:solidFill>
                <a:latin typeface="Calibri"/>
              </a:rPr>
              <a:t>Watershed</a:t>
            </a:r>
          </a:p>
        </p:txBody>
      </p:sp>
      <p:sp>
        <p:nvSpPr>
          <p:cNvPr id="248841" name="Rectangle 9"/>
          <p:cNvSpPr>
            <a:spLocks noChangeArrowheads="1"/>
          </p:cNvSpPr>
          <p:nvPr/>
        </p:nvSpPr>
        <p:spPr bwMode="auto">
          <a:xfrm>
            <a:off x="3581400" y="5257800"/>
            <a:ext cx="1219200" cy="533400"/>
          </a:xfrm>
          <a:prstGeom prst="rect">
            <a:avLst/>
          </a:prstGeom>
          <a:solidFill>
            <a:schemeClr val="bg2"/>
          </a:solidFill>
          <a:ln w="28575">
            <a:solidFill>
              <a:schemeClr val="tx1"/>
            </a:solidFill>
            <a:miter lim="800000"/>
            <a:headEnd/>
            <a:tailEnd/>
          </a:ln>
          <a:effectLst>
            <a:glow rad="139700">
              <a:schemeClr val="accent4">
                <a:satMod val="175000"/>
                <a:alpha val="40000"/>
              </a:schemeClr>
            </a:glow>
            <a:outerShdw dist="35921" dir="2700000" algn="ctr" rotWithShape="0">
              <a:srgbClr val="000000">
                <a:alpha val="50000"/>
              </a:srgbClr>
            </a:outerShdw>
          </a:effectLst>
        </p:spPr>
        <p:txBody>
          <a:bodyPr wrap="none" anchor="ctr"/>
          <a:lstStyle/>
          <a:p>
            <a:pPr algn="ctr" fontAlgn="auto">
              <a:spcBef>
                <a:spcPts val="0"/>
              </a:spcBef>
              <a:spcAft>
                <a:spcPts val="0"/>
              </a:spcAft>
              <a:defRPr/>
            </a:pPr>
            <a:r>
              <a:rPr lang="en-US" sz="1200" dirty="0">
                <a:solidFill>
                  <a:srgbClr val="FFFF00"/>
                </a:solidFill>
                <a:latin typeface="Calibri"/>
              </a:rPr>
              <a:t>Rating Curve</a:t>
            </a:r>
          </a:p>
          <a:p>
            <a:pPr algn="ctr" fontAlgn="auto">
              <a:spcBef>
                <a:spcPts val="0"/>
              </a:spcBef>
              <a:spcAft>
                <a:spcPts val="0"/>
              </a:spcAft>
              <a:defRPr/>
            </a:pPr>
            <a:r>
              <a:rPr lang="en-US" sz="1200" dirty="0">
                <a:solidFill>
                  <a:prstClr val="white"/>
                </a:solidFill>
                <a:latin typeface="Calibri"/>
              </a:rPr>
              <a:t>Stages to Flows</a:t>
            </a:r>
          </a:p>
        </p:txBody>
      </p:sp>
      <p:sp>
        <p:nvSpPr>
          <p:cNvPr id="248842" name="Freeform 10"/>
          <p:cNvSpPr>
            <a:spLocks/>
          </p:cNvSpPr>
          <p:nvPr/>
        </p:nvSpPr>
        <p:spPr bwMode="auto">
          <a:xfrm>
            <a:off x="4571999" y="533401"/>
            <a:ext cx="4629349" cy="5541372"/>
          </a:xfrm>
          <a:custGeom>
            <a:avLst/>
            <a:gdLst>
              <a:gd name="connsiteX0" fmla="*/ 8554 w 10000"/>
              <a:gd name="connsiteY0" fmla="*/ 24 h 10000"/>
              <a:gd name="connsiteX1" fmla="*/ 8109 w 10000"/>
              <a:gd name="connsiteY1" fmla="*/ 358 h 10000"/>
              <a:gd name="connsiteX2" fmla="*/ 7348 w 10000"/>
              <a:gd name="connsiteY2" fmla="*/ 509 h 10000"/>
              <a:gd name="connsiteX3" fmla="*/ 6659 w 10000"/>
              <a:gd name="connsiteY3" fmla="*/ 833 h 10000"/>
              <a:gd name="connsiteX4" fmla="*/ 6315 w 10000"/>
              <a:gd name="connsiteY4" fmla="*/ 1481 h 10000"/>
              <a:gd name="connsiteX5" fmla="*/ 5626 w 10000"/>
              <a:gd name="connsiteY5" fmla="*/ 1805 h 10000"/>
              <a:gd name="connsiteX6" fmla="*/ 4937 w 10000"/>
              <a:gd name="connsiteY6" fmla="*/ 1967 h 10000"/>
              <a:gd name="connsiteX7" fmla="*/ 3466 w 10000"/>
              <a:gd name="connsiteY7" fmla="*/ 2379 h 10000"/>
              <a:gd name="connsiteX8" fmla="*/ 3111 w 10000"/>
              <a:gd name="connsiteY8" fmla="*/ 3087 h 10000"/>
              <a:gd name="connsiteX9" fmla="*/ 2548 w 10000"/>
              <a:gd name="connsiteY9" fmla="*/ 3441 h 10000"/>
              <a:gd name="connsiteX10" fmla="*/ 976 w 10000"/>
              <a:gd name="connsiteY10" fmla="*/ 3748 h 10000"/>
              <a:gd name="connsiteX11" fmla="*/ 287 w 10000"/>
              <a:gd name="connsiteY11" fmla="*/ 4558 h 10000"/>
              <a:gd name="connsiteX12" fmla="*/ 287 w 10000"/>
              <a:gd name="connsiteY12" fmla="*/ 5854 h 10000"/>
              <a:gd name="connsiteX13" fmla="*/ 2009 w 10000"/>
              <a:gd name="connsiteY13" fmla="*/ 7149 h 10000"/>
              <a:gd name="connsiteX14" fmla="*/ 3732 w 10000"/>
              <a:gd name="connsiteY14" fmla="*/ 7473 h 10000"/>
              <a:gd name="connsiteX15" fmla="*/ 5971 w 10000"/>
              <a:gd name="connsiteY15" fmla="*/ 7797 h 10000"/>
              <a:gd name="connsiteX16" fmla="*/ 7406 w 10000"/>
              <a:gd name="connsiteY16" fmla="*/ 9069 h 10000"/>
              <a:gd name="connsiteX17" fmla="*/ 7765 w 10000"/>
              <a:gd name="connsiteY17" fmla="*/ 9821 h 10000"/>
              <a:gd name="connsiteX18" fmla="*/ 8683 w 10000"/>
              <a:gd name="connsiteY18" fmla="*/ 9997 h 10000"/>
              <a:gd name="connsiteX19" fmla="*/ 9853 w 10000"/>
              <a:gd name="connsiteY19" fmla="*/ 9801 h 10000"/>
              <a:gd name="connsiteX20" fmla="*/ 9562 w 10000"/>
              <a:gd name="connsiteY20" fmla="*/ 8799 h 10000"/>
              <a:gd name="connsiteX21" fmla="*/ 9186 w 10000"/>
              <a:gd name="connsiteY21" fmla="*/ 8347 h 10000"/>
              <a:gd name="connsiteX22" fmla="*/ 8468 w 10000"/>
              <a:gd name="connsiteY22" fmla="*/ 8829 h 10000"/>
              <a:gd name="connsiteX23" fmla="*/ 7176 w 10000"/>
              <a:gd name="connsiteY23" fmla="*/ 7500 h 10000"/>
              <a:gd name="connsiteX24" fmla="*/ 6042 w 10000"/>
              <a:gd name="connsiteY24" fmla="*/ 6950 h 10000"/>
              <a:gd name="connsiteX25" fmla="*/ 4643 w 10000"/>
              <a:gd name="connsiteY25" fmla="*/ 6835 h 10000"/>
              <a:gd name="connsiteX26" fmla="*/ 3366 w 10000"/>
              <a:gd name="connsiteY26" fmla="*/ 6684 h 10000"/>
              <a:gd name="connsiteX27" fmla="*/ 2149 w 10000"/>
              <a:gd name="connsiteY27" fmla="*/ 6326 h 10000"/>
              <a:gd name="connsiteX28" fmla="*/ 1231 w 10000"/>
              <a:gd name="connsiteY28" fmla="*/ 5698 h 10000"/>
              <a:gd name="connsiteX29" fmla="*/ 962 w 10000"/>
              <a:gd name="connsiteY29" fmla="*/ 4794 h 10000"/>
              <a:gd name="connsiteX30" fmla="*/ 1525 w 10000"/>
              <a:gd name="connsiteY30" fmla="*/ 4069 h 10000"/>
              <a:gd name="connsiteX31" fmla="*/ 2713 w 10000"/>
              <a:gd name="connsiteY31" fmla="*/ 3910 h 10000"/>
              <a:gd name="connsiteX32" fmla="*/ 3732 w 10000"/>
              <a:gd name="connsiteY32" fmla="*/ 3424 h 10000"/>
              <a:gd name="connsiteX33" fmla="*/ 3861 w 10000"/>
              <a:gd name="connsiteY33" fmla="*/ 2794 h 10000"/>
              <a:gd name="connsiteX34" fmla="*/ 4937 w 10000"/>
              <a:gd name="connsiteY34" fmla="*/ 2291 h 10000"/>
              <a:gd name="connsiteX35" fmla="*/ 6315 w 10000"/>
              <a:gd name="connsiteY35" fmla="*/ 1805 h 10000"/>
              <a:gd name="connsiteX36" fmla="*/ 6832 w 10000"/>
              <a:gd name="connsiteY36" fmla="*/ 1157 h 10000"/>
              <a:gd name="connsiteX37" fmla="*/ 7155 w 10000"/>
              <a:gd name="connsiteY37" fmla="*/ 796 h 10000"/>
              <a:gd name="connsiteX38" fmla="*/ 8382 w 10000"/>
              <a:gd name="connsiteY38" fmla="*/ 509 h 10000"/>
              <a:gd name="connsiteX39" fmla="*/ 8554 w 10000"/>
              <a:gd name="connsiteY39" fmla="*/ 24 h 10000"/>
              <a:gd name="connsiteX0" fmla="*/ 8554 w 9983"/>
              <a:gd name="connsiteY0" fmla="*/ 24 h 10529"/>
              <a:gd name="connsiteX1" fmla="*/ 8109 w 9983"/>
              <a:gd name="connsiteY1" fmla="*/ 358 h 10529"/>
              <a:gd name="connsiteX2" fmla="*/ 7348 w 9983"/>
              <a:gd name="connsiteY2" fmla="*/ 509 h 10529"/>
              <a:gd name="connsiteX3" fmla="*/ 6659 w 9983"/>
              <a:gd name="connsiteY3" fmla="*/ 833 h 10529"/>
              <a:gd name="connsiteX4" fmla="*/ 6315 w 9983"/>
              <a:gd name="connsiteY4" fmla="*/ 1481 h 10529"/>
              <a:gd name="connsiteX5" fmla="*/ 5626 w 9983"/>
              <a:gd name="connsiteY5" fmla="*/ 1805 h 10529"/>
              <a:gd name="connsiteX6" fmla="*/ 4937 w 9983"/>
              <a:gd name="connsiteY6" fmla="*/ 1967 h 10529"/>
              <a:gd name="connsiteX7" fmla="*/ 3466 w 9983"/>
              <a:gd name="connsiteY7" fmla="*/ 2379 h 10529"/>
              <a:gd name="connsiteX8" fmla="*/ 3111 w 9983"/>
              <a:gd name="connsiteY8" fmla="*/ 3087 h 10529"/>
              <a:gd name="connsiteX9" fmla="*/ 2548 w 9983"/>
              <a:gd name="connsiteY9" fmla="*/ 3441 h 10529"/>
              <a:gd name="connsiteX10" fmla="*/ 976 w 9983"/>
              <a:gd name="connsiteY10" fmla="*/ 3748 h 10529"/>
              <a:gd name="connsiteX11" fmla="*/ 287 w 9983"/>
              <a:gd name="connsiteY11" fmla="*/ 4558 h 10529"/>
              <a:gd name="connsiteX12" fmla="*/ 287 w 9983"/>
              <a:gd name="connsiteY12" fmla="*/ 5854 h 10529"/>
              <a:gd name="connsiteX13" fmla="*/ 2009 w 9983"/>
              <a:gd name="connsiteY13" fmla="*/ 7149 h 10529"/>
              <a:gd name="connsiteX14" fmla="*/ 3732 w 9983"/>
              <a:gd name="connsiteY14" fmla="*/ 7473 h 10529"/>
              <a:gd name="connsiteX15" fmla="*/ 5971 w 9983"/>
              <a:gd name="connsiteY15" fmla="*/ 7797 h 10529"/>
              <a:gd name="connsiteX16" fmla="*/ 7406 w 9983"/>
              <a:gd name="connsiteY16" fmla="*/ 9069 h 10529"/>
              <a:gd name="connsiteX17" fmla="*/ 7765 w 9983"/>
              <a:gd name="connsiteY17" fmla="*/ 9821 h 10529"/>
              <a:gd name="connsiteX18" fmla="*/ 8784 w 9983"/>
              <a:gd name="connsiteY18" fmla="*/ 10526 h 10529"/>
              <a:gd name="connsiteX19" fmla="*/ 9853 w 9983"/>
              <a:gd name="connsiteY19" fmla="*/ 9801 h 10529"/>
              <a:gd name="connsiteX20" fmla="*/ 9562 w 9983"/>
              <a:gd name="connsiteY20" fmla="*/ 8799 h 10529"/>
              <a:gd name="connsiteX21" fmla="*/ 9186 w 9983"/>
              <a:gd name="connsiteY21" fmla="*/ 8347 h 10529"/>
              <a:gd name="connsiteX22" fmla="*/ 8468 w 9983"/>
              <a:gd name="connsiteY22" fmla="*/ 8829 h 10529"/>
              <a:gd name="connsiteX23" fmla="*/ 7176 w 9983"/>
              <a:gd name="connsiteY23" fmla="*/ 7500 h 10529"/>
              <a:gd name="connsiteX24" fmla="*/ 6042 w 9983"/>
              <a:gd name="connsiteY24" fmla="*/ 6950 h 10529"/>
              <a:gd name="connsiteX25" fmla="*/ 4643 w 9983"/>
              <a:gd name="connsiteY25" fmla="*/ 6835 h 10529"/>
              <a:gd name="connsiteX26" fmla="*/ 3366 w 9983"/>
              <a:gd name="connsiteY26" fmla="*/ 6684 h 10529"/>
              <a:gd name="connsiteX27" fmla="*/ 2149 w 9983"/>
              <a:gd name="connsiteY27" fmla="*/ 6326 h 10529"/>
              <a:gd name="connsiteX28" fmla="*/ 1231 w 9983"/>
              <a:gd name="connsiteY28" fmla="*/ 5698 h 10529"/>
              <a:gd name="connsiteX29" fmla="*/ 962 w 9983"/>
              <a:gd name="connsiteY29" fmla="*/ 4794 h 10529"/>
              <a:gd name="connsiteX30" fmla="*/ 1525 w 9983"/>
              <a:gd name="connsiteY30" fmla="*/ 4069 h 10529"/>
              <a:gd name="connsiteX31" fmla="*/ 2713 w 9983"/>
              <a:gd name="connsiteY31" fmla="*/ 3910 h 10529"/>
              <a:gd name="connsiteX32" fmla="*/ 3732 w 9983"/>
              <a:gd name="connsiteY32" fmla="*/ 3424 h 10529"/>
              <a:gd name="connsiteX33" fmla="*/ 3861 w 9983"/>
              <a:gd name="connsiteY33" fmla="*/ 2794 h 10529"/>
              <a:gd name="connsiteX34" fmla="*/ 4937 w 9983"/>
              <a:gd name="connsiteY34" fmla="*/ 2291 h 10529"/>
              <a:gd name="connsiteX35" fmla="*/ 6315 w 9983"/>
              <a:gd name="connsiteY35" fmla="*/ 1805 h 10529"/>
              <a:gd name="connsiteX36" fmla="*/ 6832 w 9983"/>
              <a:gd name="connsiteY36" fmla="*/ 1157 h 10529"/>
              <a:gd name="connsiteX37" fmla="*/ 7155 w 9983"/>
              <a:gd name="connsiteY37" fmla="*/ 796 h 10529"/>
              <a:gd name="connsiteX38" fmla="*/ 8382 w 9983"/>
              <a:gd name="connsiteY38" fmla="*/ 509 h 10529"/>
              <a:gd name="connsiteX39" fmla="*/ 8554 w 9983"/>
              <a:gd name="connsiteY39" fmla="*/ 24 h 10529"/>
              <a:gd name="connsiteX0" fmla="*/ 8569 w 9964"/>
              <a:gd name="connsiteY0" fmla="*/ 23 h 10270"/>
              <a:gd name="connsiteX1" fmla="*/ 8123 w 9964"/>
              <a:gd name="connsiteY1" fmla="*/ 340 h 10270"/>
              <a:gd name="connsiteX2" fmla="*/ 7361 w 9964"/>
              <a:gd name="connsiteY2" fmla="*/ 483 h 10270"/>
              <a:gd name="connsiteX3" fmla="*/ 6670 w 9964"/>
              <a:gd name="connsiteY3" fmla="*/ 791 h 10270"/>
              <a:gd name="connsiteX4" fmla="*/ 6326 w 9964"/>
              <a:gd name="connsiteY4" fmla="*/ 1407 h 10270"/>
              <a:gd name="connsiteX5" fmla="*/ 5636 w 9964"/>
              <a:gd name="connsiteY5" fmla="*/ 1714 h 10270"/>
              <a:gd name="connsiteX6" fmla="*/ 4945 w 9964"/>
              <a:gd name="connsiteY6" fmla="*/ 1868 h 10270"/>
              <a:gd name="connsiteX7" fmla="*/ 3472 w 9964"/>
              <a:gd name="connsiteY7" fmla="*/ 2259 h 10270"/>
              <a:gd name="connsiteX8" fmla="*/ 3116 w 9964"/>
              <a:gd name="connsiteY8" fmla="*/ 2932 h 10270"/>
              <a:gd name="connsiteX9" fmla="*/ 2552 w 9964"/>
              <a:gd name="connsiteY9" fmla="*/ 3268 h 10270"/>
              <a:gd name="connsiteX10" fmla="*/ 978 w 9964"/>
              <a:gd name="connsiteY10" fmla="*/ 3560 h 10270"/>
              <a:gd name="connsiteX11" fmla="*/ 287 w 9964"/>
              <a:gd name="connsiteY11" fmla="*/ 4329 h 10270"/>
              <a:gd name="connsiteX12" fmla="*/ 287 w 9964"/>
              <a:gd name="connsiteY12" fmla="*/ 5560 h 10270"/>
              <a:gd name="connsiteX13" fmla="*/ 2012 w 9964"/>
              <a:gd name="connsiteY13" fmla="*/ 6790 h 10270"/>
              <a:gd name="connsiteX14" fmla="*/ 3738 w 9964"/>
              <a:gd name="connsiteY14" fmla="*/ 7098 h 10270"/>
              <a:gd name="connsiteX15" fmla="*/ 5981 w 9964"/>
              <a:gd name="connsiteY15" fmla="*/ 7405 h 10270"/>
              <a:gd name="connsiteX16" fmla="*/ 7419 w 9964"/>
              <a:gd name="connsiteY16" fmla="*/ 8613 h 10270"/>
              <a:gd name="connsiteX17" fmla="*/ 7778 w 9964"/>
              <a:gd name="connsiteY17" fmla="*/ 9328 h 10270"/>
              <a:gd name="connsiteX18" fmla="*/ 8799 w 9964"/>
              <a:gd name="connsiteY18" fmla="*/ 9997 h 10270"/>
              <a:gd name="connsiteX19" fmla="*/ 9834 w 9964"/>
              <a:gd name="connsiteY19" fmla="*/ 9997 h 10270"/>
              <a:gd name="connsiteX20" fmla="*/ 9578 w 9964"/>
              <a:gd name="connsiteY20" fmla="*/ 8357 h 10270"/>
              <a:gd name="connsiteX21" fmla="*/ 9202 w 9964"/>
              <a:gd name="connsiteY21" fmla="*/ 7928 h 10270"/>
              <a:gd name="connsiteX22" fmla="*/ 8482 w 9964"/>
              <a:gd name="connsiteY22" fmla="*/ 8385 h 10270"/>
              <a:gd name="connsiteX23" fmla="*/ 7188 w 9964"/>
              <a:gd name="connsiteY23" fmla="*/ 7123 h 10270"/>
              <a:gd name="connsiteX24" fmla="*/ 6052 w 9964"/>
              <a:gd name="connsiteY24" fmla="*/ 6601 h 10270"/>
              <a:gd name="connsiteX25" fmla="*/ 4651 w 9964"/>
              <a:gd name="connsiteY25" fmla="*/ 6492 h 10270"/>
              <a:gd name="connsiteX26" fmla="*/ 3372 w 9964"/>
              <a:gd name="connsiteY26" fmla="*/ 6348 h 10270"/>
              <a:gd name="connsiteX27" fmla="*/ 2153 w 9964"/>
              <a:gd name="connsiteY27" fmla="*/ 6008 h 10270"/>
              <a:gd name="connsiteX28" fmla="*/ 1233 w 9964"/>
              <a:gd name="connsiteY28" fmla="*/ 5412 h 10270"/>
              <a:gd name="connsiteX29" fmla="*/ 964 w 9964"/>
              <a:gd name="connsiteY29" fmla="*/ 4553 h 10270"/>
              <a:gd name="connsiteX30" fmla="*/ 1528 w 9964"/>
              <a:gd name="connsiteY30" fmla="*/ 3865 h 10270"/>
              <a:gd name="connsiteX31" fmla="*/ 2718 w 9964"/>
              <a:gd name="connsiteY31" fmla="*/ 3714 h 10270"/>
              <a:gd name="connsiteX32" fmla="*/ 3738 w 9964"/>
              <a:gd name="connsiteY32" fmla="*/ 3252 h 10270"/>
              <a:gd name="connsiteX33" fmla="*/ 3868 w 9964"/>
              <a:gd name="connsiteY33" fmla="*/ 2654 h 10270"/>
              <a:gd name="connsiteX34" fmla="*/ 4945 w 9964"/>
              <a:gd name="connsiteY34" fmla="*/ 2176 h 10270"/>
              <a:gd name="connsiteX35" fmla="*/ 6326 w 9964"/>
              <a:gd name="connsiteY35" fmla="*/ 1714 h 10270"/>
              <a:gd name="connsiteX36" fmla="*/ 6844 w 9964"/>
              <a:gd name="connsiteY36" fmla="*/ 1099 h 10270"/>
              <a:gd name="connsiteX37" fmla="*/ 7167 w 9964"/>
              <a:gd name="connsiteY37" fmla="*/ 756 h 10270"/>
              <a:gd name="connsiteX38" fmla="*/ 8396 w 9964"/>
              <a:gd name="connsiteY38" fmla="*/ 483 h 10270"/>
              <a:gd name="connsiteX39" fmla="*/ 8569 w 9964"/>
              <a:gd name="connsiteY39" fmla="*/ 23 h 10270"/>
              <a:gd name="connsiteX0" fmla="*/ 8600 w 10000"/>
              <a:gd name="connsiteY0" fmla="*/ 22 h 10000"/>
              <a:gd name="connsiteX1" fmla="*/ 8152 w 10000"/>
              <a:gd name="connsiteY1" fmla="*/ 331 h 10000"/>
              <a:gd name="connsiteX2" fmla="*/ 7388 w 10000"/>
              <a:gd name="connsiteY2" fmla="*/ 470 h 10000"/>
              <a:gd name="connsiteX3" fmla="*/ 6694 w 10000"/>
              <a:gd name="connsiteY3" fmla="*/ 770 h 10000"/>
              <a:gd name="connsiteX4" fmla="*/ 6349 w 10000"/>
              <a:gd name="connsiteY4" fmla="*/ 1370 h 10000"/>
              <a:gd name="connsiteX5" fmla="*/ 5656 w 10000"/>
              <a:gd name="connsiteY5" fmla="*/ 1669 h 10000"/>
              <a:gd name="connsiteX6" fmla="*/ 4963 w 10000"/>
              <a:gd name="connsiteY6" fmla="*/ 1819 h 10000"/>
              <a:gd name="connsiteX7" fmla="*/ 3485 w 10000"/>
              <a:gd name="connsiteY7" fmla="*/ 2200 h 10000"/>
              <a:gd name="connsiteX8" fmla="*/ 3127 w 10000"/>
              <a:gd name="connsiteY8" fmla="*/ 2855 h 10000"/>
              <a:gd name="connsiteX9" fmla="*/ 2561 w 10000"/>
              <a:gd name="connsiteY9" fmla="*/ 3182 h 10000"/>
              <a:gd name="connsiteX10" fmla="*/ 982 w 10000"/>
              <a:gd name="connsiteY10" fmla="*/ 3466 h 10000"/>
              <a:gd name="connsiteX11" fmla="*/ 288 w 10000"/>
              <a:gd name="connsiteY11" fmla="*/ 4215 h 10000"/>
              <a:gd name="connsiteX12" fmla="*/ 288 w 10000"/>
              <a:gd name="connsiteY12" fmla="*/ 5414 h 10000"/>
              <a:gd name="connsiteX13" fmla="*/ 2019 w 10000"/>
              <a:gd name="connsiteY13" fmla="*/ 6611 h 10000"/>
              <a:gd name="connsiteX14" fmla="*/ 3752 w 10000"/>
              <a:gd name="connsiteY14" fmla="*/ 6911 h 10000"/>
              <a:gd name="connsiteX15" fmla="*/ 6003 w 10000"/>
              <a:gd name="connsiteY15" fmla="*/ 7210 h 10000"/>
              <a:gd name="connsiteX16" fmla="*/ 7446 w 10000"/>
              <a:gd name="connsiteY16" fmla="*/ 8387 h 10000"/>
              <a:gd name="connsiteX17" fmla="*/ 7806 w 10000"/>
              <a:gd name="connsiteY17" fmla="*/ 9083 h 10000"/>
              <a:gd name="connsiteX18" fmla="*/ 8831 w 10000"/>
              <a:gd name="connsiteY18" fmla="*/ 9734 h 10000"/>
              <a:gd name="connsiteX19" fmla="*/ 9870 w 10000"/>
              <a:gd name="connsiteY19" fmla="*/ 9734 h 10000"/>
              <a:gd name="connsiteX20" fmla="*/ 9613 w 10000"/>
              <a:gd name="connsiteY20" fmla="*/ 8137 h 10000"/>
              <a:gd name="connsiteX21" fmla="*/ 9177 w 10000"/>
              <a:gd name="connsiteY21" fmla="*/ 8537 h 10000"/>
              <a:gd name="connsiteX22" fmla="*/ 8513 w 10000"/>
              <a:gd name="connsiteY22" fmla="*/ 8165 h 10000"/>
              <a:gd name="connsiteX23" fmla="*/ 7214 w 10000"/>
              <a:gd name="connsiteY23" fmla="*/ 6936 h 10000"/>
              <a:gd name="connsiteX24" fmla="*/ 6074 w 10000"/>
              <a:gd name="connsiteY24" fmla="*/ 6427 h 10000"/>
              <a:gd name="connsiteX25" fmla="*/ 4668 w 10000"/>
              <a:gd name="connsiteY25" fmla="*/ 6321 h 10000"/>
              <a:gd name="connsiteX26" fmla="*/ 3384 w 10000"/>
              <a:gd name="connsiteY26" fmla="*/ 6181 h 10000"/>
              <a:gd name="connsiteX27" fmla="*/ 2161 w 10000"/>
              <a:gd name="connsiteY27" fmla="*/ 5850 h 10000"/>
              <a:gd name="connsiteX28" fmla="*/ 1237 w 10000"/>
              <a:gd name="connsiteY28" fmla="*/ 5270 h 10000"/>
              <a:gd name="connsiteX29" fmla="*/ 967 w 10000"/>
              <a:gd name="connsiteY29" fmla="*/ 4433 h 10000"/>
              <a:gd name="connsiteX30" fmla="*/ 1534 w 10000"/>
              <a:gd name="connsiteY30" fmla="*/ 3763 h 10000"/>
              <a:gd name="connsiteX31" fmla="*/ 2728 w 10000"/>
              <a:gd name="connsiteY31" fmla="*/ 3616 h 10000"/>
              <a:gd name="connsiteX32" fmla="*/ 3752 w 10000"/>
              <a:gd name="connsiteY32" fmla="*/ 3167 h 10000"/>
              <a:gd name="connsiteX33" fmla="*/ 3882 w 10000"/>
              <a:gd name="connsiteY33" fmla="*/ 2584 h 10000"/>
              <a:gd name="connsiteX34" fmla="*/ 4963 w 10000"/>
              <a:gd name="connsiteY34" fmla="*/ 2119 h 10000"/>
              <a:gd name="connsiteX35" fmla="*/ 6349 w 10000"/>
              <a:gd name="connsiteY35" fmla="*/ 1669 h 10000"/>
              <a:gd name="connsiteX36" fmla="*/ 6869 w 10000"/>
              <a:gd name="connsiteY36" fmla="*/ 1070 h 10000"/>
              <a:gd name="connsiteX37" fmla="*/ 7193 w 10000"/>
              <a:gd name="connsiteY37" fmla="*/ 736 h 10000"/>
              <a:gd name="connsiteX38" fmla="*/ 8426 w 10000"/>
              <a:gd name="connsiteY38" fmla="*/ 470 h 10000"/>
              <a:gd name="connsiteX39" fmla="*/ 8600 w 10000"/>
              <a:gd name="connsiteY39" fmla="*/ 22 h 10000"/>
              <a:gd name="connsiteX0" fmla="*/ 8600 w 10000"/>
              <a:gd name="connsiteY0" fmla="*/ 22 h 10000"/>
              <a:gd name="connsiteX1" fmla="*/ 8152 w 10000"/>
              <a:gd name="connsiteY1" fmla="*/ 331 h 10000"/>
              <a:gd name="connsiteX2" fmla="*/ 7388 w 10000"/>
              <a:gd name="connsiteY2" fmla="*/ 470 h 10000"/>
              <a:gd name="connsiteX3" fmla="*/ 6694 w 10000"/>
              <a:gd name="connsiteY3" fmla="*/ 770 h 10000"/>
              <a:gd name="connsiteX4" fmla="*/ 6349 w 10000"/>
              <a:gd name="connsiteY4" fmla="*/ 1370 h 10000"/>
              <a:gd name="connsiteX5" fmla="*/ 5656 w 10000"/>
              <a:gd name="connsiteY5" fmla="*/ 1669 h 10000"/>
              <a:gd name="connsiteX6" fmla="*/ 4963 w 10000"/>
              <a:gd name="connsiteY6" fmla="*/ 1819 h 10000"/>
              <a:gd name="connsiteX7" fmla="*/ 3485 w 10000"/>
              <a:gd name="connsiteY7" fmla="*/ 2200 h 10000"/>
              <a:gd name="connsiteX8" fmla="*/ 3127 w 10000"/>
              <a:gd name="connsiteY8" fmla="*/ 2855 h 10000"/>
              <a:gd name="connsiteX9" fmla="*/ 2561 w 10000"/>
              <a:gd name="connsiteY9" fmla="*/ 3182 h 10000"/>
              <a:gd name="connsiteX10" fmla="*/ 982 w 10000"/>
              <a:gd name="connsiteY10" fmla="*/ 3466 h 10000"/>
              <a:gd name="connsiteX11" fmla="*/ 288 w 10000"/>
              <a:gd name="connsiteY11" fmla="*/ 4215 h 10000"/>
              <a:gd name="connsiteX12" fmla="*/ 288 w 10000"/>
              <a:gd name="connsiteY12" fmla="*/ 5414 h 10000"/>
              <a:gd name="connsiteX13" fmla="*/ 2019 w 10000"/>
              <a:gd name="connsiteY13" fmla="*/ 6611 h 10000"/>
              <a:gd name="connsiteX14" fmla="*/ 3752 w 10000"/>
              <a:gd name="connsiteY14" fmla="*/ 6911 h 10000"/>
              <a:gd name="connsiteX15" fmla="*/ 6003 w 10000"/>
              <a:gd name="connsiteY15" fmla="*/ 7210 h 10000"/>
              <a:gd name="connsiteX16" fmla="*/ 7446 w 10000"/>
              <a:gd name="connsiteY16" fmla="*/ 8387 h 10000"/>
              <a:gd name="connsiteX17" fmla="*/ 7806 w 10000"/>
              <a:gd name="connsiteY17" fmla="*/ 9083 h 10000"/>
              <a:gd name="connsiteX18" fmla="*/ 8831 w 10000"/>
              <a:gd name="connsiteY18" fmla="*/ 9734 h 10000"/>
              <a:gd name="connsiteX19" fmla="*/ 9870 w 10000"/>
              <a:gd name="connsiteY19" fmla="*/ 9734 h 10000"/>
              <a:gd name="connsiteX20" fmla="*/ 9523 w 10000"/>
              <a:gd name="connsiteY20" fmla="*/ 8986 h 10000"/>
              <a:gd name="connsiteX21" fmla="*/ 9177 w 10000"/>
              <a:gd name="connsiteY21" fmla="*/ 8537 h 10000"/>
              <a:gd name="connsiteX22" fmla="*/ 8513 w 10000"/>
              <a:gd name="connsiteY22" fmla="*/ 8165 h 10000"/>
              <a:gd name="connsiteX23" fmla="*/ 7214 w 10000"/>
              <a:gd name="connsiteY23" fmla="*/ 6936 h 10000"/>
              <a:gd name="connsiteX24" fmla="*/ 6074 w 10000"/>
              <a:gd name="connsiteY24" fmla="*/ 6427 h 10000"/>
              <a:gd name="connsiteX25" fmla="*/ 4668 w 10000"/>
              <a:gd name="connsiteY25" fmla="*/ 6321 h 10000"/>
              <a:gd name="connsiteX26" fmla="*/ 3384 w 10000"/>
              <a:gd name="connsiteY26" fmla="*/ 6181 h 10000"/>
              <a:gd name="connsiteX27" fmla="*/ 2161 w 10000"/>
              <a:gd name="connsiteY27" fmla="*/ 5850 h 10000"/>
              <a:gd name="connsiteX28" fmla="*/ 1237 w 10000"/>
              <a:gd name="connsiteY28" fmla="*/ 5270 h 10000"/>
              <a:gd name="connsiteX29" fmla="*/ 967 w 10000"/>
              <a:gd name="connsiteY29" fmla="*/ 4433 h 10000"/>
              <a:gd name="connsiteX30" fmla="*/ 1534 w 10000"/>
              <a:gd name="connsiteY30" fmla="*/ 3763 h 10000"/>
              <a:gd name="connsiteX31" fmla="*/ 2728 w 10000"/>
              <a:gd name="connsiteY31" fmla="*/ 3616 h 10000"/>
              <a:gd name="connsiteX32" fmla="*/ 3752 w 10000"/>
              <a:gd name="connsiteY32" fmla="*/ 3167 h 10000"/>
              <a:gd name="connsiteX33" fmla="*/ 3882 w 10000"/>
              <a:gd name="connsiteY33" fmla="*/ 2584 h 10000"/>
              <a:gd name="connsiteX34" fmla="*/ 4963 w 10000"/>
              <a:gd name="connsiteY34" fmla="*/ 2119 h 10000"/>
              <a:gd name="connsiteX35" fmla="*/ 6349 w 10000"/>
              <a:gd name="connsiteY35" fmla="*/ 1669 h 10000"/>
              <a:gd name="connsiteX36" fmla="*/ 6869 w 10000"/>
              <a:gd name="connsiteY36" fmla="*/ 1070 h 10000"/>
              <a:gd name="connsiteX37" fmla="*/ 7193 w 10000"/>
              <a:gd name="connsiteY37" fmla="*/ 736 h 10000"/>
              <a:gd name="connsiteX38" fmla="*/ 8426 w 10000"/>
              <a:gd name="connsiteY38" fmla="*/ 470 h 10000"/>
              <a:gd name="connsiteX39" fmla="*/ 8600 w 10000"/>
              <a:gd name="connsiteY39" fmla="*/ 22 h 10000"/>
              <a:gd name="connsiteX0" fmla="*/ 8600 w 10494"/>
              <a:gd name="connsiteY0" fmla="*/ 22 h 10000"/>
              <a:gd name="connsiteX1" fmla="*/ 8152 w 10494"/>
              <a:gd name="connsiteY1" fmla="*/ 331 h 10000"/>
              <a:gd name="connsiteX2" fmla="*/ 7388 w 10494"/>
              <a:gd name="connsiteY2" fmla="*/ 470 h 10000"/>
              <a:gd name="connsiteX3" fmla="*/ 6694 w 10494"/>
              <a:gd name="connsiteY3" fmla="*/ 770 h 10000"/>
              <a:gd name="connsiteX4" fmla="*/ 6349 w 10494"/>
              <a:gd name="connsiteY4" fmla="*/ 1370 h 10000"/>
              <a:gd name="connsiteX5" fmla="*/ 5656 w 10494"/>
              <a:gd name="connsiteY5" fmla="*/ 1669 h 10000"/>
              <a:gd name="connsiteX6" fmla="*/ 4963 w 10494"/>
              <a:gd name="connsiteY6" fmla="*/ 1819 h 10000"/>
              <a:gd name="connsiteX7" fmla="*/ 3485 w 10494"/>
              <a:gd name="connsiteY7" fmla="*/ 2200 h 10000"/>
              <a:gd name="connsiteX8" fmla="*/ 3127 w 10494"/>
              <a:gd name="connsiteY8" fmla="*/ 2855 h 10000"/>
              <a:gd name="connsiteX9" fmla="*/ 2561 w 10494"/>
              <a:gd name="connsiteY9" fmla="*/ 3182 h 10000"/>
              <a:gd name="connsiteX10" fmla="*/ 982 w 10494"/>
              <a:gd name="connsiteY10" fmla="*/ 3466 h 10000"/>
              <a:gd name="connsiteX11" fmla="*/ 288 w 10494"/>
              <a:gd name="connsiteY11" fmla="*/ 4215 h 10000"/>
              <a:gd name="connsiteX12" fmla="*/ 288 w 10494"/>
              <a:gd name="connsiteY12" fmla="*/ 5414 h 10000"/>
              <a:gd name="connsiteX13" fmla="*/ 2019 w 10494"/>
              <a:gd name="connsiteY13" fmla="*/ 6611 h 10000"/>
              <a:gd name="connsiteX14" fmla="*/ 3752 w 10494"/>
              <a:gd name="connsiteY14" fmla="*/ 6911 h 10000"/>
              <a:gd name="connsiteX15" fmla="*/ 6003 w 10494"/>
              <a:gd name="connsiteY15" fmla="*/ 7210 h 10000"/>
              <a:gd name="connsiteX16" fmla="*/ 7446 w 10494"/>
              <a:gd name="connsiteY16" fmla="*/ 8387 h 10000"/>
              <a:gd name="connsiteX17" fmla="*/ 7806 w 10494"/>
              <a:gd name="connsiteY17" fmla="*/ 9083 h 10000"/>
              <a:gd name="connsiteX18" fmla="*/ 8831 w 10494"/>
              <a:gd name="connsiteY18" fmla="*/ 9734 h 10000"/>
              <a:gd name="connsiteX19" fmla="*/ 9870 w 10494"/>
              <a:gd name="connsiteY19" fmla="*/ 9734 h 10000"/>
              <a:gd name="connsiteX20" fmla="*/ 10389 w 10494"/>
              <a:gd name="connsiteY20" fmla="*/ 8537 h 10000"/>
              <a:gd name="connsiteX21" fmla="*/ 9177 w 10494"/>
              <a:gd name="connsiteY21" fmla="*/ 8537 h 10000"/>
              <a:gd name="connsiteX22" fmla="*/ 8513 w 10494"/>
              <a:gd name="connsiteY22" fmla="*/ 8165 h 10000"/>
              <a:gd name="connsiteX23" fmla="*/ 7214 w 10494"/>
              <a:gd name="connsiteY23" fmla="*/ 6936 h 10000"/>
              <a:gd name="connsiteX24" fmla="*/ 6074 w 10494"/>
              <a:gd name="connsiteY24" fmla="*/ 6427 h 10000"/>
              <a:gd name="connsiteX25" fmla="*/ 4668 w 10494"/>
              <a:gd name="connsiteY25" fmla="*/ 6321 h 10000"/>
              <a:gd name="connsiteX26" fmla="*/ 3384 w 10494"/>
              <a:gd name="connsiteY26" fmla="*/ 6181 h 10000"/>
              <a:gd name="connsiteX27" fmla="*/ 2161 w 10494"/>
              <a:gd name="connsiteY27" fmla="*/ 5850 h 10000"/>
              <a:gd name="connsiteX28" fmla="*/ 1237 w 10494"/>
              <a:gd name="connsiteY28" fmla="*/ 5270 h 10000"/>
              <a:gd name="connsiteX29" fmla="*/ 967 w 10494"/>
              <a:gd name="connsiteY29" fmla="*/ 4433 h 10000"/>
              <a:gd name="connsiteX30" fmla="*/ 1534 w 10494"/>
              <a:gd name="connsiteY30" fmla="*/ 3763 h 10000"/>
              <a:gd name="connsiteX31" fmla="*/ 2728 w 10494"/>
              <a:gd name="connsiteY31" fmla="*/ 3616 h 10000"/>
              <a:gd name="connsiteX32" fmla="*/ 3752 w 10494"/>
              <a:gd name="connsiteY32" fmla="*/ 3167 h 10000"/>
              <a:gd name="connsiteX33" fmla="*/ 3882 w 10494"/>
              <a:gd name="connsiteY33" fmla="*/ 2584 h 10000"/>
              <a:gd name="connsiteX34" fmla="*/ 4963 w 10494"/>
              <a:gd name="connsiteY34" fmla="*/ 2119 h 10000"/>
              <a:gd name="connsiteX35" fmla="*/ 6349 w 10494"/>
              <a:gd name="connsiteY35" fmla="*/ 1669 h 10000"/>
              <a:gd name="connsiteX36" fmla="*/ 6869 w 10494"/>
              <a:gd name="connsiteY36" fmla="*/ 1070 h 10000"/>
              <a:gd name="connsiteX37" fmla="*/ 7193 w 10494"/>
              <a:gd name="connsiteY37" fmla="*/ 736 h 10000"/>
              <a:gd name="connsiteX38" fmla="*/ 8426 w 10494"/>
              <a:gd name="connsiteY38" fmla="*/ 470 h 10000"/>
              <a:gd name="connsiteX39" fmla="*/ 8600 w 10494"/>
              <a:gd name="connsiteY39" fmla="*/ 22 h 10000"/>
              <a:gd name="connsiteX0" fmla="*/ 8600 w 10519"/>
              <a:gd name="connsiteY0" fmla="*/ 22 h 10001"/>
              <a:gd name="connsiteX1" fmla="*/ 8152 w 10519"/>
              <a:gd name="connsiteY1" fmla="*/ 331 h 10001"/>
              <a:gd name="connsiteX2" fmla="*/ 7388 w 10519"/>
              <a:gd name="connsiteY2" fmla="*/ 470 h 10001"/>
              <a:gd name="connsiteX3" fmla="*/ 6694 w 10519"/>
              <a:gd name="connsiteY3" fmla="*/ 770 h 10001"/>
              <a:gd name="connsiteX4" fmla="*/ 6349 w 10519"/>
              <a:gd name="connsiteY4" fmla="*/ 1370 h 10001"/>
              <a:gd name="connsiteX5" fmla="*/ 5656 w 10519"/>
              <a:gd name="connsiteY5" fmla="*/ 1669 h 10001"/>
              <a:gd name="connsiteX6" fmla="*/ 4963 w 10519"/>
              <a:gd name="connsiteY6" fmla="*/ 1819 h 10001"/>
              <a:gd name="connsiteX7" fmla="*/ 3485 w 10519"/>
              <a:gd name="connsiteY7" fmla="*/ 2200 h 10001"/>
              <a:gd name="connsiteX8" fmla="*/ 3127 w 10519"/>
              <a:gd name="connsiteY8" fmla="*/ 2855 h 10001"/>
              <a:gd name="connsiteX9" fmla="*/ 2561 w 10519"/>
              <a:gd name="connsiteY9" fmla="*/ 3182 h 10001"/>
              <a:gd name="connsiteX10" fmla="*/ 982 w 10519"/>
              <a:gd name="connsiteY10" fmla="*/ 3466 h 10001"/>
              <a:gd name="connsiteX11" fmla="*/ 288 w 10519"/>
              <a:gd name="connsiteY11" fmla="*/ 4215 h 10001"/>
              <a:gd name="connsiteX12" fmla="*/ 288 w 10519"/>
              <a:gd name="connsiteY12" fmla="*/ 5414 h 10001"/>
              <a:gd name="connsiteX13" fmla="*/ 2019 w 10519"/>
              <a:gd name="connsiteY13" fmla="*/ 6611 h 10001"/>
              <a:gd name="connsiteX14" fmla="*/ 3752 w 10519"/>
              <a:gd name="connsiteY14" fmla="*/ 6911 h 10001"/>
              <a:gd name="connsiteX15" fmla="*/ 6003 w 10519"/>
              <a:gd name="connsiteY15" fmla="*/ 7210 h 10001"/>
              <a:gd name="connsiteX16" fmla="*/ 7446 w 10519"/>
              <a:gd name="connsiteY16" fmla="*/ 8387 h 10001"/>
              <a:gd name="connsiteX17" fmla="*/ 7806 w 10519"/>
              <a:gd name="connsiteY17" fmla="*/ 9083 h 10001"/>
              <a:gd name="connsiteX18" fmla="*/ 8831 w 10519"/>
              <a:gd name="connsiteY18" fmla="*/ 9734 h 10001"/>
              <a:gd name="connsiteX19" fmla="*/ 10389 w 10519"/>
              <a:gd name="connsiteY19" fmla="*/ 9735 h 10001"/>
              <a:gd name="connsiteX20" fmla="*/ 10389 w 10519"/>
              <a:gd name="connsiteY20" fmla="*/ 8537 h 10001"/>
              <a:gd name="connsiteX21" fmla="*/ 9177 w 10519"/>
              <a:gd name="connsiteY21" fmla="*/ 8537 h 10001"/>
              <a:gd name="connsiteX22" fmla="*/ 8513 w 10519"/>
              <a:gd name="connsiteY22" fmla="*/ 8165 h 10001"/>
              <a:gd name="connsiteX23" fmla="*/ 7214 w 10519"/>
              <a:gd name="connsiteY23" fmla="*/ 6936 h 10001"/>
              <a:gd name="connsiteX24" fmla="*/ 6074 w 10519"/>
              <a:gd name="connsiteY24" fmla="*/ 6427 h 10001"/>
              <a:gd name="connsiteX25" fmla="*/ 4668 w 10519"/>
              <a:gd name="connsiteY25" fmla="*/ 6321 h 10001"/>
              <a:gd name="connsiteX26" fmla="*/ 3384 w 10519"/>
              <a:gd name="connsiteY26" fmla="*/ 6181 h 10001"/>
              <a:gd name="connsiteX27" fmla="*/ 2161 w 10519"/>
              <a:gd name="connsiteY27" fmla="*/ 5850 h 10001"/>
              <a:gd name="connsiteX28" fmla="*/ 1237 w 10519"/>
              <a:gd name="connsiteY28" fmla="*/ 5270 h 10001"/>
              <a:gd name="connsiteX29" fmla="*/ 967 w 10519"/>
              <a:gd name="connsiteY29" fmla="*/ 4433 h 10001"/>
              <a:gd name="connsiteX30" fmla="*/ 1534 w 10519"/>
              <a:gd name="connsiteY30" fmla="*/ 3763 h 10001"/>
              <a:gd name="connsiteX31" fmla="*/ 2728 w 10519"/>
              <a:gd name="connsiteY31" fmla="*/ 3616 h 10001"/>
              <a:gd name="connsiteX32" fmla="*/ 3752 w 10519"/>
              <a:gd name="connsiteY32" fmla="*/ 3167 h 10001"/>
              <a:gd name="connsiteX33" fmla="*/ 3882 w 10519"/>
              <a:gd name="connsiteY33" fmla="*/ 2584 h 10001"/>
              <a:gd name="connsiteX34" fmla="*/ 4963 w 10519"/>
              <a:gd name="connsiteY34" fmla="*/ 2119 h 10001"/>
              <a:gd name="connsiteX35" fmla="*/ 6349 w 10519"/>
              <a:gd name="connsiteY35" fmla="*/ 1669 h 10001"/>
              <a:gd name="connsiteX36" fmla="*/ 6869 w 10519"/>
              <a:gd name="connsiteY36" fmla="*/ 1070 h 10001"/>
              <a:gd name="connsiteX37" fmla="*/ 7193 w 10519"/>
              <a:gd name="connsiteY37" fmla="*/ 736 h 10001"/>
              <a:gd name="connsiteX38" fmla="*/ 8426 w 10519"/>
              <a:gd name="connsiteY38" fmla="*/ 470 h 10001"/>
              <a:gd name="connsiteX39" fmla="*/ 8600 w 10519"/>
              <a:gd name="connsiteY39" fmla="*/ 22 h 10001"/>
              <a:gd name="connsiteX0" fmla="*/ 8600 w 10519"/>
              <a:gd name="connsiteY0" fmla="*/ 22 h 10621"/>
              <a:gd name="connsiteX1" fmla="*/ 8152 w 10519"/>
              <a:gd name="connsiteY1" fmla="*/ 331 h 10621"/>
              <a:gd name="connsiteX2" fmla="*/ 7388 w 10519"/>
              <a:gd name="connsiteY2" fmla="*/ 470 h 10621"/>
              <a:gd name="connsiteX3" fmla="*/ 6694 w 10519"/>
              <a:gd name="connsiteY3" fmla="*/ 770 h 10621"/>
              <a:gd name="connsiteX4" fmla="*/ 6349 w 10519"/>
              <a:gd name="connsiteY4" fmla="*/ 1370 h 10621"/>
              <a:gd name="connsiteX5" fmla="*/ 5656 w 10519"/>
              <a:gd name="connsiteY5" fmla="*/ 1669 h 10621"/>
              <a:gd name="connsiteX6" fmla="*/ 4963 w 10519"/>
              <a:gd name="connsiteY6" fmla="*/ 1819 h 10621"/>
              <a:gd name="connsiteX7" fmla="*/ 3485 w 10519"/>
              <a:gd name="connsiteY7" fmla="*/ 2200 h 10621"/>
              <a:gd name="connsiteX8" fmla="*/ 3127 w 10519"/>
              <a:gd name="connsiteY8" fmla="*/ 2855 h 10621"/>
              <a:gd name="connsiteX9" fmla="*/ 2561 w 10519"/>
              <a:gd name="connsiteY9" fmla="*/ 3182 h 10621"/>
              <a:gd name="connsiteX10" fmla="*/ 982 w 10519"/>
              <a:gd name="connsiteY10" fmla="*/ 3466 h 10621"/>
              <a:gd name="connsiteX11" fmla="*/ 288 w 10519"/>
              <a:gd name="connsiteY11" fmla="*/ 4215 h 10621"/>
              <a:gd name="connsiteX12" fmla="*/ 288 w 10519"/>
              <a:gd name="connsiteY12" fmla="*/ 5414 h 10621"/>
              <a:gd name="connsiteX13" fmla="*/ 2019 w 10519"/>
              <a:gd name="connsiteY13" fmla="*/ 6611 h 10621"/>
              <a:gd name="connsiteX14" fmla="*/ 3752 w 10519"/>
              <a:gd name="connsiteY14" fmla="*/ 6911 h 10621"/>
              <a:gd name="connsiteX15" fmla="*/ 6003 w 10519"/>
              <a:gd name="connsiteY15" fmla="*/ 7210 h 10621"/>
              <a:gd name="connsiteX16" fmla="*/ 7446 w 10519"/>
              <a:gd name="connsiteY16" fmla="*/ 8387 h 10621"/>
              <a:gd name="connsiteX17" fmla="*/ 7806 w 10519"/>
              <a:gd name="connsiteY17" fmla="*/ 9083 h 10621"/>
              <a:gd name="connsiteX18" fmla="*/ 8831 w 10519"/>
              <a:gd name="connsiteY18" fmla="*/ 9734 h 10621"/>
              <a:gd name="connsiteX19" fmla="*/ 10389 w 10519"/>
              <a:gd name="connsiteY19" fmla="*/ 9735 h 10621"/>
              <a:gd name="connsiteX20" fmla="*/ 10389 w 10519"/>
              <a:gd name="connsiteY20" fmla="*/ 8537 h 10621"/>
              <a:gd name="connsiteX21" fmla="*/ 9177 w 10519"/>
              <a:gd name="connsiteY21" fmla="*/ 8537 h 10621"/>
              <a:gd name="connsiteX22" fmla="*/ 8513 w 10519"/>
              <a:gd name="connsiteY22" fmla="*/ 8165 h 10621"/>
              <a:gd name="connsiteX23" fmla="*/ 7214 w 10519"/>
              <a:gd name="connsiteY23" fmla="*/ 6936 h 10621"/>
              <a:gd name="connsiteX24" fmla="*/ 6074 w 10519"/>
              <a:gd name="connsiteY24" fmla="*/ 6427 h 10621"/>
              <a:gd name="connsiteX25" fmla="*/ 4668 w 10519"/>
              <a:gd name="connsiteY25" fmla="*/ 6321 h 10621"/>
              <a:gd name="connsiteX26" fmla="*/ 3384 w 10519"/>
              <a:gd name="connsiteY26" fmla="*/ 6181 h 10621"/>
              <a:gd name="connsiteX27" fmla="*/ 2161 w 10519"/>
              <a:gd name="connsiteY27" fmla="*/ 5850 h 10621"/>
              <a:gd name="connsiteX28" fmla="*/ 1237 w 10519"/>
              <a:gd name="connsiteY28" fmla="*/ 5270 h 10621"/>
              <a:gd name="connsiteX29" fmla="*/ 967 w 10519"/>
              <a:gd name="connsiteY29" fmla="*/ 4433 h 10621"/>
              <a:gd name="connsiteX30" fmla="*/ 1534 w 10519"/>
              <a:gd name="connsiteY30" fmla="*/ 3763 h 10621"/>
              <a:gd name="connsiteX31" fmla="*/ 2728 w 10519"/>
              <a:gd name="connsiteY31" fmla="*/ 3616 h 10621"/>
              <a:gd name="connsiteX32" fmla="*/ 3752 w 10519"/>
              <a:gd name="connsiteY32" fmla="*/ 3167 h 10621"/>
              <a:gd name="connsiteX33" fmla="*/ 3882 w 10519"/>
              <a:gd name="connsiteY33" fmla="*/ 2584 h 10621"/>
              <a:gd name="connsiteX34" fmla="*/ 4963 w 10519"/>
              <a:gd name="connsiteY34" fmla="*/ 2119 h 10621"/>
              <a:gd name="connsiteX35" fmla="*/ 6349 w 10519"/>
              <a:gd name="connsiteY35" fmla="*/ 1669 h 10621"/>
              <a:gd name="connsiteX36" fmla="*/ 6869 w 10519"/>
              <a:gd name="connsiteY36" fmla="*/ 1070 h 10621"/>
              <a:gd name="connsiteX37" fmla="*/ 7193 w 10519"/>
              <a:gd name="connsiteY37" fmla="*/ 736 h 10621"/>
              <a:gd name="connsiteX38" fmla="*/ 8426 w 10519"/>
              <a:gd name="connsiteY38" fmla="*/ 470 h 10621"/>
              <a:gd name="connsiteX39" fmla="*/ 8600 w 10519"/>
              <a:gd name="connsiteY39" fmla="*/ 22 h 10621"/>
              <a:gd name="connsiteX0" fmla="*/ 8600 w 10519"/>
              <a:gd name="connsiteY0" fmla="*/ 22 h 10621"/>
              <a:gd name="connsiteX1" fmla="*/ 8152 w 10519"/>
              <a:gd name="connsiteY1" fmla="*/ 331 h 10621"/>
              <a:gd name="connsiteX2" fmla="*/ 7388 w 10519"/>
              <a:gd name="connsiteY2" fmla="*/ 470 h 10621"/>
              <a:gd name="connsiteX3" fmla="*/ 6694 w 10519"/>
              <a:gd name="connsiteY3" fmla="*/ 770 h 10621"/>
              <a:gd name="connsiteX4" fmla="*/ 6349 w 10519"/>
              <a:gd name="connsiteY4" fmla="*/ 1370 h 10621"/>
              <a:gd name="connsiteX5" fmla="*/ 5656 w 10519"/>
              <a:gd name="connsiteY5" fmla="*/ 1669 h 10621"/>
              <a:gd name="connsiteX6" fmla="*/ 4963 w 10519"/>
              <a:gd name="connsiteY6" fmla="*/ 1819 h 10621"/>
              <a:gd name="connsiteX7" fmla="*/ 3485 w 10519"/>
              <a:gd name="connsiteY7" fmla="*/ 2200 h 10621"/>
              <a:gd name="connsiteX8" fmla="*/ 3127 w 10519"/>
              <a:gd name="connsiteY8" fmla="*/ 2855 h 10621"/>
              <a:gd name="connsiteX9" fmla="*/ 2561 w 10519"/>
              <a:gd name="connsiteY9" fmla="*/ 3182 h 10621"/>
              <a:gd name="connsiteX10" fmla="*/ 982 w 10519"/>
              <a:gd name="connsiteY10" fmla="*/ 3466 h 10621"/>
              <a:gd name="connsiteX11" fmla="*/ 288 w 10519"/>
              <a:gd name="connsiteY11" fmla="*/ 4215 h 10621"/>
              <a:gd name="connsiteX12" fmla="*/ 288 w 10519"/>
              <a:gd name="connsiteY12" fmla="*/ 5414 h 10621"/>
              <a:gd name="connsiteX13" fmla="*/ 2019 w 10519"/>
              <a:gd name="connsiteY13" fmla="*/ 6611 h 10621"/>
              <a:gd name="connsiteX14" fmla="*/ 3752 w 10519"/>
              <a:gd name="connsiteY14" fmla="*/ 6911 h 10621"/>
              <a:gd name="connsiteX15" fmla="*/ 6003 w 10519"/>
              <a:gd name="connsiteY15" fmla="*/ 7210 h 10621"/>
              <a:gd name="connsiteX16" fmla="*/ 7446 w 10519"/>
              <a:gd name="connsiteY16" fmla="*/ 8387 h 10621"/>
              <a:gd name="connsiteX17" fmla="*/ 7965 w 10519"/>
              <a:gd name="connsiteY17" fmla="*/ 8986 h 10621"/>
              <a:gd name="connsiteX18" fmla="*/ 8831 w 10519"/>
              <a:gd name="connsiteY18" fmla="*/ 9734 h 10621"/>
              <a:gd name="connsiteX19" fmla="*/ 10389 w 10519"/>
              <a:gd name="connsiteY19" fmla="*/ 9735 h 10621"/>
              <a:gd name="connsiteX20" fmla="*/ 10389 w 10519"/>
              <a:gd name="connsiteY20" fmla="*/ 8537 h 10621"/>
              <a:gd name="connsiteX21" fmla="*/ 9177 w 10519"/>
              <a:gd name="connsiteY21" fmla="*/ 8537 h 10621"/>
              <a:gd name="connsiteX22" fmla="*/ 8513 w 10519"/>
              <a:gd name="connsiteY22" fmla="*/ 8165 h 10621"/>
              <a:gd name="connsiteX23" fmla="*/ 7214 w 10519"/>
              <a:gd name="connsiteY23" fmla="*/ 6936 h 10621"/>
              <a:gd name="connsiteX24" fmla="*/ 6074 w 10519"/>
              <a:gd name="connsiteY24" fmla="*/ 6427 h 10621"/>
              <a:gd name="connsiteX25" fmla="*/ 4668 w 10519"/>
              <a:gd name="connsiteY25" fmla="*/ 6321 h 10621"/>
              <a:gd name="connsiteX26" fmla="*/ 3384 w 10519"/>
              <a:gd name="connsiteY26" fmla="*/ 6181 h 10621"/>
              <a:gd name="connsiteX27" fmla="*/ 2161 w 10519"/>
              <a:gd name="connsiteY27" fmla="*/ 5850 h 10621"/>
              <a:gd name="connsiteX28" fmla="*/ 1237 w 10519"/>
              <a:gd name="connsiteY28" fmla="*/ 5270 h 10621"/>
              <a:gd name="connsiteX29" fmla="*/ 967 w 10519"/>
              <a:gd name="connsiteY29" fmla="*/ 4433 h 10621"/>
              <a:gd name="connsiteX30" fmla="*/ 1534 w 10519"/>
              <a:gd name="connsiteY30" fmla="*/ 3763 h 10621"/>
              <a:gd name="connsiteX31" fmla="*/ 2728 w 10519"/>
              <a:gd name="connsiteY31" fmla="*/ 3616 h 10621"/>
              <a:gd name="connsiteX32" fmla="*/ 3752 w 10519"/>
              <a:gd name="connsiteY32" fmla="*/ 3167 h 10621"/>
              <a:gd name="connsiteX33" fmla="*/ 3882 w 10519"/>
              <a:gd name="connsiteY33" fmla="*/ 2584 h 10621"/>
              <a:gd name="connsiteX34" fmla="*/ 4963 w 10519"/>
              <a:gd name="connsiteY34" fmla="*/ 2119 h 10621"/>
              <a:gd name="connsiteX35" fmla="*/ 6349 w 10519"/>
              <a:gd name="connsiteY35" fmla="*/ 1669 h 10621"/>
              <a:gd name="connsiteX36" fmla="*/ 6869 w 10519"/>
              <a:gd name="connsiteY36" fmla="*/ 1070 h 10621"/>
              <a:gd name="connsiteX37" fmla="*/ 7193 w 10519"/>
              <a:gd name="connsiteY37" fmla="*/ 736 h 10621"/>
              <a:gd name="connsiteX38" fmla="*/ 8426 w 10519"/>
              <a:gd name="connsiteY38" fmla="*/ 470 h 10621"/>
              <a:gd name="connsiteX39" fmla="*/ 8600 w 10519"/>
              <a:gd name="connsiteY39" fmla="*/ 22 h 10621"/>
              <a:gd name="connsiteX0" fmla="*/ 8600 w 10519"/>
              <a:gd name="connsiteY0" fmla="*/ 22 h 10920"/>
              <a:gd name="connsiteX1" fmla="*/ 8152 w 10519"/>
              <a:gd name="connsiteY1" fmla="*/ 331 h 10920"/>
              <a:gd name="connsiteX2" fmla="*/ 7388 w 10519"/>
              <a:gd name="connsiteY2" fmla="*/ 470 h 10920"/>
              <a:gd name="connsiteX3" fmla="*/ 6694 w 10519"/>
              <a:gd name="connsiteY3" fmla="*/ 770 h 10920"/>
              <a:gd name="connsiteX4" fmla="*/ 6349 w 10519"/>
              <a:gd name="connsiteY4" fmla="*/ 1370 h 10920"/>
              <a:gd name="connsiteX5" fmla="*/ 5656 w 10519"/>
              <a:gd name="connsiteY5" fmla="*/ 1669 h 10920"/>
              <a:gd name="connsiteX6" fmla="*/ 4963 w 10519"/>
              <a:gd name="connsiteY6" fmla="*/ 1819 h 10920"/>
              <a:gd name="connsiteX7" fmla="*/ 3485 w 10519"/>
              <a:gd name="connsiteY7" fmla="*/ 2200 h 10920"/>
              <a:gd name="connsiteX8" fmla="*/ 3127 w 10519"/>
              <a:gd name="connsiteY8" fmla="*/ 2855 h 10920"/>
              <a:gd name="connsiteX9" fmla="*/ 2561 w 10519"/>
              <a:gd name="connsiteY9" fmla="*/ 3182 h 10920"/>
              <a:gd name="connsiteX10" fmla="*/ 982 w 10519"/>
              <a:gd name="connsiteY10" fmla="*/ 3466 h 10920"/>
              <a:gd name="connsiteX11" fmla="*/ 288 w 10519"/>
              <a:gd name="connsiteY11" fmla="*/ 4215 h 10920"/>
              <a:gd name="connsiteX12" fmla="*/ 288 w 10519"/>
              <a:gd name="connsiteY12" fmla="*/ 5414 h 10920"/>
              <a:gd name="connsiteX13" fmla="*/ 2019 w 10519"/>
              <a:gd name="connsiteY13" fmla="*/ 6611 h 10920"/>
              <a:gd name="connsiteX14" fmla="*/ 3752 w 10519"/>
              <a:gd name="connsiteY14" fmla="*/ 6911 h 10920"/>
              <a:gd name="connsiteX15" fmla="*/ 6003 w 10519"/>
              <a:gd name="connsiteY15" fmla="*/ 7210 h 10920"/>
              <a:gd name="connsiteX16" fmla="*/ 7446 w 10519"/>
              <a:gd name="connsiteY16" fmla="*/ 8387 h 10920"/>
              <a:gd name="connsiteX17" fmla="*/ 7965 w 10519"/>
              <a:gd name="connsiteY17" fmla="*/ 8986 h 10920"/>
              <a:gd name="connsiteX18" fmla="*/ 8831 w 10519"/>
              <a:gd name="connsiteY18" fmla="*/ 9734 h 10920"/>
              <a:gd name="connsiteX19" fmla="*/ 10389 w 10519"/>
              <a:gd name="connsiteY19" fmla="*/ 10034 h 10920"/>
              <a:gd name="connsiteX20" fmla="*/ 10389 w 10519"/>
              <a:gd name="connsiteY20" fmla="*/ 8537 h 10920"/>
              <a:gd name="connsiteX21" fmla="*/ 9177 w 10519"/>
              <a:gd name="connsiteY21" fmla="*/ 8537 h 10920"/>
              <a:gd name="connsiteX22" fmla="*/ 8513 w 10519"/>
              <a:gd name="connsiteY22" fmla="*/ 8165 h 10920"/>
              <a:gd name="connsiteX23" fmla="*/ 7214 w 10519"/>
              <a:gd name="connsiteY23" fmla="*/ 6936 h 10920"/>
              <a:gd name="connsiteX24" fmla="*/ 6074 w 10519"/>
              <a:gd name="connsiteY24" fmla="*/ 6427 h 10920"/>
              <a:gd name="connsiteX25" fmla="*/ 4668 w 10519"/>
              <a:gd name="connsiteY25" fmla="*/ 6321 h 10920"/>
              <a:gd name="connsiteX26" fmla="*/ 3384 w 10519"/>
              <a:gd name="connsiteY26" fmla="*/ 6181 h 10920"/>
              <a:gd name="connsiteX27" fmla="*/ 2161 w 10519"/>
              <a:gd name="connsiteY27" fmla="*/ 5850 h 10920"/>
              <a:gd name="connsiteX28" fmla="*/ 1237 w 10519"/>
              <a:gd name="connsiteY28" fmla="*/ 5270 h 10920"/>
              <a:gd name="connsiteX29" fmla="*/ 967 w 10519"/>
              <a:gd name="connsiteY29" fmla="*/ 4433 h 10920"/>
              <a:gd name="connsiteX30" fmla="*/ 1534 w 10519"/>
              <a:gd name="connsiteY30" fmla="*/ 3763 h 10920"/>
              <a:gd name="connsiteX31" fmla="*/ 2728 w 10519"/>
              <a:gd name="connsiteY31" fmla="*/ 3616 h 10920"/>
              <a:gd name="connsiteX32" fmla="*/ 3752 w 10519"/>
              <a:gd name="connsiteY32" fmla="*/ 3167 h 10920"/>
              <a:gd name="connsiteX33" fmla="*/ 3882 w 10519"/>
              <a:gd name="connsiteY33" fmla="*/ 2584 h 10920"/>
              <a:gd name="connsiteX34" fmla="*/ 4963 w 10519"/>
              <a:gd name="connsiteY34" fmla="*/ 2119 h 10920"/>
              <a:gd name="connsiteX35" fmla="*/ 6349 w 10519"/>
              <a:gd name="connsiteY35" fmla="*/ 1669 h 10920"/>
              <a:gd name="connsiteX36" fmla="*/ 6869 w 10519"/>
              <a:gd name="connsiteY36" fmla="*/ 1070 h 10920"/>
              <a:gd name="connsiteX37" fmla="*/ 7193 w 10519"/>
              <a:gd name="connsiteY37" fmla="*/ 736 h 10920"/>
              <a:gd name="connsiteX38" fmla="*/ 8426 w 10519"/>
              <a:gd name="connsiteY38" fmla="*/ 470 h 10920"/>
              <a:gd name="connsiteX39" fmla="*/ 8600 w 10519"/>
              <a:gd name="connsiteY39" fmla="*/ 22 h 10920"/>
              <a:gd name="connsiteX0" fmla="*/ 8600 w 10552"/>
              <a:gd name="connsiteY0" fmla="*/ 22 h 10920"/>
              <a:gd name="connsiteX1" fmla="*/ 8152 w 10552"/>
              <a:gd name="connsiteY1" fmla="*/ 331 h 10920"/>
              <a:gd name="connsiteX2" fmla="*/ 7388 w 10552"/>
              <a:gd name="connsiteY2" fmla="*/ 470 h 10920"/>
              <a:gd name="connsiteX3" fmla="*/ 6694 w 10552"/>
              <a:gd name="connsiteY3" fmla="*/ 770 h 10920"/>
              <a:gd name="connsiteX4" fmla="*/ 6349 w 10552"/>
              <a:gd name="connsiteY4" fmla="*/ 1370 h 10920"/>
              <a:gd name="connsiteX5" fmla="*/ 5656 w 10552"/>
              <a:gd name="connsiteY5" fmla="*/ 1669 h 10920"/>
              <a:gd name="connsiteX6" fmla="*/ 4963 w 10552"/>
              <a:gd name="connsiteY6" fmla="*/ 1819 h 10920"/>
              <a:gd name="connsiteX7" fmla="*/ 3485 w 10552"/>
              <a:gd name="connsiteY7" fmla="*/ 2200 h 10920"/>
              <a:gd name="connsiteX8" fmla="*/ 3127 w 10552"/>
              <a:gd name="connsiteY8" fmla="*/ 2855 h 10920"/>
              <a:gd name="connsiteX9" fmla="*/ 2561 w 10552"/>
              <a:gd name="connsiteY9" fmla="*/ 3182 h 10920"/>
              <a:gd name="connsiteX10" fmla="*/ 982 w 10552"/>
              <a:gd name="connsiteY10" fmla="*/ 3466 h 10920"/>
              <a:gd name="connsiteX11" fmla="*/ 288 w 10552"/>
              <a:gd name="connsiteY11" fmla="*/ 4215 h 10920"/>
              <a:gd name="connsiteX12" fmla="*/ 288 w 10552"/>
              <a:gd name="connsiteY12" fmla="*/ 5414 h 10920"/>
              <a:gd name="connsiteX13" fmla="*/ 2019 w 10552"/>
              <a:gd name="connsiteY13" fmla="*/ 6611 h 10920"/>
              <a:gd name="connsiteX14" fmla="*/ 3752 w 10552"/>
              <a:gd name="connsiteY14" fmla="*/ 6911 h 10920"/>
              <a:gd name="connsiteX15" fmla="*/ 6003 w 10552"/>
              <a:gd name="connsiteY15" fmla="*/ 7210 h 10920"/>
              <a:gd name="connsiteX16" fmla="*/ 7446 w 10552"/>
              <a:gd name="connsiteY16" fmla="*/ 8387 h 10920"/>
              <a:gd name="connsiteX17" fmla="*/ 7965 w 10552"/>
              <a:gd name="connsiteY17" fmla="*/ 8986 h 10920"/>
              <a:gd name="connsiteX18" fmla="*/ 8831 w 10552"/>
              <a:gd name="connsiteY18" fmla="*/ 9734 h 10920"/>
              <a:gd name="connsiteX19" fmla="*/ 10389 w 10552"/>
              <a:gd name="connsiteY19" fmla="*/ 10034 h 10920"/>
              <a:gd name="connsiteX20" fmla="*/ 10389 w 10552"/>
              <a:gd name="connsiteY20" fmla="*/ 8537 h 10920"/>
              <a:gd name="connsiteX21" fmla="*/ 9177 w 10552"/>
              <a:gd name="connsiteY21" fmla="*/ 8537 h 10920"/>
              <a:gd name="connsiteX22" fmla="*/ 8513 w 10552"/>
              <a:gd name="connsiteY22" fmla="*/ 8165 h 10920"/>
              <a:gd name="connsiteX23" fmla="*/ 7214 w 10552"/>
              <a:gd name="connsiteY23" fmla="*/ 6936 h 10920"/>
              <a:gd name="connsiteX24" fmla="*/ 6074 w 10552"/>
              <a:gd name="connsiteY24" fmla="*/ 6427 h 10920"/>
              <a:gd name="connsiteX25" fmla="*/ 4668 w 10552"/>
              <a:gd name="connsiteY25" fmla="*/ 6321 h 10920"/>
              <a:gd name="connsiteX26" fmla="*/ 3384 w 10552"/>
              <a:gd name="connsiteY26" fmla="*/ 6181 h 10920"/>
              <a:gd name="connsiteX27" fmla="*/ 2161 w 10552"/>
              <a:gd name="connsiteY27" fmla="*/ 5850 h 10920"/>
              <a:gd name="connsiteX28" fmla="*/ 1237 w 10552"/>
              <a:gd name="connsiteY28" fmla="*/ 5270 h 10920"/>
              <a:gd name="connsiteX29" fmla="*/ 967 w 10552"/>
              <a:gd name="connsiteY29" fmla="*/ 4433 h 10920"/>
              <a:gd name="connsiteX30" fmla="*/ 1534 w 10552"/>
              <a:gd name="connsiteY30" fmla="*/ 3763 h 10920"/>
              <a:gd name="connsiteX31" fmla="*/ 2728 w 10552"/>
              <a:gd name="connsiteY31" fmla="*/ 3616 h 10920"/>
              <a:gd name="connsiteX32" fmla="*/ 3752 w 10552"/>
              <a:gd name="connsiteY32" fmla="*/ 3167 h 10920"/>
              <a:gd name="connsiteX33" fmla="*/ 3882 w 10552"/>
              <a:gd name="connsiteY33" fmla="*/ 2584 h 10920"/>
              <a:gd name="connsiteX34" fmla="*/ 4963 w 10552"/>
              <a:gd name="connsiteY34" fmla="*/ 2119 h 10920"/>
              <a:gd name="connsiteX35" fmla="*/ 6349 w 10552"/>
              <a:gd name="connsiteY35" fmla="*/ 1669 h 10920"/>
              <a:gd name="connsiteX36" fmla="*/ 6869 w 10552"/>
              <a:gd name="connsiteY36" fmla="*/ 1070 h 10920"/>
              <a:gd name="connsiteX37" fmla="*/ 7193 w 10552"/>
              <a:gd name="connsiteY37" fmla="*/ 736 h 10920"/>
              <a:gd name="connsiteX38" fmla="*/ 8426 w 10552"/>
              <a:gd name="connsiteY38" fmla="*/ 470 h 10920"/>
              <a:gd name="connsiteX39" fmla="*/ 8600 w 10552"/>
              <a:gd name="connsiteY39" fmla="*/ 22 h 10920"/>
              <a:gd name="connsiteX0" fmla="*/ 8600 w 10519"/>
              <a:gd name="connsiteY0" fmla="*/ 22 h 10920"/>
              <a:gd name="connsiteX1" fmla="*/ 8152 w 10519"/>
              <a:gd name="connsiteY1" fmla="*/ 331 h 10920"/>
              <a:gd name="connsiteX2" fmla="*/ 7388 w 10519"/>
              <a:gd name="connsiteY2" fmla="*/ 470 h 10920"/>
              <a:gd name="connsiteX3" fmla="*/ 6694 w 10519"/>
              <a:gd name="connsiteY3" fmla="*/ 770 h 10920"/>
              <a:gd name="connsiteX4" fmla="*/ 6349 w 10519"/>
              <a:gd name="connsiteY4" fmla="*/ 1370 h 10920"/>
              <a:gd name="connsiteX5" fmla="*/ 5656 w 10519"/>
              <a:gd name="connsiteY5" fmla="*/ 1669 h 10920"/>
              <a:gd name="connsiteX6" fmla="*/ 4963 w 10519"/>
              <a:gd name="connsiteY6" fmla="*/ 1819 h 10920"/>
              <a:gd name="connsiteX7" fmla="*/ 3485 w 10519"/>
              <a:gd name="connsiteY7" fmla="*/ 2200 h 10920"/>
              <a:gd name="connsiteX8" fmla="*/ 3127 w 10519"/>
              <a:gd name="connsiteY8" fmla="*/ 2855 h 10920"/>
              <a:gd name="connsiteX9" fmla="*/ 2561 w 10519"/>
              <a:gd name="connsiteY9" fmla="*/ 3182 h 10920"/>
              <a:gd name="connsiteX10" fmla="*/ 982 w 10519"/>
              <a:gd name="connsiteY10" fmla="*/ 3466 h 10920"/>
              <a:gd name="connsiteX11" fmla="*/ 288 w 10519"/>
              <a:gd name="connsiteY11" fmla="*/ 4215 h 10920"/>
              <a:gd name="connsiteX12" fmla="*/ 288 w 10519"/>
              <a:gd name="connsiteY12" fmla="*/ 5414 h 10920"/>
              <a:gd name="connsiteX13" fmla="*/ 2019 w 10519"/>
              <a:gd name="connsiteY13" fmla="*/ 6611 h 10920"/>
              <a:gd name="connsiteX14" fmla="*/ 3752 w 10519"/>
              <a:gd name="connsiteY14" fmla="*/ 6911 h 10920"/>
              <a:gd name="connsiteX15" fmla="*/ 6003 w 10519"/>
              <a:gd name="connsiteY15" fmla="*/ 7210 h 10920"/>
              <a:gd name="connsiteX16" fmla="*/ 7446 w 10519"/>
              <a:gd name="connsiteY16" fmla="*/ 8387 h 10920"/>
              <a:gd name="connsiteX17" fmla="*/ 7965 w 10519"/>
              <a:gd name="connsiteY17" fmla="*/ 8986 h 10920"/>
              <a:gd name="connsiteX18" fmla="*/ 8831 w 10519"/>
              <a:gd name="connsiteY18" fmla="*/ 9734 h 10920"/>
              <a:gd name="connsiteX19" fmla="*/ 10389 w 10519"/>
              <a:gd name="connsiteY19" fmla="*/ 10034 h 10920"/>
              <a:gd name="connsiteX20" fmla="*/ 10389 w 10519"/>
              <a:gd name="connsiteY20" fmla="*/ 8537 h 10920"/>
              <a:gd name="connsiteX21" fmla="*/ 9177 w 10519"/>
              <a:gd name="connsiteY21" fmla="*/ 8537 h 10920"/>
              <a:gd name="connsiteX22" fmla="*/ 8513 w 10519"/>
              <a:gd name="connsiteY22" fmla="*/ 8165 h 10920"/>
              <a:gd name="connsiteX23" fmla="*/ 7214 w 10519"/>
              <a:gd name="connsiteY23" fmla="*/ 6936 h 10920"/>
              <a:gd name="connsiteX24" fmla="*/ 6074 w 10519"/>
              <a:gd name="connsiteY24" fmla="*/ 6427 h 10920"/>
              <a:gd name="connsiteX25" fmla="*/ 4668 w 10519"/>
              <a:gd name="connsiteY25" fmla="*/ 6321 h 10920"/>
              <a:gd name="connsiteX26" fmla="*/ 3384 w 10519"/>
              <a:gd name="connsiteY26" fmla="*/ 6181 h 10920"/>
              <a:gd name="connsiteX27" fmla="*/ 2161 w 10519"/>
              <a:gd name="connsiteY27" fmla="*/ 5850 h 10920"/>
              <a:gd name="connsiteX28" fmla="*/ 1237 w 10519"/>
              <a:gd name="connsiteY28" fmla="*/ 5270 h 10920"/>
              <a:gd name="connsiteX29" fmla="*/ 967 w 10519"/>
              <a:gd name="connsiteY29" fmla="*/ 4433 h 10920"/>
              <a:gd name="connsiteX30" fmla="*/ 1534 w 10519"/>
              <a:gd name="connsiteY30" fmla="*/ 3763 h 10920"/>
              <a:gd name="connsiteX31" fmla="*/ 2728 w 10519"/>
              <a:gd name="connsiteY31" fmla="*/ 3616 h 10920"/>
              <a:gd name="connsiteX32" fmla="*/ 3752 w 10519"/>
              <a:gd name="connsiteY32" fmla="*/ 3167 h 10920"/>
              <a:gd name="connsiteX33" fmla="*/ 3882 w 10519"/>
              <a:gd name="connsiteY33" fmla="*/ 2584 h 10920"/>
              <a:gd name="connsiteX34" fmla="*/ 4963 w 10519"/>
              <a:gd name="connsiteY34" fmla="*/ 2119 h 10920"/>
              <a:gd name="connsiteX35" fmla="*/ 6349 w 10519"/>
              <a:gd name="connsiteY35" fmla="*/ 1669 h 10920"/>
              <a:gd name="connsiteX36" fmla="*/ 6869 w 10519"/>
              <a:gd name="connsiteY36" fmla="*/ 1070 h 10920"/>
              <a:gd name="connsiteX37" fmla="*/ 7193 w 10519"/>
              <a:gd name="connsiteY37" fmla="*/ 736 h 10920"/>
              <a:gd name="connsiteX38" fmla="*/ 8426 w 10519"/>
              <a:gd name="connsiteY38" fmla="*/ 470 h 10920"/>
              <a:gd name="connsiteX39" fmla="*/ 8600 w 10519"/>
              <a:gd name="connsiteY39" fmla="*/ 22 h 10920"/>
              <a:gd name="connsiteX0" fmla="*/ 8600 w 10519"/>
              <a:gd name="connsiteY0" fmla="*/ 22 h 10891"/>
              <a:gd name="connsiteX1" fmla="*/ 8152 w 10519"/>
              <a:gd name="connsiteY1" fmla="*/ 331 h 10891"/>
              <a:gd name="connsiteX2" fmla="*/ 7388 w 10519"/>
              <a:gd name="connsiteY2" fmla="*/ 470 h 10891"/>
              <a:gd name="connsiteX3" fmla="*/ 6694 w 10519"/>
              <a:gd name="connsiteY3" fmla="*/ 770 h 10891"/>
              <a:gd name="connsiteX4" fmla="*/ 6349 w 10519"/>
              <a:gd name="connsiteY4" fmla="*/ 1370 h 10891"/>
              <a:gd name="connsiteX5" fmla="*/ 5656 w 10519"/>
              <a:gd name="connsiteY5" fmla="*/ 1669 h 10891"/>
              <a:gd name="connsiteX6" fmla="*/ 4963 w 10519"/>
              <a:gd name="connsiteY6" fmla="*/ 1819 h 10891"/>
              <a:gd name="connsiteX7" fmla="*/ 3485 w 10519"/>
              <a:gd name="connsiteY7" fmla="*/ 2200 h 10891"/>
              <a:gd name="connsiteX8" fmla="*/ 3127 w 10519"/>
              <a:gd name="connsiteY8" fmla="*/ 2855 h 10891"/>
              <a:gd name="connsiteX9" fmla="*/ 2561 w 10519"/>
              <a:gd name="connsiteY9" fmla="*/ 3182 h 10891"/>
              <a:gd name="connsiteX10" fmla="*/ 982 w 10519"/>
              <a:gd name="connsiteY10" fmla="*/ 3466 h 10891"/>
              <a:gd name="connsiteX11" fmla="*/ 288 w 10519"/>
              <a:gd name="connsiteY11" fmla="*/ 4215 h 10891"/>
              <a:gd name="connsiteX12" fmla="*/ 288 w 10519"/>
              <a:gd name="connsiteY12" fmla="*/ 5414 h 10891"/>
              <a:gd name="connsiteX13" fmla="*/ 2019 w 10519"/>
              <a:gd name="connsiteY13" fmla="*/ 6611 h 10891"/>
              <a:gd name="connsiteX14" fmla="*/ 3752 w 10519"/>
              <a:gd name="connsiteY14" fmla="*/ 6911 h 10891"/>
              <a:gd name="connsiteX15" fmla="*/ 6003 w 10519"/>
              <a:gd name="connsiteY15" fmla="*/ 7210 h 10891"/>
              <a:gd name="connsiteX16" fmla="*/ 7446 w 10519"/>
              <a:gd name="connsiteY16" fmla="*/ 8387 h 10891"/>
              <a:gd name="connsiteX17" fmla="*/ 7965 w 10519"/>
              <a:gd name="connsiteY17" fmla="*/ 8986 h 10891"/>
              <a:gd name="connsiteX18" fmla="*/ 8831 w 10519"/>
              <a:gd name="connsiteY18" fmla="*/ 9734 h 10891"/>
              <a:gd name="connsiteX19" fmla="*/ 10389 w 10519"/>
              <a:gd name="connsiteY19" fmla="*/ 10034 h 10891"/>
              <a:gd name="connsiteX20" fmla="*/ 10389 w 10519"/>
              <a:gd name="connsiteY20" fmla="*/ 8537 h 10891"/>
              <a:gd name="connsiteX21" fmla="*/ 9177 w 10519"/>
              <a:gd name="connsiteY21" fmla="*/ 8537 h 10891"/>
              <a:gd name="connsiteX22" fmla="*/ 8513 w 10519"/>
              <a:gd name="connsiteY22" fmla="*/ 8165 h 10891"/>
              <a:gd name="connsiteX23" fmla="*/ 7214 w 10519"/>
              <a:gd name="connsiteY23" fmla="*/ 6936 h 10891"/>
              <a:gd name="connsiteX24" fmla="*/ 6074 w 10519"/>
              <a:gd name="connsiteY24" fmla="*/ 6427 h 10891"/>
              <a:gd name="connsiteX25" fmla="*/ 4668 w 10519"/>
              <a:gd name="connsiteY25" fmla="*/ 6321 h 10891"/>
              <a:gd name="connsiteX26" fmla="*/ 3384 w 10519"/>
              <a:gd name="connsiteY26" fmla="*/ 6181 h 10891"/>
              <a:gd name="connsiteX27" fmla="*/ 2161 w 10519"/>
              <a:gd name="connsiteY27" fmla="*/ 5850 h 10891"/>
              <a:gd name="connsiteX28" fmla="*/ 1237 w 10519"/>
              <a:gd name="connsiteY28" fmla="*/ 5270 h 10891"/>
              <a:gd name="connsiteX29" fmla="*/ 967 w 10519"/>
              <a:gd name="connsiteY29" fmla="*/ 4433 h 10891"/>
              <a:gd name="connsiteX30" fmla="*/ 1534 w 10519"/>
              <a:gd name="connsiteY30" fmla="*/ 3763 h 10891"/>
              <a:gd name="connsiteX31" fmla="*/ 2728 w 10519"/>
              <a:gd name="connsiteY31" fmla="*/ 3616 h 10891"/>
              <a:gd name="connsiteX32" fmla="*/ 3752 w 10519"/>
              <a:gd name="connsiteY32" fmla="*/ 3167 h 10891"/>
              <a:gd name="connsiteX33" fmla="*/ 3882 w 10519"/>
              <a:gd name="connsiteY33" fmla="*/ 2584 h 10891"/>
              <a:gd name="connsiteX34" fmla="*/ 4963 w 10519"/>
              <a:gd name="connsiteY34" fmla="*/ 2119 h 10891"/>
              <a:gd name="connsiteX35" fmla="*/ 6349 w 10519"/>
              <a:gd name="connsiteY35" fmla="*/ 1669 h 10891"/>
              <a:gd name="connsiteX36" fmla="*/ 6869 w 10519"/>
              <a:gd name="connsiteY36" fmla="*/ 1070 h 10891"/>
              <a:gd name="connsiteX37" fmla="*/ 7193 w 10519"/>
              <a:gd name="connsiteY37" fmla="*/ 736 h 10891"/>
              <a:gd name="connsiteX38" fmla="*/ 8426 w 10519"/>
              <a:gd name="connsiteY38" fmla="*/ 470 h 10891"/>
              <a:gd name="connsiteX39" fmla="*/ 8600 w 10519"/>
              <a:gd name="connsiteY39" fmla="*/ 22 h 10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0519" h="10891">
                <a:moveTo>
                  <a:pt x="8600" y="22"/>
                </a:moveTo>
                <a:cubicBezTo>
                  <a:pt x="8556" y="0"/>
                  <a:pt x="8354" y="256"/>
                  <a:pt x="8152" y="331"/>
                </a:cubicBezTo>
                <a:cubicBezTo>
                  <a:pt x="7950" y="406"/>
                  <a:pt x="7629" y="399"/>
                  <a:pt x="7388" y="470"/>
                </a:cubicBezTo>
                <a:cubicBezTo>
                  <a:pt x="7146" y="543"/>
                  <a:pt x="6869" y="620"/>
                  <a:pt x="6694" y="770"/>
                </a:cubicBezTo>
                <a:cubicBezTo>
                  <a:pt x="6521" y="920"/>
                  <a:pt x="6521" y="1220"/>
                  <a:pt x="6349" y="1370"/>
                </a:cubicBezTo>
                <a:cubicBezTo>
                  <a:pt x="6175" y="1519"/>
                  <a:pt x="5887" y="1594"/>
                  <a:pt x="5656" y="1669"/>
                </a:cubicBezTo>
                <a:cubicBezTo>
                  <a:pt x="5425" y="1744"/>
                  <a:pt x="5324" y="1731"/>
                  <a:pt x="4963" y="1819"/>
                </a:cubicBezTo>
                <a:cubicBezTo>
                  <a:pt x="4603" y="1906"/>
                  <a:pt x="3791" y="2028"/>
                  <a:pt x="3485" y="2200"/>
                </a:cubicBezTo>
                <a:cubicBezTo>
                  <a:pt x="3177" y="2371"/>
                  <a:pt x="3283" y="2693"/>
                  <a:pt x="3127" y="2855"/>
                </a:cubicBezTo>
                <a:cubicBezTo>
                  <a:pt x="2973" y="3017"/>
                  <a:pt x="2919" y="3080"/>
                  <a:pt x="2561" y="3182"/>
                </a:cubicBezTo>
                <a:cubicBezTo>
                  <a:pt x="2204" y="3285"/>
                  <a:pt x="1360" y="3295"/>
                  <a:pt x="982" y="3466"/>
                </a:cubicBezTo>
                <a:cubicBezTo>
                  <a:pt x="602" y="3638"/>
                  <a:pt x="404" y="3891"/>
                  <a:pt x="288" y="4215"/>
                </a:cubicBezTo>
                <a:cubicBezTo>
                  <a:pt x="173" y="4539"/>
                  <a:pt x="0" y="5015"/>
                  <a:pt x="288" y="5414"/>
                </a:cubicBezTo>
                <a:cubicBezTo>
                  <a:pt x="577" y="5812"/>
                  <a:pt x="1442" y="6361"/>
                  <a:pt x="2019" y="6611"/>
                </a:cubicBezTo>
                <a:cubicBezTo>
                  <a:pt x="2596" y="6861"/>
                  <a:pt x="3087" y="6811"/>
                  <a:pt x="3752" y="6911"/>
                </a:cubicBezTo>
                <a:cubicBezTo>
                  <a:pt x="4415" y="7011"/>
                  <a:pt x="5387" y="6965"/>
                  <a:pt x="6003" y="7210"/>
                </a:cubicBezTo>
                <a:cubicBezTo>
                  <a:pt x="6618" y="7457"/>
                  <a:pt x="7119" y="8091"/>
                  <a:pt x="7446" y="8387"/>
                </a:cubicBezTo>
                <a:cubicBezTo>
                  <a:pt x="7773" y="8683"/>
                  <a:pt x="7734" y="8761"/>
                  <a:pt x="7965" y="8986"/>
                </a:cubicBezTo>
                <a:cubicBezTo>
                  <a:pt x="8197" y="9210"/>
                  <a:pt x="8427" y="9559"/>
                  <a:pt x="8831" y="9734"/>
                </a:cubicBezTo>
                <a:cubicBezTo>
                  <a:pt x="9235" y="9909"/>
                  <a:pt x="10423" y="10891"/>
                  <a:pt x="10389" y="10034"/>
                </a:cubicBezTo>
                <a:cubicBezTo>
                  <a:pt x="10519" y="8490"/>
                  <a:pt x="10494" y="8873"/>
                  <a:pt x="10389" y="8537"/>
                </a:cubicBezTo>
                <a:cubicBezTo>
                  <a:pt x="10283" y="8201"/>
                  <a:pt x="9490" y="8599"/>
                  <a:pt x="9177" y="8537"/>
                </a:cubicBezTo>
                <a:cubicBezTo>
                  <a:pt x="8864" y="8475"/>
                  <a:pt x="8840" y="8432"/>
                  <a:pt x="8513" y="8165"/>
                </a:cubicBezTo>
                <a:cubicBezTo>
                  <a:pt x="8186" y="7898"/>
                  <a:pt x="7622" y="7226"/>
                  <a:pt x="7214" y="6936"/>
                </a:cubicBezTo>
                <a:cubicBezTo>
                  <a:pt x="6808" y="6646"/>
                  <a:pt x="6500" y="6530"/>
                  <a:pt x="6074" y="6427"/>
                </a:cubicBezTo>
                <a:cubicBezTo>
                  <a:pt x="5649" y="6324"/>
                  <a:pt x="5115" y="6361"/>
                  <a:pt x="4668" y="6321"/>
                </a:cubicBezTo>
                <a:cubicBezTo>
                  <a:pt x="4220" y="6280"/>
                  <a:pt x="3802" y="6259"/>
                  <a:pt x="3384" y="6181"/>
                </a:cubicBezTo>
                <a:cubicBezTo>
                  <a:pt x="2965" y="6102"/>
                  <a:pt x="2517" y="6003"/>
                  <a:pt x="2161" y="5850"/>
                </a:cubicBezTo>
                <a:cubicBezTo>
                  <a:pt x="1803" y="5697"/>
                  <a:pt x="1435" y="5507"/>
                  <a:pt x="1237" y="5270"/>
                </a:cubicBezTo>
                <a:cubicBezTo>
                  <a:pt x="1039" y="5033"/>
                  <a:pt x="916" y="4684"/>
                  <a:pt x="967" y="4433"/>
                </a:cubicBezTo>
                <a:cubicBezTo>
                  <a:pt x="1018" y="4184"/>
                  <a:pt x="1240" y="3900"/>
                  <a:pt x="1534" y="3763"/>
                </a:cubicBezTo>
                <a:cubicBezTo>
                  <a:pt x="1826" y="3625"/>
                  <a:pt x="2359" y="3716"/>
                  <a:pt x="2728" y="3616"/>
                </a:cubicBezTo>
                <a:cubicBezTo>
                  <a:pt x="3095" y="3516"/>
                  <a:pt x="3560" y="3339"/>
                  <a:pt x="3752" y="3167"/>
                </a:cubicBezTo>
                <a:cubicBezTo>
                  <a:pt x="3943" y="2995"/>
                  <a:pt x="3679" y="2758"/>
                  <a:pt x="3882" y="2584"/>
                </a:cubicBezTo>
                <a:cubicBezTo>
                  <a:pt x="4084" y="2409"/>
                  <a:pt x="4552" y="2272"/>
                  <a:pt x="4963" y="2119"/>
                </a:cubicBezTo>
                <a:cubicBezTo>
                  <a:pt x="5374" y="1966"/>
                  <a:pt x="6031" y="1844"/>
                  <a:pt x="6349" y="1669"/>
                </a:cubicBezTo>
                <a:cubicBezTo>
                  <a:pt x="6666" y="1495"/>
                  <a:pt x="6727" y="1226"/>
                  <a:pt x="6869" y="1070"/>
                </a:cubicBezTo>
                <a:cubicBezTo>
                  <a:pt x="7009" y="914"/>
                  <a:pt x="6933" y="836"/>
                  <a:pt x="7193" y="736"/>
                </a:cubicBezTo>
                <a:cubicBezTo>
                  <a:pt x="7453" y="636"/>
                  <a:pt x="8192" y="590"/>
                  <a:pt x="8426" y="470"/>
                </a:cubicBezTo>
                <a:cubicBezTo>
                  <a:pt x="8661" y="352"/>
                  <a:pt x="8629" y="22"/>
                  <a:pt x="8600" y="22"/>
                </a:cubicBezTo>
                <a:close/>
              </a:path>
            </a:pathLst>
          </a:custGeom>
          <a:pattFill prst="zigZag">
            <a:fgClr>
              <a:srgbClr val="0000FF"/>
            </a:fgClr>
            <a:bgClr>
              <a:schemeClr val="bg1"/>
            </a:bgClr>
          </a:pattFill>
          <a:ln w="9525">
            <a:solidFill>
              <a:srgbClr val="996633"/>
            </a:solidFill>
            <a:round/>
            <a:headEnd/>
            <a:tailEnd/>
          </a:ln>
          <a:effectLst>
            <a:glow rad="228600">
              <a:schemeClr val="accent5">
                <a:satMod val="175000"/>
                <a:alpha val="40000"/>
              </a:schemeClr>
            </a:glow>
          </a:effectLst>
        </p:spPr>
        <p:txBody>
          <a:bodyPr/>
          <a:lstStyle/>
          <a:p>
            <a:pPr fontAlgn="auto">
              <a:spcBef>
                <a:spcPts val="0"/>
              </a:spcBef>
              <a:spcAft>
                <a:spcPts val="0"/>
              </a:spcAft>
              <a:defRPr/>
            </a:pPr>
            <a:endParaRPr lang="en-US">
              <a:solidFill>
                <a:prstClr val="white"/>
              </a:solidFill>
              <a:latin typeface="Calibri"/>
            </a:endParaRPr>
          </a:p>
        </p:txBody>
      </p:sp>
      <p:sp>
        <p:nvSpPr>
          <p:cNvPr id="248843" name="Rectangle 11"/>
          <p:cNvSpPr>
            <a:spLocks noChangeArrowheads="1"/>
          </p:cNvSpPr>
          <p:nvPr/>
        </p:nvSpPr>
        <p:spPr bwMode="auto">
          <a:xfrm>
            <a:off x="3581400" y="2819400"/>
            <a:ext cx="1219200" cy="533400"/>
          </a:xfrm>
          <a:prstGeom prst="rect">
            <a:avLst/>
          </a:prstGeom>
          <a:solidFill>
            <a:schemeClr val="bg2"/>
          </a:solidFill>
          <a:ln w="28575">
            <a:solidFill>
              <a:schemeClr val="tx1"/>
            </a:solidFill>
            <a:miter lim="800000"/>
            <a:headEnd/>
            <a:tailEnd/>
          </a:ln>
          <a:effectLst>
            <a:glow rad="139700">
              <a:schemeClr val="accent4">
                <a:satMod val="175000"/>
                <a:alpha val="40000"/>
              </a:schemeClr>
            </a:glow>
            <a:outerShdw dist="35921" dir="2700000" algn="ctr" rotWithShape="0">
              <a:srgbClr val="000000">
                <a:alpha val="50000"/>
              </a:srgbClr>
            </a:outerShdw>
          </a:effectLst>
        </p:spPr>
        <p:txBody>
          <a:bodyPr wrap="none" anchor="ctr"/>
          <a:lstStyle/>
          <a:p>
            <a:pPr algn="ctr" fontAlgn="auto">
              <a:spcBef>
                <a:spcPts val="0"/>
              </a:spcBef>
              <a:spcAft>
                <a:spcPts val="0"/>
              </a:spcAft>
              <a:defRPr/>
            </a:pPr>
            <a:r>
              <a:rPr lang="en-US" sz="1200">
                <a:solidFill>
                  <a:srgbClr val="FFFF00"/>
                </a:solidFill>
                <a:latin typeface="Calibri"/>
              </a:rPr>
              <a:t>Unit Hydrograph</a:t>
            </a:r>
          </a:p>
          <a:p>
            <a:pPr algn="ctr" fontAlgn="auto">
              <a:spcBef>
                <a:spcPts val="0"/>
              </a:spcBef>
              <a:spcAft>
                <a:spcPts val="0"/>
              </a:spcAft>
              <a:defRPr/>
            </a:pPr>
            <a:r>
              <a:rPr lang="en-US" sz="1200">
                <a:solidFill>
                  <a:prstClr val="white"/>
                </a:solidFill>
                <a:latin typeface="Calibri"/>
              </a:rPr>
              <a:t>Runoff to Flow</a:t>
            </a:r>
          </a:p>
        </p:txBody>
      </p:sp>
      <p:sp>
        <p:nvSpPr>
          <p:cNvPr id="248844" name="Rectangle 12"/>
          <p:cNvSpPr>
            <a:spLocks noChangeArrowheads="1"/>
          </p:cNvSpPr>
          <p:nvPr/>
        </p:nvSpPr>
        <p:spPr bwMode="auto">
          <a:xfrm>
            <a:off x="5562600" y="1981200"/>
            <a:ext cx="1295400" cy="533400"/>
          </a:xfrm>
          <a:prstGeom prst="rect">
            <a:avLst/>
          </a:prstGeom>
          <a:solidFill>
            <a:schemeClr val="bg2"/>
          </a:solidFill>
          <a:ln w="28575">
            <a:solidFill>
              <a:schemeClr val="tx1"/>
            </a:solidFill>
            <a:miter lim="800000"/>
            <a:headEnd/>
            <a:tailEnd/>
          </a:ln>
          <a:effectLst>
            <a:glow rad="139700">
              <a:schemeClr val="accent4">
                <a:satMod val="175000"/>
                <a:alpha val="40000"/>
              </a:schemeClr>
            </a:glow>
            <a:outerShdw dist="35921" dir="2700000" algn="ctr" rotWithShape="0">
              <a:srgbClr val="000000"/>
            </a:outerShdw>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1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rPr>
              <a:t>Upstream Flow</a:t>
            </a:r>
          </a:p>
        </p:txBody>
      </p:sp>
      <p:sp>
        <p:nvSpPr>
          <p:cNvPr id="13341" name="Text Box 13"/>
          <p:cNvSpPr txBox="1">
            <a:spLocks noChangeArrowheads="1"/>
          </p:cNvSpPr>
          <p:nvPr/>
        </p:nvSpPr>
        <p:spPr bwMode="auto">
          <a:xfrm>
            <a:off x="6477000" y="3657600"/>
            <a:ext cx="914400" cy="244475"/>
          </a:xfrm>
          <a:prstGeom prst="rect">
            <a:avLst/>
          </a:prstGeom>
          <a:noFill/>
          <a:ln w="9525">
            <a:noFill/>
            <a:miter lim="800000"/>
            <a:headEnd/>
            <a:tailEnd/>
          </a:ln>
        </p:spPr>
        <p:txBody>
          <a:bodyPr>
            <a:spAutoFit/>
          </a:bodyPr>
          <a:lstStyle/>
          <a:p>
            <a:pPr algn="ctr" fontAlgn="auto">
              <a:spcBef>
                <a:spcPct val="50000"/>
              </a:spcBef>
              <a:spcAft>
                <a:spcPts val="0"/>
              </a:spcAft>
            </a:pPr>
            <a:r>
              <a:rPr lang="en-US" sz="1000" b="1">
                <a:solidFill>
                  <a:prstClr val="white"/>
                </a:solidFill>
                <a:latin typeface="Calibri"/>
              </a:rPr>
              <a:t>River Gage</a:t>
            </a:r>
          </a:p>
        </p:txBody>
      </p:sp>
      <p:cxnSp>
        <p:nvCxnSpPr>
          <p:cNvPr id="13342" name="AutoShape 14"/>
          <p:cNvCxnSpPr>
            <a:cxnSpLocks noChangeShapeType="1"/>
          </p:cNvCxnSpPr>
          <p:nvPr/>
        </p:nvCxnSpPr>
        <p:spPr bwMode="auto">
          <a:xfrm>
            <a:off x="2019300" y="2452688"/>
            <a:ext cx="647700" cy="352425"/>
          </a:xfrm>
          <a:prstGeom prst="straightConnector1">
            <a:avLst/>
          </a:prstGeom>
          <a:noFill/>
          <a:ln w="9525">
            <a:solidFill>
              <a:schemeClr val="tx1"/>
            </a:solidFill>
            <a:round/>
            <a:headEnd/>
            <a:tailEnd type="triangle" w="med" len="med"/>
          </a:ln>
        </p:spPr>
      </p:cxnSp>
      <p:cxnSp>
        <p:nvCxnSpPr>
          <p:cNvPr id="13343" name="AutoShape 15"/>
          <p:cNvCxnSpPr>
            <a:cxnSpLocks noChangeShapeType="1"/>
          </p:cNvCxnSpPr>
          <p:nvPr/>
        </p:nvCxnSpPr>
        <p:spPr bwMode="auto">
          <a:xfrm flipH="1">
            <a:off x="2667000" y="2452688"/>
            <a:ext cx="647700" cy="352425"/>
          </a:xfrm>
          <a:prstGeom prst="straightConnector1">
            <a:avLst/>
          </a:prstGeom>
          <a:noFill/>
          <a:ln w="9525">
            <a:solidFill>
              <a:schemeClr val="tx1"/>
            </a:solidFill>
            <a:round/>
            <a:headEnd/>
            <a:tailEnd type="triangle" w="med" len="med"/>
          </a:ln>
        </p:spPr>
      </p:cxnSp>
      <p:cxnSp>
        <p:nvCxnSpPr>
          <p:cNvPr id="13344" name="AutoShape 16"/>
          <p:cNvCxnSpPr>
            <a:cxnSpLocks noChangeShapeType="1"/>
          </p:cNvCxnSpPr>
          <p:nvPr/>
        </p:nvCxnSpPr>
        <p:spPr bwMode="auto">
          <a:xfrm>
            <a:off x="3290888" y="3086100"/>
            <a:ext cx="276225" cy="0"/>
          </a:xfrm>
          <a:prstGeom prst="straightConnector1">
            <a:avLst/>
          </a:prstGeom>
          <a:noFill/>
          <a:ln w="9525">
            <a:solidFill>
              <a:schemeClr val="tx1"/>
            </a:solidFill>
            <a:round/>
            <a:headEnd/>
            <a:tailEnd type="triangle" w="med" len="med"/>
          </a:ln>
        </p:spPr>
      </p:cxnSp>
      <p:sp>
        <p:nvSpPr>
          <p:cNvPr id="248849" name="Rectangle 17"/>
          <p:cNvSpPr>
            <a:spLocks noChangeArrowheads="1"/>
          </p:cNvSpPr>
          <p:nvPr/>
        </p:nvSpPr>
        <p:spPr bwMode="auto">
          <a:xfrm>
            <a:off x="3581400" y="3581400"/>
            <a:ext cx="1219200" cy="533400"/>
          </a:xfrm>
          <a:prstGeom prst="rect">
            <a:avLst/>
          </a:prstGeom>
          <a:solidFill>
            <a:schemeClr val="bg2"/>
          </a:solidFill>
          <a:ln w="28575">
            <a:solidFill>
              <a:schemeClr val="tx1"/>
            </a:solidFill>
            <a:miter lim="800000"/>
            <a:headEnd/>
            <a:tailEnd/>
          </a:ln>
          <a:effectLst>
            <a:glow rad="139700">
              <a:schemeClr val="accent4">
                <a:satMod val="175000"/>
                <a:alpha val="40000"/>
              </a:schemeClr>
            </a:glow>
            <a:outerShdw dist="35921" dir="2700000" algn="ctr" rotWithShape="0">
              <a:srgbClr val="000000">
                <a:alpha val="50000"/>
              </a:srgbClr>
            </a:outerShdw>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12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rPr>
              <a:t>Basin Local Flow</a:t>
            </a:r>
          </a:p>
        </p:txBody>
      </p:sp>
      <p:sp>
        <p:nvSpPr>
          <p:cNvPr id="248850" name="Rectangle 18"/>
          <p:cNvSpPr>
            <a:spLocks noChangeArrowheads="1"/>
          </p:cNvSpPr>
          <p:nvPr/>
        </p:nvSpPr>
        <p:spPr bwMode="auto">
          <a:xfrm>
            <a:off x="5181600" y="3581400"/>
            <a:ext cx="1219200" cy="533400"/>
          </a:xfrm>
          <a:prstGeom prst="rect">
            <a:avLst/>
          </a:prstGeom>
          <a:solidFill>
            <a:schemeClr val="bg2"/>
          </a:solidFill>
          <a:ln w="28575">
            <a:solidFill>
              <a:schemeClr val="tx1"/>
            </a:solidFill>
            <a:miter lim="800000"/>
            <a:headEnd/>
            <a:tailEnd/>
          </a:ln>
          <a:effectLst>
            <a:glow rad="139700">
              <a:schemeClr val="accent4">
                <a:satMod val="175000"/>
                <a:alpha val="40000"/>
              </a:schemeClr>
            </a:glow>
            <a:outerShdw dist="35921" dir="2700000" algn="ctr" rotWithShape="0">
              <a:srgbClr val="000000">
                <a:alpha val="50000"/>
              </a:srgbClr>
            </a:outerShdw>
          </a:effectLst>
        </p:spPr>
        <p:txBody>
          <a:bodyPr wrap="none"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12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rPr>
              <a:t>Total  Flow</a:t>
            </a:r>
          </a:p>
          <a:p>
            <a:pPr algn="ctr" fontAlgn="auto">
              <a:spcBef>
                <a:spcPts val="0"/>
              </a:spcBef>
              <a:spcAft>
                <a:spcPts val="0"/>
              </a:spcAft>
              <a:defRPr/>
            </a:pPr>
            <a:r>
              <a:rPr lang="en-US" sz="12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rPr>
              <a:t>(</a:t>
            </a:r>
            <a:r>
              <a:rPr lang="en-US" sz="1200" b="1" dirty="0" err="1">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rPr>
              <a:t>cfs</a:t>
            </a:r>
            <a:r>
              <a:rPr lang="en-US" sz="12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latin typeface="Calibri"/>
              </a:rPr>
              <a:t>)</a:t>
            </a:r>
          </a:p>
        </p:txBody>
      </p:sp>
      <p:cxnSp>
        <p:nvCxnSpPr>
          <p:cNvPr id="13351" name="AutoShape 19"/>
          <p:cNvCxnSpPr>
            <a:cxnSpLocks noChangeShapeType="1"/>
          </p:cNvCxnSpPr>
          <p:nvPr/>
        </p:nvCxnSpPr>
        <p:spPr bwMode="auto">
          <a:xfrm>
            <a:off x="4191000" y="3367088"/>
            <a:ext cx="0" cy="200025"/>
          </a:xfrm>
          <a:prstGeom prst="straightConnector1">
            <a:avLst/>
          </a:prstGeom>
          <a:noFill/>
          <a:ln w="9525">
            <a:solidFill>
              <a:schemeClr val="tx1"/>
            </a:solidFill>
            <a:round/>
            <a:headEnd/>
            <a:tailEnd type="triangle" w="med" len="med"/>
          </a:ln>
        </p:spPr>
      </p:cxnSp>
      <p:cxnSp>
        <p:nvCxnSpPr>
          <p:cNvPr id="13352" name="AutoShape 20"/>
          <p:cNvCxnSpPr>
            <a:cxnSpLocks noChangeShapeType="1"/>
          </p:cNvCxnSpPr>
          <p:nvPr/>
        </p:nvCxnSpPr>
        <p:spPr bwMode="auto">
          <a:xfrm flipH="1">
            <a:off x="5791200" y="2528888"/>
            <a:ext cx="419100" cy="1038225"/>
          </a:xfrm>
          <a:prstGeom prst="straightConnector1">
            <a:avLst/>
          </a:prstGeom>
          <a:noFill/>
          <a:ln w="9525">
            <a:solidFill>
              <a:schemeClr val="tx1"/>
            </a:solidFill>
            <a:round/>
            <a:headEnd/>
            <a:tailEnd type="triangle" w="med" len="med"/>
          </a:ln>
        </p:spPr>
      </p:cxnSp>
      <p:sp>
        <p:nvSpPr>
          <p:cNvPr id="13353" name="Oval 21"/>
          <p:cNvSpPr>
            <a:spLocks noChangeArrowheads="1"/>
          </p:cNvSpPr>
          <p:nvPr/>
        </p:nvSpPr>
        <p:spPr bwMode="auto">
          <a:xfrm>
            <a:off x="6324600" y="3733800"/>
            <a:ext cx="228600" cy="228600"/>
          </a:xfrm>
          <a:prstGeom prst="ellipse">
            <a:avLst/>
          </a:prstGeom>
          <a:solidFill>
            <a:srgbClr val="A50021"/>
          </a:solidFill>
          <a:ln w="9525">
            <a:solidFill>
              <a:schemeClr val="tx1"/>
            </a:solidFill>
            <a:round/>
            <a:headEnd/>
            <a:tailEnd/>
          </a:ln>
        </p:spPr>
        <p:txBody>
          <a:bodyPr wrap="none" anchor="ctr"/>
          <a:lstStyle/>
          <a:p>
            <a:pPr fontAlgn="auto">
              <a:spcBef>
                <a:spcPts val="0"/>
              </a:spcBef>
              <a:spcAft>
                <a:spcPts val="0"/>
              </a:spcAft>
            </a:pPr>
            <a:endParaRPr lang="en-US">
              <a:solidFill>
                <a:prstClr val="white"/>
              </a:solidFill>
              <a:latin typeface="Calibri"/>
            </a:endParaRPr>
          </a:p>
        </p:txBody>
      </p:sp>
      <p:sp>
        <p:nvSpPr>
          <p:cNvPr id="248854" name="Rectangle 22"/>
          <p:cNvSpPr>
            <a:spLocks noChangeArrowheads="1"/>
          </p:cNvSpPr>
          <p:nvPr/>
        </p:nvSpPr>
        <p:spPr bwMode="auto">
          <a:xfrm>
            <a:off x="5410200" y="5257800"/>
            <a:ext cx="1219200" cy="533400"/>
          </a:xfrm>
          <a:prstGeom prst="rect">
            <a:avLst/>
          </a:prstGeom>
          <a:solidFill>
            <a:schemeClr val="bg2"/>
          </a:solidFill>
          <a:ln w="28575">
            <a:solidFill>
              <a:schemeClr val="tx1"/>
            </a:solidFill>
            <a:miter lim="800000"/>
            <a:headEnd/>
            <a:tailEnd/>
          </a:ln>
          <a:effectLst>
            <a:glow rad="139700">
              <a:schemeClr val="accent4">
                <a:satMod val="175000"/>
                <a:alpha val="40000"/>
              </a:schemeClr>
            </a:glow>
            <a:outerShdw dist="35921" dir="2700000" algn="ctr" rotWithShape="0">
              <a:srgbClr val="000000">
                <a:alpha val="50000"/>
              </a:srgbClr>
            </a:outerShdw>
          </a:effectLst>
        </p:spPr>
        <p:txBody>
          <a:bodyPr wrap="none" anchor="ctr"/>
          <a:lstStyle/>
          <a:p>
            <a:pPr algn="ctr" fontAlgn="auto">
              <a:spcBef>
                <a:spcPts val="0"/>
              </a:spcBef>
              <a:spcAft>
                <a:spcPts val="0"/>
              </a:spcAft>
              <a:defRPr/>
            </a:pPr>
            <a:r>
              <a:rPr lang="en-US" sz="1200" b="1" spc="50" dirty="0">
                <a:ln w="13500">
                  <a:solidFill>
                    <a:srgbClr val="4F81BD">
                      <a:shade val="2500"/>
                      <a:alpha val="6500"/>
                    </a:srgbClr>
                  </a:solidFill>
                  <a:prstDash val="solid"/>
                </a:ln>
                <a:solidFill>
                  <a:srgbClr val="4F81BD">
                    <a:tint val="3000"/>
                    <a:alpha val="95000"/>
                  </a:srgbClr>
                </a:solidFill>
                <a:effectLst>
                  <a:innerShdw blurRad="50900" dist="38500" dir="13500000">
                    <a:srgbClr val="000000">
                      <a:alpha val="60000"/>
                    </a:srgbClr>
                  </a:innerShdw>
                </a:effectLst>
                <a:latin typeface="Calibri"/>
              </a:rPr>
              <a:t>Forecaster</a:t>
            </a:r>
          </a:p>
          <a:p>
            <a:pPr algn="ctr" fontAlgn="auto">
              <a:spcBef>
                <a:spcPts val="0"/>
              </a:spcBef>
              <a:spcAft>
                <a:spcPts val="0"/>
              </a:spcAft>
              <a:defRPr/>
            </a:pPr>
            <a:r>
              <a:rPr lang="en-US" sz="1200" b="1" spc="50" dirty="0">
                <a:ln w="13500">
                  <a:solidFill>
                    <a:srgbClr val="4F81BD">
                      <a:shade val="2500"/>
                      <a:alpha val="6500"/>
                    </a:srgbClr>
                  </a:solidFill>
                  <a:prstDash val="solid"/>
                </a:ln>
                <a:solidFill>
                  <a:srgbClr val="4F81BD">
                    <a:tint val="3000"/>
                    <a:alpha val="95000"/>
                  </a:srgbClr>
                </a:solidFill>
                <a:effectLst>
                  <a:innerShdw blurRad="50900" dist="38500" dir="13500000">
                    <a:srgbClr val="000000">
                      <a:alpha val="60000"/>
                    </a:srgbClr>
                  </a:innerShdw>
                </a:effectLst>
                <a:latin typeface="Calibri"/>
              </a:rPr>
              <a:t>Modification</a:t>
            </a:r>
          </a:p>
        </p:txBody>
      </p:sp>
      <p:sp>
        <p:nvSpPr>
          <p:cNvPr id="248855" name="Rectangle 23"/>
          <p:cNvSpPr>
            <a:spLocks noChangeArrowheads="1"/>
          </p:cNvSpPr>
          <p:nvPr/>
        </p:nvSpPr>
        <p:spPr bwMode="auto">
          <a:xfrm>
            <a:off x="6858000" y="5791200"/>
            <a:ext cx="1219200" cy="533400"/>
          </a:xfrm>
          <a:prstGeom prst="rect">
            <a:avLst/>
          </a:prstGeom>
          <a:solidFill>
            <a:schemeClr val="bg2"/>
          </a:solidFill>
          <a:ln w="28575">
            <a:solidFill>
              <a:srgbClr val="FFFF00"/>
            </a:solidFill>
            <a:miter lim="800000"/>
            <a:headEnd/>
            <a:tailEnd/>
          </a:ln>
          <a:effectLst>
            <a:glow rad="139700">
              <a:schemeClr val="accent4">
                <a:satMod val="175000"/>
                <a:alpha val="40000"/>
              </a:schemeClr>
            </a:glow>
            <a:outerShdw dist="35921" dir="2700000" algn="ctr" rotWithShape="0">
              <a:srgbClr val="000000">
                <a:alpha val="50000"/>
              </a:srgbClr>
            </a:outerShdw>
          </a:effectLst>
        </p:spPr>
        <p:txBody>
          <a:bodyPr wrap="none" anchor="ctr"/>
          <a:lstStyle/>
          <a:p>
            <a:pPr algn="ctr" fontAlgn="auto">
              <a:spcBef>
                <a:spcPts val="0"/>
              </a:spcBef>
              <a:spcAft>
                <a:spcPts val="0"/>
              </a:spcAft>
              <a:defRPr/>
            </a:pPr>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a:rPr>
              <a:t>Forecast</a:t>
            </a:r>
          </a:p>
          <a:p>
            <a:pPr algn="ctr" fontAlgn="auto">
              <a:spcBef>
                <a:spcPts val="0"/>
              </a:spcBef>
              <a:spcAft>
                <a:spcPts val="0"/>
              </a:spcAft>
              <a:defRPr/>
            </a:pPr>
            <a:r>
              <a:rPr lang="en-US" sz="1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a:rPr>
              <a:t>To WFO</a:t>
            </a:r>
          </a:p>
        </p:txBody>
      </p:sp>
      <p:cxnSp>
        <p:nvCxnSpPr>
          <p:cNvPr id="13360" name="AutoShape 24"/>
          <p:cNvCxnSpPr>
            <a:cxnSpLocks noChangeShapeType="1"/>
          </p:cNvCxnSpPr>
          <p:nvPr/>
        </p:nvCxnSpPr>
        <p:spPr bwMode="auto">
          <a:xfrm>
            <a:off x="6643688" y="5524500"/>
            <a:ext cx="823912" cy="252413"/>
          </a:xfrm>
          <a:prstGeom prst="curvedConnector2">
            <a:avLst/>
          </a:prstGeom>
          <a:noFill/>
          <a:ln w="9525">
            <a:solidFill>
              <a:schemeClr val="tx1"/>
            </a:solidFill>
            <a:round/>
            <a:headEnd/>
            <a:tailEnd type="triangle" w="med" len="med"/>
          </a:ln>
        </p:spPr>
      </p:cxnSp>
      <p:cxnSp>
        <p:nvCxnSpPr>
          <p:cNvPr id="13361" name="AutoShape 25"/>
          <p:cNvCxnSpPr>
            <a:cxnSpLocks noChangeShapeType="1"/>
          </p:cNvCxnSpPr>
          <p:nvPr/>
        </p:nvCxnSpPr>
        <p:spPr bwMode="auto">
          <a:xfrm>
            <a:off x="4814888" y="5524500"/>
            <a:ext cx="581025" cy="0"/>
          </a:xfrm>
          <a:prstGeom prst="straightConnector1">
            <a:avLst/>
          </a:prstGeom>
          <a:noFill/>
          <a:ln w="9525">
            <a:solidFill>
              <a:schemeClr val="tx1"/>
            </a:solidFill>
            <a:round/>
            <a:headEnd/>
            <a:tailEnd type="triangle" w="med" len="med"/>
          </a:ln>
        </p:spPr>
      </p:cxnSp>
      <p:cxnSp>
        <p:nvCxnSpPr>
          <p:cNvPr id="13362" name="AutoShape 26"/>
          <p:cNvCxnSpPr>
            <a:cxnSpLocks noChangeShapeType="1"/>
          </p:cNvCxnSpPr>
          <p:nvPr/>
        </p:nvCxnSpPr>
        <p:spPr bwMode="auto">
          <a:xfrm>
            <a:off x="4814888" y="3848100"/>
            <a:ext cx="352425" cy="0"/>
          </a:xfrm>
          <a:prstGeom prst="straightConnector1">
            <a:avLst/>
          </a:prstGeom>
          <a:noFill/>
          <a:ln w="9525">
            <a:solidFill>
              <a:schemeClr val="tx1"/>
            </a:solidFill>
            <a:round/>
            <a:headEnd/>
            <a:tailEnd type="triangle" w="med" len="med"/>
          </a:ln>
        </p:spPr>
      </p:cxnSp>
      <p:cxnSp>
        <p:nvCxnSpPr>
          <p:cNvPr id="13363" name="AutoShape 27"/>
          <p:cNvCxnSpPr>
            <a:cxnSpLocks noChangeShapeType="1"/>
          </p:cNvCxnSpPr>
          <p:nvPr/>
        </p:nvCxnSpPr>
        <p:spPr bwMode="auto">
          <a:xfrm rot="5400000">
            <a:off x="4433887" y="3886201"/>
            <a:ext cx="1114425" cy="1600200"/>
          </a:xfrm>
          <a:prstGeom prst="bentConnector3">
            <a:avLst>
              <a:gd name="adj1" fmla="val 50000"/>
            </a:avLst>
          </a:prstGeom>
          <a:noFill/>
          <a:ln w="9525">
            <a:solidFill>
              <a:schemeClr val="tx1"/>
            </a:solidFill>
            <a:miter lim="800000"/>
            <a:headEnd/>
            <a:tailEnd type="triangle" w="med" len="med"/>
          </a:ln>
        </p:spPr>
      </p:cxnSp>
    </p:spTree>
    <p:extLst>
      <p:ext uri="{BB962C8B-B14F-4D97-AF65-F5344CB8AC3E}">
        <p14:creationId xmlns:p14="http://schemas.microsoft.com/office/powerpoint/2010/main" val="278386761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 name="Picture 2" descr="http://www.erh.noaa.gov/mmefs/serfc/SREF/gif/HAWN7.SREF.PCPN.trace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07496"/>
            <a:ext cx="4114800" cy="236601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828800" y="228600"/>
            <a:ext cx="7010400" cy="1107996"/>
          </a:xfrm>
          <a:prstGeom prst="rect">
            <a:avLst/>
          </a:prstGeom>
          <a:noFill/>
        </p:spPr>
        <p:txBody>
          <a:bodyPr wrap="square" lIns="91440" tIns="45720" rIns="91440" bIns="45720">
            <a:spAutoFit/>
          </a:bodyPr>
          <a:lstStyle/>
          <a:p>
            <a:pPr fontAlgn="auto">
              <a:spcBef>
                <a:spcPts val="0"/>
              </a:spcBef>
              <a:spcAft>
                <a:spcPts val="0"/>
              </a:spcAft>
            </a:pPr>
            <a:r>
              <a:rPr lang="en-US" sz="4800" b="1" dirty="0">
                <a:ln w="900" cmpd="sng">
                  <a:solidFill>
                    <a:srgbClr val="1F497D">
                      <a:lumMod val="25000"/>
                      <a:alpha val="55000"/>
                    </a:srgb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MMEFS</a:t>
            </a:r>
          </a:p>
          <a:p>
            <a:pPr fontAlgn="auto">
              <a:spcBef>
                <a:spcPts val="0"/>
              </a:spcBef>
              <a:spcAft>
                <a:spcPts val="0"/>
              </a:spcAft>
            </a:pPr>
            <a:r>
              <a:rPr lang="en-US" b="1" dirty="0">
                <a:ln w="900" cmpd="sng">
                  <a:solidFill>
                    <a:sysClr val="windowText" lastClr="000000">
                      <a:alpha val="55000"/>
                    </a:sys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Multi Meteorological Model Ensemble Forecast System</a:t>
            </a:r>
          </a:p>
        </p:txBody>
      </p:sp>
      <p:pic>
        <p:nvPicPr>
          <p:cNvPr id="11266" name="Picture 2" descr="http://www.erh.noaa.gov/mmefs/serfc/GEFS/gif/PNFG1.GEFS.Q-NF.traces.gif"/>
          <p:cNvPicPr>
            <a:picLocks noChangeAspect="1" noChangeArrowheads="1"/>
          </p:cNvPicPr>
          <p:nvPr/>
        </p:nvPicPr>
        <p:blipFill>
          <a:blip r:embed="rId3" cstate="print">
            <a:grayscl/>
            <a:lum/>
          </a:blip>
          <a:srcRect/>
          <a:stretch>
            <a:fillRect/>
          </a:stretch>
        </p:blipFill>
        <p:spPr bwMode="auto">
          <a:xfrm>
            <a:off x="457199" y="457200"/>
            <a:ext cx="1295401" cy="762000"/>
          </a:xfrm>
          <a:prstGeom prst="rect">
            <a:avLst/>
          </a:prstGeom>
          <a:noFill/>
          <a:ln>
            <a:solidFill>
              <a:schemeClr val="bg1"/>
            </a:solidFill>
          </a:ln>
          <a:effectLst>
            <a:glow rad="63500">
              <a:schemeClr val="tx1">
                <a:lumMod val="95000"/>
                <a:lumOff val="5000"/>
                <a:alpha val="40000"/>
              </a:schemeClr>
            </a:glow>
            <a:outerShdw blurRad="76200" dir="13500000" sy="23000" kx="1200000" algn="br" rotWithShape="0">
              <a:prstClr val="black">
                <a:alpha val="20000"/>
              </a:prstClr>
            </a:outerShdw>
          </a:effectLst>
        </p:spPr>
      </p:pic>
      <p:sp>
        <p:nvSpPr>
          <p:cNvPr id="6" name="Rectangle 5"/>
          <p:cNvSpPr/>
          <p:nvPr/>
        </p:nvSpPr>
        <p:spPr>
          <a:xfrm>
            <a:off x="538088" y="1490990"/>
            <a:ext cx="4419600" cy="523220"/>
          </a:xfrm>
          <a:prstGeom prst="rect">
            <a:avLst/>
          </a:prstGeom>
        </p:spPr>
        <p:txBody>
          <a:bodyPr wrap="square">
            <a:spAutoFit/>
          </a:bodyPr>
          <a:lstStyle/>
          <a:p>
            <a:pPr fontAlgn="auto">
              <a:spcBef>
                <a:spcPts val="0"/>
              </a:spcBef>
              <a:spcAft>
                <a:spcPts val="0"/>
              </a:spcAft>
            </a:pPr>
            <a:r>
              <a:rPr lang="en-US" sz="2800" dirty="0">
                <a:ln w="18415" cmpd="sng">
                  <a:noFill/>
                  <a:prstDash val="solid"/>
                </a:ln>
                <a:solidFill>
                  <a:sysClr val="windowText" lastClr="000000"/>
                </a:solidFill>
                <a:effectLst>
                  <a:outerShdw blurRad="63500" dir="3600000" algn="tl" rotWithShape="0">
                    <a:srgbClr val="000000">
                      <a:alpha val="70000"/>
                    </a:srgbClr>
                  </a:outerShdw>
                </a:effectLst>
                <a:latin typeface="Georgia" pitchFamily="18" charset="0"/>
              </a:rPr>
              <a:t>How does MMEFS work?</a:t>
            </a:r>
          </a:p>
        </p:txBody>
      </p:sp>
      <p:sp>
        <p:nvSpPr>
          <p:cNvPr id="7" name="Rectangle 6"/>
          <p:cNvSpPr/>
          <p:nvPr/>
        </p:nvSpPr>
        <p:spPr>
          <a:xfrm>
            <a:off x="2286000" y="3105835"/>
            <a:ext cx="4572000" cy="369332"/>
          </a:xfrm>
          <a:prstGeom prst="rect">
            <a:avLst/>
          </a:prstGeom>
        </p:spPr>
        <p:txBody>
          <a:bodyPr>
            <a:spAutoFit/>
          </a:bodyPr>
          <a:lstStyle/>
          <a:p>
            <a:pPr fontAlgn="auto">
              <a:spcBef>
                <a:spcPts val="0"/>
              </a:spcBef>
              <a:spcAft>
                <a:spcPts val="0"/>
              </a:spcAft>
            </a:pPr>
            <a:endParaRPr lang="en-US" b="1" dirty="0">
              <a:ln w="900" cmpd="sng">
                <a:solidFill>
                  <a:srgbClr val="1F497D">
                    <a:lumMod val="25000"/>
                    <a:alpha val="55000"/>
                  </a:srgbClr>
                </a:solidFill>
                <a:prstDash val="solid"/>
              </a:ln>
              <a:solidFill>
                <a:prstClr val="white"/>
              </a:solidFill>
              <a:effectLst>
                <a:innerShdw blurRad="101600" dist="76200" dir="5400000">
                  <a:srgbClr val="4F81BD">
                    <a:satMod val="190000"/>
                    <a:tint val="100000"/>
                    <a:alpha val="74000"/>
                  </a:srgbClr>
                </a:innerShdw>
              </a:effectLst>
              <a:latin typeface="Georgia" pitchFamily="18" charset="0"/>
            </a:endParaRPr>
          </a:p>
        </p:txBody>
      </p:sp>
      <p:cxnSp>
        <p:nvCxnSpPr>
          <p:cNvPr id="8" name="Straight Connector 7"/>
          <p:cNvCxnSpPr/>
          <p:nvPr/>
        </p:nvCxnSpPr>
        <p:spPr>
          <a:xfrm>
            <a:off x="381000" y="1371600"/>
            <a:ext cx="8077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57199" y="4583441"/>
            <a:ext cx="2057400" cy="646331"/>
          </a:xfrm>
          <a:prstGeom prst="rect">
            <a:avLst/>
          </a:prstGeom>
          <a:noFill/>
        </p:spPr>
        <p:txBody>
          <a:bodyPr wrap="square" rtlCol="0">
            <a:spAutoFit/>
          </a:bodyPr>
          <a:lstStyle/>
          <a:p>
            <a:pPr fontAlgn="auto">
              <a:spcBef>
                <a:spcPts val="0"/>
              </a:spcBef>
              <a:spcAft>
                <a:spcPts val="0"/>
              </a:spcAft>
            </a:pPr>
            <a:r>
              <a:rPr lang="en-US" sz="1200" cap="all" dirty="0">
                <a:ln w="9000" cmpd="sng">
                  <a:solidFill>
                    <a:sysClr val="windowText" lastClr="000000"/>
                  </a:solidFill>
                  <a:prstDash val="solid"/>
                </a:ln>
                <a:solidFill>
                  <a:sysClr val="windowText" lastClr="000000"/>
                </a:solidFill>
                <a:effectLst>
                  <a:reflection blurRad="12700" stA="28000" endPos="45000" dist="1000" dir="5400000" sy="-100000" algn="bl" rotWithShape="0"/>
                </a:effectLst>
                <a:latin typeface="Arial" pitchFamily="34" charset="0"/>
                <a:cs typeface="Arial" pitchFamily="34" charset="0"/>
              </a:rPr>
              <a:t>Meteorological Precipitation (QPF) Ensembles</a:t>
            </a:r>
          </a:p>
        </p:txBody>
      </p:sp>
      <p:pic>
        <p:nvPicPr>
          <p:cNvPr id="15362" name="Picture 2" descr="C:\Program Files\Microsoft Office\MEDIA\CAGCAT10\j0285750.wmf"/>
          <p:cNvPicPr>
            <a:picLocks noChangeAspect="1" noChangeArrowheads="1"/>
          </p:cNvPicPr>
          <p:nvPr/>
        </p:nvPicPr>
        <p:blipFill>
          <a:blip r:embed="rId4" cstate="print"/>
          <a:srcRect/>
          <a:stretch>
            <a:fillRect/>
          </a:stretch>
        </p:blipFill>
        <p:spPr bwMode="auto">
          <a:xfrm>
            <a:off x="4953000" y="2341730"/>
            <a:ext cx="3962400" cy="1555718"/>
          </a:xfrm>
          <a:prstGeom prst="rect">
            <a:avLst/>
          </a:prstGeom>
          <a:noFill/>
        </p:spPr>
      </p:pic>
      <p:sp>
        <p:nvSpPr>
          <p:cNvPr id="13" name="TextBox 12"/>
          <p:cNvSpPr txBox="1"/>
          <p:nvPr/>
        </p:nvSpPr>
        <p:spPr>
          <a:xfrm>
            <a:off x="5867400" y="1998821"/>
            <a:ext cx="1676400" cy="276999"/>
          </a:xfrm>
          <a:prstGeom prst="rect">
            <a:avLst/>
          </a:prstGeom>
          <a:solidFill>
            <a:schemeClr val="tx1"/>
          </a:solid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fontAlgn="auto">
              <a:spcBef>
                <a:spcPts val="0"/>
              </a:spcBef>
              <a:spcAft>
                <a:spcPts val="0"/>
              </a:spcAft>
            </a:pPr>
            <a:r>
              <a:rPr lang="en-US" sz="1200" b="1" dirty="0">
                <a:ln w="50800"/>
                <a:solidFill>
                  <a:schemeClr val="bg1">
                    <a:shade val="50000"/>
                  </a:schemeClr>
                </a:solidFill>
                <a:latin typeface="Arial" pitchFamily="34" charset="0"/>
                <a:cs typeface="Arial" pitchFamily="34" charset="0"/>
              </a:rPr>
              <a:t>Hydrologic </a:t>
            </a:r>
            <a:r>
              <a:rPr lang="en-US" sz="1200" b="1" dirty="0" smtClean="0">
                <a:ln w="50800"/>
                <a:solidFill>
                  <a:schemeClr val="bg1">
                    <a:shade val="50000"/>
                  </a:schemeClr>
                </a:solidFill>
                <a:latin typeface="Arial" pitchFamily="34" charset="0"/>
                <a:cs typeface="Arial" pitchFamily="34" charset="0"/>
              </a:rPr>
              <a:t>Model</a:t>
            </a:r>
            <a:endParaRPr lang="en-US" sz="1200" b="1" dirty="0">
              <a:ln w="50800"/>
              <a:solidFill>
                <a:schemeClr val="bg1">
                  <a:shade val="50000"/>
                </a:schemeClr>
              </a:solidFill>
              <a:latin typeface="Arial" pitchFamily="34" charset="0"/>
              <a:cs typeface="Arial" pitchFamily="34" charset="0"/>
            </a:endParaRPr>
          </a:p>
        </p:txBody>
      </p:sp>
      <p:pic>
        <p:nvPicPr>
          <p:cNvPr id="15363" name="Picture 3"/>
          <p:cNvPicPr>
            <a:picLocks noChangeAspect="1" noChangeArrowheads="1"/>
          </p:cNvPicPr>
          <p:nvPr/>
        </p:nvPicPr>
        <p:blipFill>
          <a:blip r:embed="rId5" cstate="print"/>
          <a:srcRect/>
          <a:stretch>
            <a:fillRect/>
          </a:stretch>
        </p:blipFill>
        <p:spPr bwMode="auto">
          <a:xfrm>
            <a:off x="3352799" y="4610497"/>
            <a:ext cx="609599" cy="619275"/>
          </a:xfrm>
          <a:prstGeom prst="rect">
            <a:avLst/>
          </a:prstGeom>
          <a:noFill/>
          <a:ln w="9525">
            <a:noFill/>
            <a:miter lim="800000"/>
            <a:headEnd/>
            <a:tailEnd/>
          </a:ln>
          <a:effectLst/>
        </p:spPr>
      </p:pic>
      <p:sp>
        <p:nvSpPr>
          <p:cNvPr id="14" name="&quot;No&quot; Symbol 13"/>
          <p:cNvSpPr/>
          <p:nvPr/>
        </p:nvSpPr>
        <p:spPr>
          <a:xfrm>
            <a:off x="3009900" y="4361765"/>
            <a:ext cx="1295400" cy="1219200"/>
          </a:xfrm>
          <a:prstGeom prst="noSmoking">
            <a:avLst>
              <a:gd name="adj" fmla="val 667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15" name="TextBox 14"/>
          <p:cNvSpPr txBox="1"/>
          <p:nvPr/>
        </p:nvSpPr>
        <p:spPr>
          <a:xfrm>
            <a:off x="2438399" y="5213866"/>
            <a:ext cx="1828800" cy="646331"/>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fontAlgn="auto">
              <a:spcBef>
                <a:spcPts val="0"/>
              </a:spcBef>
              <a:spcAft>
                <a:spcPts val="0"/>
              </a:spcAft>
            </a:pPr>
            <a:r>
              <a:rPr lang="en-US" b="1" dirty="0">
                <a:ln w="50800"/>
                <a:solidFill>
                  <a:schemeClr val="bg1">
                    <a:shade val="50000"/>
                  </a:schemeClr>
                </a:solidFill>
                <a:latin typeface="Calibri"/>
              </a:rPr>
              <a:t>No  Forecaster Intervention</a:t>
            </a:r>
          </a:p>
        </p:txBody>
      </p:sp>
      <p:pic>
        <p:nvPicPr>
          <p:cNvPr id="16" name="Picture 2" descr="http://www.erh.noaa.gov/mmefs/serfc/GEFS/gif/PNFG1.GEFS.Q-NF.traces.gif"/>
          <p:cNvPicPr>
            <a:picLocks noChangeAspect="1" noChangeArrowheads="1"/>
          </p:cNvPicPr>
          <p:nvPr/>
        </p:nvPicPr>
        <p:blipFill>
          <a:blip r:embed="rId3" cstate="print"/>
          <a:srcRect l="17770" t="16118" r="30147" b="12500"/>
          <a:stretch>
            <a:fillRect/>
          </a:stretch>
        </p:blipFill>
        <p:spPr bwMode="auto">
          <a:xfrm>
            <a:off x="4572000" y="4953000"/>
            <a:ext cx="4038951" cy="1524000"/>
          </a:xfrm>
          <a:prstGeom prst="rect">
            <a:avLst/>
          </a:prstGeom>
          <a:ln>
            <a:noFill/>
          </a:ln>
          <a:effectLst>
            <a:outerShdw blurRad="292100" dist="139700" dir="2700000" algn="tl" rotWithShape="0">
              <a:srgbClr val="333333">
                <a:alpha val="65000"/>
              </a:srgbClr>
            </a:outerShdw>
          </a:effectLst>
        </p:spPr>
      </p:pic>
      <p:sp>
        <p:nvSpPr>
          <p:cNvPr id="17" name="TextBox 16"/>
          <p:cNvSpPr txBox="1"/>
          <p:nvPr/>
        </p:nvSpPr>
        <p:spPr>
          <a:xfrm>
            <a:off x="4572000" y="5029200"/>
            <a:ext cx="2057400" cy="830997"/>
          </a:xfrm>
          <a:prstGeom prst="rect">
            <a:avLst/>
          </a:prstGeom>
          <a:noFill/>
        </p:spPr>
        <p:txBody>
          <a:bodyPr wrap="square" rtlCol="0">
            <a:spAutoFit/>
          </a:bodyPr>
          <a:lstStyle/>
          <a:p>
            <a:pPr fontAlgn="auto">
              <a:spcBef>
                <a:spcPts val="0"/>
              </a:spcBef>
              <a:spcAft>
                <a:spcPts val="0"/>
              </a:spcAft>
            </a:pPr>
            <a:r>
              <a:rPr lang="en-US" sz="1600" cap="all" dirty="0">
                <a:ln w="9000" cmpd="sng">
                  <a:solidFill>
                    <a:sysClr val="windowText" lastClr="000000"/>
                  </a:solidFill>
                  <a:prstDash val="solid"/>
                </a:ln>
                <a:solidFill>
                  <a:prstClr val="black"/>
                </a:solidFill>
                <a:effectLst>
                  <a:reflection blurRad="12700" stA="28000" endPos="45000" dist="1000" dir="5400000" sy="-100000" algn="bl" rotWithShape="0"/>
                </a:effectLst>
                <a:latin typeface="Arial" pitchFamily="34" charset="0"/>
                <a:cs typeface="Arial" pitchFamily="34" charset="0"/>
              </a:rPr>
              <a:t>Forecast</a:t>
            </a:r>
          </a:p>
          <a:p>
            <a:pPr fontAlgn="auto">
              <a:spcBef>
                <a:spcPts val="0"/>
              </a:spcBef>
              <a:spcAft>
                <a:spcPts val="0"/>
              </a:spcAft>
            </a:pPr>
            <a:r>
              <a:rPr lang="en-US" sz="1600" cap="all" dirty="0">
                <a:ln w="9000" cmpd="sng">
                  <a:solidFill>
                    <a:sysClr val="windowText" lastClr="000000"/>
                  </a:solidFill>
                  <a:prstDash val="solid"/>
                </a:ln>
                <a:solidFill>
                  <a:prstClr val="black"/>
                </a:solidFill>
                <a:effectLst>
                  <a:reflection blurRad="12700" stA="28000" endPos="45000" dist="1000" dir="5400000" sy="-100000" algn="bl" rotWithShape="0"/>
                </a:effectLst>
                <a:latin typeface="Arial" pitchFamily="34" charset="0"/>
                <a:cs typeface="Arial" pitchFamily="34" charset="0"/>
              </a:rPr>
              <a:t>Streamflow Ensembles</a:t>
            </a:r>
          </a:p>
        </p:txBody>
      </p:sp>
      <p:cxnSp>
        <p:nvCxnSpPr>
          <p:cNvPr id="19" name="Straight Arrow Connector 18"/>
          <p:cNvCxnSpPr/>
          <p:nvPr/>
        </p:nvCxnSpPr>
        <p:spPr>
          <a:xfrm rot="5400000">
            <a:off x="5144294" y="4610100"/>
            <a:ext cx="380206" cy="7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6363494" y="4609306"/>
            <a:ext cx="380206" cy="7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a:off x="7658894" y="4609306"/>
            <a:ext cx="380206" cy="79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46487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fade">
                                      <p:cBhvr>
                                        <p:cTn id="7" dur="2000"/>
                                        <p:tgtEl>
                                          <p:spTgt spid="1536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20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1828800" y="228600"/>
            <a:ext cx="7010400" cy="1107996"/>
          </a:xfrm>
          <a:prstGeom prst="rect">
            <a:avLst/>
          </a:prstGeom>
          <a:noFill/>
        </p:spPr>
        <p:txBody>
          <a:bodyPr wrap="square" lIns="91440" tIns="45720" rIns="91440" bIns="45720">
            <a:spAutoFit/>
          </a:bodyPr>
          <a:lstStyle/>
          <a:p>
            <a:pPr fontAlgn="auto">
              <a:spcBef>
                <a:spcPts val="0"/>
              </a:spcBef>
              <a:spcAft>
                <a:spcPts val="0"/>
              </a:spcAft>
            </a:pPr>
            <a:r>
              <a:rPr lang="en-US" sz="4800" b="1" dirty="0">
                <a:ln w="900" cmpd="sng">
                  <a:solidFill>
                    <a:srgbClr val="1F497D">
                      <a:lumMod val="25000"/>
                      <a:alpha val="55000"/>
                    </a:srgb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MMEFS</a:t>
            </a:r>
          </a:p>
          <a:p>
            <a:pPr fontAlgn="auto">
              <a:spcBef>
                <a:spcPts val="0"/>
              </a:spcBef>
              <a:spcAft>
                <a:spcPts val="0"/>
              </a:spcAft>
            </a:pPr>
            <a:r>
              <a:rPr lang="en-US" b="1" dirty="0">
                <a:ln w="900" cmpd="sng">
                  <a:solidFill>
                    <a:srgbClr val="1F497D">
                      <a:lumMod val="25000"/>
                      <a:alpha val="55000"/>
                    </a:srgb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Multi Meteorological Model Ensemble Forecast System</a:t>
            </a:r>
          </a:p>
        </p:txBody>
      </p:sp>
      <p:pic>
        <p:nvPicPr>
          <p:cNvPr id="11266" name="Picture 2" descr="http://www.erh.noaa.gov/mmefs/serfc/GEFS/gif/PNFG1.GEFS.Q-NF.traces.gif"/>
          <p:cNvPicPr>
            <a:picLocks noChangeAspect="1" noChangeArrowheads="1"/>
          </p:cNvPicPr>
          <p:nvPr/>
        </p:nvPicPr>
        <p:blipFill>
          <a:blip r:embed="rId3" cstate="print">
            <a:grayscl/>
            <a:lum/>
          </a:blip>
          <a:srcRect/>
          <a:stretch>
            <a:fillRect/>
          </a:stretch>
        </p:blipFill>
        <p:spPr bwMode="auto">
          <a:xfrm>
            <a:off x="457199" y="457200"/>
            <a:ext cx="1295401" cy="762000"/>
          </a:xfrm>
          <a:prstGeom prst="rect">
            <a:avLst/>
          </a:prstGeom>
          <a:noFill/>
          <a:ln>
            <a:solidFill>
              <a:schemeClr val="bg1"/>
            </a:solidFill>
          </a:ln>
          <a:effectLst>
            <a:glow rad="63500">
              <a:schemeClr val="tx1">
                <a:lumMod val="95000"/>
                <a:lumOff val="5000"/>
                <a:alpha val="40000"/>
              </a:schemeClr>
            </a:glow>
            <a:outerShdw blurRad="76200" dir="13500000" sy="23000" kx="1200000" algn="br" rotWithShape="0">
              <a:prstClr val="black">
                <a:alpha val="20000"/>
              </a:prstClr>
            </a:outerShdw>
          </a:effectLst>
        </p:spPr>
      </p:pic>
      <p:sp>
        <p:nvSpPr>
          <p:cNvPr id="6" name="Rectangle 5"/>
          <p:cNvSpPr/>
          <p:nvPr/>
        </p:nvSpPr>
        <p:spPr>
          <a:xfrm>
            <a:off x="533400" y="2133600"/>
            <a:ext cx="4572000" cy="1815882"/>
          </a:xfrm>
          <a:prstGeom prst="rect">
            <a:avLst/>
          </a:prstGeom>
        </p:spPr>
        <p:txBody>
          <a:bodyPr>
            <a:spAutoFit/>
          </a:bodyPr>
          <a:lstStyle/>
          <a:p>
            <a:pPr fontAlgn="auto">
              <a:spcBef>
                <a:spcPts val="0"/>
              </a:spcBef>
              <a:spcAft>
                <a:spcPts val="0"/>
              </a:spcAft>
            </a:pPr>
            <a:r>
              <a:rPr lang="en-US" sz="2800" dirty="0">
                <a:ln w="18415" cmpd="sng">
                  <a:noFill/>
                  <a:prstDash val="solid"/>
                </a:ln>
                <a:solidFill>
                  <a:sysClr val="windowText" lastClr="000000"/>
                </a:solidFill>
                <a:effectLst>
                  <a:outerShdw blurRad="63500" dir="3600000" algn="tl" rotWithShape="0">
                    <a:srgbClr val="000000">
                      <a:alpha val="70000"/>
                    </a:srgbClr>
                  </a:outerShdw>
                </a:effectLst>
                <a:latin typeface="Georgia" pitchFamily="18" charset="0"/>
              </a:rPr>
              <a:t>Why do we have MMEFS</a:t>
            </a:r>
          </a:p>
          <a:p>
            <a:pPr fontAlgn="auto">
              <a:spcBef>
                <a:spcPts val="0"/>
              </a:spcBef>
              <a:spcAft>
                <a:spcPts val="0"/>
              </a:spcAft>
            </a:pPr>
            <a:endParaRPr lang="en-US" sz="2800" dirty="0">
              <a:ln w="18415" cmpd="sng">
                <a:noFill/>
                <a:prstDash val="solid"/>
              </a:ln>
              <a:solidFill>
                <a:prstClr val="white"/>
              </a:solidFill>
              <a:effectLst>
                <a:outerShdw blurRad="63500" dir="3600000" algn="tl" rotWithShape="0">
                  <a:srgbClr val="000000">
                    <a:alpha val="70000"/>
                  </a:srgbClr>
                </a:outerShdw>
              </a:effectLst>
              <a:latin typeface="Georgia" pitchFamily="18" charset="0"/>
            </a:endParaRPr>
          </a:p>
          <a:p>
            <a:pPr fontAlgn="auto">
              <a:spcBef>
                <a:spcPts val="0"/>
              </a:spcBef>
              <a:spcAft>
                <a:spcPts val="0"/>
              </a:spcAft>
            </a:pPr>
            <a:endParaRPr lang="en-US" sz="2800" dirty="0">
              <a:ln w="18415" cmpd="sng">
                <a:noFill/>
                <a:prstDash val="solid"/>
              </a:ln>
              <a:solidFill>
                <a:prstClr val="white"/>
              </a:solidFill>
              <a:effectLst>
                <a:outerShdw blurRad="63500" dir="3600000" algn="tl" rotWithShape="0">
                  <a:srgbClr val="000000">
                    <a:alpha val="70000"/>
                  </a:srgbClr>
                </a:outerShdw>
              </a:effectLst>
              <a:latin typeface="Georgia" pitchFamily="18" charset="0"/>
            </a:endParaRPr>
          </a:p>
          <a:p>
            <a:pPr fontAlgn="auto">
              <a:spcBef>
                <a:spcPts val="0"/>
              </a:spcBef>
              <a:spcAft>
                <a:spcPts val="0"/>
              </a:spcAft>
            </a:pPr>
            <a:endParaRPr lang="en-US" sz="2800" dirty="0">
              <a:ln w="18415" cmpd="sng">
                <a:noFill/>
                <a:prstDash val="solid"/>
              </a:ln>
              <a:solidFill>
                <a:prstClr val="white"/>
              </a:solidFill>
              <a:effectLst>
                <a:outerShdw blurRad="63500" dir="3600000" algn="tl" rotWithShape="0">
                  <a:srgbClr val="000000">
                    <a:alpha val="70000"/>
                  </a:srgbClr>
                </a:outerShdw>
              </a:effectLst>
              <a:latin typeface="Georgia" pitchFamily="18" charset="0"/>
            </a:endParaRPr>
          </a:p>
        </p:txBody>
      </p:sp>
      <p:cxnSp>
        <p:nvCxnSpPr>
          <p:cNvPr id="14" name="Straight Connector 13"/>
          <p:cNvCxnSpPr/>
          <p:nvPr/>
        </p:nvCxnSpPr>
        <p:spPr>
          <a:xfrm>
            <a:off x="381000" y="1371600"/>
            <a:ext cx="8077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4572000" y="2133600"/>
            <a:ext cx="356188" cy="523220"/>
          </a:xfrm>
          <a:prstGeom prst="rect">
            <a:avLst/>
          </a:prstGeom>
        </p:spPr>
        <p:txBody>
          <a:bodyPr wrap="none">
            <a:spAutoFit/>
          </a:bodyPr>
          <a:lstStyle/>
          <a:p>
            <a:pPr fontAlgn="auto">
              <a:spcBef>
                <a:spcPts val="0"/>
              </a:spcBef>
              <a:spcAft>
                <a:spcPts val="0"/>
              </a:spcAft>
            </a:pPr>
            <a:r>
              <a:rPr lang="en-US" sz="2800" dirty="0">
                <a:ln w="18415" cmpd="sng">
                  <a:noFill/>
                  <a:prstDash val="solid"/>
                </a:ln>
                <a:solidFill>
                  <a:sysClr val="windowText" lastClr="000000"/>
                </a:solidFill>
                <a:effectLst>
                  <a:outerShdw blurRad="63500" dir="3600000" algn="tl" rotWithShape="0">
                    <a:srgbClr val="000000">
                      <a:alpha val="70000"/>
                    </a:srgbClr>
                  </a:outerShdw>
                </a:effectLst>
                <a:latin typeface="Georgia" pitchFamily="18" charset="0"/>
              </a:rPr>
              <a:t>?</a:t>
            </a:r>
            <a:endParaRPr lang="en-US" sz="2800" dirty="0">
              <a:solidFill>
                <a:sysClr val="windowText" lastClr="000000"/>
              </a:solidFill>
              <a:latin typeface="Calibri"/>
            </a:endParaRPr>
          </a:p>
        </p:txBody>
      </p:sp>
      <p:sp>
        <p:nvSpPr>
          <p:cNvPr id="13" name="Rectangle 12"/>
          <p:cNvSpPr/>
          <p:nvPr/>
        </p:nvSpPr>
        <p:spPr>
          <a:xfrm>
            <a:off x="1828800" y="3810000"/>
            <a:ext cx="2884123" cy="707886"/>
          </a:xfrm>
          <a:prstGeom prst="rect">
            <a:avLst/>
          </a:prstGeom>
        </p:spPr>
        <p:txBody>
          <a:bodyPr wrap="none">
            <a:spAutoFit/>
          </a:bodyPr>
          <a:lstStyle/>
          <a:p>
            <a:pPr fontAlgn="auto">
              <a:spcBef>
                <a:spcPts val="0"/>
              </a:spcBef>
              <a:spcAft>
                <a:spcPts val="0"/>
              </a:spcAft>
            </a:pPr>
            <a:r>
              <a:rPr lang="en-US" sz="4000" dirty="0">
                <a:ln w="18415" cmpd="sng">
                  <a:noFill/>
                  <a:prstDash val="solid"/>
                </a:ln>
                <a:solidFill>
                  <a:sysClr val="windowText" lastClr="000000"/>
                </a:solidFill>
                <a:effectLst>
                  <a:outerShdw blurRad="63500" dir="3600000" algn="tl" rotWithShape="0">
                    <a:srgbClr val="000000">
                      <a:alpha val="70000"/>
                    </a:srgbClr>
                  </a:outerShdw>
                </a:effectLst>
                <a:latin typeface="Georgia" pitchFamily="18" charset="0"/>
              </a:rPr>
              <a:t>Uncertainty</a:t>
            </a:r>
            <a:endParaRPr lang="en-US" sz="4000" dirty="0">
              <a:solidFill>
                <a:sysClr val="windowText" lastClr="000000"/>
              </a:solidFill>
              <a:latin typeface="Calibri"/>
            </a:endParaRPr>
          </a:p>
        </p:txBody>
      </p:sp>
      <p:sp>
        <p:nvSpPr>
          <p:cNvPr id="15" name="Rectangle 14"/>
          <p:cNvSpPr/>
          <p:nvPr/>
        </p:nvSpPr>
        <p:spPr>
          <a:xfrm>
            <a:off x="2133600" y="4572000"/>
            <a:ext cx="5610831" cy="1077218"/>
          </a:xfrm>
          <a:prstGeom prst="rect">
            <a:avLst/>
          </a:prstGeom>
        </p:spPr>
        <p:txBody>
          <a:bodyPr wrap="none">
            <a:spAutoFit/>
          </a:bodyPr>
          <a:lstStyle/>
          <a:p>
            <a:pPr fontAlgn="auto">
              <a:spcBef>
                <a:spcPts val="0"/>
              </a:spcBef>
              <a:spcAft>
                <a:spcPts val="0"/>
              </a:spcAft>
              <a:buFontTx/>
              <a:buChar char="-"/>
            </a:pPr>
            <a:r>
              <a:rPr lang="en-US" sz="3200" dirty="0">
                <a:ln w="18415" cmpd="sng">
                  <a:noFill/>
                  <a:prstDash val="solid"/>
                </a:ln>
                <a:solidFill>
                  <a:sysClr val="windowText" lastClr="000000"/>
                </a:solidFill>
                <a:effectLst>
                  <a:outerShdw blurRad="63500" dir="3600000" algn="tl" rotWithShape="0">
                    <a:srgbClr val="000000">
                      <a:alpha val="70000"/>
                    </a:srgbClr>
                  </a:outerShdw>
                </a:effectLst>
                <a:latin typeface="Georgia" pitchFamily="18" charset="0"/>
              </a:rPr>
              <a:t>our inability to know for sure</a:t>
            </a:r>
          </a:p>
          <a:p>
            <a:pPr fontAlgn="auto">
              <a:spcBef>
                <a:spcPts val="0"/>
              </a:spcBef>
              <a:spcAft>
                <a:spcPts val="0"/>
              </a:spcAft>
              <a:buFontTx/>
              <a:buChar char="-"/>
            </a:pPr>
            <a:r>
              <a:rPr lang="en-US" sz="3200" dirty="0">
                <a:ln w="18415" cmpd="sng">
                  <a:noFill/>
                  <a:prstDash val="solid"/>
                </a:ln>
                <a:solidFill>
                  <a:sysClr val="windowText" lastClr="000000"/>
                </a:solidFill>
                <a:effectLst>
                  <a:outerShdw blurRad="63500" dir="3600000" algn="tl" rotWithShape="0">
                    <a:srgbClr val="000000">
                      <a:alpha val="70000"/>
                    </a:srgbClr>
                  </a:outerShdw>
                </a:effectLst>
                <a:latin typeface="Georgia" pitchFamily="18" charset="0"/>
              </a:rPr>
              <a:t> risk</a:t>
            </a:r>
            <a:endParaRPr lang="en-US" sz="3200" dirty="0">
              <a:solidFill>
                <a:sysClr val="windowText" lastClr="000000"/>
              </a:solidFill>
              <a:latin typeface="Calibri"/>
            </a:endParaRPr>
          </a:p>
        </p:txBody>
      </p:sp>
    </p:spTree>
    <p:extLst>
      <p:ext uri="{BB962C8B-B14F-4D97-AF65-F5344CB8AC3E}">
        <p14:creationId xmlns:p14="http://schemas.microsoft.com/office/powerpoint/2010/main" val="14137576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nodeType="clickEffect">
                                  <p:stCondLst>
                                    <p:cond delay="0"/>
                                  </p:stCondLst>
                                  <p:childTnLst>
                                    <p:anim to="4" calcmode="lin" valueType="num">
                                      <p:cBhvr override="childStyle">
                                        <p:cTn id="6" dur="2000" fill="hold"/>
                                        <p:tgtEl>
                                          <p:spTgt spid="11">
                                            <p:txEl>
                                              <p:pRg st="0" end="0"/>
                                            </p:txEl>
                                          </p:spTgt>
                                        </p:tgtEl>
                                        <p:attrNameLst>
                                          <p:attrName>style.fontSize</p:attrName>
                                        </p:attrNameLst>
                                      </p:cBhvr>
                                    </p:anim>
                                  </p:childTnLst>
                                </p:cTn>
                              </p:par>
                              <p:par>
                                <p:cTn id="7" presetID="0" presetClass="path" presetSubtype="0" accel="50000" decel="50000" fill="hold" nodeType="withEffect">
                                  <p:stCondLst>
                                    <p:cond delay="0"/>
                                  </p:stCondLst>
                                  <p:childTnLst>
                                    <p:animMotion origin="layout" path="M 0.01042 -0.00439 C 0.06007 0.00069 0.10973 0.00601 0.10087 0.03029 C 0.09202 0.05457 -0.00156 0.1059 -0.04305 0.1415 C -0.08454 0.17711 -0.16545 0.23306 -0.14843 0.2437 C -0.13142 0.25433 0.01598 0.21341 0.05921 0.20532 " pathEditMode="relative" rAng="0" ptsTypes="aaaaa">
                                      <p:cBhvr>
                                        <p:cTn id="8" dur="2000" fill="hold"/>
                                        <p:tgtEl>
                                          <p:spTgt spid="11">
                                            <p:txEl>
                                              <p:pRg st="0" end="0"/>
                                            </p:txEl>
                                          </p:spTgt>
                                        </p:tgtEl>
                                        <p:attrNameLst>
                                          <p:attrName>ppt_x</p:attrName>
                                          <p:attrName>ppt_y</p:attrName>
                                        </p:attrNameLst>
                                      </p:cBhvr>
                                      <p:rCtr x="-3837" y="12925"/>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0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V:\Jeff\pics\ohior.jpg"/>
          <p:cNvPicPr>
            <a:picLocks noChangeAspect="1" noChangeArrowheads="1"/>
          </p:cNvPicPr>
          <p:nvPr/>
        </p:nvPicPr>
        <p:blipFill>
          <a:blip r:embed="rId3" cstate="print">
            <a:duotone>
              <a:prstClr val="black"/>
              <a:schemeClr val="tx2">
                <a:tint val="45000"/>
                <a:satMod val="400000"/>
              </a:schemeClr>
            </a:duotone>
            <a:lum bright="-17000" contrast="-53000"/>
          </a:blip>
          <a:srcRect/>
          <a:stretch>
            <a:fillRect/>
          </a:stretch>
        </p:blipFill>
        <p:spPr bwMode="auto">
          <a:xfrm>
            <a:off x="1" y="2133600"/>
            <a:ext cx="9144000" cy="4724400"/>
          </a:xfrm>
          <a:prstGeom prst="rect">
            <a:avLst/>
          </a:prstGeom>
          <a:noFill/>
        </p:spPr>
      </p:pic>
      <p:sp>
        <p:nvSpPr>
          <p:cNvPr id="4" name="Rectangle 3"/>
          <p:cNvSpPr/>
          <p:nvPr/>
        </p:nvSpPr>
        <p:spPr>
          <a:xfrm>
            <a:off x="1828800" y="228600"/>
            <a:ext cx="7010400" cy="1107996"/>
          </a:xfrm>
          <a:prstGeom prst="rect">
            <a:avLst/>
          </a:prstGeom>
          <a:noFill/>
        </p:spPr>
        <p:txBody>
          <a:bodyPr wrap="square" lIns="91440" tIns="45720" rIns="91440" bIns="45720">
            <a:spAutoFit/>
          </a:bodyPr>
          <a:lstStyle/>
          <a:p>
            <a:pPr fontAlgn="auto">
              <a:spcBef>
                <a:spcPts val="0"/>
              </a:spcBef>
              <a:spcAft>
                <a:spcPts val="0"/>
              </a:spcAft>
            </a:pPr>
            <a:r>
              <a:rPr lang="en-US" sz="4800" b="1" dirty="0">
                <a:ln w="900" cmpd="sng">
                  <a:solidFill>
                    <a:srgbClr val="1F497D">
                      <a:lumMod val="25000"/>
                      <a:alpha val="55000"/>
                    </a:srgb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MMEFS</a:t>
            </a:r>
          </a:p>
          <a:p>
            <a:pPr fontAlgn="auto">
              <a:spcBef>
                <a:spcPts val="0"/>
              </a:spcBef>
              <a:spcAft>
                <a:spcPts val="0"/>
              </a:spcAft>
            </a:pPr>
            <a:r>
              <a:rPr lang="en-US" b="1" dirty="0">
                <a:ln w="900" cmpd="sng">
                  <a:solidFill>
                    <a:srgbClr val="1F497D">
                      <a:lumMod val="25000"/>
                      <a:alpha val="55000"/>
                    </a:srgb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Multi Meteorological Model Ensemble Forecast System</a:t>
            </a:r>
          </a:p>
        </p:txBody>
      </p:sp>
      <p:pic>
        <p:nvPicPr>
          <p:cNvPr id="11266" name="Picture 2" descr="http://www.erh.noaa.gov/mmefs/serfc/GEFS/gif/PNFG1.GEFS.Q-NF.traces.gif"/>
          <p:cNvPicPr>
            <a:picLocks noChangeAspect="1" noChangeArrowheads="1"/>
          </p:cNvPicPr>
          <p:nvPr/>
        </p:nvPicPr>
        <p:blipFill>
          <a:blip r:embed="rId4" cstate="print">
            <a:grayscl/>
            <a:lum/>
          </a:blip>
          <a:srcRect/>
          <a:stretch>
            <a:fillRect/>
          </a:stretch>
        </p:blipFill>
        <p:spPr bwMode="auto">
          <a:xfrm>
            <a:off x="457199" y="457200"/>
            <a:ext cx="1295401" cy="762000"/>
          </a:xfrm>
          <a:prstGeom prst="rect">
            <a:avLst/>
          </a:prstGeom>
          <a:noFill/>
          <a:ln>
            <a:solidFill>
              <a:schemeClr val="bg1"/>
            </a:solidFill>
          </a:ln>
          <a:effectLst>
            <a:glow rad="63500">
              <a:schemeClr val="tx1">
                <a:lumMod val="95000"/>
                <a:lumOff val="5000"/>
                <a:alpha val="40000"/>
              </a:schemeClr>
            </a:glow>
            <a:outerShdw blurRad="76200" dir="13500000" sy="23000" kx="1200000" algn="br" rotWithShape="0">
              <a:prstClr val="black">
                <a:alpha val="20000"/>
              </a:prstClr>
            </a:outerShdw>
          </a:effectLst>
        </p:spPr>
      </p:pic>
      <p:sp>
        <p:nvSpPr>
          <p:cNvPr id="6" name="Rectangle 5"/>
          <p:cNvSpPr/>
          <p:nvPr/>
        </p:nvSpPr>
        <p:spPr>
          <a:xfrm>
            <a:off x="457200" y="1524000"/>
            <a:ext cx="4572000" cy="523220"/>
          </a:xfrm>
          <a:prstGeom prst="rect">
            <a:avLst/>
          </a:prstGeom>
        </p:spPr>
        <p:txBody>
          <a:bodyPr wrap="square">
            <a:spAutoFit/>
          </a:bodyPr>
          <a:lstStyle/>
          <a:p>
            <a:pPr fontAlgn="auto">
              <a:spcBef>
                <a:spcPts val="0"/>
              </a:spcBef>
              <a:spcAft>
                <a:spcPts val="0"/>
              </a:spcAft>
            </a:pPr>
            <a:r>
              <a:rPr lang="en-US" sz="2800" dirty="0">
                <a:ln w="18415" cmpd="sng">
                  <a:noFill/>
                  <a:prstDash val="solid"/>
                </a:ln>
                <a:solidFill>
                  <a:sysClr val="windowText" lastClr="000000"/>
                </a:solidFill>
                <a:effectLst>
                  <a:outerShdw blurRad="63500" dir="3600000" algn="tl" rotWithShape="0">
                    <a:srgbClr val="000000">
                      <a:alpha val="70000"/>
                    </a:srgbClr>
                  </a:outerShdw>
                </a:effectLst>
                <a:latin typeface="Georgia" pitchFamily="18" charset="0"/>
              </a:rPr>
              <a:t>Why do we have MMEFS?</a:t>
            </a:r>
          </a:p>
        </p:txBody>
      </p:sp>
      <p:cxnSp>
        <p:nvCxnSpPr>
          <p:cNvPr id="14" name="Straight Connector 13"/>
          <p:cNvCxnSpPr/>
          <p:nvPr/>
        </p:nvCxnSpPr>
        <p:spPr>
          <a:xfrm>
            <a:off x="381000" y="1371600"/>
            <a:ext cx="8077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20697913">
            <a:off x="1540532" y="5794000"/>
            <a:ext cx="1832815" cy="369332"/>
          </a:xfrm>
          <a:prstGeom prst="rect">
            <a:avLst/>
          </a:prstGeom>
          <a:noFill/>
        </p:spPr>
        <p:txBody>
          <a:bodyPr wrap="square" rtlCol="0">
            <a:spAutoFit/>
          </a:bodyPr>
          <a:lstStyle/>
          <a:p>
            <a:pPr fontAlgn="auto">
              <a:spcBef>
                <a:spcPts val="0"/>
              </a:spcBef>
              <a:spcAft>
                <a:spcPts val="0"/>
              </a:spcAft>
            </a:pPr>
            <a:r>
              <a:rPr lang="en-US" b="1" spc="50" dirty="0">
                <a:ln w="13500">
                  <a:solidFill>
                    <a:srgbClr val="4F81BD">
                      <a:shade val="2500"/>
                      <a:alpha val="6500"/>
                    </a:srgbClr>
                  </a:solidFill>
                  <a:prstDash val="solid"/>
                </a:ln>
                <a:solidFill>
                  <a:srgbClr val="4F81BD">
                    <a:tint val="3000"/>
                    <a:alpha val="95000"/>
                  </a:srgbClr>
                </a:solidFill>
                <a:effectLst>
                  <a:innerShdw blurRad="50900" dist="38500" dir="13500000">
                    <a:srgbClr val="000000">
                      <a:alpha val="60000"/>
                    </a:srgbClr>
                  </a:innerShdw>
                </a:effectLst>
                <a:latin typeface="Calibri"/>
              </a:rPr>
              <a:t>Future Rainfall?</a:t>
            </a:r>
          </a:p>
        </p:txBody>
      </p:sp>
      <p:sp>
        <p:nvSpPr>
          <p:cNvPr id="12" name="TextBox 11"/>
          <p:cNvSpPr txBox="1"/>
          <p:nvPr/>
        </p:nvSpPr>
        <p:spPr>
          <a:xfrm rot="1431622">
            <a:off x="5197486" y="2909225"/>
            <a:ext cx="3159428" cy="369332"/>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pPr>
            <a:r>
              <a:rPr lang="en-US" b="1" spc="150" dirty="0">
                <a:ln w="11430"/>
                <a:solidFill>
                  <a:srgbClr val="F8F8F8"/>
                </a:solidFill>
                <a:effectLst>
                  <a:outerShdw blurRad="25400" algn="tl" rotWithShape="0">
                    <a:srgbClr val="000000">
                      <a:alpha val="43000"/>
                    </a:srgbClr>
                  </a:outerShdw>
                </a:effectLst>
                <a:latin typeface="Calibri"/>
              </a:rPr>
              <a:t>Estimating Past Rainfall?</a:t>
            </a:r>
          </a:p>
        </p:txBody>
      </p:sp>
      <p:sp>
        <p:nvSpPr>
          <p:cNvPr id="16" name="TextBox 15"/>
          <p:cNvSpPr txBox="1"/>
          <p:nvPr/>
        </p:nvSpPr>
        <p:spPr>
          <a:xfrm rot="20326122">
            <a:off x="926923" y="2868252"/>
            <a:ext cx="1601542" cy="369332"/>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pPr>
            <a:r>
              <a:rPr lang="en-US" b="1" spc="150" dirty="0">
                <a:ln w="11430"/>
                <a:solidFill>
                  <a:srgbClr val="F8F8F8"/>
                </a:solidFill>
                <a:effectLst>
                  <a:outerShdw blurRad="25400" algn="tl" rotWithShape="0">
                    <a:srgbClr val="000000">
                      <a:alpha val="43000"/>
                    </a:srgbClr>
                  </a:outerShdw>
                </a:effectLst>
                <a:latin typeface="Calibri"/>
              </a:rPr>
              <a:t>Reservoirs?</a:t>
            </a:r>
          </a:p>
        </p:txBody>
      </p:sp>
      <p:sp>
        <p:nvSpPr>
          <p:cNvPr id="17" name="TextBox 16"/>
          <p:cNvSpPr txBox="1"/>
          <p:nvPr/>
        </p:nvSpPr>
        <p:spPr>
          <a:xfrm rot="255088">
            <a:off x="2904474" y="3253445"/>
            <a:ext cx="3500490" cy="369332"/>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pPr>
            <a:r>
              <a:rPr lang="en-US" b="1" spc="150" dirty="0">
                <a:ln w="11430"/>
                <a:solidFill>
                  <a:srgbClr val="F8F8F8"/>
                </a:solidFill>
                <a:effectLst>
                  <a:outerShdw blurRad="25400" algn="tl" rotWithShape="0">
                    <a:srgbClr val="000000">
                      <a:alpha val="43000"/>
                    </a:srgbClr>
                  </a:outerShdw>
                </a:effectLst>
                <a:latin typeface="Calibri"/>
              </a:rPr>
              <a:t>Stage to Flow Relationship?</a:t>
            </a:r>
          </a:p>
        </p:txBody>
      </p:sp>
      <p:sp>
        <p:nvSpPr>
          <p:cNvPr id="18" name="TextBox 17"/>
          <p:cNvSpPr txBox="1"/>
          <p:nvPr/>
        </p:nvSpPr>
        <p:spPr>
          <a:xfrm rot="542486">
            <a:off x="1456004" y="4985381"/>
            <a:ext cx="3350659" cy="369332"/>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pPr>
            <a:r>
              <a:rPr lang="en-US" b="1" spc="150" dirty="0">
                <a:ln w="11430"/>
                <a:solidFill>
                  <a:srgbClr val="F8F8F8"/>
                </a:solidFill>
                <a:effectLst>
                  <a:outerShdw blurRad="25400" algn="tl" rotWithShape="0">
                    <a:srgbClr val="000000">
                      <a:alpha val="43000"/>
                    </a:srgbClr>
                  </a:outerShdw>
                </a:effectLst>
                <a:latin typeface="Calibri"/>
              </a:rPr>
              <a:t>River Gage Observations?</a:t>
            </a:r>
          </a:p>
        </p:txBody>
      </p:sp>
      <p:sp>
        <p:nvSpPr>
          <p:cNvPr id="19" name="TextBox 18"/>
          <p:cNvSpPr txBox="1"/>
          <p:nvPr/>
        </p:nvSpPr>
        <p:spPr>
          <a:xfrm rot="20529990">
            <a:off x="5789788" y="4780186"/>
            <a:ext cx="2412779" cy="369332"/>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pPr>
            <a:r>
              <a:rPr lang="en-US" b="1" spc="150" dirty="0">
                <a:ln w="11430"/>
                <a:solidFill>
                  <a:srgbClr val="F8F8F8"/>
                </a:solidFill>
                <a:effectLst>
                  <a:outerShdw blurRad="25400" algn="tl" rotWithShape="0">
                    <a:srgbClr val="000000">
                      <a:alpha val="43000"/>
                    </a:srgbClr>
                  </a:outerShdw>
                </a:effectLst>
                <a:latin typeface="Calibri"/>
              </a:rPr>
              <a:t>What’s Upstream?</a:t>
            </a:r>
          </a:p>
        </p:txBody>
      </p:sp>
      <p:sp>
        <p:nvSpPr>
          <p:cNvPr id="20" name="TextBox 19"/>
          <p:cNvSpPr txBox="1"/>
          <p:nvPr/>
        </p:nvSpPr>
        <p:spPr>
          <a:xfrm rot="466888">
            <a:off x="5040554" y="5837785"/>
            <a:ext cx="2964431" cy="369332"/>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pPr>
            <a:r>
              <a:rPr lang="en-US" b="1" spc="150" dirty="0">
                <a:ln w="11430"/>
                <a:solidFill>
                  <a:srgbClr val="F8F8F8"/>
                </a:solidFill>
                <a:effectLst>
                  <a:outerShdw blurRad="25400" algn="tl" rotWithShape="0">
                    <a:srgbClr val="000000">
                      <a:alpha val="43000"/>
                    </a:srgbClr>
                  </a:outerShdw>
                </a:effectLst>
                <a:latin typeface="Calibri"/>
              </a:rPr>
              <a:t>Extreme Forecasts?</a:t>
            </a:r>
          </a:p>
        </p:txBody>
      </p:sp>
      <p:sp>
        <p:nvSpPr>
          <p:cNvPr id="21" name="Rectangle 20"/>
          <p:cNvSpPr/>
          <p:nvPr/>
        </p:nvSpPr>
        <p:spPr>
          <a:xfrm>
            <a:off x="1599253" y="3830441"/>
            <a:ext cx="6369051" cy="646331"/>
          </a:xfrm>
          <a:prstGeom prst="rect">
            <a:avLst/>
          </a:prstGeom>
        </p:spPr>
        <p:txBody>
          <a:bodyPr wrap="none">
            <a:spAutoFit/>
          </a:bodyPr>
          <a:lstStyle/>
          <a:p>
            <a:pPr fontAlgn="auto">
              <a:spcBef>
                <a:spcPts val="0"/>
              </a:spcBef>
              <a:spcAft>
                <a:spcPts val="0"/>
              </a:spcAft>
            </a:pPr>
            <a:r>
              <a:rPr 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eorgia" pitchFamily="18" charset="0"/>
              </a:rPr>
              <a:t>Uncertainty</a:t>
            </a:r>
            <a:r>
              <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eorgia" pitchFamily="18" charset="0"/>
              </a:rPr>
              <a:t> in River Forecasting</a:t>
            </a: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a:endParaRPr>
          </a:p>
        </p:txBody>
      </p:sp>
    </p:spTree>
    <p:extLst>
      <p:ext uri="{BB962C8B-B14F-4D97-AF65-F5344CB8AC3E}">
        <p14:creationId xmlns:p14="http://schemas.microsoft.com/office/powerpoint/2010/main" val="1245677727"/>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V:\Jeff\pics\ohior.jpg"/>
          <p:cNvPicPr>
            <a:picLocks noChangeAspect="1" noChangeArrowheads="1"/>
          </p:cNvPicPr>
          <p:nvPr/>
        </p:nvPicPr>
        <p:blipFill>
          <a:blip r:embed="rId3" cstate="print">
            <a:duotone>
              <a:prstClr val="black"/>
              <a:schemeClr val="tx2">
                <a:tint val="45000"/>
                <a:satMod val="400000"/>
              </a:schemeClr>
            </a:duotone>
            <a:lum bright="-17000" contrast="-53000"/>
          </a:blip>
          <a:srcRect/>
          <a:stretch>
            <a:fillRect/>
          </a:stretch>
        </p:blipFill>
        <p:spPr bwMode="auto">
          <a:xfrm>
            <a:off x="1" y="2133600"/>
            <a:ext cx="9144000" cy="4724400"/>
          </a:xfrm>
          <a:prstGeom prst="rect">
            <a:avLst/>
          </a:prstGeom>
          <a:noFill/>
        </p:spPr>
      </p:pic>
      <p:sp>
        <p:nvSpPr>
          <p:cNvPr id="4" name="Rectangle 3"/>
          <p:cNvSpPr/>
          <p:nvPr/>
        </p:nvSpPr>
        <p:spPr>
          <a:xfrm>
            <a:off x="1828800" y="228600"/>
            <a:ext cx="7010400" cy="1107996"/>
          </a:xfrm>
          <a:prstGeom prst="rect">
            <a:avLst/>
          </a:prstGeom>
          <a:noFill/>
        </p:spPr>
        <p:txBody>
          <a:bodyPr wrap="square" lIns="91440" tIns="45720" rIns="91440" bIns="45720">
            <a:spAutoFit/>
          </a:bodyPr>
          <a:lstStyle/>
          <a:p>
            <a:pPr fontAlgn="auto">
              <a:spcBef>
                <a:spcPts val="0"/>
              </a:spcBef>
              <a:spcAft>
                <a:spcPts val="0"/>
              </a:spcAft>
            </a:pPr>
            <a:r>
              <a:rPr lang="en-US" sz="4800" b="1" dirty="0">
                <a:ln w="900" cmpd="sng">
                  <a:solidFill>
                    <a:srgbClr val="1F497D">
                      <a:lumMod val="25000"/>
                      <a:alpha val="55000"/>
                    </a:srgb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MMEFS</a:t>
            </a:r>
          </a:p>
          <a:p>
            <a:pPr fontAlgn="auto">
              <a:spcBef>
                <a:spcPts val="0"/>
              </a:spcBef>
              <a:spcAft>
                <a:spcPts val="0"/>
              </a:spcAft>
            </a:pPr>
            <a:r>
              <a:rPr lang="en-US" b="1" dirty="0">
                <a:ln w="900" cmpd="sng">
                  <a:solidFill>
                    <a:srgbClr val="1F497D">
                      <a:lumMod val="25000"/>
                      <a:alpha val="55000"/>
                    </a:srgb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Multi Meteorological Model Ensemble Forecast System</a:t>
            </a:r>
          </a:p>
        </p:txBody>
      </p:sp>
      <p:pic>
        <p:nvPicPr>
          <p:cNvPr id="11266" name="Picture 2" descr="http://www.erh.noaa.gov/mmefs/serfc/GEFS/gif/PNFG1.GEFS.Q-NF.traces.gif"/>
          <p:cNvPicPr>
            <a:picLocks noChangeAspect="1" noChangeArrowheads="1"/>
          </p:cNvPicPr>
          <p:nvPr/>
        </p:nvPicPr>
        <p:blipFill>
          <a:blip r:embed="rId4" cstate="print">
            <a:grayscl/>
            <a:lum/>
          </a:blip>
          <a:srcRect/>
          <a:stretch>
            <a:fillRect/>
          </a:stretch>
        </p:blipFill>
        <p:spPr bwMode="auto">
          <a:xfrm>
            <a:off x="457199" y="457200"/>
            <a:ext cx="1295401" cy="762000"/>
          </a:xfrm>
          <a:prstGeom prst="rect">
            <a:avLst/>
          </a:prstGeom>
          <a:noFill/>
          <a:ln>
            <a:solidFill>
              <a:schemeClr val="bg1"/>
            </a:solidFill>
          </a:ln>
          <a:effectLst>
            <a:glow rad="63500">
              <a:schemeClr val="tx1">
                <a:lumMod val="95000"/>
                <a:lumOff val="5000"/>
                <a:alpha val="40000"/>
              </a:schemeClr>
            </a:glow>
            <a:outerShdw blurRad="76200" dir="13500000" sy="23000" kx="1200000" algn="br" rotWithShape="0">
              <a:prstClr val="black">
                <a:alpha val="20000"/>
              </a:prstClr>
            </a:outerShdw>
          </a:effectLst>
        </p:spPr>
      </p:pic>
      <p:sp>
        <p:nvSpPr>
          <p:cNvPr id="6" name="Rectangle 5"/>
          <p:cNvSpPr/>
          <p:nvPr/>
        </p:nvSpPr>
        <p:spPr>
          <a:xfrm>
            <a:off x="457200" y="1524000"/>
            <a:ext cx="4572000" cy="523220"/>
          </a:xfrm>
          <a:prstGeom prst="rect">
            <a:avLst/>
          </a:prstGeom>
        </p:spPr>
        <p:txBody>
          <a:bodyPr wrap="square">
            <a:spAutoFit/>
          </a:bodyPr>
          <a:lstStyle/>
          <a:p>
            <a:pPr fontAlgn="auto">
              <a:spcBef>
                <a:spcPts val="0"/>
              </a:spcBef>
              <a:spcAft>
                <a:spcPts val="0"/>
              </a:spcAft>
            </a:pPr>
            <a:r>
              <a:rPr lang="en-US" sz="2800" dirty="0">
                <a:ln w="18415" cmpd="sng">
                  <a:noFill/>
                  <a:prstDash val="solid"/>
                </a:ln>
                <a:solidFill>
                  <a:sysClr val="windowText" lastClr="000000"/>
                </a:solidFill>
                <a:effectLst>
                  <a:outerShdw blurRad="63500" dir="3600000" algn="tl" rotWithShape="0">
                    <a:srgbClr val="000000">
                      <a:alpha val="70000"/>
                    </a:srgbClr>
                  </a:outerShdw>
                </a:effectLst>
                <a:latin typeface="Georgia" pitchFamily="18" charset="0"/>
              </a:rPr>
              <a:t>Why do we have MMEFS?</a:t>
            </a:r>
          </a:p>
        </p:txBody>
      </p:sp>
      <p:cxnSp>
        <p:nvCxnSpPr>
          <p:cNvPr id="14" name="Straight Connector 13"/>
          <p:cNvCxnSpPr/>
          <p:nvPr/>
        </p:nvCxnSpPr>
        <p:spPr>
          <a:xfrm>
            <a:off x="381000" y="1371600"/>
            <a:ext cx="8077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524000" y="5791200"/>
            <a:ext cx="2574268" cy="369332"/>
          </a:xfrm>
          <a:prstGeom prst="rect">
            <a:avLst/>
          </a:prstGeom>
          <a:noFill/>
        </p:spPr>
        <p:txBody>
          <a:bodyPr wrap="square" rtlCol="0">
            <a:spAutoFit/>
          </a:bodyPr>
          <a:lstStyle/>
          <a:p>
            <a:pPr fontAlgn="auto">
              <a:spcBef>
                <a:spcPts val="0"/>
              </a:spcBef>
              <a:spcAft>
                <a:spcPts val="0"/>
              </a:spcAft>
            </a:pPr>
            <a:r>
              <a:rPr lang="en-US" b="1" spc="50" dirty="0">
                <a:ln w="13500">
                  <a:solidFill>
                    <a:srgbClr val="4F81BD">
                      <a:shade val="2500"/>
                      <a:alpha val="6500"/>
                    </a:srgbClr>
                  </a:solidFill>
                  <a:prstDash val="solid"/>
                </a:ln>
                <a:solidFill>
                  <a:srgbClr val="4F81BD">
                    <a:tint val="3000"/>
                    <a:alpha val="95000"/>
                  </a:srgbClr>
                </a:solidFill>
                <a:effectLst>
                  <a:innerShdw blurRad="50900" dist="38500" dir="13500000">
                    <a:srgbClr val="000000">
                      <a:alpha val="60000"/>
                    </a:srgbClr>
                  </a:innerShdw>
                </a:effectLst>
                <a:latin typeface="Calibri"/>
              </a:rPr>
              <a:t>Future Rainfall?</a:t>
            </a:r>
          </a:p>
        </p:txBody>
      </p:sp>
      <p:sp>
        <p:nvSpPr>
          <p:cNvPr id="12" name="TextBox 11"/>
          <p:cNvSpPr txBox="1"/>
          <p:nvPr/>
        </p:nvSpPr>
        <p:spPr>
          <a:xfrm rot="1431622">
            <a:off x="5197486" y="2909225"/>
            <a:ext cx="3159428" cy="369332"/>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pPr>
            <a:r>
              <a:rPr lang="en-US" b="1" spc="150" dirty="0">
                <a:ln w="11430"/>
                <a:solidFill>
                  <a:srgbClr val="F8F8F8"/>
                </a:solidFill>
                <a:effectLst>
                  <a:outerShdw blurRad="25400" algn="tl" rotWithShape="0">
                    <a:srgbClr val="000000">
                      <a:alpha val="43000"/>
                    </a:srgbClr>
                  </a:outerShdw>
                </a:effectLst>
                <a:latin typeface="Calibri"/>
              </a:rPr>
              <a:t>Estimating Past Rainfall?</a:t>
            </a:r>
          </a:p>
        </p:txBody>
      </p:sp>
      <p:sp>
        <p:nvSpPr>
          <p:cNvPr id="16" name="TextBox 15"/>
          <p:cNvSpPr txBox="1"/>
          <p:nvPr/>
        </p:nvSpPr>
        <p:spPr>
          <a:xfrm rot="20326122">
            <a:off x="926923" y="2868252"/>
            <a:ext cx="1601542" cy="369332"/>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pPr>
            <a:r>
              <a:rPr lang="en-US" b="1" spc="150" dirty="0">
                <a:ln w="11430"/>
                <a:solidFill>
                  <a:srgbClr val="F8F8F8"/>
                </a:solidFill>
                <a:effectLst>
                  <a:outerShdw blurRad="25400" algn="tl" rotWithShape="0">
                    <a:srgbClr val="000000">
                      <a:alpha val="43000"/>
                    </a:srgbClr>
                  </a:outerShdw>
                </a:effectLst>
                <a:latin typeface="Calibri"/>
              </a:rPr>
              <a:t>Reservoirs?</a:t>
            </a:r>
          </a:p>
        </p:txBody>
      </p:sp>
      <p:sp>
        <p:nvSpPr>
          <p:cNvPr id="17" name="TextBox 16"/>
          <p:cNvSpPr txBox="1"/>
          <p:nvPr/>
        </p:nvSpPr>
        <p:spPr>
          <a:xfrm rot="255088">
            <a:off x="2904474" y="3253445"/>
            <a:ext cx="3500490" cy="369332"/>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pPr>
            <a:r>
              <a:rPr lang="en-US" b="1" spc="150" dirty="0">
                <a:ln w="11430"/>
                <a:solidFill>
                  <a:srgbClr val="F8F8F8"/>
                </a:solidFill>
                <a:effectLst>
                  <a:outerShdw blurRad="25400" algn="tl" rotWithShape="0">
                    <a:srgbClr val="000000">
                      <a:alpha val="43000"/>
                    </a:srgbClr>
                  </a:outerShdw>
                </a:effectLst>
                <a:latin typeface="Calibri"/>
              </a:rPr>
              <a:t>Stage to Flow Relationship?</a:t>
            </a:r>
          </a:p>
        </p:txBody>
      </p:sp>
      <p:sp>
        <p:nvSpPr>
          <p:cNvPr id="18" name="TextBox 17"/>
          <p:cNvSpPr txBox="1"/>
          <p:nvPr/>
        </p:nvSpPr>
        <p:spPr>
          <a:xfrm rot="542486">
            <a:off x="1456004" y="4985381"/>
            <a:ext cx="3350659" cy="369332"/>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pPr>
            <a:r>
              <a:rPr lang="en-US" b="1" spc="150" dirty="0">
                <a:ln w="11430"/>
                <a:solidFill>
                  <a:srgbClr val="F8F8F8"/>
                </a:solidFill>
                <a:effectLst>
                  <a:outerShdw blurRad="25400" algn="tl" rotWithShape="0">
                    <a:srgbClr val="000000">
                      <a:alpha val="43000"/>
                    </a:srgbClr>
                  </a:outerShdw>
                </a:effectLst>
                <a:latin typeface="Calibri"/>
              </a:rPr>
              <a:t>River Gage Observations?</a:t>
            </a:r>
          </a:p>
        </p:txBody>
      </p:sp>
      <p:sp>
        <p:nvSpPr>
          <p:cNvPr id="19" name="TextBox 18"/>
          <p:cNvSpPr txBox="1"/>
          <p:nvPr/>
        </p:nvSpPr>
        <p:spPr>
          <a:xfrm rot="20529990">
            <a:off x="5789788" y="4780186"/>
            <a:ext cx="2412779" cy="369332"/>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pPr>
            <a:r>
              <a:rPr lang="en-US" b="1" spc="150" dirty="0">
                <a:ln w="11430"/>
                <a:solidFill>
                  <a:srgbClr val="F8F8F8"/>
                </a:solidFill>
                <a:effectLst>
                  <a:outerShdw blurRad="25400" algn="tl" rotWithShape="0">
                    <a:srgbClr val="000000">
                      <a:alpha val="43000"/>
                    </a:srgbClr>
                  </a:outerShdw>
                </a:effectLst>
                <a:latin typeface="Calibri"/>
              </a:rPr>
              <a:t>What’s Upstream?</a:t>
            </a:r>
          </a:p>
        </p:txBody>
      </p:sp>
      <p:sp>
        <p:nvSpPr>
          <p:cNvPr id="20" name="TextBox 19"/>
          <p:cNvSpPr txBox="1"/>
          <p:nvPr/>
        </p:nvSpPr>
        <p:spPr>
          <a:xfrm rot="466888">
            <a:off x="5040554" y="5837785"/>
            <a:ext cx="2964431" cy="369332"/>
          </a:xfrm>
          <a:prstGeom prst="rect">
            <a:avLst/>
          </a:prstGeom>
          <a:noFill/>
        </p:spPr>
        <p:txBody>
          <a:bodyPr wrap="square" rtlCol="0">
            <a:spAutoFit/>
            <a:scene3d>
              <a:camera prst="orthographicFront"/>
              <a:lightRig rig="soft" dir="t">
                <a:rot lat="0" lon="0" rev="10800000"/>
              </a:lightRig>
            </a:scene3d>
            <a:sp3d>
              <a:bevelT w="27940" h="12700"/>
              <a:contourClr>
                <a:srgbClr val="DDDDDD"/>
              </a:contourClr>
            </a:sp3d>
          </a:bodyPr>
          <a:lstStyle/>
          <a:p>
            <a:pPr fontAlgn="auto">
              <a:spcBef>
                <a:spcPts val="0"/>
              </a:spcBef>
              <a:spcAft>
                <a:spcPts val="0"/>
              </a:spcAft>
            </a:pPr>
            <a:r>
              <a:rPr lang="en-US" b="1" spc="150" dirty="0">
                <a:ln w="11430"/>
                <a:solidFill>
                  <a:srgbClr val="F8F8F8"/>
                </a:solidFill>
                <a:effectLst>
                  <a:outerShdw blurRad="25400" algn="tl" rotWithShape="0">
                    <a:srgbClr val="000000">
                      <a:alpha val="43000"/>
                    </a:srgbClr>
                  </a:outerShdw>
                </a:effectLst>
                <a:latin typeface="Calibri"/>
              </a:rPr>
              <a:t>Extreme Forecasts?</a:t>
            </a:r>
          </a:p>
        </p:txBody>
      </p:sp>
      <p:sp>
        <p:nvSpPr>
          <p:cNvPr id="21" name="Rectangle 20"/>
          <p:cNvSpPr/>
          <p:nvPr/>
        </p:nvSpPr>
        <p:spPr>
          <a:xfrm>
            <a:off x="1599253" y="3830441"/>
            <a:ext cx="6369051" cy="646331"/>
          </a:xfrm>
          <a:prstGeom prst="rect">
            <a:avLst/>
          </a:prstGeom>
        </p:spPr>
        <p:txBody>
          <a:bodyPr wrap="none">
            <a:spAutoFit/>
          </a:bodyPr>
          <a:lstStyle/>
          <a:p>
            <a:pPr fontAlgn="auto">
              <a:spcBef>
                <a:spcPts val="0"/>
              </a:spcBef>
              <a:spcAft>
                <a:spcPts val="0"/>
              </a:spcAft>
            </a:pPr>
            <a:r>
              <a:rPr 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eorgia" pitchFamily="18" charset="0"/>
              </a:rPr>
              <a:t>Uncertainty</a:t>
            </a:r>
            <a:r>
              <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eorgia" pitchFamily="18" charset="0"/>
              </a:rPr>
              <a:t> in River Forecasting</a:t>
            </a: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a:endParaRPr>
          </a:p>
        </p:txBody>
      </p:sp>
    </p:spTree>
    <p:extLst>
      <p:ext uri="{BB962C8B-B14F-4D97-AF65-F5344CB8AC3E}">
        <p14:creationId xmlns:p14="http://schemas.microsoft.com/office/powerpoint/2010/main" val="403809592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18"/>
                                        </p:tgtEl>
                                      </p:cBhvr>
                                    </p:animEffect>
                                    <p:set>
                                      <p:cBhvr>
                                        <p:cTn id="7" dur="1" fill="hold">
                                          <p:stCondLst>
                                            <p:cond delay="1999"/>
                                          </p:stCondLst>
                                        </p:cTn>
                                        <p:tgtEl>
                                          <p:spTgt spid="18"/>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2000"/>
                                        <p:tgtEl>
                                          <p:spTgt spid="16"/>
                                        </p:tgtEl>
                                      </p:cBhvr>
                                    </p:animEffect>
                                    <p:set>
                                      <p:cBhvr>
                                        <p:cTn id="10" dur="1" fill="hold">
                                          <p:stCondLst>
                                            <p:cond delay="1999"/>
                                          </p:stCondLst>
                                        </p:cTn>
                                        <p:tgtEl>
                                          <p:spTgt spid="16"/>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2000"/>
                                        <p:tgtEl>
                                          <p:spTgt spid="17"/>
                                        </p:tgtEl>
                                      </p:cBhvr>
                                    </p:animEffect>
                                    <p:set>
                                      <p:cBhvr>
                                        <p:cTn id="13" dur="1" fill="hold">
                                          <p:stCondLst>
                                            <p:cond delay="1999"/>
                                          </p:stCondLst>
                                        </p:cTn>
                                        <p:tgtEl>
                                          <p:spTgt spid="17"/>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2000"/>
                                        <p:tgtEl>
                                          <p:spTgt spid="12"/>
                                        </p:tgtEl>
                                      </p:cBhvr>
                                    </p:animEffect>
                                    <p:set>
                                      <p:cBhvr>
                                        <p:cTn id="16" dur="1" fill="hold">
                                          <p:stCondLst>
                                            <p:cond delay="1999"/>
                                          </p:stCondLst>
                                        </p:cTn>
                                        <p:tgtEl>
                                          <p:spTgt spid="12"/>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2000"/>
                                        <p:tgtEl>
                                          <p:spTgt spid="19"/>
                                        </p:tgtEl>
                                      </p:cBhvr>
                                    </p:animEffect>
                                    <p:set>
                                      <p:cBhvr>
                                        <p:cTn id="19" dur="1" fill="hold">
                                          <p:stCondLst>
                                            <p:cond delay="1999"/>
                                          </p:stCondLst>
                                        </p:cTn>
                                        <p:tgtEl>
                                          <p:spTgt spid="19"/>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2000"/>
                                        <p:tgtEl>
                                          <p:spTgt spid="20">
                                            <p:txEl>
                                              <p:pRg st="0" end="0"/>
                                            </p:txEl>
                                          </p:spTgt>
                                        </p:tgtEl>
                                      </p:cBhvr>
                                    </p:animEffect>
                                    <p:set>
                                      <p:cBhvr>
                                        <p:cTn id="22" dur="1" fill="hold">
                                          <p:stCondLst>
                                            <p:cond delay="1999"/>
                                          </p:stCondLst>
                                        </p:cTn>
                                        <p:tgtEl>
                                          <p:spTgt spid="20">
                                            <p:txEl>
                                              <p:pRg st="0" end="0"/>
                                            </p:txEl>
                                          </p:spTgt>
                                        </p:tgtEl>
                                        <p:attrNameLst>
                                          <p:attrName>style.visibility</p:attrName>
                                        </p:attrNameLst>
                                      </p:cBhvr>
                                      <p:to>
                                        <p:strVal val="hidden"/>
                                      </p:to>
                                    </p:set>
                                  </p:childTnLst>
                                </p:cTn>
                              </p:par>
                              <p:par>
                                <p:cTn id="23" presetID="10" presetClass="exit" presetSubtype="0" fill="hold" grpId="1" nodeType="withEffect">
                                  <p:stCondLst>
                                    <p:cond delay="0"/>
                                  </p:stCondLst>
                                  <p:childTnLst>
                                    <p:animEffect transition="out" filter="fade">
                                      <p:cBhvr>
                                        <p:cTn id="24" dur="2000"/>
                                        <p:tgtEl>
                                          <p:spTgt spid="12"/>
                                        </p:tgtEl>
                                      </p:cBhvr>
                                    </p:animEffect>
                                    <p:set>
                                      <p:cBhvr>
                                        <p:cTn id="25" dur="1" fill="hold">
                                          <p:stCondLst>
                                            <p:cond delay="1999"/>
                                          </p:stCondLst>
                                        </p:cTn>
                                        <p:tgtEl>
                                          <p:spTgt spid="12"/>
                                        </p:tgtEl>
                                        <p:attrNameLst>
                                          <p:attrName>style.visibility</p:attrName>
                                        </p:attrNameLst>
                                      </p:cBhvr>
                                      <p:to>
                                        <p:strVal val="hidden"/>
                                      </p:to>
                                    </p:set>
                                  </p:childTnLst>
                                </p:cTn>
                              </p:par>
                              <p:par>
                                <p:cTn id="26" presetID="4" presetClass="emph" presetSubtype="2" fill="hold" nodeType="withEffect">
                                  <p:stCondLst>
                                    <p:cond delay="0"/>
                                  </p:stCondLst>
                                  <p:childTnLst>
                                    <p:anim to="1.5" calcmode="lin" valueType="num">
                                      <p:cBhvr override="childStyle">
                                        <p:cTn id="27" dur="2000" fill="hold"/>
                                        <p:tgtEl>
                                          <p:spTgt spid="10">
                                            <p:txEl>
                                              <p:pRg st="0" end="0"/>
                                            </p:txEl>
                                          </p:spTgt>
                                        </p:tgtEl>
                                        <p:attrNameLst>
                                          <p:attrName>style.fontSize</p:attrName>
                                        </p:attrNameLst>
                                      </p:cBhvr>
                                    </p:anim>
                                  </p:childTnLst>
                                </p:cTn>
                              </p:par>
                              <p:par>
                                <p:cTn id="28" presetID="56" presetClass="path" presetSubtype="0" accel="50000" decel="50000" fill="hold" grpId="0" nodeType="withEffect">
                                  <p:stCondLst>
                                    <p:cond delay="0"/>
                                  </p:stCondLst>
                                  <p:childTnLst>
                                    <p:animMotion origin="layout" path="M 3.33333E-6 -4.93987E-6 L 0.25833 -0.15541 " pathEditMode="relative" rAng="0" ptsTypes="AA">
                                      <p:cBhvr>
                                        <p:cTn id="29" dur="2000" fill="hold"/>
                                        <p:tgtEl>
                                          <p:spTgt spid="10">
                                            <p:txEl>
                                              <p:pRg st="0" end="0"/>
                                            </p:txEl>
                                          </p:spTgt>
                                        </p:tgtEl>
                                        <p:attrNameLst>
                                          <p:attrName>ppt_x</p:attrName>
                                          <p:attrName>ppt_y</p:attrName>
                                        </p:attrNameLst>
                                      </p:cBhvr>
                                      <p:rCtr x="12900" y="-78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P spid="12" grpId="0"/>
      <p:bldP spid="12" grpId="1"/>
      <p:bldP spid="16" grpId="0"/>
      <p:bldP spid="17" grpId="0"/>
      <p:bldP spid="18" grpId="0"/>
      <p:bldP spid="19" grpId="0"/>
    </p:bld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6" name="Picture 2" descr="V:\Jeff\pics\ohior.jpg"/>
          <p:cNvPicPr>
            <a:picLocks noChangeAspect="1" noChangeArrowheads="1"/>
          </p:cNvPicPr>
          <p:nvPr/>
        </p:nvPicPr>
        <p:blipFill>
          <a:blip r:embed="rId3" cstate="print">
            <a:duotone>
              <a:prstClr val="black"/>
              <a:schemeClr val="tx2">
                <a:tint val="45000"/>
                <a:satMod val="400000"/>
              </a:schemeClr>
            </a:duotone>
            <a:lum bright="-17000" contrast="-78000"/>
          </a:blip>
          <a:srcRect/>
          <a:stretch>
            <a:fillRect/>
          </a:stretch>
        </p:blipFill>
        <p:spPr bwMode="auto">
          <a:xfrm>
            <a:off x="0" y="2133600"/>
            <a:ext cx="9144000" cy="4724400"/>
          </a:xfrm>
          <a:prstGeom prst="rect">
            <a:avLst/>
          </a:prstGeom>
          <a:noFill/>
        </p:spPr>
      </p:pic>
      <p:sp>
        <p:nvSpPr>
          <p:cNvPr id="4" name="Rectangle 3"/>
          <p:cNvSpPr/>
          <p:nvPr/>
        </p:nvSpPr>
        <p:spPr>
          <a:xfrm>
            <a:off x="1828800" y="228600"/>
            <a:ext cx="7010400" cy="1107996"/>
          </a:xfrm>
          <a:prstGeom prst="rect">
            <a:avLst/>
          </a:prstGeom>
          <a:noFill/>
        </p:spPr>
        <p:txBody>
          <a:bodyPr wrap="square" lIns="91440" tIns="45720" rIns="91440" bIns="45720">
            <a:spAutoFit/>
          </a:bodyPr>
          <a:lstStyle/>
          <a:p>
            <a:pPr fontAlgn="auto">
              <a:spcBef>
                <a:spcPts val="0"/>
              </a:spcBef>
              <a:spcAft>
                <a:spcPts val="0"/>
              </a:spcAft>
            </a:pPr>
            <a:r>
              <a:rPr lang="en-US" sz="4800" b="1" dirty="0">
                <a:ln w="900" cmpd="sng">
                  <a:solidFill>
                    <a:srgbClr val="1F497D">
                      <a:lumMod val="25000"/>
                      <a:alpha val="55000"/>
                    </a:srgb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MMEFS</a:t>
            </a:r>
          </a:p>
          <a:p>
            <a:pPr fontAlgn="auto">
              <a:spcBef>
                <a:spcPts val="0"/>
              </a:spcBef>
              <a:spcAft>
                <a:spcPts val="0"/>
              </a:spcAft>
            </a:pPr>
            <a:r>
              <a:rPr lang="en-US" b="1" dirty="0">
                <a:ln w="900" cmpd="sng">
                  <a:solidFill>
                    <a:srgbClr val="1F497D">
                      <a:lumMod val="25000"/>
                      <a:alpha val="55000"/>
                    </a:srgbClr>
                  </a:solidFill>
                  <a:prstDash val="solid"/>
                </a:ln>
                <a:solidFill>
                  <a:sysClr val="windowText" lastClr="000000"/>
                </a:solidFill>
                <a:effectLst>
                  <a:innerShdw blurRad="101600" dist="76200" dir="5400000">
                    <a:srgbClr val="4F81BD">
                      <a:satMod val="190000"/>
                      <a:tint val="100000"/>
                      <a:alpha val="74000"/>
                    </a:srgbClr>
                  </a:innerShdw>
                </a:effectLst>
                <a:latin typeface="Georgia" pitchFamily="18" charset="0"/>
              </a:rPr>
              <a:t>Multi Meteorological Model Ensemble Forecast System</a:t>
            </a:r>
          </a:p>
        </p:txBody>
      </p:sp>
      <p:pic>
        <p:nvPicPr>
          <p:cNvPr id="11266" name="Picture 2" descr="http://www.erh.noaa.gov/mmefs/serfc/GEFS/gif/PNFG1.GEFS.Q-NF.traces.gif"/>
          <p:cNvPicPr>
            <a:picLocks noChangeAspect="1" noChangeArrowheads="1"/>
          </p:cNvPicPr>
          <p:nvPr/>
        </p:nvPicPr>
        <p:blipFill>
          <a:blip r:embed="rId4" cstate="print">
            <a:grayscl/>
            <a:lum/>
          </a:blip>
          <a:srcRect/>
          <a:stretch>
            <a:fillRect/>
          </a:stretch>
        </p:blipFill>
        <p:spPr bwMode="auto">
          <a:xfrm>
            <a:off x="457199" y="457200"/>
            <a:ext cx="1295401" cy="762000"/>
          </a:xfrm>
          <a:prstGeom prst="rect">
            <a:avLst/>
          </a:prstGeom>
          <a:noFill/>
          <a:ln>
            <a:solidFill>
              <a:schemeClr val="bg1"/>
            </a:solidFill>
          </a:ln>
          <a:effectLst>
            <a:glow rad="63500">
              <a:schemeClr val="tx1">
                <a:lumMod val="95000"/>
                <a:lumOff val="5000"/>
                <a:alpha val="40000"/>
              </a:schemeClr>
            </a:glow>
            <a:outerShdw blurRad="76200" dir="13500000" sy="23000" kx="1200000" algn="br" rotWithShape="0">
              <a:prstClr val="black">
                <a:alpha val="20000"/>
              </a:prstClr>
            </a:outerShdw>
          </a:effectLst>
        </p:spPr>
      </p:pic>
      <p:sp>
        <p:nvSpPr>
          <p:cNvPr id="6" name="Rectangle 5"/>
          <p:cNvSpPr/>
          <p:nvPr/>
        </p:nvSpPr>
        <p:spPr>
          <a:xfrm>
            <a:off x="457200" y="1524000"/>
            <a:ext cx="4572000" cy="523220"/>
          </a:xfrm>
          <a:prstGeom prst="rect">
            <a:avLst/>
          </a:prstGeom>
        </p:spPr>
        <p:txBody>
          <a:bodyPr wrap="square">
            <a:spAutoFit/>
          </a:bodyPr>
          <a:lstStyle/>
          <a:p>
            <a:pPr fontAlgn="auto">
              <a:spcBef>
                <a:spcPts val="0"/>
              </a:spcBef>
              <a:spcAft>
                <a:spcPts val="0"/>
              </a:spcAft>
            </a:pPr>
            <a:r>
              <a:rPr lang="en-US" sz="2800" dirty="0">
                <a:ln w="18415" cmpd="sng">
                  <a:noFill/>
                  <a:prstDash val="solid"/>
                </a:ln>
                <a:solidFill>
                  <a:sysClr val="windowText" lastClr="000000"/>
                </a:solidFill>
                <a:effectLst>
                  <a:outerShdw blurRad="63500" dir="3600000" algn="tl" rotWithShape="0">
                    <a:srgbClr val="000000">
                      <a:alpha val="70000"/>
                    </a:srgbClr>
                  </a:outerShdw>
                </a:effectLst>
                <a:latin typeface="Georgia" pitchFamily="18" charset="0"/>
              </a:rPr>
              <a:t>Why do we have MMEFS?</a:t>
            </a:r>
          </a:p>
        </p:txBody>
      </p:sp>
      <p:cxnSp>
        <p:nvCxnSpPr>
          <p:cNvPr id="14" name="Straight Connector 13"/>
          <p:cNvCxnSpPr/>
          <p:nvPr/>
        </p:nvCxnSpPr>
        <p:spPr>
          <a:xfrm>
            <a:off x="381000" y="1371600"/>
            <a:ext cx="8077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276600" y="3200400"/>
            <a:ext cx="2574268" cy="523220"/>
          </a:xfrm>
          <a:prstGeom prst="rect">
            <a:avLst/>
          </a:prstGeom>
          <a:noFill/>
        </p:spPr>
        <p:txBody>
          <a:bodyPr wrap="square" rtlCol="0">
            <a:spAutoFit/>
          </a:bodyPr>
          <a:lstStyle/>
          <a:p>
            <a:pPr fontAlgn="auto">
              <a:spcBef>
                <a:spcPts val="0"/>
              </a:spcBef>
              <a:spcAft>
                <a:spcPts val="0"/>
              </a:spcAft>
            </a:pP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a:rPr>
              <a:t>Future Rainfall?</a:t>
            </a:r>
          </a:p>
        </p:txBody>
      </p:sp>
      <p:sp>
        <p:nvSpPr>
          <p:cNvPr id="21" name="Rectangle 20"/>
          <p:cNvSpPr/>
          <p:nvPr/>
        </p:nvSpPr>
        <p:spPr>
          <a:xfrm>
            <a:off x="1676400" y="2514600"/>
            <a:ext cx="6369051" cy="646331"/>
          </a:xfrm>
          <a:prstGeom prst="rect">
            <a:avLst/>
          </a:prstGeom>
        </p:spPr>
        <p:txBody>
          <a:bodyPr wrap="none">
            <a:spAutoFit/>
          </a:bodyPr>
          <a:lstStyle/>
          <a:p>
            <a:pPr fontAlgn="auto">
              <a:spcBef>
                <a:spcPts val="0"/>
              </a:spcBef>
              <a:spcAft>
                <a:spcPts val="0"/>
              </a:spcAft>
            </a:pPr>
            <a:r>
              <a:rPr 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eorgia" pitchFamily="18" charset="0"/>
              </a:rPr>
              <a:t>Uncertainty</a:t>
            </a:r>
            <a:r>
              <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eorgia" pitchFamily="18" charset="0"/>
              </a:rPr>
              <a:t> in River Forecasting</a:t>
            </a: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a:endParaRPr>
          </a:p>
        </p:txBody>
      </p:sp>
      <p:pic>
        <p:nvPicPr>
          <p:cNvPr id="15" name="Picture 2" descr="http://www.erh.noaa.gov/mmefs/serfc/GEFS/gif/PNFG1.GEFS.Q-NF.traces.gif"/>
          <p:cNvPicPr>
            <a:picLocks noChangeAspect="1" noChangeArrowheads="1"/>
          </p:cNvPicPr>
          <p:nvPr/>
        </p:nvPicPr>
        <p:blipFill>
          <a:blip r:embed="rId4" cstate="print">
            <a:grayscl/>
            <a:lum/>
          </a:blip>
          <a:srcRect/>
          <a:stretch>
            <a:fillRect/>
          </a:stretch>
        </p:blipFill>
        <p:spPr bwMode="auto">
          <a:xfrm>
            <a:off x="457200" y="4495800"/>
            <a:ext cx="2331722" cy="1371600"/>
          </a:xfrm>
          <a:prstGeom prst="rect">
            <a:avLst/>
          </a:prstGeom>
          <a:noFill/>
          <a:effectLst>
            <a:glow rad="63500">
              <a:schemeClr val="tx1">
                <a:lumMod val="95000"/>
                <a:lumOff val="5000"/>
                <a:alpha val="40000"/>
              </a:schemeClr>
            </a:glow>
            <a:outerShdw blurRad="76200" dir="13500000" sy="23000" kx="1200000" algn="br" rotWithShape="0">
              <a:prstClr val="black">
                <a:alpha val="20000"/>
              </a:prstClr>
            </a:outerShdw>
          </a:effectLst>
        </p:spPr>
      </p:pic>
      <p:sp>
        <p:nvSpPr>
          <p:cNvPr id="22" name="Rectangle 21"/>
          <p:cNvSpPr/>
          <p:nvPr/>
        </p:nvSpPr>
        <p:spPr>
          <a:xfrm>
            <a:off x="2971800" y="4038600"/>
            <a:ext cx="5867400" cy="2554545"/>
          </a:xfrm>
          <a:prstGeom prst="rect">
            <a:avLst/>
          </a:prstGeom>
        </p:spPr>
        <p:txBody>
          <a:bodyPr wrap="square">
            <a:spAutoFit/>
          </a:bodyPr>
          <a:lstStyle/>
          <a:p>
            <a:pPr fontAlgn="auto">
              <a:spcBef>
                <a:spcPts val="0"/>
              </a:spcBef>
              <a:spcAft>
                <a:spcPts val="0"/>
              </a:spcAft>
            </a:pPr>
            <a:r>
              <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Georgia" pitchFamily="18" charset="0"/>
              </a:rPr>
              <a:t>MMEFS attempts to capture the uncertainty in both time and magnitude of the future precipitation and its influence on hydrologic response.</a:t>
            </a:r>
            <a:endParaRPr lang="en-US" sz="32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alibri"/>
            </a:endParaRPr>
          </a:p>
        </p:txBody>
      </p:sp>
    </p:spTree>
    <p:extLst>
      <p:ext uri="{BB962C8B-B14F-4D97-AF65-F5344CB8AC3E}">
        <p14:creationId xmlns:p14="http://schemas.microsoft.com/office/powerpoint/2010/main" val="3520759599"/>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236561"/>
            <a:ext cx="4469942" cy="369332"/>
          </a:xfrm>
          <a:prstGeom prst="rect">
            <a:avLst/>
          </a:prstGeom>
        </p:spPr>
        <p:style>
          <a:lnRef idx="0">
            <a:schemeClr val="dk1"/>
          </a:lnRef>
          <a:fillRef idx="3">
            <a:schemeClr val="dk1"/>
          </a:fillRef>
          <a:effectRef idx="3">
            <a:schemeClr val="dk1"/>
          </a:effectRef>
          <a:fontRef idx="minor">
            <a:schemeClr val="lt1"/>
          </a:fontRef>
        </p:style>
        <p:txBody>
          <a:bodyPr wrap="none">
            <a:spAutoFit/>
          </a:bodyPr>
          <a:lstStyle/>
          <a:p>
            <a:pPr fontAlgn="auto">
              <a:spcBef>
                <a:spcPts val="0"/>
              </a:spcBef>
              <a:spcAft>
                <a:spcPts val="0"/>
              </a:spcAft>
            </a:pPr>
            <a:r>
              <a:rPr lang="en-US" dirty="0">
                <a:solidFill>
                  <a:prstClr val="white"/>
                </a:solidFill>
              </a:rPr>
              <a:t>http://www.srh.noaa.gov/serfc/?n=mmefsfaq</a:t>
            </a:r>
          </a:p>
        </p:txBody>
      </p:sp>
      <p:pic>
        <p:nvPicPr>
          <p:cNvPr id="17410" name="Picture 2"/>
          <p:cNvPicPr>
            <a:picLocks noChangeAspect="1" noChangeArrowheads="1"/>
          </p:cNvPicPr>
          <p:nvPr/>
        </p:nvPicPr>
        <p:blipFill>
          <a:blip r:embed="rId2" cstate="print"/>
          <a:srcRect l="58961" t="18519" r="9722" b="4762"/>
          <a:stretch>
            <a:fillRect/>
          </a:stretch>
        </p:blipFill>
        <p:spPr bwMode="auto">
          <a:xfrm>
            <a:off x="1295400" y="762000"/>
            <a:ext cx="6350458" cy="583394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074833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endParaRPr lang="en-US" smtClean="0"/>
          </a:p>
        </p:txBody>
      </p:sp>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71662" y="1715294"/>
            <a:ext cx="5400675" cy="4295775"/>
          </a:xfrm>
        </p:spPr>
      </p:pic>
      <p:pic>
        <p:nvPicPr>
          <p:cNvPr id="6148" name="Picture 4" descr="cwf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372600" cy="691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major_river_basins_cwf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2800" y="0"/>
            <a:ext cx="19202400" cy="805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8421" y="0"/>
            <a:ext cx="10389442" cy="7391400"/>
          </a:xfrm>
          <a:prstGeom prst="rect">
            <a:avLst/>
          </a:prstGeom>
        </p:spPr>
      </p:pic>
      <p:sp>
        <p:nvSpPr>
          <p:cNvPr id="6" name="TextBox 5"/>
          <p:cNvSpPr txBox="1"/>
          <p:nvPr/>
        </p:nvSpPr>
        <p:spPr>
          <a:xfrm>
            <a:off x="2057400" y="6096000"/>
            <a:ext cx="5638800" cy="646331"/>
          </a:xfrm>
          <a:prstGeom prst="rect">
            <a:avLst/>
          </a:prstGeom>
          <a:noFill/>
        </p:spPr>
        <p:txBody>
          <a:bodyPr wrap="square" rtlCol="0">
            <a:spAutoFit/>
          </a:bodyPr>
          <a:lstStyle/>
          <a:p>
            <a:r>
              <a:rPr lang="en-US" sz="3600" b="1" i="1" dirty="0" smtClean="0">
                <a:solidFill>
                  <a:srgbClr val="FFFF00"/>
                </a:solidFill>
              </a:rPr>
              <a:t>River Forecast Points</a:t>
            </a:r>
            <a:endParaRPr lang="en-US" sz="3600" b="1" i="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77187" y="533400"/>
            <a:ext cx="8229600" cy="1143000"/>
          </a:xfrm>
        </p:spPr>
        <p:txBody>
          <a:bodyPr/>
          <a:lstStyle/>
          <a:p>
            <a:r>
              <a:rPr lang="en-US" sz="3200" b="1" dirty="0" smtClean="0">
                <a:solidFill>
                  <a:srgbClr val="FFFF00"/>
                </a:solidFill>
              </a:rPr>
              <a:t>The U.S. Geological Survey Performs</a:t>
            </a:r>
            <a:br>
              <a:rPr lang="en-US" sz="3200" b="1" dirty="0" smtClean="0">
                <a:solidFill>
                  <a:srgbClr val="FFFF00"/>
                </a:solidFill>
              </a:rPr>
            </a:br>
            <a:r>
              <a:rPr lang="en-US" sz="3200" b="1" dirty="0" smtClean="0">
                <a:solidFill>
                  <a:srgbClr val="FFFF00"/>
                </a:solidFill>
              </a:rPr>
              <a:t> Flow Measurements at Each Forecast Point</a:t>
            </a:r>
            <a:r>
              <a:rPr lang="en-US" b="1" dirty="0" smtClean="0">
                <a:solidFill>
                  <a:srgbClr val="FFFF00"/>
                </a:solidFill>
              </a:rPr>
              <a:t/>
            </a:r>
            <a:br>
              <a:rPr lang="en-US" b="1" dirty="0" smtClean="0">
                <a:solidFill>
                  <a:srgbClr val="FFFF00"/>
                </a:solidFill>
              </a:rPr>
            </a:br>
            <a:endParaRPr lang="en-US" b="1" dirty="0" smtClean="0">
              <a:solidFill>
                <a:srgbClr val="FFFF00"/>
              </a:solidFill>
            </a:endParaRPr>
          </a:p>
        </p:txBody>
      </p:sp>
      <p:pic>
        <p:nvPicPr>
          <p:cNvPr id="11269" name="Picture 5" descr="http://gallery.usgs.gov/images/12_17_2010/n6Ju48Xlk2_12_17_2010/large/Brian_Mccallum_Atlanta_Flood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239" y="1371600"/>
            <a:ext cx="7814872" cy="5181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solidFill>
                  <a:srgbClr val="FFFF00"/>
                </a:solidFill>
              </a:rPr>
              <a:t>To Produce Rating Curves</a:t>
            </a:r>
            <a:endParaRPr lang="en-US" b="1" dirty="0">
              <a:solidFill>
                <a:srgbClr val="FFFF00"/>
              </a:solidFill>
            </a:endParaRPr>
          </a:p>
        </p:txBody>
      </p:sp>
      <p:pic>
        <p:nvPicPr>
          <p:cNvPr id="4" name="Content Placeholder 1"/>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914400" y="1066800"/>
            <a:ext cx="7315200" cy="497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752600" y="6107668"/>
            <a:ext cx="5638800" cy="461665"/>
          </a:xfrm>
          <a:prstGeom prst="rect">
            <a:avLst/>
          </a:prstGeom>
          <a:noFill/>
        </p:spPr>
        <p:txBody>
          <a:bodyPr wrap="square" rtlCol="0">
            <a:spAutoFit/>
          </a:bodyPr>
          <a:lstStyle/>
          <a:p>
            <a:r>
              <a:rPr lang="en-US" sz="2400" b="1" dirty="0" smtClean="0">
                <a:solidFill>
                  <a:srgbClr val="FFFF00"/>
                </a:solidFill>
              </a:rPr>
              <a:t>Volume of Flow is Converted to Stage</a:t>
            </a:r>
            <a:endParaRPr lang="en-US" sz="2400" b="1" dirty="0">
              <a:solidFill>
                <a:srgbClr val="FFFF00"/>
              </a:solidFill>
            </a:endParaRPr>
          </a:p>
        </p:txBody>
      </p:sp>
    </p:spTree>
    <p:extLst>
      <p:ext uri="{BB962C8B-B14F-4D97-AF65-F5344CB8AC3E}">
        <p14:creationId xmlns:p14="http://schemas.microsoft.com/office/powerpoint/2010/main" val="1347917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04800" y="-152400"/>
            <a:ext cx="8229600" cy="1143000"/>
          </a:xfrm>
        </p:spPr>
        <p:txBody>
          <a:bodyPr/>
          <a:lstStyle/>
          <a:p>
            <a:r>
              <a:rPr lang="en-US" b="1" smtClean="0">
                <a:solidFill>
                  <a:srgbClr val="FFFF00"/>
                </a:solidFill>
              </a:rPr>
              <a:t>River Forecast Points</a:t>
            </a:r>
          </a:p>
        </p:txBody>
      </p:sp>
      <p:pic>
        <p:nvPicPr>
          <p:cNvPr id="103431" name="Picture 7" descr="rkystaffgage"/>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4953000" y="2743200"/>
            <a:ext cx="4038600" cy="4002088"/>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3434" name="Picture 10" descr="EFDN7DSleftbanklookingacrossatgage"/>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17463" y="1066800"/>
            <a:ext cx="4876800" cy="3656013"/>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3435" name="Text Box 11"/>
          <p:cNvSpPr txBox="1">
            <a:spLocks noChangeArrowheads="1"/>
          </p:cNvSpPr>
          <p:nvPr/>
        </p:nvSpPr>
        <p:spPr bwMode="auto">
          <a:xfrm>
            <a:off x="4953000" y="1219199"/>
            <a:ext cx="3259226"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2800" b="1" dirty="0" smtClean="0">
                <a:solidFill>
                  <a:srgbClr val="FFFF00"/>
                </a:solidFill>
                <a:effectLst>
                  <a:outerShdw blurRad="38100" dist="38100" dir="2700000" algn="tl">
                    <a:srgbClr val="000000"/>
                  </a:outerShdw>
                </a:effectLst>
              </a:rPr>
              <a:t>The NWS Surveys</a:t>
            </a:r>
          </a:p>
          <a:p>
            <a:pPr>
              <a:defRPr/>
            </a:pPr>
            <a:r>
              <a:rPr lang="en-US" sz="2800" b="1" dirty="0" smtClean="0">
                <a:solidFill>
                  <a:srgbClr val="FFFF00"/>
                </a:solidFill>
                <a:effectLst>
                  <a:outerShdw blurRad="38100" dist="38100" dir="2700000" algn="tl">
                    <a:srgbClr val="000000"/>
                  </a:outerShdw>
                </a:effectLst>
              </a:rPr>
              <a:t>       Each Site</a:t>
            </a:r>
            <a:endParaRPr lang="en-US" sz="2800" b="1" dirty="0">
              <a:solidFill>
                <a:srgbClr val="FFFF00"/>
              </a:solidFill>
              <a:effectLst>
                <a:outerShdw blurRad="38100" dist="38100" dir="2700000" algn="tl">
                  <a:srgbClr val="000000"/>
                </a:outerShdw>
              </a:effectLst>
            </a:endParaRPr>
          </a:p>
        </p:txBody>
      </p:sp>
      <p:sp>
        <p:nvSpPr>
          <p:cNvPr id="103436" name="Text Box 12"/>
          <p:cNvSpPr txBox="1">
            <a:spLocks noChangeArrowheads="1"/>
          </p:cNvSpPr>
          <p:nvPr/>
        </p:nvSpPr>
        <p:spPr bwMode="auto">
          <a:xfrm>
            <a:off x="2362200" y="5356225"/>
            <a:ext cx="240982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44450" algn="ctr">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defRPr/>
            </a:pPr>
            <a:r>
              <a:rPr lang="en-US" sz="2800" b="1" dirty="0">
                <a:solidFill>
                  <a:srgbClr val="FFFF00"/>
                </a:solidFill>
                <a:effectLst>
                  <a:outerShdw blurRad="38100" dist="38100" dir="2700000" algn="tl">
                    <a:srgbClr val="000000"/>
                  </a:outerShdw>
                </a:effectLst>
              </a:rPr>
              <a:t>to Determine</a:t>
            </a:r>
          </a:p>
          <a:p>
            <a:pPr algn="ctr">
              <a:defRPr/>
            </a:pPr>
            <a:r>
              <a:rPr lang="en-US" sz="2800" b="1" dirty="0">
                <a:solidFill>
                  <a:srgbClr val="FFFF00"/>
                </a:solidFill>
                <a:effectLst>
                  <a:outerShdw blurRad="38100" dist="38100" dir="2700000" algn="tl">
                    <a:srgbClr val="000000"/>
                  </a:outerShdw>
                </a:effectLst>
              </a:rPr>
              <a:t>Impacts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03434"/>
                                        </p:tgtEl>
                                        <p:attrNameLst>
                                          <p:attrName>style.visibility</p:attrName>
                                        </p:attrNameLst>
                                      </p:cBhvr>
                                      <p:to>
                                        <p:strVal val="visible"/>
                                      </p:to>
                                    </p:set>
                                    <p:animEffect transition="in" filter="dissolve">
                                      <p:cBhvr>
                                        <p:cTn id="7" dur="500"/>
                                        <p:tgtEl>
                                          <p:spTgt spid="10343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3435"/>
                                        </p:tgtEl>
                                        <p:attrNameLst>
                                          <p:attrName>style.visibility</p:attrName>
                                        </p:attrNameLst>
                                      </p:cBhvr>
                                      <p:to>
                                        <p:strVal val="visible"/>
                                      </p:to>
                                    </p:set>
                                    <p:animEffect transition="in" filter="dissolve">
                                      <p:cBhvr>
                                        <p:cTn id="10" dur="500"/>
                                        <p:tgtEl>
                                          <p:spTgt spid="10343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3436"/>
                                        </p:tgtEl>
                                        <p:attrNameLst>
                                          <p:attrName>style.visibility</p:attrName>
                                        </p:attrNameLst>
                                      </p:cBhvr>
                                      <p:to>
                                        <p:strVal val="visible"/>
                                      </p:to>
                                    </p:set>
                                    <p:animEffect transition="in" filter="dissolve">
                                      <p:cBhvr>
                                        <p:cTn id="13" dur="500"/>
                                        <p:tgtEl>
                                          <p:spTgt spid="103436"/>
                                        </p:tgtEl>
                                      </p:cBhvr>
                                    </p:animEffect>
                                  </p:childTnLst>
                                </p:cTn>
                              </p:par>
                              <p:par>
                                <p:cTn id="14" presetID="9" presetClass="entr" presetSubtype="0" fill="hold" nodeType="withEffect">
                                  <p:stCondLst>
                                    <p:cond delay="0"/>
                                  </p:stCondLst>
                                  <p:childTnLst>
                                    <p:set>
                                      <p:cBhvr>
                                        <p:cTn id="15" dur="1" fill="hold">
                                          <p:stCondLst>
                                            <p:cond delay="0"/>
                                          </p:stCondLst>
                                        </p:cTn>
                                        <p:tgtEl>
                                          <p:spTgt spid="103431"/>
                                        </p:tgtEl>
                                        <p:attrNameLst>
                                          <p:attrName>style.visibility</p:attrName>
                                        </p:attrNameLst>
                                      </p:cBhvr>
                                      <p:to>
                                        <p:strVal val="visible"/>
                                      </p:to>
                                    </p:set>
                                    <p:animEffect transition="in" filter="dissolve">
                                      <p:cBhvr>
                                        <p:cTn id="16" dur="500"/>
                                        <p:tgtEl>
                                          <p:spTgt spid="1034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35" grpId="0"/>
      <p:bldP spid="1034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144000" cy="7315201"/>
          </a:xfrm>
        </p:spPr>
      </p:pic>
      <p:sp>
        <p:nvSpPr>
          <p:cNvPr id="8" name="Oval 7"/>
          <p:cNvSpPr/>
          <p:nvPr/>
        </p:nvSpPr>
        <p:spPr>
          <a:xfrm>
            <a:off x="3962400" y="2339340"/>
            <a:ext cx="1524000" cy="533400"/>
          </a:xfrm>
          <a:prstGeom prst="ellipse">
            <a:avLst/>
          </a:prstGeom>
          <a:solidFill>
            <a:srgbClr val="FF0000">
              <a:alpha val="40000"/>
            </a:srgbClr>
          </a:solidFill>
          <a:ln w="508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2115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WRS_Layou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4455</TotalTime>
  <Words>804</Words>
  <Application>Microsoft Office PowerPoint</Application>
  <PresentationFormat>On-screen Show (4:3)</PresentationFormat>
  <Paragraphs>136</Paragraphs>
  <Slides>45</Slides>
  <Notes>10</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45</vt:i4>
      </vt:variant>
    </vt:vector>
  </HeadingPairs>
  <TitlesOfParts>
    <vt:vector size="51" baseType="lpstr">
      <vt:lpstr>WRS_Layout</vt:lpstr>
      <vt:lpstr>Office Theme</vt:lpstr>
      <vt:lpstr>1_Office Theme</vt:lpstr>
      <vt:lpstr>2_Office Theme</vt:lpstr>
      <vt:lpstr>3_Office Theme</vt:lpstr>
      <vt:lpstr>Bitmap Image</vt:lpstr>
      <vt:lpstr>Rainfall and River  Forecasts</vt:lpstr>
      <vt:lpstr>PowerPoint Presentation</vt:lpstr>
      <vt:lpstr>PowerPoint Presentation</vt:lpstr>
      <vt:lpstr>PowerPoint Presentation</vt:lpstr>
      <vt:lpstr>PowerPoint Presentation</vt:lpstr>
      <vt:lpstr>The U.S. Geological Survey Performs  Flow Measurements at Each Forecast Point </vt:lpstr>
      <vt:lpstr>To Produce Rating Curves</vt:lpstr>
      <vt:lpstr>River Forecast Points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NWS Inundation Mapping</vt:lpstr>
      <vt:lpstr> NC Flood Inundation  Mapping Network http://fiman.nc.gov  </vt:lpstr>
      <vt:lpstr>FIMAN</vt:lpstr>
      <vt:lpstr>PowerPoint Presentation</vt:lpstr>
      <vt:lpstr>Observed Rainfall</vt:lpstr>
      <vt:lpstr>PowerPoint Presentation</vt:lpstr>
      <vt:lpstr>Forecast Rainfall</vt:lpstr>
      <vt:lpstr>PowerPoint Presentation</vt:lpstr>
      <vt:lpstr>PowerPoint Presentation</vt:lpstr>
      <vt:lpstr>Hanna interacted with a cold front and upper level disturbance shifting the rainfall swath left of track.</vt:lpstr>
      <vt:lpstr>PowerPoint Presentation</vt:lpstr>
      <vt:lpstr>Ernesto Example</vt:lpstr>
      <vt:lpstr>PowerPoint Presentation</vt:lpstr>
      <vt:lpstr>PowerPoint Presentation</vt:lpstr>
      <vt:lpstr>PowerPoint Presentation</vt:lpstr>
      <vt:lpstr>PowerPoint Presentation</vt:lpstr>
      <vt:lpstr>PowerPoint Presentation</vt:lpstr>
      <vt:lpstr>Crest to Crest Relationships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HRPDC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jredick</dc:creator>
  <cp:lastModifiedBy>michael.moneypenny</cp:lastModifiedBy>
  <cp:revision>443</cp:revision>
  <dcterms:created xsi:type="dcterms:W3CDTF">2008-07-14T19:19:23Z</dcterms:created>
  <dcterms:modified xsi:type="dcterms:W3CDTF">2011-05-17T19:39:22Z</dcterms:modified>
</cp:coreProperties>
</file>