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41"/>
  </p:notesMasterIdLst>
  <p:handoutMasterIdLst>
    <p:handoutMasterId r:id="rId42"/>
  </p:handoutMasterIdLst>
  <p:sldIdLst>
    <p:sldId id="282" r:id="rId5"/>
    <p:sldId id="292" r:id="rId6"/>
    <p:sldId id="291" r:id="rId7"/>
    <p:sldId id="283" r:id="rId8"/>
    <p:sldId id="297" r:id="rId9"/>
    <p:sldId id="301" r:id="rId10"/>
    <p:sldId id="284" r:id="rId11"/>
    <p:sldId id="299" r:id="rId12"/>
    <p:sldId id="300" r:id="rId13"/>
    <p:sldId id="307" r:id="rId14"/>
    <p:sldId id="293" r:id="rId15"/>
    <p:sldId id="314" r:id="rId16"/>
    <p:sldId id="318" r:id="rId17"/>
    <p:sldId id="313" r:id="rId18"/>
    <p:sldId id="317" r:id="rId19"/>
    <p:sldId id="322" r:id="rId20"/>
    <p:sldId id="295" r:id="rId21"/>
    <p:sldId id="323" r:id="rId22"/>
    <p:sldId id="324" r:id="rId23"/>
    <p:sldId id="325" r:id="rId24"/>
    <p:sldId id="319" r:id="rId25"/>
    <p:sldId id="320" r:id="rId26"/>
    <p:sldId id="321" r:id="rId27"/>
    <p:sldId id="315" r:id="rId28"/>
    <p:sldId id="285" r:id="rId29"/>
    <p:sldId id="298" r:id="rId30"/>
    <p:sldId id="304" r:id="rId31"/>
    <p:sldId id="306" r:id="rId32"/>
    <p:sldId id="305" r:id="rId33"/>
    <p:sldId id="308" r:id="rId34"/>
    <p:sldId id="309" r:id="rId35"/>
    <p:sldId id="310" r:id="rId36"/>
    <p:sldId id="312" r:id="rId37"/>
    <p:sldId id="316" r:id="rId38"/>
    <p:sldId id="302" r:id="rId39"/>
    <p:sldId id="296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E25E649-3F16-4E02-A733-19D2CDBF48F0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31" autoAdjust="0"/>
  </p:normalViewPr>
  <p:slideViewPr>
    <p:cSldViewPr snapToGrid="0">
      <p:cViewPr varScale="1">
        <p:scale>
          <a:sx n="103" d="100"/>
          <a:sy n="103" d="100"/>
        </p:scale>
        <p:origin x="138" y="3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Space</a:t>
            </a:r>
            <a:r>
              <a:rPr lang="en-US" baseline="0" dirty="0" smtClean="0"/>
              <a:t> Size Scale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Other</c:v>
                </c:pt>
                <c:pt idx="1">
                  <c:v>Digital Humanities Labs </c:v>
                </c:pt>
                <c:pt idx="2">
                  <c:v>Scholar's Labs</c:v>
                </c:pt>
                <c:pt idx="3">
                  <c:v>Total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4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73-41A3-A9F0-0CBE3B693E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Other</c:v>
                </c:pt>
                <c:pt idx="1">
                  <c:v>Digital Humanities Labs </c:v>
                </c:pt>
                <c:pt idx="2">
                  <c:v>Scholar's Labs</c:v>
                </c:pt>
                <c:pt idx="3">
                  <c:v>Total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73-41A3-A9F0-0CBE3B693E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Established Center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Other</c:v>
                </c:pt>
                <c:pt idx="1">
                  <c:v>Digital Humanities Labs </c:v>
                </c:pt>
                <c:pt idx="2">
                  <c:v>Scholar's Labs</c:v>
                </c:pt>
                <c:pt idx="3">
                  <c:v>Total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9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73-41A3-A9F0-0CBE3B693E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9988792"/>
        <c:axId val="659989120"/>
      </c:barChart>
      <c:catAx>
        <c:axId val="659988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989120"/>
        <c:crosses val="autoZero"/>
        <c:auto val="1"/>
        <c:lblAlgn val="ctr"/>
        <c:lblOffset val="100"/>
        <c:noMultiLvlLbl val="0"/>
      </c:catAx>
      <c:valAx>
        <c:axId val="659989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988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Staffing Model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Single Librarian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73-41A3-A9F0-0CBE3B693E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Team of Librarians and Staff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73-41A3-A9F0-0CBE3B693E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Decentralized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73-41A3-A9F0-0CBE3B693EF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Mixed Model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1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45-447F-BC93-AEB0AB9BDC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9988792"/>
        <c:axId val="659989120"/>
      </c:barChart>
      <c:catAx>
        <c:axId val="659988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989120"/>
        <c:crosses val="autoZero"/>
        <c:auto val="1"/>
        <c:lblAlgn val="ctr"/>
        <c:lblOffset val="100"/>
        <c:noMultiLvlLbl val="0"/>
      </c:catAx>
      <c:valAx>
        <c:axId val="659989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988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Services</a:t>
            </a:r>
            <a:r>
              <a:rPr lang="en-US" baseline="0" dirty="0" smtClean="0"/>
              <a:t> Offered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Scholar's Labs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Data Services</c:v>
                </c:pt>
                <c:pt idx="1">
                  <c:v>Text Mining</c:v>
                </c:pt>
                <c:pt idx="2">
                  <c:v>Digital Humanities</c:v>
                </c:pt>
                <c:pt idx="3">
                  <c:v>Data Visualization</c:v>
                </c:pt>
                <c:pt idx="4">
                  <c:v>Copyright</c:v>
                </c:pt>
                <c:pt idx="5">
                  <c:v>IR Management</c:v>
                </c:pt>
                <c:pt idx="6">
                  <c:v>Poster Printing</c:v>
                </c:pt>
                <c:pt idx="7">
                  <c:v>3D Printing</c:v>
                </c:pt>
                <c:pt idx="8">
                  <c:v>GIS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11</c:v>
                </c:pt>
                <c:pt idx="1">
                  <c:v>10</c:v>
                </c:pt>
                <c:pt idx="2">
                  <c:v>15</c:v>
                </c:pt>
                <c:pt idx="3">
                  <c:v>14</c:v>
                </c:pt>
                <c:pt idx="4">
                  <c:v>6</c:v>
                </c:pt>
                <c:pt idx="5">
                  <c:v>5</c:v>
                </c:pt>
                <c:pt idx="6">
                  <c:v>1</c:v>
                </c:pt>
                <c:pt idx="7">
                  <c:v>7</c:v>
                </c:pt>
                <c:pt idx="8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3F-49D1-BBCE-D059C71A85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Data Services</c:v>
                </c:pt>
                <c:pt idx="1">
                  <c:v>Text Mining</c:v>
                </c:pt>
                <c:pt idx="2">
                  <c:v>Digital Humanities</c:v>
                </c:pt>
                <c:pt idx="3">
                  <c:v>Data Visualization</c:v>
                </c:pt>
                <c:pt idx="4">
                  <c:v>Copyright</c:v>
                </c:pt>
                <c:pt idx="5">
                  <c:v>IR Management</c:v>
                </c:pt>
                <c:pt idx="6">
                  <c:v>Poster Printing</c:v>
                </c:pt>
                <c:pt idx="7">
                  <c:v>3D Printing</c:v>
                </c:pt>
                <c:pt idx="8">
                  <c:v>GIS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16</c:v>
                </c:pt>
                <c:pt idx="1">
                  <c:v>21</c:v>
                </c:pt>
                <c:pt idx="2">
                  <c:v>28</c:v>
                </c:pt>
                <c:pt idx="3">
                  <c:v>27</c:v>
                </c:pt>
                <c:pt idx="4">
                  <c:v>9</c:v>
                </c:pt>
                <c:pt idx="5">
                  <c:v>6</c:v>
                </c:pt>
                <c:pt idx="6">
                  <c:v>2</c:v>
                </c:pt>
                <c:pt idx="7">
                  <c:v>9</c:v>
                </c:pt>
                <c:pt idx="8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3F-49D1-BBCE-D059C71A85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9836512"/>
        <c:axId val="199836840"/>
      </c:barChart>
      <c:catAx>
        <c:axId val="199836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836840"/>
        <c:crosses val="autoZero"/>
        <c:auto val="1"/>
        <c:lblAlgn val="ctr"/>
        <c:lblOffset val="100"/>
        <c:noMultiLvlLbl val="0"/>
      </c:catAx>
      <c:valAx>
        <c:axId val="199836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836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Primary Level of Support</a:t>
            </a:r>
            <a:endParaRPr lang="en-US" baseline="0" dirty="0" smtClean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Doing it for people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73-41A3-A9F0-0CBE3B693E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Showing people how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73-41A3-A9F0-0CBE3B693E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Doing it with people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73-41A3-A9F0-0CBE3B693E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9988792"/>
        <c:axId val="659989120"/>
      </c:barChart>
      <c:catAx>
        <c:axId val="659988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989120"/>
        <c:crosses val="autoZero"/>
        <c:auto val="1"/>
        <c:lblAlgn val="ctr"/>
        <c:lblOffset val="100"/>
        <c:noMultiLvlLbl val="0"/>
      </c:catAx>
      <c:valAx>
        <c:axId val="659989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988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Primary Skill Service Focus</a:t>
            </a:r>
            <a:endParaRPr lang="en-US" baseline="0" dirty="0" smtClean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Course Support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73-41A3-A9F0-0CBE3B693E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Research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73-41A3-A9F0-0CBE3B693E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Technology Skills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73-41A3-A9F0-0CBE3B693E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9988792"/>
        <c:axId val="659989120"/>
      </c:barChart>
      <c:catAx>
        <c:axId val="659988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989120"/>
        <c:crosses val="autoZero"/>
        <c:auto val="1"/>
        <c:lblAlgn val="ctr"/>
        <c:lblOffset val="100"/>
        <c:noMultiLvlLbl val="0"/>
      </c:catAx>
      <c:valAx>
        <c:axId val="659989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988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Secondary Skill Service Focus</a:t>
            </a:r>
            <a:endParaRPr lang="en-US" baseline="0" dirty="0" smtClean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Course Support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73-41A3-A9F0-0CBE3B693E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Research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73-41A3-A9F0-0CBE3B693E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Technology Skills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Scholar's Labs</c:v>
                </c:pt>
                <c:pt idx="1">
                  <c:v>Total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73-41A3-A9F0-0CBE3B693E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9988792"/>
        <c:axId val="659989120"/>
      </c:barChart>
      <c:catAx>
        <c:axId val="659988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989120"/>
        <c:crosses val="autoZero"/>
        <c:auto val="1"/>
        <c:lblAlgn val="ctr"/>
        <c:lblOffset val="100"/>
        <c:noMultiLvlLbl val="0"/>
      </c:catAx>
      <c:valAx>
        <c:axId val="659989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988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77DB-935E-4A0A-947A-D283B9F9F452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C0B10-7CAE-41E4-AB02-7E8B1FF2B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EC30E-1A71-4188-9BE7-E2A64929A436}" type="datetimeFigureOut">
              <a:rPr lang="en-US" noProof="0" smtClean="0"/>
              <a:t>10/8/2019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0193B-564F-4854-8A52-728F3FB19C85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7F3D0-41FC-4430-9F9E-1F78A18D65F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ED798F6-1F12-46CE-9AFD-CC66555A191D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31C544-1372-4B34-8149-B6058B8CC577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B2598CA-3443-4098-80E7-1F16DC9A13CC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E421EAA-68E8-4AED-BA2F-01A6AC66859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834640"/>
            <a:ext cx="4459766" cy="2720356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D907C852-B0E0-4C2E-88CE-B543605961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4849" y="3859066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84C0BEF-F601-4B10-8AEE-4859FE996B3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4849" y="4220189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Phone Number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3A6EF9B-EF2F-4949-9CC4-C16BF8DC85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34849" y="4581312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Email or Social Media Handle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E8CA170-9CA9-448E-B07A-E01AB84F7FD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34849" y="4942435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Company Website</a:t>
            </a:r>
          </a:p>
        </p:txBody>
      </p:sp>
    </p:spTree>
    <p:extLst>
      <p:ext uri="{BB962C8B-B14F-4D97-AF65-F5344CB8AC3E}">
        <p14:creationId xmlns:p14="http://schemas.microsoft.com/office/powerpoint/2010/main" val="163289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206C51E8-C5C0-4672-B456-F44C69B074D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DE9AE8C-7574-4D45-B521-6B18054DA7C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EF240172-5930-4717-A0CD-A151075277D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7B4A83CE-8643-4697-94A9-C9F587F46E2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B0A765A5-BBCE-405E-A4B3-80A660118E8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83656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12B8F0DB-CC25-4CE9-A68E-CAA2FD986AF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8A058973-2DC9-4087-9D57-F1D779F56CC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B641062D-3CD4-49D1-A621-331E2933340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9F2C1E7C-A088-4772-84B3-15309BEADF7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CA52278A-6924-4F97-A196-AE30D3DACB7A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Click to edit divider 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03129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8663BD7B-5136-47ED-BE0A-C6C2F5622BD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6ABA22C7-C35B-4EC0-B7CE-54F9EEFCB71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6DAE4BC9-9CFF-4522-8216-651498F7A167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8E822AA0-FB3E-4051-AA1F-F51204BA02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3445288A-D169-4374-BCFD-917DD04B2B1E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CD5709C-84DE-45F3-AE9B-8B6FD7134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9886" y="1511250"/>
            <a:ext cx="5460114" cy="4665713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6BB18B1-3B7F-4B18-A1C5-BB7DA443C6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816" y="1511250"/>
            <a:ext cx="5460114" cy="4665713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3419BDFB-8FC0-4B89-A29A-8EAC95E9A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511250"/>
            <a:ext cx="54849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8E6C2CC0-9AB0-46E9-977A-EF923DCE7F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9334" y="1518287"/>
            <a:ext cx="542066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28DF954C-A51E-4242-B83E-A826008F5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9334" y="2486989"/>
            <a:ext cx="5432666" cy="37026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600E416E-6162-484A-BA4D-640FA8307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0" y="2486989"/>
            <a:ext cx="5491215" cy="37026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416020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1999"/>
            <a:ext cx="3932237" cy="16001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marL="0" lvl="0"/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49FB4A2-B750-422F-96D2-A7C264295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4062" y="21343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A8B59DDF-F2BC-491E-92E0-9D2C1398E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31999"/>
            <a:ext cx="6544468" cy="55138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11229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1999"/>
            <a:ext cx="3932237" cy="16001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marL="0" lvl="0"/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49FB4A2-B750-422F-96D2-A7C264295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4062" y="21343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0110E46C-B434-49FA-AA0E-D64E5786D2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31999"/>
            <a:ext cx="6544468" cy="5513889"/>
          </a:xfrm>
          <a:prstGeom prst="roundRect">
            <a:avLst>
              <a:gd name="adj" fmla="val 5554"/>
            </a:avLst>
          </a:prstGeom>
        </p:spPr>
        <p:txBody>
          <a:bodyPr vert="horz" wrap="square" lIns="0" tIns="0" rIns="0" bIns="0" rtlCol="0" anchor="ctr">
            <a:noAutofit/>
          </a:bodyPr>
          <a:lstStyle>
            <a:lvl1pPr>
              <a:def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indent="0" algn="ctr">
              <a:buNone/>
            </a:pPr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18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A70B137-2503-4803-9F56-620A586FA49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90C5B8B-2AF3-42F3-B4F8-A806BB98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59134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90C5B8B-2AF3-42F3-B4F8-A806BB98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B3B1662-8902-44D0-A545-5008B483D16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78017" y="2169005"/>
            <a:ext cx="9035966" cy="2519990"/>
          </a:xfrm>
        </p:spPr>
        <p:txBody>
          <a:bodyPr anchor="ctr"/>
          <a:lstStyle>
            <a:lvl1pPr marL="0" indent="0" algn="ctr">
              <a:buNone/>
              <a:defRPr sz="6000"/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87573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CE129D0-CB7B-444C-AF89-B1CB663E36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18374"/>
            <a:ext cx="8687356" cy="6439627"/>
          </a:xfrm>
          <a:custGeom>
            <a:avLst/>
            <a:gdLst>
              <a:gd name="connsiteX0" fmla="*/ 0 w 8687356"/>
              <a:gd name="connsiteY0" fmla="*/ 5592682 h 6439627"/>
              <a:gd name="connsiteX1" fmla="*/ 186296 w 8687356"/>
              <a:gd name="connsiteY1" fmla="*/ 5593149 h 6439627"/>
              <a:gd name="connsiteX2" fmla="*/ 1348900 w 8687356"/>
              <a:gd name="connsiteY2" fmla="*/ 5596063 h 6439627"/>
              <a:gd name="connsiteX3" fmla="*/ 1800991 w 8687356"/>
              <a:gd name="connsiteY3" fmla="*/ 5851702 h 6439627"/>
              <a:gd name="connsiteX4" fmla="*/ 2106366 w 8687356"/>
              <a:gd name="connsiteY4" fmla="*/ 6380627 h 6439627"/>
              <a:gd name="connsiteX5" fmla="*/ 2140430 w 8687356"/>
              <a:gd name="connsiteY5" fmla="*/ 6439627 h 6439627"/>
              <a:gd name="connsiteX6" fmla="*/ 0 w 8687356"/>
              <a:gd name="connsiteY6" fmla="*/ 6439627 h 6439627"/>
              <a:gd name="connsiteX7" fmla="*/ 693821 w 8687356"/>
              <a:gd name="connsiteY7" fmla="*/ 3646328 h 6439627"/>
              <a:gd name="connsiteX8" fmla="*/ 1586357 w 8687356"/>
              <a:gd name="connsiteY8" fmla="*/ 3648566 h 6439627"/>
              <a:gd name="connsiteX9" fmla="*/ 1724950 w 8687356"/>
              <a:gd name="connsiteY9" fmla="*/ 3726935 h 6439627"/>
              <a:gd name="connsiteX10" fmla="*/ 2172189 w 8687356"/>
              <a:gd name="connsiteY10" fmla="*/ 4501577 h 6439627"/>
              <a:gd name="connsiteX11" fmla="*/ 2171729 w 8687356"/>
              <a:gd name="connsiteY11" fmla="*/ 4662459 h 6439627"/>
              <a:gd name="connsiteX12" fmla="*/ 1726432 w 8687356"/>
              <a:gd name="connsiteY12" fmla="*/ 5434863 h 6439627"/>
              <a:gd name="connsiteX13" fmla="*/ 1589746 w 8687356"/>
              <a:gd name="connsiteY13" fmla="*/ 5513779 h 6439627"/>
              <a:gd name="connsiteX14" fmla="*/ 698177 w 8687356"/>
              <a:gd name="connsiteY14" fmla="*/ 5513215 h 6439627"/>
              <a:gd name="connsiteX15" fmla="*/ 558617 w 8687356"/>
              <a:gd name="connsiteY15" fmla="*/ 5433172 h 6439627"/>
              <a:gd name="connsiteX16" fmla="*/ 111378 w 8687356"/>
              <a:gd name="connsiteY16" fmla="*/ 4658531 h 6439627"/>
              <a:gd name="connsiteX17" fmla="*/ 112805 w 8687356"/>
              <a:gd name="connsiteY17" fmla="*/ 4499321 h 6439627"/>
              <a:gd name="connsiteX18" fmla="*/ 557135 w 8687356"/>
              <a:gd name="connsiteY18" fmla="*/ 3725244 h 6439627"/>
              <a:gd name="connsiteX19" fmla="*/ 693821 w 8687356"/>
              <a:gd name="connsiteY19" fmla="*/ 3646328 h 6439627"/>
              <a:gd name="connsiteX20" fmla="*/ 1975378 w 8687356"/>
              <a:gd name="connsiteY20" fmla="*/ 3263784 h 6439627"/>
              <a:gd name="connsiteX21" fmla="*/ 2292917 w 8687356"/>
              <a:gd name="connsiteY21" fmla="*/ 3264581 h 6439627"/>
              <a:gd name="connsiteX22" fmla="*/ 2342225 w 8687356"/>
              <a:gd name="connsiteY22" fmla="*/ 3292462 h 6439627"/>
              <a:gd name="connsiteX23" fmla="*/ 2501341 w 8687356"/>
              <a:gd name="connsiteY23" fmla="*/ 3568059 h 6439627"/>
              <a:gd name="connsiteX24" fmla="*/ 2501177 w 8687356"/>
              <a:gd name="connsiteY24" fmla="*/ 3625297 h 6439627"/>
              <a:gd name="connsiteX25" fmla="*/ 2342753 w 8687356"/>
              <a:gd name="connsiteY25" fmla="*/ 3900096 h 6439627"/>
              <a:gd name="connsiteX26" fmla="*/ 2294123 w 8687356"/>
              <a:gd name="connsiteY26" fmla="*/ 3928173 h 6439627"/>
              <a:gd name="connsiteX27" fmla="*/ 1976927 w 8687356"/>
              <a:gd name="connsiteY27" fmla="*/ 3927972 h 6439627"/>
              <a:gd name="connsiteX28" fmla="*/ 1927275 w 8687356"/>
              <a:gd name="connsiteY28" fmla="*/ 3899495 h 6439627"/>
              <a:gd name="connsiteX29" fmla="*/ 1768160 w 8687356"/>
              <a:gd name="connsiteY29" fmla="*/ 3623899 h 6439627"/>
              <a:gd name="connsiteX30" fmla="*/ 1768668 w 8687356"/>
              <a:gd name="connsiteY30" fmla="*/ 3567256 h 6439627"/>
              <a:gd name="connsiteX31" fmla="*/ 1926748 w 8687356"/>
              <a:gd name="connsiteY31" fmla="*/ 3291861 h 6439627"/>
              <a:gd name="connsiteX32" fmla="*/ 1975378 w 8687356"/>
              <a:gd name="connsiteY32" fmla="*/ 3263784 h 6439627"/>
              <a:gd name="connsiteX33" fmla="*/ 2130702 w 8687356"/>
              <a:gd name="connsiteY33" fmla="*/ 2828022 h 6439627"/>
              <a:gd name="connsiteX34" fmla="*/ 2298374 w 8687356"/>
              <a:gd name="connsiteY34" fmla="*/ 2828442 h 6439627"/>
              <a:gd name="connsiteX35" fmla="*/ 2324410 w 8687356"/>
              <a:gd name="connsiteY35" fmla="*/ 2843165 h 6439627"/>
              <a:gd name="connsiteX36" fmla="*/ 2408429 w 8687356"/>
              <a:gd name="connsiteY36" fmla="*/ 2988689 h 6439627"/>
              <a:gd name="connsiteX37" fmla="*/ 2408342 w 8687356"/>
              <a:gd name="connsiteY37" fmla="*/ 3018913 h 6439627"/>
              <a:gd name="connsiteX38" fmla="*/ 2324689 w 8687356"/>
              <a:gd name="connsiteY38" fmla="*/ 3164017 h 6439627"/>
              <a:gd name="connsiteX39" fmla="*/ 2299011 w 8687356"/>
              <a:gd name="connsiteY39" fmla="*/ 3178842 h 6439627"/>
              <a:gd name="connsiteX40" fmla="*/ 2131520 w 8687356"/>
              <a:gd name="connsiteY40" fmla="*/ 3178736 h 6439627"/>
              <a:gd name="connsiteX41" fmla="*/ 2105302 w 8687356"/>
              <a:gd name="connsiteY41" fmla="*/ 3163699 h 6439627"/>
              <a:gd name="connsiteX42" fmla="*/ 2021284 w 8687356"/>
              <a:gd name="connsiteY42" fmla="*/ 3018175 h 6439627"/>
              <a:gd name="connsiteX43" fmla="*/ 2021552 w 8687356"/>
              <a:gd name="connsiteY43" fmla="*/ 2988265 h 6439627"/>
              <a:gd name="connsiteX44" fmla="*/ 2105024 w 8687356"/>
              <a:gd name="connsiteY44" fmla="*/ 2842847 h 6439627"/>
              <a:gd name="connsiteX45" fmla="*/ 2130702 w 8687356"/>
              <a:gd name="connsiteY45" fmla="*/ 2828022 h 6439627"/>
              <a:gd name="connsiteX46" fmla="*/ 3794942 w 8687356"/>
              <a:gd name="connsiteY46" fmla="*/ 2543905 h 6439627"/>
              <a:gd name="connsiteX47" fmla="*/ 6706383 w 8687356"/>
              <a:gd name="connsiteY47" fmla="*/ 2551204 h 6439627"/>
              <a:gd name="connsiteX48" fmla="*/ 7158474 w 8687356"/>
              <a:gd name="connsiteY48" fmla="*/ 2806842 h 6439627"/>
              <a:gd name="connsiteX49" fmla="*/ 8617364 w 8687356"/>
              <a:gd name="connsiteY49" fmla="*/ 5333715 h 6439627"/>
              <a:gd name="connsiteX50" fmla="*/ 8615859 w 8687356"/>
              <a:gd name="connsiteY50" fmla="*/ 5858514 h 6439627"/>
              <a:gd name="connsiteX51" fmla="*/ 8311811 w 8687356"/>
              <a:gd name="connsiteY51" fmla="*/ 6385912 h 6439627"/>
              <a:gd name="connsiteX52" fmla="*/ 8280844 w 8687356"/>
              <a:gd name="connsiteY52" fmla="*/ 6439627 h 6439627"/>
              <a:gd name="connsiteX53" fmla="*/ 2237916 w 8687356"/>
              <a:gd name="connsiteY53" fmla="*/ 6439627 h 6439627"/>
              <a:gd name="connsiteX54" fmla="*/ 2151815 w 8687356"/>
              <a:gd name="connsiteY54" fmla="*/ 6290497 h 6439627"/>
              <a:gd name="connsiteX55" fmla="*/ 1895013 w 8687356"/>
              <a:gd name="connsiteY55" fmla="*/ 5845703 h 6439627"/>
              <a:gd name="connsiteX56" fmla="*/ 1899669 w 8687356"/>
              <a:gd name="connsiteY56" fmla="*/ 5326361 h 6439627"/>
              <a:gd name="connsiteX57" fmla="*/ 3349069 w 8687356"/>
              <a:gd name="connsiteY57" fmla="*/ 2801330 h 6439627"/>
              <a:gd name="connsiteX58" fmla="*/ 3794942 w 8687356"/>
              <a:gd name="connsiteY58" fmla="*/ 2543905 h 6439627"/>
              <a:gd name="connsiteX59" fmla="*/ 634940 w 8687356"/>
              <a:gd name="connsiteY59" fmla="*/ 2395105 h 6439627"/>
              <a:gd name="connsiteX60" fmla="*/ 1188015 w 8687356"/>
              <a:gd name="connsiteY60" fmla="*/ 2396492 h 6439627"/>
              <a:gd name="connsiteX61" fmla="*/ 1273897 w 8687356"/>
              <a:gd name="connsiteY61" fmla="*/ 2445054 h 6439627"/>
              <a:gd name="connsiteX62" fmla="*/ 1551037 w 8687356"/>
              <a:gd name="connsiteY62" fmla="*/ 2925075 h 6439627"/>
              <a:gd name="connsiteX63" fmla="*/ 1550752 w 8687356"/>
              <a:gd name="connsiteY63" fmla="*/ 3024769 h 6439627"/>
              <a:gd name="connsiteX64" fmla="*/ 1274816 w 8687356"/>
              <a:gd name="connsiteY64" fmla="*/ 3503403 h 6439627"/>
              <a:gd name="connsiteX65" fmla="*/ 1190116 w 8687356"/>
              <a:gd name="connsiteY65" fmla="*/ 3552304 h 6439627"/>
              <a:gd name="connsiteX66" fmla="*/ 637639 w 8687356"/>
              <a:gd name="connsiteY66" fmla="*/ 3551955 h 6439627"/>
              <a:gd name="connsiteX67" fmla="*/ 551158 w 8687356"/>
              <a:gd name="connsiteY67" fmla="*/ 3502355 h 6439627"/>
              <a:gd name="connsiteX68" fmla="*/ 274018 w 8687356"/>
              <a:gd name="connsiteY68" fmla="*/ 3022335 h 6439627"/>
              <a:gd name="connsiteX69" fmla="*/ 274903 w 8687356"/>
              <a:gd name="connsiteY69" fmla="*/ 2923678 h 6439627"/>
              <a:gd name="connsiteX70" fmla="*/ 550240 w 8687356"/>
              <a:gd name="connsiteY70" fmla="*/ 2444007 h 6439627"/>
              <a:gd name="connsiteX71" fmla="*/ 634940 w 8687356"/>
              <a:gd name="connsiteY71" fmla="*/ 2395105 h 6439627"/>
              <a:gd name="connsiteX72" fmla="*/ 2521339 w 8687356"/>
              <a:gd name="connsiteY72" fmla="*/ 1975621 h 6439627"/>
              <a:gd name="connsiteX73" fmla="*/ 2985874 w 8687356"/>
              <a:gd name="connsiteY73" fmla="*/ 1976785 h 6439627"/>
              <a:gd name="connsiteX74" fmla="*/ 3058007 w 8687356"/>
              <a:gd name="connsiteY74" fmla="*/ 2017574 h 6439627"/>
              <a:gd name="connsiteX75" fmla="*/ 3290779 w 8687356"/>
              <a:gd name="connsiteY75" fmla="*/ 2420748 h 6439627"/>
              <a:gd name="connsiteX76" fmla="*/ 3290540 w 8687356"/>
              <a:gd name="connsiteY76" fmla="*/ 2504482 h 6439627"/>
              <a:gd name="connsiteX77" fmla="*/ 3058778 w 8687356"/>
              <a:gd name="connsiteY77" fmla="*/ 2906492 h 6439627"/>
              <a:gd name="connsiteX78" fmla="*/ 2987637 w 8687356"/>
              <a:gd name="connsiteY78" fmla="*/ 2947565 h 6439627"/>
              <a:gd name="connsiteX79" fmla="*/ 2523606 w 8687356"/>
              <a:gd name="connsiteY79" fmla="*/ 2947271 h 6439627"/>
              <a:gd name="connsiteX80" fmla="*/ 2450970 w 8687356"/>
              <a:gd name="connsiteY80" fmla="*/ 2905612 h 6439627"/>
              <a:gd name="connsiteX81" fmla="*/ 2218197 w 8687356"/>
              <a:gd name="connsiteY81" fmla="*/ 2502438 h 6439627"/>
              <a:gd name="connsiteX82" fmla="*/ 2218941 w 8687356"/>
              <a:gd name="connsiteY82" fmla="*/ 2419574 h 6439627"/>
              <a:gd name="connsiteX83" fmla="*/ 2450199 w 8687356"/>
              <a:gd name="connsiteY83" fmla="*/ 2016694 h 6439627"/>
              <a:gd name="connsiteX84" fmla="*/ 2521339 w 8687356"/>
              <a:gd name="connsiteY84" fmla="*/ 1975621 h 6439627"/>
              <a:gd name="connsiteX85" fmla="*/ 3564142 w 8687356"/>
              <a:gd name="connsiteY85" fmla="*/ 34 h 6439627"/>
              <a:gd name="connsiteX86" fmla="*/ 4738405 w 8687356"/>
              <a:gd name="connsiteY86" fmla="*/ 2977 h 6439627"/>
              <a:gd name="connsiteX87" fmla="*/ 4920745 w 8687356"/>
              <a:gd name="connsiteY87" fmla="*/ 106084 h 6439627"/>
              <a:gd name="connsiteX88" fmla="*/ 5509155 w 8687356"/>
              <a:gd name="connsiteY88" fmla="*/ 1125240 h 6439627"/>
              <a:gd name="connsiteX89" fmla="*/ 5508549 w 8687356"/>
              <a:gd name="connsiteY89" fmla="*/ 1336906 h 6439627"/>
              <a:gd name="connsiteX90" fmla="*/ 4922696 w 8687356"/>
              <a:gd name="connsiteY90" fmla="*/ 2353119 h 6439627"/>
              <a:gd name="connsiteX91" fmla="*/ 4742864 w 8687356"/>
              <a:gd name="connsiteY91" fmla="*/ 2456945 h 6439627"/>
              <a:gd name="connsiteX92" fmla="*/ 3569871 w 8687356"/>
              <a:gd name="connsiteY92" fmla="*/ 2456203 h 6439627"/>
              <a:gd name="connsiteX93" fmla="*/ 3386259 w 8687356"/>
              <a:gd name="connsiteY93" fmla="*/ 2350896 h 6439627"/>
              <a:gd name="connsiteX94" fmla="*/ 2797848 w 8687356"/>
              <a:gd name="connsiteY94" fmla="*/ 1331739 h 6439627"/>
              <a:gd name="connsiteX95" fmla="*/ 2799727 w 8687356"/>
              <a:gd name="connsiteY95" fmla="*/ 1122274 h 6439627"/>
              <a:gd name="connsiteX96" fmla="*/ 3384310 w 8687356"/>
              <a:gd name="connsiteY96" fmla="*/ 103860 h 6439627"/>
              <a:gd name="connsiteX97" fmla="*/ 3564142 w 8687356"/>
              <a:gd name="connsiteY97" fmla="*/ 34 h 6439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8687356" h="6439627">
                <a:moveTo>
                  <a:pt x="0" y="5592682"/>
                </a:moveTo>
                <a:lnTo>
                  <a:pt x="186296" y="5593149"/>
                </a:lnTo>
                <a:cubicBezTo>
                  <a:pt x="510155" y="5593961"/>
                  <a:pt x="893987" y="5594923"/>
                  <a:pt x="1348900" y="5596063"/>
                </a:cubicBezTo>
                <a:cubicBezTo>
                  <a:pt x="1534387" y="5590847"/>
                  <a:pt x="1709614" y="5693431"/>
                  <a:pt x="1800991" y="5851702"/>
                </a:cubicBezTo>
                <a:cubicBezTo>
                  <a:pt x="1800991" y="5851702"/>
                  <a:pt x="1800991" y="5851702"/>
                  <a:pt x="2106366" y="6380627"/>
                </a:cubicBezTo>
                <a:lnTo>
                  <a:pt x="2140430" y="6439627"/>
                </a:lnTo>
                <a:lnTo>
                  <a:pt x="0" y="6439627"/>
                </a:lnTo>
                <a:close/>
                <a:moveTo>
                  <a:pt x="693821" y="3646328"/>
                </a:moveTo>
                <a:cubicBezTo>
                  <a:pt x="693821" y="3646328"/>
                  <a:pt x="693821" y="3646328"/>
                  <a:pt x="1586357" y="3648566"/>
                </a:cubicBezTo>
                <a:cubicBezTo>
                  <a:pt x="1643220" y="3646968"/>
                  <a:pt x="1696937" y="3678416"/>
                  <a:pt x="1724950" y="3726935"/>
                </a:cubicBezTo>
                <a:cubicBezTo>
                  <a:pt x="1724950" y="3726935"/>
                  <a:pt x="1724950" y="3726935"/>
                  <a:pt x="2172189" y="4501577"/>
                </a:cubicBezTo>
                <a:cubicBezTo>
                  <a:pt x="2201168" y="4551769"/>
                  <a:pt x="2200578" y="4612341"/>
                  <a:pt x="2171729" y="4662459"/>
                </a:cubicBezTo>
                <a:cubicBezTo>
                  <a:pt x="2171729" y="4662459"/>
                  <a:pt x="2171729" y="4662459"/>
                  <a:pt x="1726432" y="5434863"/>
                </a:cubicBezTo>
                <a:cubicBezTo>
                  <a:pt x="1699249" y="5484020"/>
                  <a:pt x="1645909" y="5514815"/>
                  <a:pt x="1589746" y="5513779"/>
                </a:cubicBezTo>
                <a:cubicBezTo>
                  <a:pt x="1589746" y="5513779"/>
                  <a:pt x="1589746" y="5513779"/>
                  <a:pt x="698177" y="5513215"/>
                </a:cubicBezTo>
                <a:cubicBezTo>
                  <a:pt x="640348" y="5513140"/>
                  <a:pt x="587596" y="5483366"/>
                  <a:pt x="558617" y="5433172"/>
                </a:cubicBezTo>
                <a:cubicBezTo>
                  <a:pt x="558617" y="5433172"/>
                  <a:pt x="558617" y="5433172"/>
                  <a:pt x="111378" y="4658531"/>
                </a:cubicBezTo>
                <a:cubicBezTo>
                  <a:pt x="83365" y="4610012"/>
                  <a:pt x="82990" y="4547767"/>
                  <a:pt x="112805" y="4499321"/>
                </a:cubicBezTo>
                <a:cubicBezTo>
                  <a:pt x="112805" y="4499321"/>
                  <a:pt x="112805" y="4499321"/>
                  <a:pt x="557135" y="3725244"/>
                </a:cubicBezTo>
                <a:cubicBezTo>
                  <a:pt x="584319" y="3676088"/>
                  <a:pt x="637659" y="3645292"/>
                  <a:pt x="693821" y="3646328"/>
                </a:cubicBezTo>
                <a:close/>
                <a:moveTo>
                  <a:pt x="1975378" y="3263784"/>
                </a:moveTo>
                <a:cubicBezTo>
                  <a:pt x="1975378" y="3263784"/>
                  <a:pt x="1975378" y="3263784"/>
                  <a:pt x="2292917" y="3264581"/>
                </a:cubicBezTo>
                <a:cubicBezTo>
                  <a:pt x="2313148" y="3264012"/>
                  <a:pt x="2332259" y="3275200"/>
                  <a:pt x="2342225" y="3292462"/>
                </a:cubicBezTo>
                <a:cubicBezTo>
                  <a:pt x="2342225" y="3292462"/>
                  <a:pt x="2342225" y="3292462"/>
                  <a:pt x="2501341" y="3568059"/>
                </a:cubicBezTo>
                <a:cubicBezTo>
                  <a:pt x="2511651" y="3585916"/>
                  <a:pt x="2511441" y="3607466"/>
                  <a:pt x="2501177" y="3625297"/>
                </a:cubicBezTo>
                <a:cubicBezTo>
                  <a:pt x="2501177" y="3625297"/>
                  <a:pt x="2501177" y="3625297"/>
                  <a:pt x="2342753" y="3900096"/>
                </a:cubicBezTo>
                <a:cubicBezTo>
                  <a:pt x="2333082" y="3917585"/>
                  <a:pt x="2314104" y="3928542"/>
                  <a:pt x="2294123" y="3928173"/>
                </a:cubicBezTo>
                <a:cubicBezTo>
                  <a:pt x="2294123" y="3928173"/>
                  <a:pt x="2294123" y="3928173"/>
                  <a:pt x="1976927" y="3927972"/>
                </a:cubicBezTo>
                <a:cubicBezTo>
                  <a:pt x="1956353" y="3927946"/>
                  <a:pt x="1937585" y="3917353"/>
                  <a:pt x="1927275" y="3899495"/>
                </a:cubicBezTo>
                <a:cubicBezTo>
                  <a:pt x="1927275" y="3899495"/>
                  <a:pt x="1927275" y="3899495"/>
                  <a:pt x="1768160" y="3623899"/>
                </a:cubicBezTo>
                <a:cubicBezTo>
                  <a:pt x="1758193" y="3606636"/>
                  <a:pt x="1758060" y="3584492"/>
                  <a:pt x="1768668" y="3567256"/>
                </a:cubicBezTo>
                <a:cubicBezTo>
                  <a:pt x="1768668" y="3567256"/>
                  <a:pt x="1768668" y="3567256"/>
                  <a:pt x="1926748" y="3291861"/>
                </a:cubicBezTo>
                <a:cubicBezTo>
                  <a:pt x="1936419" y="3274372"/>
                  <a:pt x="1955397" y="3263416"/>
                  <a:pt x="1975378" y="3263784"/>
                </a:cubicBezTo>
                <a:close/>
                <a:moveTo>
                  <a:pt x="2130702" y="2828022"/>
                </a:moveTo>
                <a:cubicBezTo>
                  <a:pt x="2130702" y="2828022"/>
                  <a:pt x="2130702" y="2828022"/>
                  <a:pt x="2298374" y="2828442"/>
                </a:cubicBezTo>
                <a:cubicBezTo>
                  <a:pt x="2309057" y="2828143"/>
                  <a:pt x="2319148" y="2834050"/>
                  <a:pt x="2324410" y="2843165"/>
                </a:cubicBezTo>
                <a:cubicBezTo>
                  <a:pt x="2324410" y="2843165"/>
                  <a:pt x="2324410" y="2843165"/>
                  <a:pt x="2408429" y="2988689"/>
                </a:cubicBezTo>
                <a:cubicBezTo>
                  <a:pt x="2413873" y="2998119"/>
                  <a:pt x="2413762" y="3009498"/>
                  <a:pt x="2408342" y="3018913"/>
                </a:cubicBezTo>
                <a:cubicBezTo>
                  <a:pt x="2408342" y="3018913"/>
                  <a:pt x="2408342" y="3018913"/>
                  <a:pt x="2324689" y="3164017"/>
                </a:cubicBezTo>
                <a:cubicBezTo>
                  <a:pt x="2319583" y="3173251"/>
                  <a:pt x="2309561" y="3179037"/>
                  <a:pt x="2299011" y="3178842"/>
                </a:cubicBezTo>
                <a:cubicBezTo>
                  <a:pt x="2299011" y="3178842"/>
                  <a:pt x="2299011" y="3178842"/>
                  <a:pt x="2131520" y="3178736"/>
                </a:cubicBezTo>
                <a:cubicBezTo>
                  <a:pt x="2120657" y="3178722"/>
                  <a:pt x="2110746" y="3173129"/>
                  <a:pt x="2105302" y="3163699"/>
                </a:cubicBezTo>
                <a:cubicBezTo>
                  <a:pt x="2105302" y="3163699"/>
                  <a:pt x="2105302" y="3163699"/>
                  <a:pt x="2021284" y="3018175"/>
                </a:cubicBezTo>
                <a:cubicBezTo>
                  <a:pt x="2016021" y="3009060"/>
                  <a:pt x="2015951" y="2997367"/>
                  <a:pt x="2021552" y="2988265"/>
                </a:cubicBezTo>
                <a:cubicBezTo>
                  <a:pt x="2021552" y="2988265"/>
                  <a:pt x="2021552" y="2988265"/>
                  <a:pt x="2105024" y="2842847"/>
                </a:cubicBezTo>
                <a:cubicBezTo>
                  <a:pt x="2110131" y="2833613"/>
                  <a:pt x="2120152" y="2827827"/>
                  <a:pt x="2130702" y="2828022"/>
                </a:cubicBezTo>
                <a:close/>
                <a:moveTo>
                  <a:pt x="3794942" y="2543905"/>
                </a:moveTo>
                <a:cubicBezTo>
                  <a:pt x="3794942" y="2543905"/>
                  <a:pt x="3794942" y="2543905"/>
                  <a:pt x="6706383" y="2551204"/>
                </a:cubicBezTo>
                <a:cubicBezTo>
                  <a:pt x="6891871" y="2545988"/>
                  <a:pt x="7067096" y="2648572"/>
                  <a:pt x="7158474" y="2806842"/>
                </a:cubicBezTo>
                <a:cubicBezTo>
                  <a:pt x="7158474" y="2806842"/>
                  <a:pt x="7158474" y="2806842"/>
                  <a:pt x="8617364" y="5333715"/>
                </a:cubicBezTo>
                <a:cubicBezTo>
                  <a:pt x="8711893" y="5497443"/>
                  <a:pt x="8709969" y="5695027"/>
                  <a:pt x="8615859" y="5858514"/>
                </a:cubicBezTo>
                <a:cubicBezTo>
                  <a:pt x="8615859" y="5858514"/>
                  <a:pt x="8615859" y="5858514"/>
                  <a:pt x="8311811" y="6385912"/>
                </a:cubicBezTo>
                <a:lnTo>
                  <a:pt x="8280844" y="6439627"/>
                </a:lnTo>
                <a:lnTo>
                  <a:pt x="2237916" y="6439627"/>
                </a:lnTo>
                <a:lnTo>
                  <a:pt x="2151815" y="6290497"/>
                </a:lnTo>
                <a:cubicBezTo>
                  <a:pt x="2071676" y="6151692"/>
                  <a:pt x="1986194" y="6003633"/>
                  <a:pt x="1895013" y="5845703"/>
                </a:cubicBezTo>
                <a:cubicBezTo>
                  <a:pt x="1803636" y="5687432"/>
                  <a:pt x="1802408" y="5484390"/>
                  <a:pt x="1899669" y="5326361"/>
                </a:cubicBezTo>
                <a:cubicBezTo>
                  <a:pt x="1899669" y="5326361"/>
                  <a:pt x="1899669" y="5326361"/>
                  <a:pt x="3349069" y="2801330"/>
                </a:cubicBezTo>
                <a:cubicBezTo>
                  <a:pt x="3437742" y="2640982"/>
                  <a:pt x="3611741" y="2540524"/>
                  <a:pt x="3794942" y="2543905"/>
                </a:cubicBezTo>
                <a:close/>
                <a:moveTo>
                  <a:pt x="634940" y="2395105"/>
                </a:moveTo>
                <a:cubicBezTo>
                  <a:pt x="634940" y="2395105"/>
                  <a:pt x="634940" y="2395105"/>
                  <a:pt x="1188015" y="2396492"/>
                </a:cubicBezTo>
                <a:cubicBezTo>
                  <a:pt x="1223252" y="2395501"/>
                  <a:pt x="1256539" y="2414988"/>
                  <a:pt x="1273897" y="2445054"/>
                </a:cubicBezTo>
                <a:cubicBezTo>
                  <a:pt x="1273897" y="2445054"/>
                  <a:pt x="1273897" y="2445054"/>
                  <a:pt x="1551037" y="2925075"/>
                </a:cubicBezTo>
                <a:cubicBezTo>
                  <a:pt x="1568994" y="2956177"/>
                  <a:pt x="1568629" y="2993712"/>
                  <a:pt x="1550752" y="3024769"/>
                </a:cubicBezTo>
                <a:cubicBezTo>
                  <a:pt x="1550752" y="3024769"/>
                  <a:pt x="1550752" y="3024769"/>
                  <a:pt x="1274816" y="3503403"/>
                </a:cubicBezTo>
                <a:cubicBezTo>
                  <a:pt x="1257971" y="3533863"/>
                  <a:pt x="1224917" y="3552947"/>
                  <a:pt x="1190116" y="3552304"/>
                </a:cubicBezTo>
                <a:cubicBezTo>
                  <a:pt x="1190116" y="3552304"/>
                  <a:pt x="1190116" y="3552304"/>
                  <a:pt x="637639" y="3551955"/>
                </a:cubicBezTo>
                <a:cubicBezTo>
                  <a:pt x="601804" y="3551909"/>
                  <a:pt x="569115" y="3533458"/>
                  <a:pt x="551158" y="3502355"/>
                </a:cubicBezTo>
                <a:cubicBezTo>
                  <a:pt x="551158" y="3502355"/>
                  <a:pt x="551158" y="3502355"/>
                  <a:pt x="274018" y="3022335"/>
                </a:cubicBezTo>
                <a:cubicBezTo>
                  <a:pt x="256660" y="2992269"/>
                  <a:pt x="256426" y="2953698"/>
                  <a:pt x="274903" y="2923678"/>
                </a:cubicBezTo>
                <a:cubicBezTo>
                  <a:pt x="274903" y="2923678"/>
                  <a:pt x="274903" y="2923678"/>
                  <a:pt x="550240" y="2444007"/>
                </a:cubicBezTo>
                <a:cubicBezTo>
                  <a:pt x="567085" y="2413547"/>
                  <a:pt x="600139" y="2394463"/>
                  <a:pt x="634940" y="2395105"/>
                </a:cubicBezTo>
                <a:close/>
                <a:moveTo>
                  <a:pt x="2521339" y="1975621"/>
                </a:moveTo>
                <a:cubicBezTo>
                  <a:pt x="2521339" y="1975621"/>
                  <a:pt x="2521339" y="1975621"/>
                  <a:pt x="2985874" y="1976785"/>
                </a:cubicBezTo>
                <a:cubicBezTo>
                  <a:pt x="3015469" y="1975952"/>
                  <a:pt x="3043427" y="1992321"/>
                  <a:pt x="3058007" y="2017574"/>
                </a:cubicBezTo>
                <a:cubicBezTo>
                  <a:pt x="3058007" y="2017574"/>
                  <a:pt x="3058007" y="2017574"/>
                  <a:pt x="3290779" y="2420748"/>
                </a:cubicBezTo>
                <a:cubicBezTo>
                  <a:pt x="3305862" y="2446871"/>
                  <a:pt x="3305555" y="2478396"/>
                  <a:pt x="3290540" y="2504482"/>
                </a:cubicBezTo>
                <a:cubicBezTo>
                  <a:pt x="3290540" y="2504482"/>
                  <a:pt x="3290540" y="2504482"/>
                  <a:pt x="3058778" y="2906492"/>
                </a:cubicBezTo>
                <a:cubicBezTo>
                  <a:pt x="3044630" y="2932076"/>
                  <a:pt x="3016868" y="2948104"/>
                  <a:pt x="2987637" y="2947565"/>
                </a:cubicBezTo>
                <a:cubicBezTo>
                  <a:pt x="2987637" y="2947565"/>
                  <a:pt x="2987637" y="2947565"/>
                  <a:pt x="2523606" y="2947271"/>
                </a:cubicBezTo>
                <a:cubicBezTo>
                  <a:pt x="2493508" y="2947232"/>
                  <a:pt x="2466052" y="2931735"/>
                  <a:pt x="2450970" y="2905612"/>
                </a:cubicBezTo>
                <a:cubicBezTo>
                  <a:pt x="2450970" y="2905612"/>
                  <a:pt x="2450970" y="2905612"/>
                  <a:pt x="2218197" y="2502438"/>
                </a:cubicBezTo>
                <a:cubicBezTo>
                  <a:pt x="2203617" y="2477185"/>
                  <a:pt x="2203422" y="2444788"/>
                  <a:pt x="2218941" y="2419574"/>
                </a:cubicBezTo>
                <a:cubicBezTo>
                  <a:pt x="2218941" y="2419574"/>
                  <a:pt x="2218941" y="2419574"/>
                  <a:pt x="2450199" y="2016694"/>
                </a:cubicBezTo>
                <a:cubicBezTo>
                  <a:pt x="2464347" y="1991110"/>
                  <a:pt x="2492109" y="1975081"/>
                  <a:pt x="2521339" y="1975621"/>
                </a:cubicBezTo>
                <a:close/>
                <a:moveTo>
                  <a:pt x="3564142" y="34"/>
                </a:moveTo>
                <a:cubicBezTo>
                  <a:pt x="3564142" y="34"/>
                  <a:pt x="3564142" y="34"/>
                  <a:pt x="4738405" y="2977"/>
                </a:cubicBezTo>
                <a:cubicBezTo>
                  <a:pt x="4813218" y="874"/>
                  <a:pt x="4883890" y="42249"/>
                  <a:pt x="4920745" y="106084"/>
                </a:cubicBezTo>
                <a:cubicBezTo>
                  <a:pt x="4920745" y="106084"/>
                  <a:pt x="4920745" y="106084"/>
                  <a:pt x="5509155" y="1125240"/>
                </a:cubicBezTo>
                <a:cubicBezTo>
                  <a:pt x="5547281" y="1191277"/>
                  <a:pt x="5546507" y="1270967"/>
                  <a:pt x="5508549" y="1336906"/>
                </a:cubicBezTo>
                <a:cubicBezTo>
                  <a:pt x="5508549" y="1336906"/>
                  <a:pt x="5508549" y="1336906"/>
                  <a:pt x="4922696" y="2353119"/>
                </a:cubicBezTo>
                <a:cubicBezTo>
                  <a:pt x="4886932" y="2417792"/>
                  <a:pt x="4816753" y="2458309"/>
                  <a:pt x="4742864" y="2456945"/>
                </a:cubicBezTo>
                <a:cubicBezTo>
                  <a:pt x="4742864" y="2456945"/>
                  <a:pt x="4742864" y="2456945"/>
                  <a:pt x="3569871" y="2456203"/>
                </a:cubicBezTo>
                <a:cubicBezTo>
                  <a:pt x="3493788" y="2456106"/>
                  <a:pt x="3424385" y="2416932"/>
                  <a:pt x="3386259" y="2350896"/>
                </a:cubicBezTo>
                <a:cubicBezTo>
                  <a:pt x="3386259" y="2350896"/>
                  <a:pt x="3386259" y="2350896"/>
                  <a:pt x="2797848" y="1331739"/>
                </a:cubicBezTo>
                <a:cubicBezTo>
                  <a:pt x="2760993" y="1267904"/>
                  <a:pt x="2760499" y="1186012"/>
                  <a:pt x="2799727" y="1122274"/>
                </a:cubicBezTo>
                <a:cubicBezTo>
                  <a:pt x="2799727" y="1122274"/>
                  <a:pt x="2799727" y="1122274"/>
                  <a:pt x="3384310" y="103860"/>
                </a:cubicBezTo>
                <a:cubicBezTo>
                  <a:pt x="3420073" y="39188"/>
                  <a:pt x="3490251" y="-1330"/>
                  <a:pt x="3564142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4081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Click to edit divider 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07300" y="43868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4517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B7C90C9-77F3-4C3C-97F8-425EF81FB7A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1795125" cy="6858000"/>
          </a:xfrm>
          <a:custGeom>
            <a:avLst/>
            <a:gdLst>
              <a:gd name="connsiteX0" fmla="*/ 4729712 w 11795125"/>
              <a:gd name="connsiteY0" fmla="*/ 4417922 h 6858000"/>
              <a:gd name="connsiteX1" fmla="*/ 7234278 w 11795125"/>
              <a:gd name="connsiteY1" fmla="*/ 4419507 h 6858000"/>
              <a:gd name="connsiteX2" fmla="*/ 7626325 w 11795125"/>
              <a:gd name="connsiteY2" fmla="*/ 4644358 h 6858000"/>
              <a:gd name="connsiteX3" fmla="*/ 8882694 w 11795125"/>
              <a:gd name="connsiteY3" fmla="*/ 6820455 h 6858000"/>
              <a:gd name="connsiteX4" fmla="*/ 8898077 w 11795125"/>
              <a:gd name="connsiteY4" fmla="*/ 6858000 h 6858000"/>
              <a:gd name="connsiteX5" fmla="*/ 3070863 w 11795125"/>
              <a:gd name="connsiteY5" fmla="*/ 6858000 h 6858000"/>
              <a:gd name="connsiteX6" fmla="*/ 3094823 w 11795125"/>
              <a:gd name="connsiteY6" fmla="*/ 6809422 h 6858000"/>
              <a:gd name="connsiteX7" fmla="*/ 4345735 w 11795125"/>
              <a:gd name="connsiteY7" fmla="*/ 4639611 h 6858000"/>
              <a:gd name="connsiteX8" fmla="*/ 4729712 w 11795125"/>
              <a:gd name="connsiteY8" fmla="*/ 4417922 h 6858000"/>
              <a:gd name="connsiteX9" fmla="*/ 2031302 w 11795125"/>
              <a:gd name="connsiteY9" fmla="*/ 2039301 h 6858000"/>
              <a:gd name="connsiteX10" fmla="*/ 2747265 w 11795125"/>
              <a:gd name="connsiteY10" fmla="*/ 2039754 h 6858000"/>
              <a:gd name="connsiteX11" fmla="*/ 2859337 w 11795125"/>
              <a:gd name="connsiteY11" fmla="*/ 2104031 h 6858000"/>
              <a:gd name="connsiteX12" fmla="*/ 3218486 w 11795125"/>
              <a:gd name="connsiteY12" fmla="*/ 2726096 h 6858000"/>
              <a:gd name="connsiteX13" fmla="*/ 3217340 w 11795125"/>
              <a:gd name="connsiteY13" fmla="*/ 2853948 h 6858000"/>
              <a:gd name="connsiteX14" fmla="*/ 2860527 w 11795125"/>
              <a:gd name="connsiteY14" fmla="*/ 3475560 h 6858000"/>
              <a:gd name="connsiteX15" fmla="*/ 2750762 w 11795125"/>
              <a:gd name="connsiteY15" fmla="*/ 3538933 h 6858000"/>
              <a:gd name="connsiteX16" fmla="*/ 2034023 w 11795125"/>
              <a:gd name="connsiteY16" fmla="*/ 3537136 h 6858000"/>
              <a:gd name="connsiteX17" fmla="*/ 1922728 w 11795125"/>
              <a:gd name="connsiteY17" fmla="*/ 3474202 h 6858000"/>
              <a:gd name="connsiteX18" fmla="*/ 1563578 w 11795125"/>
              <a:gd name="connsiteY18" fmla="*/ 2852137 h 6858000"/>
              <a:gd name="connsiteX19" fmla="*/ 1563948 w 11795125"/>
              <a:gd name="connsiteY19" fmla="*/ 2722942 h 6858000"/>
              <a:gd name="connsiteX20" fmla="*/ 1921537 w 11795125"/>
              <a:gd name="connsiteY20" fmla="*/ 2102674 h 6858000"/>
              <a:gd name="connsiteX21" fmla="*/ 2031302 w 11795125"/>
              <a:gd name="connsiteY21" fmla="*/ 2039301 h 6858000"/>
              <a:gd name="connsiteX22" fmla="*/ 9343478 w 11795125"/>
              <a:gd name="connsiteY22" fmla="*/ 1795745 h 6858000"/>
              <a:gd name="connsiteX23" fmla="*/ 11620502 w 11795125"/>
              <a:gd name="connsiteY23" fmla="*/ 1797185 h 6858000"/>
              <a:gd name="connsiteX24" fmla="*/ 11795125 w 11795125"/>
              <a:gd name="connsiteY24" fmla="*/ 1797296 h 6858000"/>
              <a:gd name="connsiteX25" fmla="*/ 11795125 w 11795125"/>
              <a:gd name="connsiteY25" fmla="*/ 6858000 h 6858000"/>
              <a:gd name="connsiteX26" fmla="*/ 8996698 w 11795125"/>
              <a:gd name="connsiteY26" fmla="*/ 6858000 h 6858000"/>
              <a:gd name="connsiteX27" fmla="*/ 8963663 w 11795125"/>
              <a:gd name="connsiteY27" fmla="*/ 6815289 h 6858000"/>
              <a:gd name="connsiteX28" fmla="*/ 7707295 w 11795125"/>
              <a:gd name="connsiteY28" fmla="*/ 4639193 h 6858000"/>
              <a:gd name="connsiteX29" fmla="*/ 7708590 w 11795125"/>
              <a:gd name="connsiteY29" fmla="*/ 4187244 h 6858000"/>
              <a:gd name="connsiteX30" fmla="*/ 8959501 w 11795125"/>
              <a:gd name="connsiteY30" fmla="*/ 2017434 h 6858000"/>
              <a:gd name="connsiteX31" fmla="*/ 9343478 w 11795125"/>
              <a:gd name="connsiteY31" fmla="*/ 1795745 h 6858000"/>
              <a:gd name="connsiteX32" fmla="*/ 3102644 w 11795125"/>
              <a:gd name="connsiteY32" fmla="*/ 1739841 h 6858000"/>
              <a:gd name="connsiteX33" fmla="*/ 3385876 w 11795125"/>
              <a:gd name="connsiteY33" fmla="*/ 1740020 h 6858000"/>
              <a:gd name="connsiteX34" fmla="*/ 3430211 w 11795125"/>
              <a:gd name="connsiteY34" fmla="*/ 1765448 h 6858000"/>
              <a:gd name="connsiteX35" fmla="*/ 3572289 w 11795125"/>
              <a:gd name="connsiteY35" fmla="*/ 2011533 h 6858000"/>
              <a:gd name="connsiteX36" fmla="*/ 3571836 w 11795125"/>
              <a:gd name="connsiteY36" fmla="*/ 2062111 h 6858000"/>
              <a:gd name="connsiteX37" fmla="*/ 3430681 w 11795125"/>
              <a:gd name="connsiteY37" fmla="*/ 2308019 h 6858000"/>
              <a:gd name="connsiteX38" fmla="*/ 3387260 w 11795125"/>
              <a:gd name="connsiteY38" fmla="*/ 2333088 h 6858000"/>
              <a:gd name="connsiteX39" fmla="*/ 3103720 w 11795125"/>
              <a:gd name="connsiteY39" fmla="*/ 2332378 h 6858000"/>
              <a:gd name="connsiteX40" fmla="*/ 3059693 w 11795125"/>
              <a:gd name="connsiteY40" fmla="*/ 2307481 h 6858000"/>
              <a:gd name="connsiteX41" fmla="*/ 2917615 w 11795125"/>
              <a:gd name="connsiteY41" fmla="*/ 2061395 h 6858000"/>
              <a:gd name="connsiteX42" fmla="*/ 2917761 w 11795125"/>
              <a:gd name="connsiteY42" fmla="*/ 2010286 h 6858000"/>
              <a:gd name="connsiteX43" fmla="*/ 3059222 w 11795125"/>
              <a:gd name="connsiteY43" fmla="*/ 1764910 h 6858000"/>
              <a:gd name="connsiteX44" fmla="*/ 3102644 w 11795125"/>
              <a:gd name="connsiteY44" fmla="*/ 1739841 h 6858000"/>
              <a:gd name="connsiteX45" fmla="*/ 3522963 w 11795125"/>
              <a:gd name="connsiteY45" fmla="*/ 1598675 h 6858000"/>
              <a:gd name="connsiteX46" fmla="*/ 3625194 w 11795125"/>
              <a:gd name="connsiteY46" fmla="*/ 1598740 h 6858000"/>
              <a:gd name="connsiteX47" fmla="*/ 3641197 w 11795125"/>
              <a:gd name="connsiteY47" fmla="*/ 1607918 h 6858000"/>
              <a:gd name="connsiteX48" fmla="*/ 3692479 w 11795125"/>
              <a:gd name="connsiteY48" fmla="*/ 1696742 h 6858000"/>
              <a:gd name="connsiteX49" fmla="*/ 3692315 w 11795125"/>
              <a:gd name="connsiteY49" fmla="*/ 1714998 h 6858000"/>
              <a:gd name="connsiteX50" fmla="*/ 3641367 w 11795125"/>
              <a:gd name="connsiteY50" fmla="*/ 1803757 h 6858000"/>
              <a:gd name="connsiteX51" fmla="*/ 3625694 w 11795125"/>
              <a:gd name="connsiteY51" fmla="*/ 1812806 h 6858000"/>
              <a:gd name="connsiteX52" fmla="*/ 3523352 w 11795125"/>
              <a:gd name="connsiteY52" fmla="*/ 1812549 h 6858000"/>
              <a:gd name="connsiteX53" fmla="*/ 3507459 w 11795125"/>
              <a:gd name="connsiteY53" fmla="*/ 1803563 h 6858000"/>
              <a:gd name="connsiteX54" fmla="*/ 3456177 w 11795125"/>
              <a:gd name="connsiteY54" fmla="*/ 1714739 h 6858000"/>
              <a:gd name="connsiteX55" fmla="*/ 3456230 w 11795125"/>
              <a:gd name="connsiteY55" fmla="*/ 1696292 h 6858000"/>
              <a:gd name="connsiteX56" fmla="*/ 3507290 w 11795125"/>
              <a:gd name="connsiteY56" fmla="*/ 1607724 h 6858000"/>
              <a:gd name="connsiteX57" fmla="*/ 3522963 w 11795125"/>
              <a:gd name="connsiteY57" fmla="*/ 1598675 h 6858000"/>
              <a:gd name="connsiteX58" fmla="*/ 4199803 w 11795125"/>
              <a:gd name="connsiteY58" fmla="*/ 1370724 h 6858000"/>
              <a:gd name="connsiteX59" fmla="*/ 4537019 w 11795125"/>
              <a:gd name="connsiteY59" fmla="*/ 1370938 h 6858000"/>
              <a:gd name="connsiteX60" fmla="*/ 4589804 w 11795125"/>
              <a:gd name="connsiteY60" fmla="*/ 1401211 h 6858000"/>
              <a:gd name="connsiteX61" fmla="*/ 4758963 w 11795125"/>
              <a:gd name="connsiteY61" fmla="*/ 1694203 h 6858000"/>
              <a:gd name="connsiteX62" fmla="*/ 4758423 w 11795125"/>
              <a:gd name="connsiteY62" fmla="*/ 1754421 h 6858000"/>
              <a:gd name="connsiteX63" fmla="*/ 4590365 w 11795125"/>
              <a:gd name="connsiteY63" fmla="*/ 2047199 h 6858000"/>
              <a:gd name="connsiteX64" fmla="*/ 4538665 w 11795125"/>
              <a:gd name="connsiteY64" fmla="*/ 2077046 h 6858000"/>
              <a:gd name="connsiteX65" fmla="*/ 4201084 w 11795125"/>
              <a:gd name="connsiteY65" fmla="*/ 2076201 h 6858000"/>
              <a:gd name="connsiteX66" fmla="*/ 4148664 w 11795125"/>
              <a:gd name="connsiteY66" fmla="*/ 2046559 h 6858000"/>
              <a:gd name="connsiteX67" fmla="*/ 3979505 w 11795125"/>
              <a:gd name="connsiteY67" fmla="*/ 1753567 h 6858000"/>
              <a:gd name="connsiteX68" fmla="*/ 3979680 w 11795125"/>
              <a:gd name="connsiteY68" fmla="*/ 1692718 h 6858000"/>
              <a:gd name="connsiteX69" fmla="*/ 4148104 w 11795125"/>
              <a:gd name="connsiteY69" fmla="*/ 1400573 h 6858000"/>
              <a:gd name="connsiteX70" fmla="*/ 4199803 w 11795125"/>
              <a:gd name="connsiteY70" fmla="*/ 1370724 h 6858000"/>
              <a:gd name="connsiteX71" fmla="*/ 3525946 w 11795125"/>
              <a:gd name="connsiteY71" fmla="*/ 1141304 h 6858000"/>
              <a:gd name="connsiteX72" fmla="*/ 3719554 w 11795125"/>
              <a:gd name="connsiteY72" fmla="*/ 1141427 h 6858000"/>
              <a:gd name="connsiteX73" fmla="*/ 3749860 w 11795125"/>
              <a:gd name="connsiteY73" fmla="*/ 1158808 h 6858000"/>
              <a:gd name="connsiteX74" fmla="*/ 3846980 w 11795125"/>
              <a:gd name="connsiteY74" fmla="*/ 1327024 h 6858000"/>
              <a:gd name="connsiteX75" fmla="*/ 3846670 w 11795125"/>
              <a:gd name="connsiteY75" fmla="*/ 1361598 h 6858000"/>
              <a:gd name="connsiteX76" fmla="*/ 3750182 w 11795125"/>
              <a:gd name="connsiteY76" fmla="*/ 1529691 h 6858000"/>
              <a:gd name="connsiteX77" fmla="*/ 3720499 w 11795125"/>
              <a:gd name="connsiteY77" fmla="*/ 1546828 h 6858000"/>
              <a:gd name="connsiteX78" fmla="*/ 3526682 w 11795125"/>
              <a:gd name="connsiteY78" fmla="*/ 1546343 h 6858000"/>
              <a:gd name="connsiteX79" fmla="*/ 3496586 w 11795125"/>
              <a:gd name="connsiteY79" fmla="*/ 1529324 h 6858000"/>
              <a:gd name="connsiteX80" fmla="*/ 3399466 w 11795125"/>
              <a:gd name="connsiteY80" fmla="*/ 1361108 h 6858000"/>
              <a:gd name="connsiteX81" fmla="*/ 3399566 w 11795125"/>
              <a:gd name="connsiteY81" fmla="*/ 1326172 h 6858000"/>
              <a:gd name="connsiteX82" fmla="*/ 3496264 w 11795125"/>
              <a:gd name="connsiteY82" fmla="*/ 1158441 h 6858000"/>
              <a:gd name="connsiteX83" fmla="*/ 3525946 w 11795125"/>
              <a:gd name="connsiteY83" fmla="*/ 1141304 h 6858000"/>
              <a:gd name="connsiteX84" fmla="*/ 3955878 w 11795125"/>
              <a:gd name="connsiteY84" fmla="*/ 173494 h 6858000"/>
              <a:gd name="connsiteX85" fmla="*/ 4500068 w 11795125"/>
              <a:gd name="connsiteY85" fmla="*/ 173838 h 6858000"/>
              <a:gd name="connsiteX86" fmla="*/ 4585252 w 11795125"/>
              <a:gd name="connsiteY86" fmla="*/ 222694 h 6858000"/>
              <a:gd name="connsiteX87" fmla="*/ 4858234 w 11795125"/>
              <a:gd name="connsiteY87" fmla="*/ 695514 h 6858000"/>
              <a:gd name="connsiteX88" fmla="*/ 4857363 w 11795125"/>
              <a:gd name="connsiteY88" fmla="*/ 792690 h 6858000"/>
              <a:gd name="connsiteX89" fmla="*/ 4586156 w 11795125"/>
              <a:gd name="connsiteY89" fmla="*/ 1265167 h 6858000"/>
              <a:gd name="connsiteX90" fmla="*/ 4502727 w 11795125"/>
              <a:gd name="connsiteY90" fmla="*/ 1313334 h 6858000"/>
              <a:gd name="connsiteX91" fmla="*/ 3957947 w 11795125"/>
              <a:gd name="connsiteY91" fmla="*/ 1311968 h 6858000"/>
              <a:gd name="connsiteX92" fmla="*/ 3873354 w 11795125"/>
              <a:gd name="connsiteY92" fmla="*/ 1264134 h 6858000"/>
              <a:gd name="connsiteX93" fmla="*/ 3600372 w 11795125"/>
              <a:gd name="connsiteY93" fmla="*/ 791315 h 6858000"/>
              <a:gd name="connsiteX94" fmla="*/ 3600653 w 11795125"/>
              <a:gd name="connsiteY94" fmla="*/ 693116 h 6858000"/>
              <a:gd name="connsiteX95" fmla="*/ 3872449 w 11795125"/>
              <a:gd name="connsiteY95" fmla="*/ 221662 h 6858000"/>
              <a:gd name="connsiteX96" fmla="*/ 3955878 w 11795125"/>
              <a:gd name="connsiteY96" fmla="*/ 173494 h 6858000"/>
              <a:gd name="connsiteX97" fmla="*/ 3852283 w 11795125"/>
              <a:gd name="connsiteY97" fmla="*/ 0 h 6858000"/>
              <a:gd name="connsiteX98" fmla="*/ 6130031 w 11795125"/>
              <a:gd name="connsiteY98" fmla="*/ 0 h 6858000"/>
              <a:gd name="connsiteX99" fmla="*/ 6102465 w 11795125"/>
              <a:gd name="connsiteY99" fmla="*/ 36730 h 6858000"/>
              <a:gd name="connsiteX100" fmla="*/ 5879948 w 11795125"/>
              <a:gd name="connsiteY100" fmla="*/ 127724 h 6858000"/>
              <a:gd name="connsiteX101" fmla="*/ 4102884 w 11795125"/>
              <a:gd name="connsiteY101" fmla="*/ 123270 h 6858000"/>
              <a:gd name="connsiteX102" fmla="*/ 3877665 w 11795125"/>
              <a:gd name="connsiteY102" fmla="*/ 32818 h 6858000"/>
              <a:gd name="connsiteX103" fmla="*/ 0 w 11795125"/>
              <a:gd name="connsiteY103" fmla="*/ 0 h 6858000"/>
              <a:gd name="connsiteX104" fmla="*/ 3781476 w 11795125"/>
              <a:gd name="connsiteY104" fmla="*/ 0 h 6858000"/>
              <a:gd name="connsiteX105" fmla="*/ 3800985 w 11795125"/>
              <a:gd name="connsiteY105" fmla="*/ 47617 h 6858000"/>
              <a:gd name="connsiteX106" fmla="*/ 3766711 w 11795125"/>
              <a:gd name="connsiteY106" fmla="*/ 287889 h 6858000"/>
              <a:gd name="connsiteX107" fmla="*/ 2882037 w 11795125"/>
              <a:gd name="connsiteY107" fmla="*/ 1829098 h 6858000"/>
              <a:gd name="connsiteX108" fmla="*/ 2609888 w 11795125"/>
              <a:gd name="connsiteY108" fmla="*/ 1986223 h 6858000"/>
              <a:gd name="connsiteX109" fmla="*/ 832823 w 11795125"/>
              <a:gd name="connsiteY109" fmla="*/ 1981768 h 6858000"/>
              <a:gd name="connsiteX110" fmla="*/ 556879 w 11795125"/>
              <a:gd name="connsiteY110" fmla="*/ 1825733 h 6858000"/>
              <a:gd name="connsiteX111" fmla="*/ 79254 w 11795125"/>
              <a:gd name="connsiteY111" fmla="*/ 998462 h 6858000"/>
              <a:gd name="connsiteX112" fmla="*/ 0 w 11795125"/>
              <a:gd name="connsiteY112" fmla="*/ 8611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1795125" h="6858000">
                <a:moveTo>
                  <a:pt x="4729712" y="4417922"/>
                </a:moveTo>
                <a:cubicBezTo>
                  <a:pt x="4729712" y="4417922"/>
                  <a:pt x="4729712" y="4417922"/>
                  <a:pt x="7234278" y="4419507"/>
                </a:cubicBezTo>
                <a:cubicBezTo>
                  <a:pt x="7396730" y="4419716"/>
                  <a:pt x="7544918" y="4503359"/>
                  <a:pt x="7626325" y="4644358"/>
                </a:cubicBezTo>
                <a:cubicBezTo>
                  <a:pt x="7626325" y="4644358"/>
                  <a:pt x="7626325" y="4644358"/>
                  <a:pt x="8882694" y="6820455"/>
                </a:cubicBezTo>
                <a:lnTo>
                  <a:pt x="8898077" y="6858000"/>
                </a:lnTo>
                <a:lnTo>
                  <a:pt x="3070863" y="6858000"/>
                </a:lnTo>
                <a:lnTo>
                  <a:pt x="3094823" y="6809422"/>
                </a:lnTo>
                <a:cubicBezTo>
                  <a:pt x="3094823" y="6809422"/>
                  <a:pt x="3094823" y="6809422"/>
                  <a:pt x="4345735" y="4639611"/>
                </a:cubicBezTo>
                <a:cubicBezTo>
                  <a:pt x="4422097" y="4501523"/>
                  <a:pt x="4571941" y="4415010"/>
                  <a:pt x="4729712" y="4417922"/>
                </a:cubicBezTo>
                <a:close/>
                <a:moveTo>
                  <a:pt x="2031302" y="2039301"/>
                </a:moveTo>
                <a:cubicBezTo>
                  <a:pt x="2031302" y="2039301"/>
                  <a:pt x="2031302" y="2039301"/>
                  <a:pt x="2747265" y="2039754"/>
                </a:cubicBezTo>
                <a:cubicBezTo>
                  <a:pt x="2793703" y="2039814"/>
                  <a:pt x="2836066" y="2063724"/>
                  <a:pt x="2859337" y="2104031"/>
                </a:cubicBezTo>
                <a:cubicBezTo>
                  <a:pt x="2859337" y="2104031"/>
                  <a:pt x="2859337" y="2104031"/>
                  <a:pt x="3218486" y="2726096"/>
                </a:cubicBezTo>
                <a:cubicBezTo>
                  <a:pt x="3240981" y="2765058"/>
                  <a:pt x="3241283" y="2815045"/>
                  <a:pt x="3217340" y="2853948"/>
                </a:cubicBezTo>
                <a:cubicBezTo>
                  <a:pt x="3217340" y="2853948"/>
                  <a:pt x="3217340" y="2853948"/>
                  <a:pt x="2860527" y="3475560"/>
                </a:cubicBezTo>
                <a:cubicBezTo>
                  <a:pt x="2838697" y="3515034"/>
                  <a:pt x="2795862" y="3539765"/>
                  <a:pt x="2750762" y="3538933"/>
                </a:cubicBezTo>
                <a:cubicBezTo>
                  <a:pt x="2750762" y="3538933"/>
                  <a:pt x="2750762" y="3538933"/>
                  <a:pt x="2034023" y="3537136"/>
                </a:cubicBezTo>
                <a:cubicBezTo>
                  <a:pt x="1988359" y="3538420"/>
                  <a:pt x="1945223" y="3513165"/>
                  <a:pt x="1922728" y="3474202"/>
                </a:cubicBezTo>
                <a:cubicBezTo>
                  <a:pt x="1922728" y="3474202"/>
                  <a:pt x="1922728" y="3474202"/>
                  <a:pt x="1563578" y="2852137"/>
                </a:cubicBezTo>
                <a:cubicBezTo>
                  <a:pt x="1540307" y="2811831"/>
                  <a:pt x="1540780" y="2763190"/>
                  <a:pt x="1563948" y="2722942"/>
                </a:cubicBezTo>
                <a:cubicBezTo>
                  <a:pt x="1563948" y="2722942"/>
                  <a:pt x="1563948" y="2722942"/>
                  <a:pt x="1921537" y="2102674"/>
                </a:cubicBezTo>
                <a:cubicBezTo>
                  <a:pt x="1943366" y="2063199"/>
                  <a:pt x="1986202" y="2038468"/>
                  <a:pt x="2031302" y="2039301"/>
                </a:cubicBezTo>
                <a:close/>
                <a:moveTo>
                  <a:pt x="9343478" y="1795745"/>
                </a:moveTo>
                <a:cubicBezTo>
                  <a:pt x="9343478" y="1795745"/>
                  <a:pt x="9343478" y="1795745"/>
                  <a:pt x="11620502" y="1797185"/>
                </a:cubicBezTo>
                <a:lnTo>
                  <a:pt x="11795125" y="1797296"/>
                </a:lnTo>
                <a:lnTo>
                  <a:pt x="11795125" y="6858000"/>
                </a:lnTo>
                <a:lnTo>
                  <a:pt x="8996698" y="6858000"/>
                </a:lnTo>
                <a:lnTo>
                  <a:pt x="8963663" y="6815289"/>
                </a:lnTo>
                <a:cubicBezTo>
                  <a:pt x="8963663" y="6815289"/>
                  <a:pt x="8963663" y="6815289"/>
                  <a:pt x="7707295" y="4639193"/>
                </a:cubicBezTo>
                <a:cubicBezTo>
                  <a:pt x="7625888" y="4498193"/>
                  <a:pt x="7627546" y="4328036"/>
                  <a:pt x="7708590" y="4187244"/>
                </a:cubicBezTo>
                <a:cubicBezTo>
                  <a:pt x="7708590" y="4187244"/>
                  <a:pt x="7708590" y="4187244"/>
                  <a:pt x="8959501" y="2017434"/>
                </a:cubicBezTo>
                <a:cubicBezTo>
                  <a:pt x="9035863" y="1879345"/>
                  <a:pt x="9185707" y="1792833"/>
                  <a:pt x="9343478" y="1795745"/>
                </a:cubicBezTo>
                <a:close/>
                <a:moveTo>
                  <a:pt x="3102644" y="1739841"/>
                </a:moveTo>
                <a:cubicBezTo>
                  <a:pt x="3102644" y="1739841"/>
                  <a:pt x="3102644" y="1739841"/>
                  <a:pt x="3385876" y="1740020"/>
                </a:cubicBezTo>
                <a:cubicBezTo>
                  <a:pt x="3404247" y="1740043"/>
                  <a:pt x="3421005" y="1749503"/>
                  <a:pt x="3430211" y="1765448"/>
                </a:cubicBezTo>
                <a:cubicBezTo>
                  <a:pt x="3430211" y="1765448"/>
                  <a:pt x="3430211" y="1765448"/>
                  <a:pt x="3572289" y="2011533"/>
                </a:cubicBezTo>
                <a:cubicBezTo>
                  <a:pt x="3581188" y="2026948"/>
                  <a:pt x="3581308" y="2046721"/>
                  <a:pt x="3571836" y="2062111"/>
                </a:cubicBezTo>
                <a:cubicBezTo>
                  <a:pt x="3571836" y="2062111"/>
                  <a:pt x="3571836" y="2062111"/>
                  <a:pt x="3430681" y="2308019"/>
                </a:cubicBezTo>
                <a:cubicBezTo>
                  <a:pt x="3422046" y="2323634"/>
                  <a:pt x="3405101" y="2333418"/>
                  <a:pt x="3387260" y="2333088"/>
                </a:cubicBezTo>
                <a:cubicBezTo>
                  <a:pt x="3387260" y="2333088"/>
                  <a:pt x="3387260" y="2333088"/>
                  <a:pt x="3103720" y="2332378"/>
                </a:cubicBezTo>
                <a:cubicBezTo>
                  <a:pt x="3085656" y="2332886"/>
                  <a:pt x="3068592" y="2322895"/>
                  <a:pt x="3059693" y="2307481"/>
                </a:cubicBezTo>
                <a:cubicBezTo>
                  <a:pt x="3059693" y="2307481"/>
                  <a:pt x="3059693" y="2307481"/>
                  <a:pt x="2917615" y="2061395"/>
                </a:cubicBezTo>
                <a:cubicBezTo>
                  <a:pt x="2908409" y="2045450"/>
                  <a:pt x="2908596" y="2026208"/>
                  <a:pt x="2917761" y="2010286"/>
                </a:cubicBezTo>
                <a:cubicBezTo>
                  <a:pt x="2917761" y="2010286"/>
                  <a:pt x="2917761" y="2010286"/>
                  <a:pt x="3059222" y="1764910"/>
                </a:cubicBezTo>
                <a:cubicBezTo>
                  <a:pt x="3067857" y="1749295"/>
                  <a:pt x="3084803" y="1739511"/>
                  <a:pt x="3102644" y="1739841"/>
                </a:cubicBezTo>
                <a:close/>
                <a:moveTo>
                  <a:pt x="3522963" y="1598675"/>
                </a:moveTo>
                <a:cubicBezTo>
                  <a:pt x="3522963" y="1598675"/>
                  <a:pt x="3522963" y="1598675"/>
                  <a:pt x="3625194" y="1598740"/>
                </a:cubicBezTo>
                <a:cubicBezTo>
                  <a:pt x="3631826" y="1598748"/>
                  <a:pt x="3637874" y="1602162"/>
                  <a:pt x="3641197" y="1607918"/>
                </a:cubicBezTo>
                <a:cubicBezTo>
                  <a:pt x="3641197" y="1607918"/>
                  <a:pt x="3641197" y="1607918"/>
                  <a:pt x="3692479" y="1696742"/>
                </a:cubicBezTo>
                <a:cubicBezTo>
                  <a:pt x="3695691" y="1702305"/>
                  <a:pt x="3695735" y="1709443"/>
                  <a:pt x="3692315" y="1714998"/>
                </a:cubicBezTo>
                <a:cubicBezTo>
                  <a:pt x="3692315" y="1714998"/>
                  <a:pt x="3692315" y="1714998"/>
                  <a:pt x="3641367" y="1803757"/>
                </a:cubicBezTo>
                <a:cubicBezTo>
                  <a:pt x="3638250" y="1809393"/>
                  <a:pt x="3632134" y="1812924"/>
                  <a:pt x="3625694" y="1812806"/>
                </a:cubicBezTo>
                <a:cubicBezTo>
                  <a:pt x="3625694" y="1812806"/>
                  <a:pt x="3625694" y="1812806"/>
                  <a:pt x="3523352" y="1812549"/>
                </a:cubicBezTo>
                <a:cubicBezTo>
                  <a:pt x="3516832" y="1812733"/>
                  <a:pt x="3510671" y="1809127"/>
                  <a:pt x="3507459" y="1803563"/>
                </a:cubicBezTo>
                <a:cubicBezTo>
                  <a:pt x="3507459" y="1803563"/>
                  <a:pt x="3507459" y="1803563"/>
                  <a:pt x="3456177" y="1714739"/>
                </a:cubicBezTo>
                <a:cubicBezTo>
                  <a:pt x="3452854" y="1708984"/>
                  <a:pt x="3452922" y="1702038"/>
                  <a:pt x="3456230" y="1696292"/>
                </a:cubicBezTo>
                <a:cubicBezTo>
                  <a:pt x="3456230" y="1696292"/>
                  <a:pt x="3456230" y="1696292"/>
                  <a:pt x="3507290" y="1607724"/>
                </a:cubicBezTo>
                <a:cubicBezTo>
                  <a:pt x="3510406" y="1602087"/>
                  <a:pt x="3516523" y="1598556"/>
                  <a:pt x="3522963" y="1598675"/>
                </a:cubicBezTo>
                <a:close/>
                <a:moveTo>
                  <a:pt x="4199803" y="1370724"/>
                </a:moveTo>
                <a:cubicBezTo>
                  <a:pt x="4199803" y="1370724"/>
                  <a:pt x="4199803" y="1370724"/>
                  <a:pt x="4537019" y="1370938"/>
                </a:cubicBezTo>
                <a:cubicBezTo>
                  <a:pt x="4558892" y="1370965"/>
                  <a:pt x="4578843" y="1382227"/>
                  <a:pt x="4589804" y="1401211"/>
                </a:cubicBezTo>
                <a:cubicBezTo>
                  <a:pt x="4589804" y="1401211"/>
                  <a:pt x="4589804" y="1401211"/>
                  <a:pt x="4758963" y="1694203"/>
                </a:cubicBezTo>
                <a:cubicBezTo>
                  <a:pt x="4769558" y="1712554"/>
                  <a:pt x="4769700" y="1736097"/>
                  <a:pt x="4758423" y="1754421"/>
                </a:cubicBezTo>
                <a:cubicBezTo>
                  <a:pt x="4758423" y="1754421"/>
                  <a:pt x="4758423" y="1754421"/>
                  <a:pt x="4590365" y="2047199"/>
                </a:cubicBezTo>
                <a:cubicBezTo>
                  <a:pt x="4580083" y="2065790"/>
                  <a:pt x="4559908" y="2077438"/>
                  <a:pt x="4538665" y="2077046"/>
                </a:cubicBezTo>
                <a:cubicBezTo>
                  <a:pt x="4538665" y="2077046"/>
                  <a:pt x="4538665" y="2077046"/>
                  <a:pt x="4201084" y="2076201"/>
                </a:cubicBezTo>
                <a:cubicBezTo>
                  <a:pt x="4179577" y="2076805"/>
                  <a:pt x="4159259" y="2064910"/>
                  <a:pt x="4148664" y="2046559"/>
                </a:cubicBezTo>
                <a:cubicBezTo>
                  <a:pt x="4148664" y="2046559"/>
                  <a:pt x="4148664" y="2046559"/>
                  <a:pt x="3979505" y="1753567"/>
                </a:cubicBezTo>
                <a:cubicBezTo>
                  <a:pt x="3968545" y="1734583"/>
                  <a:pt x="3968768" y="1711673"/>
                  <a:pt x="3979680" y="1692718"/>
                </a:cubicBezTo>
                <a:cubicBezTo>
                  <a:pt x="3979680" y="1692718"/>
                  <a:pt x="3979680" y="1692718"/>
                  <a:pt x="4148104" y="1400573"/>
                </a:cubicBezTo>
                <a:cubicBezTo>
                  <a:pt x="4158385" y="1381980"/>
                  <a:pt x="4178560" y="1370332"/>
                  <a:pt x="4199803" y="1370724"/>
                </a:cubicBezTo>
                <a:close/>
                <a:moveTo>
                  <a:pt x="3525946" y="1141304"/>
                </a:moveTo>
                <a:cubicBezTo>
                  <a:pt x="3525946" y="1141304"/>
                  <a:pt x="3525946" y="1141304"/>
                  <a:pt x="3719554" y="1141427"/>
                </a:cubicBezTo>
                <a:cubicBezTo>
                  <a:pt x="3732112" y="1141443"/>
                  <a:pt x="3743567" y="1147909"/>
                  <a:pt x="3749860" y="1158808"/>
                </a:cubicBezTo>
                <a:cubicBezTo>
                  <a:pt x="3749860" y="1158808"/>
                  <a:pt x="3749860" y="1158808"/>
                  <a:pt x="3846980" y="1327024"/>
                </a:cubicBezTo>
                <a:cubicBezTo>
                  <a:pt x="3853063" y="1337561"/>
                  <a:pt x="3853144" y="1351077"/>
                  <a:pt x="3846670" y="1361598"/>
                </a:cubicBezTo>
                <a:cubicBezTo>
                  <a:pt x="3846670" y="1361598"/>
                  <a:pt x="3846670" y="1361598"/>
                  <a:pt x="3750182" y="1529691"/>
                </a:cubicBezTo>
                <a:cubicBezTo>
                  <a:pt x="3744279" y="1540366"/>
                  <a:pt x="3732695" y="1547054"/>
                  <a:pt x="3720499" y="1546828"/>
                </a:cubicBezTo>
                <a:cubicBezTo>
                  <a:pt x="3720499" y="1546828"/>
                  <a:pt x="3720499" y="1546828"/>
                  <a:pt x="3526682" y="1546343"/>
                </a:cubicBezTo>
                <a:cubicBezTo>
                  <a:pt x="3514334" y="1546689"/>
                  <a:pt x="3502669" y="1539861"/>
                  <a:pt x="3496586" y="1529324"/>
                </a:cubicBezTo>
                <a:cubicBezTo>
                  <a:pt x="3496586" y="1529324"/>
                  <a:pt x="3496586" y="1529324"/>
                  <a:pt x="3399466" y="1361108"/>
                </a:cubicBezTo>
                <a:cubicBezTo>
                  <a:pt x="3393173" y="1350208"/>
                  <a:pt x="3393302" y="1337055"/>
                  <a:pt x="3399566" y="1326172"/>
                </a:cubicBezTo>
                <a:cubicBezTo>
                  <a:pt x="3399566" y="1326172"/>
                  <a:pt x="3399566" y="1326172"/>
                  <a:pt x="3496264" y="1158441"/>
                </a:cubicBezTo>
                <a:cubicBezTo>
                  <a:pt x="3502167" y="1147767"/>
                  <a:pt x="3513750" y="1141079"/>
                  <a:pt x="3525946" y="1141304"/>
                </a:cubicBezTo>
                <a:close/>
                <a:moveTo>
                  <a:pt x="3955878" y="173494"/>
                </a:moveTo>
                <a:cubicBezTo>
                  <a:pt x="3955878" y="173494"/>
                  <a:pt x="3955878" y="173494"/>
                  <a:pt x="4500068" y="173838"/>
                </a:cubicBezTo>
                <a:cubicBezTo>
                  <a:pt x="4535365" y="173884"/>
                  <a:pt x="4567564" y="192057"/>
                  <a:pt x="4585252" y="222694"/>
                </a:cubicBezTo>
                <a:cubicBezTo>
                  <a:pt x="4585252" y="222694"/>
                  <a:pt x="4585252" y="222694"/>
                  <a:pt x="4858234" y="695514"/>
                </a:cubicBezTo>
                <a:cubicBezTo>
                  <a:pt x="4875332" y="725128"/>
                  <a:pt x="4875562" y="763121"/>
                  <a:pt x="4857363" y="792690"/>
                </a:cubicBezTo>
                <a:cubicBezTo>
                  <a:pt x="4857363" y="792690"/>
                  <a:pt x="4857363" y="792690"/>
                  <a:pt x="4586156" y="1265167"/>
                </a:cubicBezTo>
                <a:cubicBezTo>
                  <a:pt x="4569564" y="1295169"/>
                  <a:pt x="4537006" y="1313967"/>
                  <a:pt x="4502727" y="1313334"/>
                </a:cubicBezTo>
                <a:cubicBezTo>
                  <a:pt x="4502727" y="1313334"/>
                  <a:pt x="4502727" y="1313334"/>
                  <a:pt x="3957947" y="1311968"/>
                </a:cubicBezTo>
                <a:cubicBezTo>
                  <a:pt x="3923239" y="1312944"/>
                  <a:pt x="3890452" y="1293749"/>
                  <a:pt x="3873354" y="1264134"/>
                </a:cubicBezTo>
                <a:cubicBezTo>
                  <a:pt x="3873354" y="1264134"/>
                  <a:pt x="3873354" y="1264134"/>
                  <a:pt x="3600372" y="791315"/>
                </a:cubicBezTo>
                <a:cubicBezTo>
                  <a:pt x="3582684" y="760678"/>
                  <a:pt x="3583043" y="723707"/>
                  <a:pt x="3600653" y="693116"/>
                </a:cubicBezTo>
                <a:cubicBezTo>
                  <a:pt x="3600653" y="693116"/>
                  <a:pt x="3600653" y="693116"/>
                  <a:pt x="3872449" y="221662"/>
                </a:cubicBezTo>
                <a:cubicBezTo>
                  <a:pt x="3889041" y="191658"/>
                  <a:pt x="3921599" y="172861"/>
                  <a:pt x="3955878" y="173494"/>
                </a:cubicBezTo>
                <a:close/>
                <a:moveTo>
                  <a:pt x="3852283" y="0"/>
                </a:moveTo>
                <a:lnTo>
                  <a:pt x="6130031" y="0"/>
                </a:lnTo>
                <a:lnTo>
                  <a:pt x="6102465" y="36730"/>
                </a:lnTo>
                <a:cubicBezTo>
                  <a:pt x="6044520" y="95168"/>
                  <a:pt x="5963814" y="129272"/>
                  <a:pt x="5879948" y="127724"/>
                </a:cubicBezTo>
                <a:cubicBezTo>
                  <a:pt x="5879948" y="127724"/>
                  <a:pt x="5879948" y="127724"/>
                  <a:pt x="4102884" y="123270"/>
                </a:cubicBezTo>
                <a:cubicBezTo>
                  <a:pt x="4017972" y="125657"/>
                  <a:pt x="3936583" y="91034"/>
                  <a:pt x="3877665" y="32818"/>
                </a:cubicBezTo>
                <a:close/>
                <a:moveTo>
                  <a:pt x="0" y="0"/>
                </a:moveTo>
                <a:lnTo>
                  <a:pt x="3781476" y="0"/>
                </a:lnTo>
                <a:lnTo>
                  <a:pt x="3800985" y="47617"/>
                </a:lnTo>
                <a:cubicBezTo>
                  <a:pt x="3821943" y="127749"/>
                  <a:pt x="3811234" y="215546"/>
                  <a:pt x="3766711" y="287889"/>
                </a:cubicBezTo>
                <a:cubicBezTo>
                  <a:pt x="3766711" y="287889"/>
                  <a:pt x="3766711" y="287889"/>
                  <a:pt x="2882037" y="1829098"/>
                </a:cubicBezTo>
                <a:cubicBezTo>
                  <a:pt x="2827913" y="1926970"/>
                  <a:pt x="2721708" y="1988287"/>
                  <a:pt x="2609888" y="1986223"/>
                </a:cubicBezTo>
                <a:cubicBezTo>
                  <a:pt x="2609888" y="1986223"/>
                  <a:pt x="2609888" y="1986223"/>
                  <a:pt x="832823" y="1981768"/>
                </a:cubicBezTo>
                <a:cubicBezTo>
                  <a:pt x="719607" y="1984952"/>
                  <a:pt x="612654" y="1922338"/>
                  <a:pt x="556879" y="1825733"/>
                </a:cubicBezTo>
                <a:cubicBezTo>
                  <a:pt x="556879" y="1825733"/>
                  <a:pt x="556879" y="1825733"/>
                  <a:pt x="79254" y="998462"/>
                </a:cubicBezTo>
                <a:lnTo>
                  <a:pt x="0" y="8611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864000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Click to edit divider 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227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81149" y="1684742"/>
            <a:ext cx="4904790" cy="433376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64B33BB-8F3A-42CE-BBDA-D08AA3266737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282692" y="432000"/>
            <a:ext cx="5511800" cy="5760000"/>
          </a:xfrm>
          <a:custGeom>
            <a:avLst/>
            <a:gdLst>
              <a:gd name="connsiteX0" fmla="*/ 193823 w 5511800"/>
              <a:gd name="connsiteY0" fmla="*/ 0 h 5760000"/>
              <a:gd name="connsiteX1" fmla="*/ 5511800 w 5511800"/>
              <a:gd name="connsiteY1" fmla="*/ 0 h 5760000"/>
              <a:gd name="connsiteX2" fmla="*/ 5511800 w 5511800"/>
              <a:gd name="connsiteY2" fmla="*/ 5760000 h 5760000"/>
              <a:gd name="connsiteX3" fmla="*/ 193823 w 5511800"/>
              <a:gd name="connsiteY3" fmla="*/ 5760000 h 5760000"/>
              <a:gd name="connsiteX4" fmla="*/ 3937 w 5511800"/>
              <a:gd name="connsiteY4" fmla="*/ 5605239 h 5760000"/>
              <a:gd name="connsiteX5" fmla="*/ 0 w 5511800"/>
              <a:gd name="connsiteY5" fmla="*/ 5566186 h 5760000"/>
              <a:gd name="connsiteX6" fmla="*/ 0 w 5511800"/>
              <a:gd name="connsiteY6" fmla="*/ 193814 h 5760000"/>
              <a:gd name="connsiteX7" fmla="*/ 3937 w 5511800"/>
              <a:gd name="connsiteY7" fmla="*/ 154762 h 5760000"/>
              <a:gd name="connsiteX8" fmla="*/ 193823 w 5511800"/>
              <a:gd name="connsiteY8" fmla="*/ 0 h 57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11800" h="5760000">
                <a:moveTo>
                  <a:pt x="193823" y="0"/>
                </a:moveTo>
                <a:lnTo>
                  <a:pt x="5511800" y="0"/>
                </a:lnTo>
                <a:lnTo>
                  <a:pt x="5511800" y="5760000"/>
                </a:lnTo>
                <a:lnTo>
                  <a:pt x="193823" y="5760000"/>
                </a:lnTo>
                <a:cubicBezTo>
                  <a:pt x="100158" y="5760000"/>
                  <a:pt x="22011" y="5693561"/>
                  <a:pt x="3937" y="5605239"/>
                </a:cubicBezTo>
                <a:lnTo>
                  <a:pt x="0" y="5566186"/>
                </a:lnTo>
                <a:lnTo>
                  <a:pt x="0" y="193814"/>
                </a:lnTo>
                <a:lnTo>
                  <a:pt x="3937" y="154762"/>
                </a:lnTo>
                <a:cubicBezTo>
                  <a:pt x="22011" y="66440"/>
                  <a:pt x="100158" y="0"/>
                  <a:pt x="193823" y="0"/>
                </a:cubicBezTo>
                <a:close/>
              </a:path>
            </a:pathLst>
          </a:custGeom>
        </p:spPr>
        <p:txBody>
          <a:bodyPr wrap="square" tIns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1629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12170" y="237629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317B12-44C8-4227-9EB8-973D2226E63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812420" y="117614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D2255F-36DA-4BDE-B54D-F94F14B68B6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812419" y="3552739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282955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CD92D281-07CD-478F-9BF5-BA7D43439A3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B2C53265-8805-42B3-82B4-151EFBC4273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D0111EB4-98AF-4EB7-878B-31FD32A9514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3809002-30A9-49C0-BE36-B14DD1E4D87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FFD5C582-B212-4ADA-AB1B-0481AA39C3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5834"/>
            <a:ext cx="5472000" cy="3600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5472000" cy="4168332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1516359"/>
            <a:ext cx="5472000" cy="358775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020359"/>
            <a:ext cx="5472113" cy="4170891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1771313" cy="619125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BC3BEE7-44AC-45BC-B4E7-93E3454EB8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0687" y="5066452"/>
            <a:ext cx="4459766" cy="539345"/>
          </a:xfrm>
          <a:prstGeom prst="roundRect">
            <a:avLst>
              <a:gd name="adj" fmla="val 10086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108000" rIns="180000" bIns="0" anchor="t"/>
          <a:lstStyle>
            <a:lvl1pPr algn="l">
              <a:lnSpc>
                <a:spcPct val="100000"/>
              </a:lnSpc>
              <a:defRPr sz="1800" b="0" spc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r>
              <a:rPr lang="en-US" noProof="0"/>
              <a:t>Enter your caption</a:t>
            </a:r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0E81F30-8FC8-4841-8404-4DC79218B945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3D29F65-481C-4C80-BB65-121E5AED26B5}"/>
              </a:ext>
            </a:extLst>
          </p:cNvPr>
          <p:cNvSpPr/>
          <p:nvPr userDrawn="1"/>
        </p:nvSpPr>
        <p:spPr>
          <a:xfrm>
            <a:off x="11844618" y="6249961"/>
            <a:ext cx="230420" cy="460402"/>
          </a:xfrm>
          <a:prstGeom prst="roundRect">
            <a:avLst>
              <a:gd name="adj" fmla="val 7366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C39664-EB8B-4A32-915A-D4308F792772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6C03AE-289A-4BCC-971C-3400028C8764}"/>
              </a:ext>
            </a:extLst>
          </p:cNvPr>
          <p:cNvSpPr/>
          <p:nvPr userDrawn="1"/>
        </p:nvSpPr>
        <p:spPr>
          <a:xfrm rot="5400000">
            <a:off x="8694713" y="3406143"/>
            <a:ext cx="6857999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noProof="0"/>
              <a:t>Click to edit page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7656" y="6277243"/>
            <a:ext cx="464344" cy="400188"/>
          </a:xfrm>
          <a:prstGeom prst="roundRect">
            <a:avLst>
              <a:gd name="adj" fmla="val 9526"/>
            </a:avLst>
          </a:prstGeom>
          <a:gradFill>
            <a:gsLst>
              <a:gs pos="20000">
                <a:schemeClr val="tx1">
                  <a:lumMod val="75000"/>
                  <a:lumOff val="25000"/>
                </a:schemeClr>
              </a:gs>
              <a:gs pos="82000">
                <a:schemeClr val="tx1"/>
              </a:gs>
            </a:gsLst>
            <a:lin ang="3000000" scaled="0"/>
          </a:gradFill>
          <a:ln w="6350">
            <a:solidFill>
              <a:schemeClr val="accent1"/>
            </a:solidFill>
          </a:ln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62" r:id="rId3"/>
    <p:sldLayoutId id="2147483663" r:id="rId4"/>
    <p:sldLayoutId id="2147483658" r:id="rId5"/>
    <p:sldLayoutId id="2147483665" r:id="rId6"/>
    <p:sldLayoutId id="2147483666" r:id="rId7"/>
    <p:sldLayoutId id="2147483659" r:id="rId8"/>
    <p:sldLayoutId id="2147483660" r:id="rId9"/>
    <p:sldLayoutId id="2147483664" r:id="rId10"/>
    <p:sldLayoutId id="2147483656" r:id="rId11"/>
    <p:sldLayoutId id="2147483657" r:id="rId12"/>
    <p:sldLayoutId id="2147483667" r:id="rId13"/>
    <p:sldLayoutId id="2147483668" r:id="rId14"/>
    <p:sldLayoutId id="2147483650" r:id="rId15"/>
    <p:sldLayoutId id="2147483652" r:id="rId16"/>
    <p:sldLayoutId id="2147483669" r:id="rId17"/>
    <p:sldLayoutId id="2147483671" r:id="rId18"/>
    <p:sldLayoutId id="2147483672" r:id="rId19"/>
    <p:sldLayoutId id="2147483670" r:id="rId20"/>
    <p:sldLayoutId id="2147483673" r:id="rId21"/>
    <p:sldLayoutId id="2147483655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svg"/><Relationship Id="rId5" Type="http://schemas.openxmlformats.org/officeDocument/2006/relationships/image" Target="../media/image37.png"/><Relationship Id="rId4" Type="http://schemas.openxmlformats.org/officeDocument/2006/relationships/image" Target="../media/image11.svg"/><Relationship Id="rId9" Type="http://schemas.openxmlformats.org/officeDocument/2006/relationships/hyperlink" Target="mailto:kavanaghk@ecu.edu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E5D908F-BAEF-2843-BC2F-691696E72E1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655455" cy="6858000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EF238CB-AB58-4787-8F9C-A1C16929A2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flipH="1">
            <a:off x="-1" y="3914775"/>
            <a:ext cx="1481849" cy="2200275"/>
          </a:xfrm>
          <a:custGeom>
            <a:avLst/>
            <a:gdLst>
              <a:gd name="connsiteX0" fmla="*/ 1494549 w 1494549"/>
              <a:gd name="connsiteY0" fmla="*/ 0 h 2200275"/>
              <a:gd name="connsiteX1" fmla="*/ 100333 w 1494549"/>
              <a:gd name="connsiteY1" fmla="*/ 0 h 2200275"/>
              <a:gd name="connsiteX2" fmla="*/ 0 w 1494549"/>
              <a:gd name="connsiteY2" fmla="*/ 100333 h 2200275"/>
              <a:gd name="connsiteX3" fmla="*/ 0 w 1494549"/>
              <a:gd name="connsiteY3" fmla="*/ 2099942 h 2200275"/>
              <a:gd name="connsiteX4" fmla="*/ 100333 w 1494549"/>
              <a:gd name="connsiteY4" fmla="*/ 2200275 h 2200275"/>
              <a:gd name="connsiteX5" fmla="*/ 1494549 w 1494549"/>
              <a:gd name="connsiteY5" fmla="*/ 2200275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4549" h="2200275">
                <a:moveTo>
                  <a:pt x="1494549" y="0"/>
                </a:moveTo>
                <a:lnTo>
                  <a:pt x="100333" y="0"/>
                </a:lnTo>
                <a:cubicBezTo>
                  <a:pt x="44921" y="0"/>
                  <a:pt x="0" y="44921"/>
                  <a:pt x="0" y="100333"/>
                </a:cubicBezTo>
                <a:lnTo>
                  <a:pt x="0" y="2099942"/>
                </a:lnTo>
                <a:cubicBezTo>
                  <a:pt x="0" y="2155354"/>
                  <a:pt x="44921" y="2200275"/>
                  <a:pt x="100333" y="2200275"/>
                </a:cubicBezTo>
                <a:lnTo>
                  <a:pt x="1494549" y="2200275"/>
                </a:ln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8293" y="3114635"/>
            <a:ext cx="4459766" cy="2514635"/>
          </a:xfr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pPr>
              <a:lnSpc>
                <a:spcPts val="4500"/>
              </a:lnSpc>
            </a:pPr>
            <a:r>
              <a:rPr lang="en-US" dirty="0" smtClean="0"/>
              <a:t>Data, Video, Coding, Making: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7926" y="4669536"/>
            <a:ext cx="4000500" cy="690752"/>
          </a:xfrm>
        </p:spPr>
        <p:txBody>
          <a:bodyPr/>
          <a:lstStyle/>
          <a:p>
            <a:r>
              <a:rPr lang="en-US" sz="2600" b="1" dirty="0" smtClean="0"/>
              <a:t>Libraries are Spaces to Create</a:t>
            </a:r>
          </a:p>
          <a:p>
            <a:r>
              <a:rPr lang="en-US" sz="2600" dirty="0" smtClean="0"/>
              <a:t>Katy Webb</a:t>
            </a:r>
            <a:endParaRPr lang="en-US" sz="2600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545D50A1-D634-4325-B06C-5450FDF7B81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1000837" y="5629270"/>
            <a:ext cx="476249" cy="42497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8755" y="928711"/>
            <a:ext cx="5472000" cy="432000"/>
          </a:xfrm>
        </p:spPr>
        <p:txBody>
          <a:bodyPr/>
          <a:lstStyle/>
          <a:p>
            <a:r>
              <a:rPr lang="en-US" dirty="0" smtClean="0"/>
              <a:t>Staffing Models</a:t>
            </a:r>
            <a:endParaRPr lang="en-US" dirty="0"/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58755" y="1998098"/>
            <a:ext cx="5472000" cy="3600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600" dirty="0">
                <a:solidFill>
                  <a:schemeClr val="tx1"/>
                </a:solidFill>
              </a:rPr>
              <a:t>Single Librarian</a:t>
            </a:r>
          </a:p>
          <a:p>
            <a:pPr>
              <a:spcAft>
                <a:spcPts val="600"/>
              </a:spcAft>
            </a:pPr>
            <a:r>
              <a:rPr lang="en-US" sz="2600" dirty="0">
                <a:solidFill>
                  <a:schemeClr val="tx1"/>
                </a:solidFill>
              </a:rPr>
              <a:t>Team of Librarians/Staff</a:t>
            </a:r>
          </a:p>
          <a:p>
            <a:pPr>
              <a:spcAft>
                <a:spcPts val="600"/>
              </a:spcAft>
            </a:pPr>
            <a:r>
              <a:rPr lang="en-US" sz="2600" dirty="0">
                <a:solidFill>
                  <a:schemeClr val="tx1"/>
                </a:solidFill>
              </a:rPr>
              <a:t>Decentralized </a:t>
            </a:r>
          </a:p>
          <a:p>
            <a:pPr>
              <a:spcAft>
                <a:spcPts val="600"/>
              </a:spcAft>
            </a:pPr>
            <a:r>
              <a:rPr lang="en-US" sz="2600" dirty="0">
                <a:solidFill>
                  <a:schemeClr val="tx1"/>
                </a:solidFill>
              </a:rPr>
              <a:t>Community-led Support</a:t>
            </a:r>
          </a:p>
          <a:p>
            <a:pPr>
              <a:spcAft>
                <a:spcPts val="600"/>
              </a:spcAft>
            </a:pPr>
            <a:r>
              <a:rPr lang="en-US" sz="2600" dirty="0">
                <a:solidFill>
                  <a:schemeClr val="tx1"/>
                </a:solidFill>
              </a:rPr>
              <a:t>Mixed Model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EA01CFE-4F0B-CC44-BFE2-2E561B199D1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32" y="3087498"/>
            <a:ext cx="2186396" cy="2125239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0E34C8FB-E520-F145-92A4-42863771C42F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32" y="687198"/>
            <a:ext cx="2186396" cy="2125239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893F9275-F9D8-C846-B8BE-3571B6BA9792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682" y="1887348"/>
            <a:ext cx="2186396" cy="2125239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86801" y="6428425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Photo credit: Georgia State, CURVE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95589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88C9C3E-7C4B-EA46-9848-A17249AC33B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40"/>
            <a:ext cx="11795125" cy="6735120"/>
          </a:xfrm>
        </p:spPr>
      </p:pic>
      <p:sp>
        <p:nvSpPr>
          <p:cNvPr id="15" name="Freeform 5">
            <a:extLst>
              <a:ext uri="{FF2B5EF4-FFF2-40B4-BE49-F238E27FC236}">
                <a16:creationId xmlns:a16="http://schemas.microsoft.com/office/drawing/2014/main" id="{10117390-DCFE-4FAE-B3FD-DAECFE779A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8713227" y="20491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>
                <a:lumMod val="9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FC2E368-898A-440B-A15C-4C5FB13C57D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flipH="1">
            <a:off x="1257169" y="3678735"/>
            <a:ext cx="2494930" cy="3139768"/>
          </a:xfrm>
          <a:custGeom>
            <a:avLst/>
            <a:gdLst>
              <a:gd name="connsiteX0" fmla="*/ 2000924 w 2494930"/>
              <a:gd name="connsiteY0" fmla="*/ 1087415 h 3139768"/>
              <a:gd name="connsiteX1" fmla="*/ 2072963 w 2494930"/>
              <a:gd name="connsiteY1" fmla="*/ 1129282 h 3139768"/>
              <a:gd name="connsiteX2" fmla="*/ 2304085 w 2494930"/>
              <a:gd name="connsiteY2" fmla="*/ 1529014 h 3139768"/>
              <a:gd name="connsiteX3" fmla="*/ 2304085 w 2494930"/>
              <a:gd name="connsiteY3" fmla="*/ 1610754 h 3139768"/>
              <a:gd name="connsiteX4" fmla="*/ 2072963 w 2494930"/>
              <a:gd name="connsiteY4" fmla="*/ 2010486 h 3139768"/>
              <a:gd name="connsiteX5" fmla="*/ 2000924 w 2494930"/>
              <a:gd name="connsiteY5" fmla="*/ 2052353 h 3139768"/>
              <a:gd name="connsiteX6" fmla="*/ 1537679 w 2494930"/>
              <a:gd name="connsiteY6" fmla="*/ 2052353 h 3139768"/>
              <a:gd name="connsiteX7" fmla="*/ 1466641 w 2494930"/>
              <a:gd name="connsiteY7" fmla="*/ 2010486 h 3139768"/>
              <a:gd name="connsiteX8" fmla="*/ 1234518 w 2494930"/>
              <a:gd name="connsiteY8" fmla="*/ 1610754 h 3139768"/>
              <a:gd name="connsiteX9" fmla="*/ 1234518 w 2494930"/>
              <a:gd name="connsiteY9" fmla="*/ 1529014 h 3139768"/>
              <a:gd name="connsiteX10" fmla="*/ 1466641 w 2494930"/>
              <a:gd name="connsiteY10" fmla="*/ 1129282 h 3139768"/>
              <a:gd name="connsiteX11" fmla="*/ 1537679 w 2494930"/>
              <a:gd name="connsiteY11" fmla="*/ 1087415 h 3139768"/>
              <a:gd name="connsiteX12" fmla="*/ 2000924 w 2494930"/>
              <a:gd name="connsiteY12" fmla="*/ 1087415 h 3139768"/>
              <a:gd name="connsiteX13" fmla="*/ 1516872 w 2494930"/>
              <a:gd name="connsiteY13" fmla="*/ 0 h 3139768"/>
              <a:gd name="connsiteX14" fmla="*/ 1481849 w 2494930"/>
              <a:gd name="connsiteY14" fmla="*/ 0 h 3139768"/>
              <a:gd name="connsiteX15" fmla="*/ 1237282 w 2494930"/>
              <a:gd name="connsiteY15" fmla="*/ 0 h 3139768"/>
              <a:gd name="connsiteX16" fmla="*/ 99481 w 2494930"/>
              <a:gd name="connsiteY16" fmla="*/ 0 h 3139768"/>
              <a:gd name="connsiteX17" fmla="*/ 0 w 2494930"/>
              <a:gd name="connsiteY17" fmla="*/ 100333 h 3139768"/>
              <a:gd name="connsiteX18" fmla="*/ 0 w 2494930"/>
              <a:gd name="connsiteY18" fmla="*/ 1039826 h 3139768"/>
              <a:gd name="connsiteX19" fmla="*/ 0 w 2494930"/>
              <a:gd name="connsiteY19" fmla="*/ 2099942 h 3139768"/>
              <a:gd name="connsiteX20" fmla="*/ 0 w 2494930"/>
              <a:gd name="connsiteY20" fmla="*/ 3039435 h 3139768"/>
              <a:gd name="connsiteX21" fmla="*/ 99481 w 2494930"/>
              <a:gd name="connsiteY21" fmla="*/ 3139768 h 3139768"/>
              <a:gd name="connsiteX22" fmla="*/ 1237282 w 2494930"/>
              <a:gd name="connsiteY22" fmla="*/ 3139768 h 3139768"/>
              <a:gd name="connsiteX23" fmla="*/ 1481849 w 2494930"/>
              <a:gd name="connsiteY23" fmla="*/ 3139768 h 3139768"/>
              <a:gd name="connsiteX24" fmla="*/ 1556045 w 2494930"/>
              <a:gd name="connsiteY24" fmla="*/ 3139768 h 3139768"/>
              <a:gd name="connsiteX25" fmla="*/ 1600213 w 2494930"/>
              <a:gd name="connsiteY25" fmla="*/ 3121251 h 3139768"/>
              <a:gd name="connsiteX26" fmla="*/ 1699900 w 2494930"/>
              <a:gd name="connsiteY26" fmla="*/ 3020706 h 3139768"/>
              <a:gd name="connsiteX27" fmla="*/ 2458009 w 2494930"/>
              <a:gd name="connsiteY27" fmla="*/ 1709539 h 3139768"/>
              <a:gd name="connsiteX28" fmla="*/ 2458009 w 2494930"/>
              <a:gd name="connsiteY28" fmla="*/ 1441420 h 3139768"/>
              <a:gd name="connsiteX29" fmla="*/ 1699900 w 2494930"/>
              <a:gd name="connsiteY29" fmla="*/ 130253 h 3139768"/>
              <a:gd name="connsiteX30" fmla="*/ 1535140 w 2494930"/>
              <a:gd name="connsiteY30" fmla="*/ 2427 h 313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494930" h="3139768">
                <a:moveTo>
                  <a:pt x="2000924" y="1087415"/>
                </a:moveTo>
                <a:cubicBezTo>
                  <a:pt x="2030940" y="1087415"/>
                  <a:pt x="2057955" y="1103365"/>
                  <a:pt x="2072963" y="1129282"/>
                </a:cubicBezTo>
                <a:cubicBezTo>
                  <a:pt x="2304085" y="1529014"/>
                  <a:pt x="2304085" y="1529014"/>
                  <a:pt x="2304085" y="1529014"/>
                </a:cubicBezTo>
                <a:cubicBezTo>
                  <a:pt x="2319093" y="1553935"/>
                  <a:pt x="2319093" y="1585834"/>
                  <a:pt x="2304085" y="1610754"/>
                </a:cubicBezTo>
                <a:cubicBezTo>
                  <a:pt x="2072963" y="2010486"/>
                  <a:pt x="2072963" y="2010486"/>
                  <a:pt x="2072963" y="2010486"/>
                </a:cubicBezTo>
                <a:cubicBezTo>
                  <a:pt x="2057955" y="2036404"/>
                  <a:pt x="2030940" y="2052353"/>
                  <a:pt x="2000924" y="2052353"/>
                </a:cubicBezTo>
                <a:cubicBezTo>
                  <a:pt x="1537679" y="2052353"/>
                  <a:pt x="1537679" y="2052353"/>
                  <a:pt x="1537679" y="2052353"/>
                </a:cubicBezTo>
                <a:cubicBezTo>
                  <a:pt x="1508663" y="2052353"/>
                  <a:pt x="1480649" y="2036404"/>
                  <a:pt x="1466641" y="2010486"/>
                </a:cubicBezTo>
                <a:cubicBezTo>
                  <a:pt x="1234518" y="1610754"/>
                  <a:pt x="1234518" y="1610754"/>
                  <a:pt x="1234518" y="1610754"/>
                </a:cubicBezTo>
                <a:cubicBezTo>
                  <a:pt x="1219510" y="1585834"/>
                  <a:pt x="1219510" y="1553935"/>
                  <a:pt x="1234518" y="1529014"/>
                </a:cubicBezTo>
                <a:cubicBezTo>
                  <a:pt x="1466641" y="1129282"/>
                  <a:pt x="1466641" y="1129282"/>
                  <a:pt x="1466641" y="1129282"/>
                </a:cubicBezTo>
                <a:cubicBezTo>
                  <a:pt x="1480649" y="1103365"/>
                  <a:pt x="1508663" y="1087415"/>
                  <a:pt x="1537679" y="1087415"/>
                </a:cubicBezTo>
                <a:cubicBezTo>
                  <a:pt x="2000924" y="1087415"/>
                  <a:pt x="2000924" y="1087415"/>
                  <a:pt x="2000924" y="1087415"/>
                </a:cubicBezTo>
                <a:close/>
                <a:moveTo>
                  <a:pt x="1516872" y="0"/>
                </a:moveTo>
                <a:lnTo>
                  <a:pt x="1481849" y="0"/>
                </a:lnTo>
                <a:lnTo>
                  <a:pt x="1237282" y="0"/>
                </a:lnTo>
                <a:lnTo>
                  <a:pt x="99481" y="0"/>
                </a:lnTo>
                <a:cubicBezTo>
                  <a:pt x="44540" y="0"/>
                  <a:pt x="0" y="44921"/>
                  <a:pt x="0" y="100333"/>
                </a:cubicBezTo>
                <a:lnTo>
                  <a:pt x="0" y="1039826"/>
                </a:lnTo>
                <a:lnTo>
                  <a:pt x="0" y="2099942"/>
                </a:lnTo>
                <a:lnTo>
                  <a:pt x="0" y="3039435"/>
                </a:lnTo>
                <a:cubicBezTo>
                  <a:pt x="0" y="3094847"/>
                  <a:pt x="44540" y="3139768"/>
                  <a:pt x="99481" y="3139768"/>
                </a:cubicBezTo>
                <a:lnTo>
                  <a:pt x="1237282" y="3139768"/>
                </a:lnTo>
                <a:lnTo>
                  <a:pt x="1481849" y="3139768"/>
                </a:lnTo>
                <a:lnTo>
                  <a:pt x="1556045" y="3139768"/>
                </a:lnTo>
                <a:lnTo>
                  <a:pt x="1600213" y="3121251"/>
                </a:lnTo>
                <a:cubicBezTo>
                  <a:pt x="1640826" y="3097545"/>
                  <a:pt x="1675286" y="3063213"/>
                  <a:pt x="1699900" y="3020706"/>
                </a:cubicBezTo>
                <a:cubicBezTo>
                  <a:pt x="1699900" y="3020706"/>
                  <a:pt x="1699900" y="3020706"/>
                  <a:pt x="2458009" y="1709539"/>
                </a:cubicBezTo>
                <a:cubicBezTo>
                  <a:pt x="2507237" y="1627796"/>
                  <a:pt x="2507237" y="1523164"/>
                  <a:pt x="2458009" y="1441420"/>
                </a:cubicBezTo>
                <a:cubicBezTo>
                  <a:pt x="2458009" y="1441420"/>
                  <a:pt x="2458009" y="1441420"/>
                  <a:pt x="1699900" y="130253"/>
                </a:cubicBezTo>
                <a:cubicBezTo>
                  <a:pt x="1662979" y="66493"/>
                  <a:pt x="1603905" y="21126"/>
                  <a:pt x="1535140" y="2427"/>
                </a:cubicBez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59A98ED3-718C-409B-BC1D-07842F9F58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3915924" y="4962520"/>
            <a:ext cx="476249" cy="42497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6044" y="3130404"/>
            <a:ext cx="4459766" cy="3146839"/>
          </a:xfrm>
        </p:spPr>
        <p:txBody>
          <a:bodyPr/>
          <a:lstStyle/>
          <a:p>
            <a:r>
              <a:rPr lang="en-US" dirty="0" smtClean="0"/>
              <a:t>Environmental Scan of Scholar’s Labs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5677" y="5225261"/>
            <a:ext cx="4000500" cy="997905"/>
          </a:xfrm>
        </p:spPr>
        <p:txBody>
          <a:bodyPr/>
          <a:lstStyle/>
          <a:p>
            <a:r>
              <a:rPr lang="en-US" sz="2400" b="1" dirty="0" smtClean="0"/>
              <a:t>Results of Research Project </a:t>
            </a:r>
            <a:endParaRPr lang="en-US" sz="2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686801" y="6428425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 credit: Georgia State, CURVE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695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Research Project: Content Analysis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32000" y="1118268"/>
            <a:ext cx="5472000" cy="360000"/>
          </a:xfrm>
        </p:spPr>
        <p:txBody>
          <a:bodyPr/>
          <a:lstStyle/>
          <a:p>
            <a:r>
              <a:rPr lang="en-US" dirty="0" smtClean="0"/>
              <a:t>Reviewed Websites of Spaces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57515" y="1625351"/>
            <a:ext cx="5617399" cy="4651891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 smtClean="0"/>
              <a:t>Reviewed listings with 125 spaces/</a:t>
            </a:r>
            <a:r>
              <a:rPr lang="en-US" sz="2600" dirty="0" err="1" smtClean="0"/>
              <a:t>centres</a:t>
            </a:r>
            <a:endParaRPr lang="en-US" sz="2600" dirty="0" smtClean="0"/>
          </a:p>
          <a:p>
            <a:pPr marL="0" indent="0">
              <a:buNone/>
            </a:pPr>
            <a:r>
              <a:rPr lang="en-US" sz="2600" u="sng" dirty="0" smtClean="0"/>
              <a:t>35 Total Spaces Chosen for Review</a:t>
            </a:r>
          </a:p>
          <a:p>
            <a:r>
              <a:rPr lang="en-US" sz="2600" dirty="0" smtClean="0"/>
              <a:t>17 Scholar’s Labs</a:t>
            </a:r>
          </a:p>
          <a:p>
            <a:r>
              <a:rPr lang="en-US" sz="2600" dirty="0" smtClean="0"/>
              <a:t>12 Digital Humanities Labs</a:t>
            </a:r>
          </a:p>
          <a:p>
            <a:r>
              <a:rPr lang="en-US" sz="2600" dirty="0" smtClean="0"/>
              <a:t>5 Classified as “Other” but were related (</a:t>
            </a:r>
            <a:r>
              <a:rPr lang="en-US" sz="2600" dirty="0"/>
              <a:t>Data Visualization </a:t>
            </a:r>
            <a:r>
              <a:rPr lang="en-US" sz="2600" dirty="0" smtClean="0"/>
              <a:t>Labs)</a:t>
            </a:r>
          </a:p>
          <a:p>
            <a:pPr marL="0" indent="0">
              <a:buNone/>
            </a:pPr>
            <a:endParaRPr lang="en-US" sz="2600" dirty="0"/>
          </a:p>
          <a:p>
            <a:r>
              <a:rPr lang="en-US" sz="2600" dirty="0" smtClean="0"/>
              <a:t>31 in the US</a:t>
            </a:r>
          </a:p>
          <a:p>
            <a:r>
              <a:rPr lang="en-US" sz="2600" dirty="0" smtClean="0"/>
              <a:t>5 in the EU</a:t>
            </a:r>
          </a:p>
          <a:p>
            <a:r>
              <a:rPr lang="en-US" sz="2600" dirty="0" smtClean="0"/>
              <a:t>3 in Canada</a:t>
            </a:r>
            <a:endParaRPr lang="en-US" sz="2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11" name="Rectangle 10"/>
          <p:cNvSpPr/>
          <p:nvPr/>
        </p:nvSpPr>
        <p:spPr>
          <a:xfrm>
            <a:off x="6596753" y="1750007"/>
            <a:ext cx="2761851" cy="4247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125</a:t>
            </a:r>
          </a:p>
          <a:p>
            <a:pPr algn="ctr"/>
            <a:r>
              <a:rPr lang="en-US" sz="5400" u="sng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-80</a:t>
            </a:r>
            <a:endParaRPr lang="en-US" sz="5400" b="0" u="sng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45</a:t>
            </a:r>
          </a:p>
          <a:p>
            <a:pPr algn="ctr"/>
            <a:r>
              <a:rPr lang="en-US" sz="5400" u="sng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-10</a:t>
            </a:r>
          </a:p>
          <a:p>
            <a:pPr algn="ctr"/>
            <a:r>
              <a:rPr lang="en-US" sz="5400" b="0" cap="none" spc="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35</a:t>
            </a:r>
            <a:endParaRPr lang="en-US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3674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199" y="1352939"/>
            <a:ext cx="8966719" cy="4683967"/>
          </a:xfrm>
          <a:prstGeom prst="rect">
            <a:avLst/>
          </a:pr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Exclusion of Spaces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02587" y="1512000"/>
            <a:ext cx="8991918" cy="4679250"/>
          </a:xfrm>
        </p:spPr>
        <p:txBody>
          <a:bodyPr/>
          <a:lstStyle/>
          <a:p>
            <a:r>
              <a:rPr lang="en-US" sz="2400" dirty="0"/>
              <a:t>They were not run at least in part by a university library</a:t>
            </a:r>
          </a:p>
          <a:p>
            <a:r>
              <a:rPr lang="en-US" sz="2400" dirty="0"/>
              <a:t>Their services did not line up with that of a Scholar’s Lab (e.g., they were only a makerspace)</a:t>
            </a:r>
          </a:p>
          <a:p>
            <a:r>
              <a:rPr lang="en-US" sz="2400" dirty="0"/>
              <a:t>They did not have a dedicated physical space included with their services </a:t>
            </a:r>
          </a:p>
          <a:p>
            <a:r>
              <a:rPr lang="en-US" sz="2400" dirty="0"/>
              <a:t>They were not located in the US, EU, or Canada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i="1" dirty="0" smtClean="0"/>
              <a:t>And </a:t>
            </a:r>
            <a:r>
              <a:rPr lang="en-US" sz="2400" i="1" dirty="0"/>
              <a:t>later…</a:t>
            </a:r>
          </a:p>
          <a:p>
            <a:r>
              <a:rPr lang="en-US" sz="2400" dirty="0"/>
              <a:t>Their webpage was so sparse that it had no information about the space or services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726863" y="6276975"/>
            <a:ext cx="465137" cy="400050"/>
          </a:xfrm>
        </p:spPr>
        <p:txBody>
          <a:bodyPr/>
          <a:lstStyle/>
          <a:p>
            <a:fld id="{19B51A1E-902D-48AF-9020-955120F399B6}" type="slidenum">
              <a:rPr lang="en-US" noProof="0" smtClean="0"/>
              <a:pPr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91706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Research Project: Content Analysis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32113" y="1233176"/>
            <a:ext cx="5472000" cy="358775"/>
          </a:xfrm>
        </p:spPr>
        <p:txBody>
          <a:bodyPr/>
          <a:lstStyle/>
          <a:p>
            <a:r>
              <a:rPr lang="en-US" dirty="0" smtClean="0"/>
              <a:t>Features Reviewed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32000" y="1737176"/>
            <a:ext cx="5472113" cy="4170891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35 data points, included:</a:t>
            </a:r>
          </a:p>
          <a:p>
            <a:r>
              <a:rPr lang="en-US" sz="2400" dirty="0" smtClean="0"/>
              <a:t>Funding </a:t>
            </a:r>
          </a:p>
          <a:p>
            <a:r>
              <a:rPr lang="en-US" sz="2400" dirty="0" smtClean="0"/>
              <a:t>Space Size</a:t>
            </a:r>
          </a:p>
          <a:p>
            <a:r>
              <a:rPr lang="en-US" sz="2400" dirty="0" smtClean="0"/>
              <a:t>Services offered</a:t>
            </a:r>
          </a:p>
          <a:p>
            <a:r>
              <a:rPr lang="en-US" sz="2400" dirty="0" smtClean="0"/>
              <a:t>Primary Skill Focus</a:t>
            </a:r>
          </a:p>
          <a:p>
            <a:r>
              <a:rPr lang="en-US" sz="2400" dirty="0" smtClean="0"/>
              <a:t>Primary Level of Service</a:t>
            </a:r>
          </a:p>
          <a:p>
            <a:r>
              <a:rPr lang="en-US" sz="2400" dirty="0" smtClean="0"/>
              <a:t>Staffing </a:t>
            </a:r>
            <a:r>
              <a:rPr lang="en-US" sz="2400" dirty="0"/>
              <a:t>m</a:t>
            </a:r>
            <a:r>
              <a:rPr lang="en-US" sz="2400" dirty="0" smtClean="0"/>
              <a:t>odel</a:t>
            </a:r>
          </a:p>
          <a:p>
            <a:r>
              <a:rPr lang="en-US" sz="2400" dirty="0" smtClean="0"/>
              <a:t>Service point</a:t>
            </a:r>
          </a:p>
          <a:p>
            <a:r>
              <a:rPr lang="en-US" sz="2400" dirty="0" smtClean="0"/>
              <a:t>Hours open</a:t>
            </a: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918405" y="2165040"/>
            <a:ext cx="5472113" cy="4170891"/>
          </a:xfrm>
        </p:spPr>
        <p:txBody>
          <a:bodyPr/>
          <a:lstStyle/>
          <a:p>
            <a:r>
              <a:rPr lang="en-US" sz="2400" dirty="0" smtClean="0"/>
              <a:t>Student workers</a:t>
            </a:r>
          </a:p>
          <a:p>
            <a:r>
              <a:rPr lang="en-US" sz="2400" dirty="0" smtClean="0"/>
              <a:t>Workshops</a:t>
            </a:r>
          </a:p>
          <a:p>
            <a:r>
              <a:rPr lang="en-US" sz="2400" dirty="0" smtClean="0"/>
              <a:t>Data Visualization equipment</a:t>
            </a:r>
          </a:p>
          <a:p>
            <a:r>
              <a:rPr lang="en-US" sz="2400" dirty="0" smtClean="0"/>
              <a:t>Website with projects</a:t>
            </a:r>
          </a:p>
          <a:p>
            <a:r>
              <a:rPr lang="en-US" sz="2400" dirty="0" smtClean="0"/>
              <a:t>Blog</a:t>
            </a:r>
          </a:p>
          <a:p>
            <a:r>
              <a:rPr lang="en-US" sz="2400" dirty="0" smtClean="0"/>
              <a:t>Fellowships</a:t>
            </a:r>
          </a:p>
          <a:p>
            <a:r>
              <a:rPr lang="en-US" sz="2400" dirty="0" smtClean="0"/>
              <a:t>Mini-Grants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8564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67129-D582-495A-8F4B-6B9075899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for Lab Spaces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79698-AB4C-493D-BF95-F5781FDF2AC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717526967"/>
              </p:ext>
            </p:extLst>
          </p:nvPr>
        </p:nvGraphicFramePr>
        <p:xfrm>
          <a:off x="1074386" y="111328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426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67129-D582-495A-8F4B-6B9075899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for Lab Spaces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79698-AB4C-493D-BF95-F5781FDF2AC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709896480"/>
              </p:ext>
            </p:extLst>
          </p:nvPr>
        </p:nvGraphicFramePr>
        <p:xfrm>
          <a:off x="1074386" y="111328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202386" y="2500604"/>
            <a:ext cx="2311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 had student workers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34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67129-D582-495A-8F4B-6B9075899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for Lab Spaces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79698-AB4C-493D-BF95-F5781FDF2AC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510371020"/>
              </p:ext>
            </p:extLst>
          </p:nvPr>
        </p:nvGraphicFramePr>
        <p:xfrm>
          <a:off x="1499636" y="1123180"/>
          <a:ext cx="9192727" cy="5531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5421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67129-D582-495A-8F4B-6B9075899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for Lab Spaces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79698-AB4C-493D-BF95-F5781FDF2AC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357584816"/>
              </p:ext>
            </p:extLst>
          </p:nvPr>
        </p:nvGraphicFramePr>
        <p:xfrm>
          <a:off x="1074386" y="111328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9770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67129-D582-495A-8F4B-6B9075899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for Lab Spaces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79698-AB4C-493D-BF95-F5781FDF2AC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714328900"/>
              </p:ext>
            </p:extLst>
          </p:nvPr>
        </p:nvGraphicFramePr>
        <p:xfrm>
          <a:off x="1074386" y="111328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2656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77FEC3E-B2FE-9045-8D49-89B1E3D20CB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55"/>
            <a:ext cx="8687356" cy="5517245"/>
          </a:xfr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93B1474-02E3-4509-B5C5-84427653BA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7102" y="2928857"/>
            <a:ext cx="804898" cy="3140150"/>
          </a:xfrm>
          <a:custGeom>
            <a:avLst/>
            <a:gdLst>
              <a:gd name="connsiteX0" fmla="*/ 99480 w 804898"/>
              <a:gd name="connsiteY0" fmla="*/ 0 h 3140150"/>
              <a:gd name="connsiteX1" fmla="*/ 804898 w 804898"/>
              <a:gd name="connsiteY1" fmla="*/ 0 h 3140150"/>
              <a:gd name="connsiteX2" fmla="*/ 804898 w 804898"/>
              <a:gd name="connsiteY2" fmla="*/ 357262 h 3140150"/>
              <a:gd name="connsiteX3" fmla="*/ 804898 w 804898"/>
              <a:gd name="connsiteY3" fmla="*/ 2782888 h 3140150"/>
              <a:gd name="connsiteX4" fmla="*/ 804898 w 804898"/>
              <a:gd name="connsiteY4" fmla="*/ 3140150 h 3140150"/>
              <a:gd name="connsiteX5" fmla="*/ 99480 w 804898"/>
              <a:gd name="connsiteY5" fmla="*/ 3140150 h 3140150"/>
              <a:gd name="connsiteX6" fmla="*/ 0 w 804898"/>
              <a:gd name="connsiteY6" fmla="*/ 3013250 h 3140150"/>
              <a:gd name="connsiteX7" fmla="*/ 0 w 804898"/>
              <a:gd name="connsiteY7" fmla="*/ 2655988 h 3140150"/>
              <a:gd name="connsiteX8" fmla="*/ 0 w 804898"/>
              <a:gd name="connsiteY8" fmla="*/ 484162 h 3140150"/>
              <a:gd name="connsiteX9" fmla="*/ 0 w 804898"/>
              <a:gd name="connsiteY9" fmla="*/ 126900 h 3140150"/>
              <a:gd name="connsiteX10" fmla="*/ 99480 w 804898"/>
              <a:gd name="connsiteY10" fmla="*/ 0 h 314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898" h="3140150">
                <a:moveTo>
                  <a:pt x="99480" y="0"/>
                </a:moveTo>
                <a:lnTo>
                  <a:pt x="804898" y="0"/>
                </a:lnTo>
                <a:lnTo>
                  <a:pt x="804898" y="357262"/>
                </a:lnTo>
                <a:lnTo>
                  <a:pt x="804898" y="2782888"/>
                </a:lnTo>
                <a:lnTo>
                  <a:pt x="804898" y="3140150"/>
                </a:lnTo>
                <a:lnTo>
                  <a:pt x="99480" y="3140150"/>
                </a:lnTo>
                <a:cubicBezTo>
                  <a:pt x="44539" y="3140150"/>
                  <a:pt x="0" y="3083334"/>
                  <a:pt x="0" y="3013250"/>
                </a:cubicBezTo>
                <a:lnTo>
                  <a:pt x="0" y="2655988"/>
                </a:lnTo>
                <a:lnTo>
                  <a:pt x="0" y="484162"/>
                </a:lnTo>
                <a:lnTo>
                  <a:pt x="0" y="126900"/>
                </a:lnTo>
                <a:cubicBezTo>
                  <a:pt x="0" y="56816"/>
                  <a:pt x="44539" y="0"/>
                  <a:pt x="99480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AB4748B-F532-4C70-827A-5FEA8C0843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1391864" y="5548307"/>
            <a:ext cx="450092" cy="42497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5293" y="2408157"/>
            <a:ext cx="4459766" cy="3146839"/>
          </a:xfrm>
        </p:spPr>
        <p:txBody>
          <a:bodyPr/>
          <a:lstStyle/>
          <a:p>
            <a:r>
              <a:rPr lang="en-US" dirty="0" smtClean="0"/>
              <a:t>Defining Library Creative Space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b="1" dirty="0" smtClean="0"/>
              <a:t>A short primer</a:t>
            </a:r>
            <a:endParaRPr lang="en-US" sz="2800" b="1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7746F873-A4ED-4E4C-BB89-CA0FBB9E95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456656" y="5118766"/>
            <a:ext cx="751030" cy="65906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Freeform 5" descr="Hollow accent block">
            <a:extLst>
              <a:ext uri="{FF2B5EF4-FFF2-40B4-BE49-F238E27FC236}">
                <a16:creationId xmlns:a16="http://schemas.microsoft.com/office/drawing/2014/main" id="{E0D7A780-33BC-4E68-9763-AB62376D50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1779027" y="11601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D5A594-D852-43BB-B591-E9D902725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86801" y="6428425"/>
            <a:ext cx="3040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Photo credit: NCSU Libraries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91674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67129-D582-495A-8F4B-6B9075899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for Lab Spaces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79698-AB4C-493D-BF95-F5781FDF2AC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231982458"/>
              </p:ext>
            </p:extLst>
          </p:nvPr>
        </p:nvGraphicFramePr>
        <p:xfrm>
          <a:off x="1074386" y="111328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827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1" b="6331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390255" y="1219888"/>
            <a:ext cx="4459766" cy="3146839"/>
          </a:xfrm>
        </p:spPr>
        <p:txBody>
          <a:bodyPr anchor="ctr" anchorCtr="0"/>
          <a:lstStyle/>
          <a:p>
            <a:pPr algn="ctr"/>
            <a:r>
              <a:rPr lang="en-US" sz="13800" dirty="0"/>
              <a:t>100%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619888" y="3284376"/>
            <a:ext cx="4000500" cy="426424"/>
          </a:xfrm>
        </p:spPr>
        <p:txBody>
          <a:bodyPr/>
          <a:lstStyle/>
          <a:p>
            <a:pPr algn="ctr"/>
            <a:r>
              <a:rPr lang="en-US" sz="3200" b="1" dirty="0" smtClean="0"/>
              <a:t>Offer Workshops</a:t>
            </a:r>
            <a:endParaRPr lang="en-US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449491" y="3965510"/>
            <a:ext cx="28068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Common Topics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GIS, mapping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Text mining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Python and 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AR/VR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Copyright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Omeka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Scalar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Visualization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021779" y="6477337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 credit: Georgia State, CURVE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7517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1" b="6331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390255" y="1219888"/>
            <a:ext cx="4459766" cy="3146839"/>
          </a:xfrm>
        </p:spPr>
        <p:txBody>
          <a:bodyPr anchor="ctr" anchorCtr="0"/>
          <a:lstStyle/>
          <a:p>
            <a:pPr algn="ctr"/>
            <a:r>
              <a:rPr lang="en-US" sz="13800" dirty="0" smtClean="0"/>
              <a:t>42%</a:t>
            </a:r>
            <a:endParaRPr lang="en-US" sz="13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619888" y="3284376"/>
            <a:ext cx="4000500" cy="426424"/>
          </a:xfrm>
        </p:spPr>
        <p:txBody>
          <a:bodyPr/>
          <a:lstStyle/>
          <a:p>
            <a:pPr algn="ctr"/>
            <a:r>
              <a:rPr lang="en-US" sz="3200" b="1" dirty="0" smtClean="0"/>
              <a:t>Offer Fellowships</a:t>
            </a:r>
            <a:endParaRPr lang="en-US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291681" y="4366727"/>
            <a:ext cx="28068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8 out of 35 offer mini-grants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Travel to conferences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Faculty </a:t>
            </a:r>
            <a:r>
              <a:rPr lang="en-US" dirty="0"/>
              <a:t>p</a:t>
            </a:r>
            <a:r>
              <a:rPr lang="en-US" dirty="0" smtClean="0"/>
              <a:t>roject grants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Student startup grants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Ranged from $250-$20,000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021779" y="6447457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 credit: Georgia State, CURVE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536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23</a:t>
            </a:fld>
            <a:endParaRPr lang="en-US" noProof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4904" y="0"/>
            <a:ext cx="8928634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4496927"/>
            <a:ext cx="4459766" cy="539345"/>
          </a:xfrm>
        </p:spPr>
        <p:txBody>
          <a:bodyPr/>
          <a:lstStyle/>
          <a:p>
            <a:r>
              <a:rPr lang="en-US" sz="2400" b="1" dirty="0" smtClean="0">
                <a:latin typeface="+mj-lt"/>
              </a:rPr>
              <a:t>Getting the Word Out</a:t>
            </a:r>
            <a:endParaRPr lang="en-US" sz="24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134" y="587829"/>
            <a:ext cx="2388637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Website with Projects</a:t>
            </a:r>
          </a:p>
          <a:p>
            <a:r>
              <a:rPr lang="en-US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22 out of 35</a:t>
            </a:r>
          </a:p>
          <a:p>
            <a:r>
              <a:rPr lang="en-US" dirty="0" smtClean="0"/>
              <a:t>10 Scholar’s Labs</a:t>
            </a:r>
          </a:p>
          <a:p>
            <a:endParaRPr lang="en-US" dirty="0"/>
          </a:p>
          <a:p>
            <a:r>
              <a:rPr lang="en-US" sz="2000" b="1" dirty="0" smtClean="0"/>
              <a:t>Blog</a:t>
            </a:r>
          </a:p>
          <a:p>
            <a:r>
              <a:rPr lang="en-US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13 out of 35</a:t>
            </a:r>
          </a:p>
          <a:p>
            <a:r>
              <a:rPr lang="en-US" dirty="0" smtClean="0"/>
              <a:t>5 Scholar’s Labs</a:t>
            </a:r>
          </a:p>
          <a:p>
            <a:endParaRPr lang="en-US" dirty="0" smtClean="0"/>
          </a:p>
          <a:p>
            <a:r>
              <a:rPr lang="en-US" i="1" dirty="0" smtClean="0"/>
              <a:t>Note: some had both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068015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Funding Models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Grant</a:t>
            </a:r>
          </a:p>
          <a:p>
            <a:r>
              <a:rPr lang="en-US" sz="2800" dirty="0" smtClean="0"/>
              <a:t>Donor</a:t>
            </a:r>
          </a:p>
          <a:p>
            <a:r>
              <a:rPr lang="en-US" sz="2800" dirty="0" smtClean="0"/>
              <a:t>Operating Funds</a:t>
            </a:r>
          </a:p>
          <a:p>
            <a:r>
              <a:rPr lang="en-US" sz="2800" dirty="0" smtClean="0"/>
              <a:t>Charging for Services (rare)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83188" y="219057"/>
            <a:ext cx="6544468" cy="642600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Grant: </a:t>
            </a:r>
            <a:r>
              <a:rPr lang="en-US" dirty="0" err="1" smtClean="0"/>
              <a:t>Bucknell</a:t>
            </a:r>
            <a:endParaRPr lang="en-US" dirty="0" smtClean="0"/>
          </a:p>
          <a:p>
            <a:pPr marL="276225" lvl="1" indent="0">
              <a:buNone/>
            </a:pPr>
            <a:r>
              <a:rPr lang="en-US" dirty="0" smtClean="0"/>
              <a:t>Granting body: Mellon Foundation, $700,000</a:t>
            </a:r>
          </a:p>
          <a:p>
            <a:pPr marL="276225" lvl="1" indent="0">
              <a:buNone/>
            </a:pPr>
            <a:r>
              <a:rPr lang="en-US" dirty="0" smtClean="0"/>
              <a:t>Used to renovate an existing space,</a:t>
            </a:r>
          </a:p>
          <a:p>
            <a:pPr marL="276225" lvl="1" indent="0">
              <a:buNone/>
            </a:pPr>
            <a:r>
              <a:rPr lang="en-US" dirty="0" smtClean="0"/>
              <a:t>train their employees, and to host a conference</a:t>
            </a:r>
          </a:p>
          <a:p>
            <a:pPr marL="276225" lvl="1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Donor: Duke</a:t>
            </a:r>
          </a:p>
          <a:p>
            <a:pPr marL="276225" lvl="1" indent="0">
              <a:buNone/>
            </a:pPr>
            <a:r>
              <a:rPr lang="en-US" dirty="0" smtClean="0"/>
              <a:t>Family donated ~$3.5 million through capital campaign</a:t>
            </a:r>
          </a:p>
          <a:p>
            <a:pPr marL="276225" lvl="1" indent="0">
              <a:buNone/>
            </a:pPr>
            <a:r>
              <a:rPr lang="en-US" dirty="0" smtClean="0"/>
              <a:t>Used to completely renovate an existing space</a:t>
            </a:r>
          </a:p>
          <a:p>
            <a:pPr marL="276225" lvl="1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Operating Funds: Boston College</a:t>
            </a:r>
          </a:p>
          <a:p>
            <a:pPr marL="276225" lvl="1" indent="0">
              <a:buNone/>
            </a:pPr>
            <a:r>
              <a:rPr lang="en-US" dirty="0" smtClean="0"/>
              <a:t>Overhead is mainly staff funding, and technology items. </a:t>
            </a:r>
          </a:p>
          <a:p>
            <a:pPr marL="276225" lvl="1" indent="0">
              <a:buNone/>
            </a:pPr>
            <a:r>
              <a:rPr lang="en-US" dirty="0" smtClean="0"/>
              <a:t>This is paid for by the library’s operating budget</a:t>
            </a:r>
          </a:p>
          <a:p>
            <a:pPr marL="276225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Charging for Services: UC-Berkeley</a:t>
            </a:r>
          </a:p>
          <a:p>
            <a:pPr marL="276225" lvl="1" indent="0">
              <a:buNone/>
            </a:pPr>
            <a:r>
              <a:rPr lang="en-US" dirty="0" smtClean="0"/>
              <a:t>The D-Lab charges for their services (on website):</a:t>
            </a:r>
          </a:p>
          <a:p>
            <a:pPr marL="619125" lvl="1" indent="-342900"/>
            <a:r>
              <a:rPr lang="en-US" dirty="0" smtClean="0"/>
              <a:t>$100/hour for affiliated faculty, staff, or students</a:t>
            </a:r>
          </a:p>
          <a:p>
            <a:pPr marL="619125" lvl="1" indent="-342900"/>
            <a:r>
              <a:rPr lang="en-US" dirty="0" smtClean="0"/>
              <a:t>$224/hour for outside entities</a:t>
            </a:r>
          </a:p>
          <a:p>
            <a:pPr marL="619125" lvl="1" indent="-342900"/>
            <a:r>
              <a:rPr lang="en-US" dirty="0" smtClean="0"/>
              <a:t>$150/person for training workshops </a:t>
            </a:r>
          </a:p>
          <a:p>
            <a:pPr marL="276225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7257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B15BC12-29C3-3D4B-805A-8A860D70CA6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5" r="7286"/>
          <a:stretch/>
        </p:blipFill>
        <p:spPr>
          <a:xfrm>
            <a:off x="-12526" y="0"/>
            <a:ext cx="12200351" cy="6858000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888866-542D-43D4-BFE1-045D3635192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flipH="1">
            <a:off x="-1" y="4813138"/>
            <a:ext cx="691517" cy="1026777"/>
          </a:xfrm>
          <a:custGeom>
            <a:avLst/>
            <a:gdLst>
              <a:gd name="connsiteX0" fmla="*/ 1494549 w 1494549"/>
              <a:gd name="connsiteY0" fmla="*/ 0 h 2200275"/>
              <a:gd name="connsiteX1" fmla="*/ 100333 w 1494549"/>
              <a:gd name="connsiteY1" fmla="*/ 0 h 2200275"/>
              <a:gd name="connsiteX2" fmla="*/ 0 w 1494549"/>
              <a:gd name="connsiteY2" fmla="*/ 100333 h 2200275"/>
              <a:gd name="connsiteX3" fmla="*/ 0 w 1494549"/>
              <a:gd name="connsiteY3" fmla="*/ 2099942 h 2200275"/>
              <a:gd name="connsiteX4" fmla="*/ 100333 w 1494549"/>
              <a:gd name="connsiteY4" fmla="*/ 2200275 h 2200275"/>
              <a:gd name="connsiteX5" fmla="*/ 1494549 w 1494549"/>
              <a:gd name="connsiteY5" fmla="*/ 2200275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4549" h="2200275">
                <a:moveTo>
                  <a:pt x="1494549" y="0"/>
                </a:moveTo>
                <a:lnTo>
                  <a:pt x="100333" y="0"/>
                </a:lnTo>
                <a:cubicBezTo>
                  <a:pt x="44921" y="0"/>
                  <a:pt x="0" y="44921"/>
                  <a:pt x="0" y="100333"/>
                </a:cubicBezTo>
                <a:lnTo>
                  <a:pt x="0" y="2099942"/>
                </a:lnTo>
                <a:cubicBezTo>
                  <a:pt x="0" y="2155354"/>
                  <a:pt x="44921" y="2200275"/>
                  <a:pt x="100333" y="2200275"/>
                </a:cubicBezTo>
                <a:lnTo>
                  <a:pt x="1494549" y="2200275"/>
                </a:ln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667AA2A8-C66E-4F4C-A6E7-E7ABCE7E9E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463958" y="5610101"/>
            <a:ext cx="225306" cy="201048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8744987-7958-44D9-AE6F-009CA4C08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686" y="5066452"/>
            <a:ext cx="5675313" cy="744697"/>
          </a:xfrm>
        </p:spPr>
        <p:txBody>
          <a:bodyPr/>
          <a:lstStyle/>
          <a:p>
            <a:r>
              <a:rPr lang="en-US" sz="3200" b="1" dirty="0" smtClean="0">
                <a:latin typeface="+mj-lt"/>
              </a:rPr>
              <a:t>Case Studies</a:t>
            </a:r>
            <a:endParaRPr lang="en-US" sz="3200" b="1" dirty="0">
              <a:latin typeface="+mj-lt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ABF5B12D-6F10-4377-9094-B3E79ECB1B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800000" flipH="1" flipV="1">
            <a:off x="463958" y="4860371"/>
            <a:ext cx="225306" cy="201048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02D98-AA1E-41BB-B94E-180311759C1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253951" y="6477337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 credit: Georgia State, CURVE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2193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04E83-A4F0-49C5-BB01-F5773509A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A42D59-EAD6-4F95-84F1-32A30F05785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Lorem ipsum dolor sit amet, consectetur adipiscing elit.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B259A0-0017-492F-A0DC-4B70C7052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2459263"/>
            <a:ext cx="5472000" cy="360000"/>
          </a:xfrm>
        </p:spPr>
        <p:txBody>
          <a:bodyPr/>
          <a:lstStyle/>
          <a:p>
            <a:r>
              <a:rPr lang="en-US" dirty="0"/>
              <a:t>Proseware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EB3BAE-C0B2-447C-B8BE-96C6BD84D6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967097"/>
            <a:ext cx="5472000" cy="1882828"/>
          </a:xfrm>
        </p:spPr>
        <p:txBody>
          <a:bodyPr/>
          <a:lstStyle/>
          <a:p>
            <a:r>
              <a:rPr lang="en-US" dirty="0"/>
              <a:t>Nulla a erat eget nunc hendrerit ultrices eu nec nulla. Donec viverra leo aliquet, auctor quam id, convallis orci. </a:t>
            </a:r>
          </a:p>
          <a:p>
            <a:pPr lvl="1"/>
            <a:r>
              <a:rPr lang="en-US" dirty="0"/>
              <a:t>Sed in molestie est. Cras ornare turpis at ligula posuere, sit amet accumsan neque lobortis.</a:t>
            </a:r>
          </a:p>
          <a:p>
            <a:pPr lvl="1"/>
            <a:r>
              <a:rPr lang="en-US" dirty="0"/>
              <a:t>Maecenas mattis risus ligula, sed ullamcorper nunc efficitur sed.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237D1CA-B91A-410E-A968-D017BBE99F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2459788"/>
            <a:ext cx="5472000" cy="358775"/>
          </a:xfrm>
        </p:spPr>
        <p:txBody>
          <a:bodyPr/>
          <a:lstStyle/>
          <a:p>
            <a:r>
              <a:rPr lang="en-US" dirty="0"/>
              <a:t>Competitive Service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A87885-D672-4CF9-A78D-CFE98385B0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963789"/>
            <a:ext cx="5472113" cy="1883984"/>
          </a:xfrm>
        </p:spPr>
        <p:txBody>
          <a:bodyPr/>
          <a:lstStyle/>
          <a:p>
            <a:r>
              <a:rPr lang="en-US" dirty="0"/>
              <a:t>Praesent venenatis quam tortor, viverra nunc rutrum. </a:t>
            </a:r>
          </a:p>
          <a:p>
            <a:pPr lvl="1"/>
            <a:r>
              <a:rPr lang="en-US" dirty="0"/>
              <a:t>Maecenas malesuada ultricies sapien sit amet pharetra. </a:t>
            </a:r>
          </a:p>
          <a:p>
            <a:pPr lvl="1"/>
            <a:r>
              <a:rPr lang="en-US" dirty="0"/>
              <a:t>Nunc tempus, risus sodales hendrerit, arcu dolor commodo libero, a sollicitudin quam nulla quis lectus. In at porta mauris.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86426" y="6482372"/>
            <a:ext cx="701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Photo credit: Digital Humanities Lab at Yale, featured case </a:t>
            </a:r>
            <a:r>
              <a:rPr lang="en-US" sz="1400" dirty="0" smtClean="0"/>
              <a:t>study; DH </a:t>
            </a:r>
            <a:r>
              <a:rPr lang="en-US" sz="1400" dirty="0" smtClean="0"/>
              <a:t>Lab space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5303"/>
            <a:ext cx="12203887" cy="355109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 txBox="1">
            <a:spLocks/>
          </p:cNvSpPr>
          <p:nvPr/>
        </p:nvSpPr>
        <p:spPr>
          <a:xfrm>
            <a:off x="6731887" y="2838115"/>
            <a:ext cx="5472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Case Study: Yale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Digital Humanities Lab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95788"/>
            <a:ext cx="12192000" cy="43017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358605" y="7326268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 credit: Yale Digital Humanities Lab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2494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0960" y="5088873"/>
            <a:ext cx="4459766" cy="1526088"/>
          </a:xfrm>
        </p:spPr>
        <p:txBody>
          <a:bodyPr/>
          <a:lstStyle/>
          <a:p>
            <a:r>
              <a:rPr lang="en-US" dirty="0" smtClean="0"/>
              <a:t>Case Study:</a:t>
            </a:r>
            <a:br>
              <a:rPr lang="en-US" dirty="0" smtClean="0"/>
            </a:br>
            <a:r>
              <a:rPr lang="en-US" dirty="0" smtClean="0"/>
              <a:t>Yale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C:\Users\kavanaghk\Desktop\BookChapters\Figure4 Chapt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18" y="4261938"/>
            <a:ext cx="6718942" cy="218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kavanaghk\Desktop\BookChapters\Figure1 Chapter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18" y="191993"/>
            <a:ext cx="6715842" cy="226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kavanaghk\Desktop\BookChapters\Figure3 Chapter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502" y="2157412"/>
            <a:ext cx="5278096" cy="249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>
          <a:xfrm>
            <a:off x="4459266" y="3256767"/>
            <a:ext cx="388307" cy="375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19194" y="5033586"/>
            <a:ext cx="388307" cy="375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957336" y="5033586"/>
            <a:ext cx="388307" cy="375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903706" y="5033586"/>
            <a:ext cx="388307" cy="375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7591271" y="2074890"/>
            <a:ext cx="3925319" cy="3538603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</a:rPr>
              <a:t>Grant funded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$3 million from Garza Foundation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Used to renovate a space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Pay 3 full time staff members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Train staff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Seed Grants $3,000-$20,000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After grant (2017), endowments and operating funds will be used </a:t>
            </a: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6970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237D1CA-B91A-410E-A968-D017BBE99F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Competitive Service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 txBox="1">
            <a:spLocks/>
          </p:cNvSpPr>
          <p:nvPr/>
        </p:nvSpPr>
        <p:spPr>
          <a:xfrm>
            <a:off x="8232422" y="818942"/>
            <a:ext cx="5472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Case Study: </a:t>
            </a:r>
          </a:p>
          <a:p>
            <a:pPr algn="ctr"/>
            <a:r>
              <a:rPr lang="en-US" dirty="0" smtClean="0"/>
              <a:t>Georgia State</a:t>
            </a:r>
          </a:p>
          <a:p>
            <a:pPr algn="ctr"/>
            <a:r>
              <a:rPr lang="en-US" sz="2400" dirty="0" smtClean="0"/>
              <a:t>CURVE</a:t>
            </a:r>
            <a:endParaRPr lang="en-US" sz="2400" dirty="0"/>
          </a:p>
        </p:txBody>
      </p:sp>
      <p:pic>
        <p:nvPicPr>
          <p:cNvPr id="11" name="Picture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20" b="11120"/>
          <a:stretch>
            <a:fillRect/>
          </a:stretch>
        </p:blipFill>
        <p:spPr>
          <a:xfrm>
            <a:off x="-1" y="11288"/>
            <a:ext cx="9223842" cy="35404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2" descr="C:\Users\kavanaghk\Desktop\CURVE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"/>
          <a:stretch/>
        </p:blipFill>
        <p:spPr bwMode="auto">
          <a:xfrm>
            <a:off x="-22579" y="3556000"/>
            <a:ext cx="9240403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130300" y="6550223"/>
            <a:ext cx="701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Photo credit: Georgia State, CURVE, featured case study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2009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0960" y="5088873"/>
            <a:ext cx="4459766" cy="1526088"/>
          </a:xfrm>
        </p:spPr>
        <p:txBody>
          <a:bodyPr/>
          <a:lstStyle/>
          <a:p>
            <a:r>
              <a:rPr lang="en-US" dirty="0" smtClean="0"/>
              <a:t>Case Study:</a:t>
            </a:r>
            <a:br>
              <a:rPr lang="en-US" dirty="0" smtClean="0"/>
            </a:br>
            <a:r>
              <a:rPr lang="en-US" dirty="0" smtClean="0"/>
              <a:t>Georgia State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4" descr="C:\Users\kavanaghk\Desktop\BookChapters\Figure4 Chapt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01" y="4451468"/>
            <a:ext cx="6718942" cy="218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kavanaghk\Desktop\BookChapters\Figure1 Chapter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10" y="373328"/>
            <a:ext cx="6994525" cy="236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kavanaghk\Desktop\BookChapters\Figure3 Chapter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35" y="2261835"/>
            <a:ext cx="5278096" cy="249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4045907" y="3302398"/>
            <a:ext cx="388307" cy="375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715998" y="5247497"/>
            <a:ext cx="388307" cy="375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510960" y="3538876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Funded by the State of Georgia</a:t>
            </a:r>
            <a:endParaRPr lang="en-US" sz="2400" dirty="0"/>
          </a:p>
          <a:p>
            <a:r>
              <a:rPr lang="en-US" sz="2400" dirty="0" smtClean="0"/>
              <a:t>$1.2 million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Total renovation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Technology (CURVE wall)</a:t>
            </a:r>
          </a:p>
        </p:txBody>
      </p:sp>
    </p:spTree>
    <p:extLst>
      <p:ext uri="{BB962C8B-B14F-4D97-AF65-F5344CB8AC3E}">
        <p14:creationId xmlns:p14="http://schemas.microsoft.com/office/powerpoint/2010/main" val="2354525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5850692" cy="432000"/>
          </a:xfrm>
        </p:spPr>
        <p:txBody>
          <a:bodyPr/>
          <a:lstStyle/>
          <a:p>
            <a:r>
              <a:rPr lang="en-US" dirty="0" smtClean="0"/>
              <a:t>What is a Library Creative Space?</a:t>
            </a:r>
            <a:endParaRPr lang="en-US" dirty="0"/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152199"/>
            <a:ext cx="5472000" cy="3600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Simple answer: Space </a:t>
            </a:r>
            <a:r>
              <a:rPr lang="en-US" sz="2800" dirty="0"/>
              <a:t>set aside for the creation of non-textual </a:t>
            </a:r>
            <a:r>
              <a:rPr lang="en-US" sz="2800" dirty="0" smtClean="0"/>
              <a:t>content</a:t>
            </a:r>
          </a:p>
          <a:p>
            <a:pPr marL="0" indent="0">
              <a:buNone/>
            </a:pPr>
            <a:endParaRPr lang="en-US" sz="2800" dirty="0"/>
          </a:p>
          <a:p>
            <a:pPr marL="457200" indent="-457200"/>
            <a:r>
              <a:rPr lang="en-US" sz="2800" dirty="0"/>
              <a:t>Tools, materials, and equipment for use by patrons </a:t>
            </a:r>
          </a:p>
          <a:p>
            <a:pPr marL="457200" indent="-457200"/>
            <a:r>
              <a:rPr lang="en-US" sz="2800" dirty="0" smtClean="0"/>
              <a:t>Support</a:t>
            </a:r>
            <a:endParaRPr lang="en-US" sz="2800" dirty="0"/>
          </a:p>
          <a:p>
            <a:pPr marL="914400" lvl="1" indent="-457200"/>
            <a:r>
              <a:rPr lang="en-US" sz="2600" dirty="0"/>
              <a:t>Staff expertise and facilitation </a:t>
            </a:r>
          </a:p>
          <a:p>
            <a:pPr marL="914400" lvl="1" indent="-457200"/>
            <a:r>
              <a:rPr lang="en-US" sz="2600" dirty="0"/>
              <a:t>Classes and instruction </a:t>
            </a:r>
          </a:p>
          <a:p>
            <a:pPr marL="914400" lvl="1" indent="-457200"/>
            <a:r>
              <a:rPr lang="en-US" sz="2600" dirty="0"/>
              <a:t>Online resources </a:t>
            </a:r>
          </a:p>
          <a:p>
            <a:pPr marL="914400" lvl="1" indent="-457200"/>
            <a:r>
              <a:rPr lang="en-US" sz="2600" dirty="0"/>
              <a:t>Some combination of the above</a:t>
            </a:r>
            <a:endParaRPr lang="en-US" dirty="0"/>
          </a:p>
          <a:p>
            <a:pPr marL="0" indent="0">
              <a:buNone/>
            </a:pPr>
            <a:r>
              <a:rPr lang="en-US" sz="1400" dirty="0"/>
              <a:t>(from Eric Johnson, The Future of Library Creative Space (2017), </a:t>
            </a:r>
            <a:r>
              <a:rPr lang="en-US" sz="1400" dirty="0" smtClean="0"/>
              <a:t>page  </a:t>
            </a:r>
            <a:r>
              <a:rPr lang="en-US" sz="1400" dirty="0"/>
              <a:t>4)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6CDA85C-88C0-6444-B1E8-D661956A20E8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692" y="556100"/>
            <a:ext cx="5511800" cy="5511800"/>
          </a:xfrm>
        </p:spPr>
      </p:pic>
      <p:sp>
        <p:nvSpPr>
          <p:cNvPr id="66" name="Freeform 5">
            <a:extLst>
              <a:ext uri="{FF2B5EF4-FFF2-40B4-BE49-F238E27FC236}">
                <a16:creationId xmlns:a16="http://schemas.microsoft.com/office/drawing/2014/main" id="{3EEE5409-3F6C-485D-B4C2-5247917F101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5363366" y="497489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0D74D4D5-6A4C-4248-8A92-B8CA1C918EB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6650080" y="4752199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686801" y="6428425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Photo credit: DREAM Lab, Oregon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407016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9" r="11659"/>
          <a:stretch>
            <a:fillRect/>
          </a:stretch>
        </p:blipFill>
        <p:spPr>
          <a:xfrm>
            <a:off x="5148050" y="1823754"/>
            <a:ext cx="3529145" cy="3118280"/>
          </a:xfrm>
        </p:spPr>
      </p:pic>
      <p:sp>
        <p:nvSpPr>
          <p:cNvPr id="10" name="Text Placeholder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3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9" r="25029"/>
          <a:stretch>
            <a:fillRect/>
          </a:stretch>
        </p:blipFill>
        <p:spPr>
          <a:xfrm>
            <a:off x="2595433" y="3754572"/>
            <a:ext cx="3366253" cy="2974352"/>
          </a:xfrm>
        </p:spPr>
      </p:pic>
      <p:pic>
        <p:nvPicPr>
          <p:cNvPr id="18" name="Picture Placeholder 17"/>
          <p:cNvPicPr>
            <a:picLocks noGrp="1" noChangeAspect="1"/>
          </p:cNvPicPr>
          <p:nvPr>
            <p:ph type="pic" sz="quarter" idx="3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6" r="25636"/>
          <a:stretch>
            <a:fillRect/>
          </a:stretch>
        </p:blipFill>
        <p:spPr>
          <a:xfrm>
            <a:off x="8132246" y="323527"/>
            <a:ext cx="3498979" cy="3091626"/>
          </a:xfr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 txBox="1">
            <a:spLocks/>
          </p:cNvSpPr>
          <p:nvPr/>
        </p:nvSpPr>
        <p:spPr>
          <a:xfrm>
            <a:off x="1917676" y="921501"/>
            <a:ext cx="5472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Case Study: </a:t>
            </a:r>
          </a:p>
          <a:p>
            <a:pPr algn="ctr"/>
            <a:r>
              <a:rPr lang="en-US" dirty="0" smtClean="0"/>
              <a:t> </a:t>
            </a:r>
            <a:r>
              <a:rPr lang="en-US" dirty="0" err="1" smtClean="0"/>
              <a:t>Bucknell</a:t>
            </a:r>
            <a:endParaRPr lang="en-US" dirty="0" smtClean="0"/>
          </a:p>
          <a:p>
            <a:pPr algn="ctr"/>
            <a:r>
              <a:rPr lang="en-US" sz="2400" dirty="0" smtClean="0"/>
              <a:t>Digital </a:t>
            </a:r>
            <a:r>
              <a:rPr lang="en-US" sz="2400" dirty="0" smtClean="0"/>
              <a:t>Scholarship </a:t>
            </a:r>
            <a:r>
              <a:rPr lang="en-US" sz="2400" dirty="0" smtClean="0"/>
              <a:t>Studio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5702300" y="6468914"/>
            <a:ext cx="701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Photo </a:t>
            </a:r>
            <a:r>
              <a:rPr lang="en-US" sz="1400" dirty="0" smtClean="0"/>
              <a:t>credits: </a:t>
            </a:r>
            <a:r>
              <a:rPr lang="en-US" sz="1400" dirty="0" err="1" smtClean="0"/>
              <a:t>Bucknell</a:t>
            </a:r>
            <a:r>
              <a:rPr lang="en-US" sz="1400" dirty="0"/>
              <a:t> </a:t>
            </a:r>
            <a:r>
              <a:rPr lang="en-US" sz="1400" dirty="0" smtClean="0"/>
              <a:t>Library website</a:t>
            </a:r>
            <a:endParaRPr lang="en-US" sz="1400" dirty="0"/>
          </a:p>
        </p:txBody>
      </p:sp>
      <p:pic>
        <p:nvPicPr>
          <p:cNvPr id="21" name="Picture Placeholder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931" y="3680910"/>
            <a:ext cx="3561389" cy="2941892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  <p:sp>
        <p:nvSpPr>
          <p:cNvPr id="22" name="TextBox 21"/>
          <p:cNvSpPr txBox="1"/>
          <p:nvPr/>
        </p:nvSpPr>
        <p:spPr>
          <a:xfrm>
            <a:off x="5514306" y="2176532"/>
            <a:ext cx="261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The Cave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645655" y="2746131"/>
            <a:ext cx="261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River Project Room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645655" y="3885406"/>
            <a:ext cx="261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Forest Meeting Room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969590" y="4046091"/>
            <a:ext cx="261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Canyon Project Room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1665" y="3582196"/>
            <a:ext cx="2163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Additional Digital </a:t>
            </a:r>
            <a:r>
              <a:rPr lang="en-US" sz="1600" b="1" i="1" dirty="0"/>
              <a:t>Scholarship </a:t>
            </a:r>
            <a:r>
              <a:rPr lang="en-US" sz="1600" b="1" i="1" dirty="0" smtClean="0"/>
              <a:t>Spaces:</a:t>
            </a:r>
            <a:r>
              <a:rPr lang="en-US" sz="1600" b="1" i="1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One-Button Studio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GIS </a:t>
            </a:r>
            <a:r>
              <a:rPr lang="en-US" sz="1600" dirty="0"/>
              <a:t>Underground 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Digital </a:t>
            </a:r>
            <a:r>
              <a:rPr lang="en-US" sz="1600" dirty="0"/>
              <a:t>Video Editing </a:t>
            </a:r>
            <a:r>
              <a:rPr lang="en-US" sz="1600" dirty="0" smtClean="0"/>
              <a:t>Lab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623912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0960" y="5070211"/>
            <a:ext cx="4459766" cy="1526088"/>
          </a:xfrm>
        </p:spPr>
        <p:txBody>
          <a:bodyPr/>
          <a:lstStyle/>
          <a:p>
            <a:r>
              <a:rPr lang="en-US" dirty="0" smtClean="0"/>
              <a:t>Case Study:</a:t>
            </a:r>
            <a:br>
              <a:rPr lang="en-US" dirty="0" smtClean="0"/>
            </a:br>
            <a:r>
              <a:rPr lang="en-US" dirty="0" err="1" smtClean="0"/>
              <a:t>Bucknell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4" descr="C:\Users\kavanaghk\Desktop\BookChapters\Figure4 Chapt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01" y="4451468"/>
            <a:ext cx="6718942" cy="218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kavanaghk\Desktop\BookChapters\Figure3 Chapt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35" y="2261835"/>
            <a:ext cx="5278096" cy="249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eft-Right Arrow 9"/>
          <p:cNvSpPr/>
          <p:nvPr/>
        </p:nvSpPr>
        <p:spPr>
          <a:xfrm>
            <a:off x="1262536" y="945023"/>
            <a:ext cx="6248424" cy="297544"/>
          </a:xfrm>
          <a:prstGeom prst="leftRightArrow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6701" y="1369973"/>
            <a:ext cx="230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Student-focused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22659" y="1349163"/>
            <a:ext cx="230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Faculty-focused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816172" y="3638861"/>
            <a:ext cx="388307" cy="375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647070" y="5225510"/>
            <a:ext cx="388307" cy="375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610245" y="5225509"/>
            <a:ext cx="388307" cy="375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221938" y="904433"/>
            <a:ext cx="388307" cy="375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510960" y="2718755"/>
            <a:ext cx="44597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Funding:</a:t>
            </a:r>
          </a:p>
          <a:p>
            <a:r>
              <a:rPr lang="en-US" sz="2400" dirty="0" smtClean="0"/>
              <a:t>$700,000 Mellon Grant</a:t>
            </a:r>
          </a:p>
          <a:p>
            <a:endParaRPr lang="en-US" sz="2400" dirty="0"/>
          </a:p>
          <a:p>
            <a:r>
              <a:rPr lang="en-US" sz="2400" dirty="0" smtClean="0"/>
              <a:t>40 mini-grants</a:t>
            </a:r>
          </a:p>
          <a:p>
            <a:r>
              <a:rPr lang="en-US" sz="2400" dirty="0" smtClean="0"/>
              <a:t>Renovation of spaces</a:t>
            </a:r>
          </a:p>
          <a:p>
            <a:r>
              <a:rPr lang="en-US" sz="2400" dirty="0" smtClean="0"/>
              <a:t>Training for staff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7189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9093" y="5210827"/>
            <a:ext cx="4459766" cy="1508394"/>
          </a:xfrm>
        </p:spPr>
        <p:txBody>
          <a:bodyPr/>
          <a:lstStyle/>
          <a:p>
            <a:r>
              <a:rPr lang="en-US" dirty="0" smtClean="0"/>
              <a:t>Case Study:</a:t>
            </a:r>
            <a:br>
              <a:rPr lang="en-US" dirty="0" smtClean="0"/>
            </a:br>
            <a:r>
              <a:rPr lang="en-US" dirty="0" err="1" smtClean="0"/>
              <a:t>Bucknell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6350696" cy="684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7115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9" b="5809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Oregon DREAM Lab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Six </a:t>
            </a:r>
            <a:r>
              <a:rPr lang="en-US" sz="2400" dirty="0" err="1" smtClean="0"/>
              <a:t>reservable</a:t>
            </a:r>
            <a:r>
              <a:rPr lang="en-US" sz="2400" dirty="0" smtClean="0"/>
              <a:t> spaces </a:t>
            </a:r>
          </a:p>
          <a:p>
            <a:pPr lvl="1"/>
            <a:r>
              <a:rPr lang="en-US" sz="2000" dirty="0" smtClean="0"/>
              <a:t>Collaboration Rooms</a:t>
            </a:r>
          </a:p>
          <a:p>
            <a:pPr lvl="1"/>
            <a:r>
              <a:rPr lang="en-US" sz="2000" dirty="0" smtClean="0"/>
              <a:t>Workshop space</a:t>
            </a:r>
          </a:p>
          <a:p>
            <a:pPr lvl="1"/>
            <a:r>
              <a:rPr lang="en-US" sz="2000" dirty="0" smtClean="0"/>
              <a:t>Sofa area</a:t>
            </a:r>
          </a:p>
          <a:p>
            <a:pPr lvl="1"/>
            <a:r>
              <a:rPr lang="en-US" sz="2000" dirty="0" smtClean="0"/>
              <a:t>The Alcove</a:t>
            </a:r>
          </a:p>
          <a:p>
            <a:pPr lvl="1"/>
            <a:r>
              <a:rPr lang="en-US" sz="2000" dirty="0" smtClean="0"/>
              <a:t>Walk-In Area (open gathering space)</a:t>
            </a:r>
            <a:br>
              <a:rPr lang="en-US" sz="2000" dirty="0" smtClean="0"/>
            </a:br>
            <a:endParaRPr lang="en-US" sz="2000" dirty="0" smtClean="0"/>
          </a:p>
          <a:p>
            <a:pPr marL="266700" lvl="1" indent="0">
              <a:buNone/>
            </a:pPr>
            <a:r>
              <a:rPr lang="en-US" sz="2400" dirty="0" smtClean="0"/>
              <a:t>The Lab is “BYOD”--Bring your Own Device</a:t>
            </a:r>
            <a:endParaRPr lang="en-US" sz="2400" dirty="0"/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33</a:t>
            </a:fld>
            <a:endParaRPr lang="en-US" noProof="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3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9" b="5809"/>
          <a:stretch>
            <a:fillRect/>
          </a:stretch>
        </p:blipFill>
        <p:spPr>
          <a:xfrm>
            <a:off x="8812419" y="1225511"/>
            <a:ext cx="2405261" cy="2125239"/>
          </a:xfrm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3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9" b="5809"/>
          <a:stretch>
            <a:fillRect/>
          </a:stretch>
        </p:blipFill>
        <p:spPr>
          <a:xfrm>
            <a:off x="8812419" y="3576448"/>
            <a:ext cx="2405261" cy="2125239"/>
          </a:xfrm>
        </p:spPr>
      </p:pic>
      <p:pic>
        <p:nvPicPr>
          <p:cNvPr id="12" name="Picture Placeholder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508" y="113528"/>
            <a:ext cx="2340584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  <p:pic>
        <p:nvPicPr>
          <p:cNvPr id="13" name="Picture Placeholder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815" y="4615358"/>
            <a:ext cx="2314277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  <p:sp>
        <p:nvSpPr>
          <p:cNvPr id="14" name="TextBox 13"/>
          <p:cNvSpPr txBox="1"/>
          <p:nvPr/>
        </p:nvSpPr>
        <p:spPr>
          <a:xfrm>
            <a:off x="9021779" y="6400432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Photo credit: Oregon DREAM Lab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667061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61" y="133419"/>
            <a:ext cx="3932237" cy="1600199"/>
          </a:xfrm>
        </p:spPr>
        <p:txBody>
          <a:bodyPr/>
          <a:lstStyle/>
          <a:p>
            <a:r>
              <a:rPr lang="en-US" dirty="0" smtClean="0"/>
              <a:t>Emerging Trends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34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Augmented/Virtual Reality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Working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Conferences and Meetups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Digital Dialogs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Tech Breakfast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Endangered Data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Diversity and Inclusion Statements on Websites</a:t>
            </a:r>
            <a:endParaRPr lang="en-US" sz="2400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7" r="104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529882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Fulbright Project and Beyond</a:t>
            </a:r>
            <a:endParaRPr lang="en-US" dirty="0"/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01387"/>
            <a:ext cx="5472000" cy="3600000"/>
          </a:xfrm>
        </p:spPr>
        <p:txBody>
          <a:bodyPr/>
          <a:lstStyle/>
          <a:p>
            <a:pPr marL="0" lvl="0" indent="0">
              <a:buNone/>
            </a:pPr>
            <a:r>
              <a:rPr lang="en-US" sz="2800" dirty="0" smtClean="0"/>
              <a:t>Stage 1: Interviews &amp; Focus Groups</a:t>
            </a:r>
          </a:p>
          <a:p>
            <a:pPr marL="0" lvl="0" indent="0">
              <a:buNone/>
            </a:pPr>
            <a:r>
              <a:rPr lang="en-US" sz="2800" dirty="0" smtClean="0"/>
              <a:t>	</a:t>
            </a:r>
            <a:r>
              <a:rPr lang="en-US" dirty="0" smtClean="0"/>
              <a:t>Visit 1: October 25-November 15</a:t>
            </a:r>
            <a:endParaRPr lang="en-US" sz="2800" dirty="0"/>
          </a:p>
          <a:p>
            <a:pPr marL="0" lvl="0" indent="0">
              <a:buNone/>
            </a:pPr>
            <a:r>
              <a:rPr lang="en-US" sz="2800" dirty="0" smtClean="0"/>
              <a:t>Stage 2: Envisioning the Space</a:t>
            </a:r>
          </a:p>
          <a:p>
            <a:pPr marL="0" lvl="0" indent="0">
              <a:buNone/>
            </a:pPr>
            <a:r>
              <a:rPr lang="en-US" sz="2800" dirty="0" smtClean="0"/>
              <a:t>	</a:t>
            </a:r>
            <a:r>
              <a:rPr lang="en-US" dirty="0" smtClean="0"/>
              <a:t>Visit 2: March 15-April 4</a:t>
            </a:r>
          </a:p>
          <a:p>
            <a:pPr marL="0" lvl="0" indent="0">
              <a:buNone/>
            </a:pPr>
            <a:r>
              <a:rPr lang="en-US" dirty="0" smtClean="0"/>
              <a:t>	To include making a plan for assessment</a:t>
            </a:r>
            <a:endParaRPr lang="en-US" sz="2800" dirty="0" smtClean="0"/>
          </a:p>
          <a:p>
            <a:pPr marL="0" lvl="0" indent="0">
              <a:buNone/>
            </a:pPr>
            <a:r>
              <a:rPr lang="en-US" sz="2800" dirty="0" smtClean="0"/>
              <a:t>Stage 3: Making it happen, reporting</a:t>
            </a:r>
          </a:p>
          <a:p>
            <a:pPr marL="0" lvl="0" indent="0">
              <a:buNone/>
            </a:pPr>
            <a:r>
              <a:rPr lang="en-US" sz="2800" dirty="0"/>
              <a:t>	</a:t>
            </a:r>
            <a:r>
              <a:rPr lang="en-US" dirty="0" smtClean="0"/>
              <a:t>After I return</a:t>
            </a:r>
            <a:endParaRPr lang="en-US" sz="2800" dirty="0"/>
          </a:p>
          <a:p>
            <a:pPr marL="0" lvl="0" indent="0">
              <a:buNone/>
            </a:pPr>
            <a:r>
              <a:rPr lang="en-US" sz="2800" dirty="0" smtClean="0"/>
              <a:t>Stage 4: Assessment</a:t>
            </a:r>
            <a:endParaRPr lang="en-US" sz="2800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EA01CFE-4F0B-CC44-BFE2-2E561B199D1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477" y="2235485"/>
            <a:ext cx="2443052" cy="2432915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0E34C8FB-E520-F145-92A4-42863771C42F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639" y="3527687"/>
            <a:ext cx="2501767" cy="2491386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893F9275-F9D8-C846-B8BE-3571B6BA9792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639" y="761047"/>
            <a:ext cx="2626046" cy="2615150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86801" y="6428425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Photo credit: Georgia State, CURVE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159352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4330FBA-FEA8-B941-8864-B3DEDDE8040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7625"/>
            <a:ext cx="10655455" cy="5962749"/>
          </a:xfr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B231FB9C-F234-41D0-A4CE-8C29A5F2F55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54303" y="3842399"/>
            <a:ext cx="846997" cy="2200275"/>
          </a:xfrm>
          <a:custGeom>
            <a:avLst/>
            <a:gdLst>
              <a:gd name="connsiteX0" fmla="*/ 99480 w 846997"/>
              <a:gd name="connsiteY0" fmla="*/ 0 h 2200275"/>
              <a:gd name="connsiteX1" fmla="*/ 846997 w 846997"/>
              <a:gd name="connsiteY1" fmla="*/ 0 h 2200275"/>
              <a:gd name="connsiteX2" fmla="*/ 846997 w 846997"/>
              <a:gd name="connsiteY2" fmla="*/ 2200275 h 2200275"/>
              <a:gd name="connsiteX3" fmla="*/ 99480 w 846997"/>
              <a:gd name="connsiteY3" fmla="*/ 2200275 h 2200275"/>
              <a:gd name="connsiteX4" fmla="*/ 0 w 846997"/>
              <a:gd name="connsiteY4" fmla="*/ 2099942 h 2200275"/>
              <a:gd name="connsiteX5" fmla="*/ 0 w 846997"/>
              <a:gd name="connsiteY5" fmla="*/ 100333 h 2200275"/>
              <a:gd name="connsiteX6" fmla="*/ 99480 w 846997"/>
              <a:gd name="connsiteY6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6997" h="2200275">
                <a:moveTo>
                  <a:pt x="99480" y="0"/>
                </a:moveTo>
                <a:lnTo>
                  <a:pt x="846997" y="0"/>
                </a:lnTo>
                <a:lnTo>
                  <a:pt x="846997" y="2200275"/>
                </a:lnTo>
                <a:lnTo>
                  <a:pt x="99480" y="2200275"/>
                </a:lnTo>
                <a:cubicBezTo>
                  <a:pt x="44539" y="2200275"/>
                  <a:pt x="0" y="2155354"/>
                  <a:pt x="0" y="2099942"/>
                </a:cubicBezTo>
                <a:lnTo>
                  <a:pt x="0" y="100333"/>
                </a:lnTo>
                <a:cubicBezTo>
                  <a:pt x="0" y="44921"/>
                  <a:pt x="44539" y="0"/>
                  <a:pt x="99480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FE193317-B8BD-46CA-B0A6-8A7511B086D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1359065" y="5556894"/>
            <a:ext cx="476249" cy="42497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5E0D4E1-E389-4671-B0E7-165A10A054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4257349" y="2355010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8186FEAF-6E1E-4258-94C3-5C589D4B5AD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6490727" y="12363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>
                <a:lumMod val="9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7C11A64B-7EA5-442C-8405-73273A5331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8" name="Graphic 7" descr="User" title="Icon - Presenter Name">
            <a:extLst>
              <a:ext uri="{FF2B5EF4-FFF2-40B4-BE49-F238E27FC236}">
                <a16:creationId xmlns:a16="http://schemas.microsoft.com/office/drawing/2014/main" id="{111541C4-DB03-4E53-994D-499C7D73C4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78512" y="3859066"/>
            <a:ext cx="218900" cy="2189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828E04-9C2A-4859-8050-C2DF67A249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Katy Kavanagh Webb</a:t>
            </a:r>
            <a:endParaRPr lang="en-US" dirty="0"/>
          </a:p>
        </p:txBody>
      </p:sp>
      <p:pic>
        <p:nvPicPr>
          <p:cNvPr id="10" name="Graphic 9" descr="Smart Phone" title="Icon - Presenter Phone Number">
            <a:extLst>
              <a:ext uri="{FF2B5EF4-FFF2-40B4-BE49-F238E27FC236}">
                <a16:creationId xmlns:a16="http://schemas.microsoft.com/office/drawing/2014/main" id="{A29DE31C-E099-4579-BB03-675E0A40C5F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78512" y="4223565"/>
            <a:ext cx="218900" cy="2189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265965-2271-4C1C-BD0A-6F85F80FF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+1 </a:t>
            </a:r>
            <a:r>
              <a:rPr lang="en-US" dirty="0" smtClean="0"/>
              <a:t>608 444 0934</a:t>
            </a:r>
            <a:endParaRPr lang="en-US" dirty="0"/>
          </a:p>
        </p:txBody>
      </p:sp>
      <p:pic>
        <p:nvPicPr>
          <p:cNvPr id="9" name="Graphic 8" descr="Envelope" title="Icon Presenter Email">
            <a:extLst>
              <a:ext uri="{FF2B5EF4-FFF2-40B4-BE49-F238E27FC236}">
                <a16:creationId xmlns:a16="http://schemas.microsoft.com/office/drawing/2014/main" id="{773C1382-ACE1-460F-A1B6-AB761A7D2E6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678512" y="4615862"/>
            <a:ext cx="218900" cy="218900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0A3BCC3-A277-4C0B-9EBA-EB53990D8EB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>
                <a:hlinkClick r:id="rId9"/>
              </a:rPr>
              <a:t>kavanaghk@ecu.edu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48426" y="6515956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Rendering credit: Georgia State, CURVE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53678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Library Creative Space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09148" y="1807896"/>
            <a:ext cx="5472000" cy="3600000"/>
          </a:xfrm>
        </p:spPr>
        <p:txBody>
          <a:bodyPr/>
          <a:lstStyle/>
          <a:p>
            <a:r>
              <a:rPr lang="en-US" sz="2800" dirty="0" smtClean="0"/>
              <a:t>Scholar’s Lab</a:t>
            </a:r>
          </a:p>
          <a:p>
            <a:r>
              <a:rPr lang="en-US" sz="2800" dirty="0" smtClean="0"/>
              <a:t>Digital </a:t>
            </a:r>
            <a:r>
              <a:rPr lang="en-US" sz="2800" dirty="0"/>
              <a:t>Humanities Lab</a:t>
            </a:r>
          </a:p>
          <a:p>
            <a:r>
              <a:rPr lang="en-US" sz="2800" dirty="0"/>
              <a:t>Data Visualization </a:t>
            </a:r>
            <a:r>
              <a:rPr lang="en-US" sz="2800" dirty="0" smtClean="0"/>
              <a:t>Lab/Center</a:t>
            </a:r>
          </a:p>
          <a:p>
            <a:r>
              <a:rPr lang="en-US" sz="2800" dirty="0"/>
              <a:t>Digital Media </a:t>
            </a:r>
            <a:r>
              <a:rPr lang="en-US" sz="2800" dirty="0" smtClean="0"/>
              <a:t>Lab/Center</a:t>
            </a:r>
            <a:endParaRPr lang="en-US" sz="2800" dirty="0"/>
          </a:p>
          <a:p>
            <a:r>
              <a:rPr lang="en-US" sz="2800" dirty="0"/>
              <a:t>Knowledge Market</a:t>
            </a:r>
          </a:p>
          <a:p>
            <a:r>
              <a:rPr lang="en-US" sz="2800" dirty="0"/>
              <a:t>Makerspace</a:t>
            </a:r>
          </a:p>
          <a:p>
            <a:r>
              <a:rPr lang="en-US" sz="2800" dirty="0"/>
              <a:t>Hybrid spaces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52FD3342-E198-5348-9EE9-579E8FFF9DD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148" y="2180270"/>
            <a:ext cx="5000193" cy="3565774"/>
          </a:xfrm>
        </p:spPr>
      </p:pic>
      <p:sp>
        <p:nvSpPr>
          <p:cNvPr id="15" name="Freeform 5">
            <a:extLst>
              <a:ext uri="{FF2B5EF4-FFF2-40B4-BE49-F238E27FC236}">
                <a16:creationId xmlns:a16="http://schemas.microsoft.com/office/drawing/2014/main" id="{764DA446-807B-4C83-BB5A-59E3FABC93F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6490727" y="12363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F28CDBF8-0191-43F9-98FE-B98B088139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7459030" y="2460298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86801" y="6428425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Photo credit: </a:t>
            </a:r>
            <a:r>
              <a:rPr lang="en-US" sz="1200" dirty="0" err="1" smtClean="0"/>
              <a:t>Auraria</a:t>
            </a:r>
            <a:r>
              <a:rPr lang="en-US" sz="1200" dirty="0" smtClean="0"/>
              <a:t> Campus Library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29746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Considerations</a:t>
            </a:r>
            <a:endParaRPr lang="en-US" dirty="0"/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9387" y="1501388"/>
            <a:ext cx="5472000" cy="3600000"/>
          </a:xfrm>
        </p:spPr>
        <p:txBody>
          <a:bodyPr/>
          <a:lstStyle/>
          <a:p>
            <a:pPr lvl="0"/>
            <a:r>
              <a:rPr lang="en-US" sz="2800" dirty="0"/>
              <a:t>Impetus</a:t>
            </a:r>
          </a:p>
          <a:p>
            <a:pPr lvl="0"/>
            <a:r>
              <a:rPr lang="en-US" sz="2800" dirty="0"/>
              <a:t>Primary audience</a:t>
            </a:r>
          </a:p>
          <a:p>
            <a:pPr lvl="0"/>
            <a:r>
              <a:rPr lang="en-US" sz="2800" dirty="0"/>
              <a:t>Funding model</a:t>
            </a:r>
          </a:p>
          <a:p>
            <a:pPr lvl="0"/>
            <a:r>
              <a:rPr lang="en-US" sz="2800" dirty="0"/>
              <a:t>Physical size</a:t>
            </a:r>
          </a:p>
          <a:p>
            <a:pPr lvl="0"/>
            <a:r>
              <a:rPr lang="en-US" sz="2800" dirty="0"/>
              <a:t>The range of amenities or services offered, including training</a:t>
            </a:r>
          </a:p>
          <a:p>
            <a:pPr lvl="0"/>
            <a:r>
              <a:rPr lang="en-US" sz="2800" dirty="0"/>
              <a:t>Staffing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EA01CFE-4F0B-CC44-BFE2-2E561B199D1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387" y="2116899"/>
            <a:ext cx="2627538" cy="2613207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0E34C8FB-E520-F145-92A4-42863771C42F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654" y="3486132"/>
            <a:ext cx="2589868" cy="2575742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893F9275-F9D8-C846-B8BE-3571B6BA9792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4645" y="728412"/>
            <a:ext cx="2591825" cy="2572976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686801" y="6428425"/>
            <a:ext cx="2705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Photo credit: Georgia State, CURVE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93854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04E83-A4F0-49C5-BB01-F5773509A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B259A0-0017-492F-A0DC-4B70C7052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7563" y="3456105"/>
            <a:ext cx="5472000" cy="360000"/>
          </a:xfrm>
        </p:spPr>
        <p:txBody>
          <a:bodyPr/>
          <a:lstStyle/>
          <a:p>
            <a:r>
              <a:rPr lang="en-US" dirty="0" smtClean="0"/>
              <a:t>Primary Audience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EB3BAE-C0B2-447C-B8BE-96C6BD84D6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17563" y="3963939"/>
            <a:ext cx="5472000" cy="18828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Faculty</a:t>
            </a:r>
          </a:p>
          <a:p>
            <a:pPr marL="0" indent="0">
              <a:buNone/>
            </a:pPr>
            <a:r>
              <a:rPr lang="en-US" dirty="0" smtClean="0"/>
              <a:t>Students</a:t>
            </a:r>
          </a:p>
          <a:p>
            <a:r>
              <a:rPr lang="en-US" dirty="0" smtClean="0"/>
              <a:t>Graduate students?</a:t>
            </a:r>
          </a:p>
          <a:p>
            <a:r>
              <a:rPr lang="en-US" dirty="0" smtClean="0"/>
              <a:t>Undergraduate students?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AC9832-FB01-464A-9824-61887B77997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Left-Right Arrow 8"/>
          <p:cNvSpPr/>
          <p:nvPr/>
        </p:nvSpPr>
        <p:spPr>
          <a:xfrm>
            <a:off x="1513632" y="2223911"/>
            <a:ext cx="8013033" cy="381573"/>
          </a:xfrm>
          <a:prstGeom prst="leftRightArrow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78756" y="2705722"/>
            <a:ext cx="295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cs typeface="Times New Roman" panose="02020603050405020304" pitchFamily="18" charset="0"/>
              </a:rPr>
              <a:t>Student-focused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65423" y="2705722"/>
            <a:ext cx="295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cs typeface="Times New Roman" panose="02020603050405020304" pitchFamily="18" charset="0"/>
              </a:rPr>
              <a:t>Faculty-focused</a:t>
            </a:r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4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04E83-A4F0-49C5-BB01-F5773509A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Skills/Service Focus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B259A0-0017-492F-A0DC-4B70C7052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687" y="2957728"/>
            <a:ext cx="5472000" cy="360000"/>
          </a:xfrm>
        </p:spPr>
        <p:txBody>
          <a:bodyPr/>
          <a:lstStyle/>
          <a:p>
            <a:r>
              <a:rPr lang="en-US" dirty="0" smtClean="0"/>
              <a:t>Definitions of Focus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EB3BAE-C0B2-447C-B8BE-96C6BD84D6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687" y="3465562"/>
            <a:ext cx="5472000" cy="18828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Course Support: focus is on curricular outcomes in classes</a:t>
            </a:r>
          </a:p>
          <a:p>
            <a:pPr marL="0" indent="0">
              <a:buNone/>
            </a:pPr>
            <a:r>
              <a:rPr lang="en-US" dirty="0" smtClean="0"/>
              <a:t>Research: focus is on faculty research support</a:t>
            </a:r>
          </a:p>
          <a:p>
            <a:pPr marL="0" indent="0">
              <a:buNone/>
            </a:pPr>
            <a:r>
              <a:rPr lang="en-US" dirty="0" smtClean="0"/>
              <a:t>Technology Skills: focus is on helping faculty learn new skills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AC9832-FB01-464A-9824-61887B77997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778844" y="1900694"/>
            <a:ext cx="2667000" cy="2667000"/>
          </a:xfrm>
          <a:prstGeom prst="ellipse">
            <a:avLst/>
          </a:prstGeom>
          <a:solidFill>
            <a:srgbClr val="4F81BD">
              <a:alpha val="1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Course Support</a:t>
            </a: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920222" y="3137728"/>
            <a:ext cx="2667000" cy="2667000"/>
          </a:xfrm>
          <a:prstGeom prst="ellipse">
            <a:avLst/>
          </a:prstGeom>
          <a:solidFill>
            <a:srgbClr val="C0504D">
              <a:alpha val="12157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Technology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Skills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987022" y="1900694"/>
            <a:ext cx="2667000" cy="2667000"/>
          </a:xfrm>
          <a:prstGeom prst="ellipse">
            <a:avLst/>
          </a:prstGeom>
          <a:solidFill>
            <a:srgbClr val="F79646">
              <a:alpha val="2902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837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04E83-A4F0-49C5-BB01-F5773509A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of Support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B259A0-0017-492F-A0DC-4B70C7052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0240" y="3785395"/>
            <a:ext cx="5472000" cy="360000"/>
          </a:xfrm>
        </p:spPr>
        <p:txBody>
          <a:bodyPr/>
          <a:lstStyle/>
          <a:p>
            <a:r>
              <a:rPr lang="en-US" dirty="0" smtClean="0"/>
              <a:t>Definitions of Support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EB3BAE-C0B2-447C-B8BE-96C6BD84D6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80239" y="4293229"/>
            <a:ext cx="8731303" cy="18828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Doing it for people: programmers and other trained staff complete a project or host it</a:t>
            </a:r>
          </a:p>
          <a:p>
            <a:pPr marL="0" indent="0">
              <a:buNone/>
            </a:pPr>
            <a:r>
              <a:rPr lang="en-US" dirty="0" smtClean="0"/>
              <a:t>Showing people how: focus is on teaching skills through workshops or 1 on 1 instruction</a:t>
            </a:r>
          </a:p>
          <a:p>
            <a:pPr marL="0" indent="0">
              <a:buNone/>
            </a:pPr>
            <a:r>
              <a:rPr lang="en-US" dirty="0" smtClean="0"/>
              <a:t>Doing it with people: the project has both </a:t>
            </a:r>
            <a:r>
              <a:rPr lang="en-US" dirty="0" err="1" smtClean="0"/>
              <a:t>centre</a:t>
            </a:r>
            <a:r>
              <a:rPr lang="en-US" dirty="0" smtClean="0"/>
              <a:t> staff and the faculty member contributing to the project, with ownership shared by both.</a:t>
            </a:r>
          </a:p>
          <a:p>
            <a:pPr marL="0" indent="0">
              <a:buNone/>
            </a:pPr>
            <a:r>
              <a:rPr lang="en-US" b="1" dirty="0" smtClean="0"/>
              <a:t>New to me! </a:t>
            </a:r>
            <a:r>
              <a:rPr lang="en-US" dirty="0" smtClean="0"/>
              <a:t>Community of Practice: space is provided for meeting, with the hopes of interdisciplinary connections being made among researchers.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AC9832-FB01-464A-9824-61887B77997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Left-Right Arrow 8"/>
          <p:cNvSpPr/>
          <p:nvPr/>
        </p:nvSpPr>
        <p:spPr>
          <a:xfrm>
            <a:off x="1513632" y="2223911"/>
            <a:ext cx="8013033" cy="381573"/>
          </a:xfrm>
          <a:prstGeom prst="leftRightArrow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78756" y="2705722"/>
            <a:ext cx="295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cs typeface="Times New Roman" panose="02020603050405020304" pitchFamily="18" charset="0"/>
              </a:rPr>
              <a:t>Doing it for people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65423" y="2705722"/>
            <a:ext cx="295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cs typeface="Times New Roman" panose="02020603050405020304" pitchFamily="18" charset="0"/>
              </a:rPr>
              <a:t>Doing it with people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78533" y="2684950"/>
            <a:ext cx="295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cs typeface="Times New Roman" panose="02020603050405020304" pitchFamily="18" charset="0"/>
              </a:rPr>
              <a:t>Showing people how</a:t>
            </a:r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760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04E83-A4F0-49C5-BB01-F5773509A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of Space Dedicated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B259A0-0017-492F-A0DC-4B70C7052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1579" y="3785395"/>
            <a:ext cx="5472000" cy="360000"/>
          </a:xfrm>
        </p:spPr>
        <p:txBody>
          <a:bodyPr/>
          <a:lstStyle/>
          <a:p>
            <a:r>
              <a:rPr lang="en-US" dirty="0" smtClean="0"/>
              <a:t>Definition of Sizes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EB3BAE-C0B2-447C-B8BE-96C6BD84D6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1578" y="4293229"/>
            <a:ext cx="8152805" cy="18828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Mobile: Cart or carrying case that holds equipment and can pop up anywhere</a:t>
            </a:r>
          </a:p>
          <a:p>
            <a:pPr marL="0" indent="0">
              <a:buNone/>
            </a:pPr>
            <a:r>
              <a:rPr lang="en-US" dirty="0" smtClean="0"/>
              <a:t>Small: 1 room, usually a pre-existing space converted to house the space</a:t>
            </a:r>
          </a:p>
          <a:p>
            <a:pPr marL="0" indent="0">
              <a:buNone/>
            </a:pPr>
            <a:r>
              <a:rPr lang="en-US" dirty="0" smtClean="0"/>
              <a:t>Medium: 2-4 rooms, usually includes multiple meeting spaces and a presentation space </a:t>
            </a:r>
          </a:p>
          <a:p>
            <a:pPr marL="0" indent="0">
              <a:buNone/>
            </a:pPr>
            <a:r>
              <a:rPr lang="en-US" dirty="0" smtClean="0"/>
              <a:t>Robust Lab/Center: Multiple rooms, including studio spaces, classrooms, and staff space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AC9832-FB01-464A-9824-61887B77997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Left-Right Arrow 8"/>
          <p:cNvSpPr/>
          <p:nvPr/>
        </p:nvSpPr>
        <p:spPr>
          <a:xfrm>
            <a:off x="1513632" y="2223911"/>
            <a:ext cx="8013033" cy="381573"/>
          </a:xfrm>
          <a:prstGeom prst="leftRightArrow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78756" y="2705722"/>
            <a:ext cx="295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cs typeface="Times New Roman" panose="02020603050405020304" pitchFamily="18" charset="0"/>
              </a:rPr>
              <a:t>Mobile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65423" y="2705722"/>
            <a:ext cx="295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cs typeface="Times New Roman" panose="02020603050405020304" pitchFamily="18" charset="0"/>
              </a:rPr>
              <a:t>Robust Lab/Center</a:t>
            </a:r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595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29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Custom 147">
      <a:majorFont>
        <a:latin typeface="Corbe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16411253_Geometric presentation_AAS_v3" id="{5F394A36-244E-477B-9B00-631A6705923C}" vid="{7FC6DB14-D4FF-4031-8ADB-F8536C0C40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930687-51F2-44C8-9CE6-D1B3D6E175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61FE8A-8F15-409F-AF62-619C69C0D537}">
  <ds:schemaRefs>
    <ds:schemaRef ds:uri="http://purl.org/dc/terms/"/>
    <ds:schemaRef ds:uri="http://schemas.microsoft.com/office/2006/documentManagement/types"/>
    <ds:schemaRef ds:uri="16c05727-aa75-4e4a-9b5f-8a80a1165891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9AE7CBC-C35C-4FA9-B339-59E31F30C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tf16411253</Template>
  <TotalTime>0</TotalTime>
  <Words>1229</Words>
  <Application>Microsoft Office PowerPoint</Application>
  <PresentationFormat>Widescreen</PresentationFormat>
  <Paragraphs>310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Corbel</vt:lpstr>
      <vt:lpstr>Times New Roman</vt:lpstr>
      <vt:lpstr>Office Theme</vt:lpstr>
      <vt:lpstr>Data, Video, Coding, Making:</vt:lpstr>
      <vt:lpstr>Defining Library Creative Space</vt:lpstr>
      <vt:lpstr>What is a Library Creative Space?</vt:lpstr>
      <vt:lpstr>Types of Library Creative Space</vt:lpstr>
      <vt:lpstr>Service Considerations</vt:lpstr>
      <vt:lpstr>Audience</vt:lpstr>
      <vt:lpstr>Skills/Service Focus</vt:lpstr>
      <vt:lpstr>Level of Support</vt:lpstr>
      <vt:lpstr>Size of Space Dedicated</vt:lpstr>
      <vt:lpstr>Staffing Models</vt:lpstr>
      <vt:lpstr>Environmental Scan of Scholar’s Labs</vt:lpstr>
      <vt:lpstr>Overview of Research Project: Content Analysis</vt:lpstr>
      <vt:lpstr>Exclusion of Spaces</vt:lpstr>
      <vt:lpstr>Overview of Research Project: Content Analysis</vt:lpstr>
      <vt:lpstr>Research for Lab Spaces</vt:lpstr>
      <vt:lpstr>Research for Lab Spaces</vt:lpstr>
      <vt:lpstr>Research for Lab Spaces</vt:lpstr>
      <vt:lpstr>Research for Lab Spaces</vt:lpstr>
      <vt:lpstr>Research for Lab Spaces</vt:lpstr>
      <vt:lpstr>Research for Lab Spaces</vt:lpstr>
      <vt:lpstr>100%</vt:lpstr>
      <vt:lpstr>42%</vt:lpstr>
      <vt:lpstr>Getting the Word Out</vt:lpstr>
      <vt:lpstr>Funding Models</vt:lpstr>
      <vt:lpstr>Case Studies</vt:lpstr>
      <vt:lpstr>Comparison</vt:lpstr>
      <vt:lpstr>Case Study: Yale</vt:lpstr>
      <vt:lpstr>PowerPoint Presentation</vt:lpstr>
      <vt:lpstr>Case Study: Georgia State</vt:lpstr>
      <vt:lpstr>PowerPoint Presentation</vt:lpstr>
      <vt:lpstr>Case Study: Bucknell</vt:lpstr>
      <vt:lpstr>Case Study: Bucknell</vt:lpstr>
      <vt:lpstr>Case Study: Oregon DREAM Lab</vt:lpstr>
      <vt:lpstr>Emerging Trends</vt:lpstr>
      <vt:lpstr>Fulbright Project and Beyond</vt:lpstr>
      <vt:lpstr>Questions?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2019-09-30T19:14:32Z</dcterms:created>
  <dcterms:modified xsi:type="dcterms:W3CDTF">2019-10-11T20:17:52Z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