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282" r:id="rId5"/>
    <p:sldId id="292" r:id="rId6"/>
    <p:sldId id="291" r:id="rId7"/>
    <p:sldId id="283" r:id="rId8"/>
    <p:sldId id="297" r:id="rId9"/>
    <p:sldId id="301" r:id="rId10"/>
    <p:sldId id="284" r:id="rId11"/>
    <p:sldId id="299" r:id="rId12"/>
    <p:sldId id="300" r:id="rId13"/>
    <p:sldId id="307" r:id="rId14"/>
    <p:sldId id="293" r:id="rId15"/>
    <p:sldId id="314" r:id="rId16"/>
    <p:sldId id="318" r:id="rId17"/>
    <p:sldId id="313" r:id="rId18"/>
    <p:sldId id="317" r:id="rId19"/>
    <p:sldId id="322" r:id="rId20"/>
    <p:sldId id="295" r:id="rId21"/>
    <p:sldId id="323" r:id="rId22"/>
    <p:sldId id="324" r:id="rId23"/>
    <p:sldId id="325" r:id="rId24"/>
    <p:sldId id="319" r:id="rId25"/>
    <p:sldId id="320" r:id="rId26"/>
    <p:sldId id="321" r:id="rId27"/>
    <p:sldId id="315" r:id="rId28"/>
    <p:sldId id="285" r:id="rId29"/>
    <p:sldId id="298" r:id="rId30"/>
    <p:sldId id="304" r:id="rId31"/>
    <p:sldId id="306" r:id="rId32"/>
    <p:sldId id="305" r:id="rId33"/>
    <p:sldId id="308" r:id="rId34"/>
    <p:sldId id="309" r:id="rId35"/>
    <p:sldId id="310" r:id="rId36"/>
    <p:sldId id="312" r:id="rId37"/>
    <p:sldId id="316" r:id="rId38"/>
    <p:sldId id="302" r:id="rId39"/>
    <p:sldId id="29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31" autoAdjust="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Space</a:t>
            </a:r>
            <a:r>
              <a:rPr lang="en-US" baseline="0" dirty="0" smtClean="0"/>
              <a:t> Size Scale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Digital Humanities Labs </c:v>
                </c:pt>
                <c:pt idx="2">
                  <c:v>Scholar's Labs</c:v>
                </c:pt>
                <c:pt idx="3">
                  <c:v>Total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6</c:v>
                </c:pt>
                <c:pt idx="2">
                  <c:v>4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73-41A3-A9F0-0CBE3B693E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Medium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Digital Humanities Labs </c:v>
                </c:pt>
                <c:pt idx="2">
                  <c:v>Scholar's Labs</c:v>
                </c:pt>
                <c:pt idx="3">
                  <c:v>Total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73-41A3-A9F0-0CBE3B693E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Established Center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Digital Humanities Labs </c:v>
                </c:pt>
                <c:pt idx="2">
                  <c:v>Scholar's Labs</c:v>
                </c:pt>
                <c:pt idx="3">
                  <c:v>Total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9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73-41A3-A9F0-0CBE3B693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9988792"/>
        <c:axId val="659989120"/>
      </c:barChart>
      <c:catAx>
        <c:axId val="659988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9120"/>
        <c:crosses val="autoZero"/>
        <c:auto val="1"/>
        <c:lblAlgn val="ctr"/>
        <c:lblOffset val="100"/>
        <c:noMultiLvlLbl val="0"/>
      </c:catAx>
      <c:valAx>
        <c:axId val="65998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8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Staffing Model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Single Librarian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73-41A3-A9F0-0CBE3B693E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Team of Librarians and Staff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73-41A3-A9F0-0CBE3B693E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Decentralized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6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73-41A3-A9F0-0CBE3B693EF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Mixed Model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45-447F-BC93-AEB0AB9BD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9988792"/>
        <c:axId val="659989120"/>
      </c:barChart>
      <c:catAx>
        <c:axId val="659988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9120"/>
        <c:crosses val="autoZero"/>
        <c:auto val="1"/>
        <c:lblAlgn val="ctr"/>
        <c:lblOffset val="100"/>
        <c:noMultiLvlLbl val="0"/>
      </c:catAx>
      <c:valAx>
        <c:axId val="65998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8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Services</a:t>
            </a:r>
            <a:r>
              <a:rPr lang="en-US" baseline="0" dirty="0" smtClean="0"/>
              <a:t> Offered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Scholar's Labs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Data Services</c:v>
                </c:pt>
                <c:pt idx="1">
                  <c:v>Text Mining</c:v>
                </c:pt>
                <c:pt idx="2">
                  <c:v>Digital Humanities</c:v>
                </c:pt>
                <c:pt idx="3">
                  <c:v>Data Visualization</c:v>
                </c:pt>
                <c:pt idx="4">
                  <c:v>Copyright</c:v>
                </c:pt>
                <c:pt idx="5">
                  <c:v>IR Management</c:v>
                </c:pt>
                <c:pt idx="6">
                  <c:v>Poster Printing</c:v>
                </c:pt>
                <c:pt idx="7">
                  <c:v>3D Printing</c:v>
                </c:pt>
                <c:pt idx="8">
                  <c:v>GIS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11</c:v>
                </c:pt>
                <c:pt idx="1">
                  <c:v>10</c:v>
                </c:pt>
                <c:pt idx="2">
                  <c:v>15</c:v>
                </c:pt>
                <c:pt idx="3">
                  <c:v>14</c:v>
                </c:pt>
                <c:pt idx="4">
                  <c:v>6</c:v>
                </c:pt>
                <c:pt idx="5">
                  <c:v>5</c:v>
                </c:pt>
                <c:pt idx="6">
                  <c:v>1</c:v>
                </c:pt>
                <c:pt idx="7">
                  <c:v>7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3F-49D1-BBCE-D059C71A85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Data Services</c:v>
                </c:pt>
                <c:pt idx="1">
                  <c:v>Text Mining</c:v>
                </c:pt>
                <c:pt idx="2">
                  <c:v>Digital Humanities</c:v>
                </c:pt>
                <c:pt idx="3">
                  <c:v>Data Visualization</c:v>
                </c:pt>
                <c:pt idx="4">
                  <c:v>Copyright</c:v>
                </c:pt>
                <c:pt idx="5">
                  <c:v>IR Management</c:v>
                </c:pt>
                <c:pt idx="6">
                  <c:v>Poster Printing</c:v>
                </c:pt>
                <c:pt idx="7">
                  <c:v>3D Printing</c:v>
                </c:pt>
                <c:pt idx="8">
                  <c:v>GIS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16</c:v>
                </c:pt>
                <c:pt idx="1">
                  <c:v>21</c:v>
                </c:pt>
                <c:pt idx="2">
                  <c:v>28</c:v>
                </c:pt>
                <c:pt idx="3">
                  <c:v>27</c:v>
                </c:pt>
                <c:pt idx="4">
                  <c:v>9</c:v>
                </c:pt>
                <c:pt idx="5">
                  <c:v>6</c:v>
                </c:pt>
                <c:pt idx="6">
                  <c:v>2</c:v>
                </c:pt>
                <c:pt idx="7">
                  <c:v>9</c:v>
                </c:pt>
                <c:pt idx="8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3F-49D1-BBCE-D059C71A8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836512"/>
        <c:axId val="199836840"/>
      </c:barChart>
      <c:catAx>
        <c:axId val="19983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836840"/>
        <c:crosses val="autoZero"/>
        <c:auto val="1"/>
        <c:lblAlgn val="ctr"/>
        <c:lblOffset val="100"/>
        <c:noMultiLvlLbl val="0"/>
      </c:catAx>
      <c:valAx>
        <c:axId val="199836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83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Primary Level of Support</a:t>
            </a:r>
            <a:endParaRPr lang="en-US" baseline="0" dirty="0" smtClean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Doing it for people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73-41A3-A9F0-0CBE3B693E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Showing people how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73-41A3-A9F0-0CBE3B693E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Doing it with people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73-41A3-A9F0-0CBE3B693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9988792"/>
        <c:axId val="659989120"/>
      </c:barChart>
      <c:catAx>
        <c:axId val="659988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9120"/>
        <c:crosses val="autoZero"/>
        <c:auto val="1"/>
        <c:lblAlgn val="ctr"/>
        <c:lblOffset val="100"/>
        <c:noMultiLvlLbl val="0"/>
      </c:catAx>
      <c:valAx>
        <c:axId val="65998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8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Primary Skill Service Focus</a:t>
            </a:r>
            <a:endParaRPr lang="en-US" baseline="0" dirty="0" smtClean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Course Support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73-41A3-A9F0-0CBE3B693E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Research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73-41A3-A9F0-0CBE3B693E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Technology Skills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5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73-41A3-A9F0-0CBE3B693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9988792"/>
        <c:axId val="659989120"/>
      </c:barChart>
      <c:catAx>
        <c:axId val="659988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9120"/>
        <c:crosses val="autoZero"/>
        <c:auto val="1"/>
        <c:lblAlgn val="ctr"/>
        <c:lblOffset val="100"/>
        <c:noMultiLvlLbl val="0"/>
      </c:catAx>
      <c:valAx>
        <c:axId val="65998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8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Secondary Skill Service Focus</a:t>
            </a:r>
            <a:endParaRPr lang="en-US" baseline="0" dirty="0" smtClean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Course Support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73-41A3-A9F0-0CBE3B693E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Research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73-41A3-A9F0-0CBE3B693E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Technology Skills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Scholar's Labs</c:v>
                </c:pt>
                <c:pt idx="1">
                  <c:v>Total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73-41A3-A9F0-0CBE3B693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9988792"/>
        <c:axId val="659989120"/>
      </c:barChart>
      <c:catAx>
        <c:axId val="659988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9120"/>
        <c:crosses val="autoZero"/>
        <c:auto val="1"/>
        <c:lblAlgn val="ctr"/>
        <c:lblOffset val="100"/>
        <c:noMultiLvlLbl val="0"/>
      </c:catAx>
      <c:valAx>
        <c:axId val="65998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988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10/8/2019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163289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FA90A43-BEC4-4B20-96E2-797B03FB82F2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430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2C2023-6C37-4611-ACAF-5F2060202836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7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206C51E8-C5C0-4672-B456-F44C69B074D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DE9AE8C-7574-4D45-B521-6B18054DA7C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F240172-5930-4717-A0CD-A151075277D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4A83CE-8643-4697-94A9-C9F587F46E23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B0A765A5-BBCE-405E-A4B3-80A660118E84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83656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12B8F0DB-CC25-4CE9-A68E-CAA2FD986AF3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8A058973-2DC9-4087-9D57-F1D779F56CC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B641062D-3CD4-49D1-A621-331E2933340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F2C1E7C-A088-4772-84B3-15309BEADF7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CA52278A-6924-4F97-A196-AE30D3DACB7A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0312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8663BD7B-5136-47ED-BE0A-C6C2F5622BD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ABA22C7-C35B-4EC0-B7CE-54F9EEFCB71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6DAE4BC9-9CFF-4522-8216-651498F7A167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8E822AA0-FB3E-4051-AA1F-F51204BA02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3445288A-D169-4374-BCFD-917DD04B2B1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CD5709C-84DE-45F3-AE9B-8B6FD7134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886" y="1511250"/>
            <a:ext cx="5460114" cy="4665713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6BB18B1-3B7F-4B18-A1C5-BB7DA443C6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816" y="1511250"/>
            <a:ext cx="5460114" cy="4665713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419BDFB-8FC0-4B89-A29A-8EAC95E9A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511250"/>
            <a:ext cx="54849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E6C2CC0-9AB0-46E9-977A-EF923DCE7F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9334" y="1518287"/>
            <a:ext cx="54206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28DF954C-A51E-4242-B83E-A826008F5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9334" y="2486989"/>
            <a:ext cx="5432666" cy="370267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600E416E-6162-484A-BA4D-640FA830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2486989"/>
            <a:ext cx="5491215" cy="370267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41602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1999"/>
            <a:ext cx="3932237" cy="1600199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dirty="0"/>
            </a:lvl1pPr>
          </a:lstStyle>
          <a:p>
            <a:pPr marL="0" lvl="0"/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49FB4A2-B750-422F-96D2-A7C264295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4062" y="21343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8B59DDF-F2BC-491E-92E0-9D2C1398E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31999"/>
            <a:ext cx="6544468" cy="55138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1229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1999"/>
            <a:ext cx="3932237" cy="1600199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dirty="0"/>
            </a:lvl1pPr>
          </a:lstStyle>
          <a:p>
            <a:pPr marL="0" lvl="0"/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49FB4A2-B750-422F-96D2-A7C264295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4062" y="21343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110E46C-B434-49FA-AA0E-D64E5786D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31999"/>
            <a:ext cx="6544468" cy="5513889"/>
          </a:xfrm>
          <a:prstGeom prst="roundRect">
            <a:avLst>
              <a:gd name="adj" fmla="val 5554"/>
            </a:avLst>
          </a:prstGeom>
        </p:spPr>
        <p:txBody>
          <a:bodyPr vert="horz" wrap="square" lIns="0" tIns="0" rIns="0" bIns="0" rtlCol="0" anchor="ctr">
            <a:noAutofit/>
          </a:bodyPr>
          <a:lstStyle>
            <a:lvl1pPr>
              <a:def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indent="0" algn="ctr">
              <a:buNone/>
            </a:pPr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18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90C5B8B-2AF3-42F3-B4F8-A806BB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59134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90C5B8B-2AF3-42F3-B4F8-A806BB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B3B1662-8902-44D0-A545-5008B483D1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8017" y="2169005"/>
            <a:ext cx="9035966" cy="2519990"/>
          </a:xfrm>
        </p:spPr>
        <p:txBody>
          <a:bodyPr anchor="ctr"/>
          <a:lstStyle>
            <a:lvl1pPr marL="0" indent="0" algn="ctr">
              <a:buNone/>
              <a:defRPr sz="6000"/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8757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8374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4081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7300" y="4386894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2273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629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0" y="23762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4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19" y="35527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282955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r>
              <a:rPr lang="en-US" noProof="0"/>
              <a:t>Enter your caption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0E81F30-8FC8-4841-8404-4DC79218B945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D29F65-481C-4C80-BB65-121E5AED26B5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6C03AE-289A-4BCC-971C-3400028C8764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1483"/>
            <a:ext cx="5484930" cy="20153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  <a:gradFill>
            <a:gsLst>
              <a:gs pos="20000">
                <a:schemeClr val="tx1">
                  <a:lumMod val="75000"/>
                  <a:lumOff val="25000"/>
                </a:schemeClr>
              </a:gs>
              <a:gs pos="82000">
                <a:schemeClr val="tx1"/>
              </a:gs>
            </a:gsLst>
            <a:lin ang="3000000" scaled="0"/>
          </a:gradFill>
          <a:ln w="6350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2" r:id="rId3"/>
    <p:sldLayoutId id="2147483663" r:id="rId4"/>
    <p:sldLayoutId id="2147483658" r:id="rId5"/>
    <p:sldLayoutId id="2147483665" r:id="rId6"/>
    <p:sldLayoutId id="2147483666" r:id="rId7"/>
    <p:sldLayoutId id="2147483659" r:id="rId8"/>
    <p:sldLayoutId id="2147483660" r:id="rId9"/>
    <p:sldLayoutId id="2147483664" r:id="rId10"/>
    <p:sldLayoutId id="2147483656" r:id="rId11"/>
    <p:sldLayoutId id="2147483657" r:id="rId12"/>
    <p:sldLayoutId id="2147483667" r:id="rId13"/>
    <p:sldLayoutId id="2147483668" r:id="rId14"/>
    <p:sldLayoutId id="2147483650" r:id="rId15"/>
    <p:sldLayoutId id="2147483652" r:id="rId16"/>
    <p:sldLayoutId id="2147483669" r:id="rId17"/>
    <p:sldLayoutId id="2147483671" r:id="rId18"/>
    <p:sldLayoutId id="2147483672" r:id="rId19"/>
    <p:sldLayoutId id="2147483670" r:id="rId20"/>
    <p:sldLayoutId id="2147483673" r:id="rId21"/>
    <p:sldLayoutId id="214748365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svg"/><Relationship Id="rId5" Type="http://schemas.openxmlformats.org/officeDocument/2006/relationships/image" Target="../media/image37.png"/><Relationship Id="rId4" Type="http://schemas.openxmlformats.org/officeDocument/2006/relationships/image" Target="../media/image11.svg"/><Relationship Id="rId9" Type="http://schemas.openxmlformats.org/officeDocument/2006/relationships/hyperlink" Target="mailto:kavanaghk@ecu.ed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E5D908F-BAEF-2843-BC2F-691696E72E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655455" cy="6858000"/>
          </a:xfr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EF238CB-AB58-4787-8F9C-A1C16929A2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-1" y="3914775"/>
            <a:ext cx="1481849" cy="2200275"/>
          </a:xfrm>
          <a:custGeom>
            <a:avLst/>
            <a:gdLst>
              <a:gd name="connsiteX0" fmla="*/ 1494549 w 1494549"/>
              <a:gd name="connsiteY0" fmla="*/ 0 h 2200275"/>
              <a:gd name="connsiteX1" fmla="*/ 100333 w 1494549"/>
              <a:gd name="connsiteY1" fmla="*/ 0 h 2200275"/>
              <a:gd name="connsiteX2" fmla="*/ 0 w 1494549"/>
              <a:gd name="connsiteY2" fmla="*/ 100333 h 2200275"/>
              <a:gd name="connsiteX3" fmla="*/ 0 w 1494549"/>
              <a:gd name="connsiteY3" fmla="*/ 2099942 h 2200275"/>
              <a:gd name="connsiteX4" fmla="*/ 100333 w 1494549"/>
              <a:gd name="connsiteY4" fmla="*/ 2200275 h 2200275"/>
              <a:gd name="connsiteX5" fmla="*/ 1494549 w 1494549"/>
              <a:gd name="connsiteY5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4549" h="2200275">
                <a:moveTo>
                  <a:pt x="1494549" y="0"/>
                </a:moveTo>
                <a:lnTo>
                  <a:pt x="100333" y="0"/>
                </a:lnTo>
                <a:cubicBezTo>
                  <a:pt x="44921" y="0"/>
                  <a:pt x="0" y="44921"/>
                  <a:pt x="0" y="100333"/>
                </a:cubicBezTo>
                <a:lnTo>
                  <a:pt x="0" y="2099942"/>
                </a:lnTo>
                <a:cubicBezTo>
                  <a:pt x="0" y="2155354"/>
                  <a:pt x="44921" y="2200275"/>
                  <a:pt x="100333" y="2200275"/>
                </a:cubicBezTo>
                <a:lnTo>
                  <a:pt x="1494549" y="2200275"/>
                </a:ln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93" y="3114635"/>
            <a:ext cx="4459766" cy="2514635"/>
          </a:xfr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>
              <a:lnSpc>
                <a:spcPts val="4500"/>
              </a:lnSpc>
            </a:pPr>
            <a:r>
              <a:rPr lang="en-US" dirty="0" smtClean="0"/>
              <a:t>Data, Video, Coding, Making: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926" y="4669536"/>
            <a:ext cx="4000500" cy="690752"/>
          </a:xfrm>
        </p:spPr>
        <p:txBody>
          <a:bodyPr/>
          <a:lstStyle/>
          <a:p>
            <a:r>
              <a:rPr lang="en-US" sz="2600" b="1" dirty="0" smtClean="0"/>
              <a:t>Libraries are Spaces to Create</a:t>
            </a:r>
          </a:p>
          <a:p>
            <a:r>
              <a:rPr lang="en-US" sz="2600" dirty="0" smtClean="0"/>
              <a:t>Katy Webb</a:t>
            </a:r>
            <a:endParaRPr lang="en-US" sz="2600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545D50A1-D634-4325-B06C-5450FDF7B8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1000837" y="5629270"/>
            <a:ext cx="476249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755" y="928711"/>
            <a:ext cx="5472000" cy="432000"/>
          </a:xfrm>
        </p:spPr>
        <p:txBody>
          <a:bodyPr/>
          <a:lstStyle/>
          <a:p>
            <a:r>
              <a:rPr lang="en-US" dirty="0" smtClean="0"/>
              <a:t>Staffing Models</a:t>
            </a:r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8755" y="1998098"/>
            <a:ext cx="5472000" cy="3600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600" dirty="0">
                <a:solidFill>
                  <a:schemeClr val="tx1"/>
                </a:solidFill>
              </a:rPr>
              <a:t>Single Librarian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solidFill>
                  <a:schemeClr val="tx1"/>
                </a:solidFill>
              </a:rPr>
              <a:t>Team of Librarians/Staff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solidFill>
                  <a:schemeClr val="tx1"/>
                </a:solidFill>
              </a:rPr>
              <a:t>Decentralized 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solidFill>
                  <a:schemeClr val="tx1"/>
                </a:solidFill>
              </a:rPr>
              <a:t>Community-led Support</a:t>
            </a:r>
          </a:p>
          <a:p>
            <a:pPr>
              <a:spcAft>
                <a:spcPts val="600"/>
              </a:spcAft>
            </a:pPr>
            <a:r>
              <a:rPr lang="en-US" sz="2600" dirty="0">
                <a:solidFill>
                  <a:schemeClr val="tx1"/>
                </a:solidFill>
              </a:rPr>
              <a:t>Mixed Model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EA01CFE-4F0B-CC44-BFE2-2E561B199D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32" y="3087498"/>
            <a:ext cx="2186396" cy="2125239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E34C8FB-E520-F145-92A4-42863771C42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32" y="687198"/>
            <a:ext cx="2186396" cy="2125239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93F9275-F9D8-C846-B8BE-3571B6BA9792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682" y="1887348"/>
            <a:ext cx="2186396" cy="2125239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86801" y="6428425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credit: Georgia State, CURVE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9558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588C9C3E-7C4B-EA46-9848-A17249AC33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40"/>
            <a:ext cx="11795125" cy="6735120"/>
          </a:xfr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10117390-DCFE-4FAE-B3FD-DAECFE779A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8713227" y="2049174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>
                <a:lumMod val="9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C2E368-898A-440B-A15C-4C5FB13C57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1257169" y="3678735"/>
            <a:ext cx="2494930" cy="3139768"/>
          </a:xfrm>
          <a:custGeom>
            <a:avLst/>
            <a:gdLst>
              <a:gd name="connsiteX0" fmla="*/ 2000924 w 2494930"/>
              <a:gd name="connsiteY0" fmla="*/ 1087415 h 3139768"/>
              <a:gd name="connsiteX1" fmla="*/ 2072963 w 2494930"/>
              <a:gd name="connsiteY1" fmla="*/ 1129282 h 3139768"/>
              <a:gd name="connsiteX2" fmla="*/ 2304085 w 2494930"/>
              <a:gd name="connsiteY2" fmla="*/ 1529014 h 3139768"/>
              <a:gd name="connsiteX3" fmla="*/ 2304085 w 2494930"/>
              <a:gd name="connsiteY3" fmla="*/ 1610754 h 3139768"/>
              <a:gd name="connsiteX4" fmla="*/ 2072963 w 2494930"/>
              <a:gd name="connsiteY4" fmla="*/ 2010486 h 3139768"/>
              <a:gd name="connsiteX5" fmla="*/ 2000924 w 2494930"/>
              <a:gd name="connsiteY5" fmla="*/ 2052353 h 3139768"/>
              <a:gd name="connsiteX6" fmla="*/ 1537679 w 2494930"/>
              <a:gd name="connsiteY6" fmla="*/ 2052353 h 3139768"/>
              <a:gd name="connsiteX7" fmla="*/ 1466641 w 2494930"/>
              <a:gd name="connsiteY7" fmla="*/ 2010486 h 3139768"/>
              <a:gd name="connsiteX8" fmla="*/ 1234518 w 2494930"/>
              <a:gd name="connsiteY8" fmla="*/ 1610754 h 3139768"/>
              <a:gd name="connsiteX9" fmla="*/ 1234518 w 2494930"/>
              <a:gd name="connsiteY9" fmla="*/ 1529014 h 3139768"/>
              <a:gd name="connsiteX10" fmla="*/ 1466641 w 2494930"/>
              <a:gd name="connsiteY10" fmla="*/ 1129282 h 3139768"/>
              <a:gd name="connsiteX11" fmla="*/ 1537679 w 2494930"/>
              <a:gd name="connsiteY11" fmla="*/ 1087415 h 3139768"/>
              <a:gd name="connsiteX12" fmla="*/ 2000924 w 2494930"/>
              <a:gd name="connsiteY12" fmla="*/ 1087415 h 3139768"/>
              <a:gd name="connsiteX13" fmla="*/ 1516872 w 2494930"/>
              <a:gd name="connsiteY13" fmla="*/ 0 h 3139768"/>
              <a:gd name="connsiteX14" fmla="*/ 1481849 w 2494930"/>
              <a:gd name="connsiteY14" fmla="*/ 0 h 3139768"/>
              <a:gd name="connsiteX15" fmla="*/ 1237282 w 2494930"/>
              <a:gd name="connsiteY15" fmla="*/ 0 h 3139768"/>
              <a:gd name="connsiteX16" fmla="*/ 99481 w 2494930"/>
              <a:gd name="connsiteY16" fmla="*/ 0 h 3139768"/>
              <a:gd name="connsiteX17" fmla="*/ 0 w 2494930"/>
              <a:gd name="connsiteY17" fmla="*/ 100333 h 3139768"/>
              <a:gd name="connsiteX18" fmla="*/ 0 w 2494930"/>
              <a:gd name="connsiteY18" fmla="*/ 1039826 h 3139768"/>
              <a:gd name="connsiteX19" fmla="*/ 0 w 2494930"/>
              <a:gd name="connsiteY19" fmla="*/ 2099942 h 3139768"/>
              <a:gd name="connsiteX20" fmla="*/ 0 w 2494930"/>
              <a:gd name="connsiteY20" fmla="*/ 3039435 h 3139768"/>
              <a:gd name="connsiteX21" fmla="*/ 99481 w 2494930"/>
              <a:gd name="connsiteY21" fmla="*/ 3139768 h 3139768"/>
              <a:gd name="connsiteX22" fmla="*/ 1237282 w 2494930"/>
              <a:gd name="connsiteY22" fmla="*/ 3139768 h 3139768"/>
              <a:gd name="connsiteX23" fmla="*/ 1481849 w 2494930"/>
              <a:gd name="connsiteY23" fmla="*/ 3139768 h 3139768"/>
              <a:gd name="connsiteX24" fmla="*/ 1556045 w 2494930"/>
              <a:gd name="connsiteY24" fmla="*/ 3139768 h 3139768"/>
              <a:gd name="connsiteX25" fmla="*/ 1600213 w 2494930"/>
              <a:gd name="connsiteY25" fmla="*/ 3121251 h 3139768"/>
              <a:gd name="connsiteX26" fmla="*/ 1699900 w 2494930"/>
              <a:gd name="connsiteY26" fmla="*/ 3020706 h 3139768"/>
              <a:gd name="connsiteX27" fmla="*/ 2458009 w 2494930"/>
              <a:gd name="connsiteY27" fmla="*/ 1709539 h 3139768"/>
              <a:gd name="connsiteX28" fmla="*/ 2458009 w 2494930"/>
              <a:gd name="connsiteY28" fmla="*/ 1441420 h 3139768"/>
              <a:gd name="connsiteX29" fmla="*/ 1699900 w 2494930"/>
              <a:gd name="connsiteY29" fmla="*/ 130253 h 3139768"/>
              <a:gd name="connsiteX30" fmla="*/ 1535140 w 2494930"/>
              <a:gd name="connsiteY30" fmla="*/ 2427 h 31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94930" h="3139768">
                <a:moveTo>
                  <a:pt x="2000924" y="1087415"/>
                </a:moveTo>
                <a:cubicBezTo>
                  <a:pt x="2030940" y="1087415"/>
                  <a:pt x="2057955" y="1103365"/>
                  <a:pt x="2072963" y="1129282"/>
                </a:cubicBezTo>
                <a:cubicBezTo>
                  <a:pt x="2304085" y="1529014"/>
                  <a:pt x="2304085" y="1529014"/>
                  <a:pt x="2304085" y="1529014"/>
                </a:cubicBezTo>
                <a:cubicBezTo>
                  <a:pt x="2319093" y="1553935"/>
                  <a:pt x="2319093" y="1585834"/>
                  <a:pt x="2304085" y="1610754"/>
                </a:cubicBezTo>
                <a:cubicBezTo>
                  <a:pt x="2072963" y="2010486"/>
                  <a:pt x="2072963" y="2010486"/>
                  <a:pt x="2072963" y="2010486"/>
                </a:cubicBezTo>
                <a:cubicBezTo>
                  <a:pt x="2057955" y="2036404"/>
                  <a:pt x="2030940" y="2052353"/>
                  <a:pt x="2000924" y="2052353"/>
                </a:cubicBezTo>
                <a:cubicBezTo>
                  <a:pt x="1537679" y="2052353"/>
                  <a:pt x="1537679" y="2052353"/>
                  <a:pt x="1537679" y="2052353"/>
                </a:cubicBezTo>
                <a:cubicBezTo>
                  <a:pt x="1508663" y="2052353"/>
                  <a:pt x="1480649" y="2036404"/>
                  <a:pt x="1466641" y="2010486"/>
                </a:cubicBezTo>
                <a:cubicBezTo>
                  <a:pt x="1234518" y="1610754"/>
                  <a:pt x="1234518" y="1610754"/>
                  <a:pt x="1234518" y="1610754"/>
                </a:cubicBezTo>
                <a:cubicBezTo>
                  <a:pt x="1219510" y="1585834"/>
                  <a:pt x="1219510" y="1553935"/>
                  <a:pt x="1234518" y="1529014"/>
                </a:cubicBezTo>
                <a:cubicBezTo>
                  <a:pt x="1466641" y="1129282"/>
                  <a:pt x="1466641" y="1129282"/>
                  <a:pt x="1466641" y="1129282"/>
                </a:cubicBezTo>
                <a:cubicBezTo>
                  <a:pt x="1480649" y="1103365"/>
                  <a:pt x="1508663" y="1087415"/>
                  <a:pt x="1537679" y="1087415"/>
                </a:cubicBezTo>
                <a:cubicBezTo>
                  <a:pt x="2000924" y="1087415"/>
                  <a:pt x="2000924" y="1087415"/>
                  <a:pt x="2000924" y="1087415"/>
                </a:cubicBezTo>
                <a:close/>
                <a:moveTo>
                  <a:pt x="1516872" y="0"/>
                </a:moveTo>
                <a:lnTo>
                  <a:pt x="1481849" y="0"/>
                </a:lnTo>
                <a:lnTo>
                  <a:pt x="1237282" y="0"/>
                </a:lnTo>
                <a:lnTo>
                  <a:pt x="99481" y="0"/>
                </a:lnTo>
                <a:cubicBezTo>
                  <a:pt x="44540" y="0"/>
                  <a:pt x="0" y="44921"/>
                  <a:pt x="0" y="100333"/>
                </a:cubicBezTo>
                <a:lnTo>
                  <a:pt x="0" y="1039826"/>
                </a:lnTo>
                <a:lnTo>
                  <a:pt x="0" y="2099942"/>
                </a:lnTo>
                <a:lnTo>
                  <a:pt x="0" y="3039435"/>
                </a:lnTo>
                <a:cubicBezTo>
                  <a:pt x="0" y="3094847"/>
                  <a:pt x="44540" y="3139768"/>
                  <a:pt x="99481" y="3139768"/>
                </a:cubicBezTo>
                <a:lnTo>
                  <a:pt x="1237282" y="3139768"/>
                </a:lnTo>
                <a:lnTo>
                  <a:pt x="1481849" y="3139768"/>
                </a:lnTo>
                <a:lnTo>
                  <a:pt x="1556045" y="3139768"/>
                </a:lnTo>
                <a:lnTo>
                  <a:pt x="1600213" y="3121251"/>
                </a:lnTo>
                <a:cubicBezTo>
                  <a:pt x="1640826" y="3097545"/>
                  <a:pt x="1675286" y="3063213"/>
                  <a:pt x="1699900" y="3020706"/>
                </a:cubicBezTo>
                <a:cubicBezTo>
                  <a:pt x="1699900" y="3020706"/>
                  <a:pt x="1699900" y="3020706"/>
                  <a:pt x="2458009" y="1709539"/>
                </a:cubicBezTo>
                <a:cubicBezTo>
                  <a:pt x="2507237" y="1627796"/>
                  <a:pt x="2507237" y="1523164"/>
                  <a:pt x="2458009" y="1441420"/>
                </a:cubicBezTo>
                <a:cubicBezTo>
                  <a:pt x="2458009" y="1441420"/>
                  <a:pt x="2458009" y="1441420"/>
                  <a:pt x="1699900" y="130253"/>
                </a:cubicBezTo>
                <a:cubicBezTo>
                  <a:pt x="1662979" y="66493"/>
                  <a:pt x="1603905" y="21126"/>
                  <a:pt x="1535140" y="2427"/>
                </a:cubicBez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59A98ED3-718C-409B-BC1D-07842F9F58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3915924" y="4962520"/>
            <a:ext cx="476249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6044" y="3130404"/>
            <a:ext cx="4459766" cy="3146839"/>
          </a:xfrm>
        </p:spPr>
        <p:txBody>
          <a:bodyPr/>
          <a:lstStyle/>
          <a:p>
            <a:r>
              <a:rPr lang="en-US" dirty="0" smtClean="0"/>
              <a:t>Environmental Scan of Scholar’s Labs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677" y="5225261"/>
            <a:ext cx="4000500" cy="997905"/>
          </a:xfrm>
        </p:spPr>
        <p:txBody>
          <a:bodyPr/>
          <a:lstStyle/>
          <a:p>
            <a:r>
              <a:rPr lang="en-US" sz="2400" b="1" dirty="0" smtClean="0"/>
              <a:t>Results of Research Project </a:t>
            </a:r>
            <a:endParaRPr lang="en-US" sz="24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686801" y="6428425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Photo credit: Georgia State, CURVE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Research Project: Content Analysis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32000" y="1118268"/>
            <a:ext cx="5472000" cy="360000"/>
          </a:xfrm>
        </p:spPr>
        <p:txBody>
          <a:bodyPr/>
          <a:lstStyle/>
          <a:p>
            <a:r>
              <a:rPr lang="en-US" dirty="0" smtClean="0"/>
              <a:t>Reviewed Websites of Spaces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57515" y="1625351"/>
            <a:ext cx="5617399" cy="4651891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 smtClean="0"/>
              <a:t>Reviewed listings with 125 spaces/</a:t>
            </a:r>
            <a:r>
              <a:rPr lang="en-US" sz="2600" dirty="0" err="1" smtClean="0"/>
              <a:t>centres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u="sng" dirty="0" smtClean="0"/>
              <a:t>35 Total Spaces Chosen for Review</a:t>
            </a:r>
          </a:p>
          <a:p>
            <a:r>
              <a:rPr lang="en-US" sz="2600" dirty="0" smtClean="0"/>
              <a:t>17 Scholar’s Labs</a:t>
            </a:r>
          </a:p>
          <a:p>
            <a:r>
              <a:rPr lang="en-US" sz="2600" dirty="0" smtClean="0"/>
              <a:t>12 Digital Humanities Labs</a:t>
            </a:r>
          </a:p>
          <a:p>
            <a:r>
              <a:rPr lang="en-US" sz="2600" dirty="0" smtClean="0"/>
              <a:t>5 Classified as “Other” but were related (</a:t>
            </a:r>
            <a:r>
              <a:rPr lang="en-US" sz="2600" dirty="0"/>
              <a:t>Data Visualization </a:t>
            </a:r>
            <a:r>
              <a:rPr lang="en-US" sz="2600" dirty="0" smtClean="0"/>
              <a:t>Labs)</a:t>
            </a:r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 smtClean="0"/>
              <a:t>31 in the US</a:t>
            </a:r>
          </a:p>
          <a:p>
            <a:r>
              <a:rPr lang="en-US" sz="2600" dirty="0" smtClean="0"/>
              <a:t>5 in the EU</a:t>
            </a:r>
          </a:p>
          <a:p>
            <a:r>
              <a:rPr lang="en-US" sz="2600" dirty="0" smtClean="0"/>
              <a:t>3 in Canada</a:t>
            </a:r>
            <a:endParaRPr lang="en-US" sz="2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12</a:t>
            </a:fld>
            <a:endParaRPr lang="en-US" noProof="0" dirty="0"/>
          </a:p>
        </p:txBody>
      </p:sp>
      <p:sp>
        <p:nvSpPr>
          <p:cNvPr id="11" name="Rectangle 10"/>
          <p:cNvSpPr/>
          <p:nvPr/>
        </p:nvSpPr>
        <p:spPr>
          <a:xfrm>
            <a:off x="6596753" y="1750007"/>
            <a:ext cx="2761851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125</a:t>
            </a:r>
          </a:p>
          <a:p>
            <a:pPr algn="ctr"/>
            <a:r>
              <a:rPr lang="en-US" sz="5400" u="sng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-80</a:t>
            </a:r>
            <a:endParaRPr lang="en-US" sz="5400" b="0" u="sng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45</a:t>
            </a:r>
          </a:p>
          <a:p>
            <a:pPr algn="ctr"/>
            <a:r>
              <a:rPr lang="en-US" sz="5400" u="sng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-10</a:t>
            </a:r>
          </a:p>
          <a:p>
            <a:pPr algn="ctr"/>
            <a:r>
              <a:rPr lang="en-US" sz="5400" b="0" cap="none" spc="0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35</a:t>
            </a:r>
            <a:endParaRPr lang="en-US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3674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99" y="1352939"/>
            <a:ext cx="8966719" cy="4683967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 of Spaces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02587" y="1512000"/>
            <a:ext cx="8991918" cy="4679250"/>
          </a:xfrm>
        </p:spPr>
        <p:txBody>
          <a:bodyPr/>
          <a:lstStyle/>
          <a:p>
            <a:r>
              <a:rPr lang="en-US" sz="2400" dirty="0"/>
              <a:t>They were not run at least in part by a university library</a:t>
            </a:r>
          </a:p>
          <a:p>
            <a:r>
              <a:rPr lang="en-US" sz="2400" dirty="0"/>
              <a:t>Their services did not line up with that of a Scholar’s Lab (e.g., they were only a makerspace)</a:t>
            </a:r>
          </a:p>
          <a:p>
            <a:r>
              <a:rPr lang="en-US" sz="2400" dirty="0"/>
              <a:t>They did not have a dedicated physical space included with their services </a:t>
            </a:r>
          </a:p>
          <a:p>
            <a:r>
              <a:rPr lang="en-US" sz="2400" dirty="0"/>
              <a:t>They were not located in the US, EU, or Canada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i="1" dirty="0" smtClean="0"/>
              <a:t>And </a:t>
            </a:r>
            <a:r>
              <a:rPr lang="en-US" sz="2400" i="1" dirty="0"/>
              <a:t>later…</a:t>
            </a:r>
          </a:p>
          <a:p>
            <a:r>
              <a:rPr lang="en-US" sz="2400" dirty="0"/>
              <a:t>Their webpage was so sparse that it had no information about the space or services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26863" y="6276975"/>
            <a:ext cx="465137" cy="400050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1706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Research Project: Content Analysis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32113" y="1233176"/>
            <a:ext cx="5472000" cy="358775"/>
          </a:xfrm>
        </p:spPr>
        <p:txBody>
          <a:bodyPr/>
          <a:lstStyle/>
          <a:p>
            <a:r>
              <a:rPr lang="en-US" dirty="0" smtClean="0"/>
              <a:t>Features Reviewed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32000" y="1737176"/>
            <a:ext cx="5472113" cy="4170891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35 data points, included:</a:t>
            </a:r>
          </a:p>
          <a:p>
            <a:r>
              <a:rPr lang="en-US" sz="2400" dirty="0" smtClean="0"/>
              <a:t>Funding </a:t>
            </a:r>
          </a:p>
          <a:p>
            <a:r>
              <a:rPr lang="en-US" sz="2400" dirty="0" smtClean="0"/>
              <a:t>Space Size</a:t>
            </a:r>
          </a:p>
          <a:p>
            <a:r>
              <a:rPr lang="en-US" sz="2400" dirty="0" smtClean="0"/>
              <a:t>Services offered</a:t>
            </a:r>
          </a:p>
          <a:p>
            <a:r>
              <a:rPr lang="en-US" sz="2400" dirty="0" smtClean="0"/>
              <a:t>Primary Skill Focus</a:t>
            </a:r>
          </a:p>
          <a:p>
            <a:r>
              <a:rPr lang="en-US" sz="2400" dirty="0" smtClean="0"/>
              <a:t>Primary Level of Service</a:t>
            </a:r>
          </a:p>
          <a:p>
            <a:r>
              <a:rPr lang="en-US" sz="2400" dirty="0" smtClean="0"/>
              <a:t>Staffing </a:t>
            </a:r>
            <a:r>
              <a:rPr lang="en-US" sz="2400" dirty="0"/>
              <a:t>m</a:t>
            </a:r>
            <a:r>
              <a:rPr lang="en-US" sz="2400" dirty="0" smtClean="0"/>
              <a:t>odel</a:t>
            </a:r>
          </a:p>
          <a:p>
            <a:r>
              <a:rPr lang="en-US" sz="2400" dirty="0" smtClean="0"/>
              <a:t>Service point</a:t>
            </a:r>
          </a:p>
          <a:p>
            <a:r>
              <a:rPr lang="en-US" sz="2400" dirty="0" smtClean="0"/>
              <a:t>Hours open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14</a:t>
            </a:fld>
            <a:endParaRPr lang="en-US" noProof="0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918405" y="2165040"/>
            <a:ext cx="5472113" cy="4170891"/>
          </a:xfrm>
        </p:spPr>
        <p:txBody>
          <a:bodyPr/>
          <a:lstStyle/>
          <a:p>
            <a:r>
              <a:rPr lang="en-US" sz="2400" dirty="0" smtClean="0"/>
              <a:t>Student workers</a:t>
            </a:r>
          </a:p>
          <a:p>
            <a:r>
              <a:rPr lang="en-US" sz="2400" dirty="0" smtClean="0"/>
              <a:t>Workshops</a:t>
            </a:r>
          </a:p>
          <a:p>
            <a:r>
              <a:rPr lang="en-US" sz="2400" dirty="0" smtClean="0"/>
              <a:t>Data Visualization equipment</a:t>
            </a:r>
          </a:p>
          <a:p>
            <a:r>
              <a:rPr lang="en-US" sz="2400" dirty="0" smtClean="0"/>
              <a:t>Website with projects</a:t>
            </a:r>
          </a:p>
          <a:p>
            <a:r>
              <a:rPr lang="en-US" sz="2400" dirty="0" smtClean="0"/>
              <a:t>Blog</a:t>
            </a:r>
          </a:p>
          <a:p>
            <a:r>
              <a:rPr lang="en-US" sz="2400" dirty="0" smtClean="0"/>
              <a:t>Fellowships</a:t>
            </a:r>
          </a:p>
          <a:p>
            <a:r>
              <a:rPr lang="en-US" sz="2400" dirty="0" smtClean="0"/>
              <a:t>Mini-Grants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8564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for Lab Spaces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717526967"/>
              </p:ext>
            </p:extLst>
          </p:nvPr>
        </p:nvGraphicFramePr>
        <p:xfrm>
          <a:off x="1074386" y="111328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426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for Lab Spaces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709896480"/>
              </p:ext>
            </p:extLst>
          </p:nvPr>
        </p:nvGraphicFramePr>
        <p:xfrm>
          <a:off x="1074386" y="111328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202386" y="2500604"/>
            <a:ext cx="231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 had student workers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534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for Lab Spaces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510371020"/>
              </p:ext>
            </p:extLst>
          </p:nvPr>
        </p:nvGraphicFramePr>
        <p:xfrm>
          <a:off x="1499636" y="1123180"/>
          <a:ext cx="9192727" cy="5531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5421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for Lab Spaces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357584816"/>
              </p:ext>
            </p:extLst>
          </p:nvPr>
        </p:nvGraphicFramePr>
        <p:xfrm>
          <a:off x="1074386" y="111328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9770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for Lab Spaces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714328900"/>
              </p:ext>
            </p:extLst>
          </p:nvPr>
        </p:nvGraphicFramePr>
        <p:xfrm>
          <a:off x="1074386" y="111328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2656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77FEC3E-B2FE-9045-8D49-89B1E3D20C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55"/>
            <a:ext cx="8687356" cy="5517245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93B1474-02E3-4509-B5C5-84427653BA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387102" y="2928857"/>
            <a:ext cx="804898" cy="3140150"/>
          </a:xfrm>
          <a:custGeom>
            <a:avLst/>
            <a:gdLst>
              <a:gd name="connsiteX0" fmla="*/ 99480 w 804898"/>
              <a:gd name="connsiteY0" fmla="*/ 0 h 3140150"/>
              <a:gd name="connsiteX1" fmla="*/ 804898 w 804898"/>
              <a:gd name="connsiteY1" fmla="*/ 0 h 3140150"/>
              <a:gd name="connsiteX2" fmla="*/ 804898 w 804898"/>
              <a:gd name="connsiteY2" fmla="*/ 357262 h 3140150"/>
              <a:gd name="connsiteX3" fmla="*/ 804898 w 804898"/>
              <a:gd name="connsiteY3" fmla="*/ 2782888 h 3140150"/>
              <a:gd name="connsiteX4" fmla="*/ 804898 w 804898"/>
              <a:gd name="connsiteY4" fmla="*/ 3140150 h 3140150"/>
              <a:gd name="connsiteX5" fmla="*/ 99480 w 804898"/>
              <a:gd name="connsiteY5" fmla="*/ 3140150 h 3140150"/>
              <a:gd name="connsiteX6" fmla="*/ 0 w 804898"/>
              <a:gd name="connsiteY6" fmla="*/ 3013250 h 3140150"/>
              <a:gd name="connsiteX7" fmla="*/ 0 w 804898"/>
              <a:gd name="connsiteY7" fmla="*/ 2655988 h 3140150"/>
              <a:gd name="connsiteX8" fmla="*/ 0 w 804898"/>
              <a:gd name="connsiteY8" fmla="*/ 484162 h 3140150"/>
              <a:gd name="connsiteX9" fmla="*/ 0 w 804898"/>
              <a:gd name="connsiteY9" fmla="*/ 126900 h 3140150"/>
              <a:gd name="connsiteX10" fmla="*/ 99480 w 804898"/>
              <a:gd name="connsiteY10" fmla="*/ 0 h 314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4898" h="3140150">
                <a:moveTo>
                  <a:pt x="99480" y="0"/>
                </a:moveTo>
                <a:lnTo>
                  <a:pt x="804898" y="0"/>
                </a:lnTo>
                <a:lnTo>
                  <a:pt x="804898" y="357262"/>
                </a:lnTo>
                <a:lnTo>
                  <a:pt x="804898" y="2782888"/>
                </a:lnTo>
                <a:lnTo>
                  <a:pt x="804898" y="3140150"/>
                </a:lnTo>
                <a:lnTo>
                  <a:pt x="99480" y="3140150"/>
                </a:lnTo>
                <a:cubicBezTo>
                  <a:pt x="44539" y="3140150"/>
                  <a:pt x="0" y="3083334"/>
                  <a:pt x="0" y="3013250"/>
                </a:cubicBezTo>
                <a:lnTo>
                  <a:pt x="0" y="2655988"/>
                </a:lnTo>
                <a:lnTo>
                  <a:pt x="0" y="484162"/>
                </a:lnTo>
                <a:lnTo>
                  <a:pt x="0" y="126900"/>
                </a:lnTo>
                <a:cubicBezTo>
                  <a:pt x="0" y="56816"/>
                  <a:pt x="44539" y="0"/>
                  <a:pt x="99480" y="0"/>
                </a:cubicBez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AB4748B-F532-4C70-827A-5FEA8C0843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1391864" y="5548307"/>
            <a:ext cx="450092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5293" y="2408157"/>
            <a:ext cx="4459766" cy="3146839"/>
          </a:xfrm>
        </p:spPr>
        <p:txBody>
          <a:bodyPr/>
          <a:lstStyle/>
          <a:p>
            <a:r>
              <a:rPr lang="en-US" dirty="0" smtClean="0"/>
              <a:t>Defining Library Creative Space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b="1" dirty="0" smtClean="0"/>
              <a:t>A short primer</a:t>
            </a:r>
            <a:endParaRPr lang="en-US" sz="2800" b="1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7746F873-A4ED-4E4C-BB89-CA0FBB9E95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456656" y="5118766"/>
            <a:ext cx="751030" cy="65906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Freeform 5" descr="Hollow accent block">
            <a:extLst>
              <a:ext uri="{FF2B5EF4-FFF2-40B4-BE49-F238E27FC236}">
                <a16:creationId xmlns:a16="http://schemas.microsoft.com/office/drawing/2014/main" id="{E0D7A780-33BC-4E68-9763-AB62376D50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1779027" y="1160174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686801" y="6428425"/>
            <a:ext cx="3040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credit: NCSU Libraries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for Lab Spaces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231982458"/>
              </p:ext>
            </p:extLst>
          </p:nvPr>
        </p:nvGraphicFramePr>
        <p:xfrm>
          <a:off x="1074386" y="111328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827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1" b="6331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390255" y="1219888"/>
            <a:ext cx="4459766" cy="3146839"/>
          </a:xfrm>
        </p:spPr>
        <p:txBody>
          <a:bodyPr anchor="ctr" anchorCtr="0"/>
          <a:lstStyle/>
          <a:p>
            <a:pPr algn="ctr"/>
            <a:r>
              <a:rPr lang="en-US" sz="13800" dirty="0"/>
              <a:t>100%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619888" y="3284376"/>
            <a:ext cx="4000500" cy="426424"/>
          </a:xfrm>
        </p:spPr>
        <p:txBody>
          <a:bodyPr/>
          <a:lstStyle/>
          <a:p>
            <a:pPr algn="ctr"/>
            <a:r>
              <a:rPr lang="en-US" sz="3200" b="1" dirty="0" smtClean="0"/>
              <a:t>Offer Workshops</a:t>
            </a:r>
            <a:endParaRPr lang="en-US" sz="32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21</a:t>
            </a:fld>
            <a:endParaRPr lang="en-US" noProof="0" dirty="0"/>
          </a:p>
        </p:txBody>
      </p:sp>
      <p:sp>
        <p:nvSpPr>
          <p:cNvPr id="9" name="TextBox 8"/>
          <p:cNvSpPr txBox="1"/>
          <p:nvPr/>
        </p:nvSpPr>
        <p:spPr>
          <a:xfrm>
            <a:off x="449491" y="3965510"/>
            <a:ext cx="28068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Common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GIS, mapping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Text mining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Python and 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AR/VR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Copyright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Omeka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Scalar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Visualization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021779" y="6477337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Photo credit: Georgia State, CURVE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751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1" b="6331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390255" y="1219888"/>
            <a:ext cx="4459766" cy="3146839"/>
          </a:xfrm>
        </p:spPr>
        <p:txBody>
          <a:bodyPr anchor="ctr" anchorCtr="0"/>
          <a:lstStyle/>
          <a:p>
            <a:pPr algn="ctr"/>
            <a:r>
              <a:rPr lang="en-US" sz="13800" dirty="0" smtClean="0"/>
              <a:t>42%</a:t>
            </a:r>
            <a:endParaRPr lang="en-US" sz="13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619888" y="3284376"/>
            <a:ext cx="4000500" cy="426424"/>
          </a:xfrm>
        </p:spPr>
        <p:txBody>
          <a:bodyPr/>
          <a:lstStyle/>
          <a:p>
            <a:pPr algn="ctr"/>
            <a:r>
              <a:rPr lang="en-US" sz="3200" b="1" dirty="0" smtClean="0"/>
              <a:t>Offer Fellowships</a:t>
            </a:r>
            <a:endParaRPr lang="en-US" sz="32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22</a:t>
            </a:fld>
            <a:endParaRPr lang="en-US" noProof="0" dirty="0"/>
          </a:p>
        </p:txBody>
      </p:sp>
      <p:sp>
        <p:nvSpPr>
          <p:cNvPr id="9" name="TextBox 8"/>
          <p:cNvSpPr txBox="1"/>
          <p:nvPr/>
        </p:nvSpPr>
        <p:spPr>
          <a:xfrm>
            <a:off x="291681" y="4366727"/>
            <a:ext cx="28068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8 out of 35 offer mini-grants</a:t>
            </a:r>
            <a:endParaRPr lang="en-US" dirty="0" smtClean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Travel to conferences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Faculty </a:t>
            </a:r>
            <a:r>
              <a:rPr lang="en-US" dirty="0"/>
              <a:t>p</a:t>
            </a:r>
            <a:r>
              <a:rPr lang="en-US" dirty="0" smtClean="0"/>
              <a:t>roject 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 startup 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Ranged from $250-$20,000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021779" y="6447457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Photo credit: Georgia State, CURVE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536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23</a:t>
            </a:fld>
            <a:endParaRPr lang="en-US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904" y="0"/>
            <a:ext cx="8928634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4496927"/>
            <a:ext cx="4459766" cy="539345"/>
          </a:xfrm>
        </p:spPr>
        <p:txBody>
          <a:bodyPr/>
          <a:lstStyle/>
          <a:p>
            <a:r>
              <a:rPr lang="en-US" sz="2400" b="1" dirty="0" smtClean="0">
                <a:latin typeface="+mj-lt"/>
              </a:rPr>
              <a:t>Getting the Word Out</a:t>
            </a:r>
            <a:endParaRPr lang="en-US" sz="24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8134" y="587829"/>
            <a:ext cx="238863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Website with Projects</a:t>
            </a:r>
          </a:p>
          <a:p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22 out of 35</a:t>
            </a:r>
          </a:p>
          <a:p>
            <a:r>
              <a:rPr lang="en-US" dirty="0" smtClean="0"/>
              <a:t>10 Scholar’s Labs</a:t>
            </a:r>
          </a:p>
          <a:p>
            <a:endParaRPr lang="en-US" dirty="0"/>
          </a:p>
          <a:p>
            <a:r>
              <a:rPr lang="en-US" sz="2000" b="1" dirty="0" smtClean="0"/>
              <a:t>Blog</a:t>
            </a:r>
          </a:p>
          <a:p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13 out of 35</a:t>
            </a:r>
          </a:p>
          <a:p>
            <a:r>
              <a:rPr lang="en-US" dirty="0" smtClean="0"/>
              <a:t>5 Scholar’s Labs</a:t>
            </a:r>
          </a:p>
          <a:p>
            <a:endParaRPr lang="en-US" dirty="0" smtClean="0"/>
          </a:p>
          <a:p>
            <a:r>
              <a:rPr lang="en-US" i="1" dirty="0" smtClean="0"/>
              <a:t>Note: some had both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06801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Models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24</a:t>
            </a:fld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 smtClean="0"/>
              <a:t>Grant</a:t>
            </a:r>
          </a:p>
          <a:p>
            <a:r>
              <a:rPr lang="en-US" sz="2800" dirty="0" smtClean="0"/>
              <a:t>Donor</a:t>
            </a:r>
          </a:p>
          <a:p>
            <a:r>
              <a:rPr lang="en-US" sz="2800" dirty="0" smtClean="0"/>
              <a:t>Operating Funds</a:t>
            </a:r>
          </a:p>
          <a:p>
            <a:r>
              <a:rPr lang="en-US" sz="2800" dirty="0" smtClean="0"/>
              <a:t>Charging for Services (rare)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83188" y="219057"/>
            <a:ext cx="6544468" cy="64260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Grant: </a:t>
            </a:r>
            <a:r>
              <a:rPr lang="en-US" dirty="0" err="1" smtClean="0"/>
              <a:t>Bucknell</a:t>
            </a:r>
            <a:endParaRPr lang="en-US" dirty="0" smtClean="0"/>
          </a:p>
          <a:p>
            <a:pPr marL="276225" lvl="1" indent="0">
              <a:buNone/>
            </a:pPr>
            <a:r>
              <a:rPr lang="en-US" dirty="0" smtClean="0"/>
              <a:t>Granting body: Mellon Foundation, $700,000</a:t>
            </a:r>
          </a:p>
          <a:p>
            <a:pPr marL="276225" lvl="1" indent="0">
              <a:buNone/>
            </a:pPr>
            <a:r>
              <a:rPr lang="en-US" dirty="0" smtClean="0"/>
              <a:t>Used to renovate an existing space,</a:t>
            </a:r>
          </a:p>
          <a:p>
            <a:pPr marL="276225" lvl="1" indent="0">
              <a:buNone/>
            </a:pPr>
            <a:r>
              <a:rPr lang="en-US" dirty="0" smtClean="0"/>
              <a:t>train their employees, and to host a conference</a:t>
            </a:r>
          </a:p>
          <a:p>
            <a:pPr marL="276225" lvl="1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Donor: Duke</a:t>
            </a:r>
          </a:p>
          <a:p>
            <a:pPr marL="276225" lvl="1" indent="0">
              <a:buNone/>
            </a:pPr>
            <a:r>
              <a:rPr lang="en-US" dirty="0" smtClean="0"/>
              <a:t>Family donated ~$3.5 million through capital campaign</a:t>
            </a:r>
          </a:p>
          <a:p>
            <a:pPr marL="276225" lvl="1" indent="0">
              <a:buNone/>
            </a:pPr>
            <a:r>
              <a:rPr lang="en-US" dirty="0" smtClean="0"/>
              <a:t>Used to completely renovate an existing space</a:t>
            </a:r>
          </a:p>
          <a:p>
            <a:pPr marL="276225" lvl="1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Operating Funds: Boston College</a:t>
            </a:r>
          </a:p>
          <a:p>
            <a:pPr marL="276225" lvl="1" indent="0">
              <a:buNone/>
            </a:pPr>
            <a:r>
              <a:rPr lang="en-US" dirty="0" smtClean="0"/>
              <a:t>Overhead is mainly staff funding, and technology items. </a:t>
            </a:r>
          </a:p>
          <a:p>
            <a:pPr marL="276225" lvl="1" indent="0">
              <a:buNone/>
            </a:pPr>
            <a:r>
              <a:rPr lang="en-US" dirty="0" smtClean="0"/>
              <a:t>This is paid for by the library’s operating budget</a:t>
            </a:r>
          </a:p>
          <a:p>
            <a:pPr marL="276225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Charging for Services: UC-Berkeley</a:t>
            </a:r>
          </a:p>
          <a:p>
            <a:pPr marL="276225" lvl="1" indent="0">
              <a:buNone/>
            </a:pPr>
            <a:r>
              <a:rPr lang="en-US" dirty="0" smtClean="0"/>
              <a:t>The D-Lab charges for their services (on website):</a:t>
            </a:r>
          </a:p>
          <a:p>
            <a:pPr marL="619125" lvl="1" indent="-342900"/>
            <a:r>
              <a:rPr lang="en-US" dirty="0" smtClean="0"/>
              <a:t>$100/hour for affiliated faculty, staff, or students</a:t>
            </a:r>
          </a:p>
          <a:p>
            <a:pPr marL="619125" lvl="1" indent="-342900"/>
            <a:r>
              <a:rPr lang="en-US" dirty="0" smtClean="0"/>
              <a:t>$224/hour for outside entities</a:t>
            </a:r>
          </a:p>
          <a:p>
            <a:pPr marL="619125" lvl="1" indent="-342900"/>
            <a:r>
              <a:rPr lang="en-US" dirty="0" smtClean="0"/>
              <a:t>$150/person for training workshops </a:t>
            </a:r>
          </a:p>
          <a:p>
            <a:pPr marL="276225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725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B15BC12-29C3-3D4B-805A-8A860D70CA6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5" r="7286"/>
          <a:stretch/>
        </p:blipFill>
        <p:spPr>
          <a:xfrm>
            <a:off x="-12526" y="0"/>
            <a:ext cx="12200351" cy="685800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3888866-542D-43D4-BFE1-045D363519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-1" y="4813138"/>
            <a:ext cx="691517" cy="1026777"/>
          </a:xfrm>
          <a:custGeom>
            <a:avLst/>
            <a:gdLst>
              <a:gd name="connsiteX0" fmla="*/ 1494549 w 1494549"/>
              <a:gd name="connsiteY0" fmla="*/ 0 h 2200275"/>
              <a:gd name="connsiteX1" fmla="*/ 100333 w 1494549"/>
              <a:gd name="connsiteY1" fmla="*/ 0 h 2200275"/>
              <a:gd name="connsiteX2" fmla="*/ 0 w 1494549"/>
              <a:gd name="connsiteY2" fmla="*/ 100333 h 2200275"/>
              <a:gd name="connsiteX3" fmla="*/ 0 w 1494549"/>
              <a:gd name="connsiteY3" fmla="*/ 2099942 h 2200275"/>
              <a:gd name="connsiteX4" fmla="*/ 100333 w 1494549"/>
              <a:gd name="connsiteY4" fmla="*/ 2200275 h 2200275"/>
              <a:gd name="connsiteX5" fmla="*/ 1494549 w 1494549"/>
              <a:gd name="connsiteY5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4549" h="2200275">
                <a:moveTo>
                  <a:pt x="1494549" y="0"/>
                </a:moveTo>
                <a:lnTo>
                  <a:pt x="100333" y="0"/>
                </a:lnTo>
                <a:cubicBezTo>
                  <a:pt x="44921" y="0"/>
                  <a:pt x="0" y="44921"/>
                  <a:pt x="0" y="100333"/>
                </a:cubicBezTo>
                <a:lnTo>
                  <a:pt x="0" y="2099942"/>
                </a:lnTo>
                <a:cubicBezTo>
                  <a:pt x="0" y="2155354"/>
                  <a:pt x="44921" y="2200275"/>
                  <a:pt x="100333" y="2200275"/>
                </a:cubicBezTo>
                <a:lnTo>
                  <a:pt x="1494549" y="2200275"/>
                </a:ln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67AA2A8-C66E-4F4C-A6E7-E7ABCE7E9E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463958" y="5610101"/>
            <a:ext cx="225306" cy="201048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8744987-7958-44D9-AE6F-009CA4C08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86" y="5066452"/>
            <a:ext cx="5675313" cy="744697"/>
          </a:xfrm>
        </p:spPr>
        <p:txBody>
          <a:bodyPr/>
          <a:lstStyle/>
          <a:p>
            <a:r>
              <a:rPr lang="en-US" sz="3200" b="1" dirty="0" smtClean="0">
                <a:latin typeface="+mj-lt"/>
              </a:rPr>
              <a:t>Case Studies</a:t>
            </a:r>
            <a:endParaRPr lang="en-US" sz="3200" b="1" dirty="0">
              <a:latin typeface="+mj-lt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ABF5B12D-6F10-4377-9094-B3E79ECB1B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0800000" flipH="1" flipV="1">
            <a:off x="463958" y="4860371"/>
            <a:ext cx="225306" cy="201048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02D98-AA1E-41BB-B94E-180311759C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253951" y="6477337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Photo credit: Georgia State, CURVE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219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dirty="0"/>
              <a:t>Lorem ipsum dolor sit amet, consectetur adipiscing elit.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59263"/>
            <a:ext cx="5472000" cy="360000"/>
          </a:xfrm>
        </p:spPr>
        <p:txBody>
          <a:bodyPr/>
          <a:lstStyle/>
          <a:p>
            <a:r>
              <a:rPr lang="en-US" dirty="0"/>
              <a:t>Proseware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67097"/>
            <a:ext cx="5472000" cy="1882828"/>
          </a:xfrm>
        </p:spPr>
        <p:txBody>
          <a:bodyPr/>
          <a:lstStyle/>
          <a:p>
            <a:r>
              <a:rPr lang="en-US" dirty="0"/>
              <a:t>Nulla a erat eget nunc hendrerit ultrices eu nec nulla. Donec viverra leo aliquet, auctor quam id, convallis orci. </a:t>
            </a:r>
          </a:p>
          <a:p>
            <a:pPr lvl="1"/>
            <a:r>
              <a:rPr lang="en-US" dirty="0"/>
              <a:t>Sed in molestie est. Cras ornare turpis at ligula posuere, sit amet accumsan neque lobortis.</a:t>
            </a:r>
          </a:p>
          <a:p>
            <a:pPr lvl="1"/>
            <a:r>
              <a:rPr lang="en-US" dirty="0"/>
              <a:t>Maecenas mattis risus ligula, sed ullamcorper nunc efficitur sed.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459788"/>
            <a:ext cx="5472000" cy="358775"/>
          </a:xfrm>
        </p:spPr>
        <p:txBody>
          <a:bodyPr/>
          <a:lstStyle/>
          <a:p>
            <a:r>
              <a:rPr lang="en-US" dirty="0"/>
              <a:t>Competitive Service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963789"/>
            <a:ext cx="5472113" cy="1883984"/>
          </a:xfrm>
        </p:spPr>
        <p:txBody>
          <a:bodyPr/>
          <a:lstStyle/>
          <a:p>
            <a:r>
              <a:rPr lang="en-US" dirty="0"/>
              <a:t>Praesent venenatis quam tortor, viverra nunc rutrum. </a:t>
            </a:r>
          </a:p>
          <a:p>
            <a:pPr lvl="1"/>
            <a:r>
              <a:rPr lang="en-US" dirty="0"/>
              <a:t>Maecenas malesuada ultricies sapien sit amet pharetra. </a:t>
            </a:r>
          </a:p>
          <a:p>
            <a:pPr lvl="1"/>
            <a:r>
              <a:rPr lang="en-US" dirty="0"/>
              <a:t>Nunc tempus, risus sodales hendrerit, arcu dolor commodo libero, a sollicitudin quam nulla quis lectus. In at porta mauris.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86426" y="6482372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Photo credit: Digital Humanities Lab at Yale, featured case </a:t>
            </a:r>
            <a:r>
              <a:rPr lang="en-US" sz="1400" dirty="0" smtClean="0"/>
              <a:t>study; DH </a:t>
            </a:r>
            <a:r>
              <a:rPr lang="en-US" sz="1400" dirty="0" smtClean="0"/>
              <a:t>Lab space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5303"/>
            <a:ext cx="12203887" cy="355109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 txBox="1">
            <a:spLocks/>
          </p:cNvSpPr>
          <p:nvPr/>
        </p:nvSpPr>
        <p:spPr>
          <a:xfrm>
            <a:off x="6731887" y="2838115"/>
            <a:ext cx="5472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Case Study: Yale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Digital Humanities Lab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95788"/>
            <a:ext cx="12192000" cy="43017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58605" y="7326268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Photo credit: Yale Digital Humanities 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494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0960" y="5088873"/>
            <a:ext cx="4459766" cy="1526088"/>
          </a:xfrm>
        </p:spPr>
        <p:txBody>
          <a:bodyPr/>
          <a:lstStyle/>
          <a:p>
            <a:r>
              <a:rPr lang="en-US" dirty="0" smtClean="0"/>
              <a:t>Case Study:</a:t>
            </a:r>
            <a:br>
              <a:rPr lang="en-US" dirty="0" smtClean="0"/>
            </a:br>
            <a:r>
              <a:rPr lang="en-US" dirty="0" smtClean="0"/>
              <a:t>Yale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C:\Users\kavanaghk\Desktop\BookChapters\Figure4 Chapter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18" y="4261938"/>
            <a:ext cx="6718942" cy="218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kavanaghk\Desktop\BookChapters\Figure1 Chapter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18" y="191993"/>
            <a:ext cx="6715842" cy="226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kavanaghk\Desktop\BookChapters\Figure3 Chap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502" y="2157412"/>
            <a:ext cx="5278096" cy="249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4459266" y="3256767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219194" y="5033586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57336" y="5033586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903706" y="5033586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7591271" y="2074890"/>
            <a:ext cx="3925319" cy="3538603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Grant funded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$3 million from Garza Foundation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Used to renovate a space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Pay 3 full time staff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Train staff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Seed Grants $3,000-$20,000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After grant (2017), endowments and operating funds will be used 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7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Competitive Service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 txBox="1">
            <a:spLocks/>
          </p:cNvSpPr>
          <p:nvPr/>
        </p:nvSpPr>
        <p:spPr>
          <a:xfrm>
            <a:off x="8232422" y="818942"/>
            <a:ext cx="5472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Case Study: </a:t>
            </a:r>
          </a:p>
          <a:p>
            <a:pPr algn="ctr"/>
            <a:r>
              <a:rPr lang="en-US" dirty="0" smtClean="0"/>
              <a:t>Georgia State</a:t>
            </a:r>
          </a:p>
          <a:p>
            <a:pPr algn="ctr"/>
            <a:r>
              <a:rPr lang="en-US" sz="2400" dirty="0" smtClean="0"/>
              <a:t>CURVE</a:t>
            </a:r>
            <a:endParaRPr lang="en-US" sz="2400" dirty="0"/>
          </a:p>
        </p:txBody>
      </p:sp>
      <p:pic>
        <p:nvPicPr>
          <p:cNvPr id="11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0" b="11120"/>
          <a:stretch>
            <a:fillRect/>
          </a:stretch>
        </p:blipFill>
        <p:spPr>
          <a:xfrm>
            <a:off x="-1" y="11288"/>
            <a:ext cx="9223842" cy="354046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2" descr="C:\Users\kavanaghk\Desktop\CURVE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/>
          <a:stretch/>
        </p:blipFill>
        <p:spPr bwMode="auto">
          <a:xfrm>
            <a:off x="-22579" y="3556000"/>
            <a:ext cx="9240403" cy="33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130300" y="6550223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Photo credit: Georgia State, CURVE, featured case study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00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0960" y="5088873"/>
            <a:ext cx="4459766" cy="1526088"/>
          </a:xfrm>
        </p:spPr>
        <p:txBody>
          <a:bodyPr/>
          <a:lstStyle/>
          <a:p>
            <a:r>
              <a:rPr lang="en-US" dirty="0" smtClean="0"/>
              <a:t>Case Study:</a:t>
            </a:r>
            <a:br>
              <a:rPr lang="en-US" dirty="0" smtClean="0"/>
            </a:br>
            <a:r>
              <a:rPr lang="en-US" dirty="0" smtClean="0"/>
              <a:t>Georgia State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4" descr="C:\Users\kavanaghk\Desktop\BookChapters\Figure4 Chapter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01" y="4451468"/>
            <a:ext cx="6718942" cy="218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kavanaghk\Desktop\BookChapters\Figure1 Chapter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10" y="373328"/>
            <a:ext cx="6994525" cy="236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kavanaghk\Desktop\BookChapters\Figure3 Chapter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35" y="2261835"/>
            <a:ext cx="5278096" cy="249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4045907" y="3302398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715998" y="5247497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10960" y="353887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Funded by the State of Georgia</a:t>
            </a:r>
            <a:endParaRPr lang="en-US" sz="2400" dirty="0"/>
          </a:p>
          <a:p>
            <a:r>
              <a:rPr lang="en-US" sz="2400" dirty="0" smtClean="0"/>
              <a:t>$1.2 million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Total renovation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Technology (CURVE wall)</a:t>
            </a:r>
          </a:p>
        </p:txBody>
      </p:sp>
    </p:spTree>
    <p:extLst>
      <p:ext uri="{BB962C8B-B14F-4D97-AF65-F5344CB8AC3E}">
        <p14:creationId xmlns:p14="http://schemas.microsoft.com/office/powerpoint/2010/main" val="2354525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5850692" cy="432000"/>
          </a:xfrm>
        </p:spPr>
        <p:txBody>
          <a:bodyPr/>
          <a:lstStyle/>
          <a:p>
            <a:r>
              <a:rPr lang="en-US" dirty="0" smtClean="0"/>
              <a:t>What is a Library Creative Space?</a:t>
            </a:r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199"/>
            <a:ext cx="5472000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Simple answer: Space </a:t>
            </a:r>
            <a:r>
              <a:rPr lang="en-US" sz="2800" dirty="0"/>
              <a:t>set aside for the creation of non-textual </a:t>
            </a:r>
            <a:r>
              <a:rPr lang="en-US" sz="2800" dirty="0" smtClean="0"/>
              <a:t>content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/>
            <a:r>
              <a:rPr lang="en-US" sz="2800" dirty="0"/>
              <a:t>Tools, materials, and equipment for use by patrons </a:t>
            </a:r>
          </a:p>
          <a:p>
            <a:pPr marL="457200" indent="-457200"/>
            <a:r>
              <a:rPr lang="en-US" sz="2800" dirty="0" smtClean="0"/>
              <a:t>Support</a:t>
            </a:r>
            <a:endParaRPr lang="en-US" sz="2800" dirty="0"/>
          </a:p>
          <a:p>
            <a:pPr marL="914400" lvl="1" indent="-457200"/>
            <a:r>
              <a:rPr lang="en-US" sz="2600" dirty="0"/>
              <a:t>Staff expertise and facilitation </a:t>
            </a:r>
          </a:p>
          <a:p>
            <a:pPr marL="914400" lvl="1" indent="-457200"/>
            <a:r>
              <a:rPr lang="en-US" sz="2600" dirty="0"/>
              <a:t>Classes and instruction </a:t>
            </a:r>
          </a:p>
          <a:p>
            <a:pPr marL="914400" lvl="1" indent="-457200"/>
            <a:r>
              <a:rPr lang="en-US" sz="2600" dirty="0"/>
              <a:t>Online resources </a:t>
            </a:r>
          </a:p>
          <a:p>
            <a:pPr marL="914400" lvl="1" indent="-457200"/>
            <a:r>
              <a:rPr lang="en-US" sz="2600" dirty="0"/>
              <a:t>Some combination of the above</a:t>
            </a:r>
            <a:endParaRPr lang="en-US" dirty="0"/>
          </a:p>
          <a:p>
            <a:pPr marL="0" indent="0">
              <a:buNone/>
            </a:pPr>
            <a:r>
              <a:rPr lang="en-US" sz="1400" dirty="0"/>
              <a:t>(from Eric Johnson, The Future of Library Creative Space (2017), </a:t>
            </a:r>
            <a:r>
              <a:rPr lang="en-US" sz="1400" dirty="0" smtClean="0"/>
              <a:t>page  </a:t>
            </a:r>
            <a:r>
              <a:rPr lang="en-US" sz="1400" dirty="0"/>
              <a:t>4)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6CDA85C-88C0-6444-B1E8-D661956A20E8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92" y="556100"/>
            <a:ext cx="5511800" cy="5511800"/>
          </a:xfrm>
        </p:spPr>
      </p:pic>
      <p:sp>
        <p:nvSpPr>
          <p:cNvPr id="66" name="Freeform 5">
            <a:extLst>
              <a:ext uri="{FF2B5EF4-FFF2-40B4-BE49-F238E27FC236}">
                <a16:creationId xmlns:a16="http://schemas.microsoft.com/office/drawing/2014/main" id="{3EEE5409-3F6C-485D-B4C2-5247917F10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5363366" y="497489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id="{0D74D4D5-6A4C-4248-8A92-B8CA1C918E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6650080" y="4752199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686801" y="6428425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credit: DREAM Lab, Oregon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407016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9" r="11659"/>
          <a:stretch>
            <a:fillRect/>
          </a:stretch>
        </p:blipFill>
        <p:spPr>
          <a:xfrm>
            <a:off x="5148050" y="1823754"/>
            <a:ext cx="3529145" cy="311828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17" name="Picture Placeholder 16"/>
          <p:cNvPicPr>
            <a:picLocks noGrp="1" noChangeAspect="1"/>
          </p:cNvPicPr>
          <p:nvPr>
            <p:ph type="pic" sz="quarter" idx="3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9" r="25029"/>
          <a:stretch>
            <a:fillRect/>
          </a:stretch>
        </p:blipFill>
        <p:spPr>
          <a:xfrm>
            <a:off x="2595433" y="3754572"/>
            <a:ext cx="3366253" cy="2974352"/>
          </a:xfrm>
        </p:spPr>
      </p:pic>
      <p:pic>
        <p:nvPicPr>
          <p:cNvPr id="18" name="Picture Placeholder 17"/>
          <p:cNvPicPr>
            <a:picLocks noGrp="1" noChangeAspect="1"/>
          </p:cNvPicPr>
          <p:nvPr>
            <p:ph type="pic" sz="quarter" idx="3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6" r="25636"/>
          <a:stretch>
            <a:fillRect/>
          </a:stretch>
        </p:blipFill>
        <p:spPr>
          <a:xfrm>
            <a:off x="8132246" y="323527"/>
            <a:ext cx="3498979" cy="3091626"/>
          </a:xfr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 txBox="1">
            <a:spLocks/>
          </p:cNvSpPr>
          <p:nvPr/>
        </p:nvSpPr>
        <p:spPr>
          <a:xfrm>
            <a:off x="1917676" y="921501"/>
            <a:ext cx="5472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Case Study: </a:t>
            </a:r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Bucknell</a:t>
            </a:r>
            <a:endParaRPr lang="en-US" dirty="0" smtClean="0"/>
          </a:p>
          <a:p>
            <a:pPr algn="ctr"/>
            <a:r>
              <a:rPr lang="en-US" sz="2400" dirty="0" smtClean="0"/>
              <a:t>Digital </a:t>
            </a:r>
            <a:r>
              <a:rPr lang="en-US" sz="2400" dirty="0" smtClean="0"/>
              <a:t>Scholarship </a:t>
            </a:r>
            <a:r>
              <a:rPr lang="en-US" sz="2400" dirty="0" smtClean="0"/>
              <a:t>Studio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5702300" y="6468914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Photo </a:t>
            </a:r>
            <a:r>
              <a:rPr lang="en-US" sz="1400" dirty="0" smtClean="0"/>
              <a:t>credits: </a:t>
            </a:r>
            <a:r>
              <a:rPr lang="en-US" sz="1400" dirty="0" err="1" smtClean="0"/>
              <a:t>Bucknell</a:t>
            </a:r>
            <a:r>
              <a:rPr lang="en-US" sz="1400" dirty="0"/>
              <a:t> </a:t>
            </a:r>
            <a:r>
              <a:rPr lang="en-US" sz="1400" dirty="0" smtClean="0"/>
              <a:t>Library website</a:t>
            </a:r>
            <a:endParaRPr lang="en-US" sz="1400" dirty="0"/>
          </a:p>
        </p:txBody>
      </p:sp>
      <p:pic>
        <p:nvPicPr>
          <p:cNvPr id="21" name="Picture Placeholder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931" y="3680910"/>
            <a:ext cx="3561389" cy="2941892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</p:pic>
      <p:sp>
        <p:nvSpPr>
          <p:cNvPr id="22" name="TextBox 21"/>
          <p:cNvSpPr txBox="1"/>
          <p:nvPr/>
        </p:nvSpPr>
        <p:spPr>
          <a:xfrm>
            <a:off x="5514306" y="2176532"/>
            <a:ext cx="261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The Cave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8645655" y="2746131"/>
            <a:ext cx="261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River Project Room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8645655" y="3885406"/>
            <a:ext cx="261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Forest Meeting Room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969590" y="4046091"/>
            <a:ext cx="261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Canyon Project Room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01665" y="3582196"/>
            <a:ext cx="2163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/>
              <a:t>Additional Digital </a:t>
            </a:r>
            <a:r>
              <a:rPr lang="en-US" sz="1600" b="1" i="1" dirty="0"/>
              <a:t>Scholarship </a:t>
            </a:r>
            <a:r>
              <a:rPr lang="en-US" sz="1600" b="1" i="1" dirty="0" smtClean="0"/>
              <a:t>Spaces:</a:t>
            </a:r>
            <a:r>
              <a:rPr lang="en-US" sz="1600" b="1" i="1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One-Button Studio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GIS </a:t>
            </a:r>
            <a:r>
              <a:rPr lang="en-US" sz="1600" dirty="0"/>
              <a:t>Underground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Digital </a:t>
            </a:r>
            <a:r>
              <a:rPr lang="en-US" sz="1600" dirty="0"/>
              <a:t>Video Editing </a:t>
            </a:r>
            <a:r>
              <a:rPr lang="en-US" sz="1600" dirty="0" smtClean="0"/>
              <a:t>Lab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623912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0960" y="5070211"/>
            <a:ext cx="4459766" cy="1526088"/>
          </a:xfrm>
        </p:spPr>
        <p:txBody>
          <a:bodyPr/>
          <a:lstStyle/>
          <a:p>
            <a:r>
              <a:rPr lang="en-US" dirty="0" smtClean="0"/>
              <a:t>Case Study:</a:t>
            </a:r>
            <a:br>
              <a:rPr lang="en-US" dirty="0" smtClean="0"/>
            </a:br>
            <a:r>
              <a:rPr lang="en-US" dirty="0" err="1" smtClean="0"/>
              <a:t>Bucknell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4" descr="C:\Users\kavanaghk\Desktop\BookChapters\Figure4 Chapter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01" y="4451468"/>
            <a:ext cx="6718942" cy="218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kavanaghk\Desktop\BookChapters\Figure3 Chapter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35" y="2261835"/>
            <a:ext cx="5278096" cy="249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eft-Right Arrow 9"/>
          <p:cNvSpPr/>
          <p:nvPr/>
        </p:nvSpPr>
        <p:spPr>
          <a:xfrm>
            <a:off x="1262536" y="945023"/>
            <a:ext cx="6248424" cy="297544"/>
          </a:xfrm>
          <a:prstGeom prst="leftRight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6701" y="1369973"/>
            <a:ext cx="2305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Student-focused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22659" y="1349163"/>
            <a:ext cx="2305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Faculty-focused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16172" y="3638861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647070" y="5225510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610245" y="5225509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221938" y="904433"/>
            <a:ext cx="388307" cy="37578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510960" y="2718755"/>
            <a:ext cx="44597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Funding:</a:t>
            </a:r>
          </a:p>
          <a:p>
            <a:r>
              <a:rPr lang="en-US" sz="2400" dirty="0" smtClean="0"/>
              <a:t>$700,000 Mellon Grant</a:t>
            </a:r>
          </a:p>
          <a:p>
            <a:endParaRPr lang="en-US" sz="2400" dirty="0"/>
          </a:p>
          <a:p>
            <a:r>
              <a:rPr lang="en-US" sz="2400" dirty="0" smtClean="0"/>
              <a:t>40 mini-grants</a:t>
            </a:r>
          </a:p>
          <a:p>
            <a:r>
              <a:rPr lang="en-US" sz="2400" dirty="0" smtClean="0"/>
              <a:t>Renovation of spaces</a:t>
            </a:r>
          </a:p>
          <a:p>
            <a:r>
              <a:rPr lang="en-US" sz="2400" dirty="0" smtClean="0"/>
              <a:t>Training for staff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718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9093" y="5210827"/>
            <a:ext cx="4459766" cy="1508394"/>
          </a:xfrm>
        </p:spPr>
        <p:txBody>
          <a:bodyPr/>
          <a:lstStyle/>
          <a:p>
            <a:r>
              <a:rPr lang="en-US" dirty="0" smtClean="0"/>
              <a:t>Case Study:</a:t>
            </a:r>
            <a:br>
              <a:rPr lang="en-US" dirty="0" smtClean="0"/>
            </a:br>
            <a:r>
              <a:rPr lang="en-US" dirty="0" err="1" smtClean="0"/>
              <a:t>Bucknell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350696" cy="684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11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9" b="5809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Oregon DREAM Lab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Six </a:t>
            </a:r>
            <a:r>
              <a:rPr lang="en-US" sz="2400" dirty="0" err="1" smtClean="0"/>
              <a:t>reservable</a:t>
            </a:r>
            <a:r>
              <a:rPr lang="en-US" sz="2400" dirty="0" smtClean="0"/>
              <a:t> spaces </a:t>
            </a:r>
          </a:p>
          <a:p>
            <a:pPr lvl="1"/>
            <a:r>
              <a:rPr lang="en-US" sz="2000" dirty="0" smtClean="0"/>
              <a:t>Collaboration Rooms</a:t>
            </a:r>
          </a:p>
          <a:p>
            <a:pPr lvl="1"/>
            <a:r>
              <a:rPr lang="en-US" sz="2000" dirty="0" smtClean="0"/>
              <a:t>Workshop space</a:t>
            </a:r>
          </a:p>
          <a:p>
            <a:pPr lvl="1"/>
            <a:r>
              <a:rPr lang="en-US" sz="2000" dirty="0" smtClean="0"/>
              <a:t>Sofa area</a:t>
            </a:r>
          </a:p>
          <a:p>
            <a:pPr lvl="1"/>
            <a:r>
              <a:rPr lang="en-US" sz="2000" dirty="0" smtClean="0"/>
              <a:t>The Alcove</a:t>
            </a:r>
          </a:p>
          <a:p>
            <a:pPr lvl="1"/>
            <a:r>
              <a:rPr lang="en-US" sz="2000" dirty="0" smtClean="0"/>
              <a:t>Walk-In Area (open gathering space)</a:t>
            </a:r>
            <a:br>
              <a:rPr lang="en-US" sz="2000" dirty="0" smtClean="0"/>
            </a:br>
            <a:endParaRPr lang="en-US" sz="2000" dirty="0" smtClean="0"/>
          </a:p>
          <a:p>
            <a:pPr marL="266700" lvl="1" indent="0">
              <a:buNone/>
            </a:pPr>
            <a:r>
              <a:rPr lang="en-US" sz="2400" dirty="0" smtClean="0"/>
              <a:t>The Lab is “BYOD”--Bring your Own Device</a:t>
            </a:r>
            <a:endParaRPr lang="en-US" sz="2400" dirty="0"/>
          </a:p>
          <a:p>
            <a:pPr lvl="1"/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33</a:t>
            </a:fld>
            <a:endParaRPr lang="en-US" noProof="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9" b="5809"/>
          <a:stretch>
            <a:fillRect/>
          </a:stretch>
        </p:blipFill>
        <p:spPr>
          <a:xfrm>
            <a:off x="8812419" y="1225511"/>
            <a:ext cx="2405261" cy="2125239"/>
          </a:xfrm>
        </p:spPr>
      </p:pic>
      <p:pic>
        <p:nvPicPr>
          <p:cNvPr id="11" name="Picture Placeholder 10"/>
          <p:cNvPicPr>
            <a:picLocks noGrp="1" noChangeAspect="1"/>
          </p:cNvPicPr>
          <p:nvPr>
            <p:ph type="pic" sz="quarter" idx="3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9" b="5809"/>
          <a:stretch>
            <a:fillRect/>
          </a:stretch>
        </p:blipFill>
        <p:spPr>
          <a:xfrm>
            <a:off x="8812419" y="3576448"/>
            <a:ext cx="2405261" cy="2125239"/>
          </a:xfrm>
        </p:spPr>
      </p:pic>
      <p:pic>
        <p:nvPicPr>
          <p:cNvPr id="12" name="Picture Placeholder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508" y="113528"/>
            <a:ext cx="2340584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</p:pic>
      <p:pic>
        <p:nvPicPr>
          <p:cNvPr id="13" name="Picture Placeholder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15" y="4615358"/>
            <a:ext cx="2314277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</p:pic>
      <p:sp>
        <p:nvSpPr>
          <p:cNvPr id="14" name="TextBox 13"/>
          <p:cNvSpPr txBox="1"/>
          <p:nvPr/>
        </p:nvSpPr>
        <p:spPr>
          <a:xfrm>
            <a:off x="9021779" y="6400432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credit: Oregon DREAM Lab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667061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061" y="133419"/>
            <a:ext cx="3932237" cy="1600199"/>
          </a:xfrm>
        </p:spPr>
        <p:txBody>
          <a:bodyPr/>
          <a:lstStyle/>
          <a:p>
            <a:r>
              <a:rPr lang="en-US" dirty="0" smtClean="0"/>
              <a:t>Emerging Trends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34</a:t>
            </a:fld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Augmented/Virtual Reality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Working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Conferences and Meetups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Digital Dialogs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Tech Breakfast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Endangered Data 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Diversity and Inclusion Statements on Websites</a:t>
            </a:r>
            <a:endParaRPr lang="en-US" sz="240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7" r="104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52988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Fulbright Project and Beyond</a:t>
            </a:r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01387"/>
            <a:ext cx="5472000" cy="3600000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dirty="0" smtClean="0"/>
              <a:t>Stage 1: Interviews &amp; Focus Groups</a:t>
            </a:r>
          </a:p>
          <a:p>
            <a:pPr marL="0" lvl="0" indent="0">
              <a:buNone/>
            </a:pPr>
            <a:r>
              <a:rPr lang="en-US" sz="2800" dirty="0" smtClean="0"/>
              <a:t>	</a:t>
            </a:r>
            <a:r>
              <a:rPr lang="en-US" dirty="0" smtClean="0"/>
              <a:t>Visit 1: October 25-November 15</a:t>
            </a:r>
            <a:endParaRPr lang="en-US" sz="2800" dirty="0"/>
          </a:p>
          <a:p>
            <a:pPr marL="0" lvl="0" indent="0">
              <a:buNone/>
            </a:pPr>
            <a:r>
              <a:rPr lang="en-US" sz="2800" dirty="0" smtClean="0"/>
              <a:t>Stage 2: Envisioning the Space</a:t>
            </a:r>
          </a:p>
          <a:p>
            <a:pPr marL="0" lvl="0" indent="0">
              <a:buNone/>
            </a:pPr>
            <a:r>
              <a:rPr lang="en-US" sz="2800" dirty="0" smtClean="0"/>
              <a:t>	</a:t>
            </a:r>
            <a:r>
              <a:rPr lang="en-US" dirty="0" smtClean="0"/>
              <a:t>Visit 2: March 15-April 4</a:t>
            </a:r>
          </a:p>
          <a:p>
            <a:pPr marL="0" lvl="0" indent="0">
              <a:buNone/>
            </a:pPr>
            <a:r>
              <a:rPr lang="en-US" dirty="0" smtClean="0"/>
              <a:t>	To include making a plan for assessment</a:t>
            </a:r>
            <a:endParaRPr lang="en-US" sz="2800" dirty="0" smtClean="0"/>
          </a:p>
          <a:p>
            <a:pPr marL="0" lvl="0" indent="0">
              <a:buNone/>
            </a:pPr>
            <a:r>
              <a:rPr lang="en-US" sz="2800" dirty="0" smtClean="0"/>
              <a:t>Stage 3: Making it happen, reporting</a:t>
            </a:r>
          </a:p>
          <a:p>
            <a:pPr marL="0" lvl="0" indent="0">
              <a:buNone/>
            </a:pPr>
            <a:r>
              <a:rPr lang="en-US" sz="2800" dirty="0"/>
              <a:t>	</a:t>
            </a:r>
            <a:r>
              <a:rPr lang="en-US" dirty="0" smtClean="0"/>
              <a:t>After I return</a:t>
            </a:r>
            <a:endParaRPr lang="en-US" sz="2800" dirty="0"/>
          </a:p>
          <a:p>
            <a:pPr marL="0" lvl="0" indent="0">
              <a:buNone/>
            </a:pPr>
            <a:r>
              <a:rPr lang="en-US" sz="2800" dirty="0" smtClean="0"/>
              <a:t>Stage 4: Assessment</a:t>
            </a:r>
            <a:endParaRPr lang="en-US" sz="28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EA01CFE-4F0B-CC44-BFE2-2E561B199D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477" y="2235485"/>
            <a:ext cx="2443052" cy="2432915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E34C8FB-E520-F145-92A4-42863771C42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39" y="3527687"/>
            <a:ext cx="2501767" cy="2491386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93F9275-F9D8-C846-B8BE-3571B6BA9792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39" y="761047"/>
            <a:ext cx="2626046" cy="2615150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86801" y="6428425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credit: Georgia State, CURVE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15935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4330FBA-FEA8-B941-8864-B3DEDDE804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7625"/>
            <a:ext cx="10655455" cy="5962749"/>
          </a:xfr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231FB9C-F234-41D0-A4CE-8C29A5F2F5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354303" y="3842399"/>
            <a:ext cx="846997" cy="2200275"/>
          </a:xfrm>
          <a:custGeom>
            <a:avLst/>
            <a:gdLst>
              <a:gd name="connsiteX0" fmla="*/ 99480 w 846997"/>
              <a:gd name="connsiteY0" fmla="*/ 0 h 2200275"/>
              <a:gd name="connsiteX1" fmla="*/ 846997 w 846997"/>
              <a:gd name="connsiteY1" fmla="*/ 0 h 2200275"/>
              <a:gd name="connsiteX2" fmla="*/ 846997 w 846997"/>
              <a:gd name="connsiteY2" fmla="*/ 2200275 h 2200275"/>
              <a:gd name="connsiteX3" fmla="*/ 99480 w 846997"/>
              <a:gd name="connsiteY3" fmla="*/ 2200275 h 2200275"/>
              <a:gd name="connsiteX4" fmla="*/ 0 w 846997"/>
              <a:gd name="connsiteY4" fmla="*/ 2099942 h 2200275"/>
              <a:gd name="connsiteX5" fmla="*/ 0 w 846997"/>
              <a:gd name="connsiteY5" fmla="*/ 100333 h 2200275"/>
              <a:gd name="connsiteX6" fmla="*/ 99480 w 846997"/>
              <a:gd name="connsiteY6" fmla="*/ 0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6997" h="2200275">
                <a:moveTo>
                  <a:pt x="99480" y="0"/>
                </a:moveTo>
                <a:lnTo>
                  <a:pt x="846997" y="0"/>
                </a:lnTo>
                <a:lnTo>
                  <a:pt x="846997" y="2200275"/>
                </a:lnTo>
                <a:lnTo>
                  <a:pt x="99480" y="2200275"/>
                </a:lnTo>
                <a:cubicBezTo>
                  <a:pt x="44539" y="2200275"/>
                  <a:pt x="0" y="2155354"/>
                  <a:pt x="0" y="2099942"/>
                </a:cubicBezTo>
                <a:lnTo>
                  <a:pt x="0" y="100333"/>
                </a:lnTo>
                <a:cubicBezTo>
                  <a:pt x="0" y="44921"/>
                  <a:pt x="44539" y="0"/>
                  <a:pt x="99480" y="0"/>
                </a:cubicBez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FE193317-B8BD-46CA-B0A6-8A7511B086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1359065" y="5556894"/>
            <a:ext cx="476249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 5">
            <a:extLst>
              <a:ext uri="{FF2B5EF4-FFF2-40B4-BE49-F238E27FC236}">
                <a16:creationId xmlns:a16="http://schemas.microsoft.com/office/drawing/2014/main" id="{85E0D4E1-E389-4671-B0E7-165A10A054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4257349" y="2355010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8186FEAF-6E1E-4258-94C3-5C589D4B5A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6490727" y="1236374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>
                <a:lumMod val="9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C11A64B-7EA5-442C-8405-73273A5331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8" name="Graphic 7" descr="User" title="Icon - Presenter Name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512" y="3859066"/>
            <a:ext cx="218900" cy="2189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Katy Kavanagh Webb</a:t>
            </a:r>
            <a:endParaRPr lang="en-US" dirty="0"/>
          </a:p>
        </p:txBody>
      </p:sp>
      <p:pic>
        <p:nvPicPr>
          <p:cNvPr id="10" name="Graphic 9" descr="Smart Phone" title="Icon - Presenter Phone Number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8512" y="4223565"/>
            <a:ext cx="218900" cy="2189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+1 </a:t>
            </a:r>
            <a:r>
              <a:rPr lang="en-US" dirty="0" smtClean="0"/>
              <a:t>608 444 0934</a:t>
            </a:r>
            <a:endParaRPr lang="en-US" dirty="0"/>
          </a:p>
        </p:txBody>
      </p:sp>
      <p:pic>
        <p:nvPicPr>
          <p:cNvPr id="9" name="Graphic 8" descr="Envelope" title="Icon Presenter Email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8512" y="4615862"/>
            <a:ext cx="218900" cy="2189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>
                <a:hlinkClick r:id="rId9"/>
              </a:rPr>
              <a:t>kavanaghk@ecu.edu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48426" y="6515956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Rendering credit: Georgia State, CURVE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Library Creative Space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9148" y="1807896"/>
            <a:ext cx="5472000" cy="3600000"/>
          </a:xfrm>
        </p:spPr>
        <p:txBody>
          <a:bodyPr/>
          <a:lstStyle/>
          <a:p>
            <a:r>
              <a:rPr lang="en-US" sz="2800" dirty="0" smtClean="0"/>
              <a:t>Scholar’s Lab</a:t>
            </a:r>
          </a:p>
          <a:p>
            <a:r>
              <a:rPr lang="en-US" sz="2800" dirty="0" smtClean="0"/>
              <a:t>Digital </a:t>
            </a:r>
            <a:r>
              <a:rPr lang="en-US" sz="2800" dirty="0"/>
              <a:t>Humanities Lab</a:t>
            </a:r>
          </a:p>
          <a:p>
            <a:r>
              <a:rPr lang="en-US" sz="2800" dirty="0"/>
              <a:t>Data Visualization </a:t>
            </a:r>
            <a:r>
              <a:rPr lang="en-US" sz="2800" dirty="0" smtClean="0"/>
              <a:t>Lab/Center</a:t>
            </a:r>
          </a:p>
          <a:p>
            <a:r>
              <a:rPr lang="en-US" sz="2800" dirty="0"/>
              <a:t>Digital Media </a:t>
            </a:r>
            <a:r>
              <a:rPr lang="en-US" sz="2800" dirty="0" smtClean="0"/>
              <a:t>Lab/Center</a:t>
            </a:r>
            <a:endParaRPr lang="en-US" sz="2800" dirty="0"/>
          </a:p>
          <a:p>
            <a:r>
              <a:rPr lang="en-US" sz="2800" dirty="0"/>
              <a:t>Knowledge Market</a:t>
            </a:r>
          </a:p>
          <a:p>
            <a:r>
              <a:rPr lang="en-US" sz="2800" dirty="0"/>
              <a:t>Makerspace</a:t>
            </a:r>
          </a:p>
          <a:p>
            <a:r>
              <a:rPr lang="en-US" sz="2800" dirty="0"/>
              <a:t>Hybrid spaces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2FD3342-E198-5348-9EE9-579E8FFF9D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48" y="2180270"/>
            <a:ext cx="5000193" cy="3565774"/>
          </a:xfr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764DA446-807B-4C83-BB5A-59E3FABC93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6490727" y="1236374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F28CDBF8-0191-43F9-98FE-B98B088139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7459030" y="2460298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686801" y="6428425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credit: </a:t>
            </a:r>
            <a:r>
              <a:rPr lang="en-US" sz="1200" dirty="0" err="1" smtClean="0"/>
              <a:t>Auraria</a:t>
            </a:r>
            <a:r>
              <a:rPr lang="en-US" sz="1200" dirty="0" smtClean="0"/>
              <a:t> Campus Library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Considerations</a:t>
            </a:r>
            <a:endParaRPr lang="en-US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387" y="1501388"/>
            <a:ext cx="5472000" cy="3600000"/>
          </a:xfrm>
        </p:spPr>
        <p:txBody>
          <a:bodyPr/>
          <a:lstStyle/>
          <a:p>
            <a:pPr lvl="0"/>
            <a:r>
              <a:rPr lang="en-US" sz="2800" dirty="0"/>
              <a:t>Impetus</a:t>
            </a:r>
          </a:p>
          <a:p>
            <a:pPr lvl="0"/>
            <a:r>
              <a:rPr lang="en-US" sz="2800" dirty="0"/>
              <a:t>Primary audience</a:t>
            </a:r>
          </a:p>
          <a:p>
            <a:pPr lvl="0"/>
            <a:r>
              <a:rPr lang="en-US" sz="2800" dirty="0"/>
              <a:t>Funding model</a:t>
            </a:r>
          </a:p>
          <a:p>
            <a:pPr lvl="0"/>
            <a:r>
              <a:rPr lang="en-US" sz="2800" dirty="0"/>
              <a:t>Physical size</a:t>
            </a:r>
          </a:p>
          <a:p>
            <a:pPr lvl="0"/>
            <a:r>
              <a:rPr lang="en-US" sz="2800" dirty="0"/>
              <a:t>The range of amenities or services offered, including training</a:t>
            </a:r>
          </a:p>
          <a:p>
            <a:pPr lvl="0"/>
            <a:r>
              <a:rPr lang="en-US" sz="2800" dirty="0"/>
              <a:t>Staffing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EA01CFE-4F0B-CC44-BFE2-2E561B199D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387" y="2116899"/>
            <a:ext cx="2627538" cy="2613207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E34C8FB-E520-F145-92A4-42863771C42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654" y="3486132"/>
            <a:ext cx="2589868" cy="2575742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93F9275-F9D8-C846-B8BE-3571B6BA9792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645" y="728412"/>
            <a:ext cx="2591825" cy="2572976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686801" y="6428425"/>
            <a:ext cx="270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credit: Georgia State, CURVE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93854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Audience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7563" y="3456105"/>
            <a:ext cx="5472000" cy="360000"/>
          </a:xfrm>
        </p:spPr>
        <p:txBody>
          <a:bodyPr/>
          <a:lstStyle/>
          <a:p>
            <a:r>
              <a:rPr lang="en-US" dirty="0" smtClean="0"/>
              <a:t>Primary Audience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17563" y="3963939"/>
            <a:ext cx="5472000" cy="188282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Faculty</a:t>
            </a:r>
          </a:p>
          <a:p>
            <a:pPr marL="0" indent="0">
              <a:buNone/>
            </a:pPr>
            <a:r>
              <a:rPr lang="en-US" dirty="0" smtClean="0"/>
              <a:t>Students</a:t>
            </a:r>
          </a:p>
          <a:p>
            <a:r>
              <a:rPr lang="en-US" dirty="0" smtClean="0"/>
              <a:t>Graduate students?</a:t>
            </a:r>
          </a:p>
          <a:p>
            <a:r>
              <a:rPr lang="en-US" dirty="0" smtClean="0"/>
              <a:t>Undergraduate students?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Left-Right Arrow 8"/>
          <p:cNvSpPr/>
          <p:nvPr/>
        </p:nvSpPr>
        <p:spPr>
          <a:xfrm>
            <a:off x="1513632" y="2223911"/>
            <a:ext cx="8013033" cy="381573"/>
          </a:xfrm>
          <a:prstGeom prst="leftRight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8756" y="2705722"/>
            <a:ext cx="295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Student-focused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65423" y="2705722"/>
            <a:ext cx="295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Faculty-focused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Skills/Service Focus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687" y="2957728"/>
            <a:ext cx="5472000" cy="360000"/>
          </a:xfrm>
        </p:spPr>
        <p:txBody>
          <a:bodyPr/>
          <a:lstStyle/>
          <a:p>
            <a:r>
              <a:rPr lang="en-US" dirty="0" smtClean="0"/>
              <a:t>Definitions of Focus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687" y="3465562"/>
            <a:ext cx="5472000" cy="188282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Course Support: focus is on curricular outcomes in classes</a:t>
            </a:r>
          </a:p>
          <a:p>
            <a:pPr marL="0" indent="0">
              <a:buNone/>
            </a:pPr>
            <a:r>
              <a:rPr lang="en-US" dirty="0" smtClean="0"/>
              <a:t>Research: focus is on faculty research support</a:t>
            </a:r>
          </a:p>
          <a:p>
            <a:pPr marL="0" indent="0">
              <a:buNone/>
            </a:pPr>
            <a:r>
              <a:rPr lang="en-US" dirty="0" smtClean="0"/>
              <a:t>Technology Skills: focus is on helping faculty learn new skills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78844" y="1900694"/>
            <a:ext cx="2667000" cy="2667000"/>
          </a:xfrm>
          <a:prstGeom prst="ellipse">
            <a:avLst/>
          </a:prstGeom>
          <a:solidFill>
            <a:srgbClr val="4F81BD">
              <a:alpha val="1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Support</a:t>
            </a:r>
          </a:p>
          <a:p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920222" y="3137728"/>
            <a:ext cx="2667000" cy="2667000"/>
          </a:xfrm>
          <a:prstGeom prst="ellipse">
            <a:avLst/>
          </a:prstGeom>
          <a:solidFill>
            <a:srgbClr val="C0504D">
              <a:alpha val="12157"/>
            </a:srgb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87022" y="1900694"/>
            <a:ext cx="2667000" cy="2667000"/>
          </a:xfrm>
          <a:prstGeom prst="ellipse">
            <a:avLst/>
          </a:prstGeom>
          <a:solidFill>
            <a:srgbClr val="F79646">
              <a:alpha val="2902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</a:p>
          <a:p>
            <a:pPr algn="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of Support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0240" y="3785395"/>
            <a:ext cx="5472000" cy="360000"/>
          </a:xfrm>
        </p:spPr>
        <p:txBody>
          <a:bodyPr/>
          <a:lstStyle/>
          <a:p>
            <a:r>
              <a:rPr lang="en-US" dirty="0" smtClean="0"/>
              <a:t>Definitions of Support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80239" y="4293229"/>
            <a:ext cx="8731303" cy="188282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Doing it for people: programmers and other trained staff complete a project or host it</a:t>
            </a:r>
          </a:p>
          <a:p>
            <a:pPr marL="0" indent="0">
              <a:buNone/>
            </a:pPr>
            <a:r>
              <a:rPr lang="en-US" dirty="0" smtClean="0"/>
              <a:t>Showing people how: focus is on teaching skills through workshops or 1 on 1 instruction</a:t>
            </a:r>
          </a:p>
          <a:p>
            <a:pPr marL="0" indent="0">
              <a:buNone/>
            </a:pPr>
            <a:r>
              <a:rPr lang="en-US" dirty="0" smtClean="0"/>
              <a:t>Doing it with people: the project has both </a:t>
            </a:r>
            <a:r>
              <a:rPr lang="en-US" dirty="0" err="1" smtClean="0"/>
              <a:t>centre</a:t>
            </a:r>
            <a:r>
              <a:rPr lang="en-US" dirty="0" smtClean="0"/>
              <a:t> staff and the faculty member contributing to the project, with ownership shared by both.</a:t>
            </a:r>
          </a:p>
          <a:p>
            <a:pPr marL="0" indent="0">
              <a:buNone/>
            </a:pPr>
            <a:r>
              <a:rPr lang="en-US" b="1" dirty="0" smtClean="0"/>
              <a:t>New to me! </a:t>
            </a:r>
            <a:r>
              <a:rPr lang="en-US" dirty="0" smtClean="0"/>
              <a:t>Community of Practice: space is provided for meeting, with the hopes of interdisciplinary connections being made among researchers.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Left-Right Arrow 8"/>
          <p:cNvSpPr/>
          <p:nvPr/>
        </p:nvSpPr>
        <p:spPr>
          <a:xfrm>
            <a:off x="1513632" y="2223911"/>
            <a:ext cx="8013033" cy="381573"/>
          </a:xfrm>
          <a:prstGeom prst="leftRight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8756" y="2705722"/>
            <a:ext cx="295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Doing it for people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65423" y="2705722"/>
            <a:ext cx="295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Doing it with people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78533" y="2684950"/>
            <a:ext cx="295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Showing people how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76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of Space Dedicated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1579" y="3785395"/>
            <a:ext cx="5472000" cy="360000"/>
          </a:xfrm>
        </p:spPr>
        <p:txBody>
          <a:bodyPr/>
          <a:lstStyle/>
          <a:p>
            <a:r>
              <a:rPr lang="en-US" dirty="0" smtClean="0"/>
              <a:t>Definition of Sizes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61578" y="4293229"/>
            <a:ext cx="8152805" cy="188282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Mobile: Cart or carrying case that holds equipment and can pop up anywhere</a:t>
            </a:r>
          </a:p>
          <a:p>
            <a:pPr marL="0" indent="0">
              <a:buNone/>
            </a:pPr>
            <a:r>
              <a:rPr lang="en-US" dirty="0" smtClean="0"/>
              <a:t>Small: 1 room, usually a pre-existing space converted to house the space</a:t>
            </a:r>
          </a:p>
          <a:p>
            <a:pPr marL="0" indent="0">
              <a:buNone/>
            </a:pPr>
            <a:r>
              <a:rPr lang="en-US" dirty="0" smtClean="0"/>
              <a:t>Medium: 2-4 rooms, usually includes multiple meeting spaces and a presentation space </a:t>
            </a:r>
          </a:p>
          <a:p>
            <a:pPr marL="0" indent="0">
              <a:buNone/>
            </a:pPr>
            <a:r>
              <a:rPr lang="en-US" dirty="0" smtClean="0"/>
              <a:t>Robust Lab/Center: Multiple rooms, including studio spaces, classrooms, and staff space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Left-Right Arrow 8"/>
          <p:cNvSpPr/>
          <p:nvPr/>
        </p:nvSpPr>
        <p:spPr>
          <a:xfrm>
            <a:off x="1513632" y="2223911"/>
            <a:ext cx="8013033" cy="381573"/>
          </a:xfrm>
          <a:prstGeom prst="leftRightArrow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8756" y="2705722"/>
            <a:ext cx="295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Mobile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65423" y="2705722"/>
            <a:ext cx="295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Robust Lab/Center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95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16411253_Geometric presentation_AAS_v3" id="{5F394A36-244E-477B-9B00-631A6705923C}" vid="{7FC6DB14-D4FF-4031-8ADB-F8536C0C40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930687-51F2-44C8-9CE6-D1B3D6E175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61FE8A-8F15-409F-AF62-619C69C0D537}">
  <ds:schemaRefs>
    <ds:schemaRef ds:uri="http://purl.org/dc/terms/"/>
    <ds:schemaRef ds:uri="http://schemas.microsoft.com/office/2006/documentManagement/typ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AE7CBC-C35C-4FA9-B339-59E31F30C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tf16411253</Template>
  <TotalTime>0</TotalTime>
  <Words>1229</Words>
  <Application>Microsoft Office PowerPoint</Application>
  <PresentationFormat>Widescreen</PresentationFormat>
  <Paragraphs>310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Corbel</vt:lpstr>
      <vt:lpstr>Times New Roman</vt:lpstr>
      <vt:lpstr>Office Theme</vt:lpstr>
      <vt:lpstr>Data, Video, Coding, Making:</vt:lpstr>
      <vt:lpstr>Defining Library Creative Space</vt:lpstr>
      <vt:lpstr>What is a Library Creative Space?</vt:lpstr>
      <vt:lpstr>Types of Library Creative Space</vt:lpstr>
      <vt:lpstr>Service Considerations</vt:lpstr>
      <vt:lpstr>Audience</vt:lpstr>
      <vt:lpstr>Skills/Service Focus</vt:lpstr>
      <vt:lpstr>Level of Support</vt:lpstr>
      <vt:lpstr>Size of Space Dedicated</vt:lpstr>
      <vt:lpstr>Staffing Models</vt:lpstr>
      <vt:lpstr>Environmental Scan of Scholar’s Labs</vt:lpstr>
      <vt:lpstr>Overview of Research Project: Content Analysis</vt:lpstr>
      <vt:lpstr>Exclusion of Spaces</vt:lpstr>
      <vt:lpstr>Overview of Research Project: Content Analysis</vt:lpstr>
      <vt:lpstr>Research for Lab Spaces</vt:lpstr>
      <vt:lpstr>Research for Lab Spaces</vt:lpstr>
      <vt:lpstr>Research for Lab Spaces</vt:lpstr>
      <vt:lpstr>Research for Lab Spaces</vt:lpstr>
      <vt:lpstr>Research for Lab Spaces</vt:lpstr>
      <vt:lpstr>Research for Lab Spaces</vt:lpstr>
      <vt:lpstr>100%</vt:lpstr>
      <vt:lpstr>42%</vt:lpstr>
      <vt:lpstr>Getting the Word Out</vt:lpstr>
      <vt:lpstr>Funding Models</vt:lpstr>
      <vt:lpstr>Case Studies</vt:lpstr>
      <vt:lpstr>Comparison</vt:lpstr>
      <vt:lpstr>Case Study: Yale</vt:lpstr>
      <vt:lpstr>PowerPoint Presentation</vt:lpstr>
      <vt:lpstr>Case Study: Georgia State</vt:lpstr>
      <vt:lpstr>PowerPoint Presentation</vt:lpstr>
      <vt:lpstr>Case Study: Bucknell</vt:lpstr>
      <vt:lpstr>Case Study: Bucknell</vt:lpstr>
      <vt:lpstr>Case Study: Oregon DREAM Lab</vt:lpstr>
      <vt:lpstr>Emerging Trends</vt:lpstr>
      <vt:lpstr>Fulbright Project and Beyond</vt:lpstr>
      <vt:lpstr>Questions?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2019-09-30T19:14:32Z</dcterms:created>
  <dcterms:modified xsi:type="dcterms:W3CDTF">2019-10-11T20:17:52Z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