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62" r:id="rId5"/>
    <p:sldId id="263" r:id="rId6"/>
    <p:sldId id="259" r:id="rId7"/>
    <p:sldId id="260" r:id="rId8"/>
    <p:sldId id="261" r:id="rId9"/>
    <p:sldId id="264" r:id="rId10"/>
    <p:sldId id="265" r:id="rId11"/>
    <p:sldId id="266" r:id="rId12"/>
    <p:sldId id="267" r:id="rId13"/>
    <p:sldId id="268" r:id="rId14"/>
    <p:sldId id="269" r:id="rId15"/>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Lovelace Text" panose="020B0604020202020204" charset="0"/>
      <p:regular r:id="rId21"/>
    </p:embeddedFont>
    <p:embeddedFont>
      <p:font typeface="Lovelace Text Bold" panose="020B0604020202020204" charset="0"/>
      <p:regular r:id="rId22"/>
    </p:embeddedFont>
    <p:embeddedFont>
      <p:font typeface="Radley" panose="020B0604020202020204" charset="0"/>
      <p:regular r:id="rId23"/>
    </p:embeddedFont>
    <p:embeddedFont>
      <p:font typeface="Radley Italics"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B82125-F01C-41A7-88ED-0E17CE1FC6EA}" v="118" dt="2023-03-29T16:20:37.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7915" autoAdjust="0"/>
  </p:normalViewPr>
  <p:slideViewPr>
    <p:cSldViewPr>
      <p:cViewPr varScale="1">
        <p:scale>
          <a:sx n="34" d="100"/>
          <a:sy n="34" d="100"/>
        </p:scale>
        <p:origin x="1260"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gnese, Emily" userId="bb0f5229-aa2b-4a7f-a9ae-5eddd996d782" providerId="ADAL" clId="{BFB82125-F01C-41A7-88ED-0E17CE1FC6EA}"/>
    <pc:docChg chg="undo custSel modSld sldOrd modMainMaster">
      <pc:chgData name="Lagnese, Emily" userId="bb0f5229-aa2b-4a7f-a9ae-5eddd996d782" providerId="ADAL" clId="{BFB82125-F01C-41A7-88ED-0E17CE1FC6EA}" dt="2023-03-29T16:20:37.733" v="5520"/>
      <pc:docMkLst>
        <pc:docMk/>
      </pc:docMkLst>
      <pc:sldChg chg="addSp delSp modSp modTransition modNotes modNotesTx">
        <pc:chgData name="Lagnese, Emily" userId="bb0f5229-aa2b-4a7f-a9ae-5eddd996d782" providerId="ADAL" clId="{BFB82125-F01C-41A7-88ED-0E17CE1FC6EA}" dt="2023-03-26T20:32:20.328" v="150" actId="20577"/>
        <pc:sldMkLst>
          <pc:docMk/>
          <pc:sldMk cId="0" sldId="256"/>
        </pc:sldMkLst>
        <pc:picChg chg="add del mod">
          <ac:chgData name="Lagnese, Emily" userId="bb0f5229-aa2b-4a7f-a9ae-5eddd996d782" providerId="ADAL" clId="{BFB82125-F01C-41A7-88ED-0E17CE1FC6EA}" dt="2023-03-26T20:27:13.310" v="149" actId="21"/>
          <ac:picMkLst>
            <pc:docMk/>
            <pc:sldMk cId="0" sldId="256"/>
            <ac:picMk id="1026" creationId="{A06CA6C1-B8D2-E0FF-9BBF-18347569B37C}"/>
          </ac:picMkLst>
        </pc:picChg>
      </pc:sldChg>
      <pc:sldChg chg="modSp mod modTransition modAnim modNotesTx">
        <pc:chgData name="Lagnese, Emily" userId="bb0f5229-aa2b-4a7f-a9ae-5eddd996d782" providerId="ADAL" clId="{BFB82125-F01C-41A7-88ED-0E17CE1FC6EA}" dt="2023-03-27T02:53:10.504" v="5506"/>
        <pc:sldMkLst>
          <pc:docMk/>
          <pc:sldMk cId="0" sldId="257"/>
        </pc:sldMkLst>
        <pc:spChg chg="mod">
          <ac:chgData name="Lagnese, Emily" userId="bb0f5229-aa2b-4a7f-a9ae-5eddd996d782" providerId="ADAL" clId="{BFB82125-F01C-41A7-88ED-0E17CE1FC6EA}" dt="2023-03-26T17:19:12.087" v="141" actId="1076"/>
          <ac:spMkLst>
            <pc:docMk/>
            <pc:sldMk cId="0" sldId="257"/>
            <ac:spMk id="4" creationId="{00000000-0000-0000-0000-000000000000}"/>
          </ac:spMkLst>
        </pc:spChg>
      </pc:sldChg>
      <pc:sldChg chg="modSp mod modTransition modNotesTx">
        <pc:chgData name="Lagnese, Emily" userId="bb0f5229-aa2b-4a7f-a9ae-5eddd996d782" providerId="ADAL" clId="{BFB82125-F01C-41A7-88ED-0E17CE1FC6EA}" dt="2023-03-26T20:33:08.851" v="162" actId="113"/>
        <pc:sldMkLst>
          <pc:docMk/>
          <pc:sldMk cId="0" sldId="258"/>
        </pc:sldMkLst>
        <pc:spChg chg="mod">
          <ac:chgData name="Lagnese, Emily" userId="bb0f5229-aa2b-4a7f-a9ae-5eddd996d782" providerId="ADAL" clId="{BFB82125-F01C-41A7-88ED-0E17CE1FC6EA}" dt="2023-03-26T16:52:15.305" v="43" actId="14100"/>
          <ac:spMkLst>
            <pc:docMk/>
            <pc:sldMk cId="0" sldId="258"/>
            <ac:spMk id="2" creationId="{00000000-0000-0000-0000-000000000000}"/>
          </ac:spMkLst>
        </pc:spChg>
        <pc:spChg chg="mod">
          <ac:chgData name="Lagnese, Emily" userId="bb0f5229-aa2b-4a7f-a9ae-5eddd996d782" providerId="ADAL" clId="{BFB82125-F01C-41A7-88ED-0E17CE1FC6EA}" dt="2023-03-26T16:51:51.053" v="42" actId="1076"/>
          <ac:spMkLst>
            <pc:docMk/>
            <pc:sldMk cId="0" sldId="258"/>
            <ac:spMk id="4" creationId="{00000000-0000-0000-0000-000000000000}"/>
          </ac:spMkLst>
        </pc:spChg>
        <pc:grpChg chg="mod">
          <ac:chgData name="Lagnese, Emily" userId="bb0f5229-aa2b-4a7f-a9ae-5eddd996d782" providerId="ADAL" clId="{BFB82125-F01C-41A7-88ED-0E17CE1FC6EA}" dt="2023-03-26T17:07:05.889" v="99" actId="1076"/>
          <ac:grpSpMkLst>
            <pc:docMk/>
            <pc:sldMk cId="0" sldId="258"/>
            <ac:grpSpMk id="9" creationId="{00000000-0000-0000-0000-000000000000}"/>
          </ac:grpSpMkLst>
        </pc:grpChg>
        <pc:picChg chg="mod ord">
          <ac:chgData name="Lagnese, Emily" userId="bb0f5229-aa2b-4a7f-a9ae-5eddd996d782" providerId="ADAL" clId="{BFB82125-F01C-41A7-88ED-0E17CE1FC6EA}" dt="2023-03-26T17:07:05.889" v="99" actId="1076"/>
          <ac:picMkLst>
            <pc:docMk/>
            <pc:sldMk cId="0" sldId="258"/>
            <ac:picMk id="14" creationId="{00000000-0000-0000-0000-000000000000}"/>
          </ac:picMkLst>
        </pc:picChg>
      </pc:sldChg>
      <pc:sldChg chg="modSp mod modTransition modNotesTx">
        <pc:chgData name="Lagnese, Emily" userId="bb0f5229-aa2b-4a7f-a9ae-5eddd996d782" providerId="ADAL" clId="{BFB82125-F01C-41A7-88ED-0E17CE1FC6EA}" dt="2023-03-26T20:34:01.872" v="167" actId="20577"/>
        <pc:sldMkLst>
          <pc:docMk/>
          <pc:sldMk cId="0" sldId="259"/>
        </pc:sldMkLst>
        <pc:spChg chg="mod">
          <ac:chgData name="Lagnese, Emily" userId="bb0f5229-aa2b-4a7f-a9ae-5eddd996d782" providerId="ADAL" clId="{BFB82125-F01C-41A7-88ED-0E17CE1FC6EA}" dt="2023-03-26T16:52:32.930" v="44" actId="14100"/>
          <ac:spMkLst>
            <pc:docMk/>
            <pc:sldMk cId="0" sldId="259"/>
            <ac:spMk id="2" creationId="{00000000-0000-0000-0000-000000000000}"/>
          </ac:spMkLst>
        </pc:spChg>
        <pc:spChg chg="mod">
          <ac:chgData name="Lagnese, Emily" userId="bb0f5229-aa2b-4a7f-a9ae-5eddd996d782" providerId="ADAL" clId="{BFB82125-F01C-41A7-88ED-0E17CE1FC6EA}" dt="2023-03-26T16:52:43.386" v="45" actId="14100"/>
          <ac:spMkLst>
            <pc:docMk/>
            <pc:sldMk cId="0" sldId="259"/>
            <ac:spMk id="6" creationId="{00000000-0000-0000-0000-000000000000}"/>
          </ac:spMkLst>
        </pc:spChg>
        <pc:spChg chg="mod">
          <ac:chgData name="Lagnese, Emily" userId="bb0f5229-aa2b-4a7f-a9ae-5eddd996d782" providerId="ADAL" clId="{BFB82125-F01C-41A7-88ED-0E17CE1FC6EA}" dt="2023-03-26T17:04:11.109" v="82" actId="403"/>
          <ac:spMkLst>
            <pc:docMk/>
            <pc:sldMk cId="0" sldId="259"/>
            <ac:spMk id="14" creationId="{00000000-0000-0000-0000-000000000000}"/>
          </ac:spMkLst>
        </pc:spChg>
        <pc:spChg chg="mod">
          <ac:chgData name="Lagnese, Emily" userId="bb0f5229-aa2b-4a7f-a9ae-5eddd996d782" providerId="ADAL" clId="{BFB82125-F01C-41A7-88ED-0E17CE1FC6EA}" dt="2023-03-26T16:52:51.409" v="46" actId="14100"/>
          <ac:spMkLst>
            <pc:docMk/>
            <pc:sldMk cId="0" sldId="259"/>
            <ac:spMk id="15" creationId="{00000000-0000-0000-0000-000000000000}"/>
          </ac:spMkLst>
        </pc:spChg>
        <pc:spChg chg="mod">
          <ac:chgData name="Lagnese, Emily" userId="bb0f5229-aa2b-4a7f-a9ae-5eddd996d782" providerId="ADAL" clId="{BFB82125-F01C-41A7-88ED-0E17CE1FC6EA}" dt="2023-03-26T17:04:23.366" v="83" actId="1076"/>
          <ac:spMkLst>
            <pc:docMk/>
            <pc:sldMk cId="0" sldId="259"/>
            <ac:spMk id="16" creationId="{00000000-0000-0000-0000-000000000000}"/>
          </ac:spMkLst>
        </pc:spChg>
      </pc:sldChg>
      <pc:sldChg chg="modSp mod modTransition modNotesTx">
        <pc:chgData name="Lagnese, Emily" userId="bb0f5229-aa2b-4a7f-a9ae-5eddd996d782" providerId="ADAL" clId="{BFB82125-F01C-41A7-88ED-0E17CE1FC6EA}" dt="2023-03-26T20:41:22.990" v="535" actId="20577"/>
        <pc:sldMkLst>
          <pc:docMk/>
          <pc:sldMk cId="0" sldId="260"/>
        </pc:sldMkLst>
        <pc:spChg chg="mod">
          <ac:chgData name="Lagnese, Emily" userId="bb0f5229-aa2b-4a7f-a9ae-5eddd996d782" providerId="ADAL" clId="{BFB82125-F01C-41A7-88ED-0E17CE1FC6EA}" dt="2023-03-26T16:53:15.864" v="47" actId="14100"/>
          <ac:spMkLst>
            <pc:docMk/>
            <pc:sldMk cId="0" sldId="260"/>
            <ac:spMk id="2" creationId="{00000000-0000-0000-0000-000000000000}"/>
          </ac:spMkLst>
        </pc:spChg>
        <pc:spChg chg="mod">
          <ac:chgData name="Lagnese, Emily" userId="bb0f5229-aa2b-4a7f-a9ae-5eddd996d782" providerId="ADAL" clId="{BFB82125-F01C-41A7-88ED-0E17CE1FC6EA}" dt="2023-03-26T16:53:25.545" v="48" actId="14100"/>
          <ac:spMkLst>
            <pc:docMk/>
            <pc:sldMk cId="0" sldId="260"/>
            <ac:spMk id="4" creationId="{00000000-0000-0000-0000-000000000000}"/>
          </ac:spMkLst>
        </pc:spChg>
        <pc:picChg chg="mod">
          <ac:chgData name="Lagnese, Emily" userId="bb0f5229-aa2b-4a7f-a9ae-5eddd996d782" providerId="ADAL" clId="{BFB82125-F01C-41A7-88ED-0E17CE1FC6EA}" dt="2023-03-26T17:05:25.948" v="86" actId="14100"/>
          <ac:picMkLst>
            <pc:docMk/>
            <pc:sldMk cId="0" sldId="260"/>
            <ac:picMk id="10" creationId="{00000000-0000-0000-0000-000000000000}"/>
          </ac:picMkLst>
        </pc:picChg>
      </pc:sldChg>
      <pc:sldChg chg="modSp mod modTransition modNotesTx">
        <pc:chgData name="Lagnese, Emily" userId="bb0f5229-aa2b-4a7f-a9ae-5eddd996d782" providerId="ADAL" clId="{BFB82125-F01C-41A7-88ED-0E17CE1FC6EA}" dt="2023-03-26T20:43:13.084" v="668" actId="20577"/>
        <pc:sldMkLst>
          <pc:docMk/>
          <pc:sldMk cId="0" sldId="261"/>
        </pc:sldMkLst>
        <pc:spChg chg="mod">
          <ac:chgData name="Lagnese, Emily" userId="bb0f5229-aa2b-4a7f-a9ae-5eddd996d782" providerId="ADAL" clId="{BFB82125-F01C-41A7-88ED-0E17CE1FC6EA}" dt="2023-03-26T16:53:49.206" v="49" actId="14100"/>
          <ac:spMkLst>
            <pc:docMk/>
            <pc:sldMk cId="0" sldId="261"/>
            <ac:spMk id="2" creationId="{00000000-0000-0000-0000-000000000000}"/>
          </ac:spMkLst>
        </pc:spChg>
        <pc:spChg chg="mod">
          <ac:chgData name="Lagnese, Emily" userId="bb0f5229-aa2b-4a7f-a9ae-5eddd996d782" providerId="ADAL" clId="{BFB82125-F01C-41A7-88ED-0E17CE1FC6EA}" dt="2023-03-26T16:54:01.367" v="50" actId="14100"/>
          <ac:spMkLst>
            <pc:docMk/>
            <pc:sldMk cId="0" sldId="261"/>
            <ac:spMk id="4" creationId="{00000000-0000-0000-0000-000000000000}"/>
          </ac:spMkLst>
        </pc:spChg>
      </pc:sldChg>
      <pc:sldChg chg="modSp mod ord modTransition modNotesTx">
        <pc:chgData name="Lagnese, Emily" userId="bb0f5229-aa2b-4a7f-a9ae-5eddd996d782" providerId="ADAL" clId="{BFB82125-F01C-41A7-88ED-0E17CE1FC6EA}" dt="2023-03-29T16:10:37.748" v="5514"/>
        <pc:sldMkLst>
          <pc:docMk/>
          <pc:sldMk cId="0" sldId="262"/>
        </pc:sldMkLst>
        <pc:spChg chg="mod">
          <ac:chgData name="Lagnese, Emily" userId="bb0f5229-aa2b-4a7f-a9ae-5eddd996d782" providerId="ADAL" clId="{BFB82125-F01C-41A7-88ED-0E17CE1FC6EA}" dt="2023-03-26T16:54:41.823" v="54" actId="14100"/>
          <ac:spMkLst>
            <pc:docMk/>
            <pc:sldMk cId="0" sldId="262"/>
            <ac:spMk id="2" creationId="{00000000-0000-0000-0000-000000000000}"/>
          </ac:spMkLst>
        </pc:spChg>
        <pc:spChg chg="mod">
          <ac:chgData name="Lagnese, Emily" userId="bb0f5229-aa2b-4a7f-a9ae-5eddd996d782" providerId="ADAL" clId="{BFB82125-F01C-41A7-88ED-0E17CE1FC6EA}" dt="2023-03-26T16:55:13.492" v="57" actId="14100"/>
          <ac:spMkLst>
            <pc:docMk/>
            <pc:sldMk cId="0" sldId="262"/>
            <ac:spMk id="5" creationId="{00000000-0000-0000-0000-000000000000}"/>
          </ac:spMkLst>
        </pc:spChg>
      </pc:sldChg>
      <pc:sldChg chg="modSp mod ord modTransition modNotesTx">
        <pc:chgData name="Lagnese, Emily" userId="bb0f5229-aa2b-4a7f-a9ae-5eddd996d782" providerId="ADAL" clId="{BFB82125-F01C-41A7-88ED-0E17CE1FC6EA}" dt="2023-03-29T16:10:45.807" v="5516"/>
        <pc:sldMkLst>
          <pc:docMk/>
          <pc:sldMk cId="0" sldId="263"/>
        </pc:sldMkLst>
        <pc:spChg chg="mod">
          <ac:chgData name="Lagnese, Emily" userId="bb0f5229-aa2b-4a7f-a9ae-5eddd996d782" providerId="ADAL" clId="{BFB82125-F01C-41A7-88ED-0E17CE1FC6EA}" dt="2023-03-26T16:55:46.137" v="61" actId="14100"/>
          <ac:spMkLst>
            <pc:docMk/>
            <pc:sldMk cId="0" sldId="263"/>
            <ac:spMk id="2" creationId="{00000000-0000-0000-0000-000000000000}"/>
          </ac:spMkLst>
        </pc:spChg>
        <pc:spChg chg="mod">
          <ac:chgData name="Lagnese, Emily" userId="bb0f5229-aa2b-4a7f-a9ae-5eddd996d782" providerId="ADAL" clId="{BFB82125-F01C-41A7-88ED-0E17CE1FC6EA}" dt="2023-03-26T16:55:36.713" v="60" actId="14100"/>
          <ac:spMkLst>
            <pc:docMk/>
            <pc:sldMk cId="0" sldId="263"/>
            <ac:spMk id="5" creationId="{00000000-0000-0000-0000-000000000000}"/>
          </ac:spMkLst>
        </pc:spChg>
        <pc:spChg chg="mod">
          <ac:chgData name="Lagnese, Emily" userId="bb0f5229-aa2b-4a7f-a9ae-5eddd996d782" providerId="ADAL" clId="{BFB82125-F01C-41A7-88ED-0E17CE1FC6EA}" dt="2023-03-26T16:55:26.591" v="59" actId="14100"/>
          <ac:spMkLst>
            <pc:docMk/>
            <pc:sldMk cId="0" sldId="263"/>
            <ac:spMk id="7" creationId="{00000000-0000-0000-0000-000000000000}"/>
          </ac:spMkLst>
        </pc:spChg>
        <pc:picChg chg="mod">
          <ac:chgData name="Lagnese, Emily" userId="bb0f5229-aa2b-4a7f-a9ae-5eddd996d782" providerId="ADAL" clId="{BFB82125-F01C-41A7-88ED-0E17CE1FC6EA}" dt="2023-03-26T17:07:51.235" v="104" actId="1076"/>
          <ac:picMkLst>
            <pc:docMk/>
            <pc:sldMk cId="0" sldId="263"/>
            <ac:picMk id="11" creationId="{00000000-0000-0000-0000-000000000000}"/>
          </ac:picMkLst>
        </pc:picChg>
      </pc:sldChg>
      <pc:sldChg chg="addSp modSp mod modTransition modAnim modNotes modNotesTx">
        <pc:chgData name="Lagnese, Emily" userId="bb0f5229-aa2b-4a7f-a9ae-5eddd996d782" providerId="ADAL" clId="{BFB82125-F01C-41A7-88ED-0E17CE1FC6EA}" dt="2023-03-29T16:20:37.733" v="5520"/>
        <pc:sldMkLst>
          <pc:docMk/>
          <pc:sldMk cId="0" sldId="264"/>
        </pc:sldMkLst>
        <pc:spChg chg="mod">
          <ac:chgData name="Lagnese, Emily" userId="bb0f5229-aa2b-4a7f-a9ae-5eddd996d782" providerId="ADAL" clId="{BFB82125-F01C-41A7-88ED-0E17CE1FC6EA}" dt="2023-03-26T16:56:34.900" v="65" actId="14100"/>
          <ac:spMkLst>
            <pc:docMk/>
            <pc:sldMk cId="0" sldId="264"/>
            <ac:spMk id="3" creationId="{00000000-0000-0000-0000-000000000000}"/>
          </ac:spMkLst>
        </pc:spChg>
        <pc:spChg chg="mod">
          <ac:chgData name="Lagnese, Emily" userId="bb0f5229-aa2b-4a7f-a9ae-5eddd996d782" providerId="ADAL" clId="{BFB82125-F01C-41A7-88ED-0E17CE1FC6EA}" dt="2023-03-26T16:56:25.654" v="64" actId="14100"/>
          <ac:spMkLst>
            <pc:docMk/>
            <pc:sldMk cId="0" sldId="264"/>
            <ac:spMk id="9" creationId="{00000000-0000-0000-0000-000000000000}"/>
          </ac:spMkLst>
        </pc:spChg>
        <pc:spChg chg="mod">
          <ac:chgData name="Lagnese, Emily" userId="bb0f5229-aa2b-4a7f-a9ae-5eddd996d782" providerId="ADAL" clId="{BFB82125-F01C-41A7-88ED-0E17CE1FC6EA}" dt="2023-03-26T16:56:08.425" v="62" actId="14100"/>
          <ac:spMkLst>
            <pc:docMk/>
            <pc:sldMk cId="0" sldId="264"/>
            <ac:spMk id="10" creationId="{00000000-0000-0000-0000-000000000000}"/>
          </ac:spMkLst>
        </pc:spChg>
        <pc:spChg chg="mod">
          <ac:chgData name="Lagnese, Emily" userId="bb0f5229-aa2b-4a7f-a9ae-5eddd996d782" providerId="ADAL" clId="{BFB82125-F01C-41A7-88ED-0E17CE1FC6EA}" dt="2023-03-26T21:58:14.061" v="4804" actId="20577"/>
          <ac:spMkLst>
            <pc:docMk/>
            <pc:sldMk cId="0" sldId="264"/>
            <ac:spMk id="12" creationId="{00000000-0000-0000-0000-000000000000}"/>
          </ac:spMkLst>
        </pc:spChg>
        <pc:picChg chg="mod">
          <ac:chgData name="Lagnese, Emily" userId="bb0f5229-aa2b-4a7f-a9ae-5eddd996d782" providerId="ADAL" clId="{BFB82125-F01C-41A7-88ED-0E17CE1FC6EA}" dt="2023-03-27T02:57:02.906" v="5511" actId="1076"/>
          <ac:picMkLst>
            <pc:docMk/>
            <pc:sldMk cId="0" sldId="264"/>
            <ac:picMk id="17" creationId="{00000000-0000-0000-0000-000000000000}"/>
          </ac:picMkLst>
        </pc:picChg>
        <pc:picChg chg="add mod">
          <ac:chgData name="Lagnese, Emily" userId="bb0f5229-aa2b-4a7f-a9ae-5eddd996d782" providerId="ADAL" clId="{BFB82125-F01C-41A7-88ED-0E17CE1FC6EA}" dt="2023-03-26T16:43:16.121" v="1" actId="1076"/>
          <ac:picMkLst>
            <pc:docMk/>
            <pc:sldMk cId="0" sldId="264"/>
            <ac:picMk id="18" creationId="{D99C5B39-4BC3-7722-1CEB-03E167BD5FE4}"/>
          </ac:picMkLst>
        </pc:picChg>
      </pc:sldChg>
      <pc:sldChg chg="modSp mod modTransition modNotesTx">
        <pc:chgData name="Lagnese, Emily" userId="bb0f5229-aa2b-4a7f-a9ae-5eddd996d782" providerId="ADAL" clId="{BFB82125-F01C-41A7-88ED-0E17CE1FC6EA}" dt="2023-03-26T22:04:20.499" v="5355" actId="113"/>
        <pc:sldMkLst>
          <pc:docMk/>
          <pc:sldMk cId="0" sldId="265"/>
        </pc:sldMkLst>
        <pc:spChg chg="mod">
          <ac:chgData name="Lagnese, Emily" userId="bb0f5229-aa2b-4a7f-a9ae-5eddd996d782" providerId="ADAL" clId="{BFB82125-F01C-41A7-88ED-0E17CE1FC6EA}" dt="2023-03-26T16:56:54.246" v="66" actId="14100"/>
          <ac:spMkLst>
            <pc:docMk/>
            <pc:sldMk cId="0" sldId="265"/>
            <ac:spMk id="14" creationId="{00000000-0000-0000-0000-000000000000}"/>
          </ac:spMkLst>
        </pc:spChg>
      </pc:sldChg>
      <pc:sldChg chg="modSp mod modTransition modNotesTx">
        <pc:chgData name="Lagnese, Emily" userId="bb0f5229-aa2b-4a7f-a9ae-5eddd996d782" providerId="ADAL" clId="{BFB82125-F01C-41A7-88ED-0E17CE1FC6EA}" dt="2023-03-26T22:07:27.764" v="5501" actId="115"/>
        <pc:sldMkLst>
          <pc:docMk/>
          <pc:sldMk cId="0" sldId="266"/>
        </pc:sldMkLst>
        <pc:spChg chg="mod">
          <ac:chgData name="Lagnese, Emily" userId="bb0f5229-aa2b-4a7f-a9ae-5eddd996d782" providerId="ADAL" clId="{BFB82125-F01C-41A7-88ED-0E17CE1FC6EA}" dt="2023-03-26T16:57:49.310" v="71" actId="14100"/>
          <ac:spMkLst>
            <pc:docMk/>
            <pc:sldMk cId="0" sldId="266"/>
            <ac:spMk id="3" creationId="{00000000-0000-0000-0000-000000000000}"/>
          </ac:spMkLst>
        </pc:spChg>
        <pc:spChg chg="mod">
          <ac:chgData name="Lagnese, Emily" userId="bb0f5229-aa2b-4a7f-a9ae-5eddd996d782" providerId="ADAL" clId="{BFB82125-F01C-41A7-88ED-0E17CE1FC6EA}" dt="2023-03-26T16:57:42.046" v="70" actId="14100"/>
          <ac:spMkLst>
            <pc:docMk/>
            <pc:sldMk cId="0" sldId="266"/>
            <ac:spMk id="9" creationId="{00000000-0000-0000-0000-000000000000}"/>
          </ac:spMkLst>
        </pc:spChg>
        <pc:spChg chg="mod">
          <ac:chgData name="Lagnese, Emily" userId="bb0f5229-aa2b-4a7f-a9ae-5eddd996d782" providerId="ADAL" clId="{BFB82125-F01C-41A7-88ED-0E17CE1FC6EA}" dt="2023-03-26T16:57:24.330" v="68" actId="14100"/>
          <ac:spMkLst>
            <pc:docMk/>
            <pc:sldMk cId="0" sldId="266"/>
            <ac:spMk id="21" creationId="{00000000-0000-0000-0000-000000000000}"/>
          </ac:spMkLst>
        </pc:spChg>
        <pc:spChg chg="mod">
          <ac:chgData name="Lagnese, Emily" userId="bb0f5229-aa2b-4a7f-a9ae-5eddd996d782" providerId="ADAL" clId="{BFB82125-F01C-41A7-88ED-0E17CE1FC6EA}" dt="2023-03-26T16:57:33.230" v="69" actId="14100"/>
          <ac:spMkLst>
            <pc:docMk/>
            <pc:sldMk cId="0" sldId="266"/>
            <ac:spMk id="22" creationId="{00000000-0000-0000-0000-000000000000}"/>
          </ac:spMkLst>
        </pc:spChg>
      </pc:sldChg>
      <pc:sldChg chg="modSp mod modTransition">
        <pc:chgData name="Lagnese, Emily" userId="bb0f5229-aa2b-4a7f-a9ae-5eddd996d782" providerId="ADAL" clId="{BFB82125-F01C-41A7-88ED-0E17CE1FC6EA}" dt="2023-03-27T02:55:18.492" v="5507" actId="1076"/>
        <pc:sldMkLst>
          <pc:docMk/>
          <pc:sldMk cId="0" sldId="267"/>
        </pc:sldMkLst>
        <pc:spChg chg="mod">
          <ac:chgData name="Lagnese, Emily" userId="bb0f5229-aa2b-4a7f-a9ae-5eddd996d782" providerId="ADAL" clId="{BFB82125-F01C-41A7-88ED-0E17CE1FC6EA}" dt="2023-03-26T16:58:46.283" v="76" actId="14100"/>
          <ac:spMkLst>
            <pc:docMk/>
            <pc:sldMk cId="0" sldId="267"/>
            <ac:spMk id="2" creationId="{00000000-0000-0000-0000-000000000000}"/>
          </ac:spMkLst>
        </pc:spChg>
        <pc:spChg chg="mod">
          <ac:chgData name="Lagnese, Emily" userId="bb0f5229-aa2b-4a7f-a9ae-5eddd996d782" providerId="ADAL" clId="{BFB82125-F01C-41A7-88ED-0E17CE1FC6EA}" dt="2023-03-26T16:58:29.028" v="74" actId="14100"/>
          <ac:spMkLst>
            <pc:docMk/>
            <pc:sldMk cId="0" sldId="267"/>
            <ac:spMk id="5" creationId="{00000000-0000-0000-0000-000000000000}"/>
          </ac:spMkLst>
        </pc:spChg>
        <pc:spChg chg="mod">
          <ac:chgData name="Lagnese, Emily" userId="bb0f5229-aa2b-4a7f-a9ae-5eddd996d782" providerId="ADAL" clId="{BFB82125-F01C-41A7-88ED-0E17CE1FC6EA}" dt="2023-03-26T16:58:08.698" v="72" actId="14100"/>
          <ac:spMkLst>
            <pc:docMk/>
            <pc:sldMk cId="0" sldId="267"/>
            <ac:spMk id="6" creationId="{00000000-0000-0000-0000-000000000000}"/>
          </ac:spMkLst>
        </pc:spChg>
        <pc:grpChg chg="mod">
          <ac:chgData name="Lagnese, Emily" userId="bb0f5229-aa2b-4a7f-a9ae-5eddd996d782" providerId="ADAL" clId="{BFB82125-F01C-41A7-88ED-0E17CE1FC6EA}" dt="2023-03-27T02:55:18.492" v="5507" actId="1076"/>
          <ac:grpSpMkLst>
            <pc:docMk/>
            <pc:sldMk cId="0" sldId="267"/>
            <ac:grpSpMk id="13" creationId="{00000000-0000-0000-0000-000000000000}"/>
          </ac:grpSpMkLst>
        </pc:grpChg>
        <pc:picChg chg="mod">
          <ac:chgData name="Lagnese, Emily" userId="bb0f5229-aa2b-4a7f-a9ae-5eddd996d782" providerId="ADAL" clId="{BFB82125-F01C-41A7-88ED-0E17CE1FC6EA}" dt="2023-03-27T02:55:18.492" v="5507" actId="1076"/>
          <ac:picMkLst>
            <pc:docMk/>
            <pc:sldMk cId="0" sldId="267"/>
            <ac:picMk id="16" creationId="{00000000-0000-0000-0000-000000000000}"/>
          </ac:picMkLst>
        </pc:picChg>
      </pc:sldChg>
      <pc:sldChg chg="modSp mod modTransition">
        <pc:chgData name="Lagnese, Emily" userId="bb0f5229-aa2b-4a7f-a9ae-5eddd996d782" providerId="ADAL" clId="{BFB82125-F01C-41A7-88ED-0E17CE1FC6EA}" dt="2023-03-26T17:03:47.773" v="79" actId="20577"/>
        <pc:sldMkLst>
          <pc:docMk/>
          <pc:sldMk cId="0" sldId="268"/>
        </pc:sldMkLst>
        <pc:spChg chg="mod">
          <ac:chgData name="Lagnese, Emily" userId="bb0f5229-aa2b-4a7f-a9ae-5eddd996d782" providerId="ADAL" clId="{BFB82125-F01C-41A7-88ED-0E17CE1FC6EA}" dt="2023-03-26T17:03:47.773" v="79" actId="20577"/>
          <ac:spMkLst>
            <pc:docMk/>
            <pc:sldMk cId="0" sldId="268"/>
            <ac:spMk id="2" creationId="{00000000-0000-0000-0000-000000000000}"/>
          </ac:spMkLst>
        </pc:spChg>
        <pc:spChg chg="mod">
          <ac:chgData name="Lagnese, Emily" userId="bb0f5229-aa2b-4a7f-a9ae-5eddd996d782" providerId="ADAL" clId="{BFB82125-F01C-41A7-88ED-0E17CE1FC6EA}" dt="2023-03-26T16:59:08.832" v="77" actId="14100"/>
          <ac:spMkLst>
            <pc:docMk/>
            <pc:sldMk cId="0" sldId="268"/>
            <ac:spMk id="3" creationId="{00000000-0000-0000-0000-000000000000}"/>
          </ac:spMkLst>
        </pc:spChg>
      </pc:sldChg>
      <pc:sldChg chg="modTransition">
        <pc:chgData name="Lagnese, Emily" userId="bb0f5229-aa2b-4a7f-a9ae-5eddd996d782" providerId="ADAL" clId="{BFB82125-F01C-41A7-88ED-0E17CE1FC6EA}" dt="2023-03-26T16:50:36.203" v="41"/>
        <pc:sldMkLst>
          <pc:docMk/>
          <pc:sldMk cId="0" sldId="269"/>
        </pc:sldMkLst>
      </pc:sldChg>
      <pc:sldMasterChg chg="modTransition modSldLayout">
        <pc:chgData name="Lagnese, Emily" userId="bb0f5229-aa2b-4a7f-a9ae-5eddd996d782" providerId="ADAL" clId="{BFB82125-F01C-41A7-88ED-0E17CE1FC6EA}" dt="2023-03-26T16:50:36.203" v="41"/>
        <pc:sldMasterMkLst>
          <pc:docMk/>
          <pc:sldMasterMk cId="0" sldId="2147483648"/>
        </pc:sldMasterMkLst>
        <pc:sldLayoutChg chg="modTransition">
          <pc:chgData name="Lagnese, Emily" userId="bb0f5229-aa2b-4a7f-a9ae-5eddd996d782" providerId="ADAL" clId="{BFB82125-F01C-41A7-88ED-0E17CE1FC6EA}" dt="2023-03-26T16:50:36.203" v="41"/>
          <pc:sldLayoutMkLst>
            <pc:docMk/>
            <pc:sldMasterMk cId="0" sldId="2147483648"/>
            <pc:sldLayoutMk cId="0" sldId="2147483649"/>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0"/>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1"/>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2"/>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3"/>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4"/>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5"/>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6"/>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7"/>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8"/>
          </pc:sldLayoutMkLst>
        </pc:sldLayoutChg>
        <pc:sldLayoutChg chg="modTransition">
          <pc:chgData name="Lagnese, Emily" userId="bb0f5229-aa2b-4a7f-a9ae-5eddd996d782" providerId="ADAL" clId="{BFB82125-F01C-41A7-88ED-0E17CE1FC6EA}" dt="2023-03-26T16:50:36.203" v="41"/>
          <pc:sldLayoutMkLst>
            <pc:docMk/>
            <pc:sldMasterMk cId="0" sldId="2147483648"/>
            <pc:sldLayoutMk cId="0"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29.03.2023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Life History, Disease Salience, and the Behavioral Immune System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We hypothesized that a person </a:t>
            </a:r>
            <a:r>
              <a:rPr lang="en-US" b="1" dirty="0"/>
              <a:t>high</a:t>
            </a:r>
            <a:r>
              <a:rPr lang="en-US" dirty="0"/>
              <a:t> </a:t>
            </a:r>
            <a:r>
              <a:rPr lang="en-US" b="1" dirty="0"/>
              <a:t>in present fatalism</a:t>
            </a:r>
            <a:r>
              <a:rPr lang="en-US" dirty="0"/>
              <a:t>, the negative present time perspective in which individuals believe themselves to be “helpless” and have little control over the outcome of their life, would present </a:t>
            </a:r>
            <a:r>
              <a:rPr lang="en-US" b="1" dirty="0"/>
              <a:t>low</a:t>
            </a:r>
            <a:r>
              <a:rPr lang="en-US" dirty="0"/>
              <a:t> </a:t>
            </a:r>
            <a:r>
              <a:rPr lang="en-US" b="1" dirty="0"/>
              <a:t>levels of disease avoidance </a:t>
            </a:r>
            <a:r>
              <a:rPr lang="en-US" dirty="0"/>
              <a:t>in the experimental conditions because they do not feel they have control over whether they will get sick</a:t>
            </a:r>
          </a:p>
          <a:p>
            <a:pPr marL="171450" indent="-171450">
              <a:buFontTx/>
              <a:buChar char="-"/>
            </a:pPr>
            <a:r>
              <a:rPr lang="en-US" dirty="0"/>
              <a:t>We also predicted that participants who have </a:t>
            </a:r>
            <a:r>
              <a:rPr lang="en-US" b="1" dirty="0"/>
              <a:t>high levels of mate-seeking motivation, </a:t>
            </a:r>
            <a:r>
              <a:rPr lang="en-US" b="0" dirty="0"/>
              <a:t>the fundamental social motive that involves finding a partner, </a:t>
            </a:r>
            <a:r>
              <a:rPr lang="en-US" b="1" dirty="0"/>
              <a:t>would display low levels of disease avoidance, </a:t>
            </a:r>
            <a:r>
              <a:rPr lang="en-US" dirty="0"/>
              <a:t>due to their prioritization of mating over health </a:t>
            </a:r>
          </a:p>
          <a:p>
            <a:pPr marL="171450" indent="-171450">
              <a:buFontTx/>
              <a:buChar char="-"/>
            </a:pPr>
            <a:r>
              <a:rPr lang="en-US" dirty="0"/>
              <a:t>Lastly, we hypothesized that participants who had </a:t>
            </a:r>
            <a:r>
              <a:rPr lang="en-US" b="1" dirty="0"/>
              <a:t>high levels of childhood unpredictability </a:t>
            </a:r>
            <a:r>
              <a:rPr lang="en-US" dirty="0"/>
              <a:t>would present </a:t>
            </a:r>
            <a:r>
              <a:rPr lang="en-US" b="1" dirty="0"/>
              <a:t>low levels of disease avoidance </a:t>
            </a:r>
            <a:r>
              <a:rPr lang="en-US" dirty="0"/>
              <a:t>because a person who grew up in an unpredictable environment would not believe themselves to have much control over the outcome of situations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unfortunately, after collecting data from 257 total participants, none of our predictions were supported by the data. all the multiple linear regressions I calculated did not yield significant interactions between each variable</a:t>
            </a:r>
          </a:p>
          <a:p>
            <a:r>
              <a:rPr lang="en-US" dirty="0"/>
              <a:t>- the results are listed here</a:t>
            </a:r>
          </a:p>
          <a:p>
            <a:r>
              <a:rPr lang="en-US" dirty="0"/>
              <a:t>- it is possible that age was a limitation in our study </a:t>
            </a:r>
            <a:r>
              <a:rPr lang="en-US" dirty="0">
                <a:sym typeface="Wingdings" panose="05000000000000000000" pitchFamily="2" charset="2"/>
              </a:rPr>
              <a:t> </a:t>
            </a:r>
            <a:r>
              <a:rPr lang="en-US" b="1" dirty="0"/>
              <a:t>89% of our participants were 18-20 year </a:t>
            </a:r>
            <a:r>
              <a:rPr lang="en-US" b="1" dirty="0" err="1"/>
              <a:t>olds</a:t>
            </a:r>
            <a:endParaRPr lang="en-US" b="1" dirty="0"/>
          </a:p>
          <a:p>
            <a:r>
              <a:rPr lang="en-US" dirty="0"/>
              <a:t>- there was also a significant gender imbalance. There were </a:t>
            </a:r>
            <a:r>
              <a:rPr lang="en-US" b="1" dirty="0"/>
              <a:t>more than twice as many females than male participants</a:t>
            </a:r>
            <a:r>
              <a:rPr lang="en-US" dirty="0"/>
              <a:t>. if we wanted to study sex differences, we would not have had enough male participants to accurately represent that population</a:t>
            </a:r>
          </a:p>
          <a:p>
            <a:r>
              <a:rPr lang="en-US" dirty="0"/>
              <a:t>- another possible limitation of this study was the strength of the manipulation. </a:t>
            </a:r>
            <a:r>
              <a:rPr lang="en-US" b="1" dirty="0"/>
              <a:t>if the coughing was not a strong enough effect, participants might not have related coughing to a potential contagion</a:t>
            </a:r>
            <a:r>
              <a:rPr lang="en-US" dirty="0"/>
              <a:t>. the disease salience cue could have had no impact at all on chair distance</a:t>
            </a:r>
          </a:p>
          <a:p>
            <a:r>
              <a:rPr lang="en-US" dirty="0"/>
              <a:t>- </a:t>
            </a:r>
            <a:r>
              <a:rPr lang="en-US" u="none" dirty="0"/>
              <a:t>Another possible limitation could have been</a:t>
            </a:r>
            <a:r>
              <a:rPr lang="en-US" i="0" u="none" dirty="0"/>
              <a:t> if </a:t>
            </a:r>
            <a:r>
              <a:rPr lang="en-US" dirty="0"/>
              <a:t>a type two error occurred, and we simply failed to find an effect. this could be due to our manipulation not being strong enough, an insufficient sample size, OR there was an effect but it was too small to find</a:t>
            </a:r>
          </a:p>
          <a:p>
            <a:r>
              <a:rPr lang="en-US" dirty="0"/>
              <a:t>- despite not finding significant main effects in our initial hypotheses, we did conduct an exploratory analysis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the exploratory analysis revealed a significant correlation between mate retention motivation, one of the fundamental social motives, and chair distance.</a:t>
            </a:r>
          </a:p>
          <a:p>
            <a:r>
              <a:rPr lang="en-US" dirty="0"/>
              <a:t>- mate retention motivates indicate how invested in and how attached a person is to their current relationship</a:t>
            </a:r>
          </a:p>
          <a:p>
            <a:r>
              <a:rPr lang="en-US" dirty="0"/>
              <a:t>and can also relate to a person's relationship attachment style</a:t>
            </a:r>
          </a:p>
          <a:p>
            <a:r>
              <a:rPr lang="en-US" dirty="0"/>
              <a:t>- the results from our exploratory study reveal that participants who scored high in mate retention motives placed their chairs farther apart in the experimental condition than individuals who did not score high in mate retention</a:t>
            </a:r>
          </a:p>
          <a:p>
            <a:r>
              <a:rPr lang="en-US" dirty="0"/>
              <a:t>- These results do not apply to the whole sample, as there were fewer participants in this analysis because mate retention was only measured in people who were in a relationship at the time of the study</a:t>
            </a:r>
          </a:p>
          <a:p>
            <a:r>
              <a:rPr lang="en-US" dirty="0"/>
              <a:t>- because this is an exploratory analysis as opposed to an </a:t>
            </a:r>
            <a:r>
              <a:rPr lang="en-US" dirty="0" err="1"/>
              <a:t>apriori</a:t>
            </a:r>
            <a:r>
              <a:rPr lang="en-US" dirty="0"/>
              <a:t> prediction it's important to be cautious in how we interpret it. This is not causal, just correlational</a:t>
            </a:r>
          </a:p>
          <a:p>
            <a:r>
              <a:rPr lang="en-US" dirty="0"/>
              <a:t>- however, these results could indicate a correlation between being in a relationship and being highly motivated to maintain that relationship, therefore being more cognizant of potential threats to one’s immune system and behaving in a way that will avoid getting sick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 would like to thank my research advisor and mentor, Dr. Baker, and my fellow research lab members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lastly, I would like to thank you, the audience, for your time and attention.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a:t>
            </a:r>
            <a:r>
              <a:rPr lang="en-US" b="1" dirty="0"/>
              <a:t>How would you respond if you knew you were about to meet someone who could be sick? </a:t>
            </a:r>
          </a:p>
          <a:p>
            <a:r>
              <a:rPr lang="en-US" dirty="0"/>
              <a:t>- For example, what would you do if you were asked to set up two chairs in a room to meet someone for the first time after you just listened to an audio recording of them coughing?</a:t>
            </a:r>
          </a:p>
          <a:p>
            <a:pPr marL="171450" indent="-171450">
              <a:buFontTx/>
              <a:buChar char="-"/>
            </a:pPr>
            <a:r>
              <a:rPr lang="en-US" dirty="0"/>
              <a:t>This is what participants in our experiment were asked to do</a:t>
            </a:r>
          </a:p>
          <a:p>
            <a:pPr marL="0" indent="0">
              <a:buFontTx/>
              <a:buNone/>
            </a:pPr>
            <a:r>
              <a:rPr lang="en-US" dirty="0"/>
              <a:t>- what we were interested in measuring was </a:t>
            </a:r>
            <a:r>
              <a:rPr lang="en-US" b="1" dirty="0"/>
              <a:t>how a person's personality traits and life experiences can impact their behavioral response to this scenario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Every person has what psychologists refer to as a behavioral immune system </a:t>
            </a:r>
          </a:p>
          <a:p>
            <a:r>
              <a:rPr lang="en-US" dirty="0"/>
              <a:t>- a preliminary line of defense against potential disease</a:t>
            </a:r>
          </a:p>
          <a:p>
            <a:pPr marL="0" indent="0">
              <a:buFontTx/>
              <a:buNone/>
            </a:pPr>
            <a:r>
              <a:rPr lang="en-US" dirty="0"/>
              <a:t>- behaviors, prompted by the desire to stay healthy, that we as humans perform to avoid getting sick</a:t>
            </a:r>
          </a:p>
          <a:p>
            <a:pPr marL="0" indent="0">
              <a:buFontTx/>
              <a:buNone/>
            </a:pPr>
            <a:r>
              <a:rPr lang="en-US" dirty="0"/>
              <a:t>- such as choosing not to sit next to a person who is coughing, sneezing, or exhibiting other signs of illness</a:t>
            </a:r>
          </a:p>
          <a:p>
            <a:r>
              <a:rPr lang="en-US" dirty="0"/>
              <a:t>- </a:t>
            </a:r>
            <a:r>
              <a:rPr lang="en-US" b="1" dirty="0"/>
              <a:t>Emotions and personality traits </a:t>
            </a:r>
            <a:r>
              <a:rPr lang="en-US" dirty="0"/>
              <a:t>each play a role in the individualized expression of disease avoidance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indent="-171450">
              <a:buFontTx/>
              <a:buChar char="-"/>
            </a:pPr>
            <a:r>
              <a:rPr lang="en-US" dirty="0"/>
              <a:t>Life history theory provides an evolutionary biology framework that psychologists use to understand the trade-offs that organisms make throughout their lives in order to successfully survive and reproduce </a:t>
            </a:r>
          </a:p>
          <a:p>
            <a:pPr marL="171450" indent="-171450">
              <a:buFontTx/>
              <a:buChar char="-"/>
            </a:pPr>
            <a:r>
              <a:rPr lang="en-US" dirty="0"/>
              <a:t>It considers the traits listed here, and how a person’s environment and life experiences can interact to influence how they weigh the costs and benefits of each decision they make </a:t>
            </a:r>
          </a:p>
          <a:p>
            <a:pPr marL="171450" indent="-171450">
              <a:buFontTx/>
              <a:buChar char="-"/>
            </a:pPr>
            <a:r>
              <a:rPr lang="en-US" dirty="0"/>
              <a:t>childhood unpredictability, one of life history traits, can impact a person's sense of control over the outcome of their behaviors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Childhood unpredictability can be characterized as an unstable and inconsistent household environment</a:t>
            </a:r>
          </a:p>
          <a:p>
            <a:r>
              <a:rPr lang="en-US" dirty="0"/>
              <a:t>- Stability enables the development of healthy adult attributes and social skills, while instability can negatively impact a person's functional abilities well into adulthood </a:t>
            </a:r>
          </a:p>
          <a:p>
            <a:r>
              <a:rPr lang="en-US" dirty="0"/>
              <a:t>- Unstable environments can lead to difficulties in developing physical, emotional, and social skills</a:t>
            </a:r>
          </a:p>
          <a:p>
            <a:r>
              <a:rPr lang="en-US" dirty="0"/>
              <a:t>- While there is variance in what individuals perceive to be stable and consistent home lives, measures of unpredictability attempt to understand the impact that </a:t>
            </a:r>
            <a:r>
              <a:rPr lang="en-US" b="1" dirty="0"/>
              <a:t>regular inconsistencies </a:t>
            </a:r>
            <a:r>
              <a:rPr lang="en-US" dirty="0"/>
              <a:t>in a person’s childhood environment can have on them as an adult, which can be evident in the decisions and trade-offs they make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Each person also has an individualized view of time, called time perspective </a:t>
            </a:r>
          </a:p>
          <a:p>
            <a:r>
              <a:rPr lang="en-US" dirty="0"/>
              <a:t>- </a:t>
            </a:r>
            <a:r>
              <a:rPr lang="en-US" b="1" dirty="0"/>
              <a:t>theory suggests that a person’s past experiences unconsciously influence their present and future decision-making skills</a:t>
            </a:r>
          </a:p>
          <a:p>
            <a:r>
              <a:rPr lang="en-US" dirty="0"/>
              <a:t>- five perspectives, broken down into three different time categories: past, present, and future</a:t>
            </a:r>
          </a:p>
          <a:p>
            <a:r>
              <a:rPr lang="en-US" dirty="0"/>
              <a:t>- For some, decisions are always past-oriented: they base their decisions on memories of past experiences and solely rely on previous outcomes to make choices</a:t>
            </a:r>
          </a:p>
          <a:p>
            <a:r>
              <a:rPr lang="en-US" dirty="0"/>
              <a:t>- For others, decisions are present-oriented: what can I get right now?</a:t>
            </a:r>
          </a:p>
          <a:p>
            <a:r>
              <a:rPr lang="en-US" dirty="0"/>
              <a:t>- People who are future-oriented are focused on what will be: they concentrate on anticipated consequences or rewards</a:t>
            </a:r>
          </a:p>
          <a:p>
            <a:r>
              <a:rPr lang="en-US" dirty="0"/>
              <a:t>- The past and present categories are then broken down into two different perspectives, positive and negative, as you can see here, resulting in five individual time perspectives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0" indent="0">
              <a:buFontTx/>
              <a:buNone/>
            </a:pPr>
            <a:r>
              <a:rPr lang="en-US" dirty="0"/>
              <a:t>- When placed into social situations, there are distinct behaviors people perform in order to gain something from that social interaction </a:t>
            </a:r>
          </a:p>
          <a:p>
            <a:pPr marL="0" indent="0">
              <a:buFontTx/>
              <a:buNone/>
            </a:pPr>
            <a:r>
              <a:rPr lang="en-US" dirty="0"/>
              <a:t>- </a:t>
            </a:r>
            <a:r>
              <a:rPr lang="en-US" b="1" dirty="0"/>
              <a:t>how do humans behave in order to reach these social goals listed here</a:t>
            </a:r>
            <a:r>
              <a:rPr lang="en-US" dirty="0"/>
              <a:t>?</a:t>
            </a:r>
          </a:p>
          <a:p>
            <a:r>
              <a:rPr lang="en-US" dirty="0"/>
              <a:t>- The fundamental social motives inventory attempts to measure the individual differences in levels of motivation each person presents in a social situation </a:t>
            </a:r>
          </a:p>
          <a:p>
            <a:r>
              <a:rPr lang="en-US" dirty="0"/>
              <a:t>- The fundamental social motives also suggest that human behaviors (when in social settings) can be influenced by personality traits and past experiences, and even help predict future decision making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Disease avoidance, one of the fundamental social motives, is </a:t>
            </a:r>
            <a:r>
              <a:rPr lang="en-US" b="1" dirty="0"/>
              <a:t>both a conscious and subconscious behavioral response </a:t>
            </a:r>
            <a:r>
              <a:rPr lang="en-US" b="0" dirty="0"/>
              <a:t>which</a:t>
            </a:r>
            <a:r>
              <a:rPr lang="en-US" b="1" dirty="0"/>
              <a:t> </a:t>
            </a:r>
            <a:r>
              <a:rPr lang="en-US" dirty="0"/>
              <a:t>incorporates an individual’s understanding of risk-taking and its correlation to the future reward</a:t>
            </a:r>
          </a:p>
          <a:p>
            <a:r>
              <a:rPr lang="en-US" dirty="0"/>
              <a:t>- For example, if you have low levels of disease avoidance, you are more likely to take risks with your health, prioritizing the instant gratification of engaging in social events over the possible future costs of getting sick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marL="171450" indent="-171450">
              <a:buFontTx/>
              <a:buChar char="-"/>
            </a:pPr>
            <a:r>
              <a:rPr lang="en-US" dirty="0"/>
              <a:t>Now, think back to my initial hypothetical situation in which you were about to meet a potentially sick individual</a:t>
            </a:r>
          </a:p>
          <a:p>
            <a:pPr marL="171450" indent="-171450">
              <a:buFontTx/>
              <a:buChar char="-"/>
            </a:pPr>
            <a:r>
              <a:rPr lang="en-US" dirty="0"/>
              <a:t>How could </a:t>
            </a:r>
            <a:r>
              <a:rPr lang="en-US" b="1" dirty="0"/>
              <a:t>your</a:t>
            </a:r>
            <a:r>
              <a:rPr lang="en-US" dirty="0"/>
              <a:t> time perspective, fundamental social motives, and life history </a:t>
            </a:r>
            <a:r>
              <a:rPr lang="en-US" b="1" u="none" dirty="0"/>
              <a:t>impact</a:t>
            </a:r>
            <a:r>
              <a:rPr lang="en-US" dirty="0"/>
              <a:t> your behavioral immune system’s response to meeting someone who could be sick? How do these measures influence </a:t>
            </a:r>
            <a:r>
              <a:rPr lang="en-US" b="1" dirty="0"/>
              <a:t>your</a:t>
            </a:r>
            <a:r>
              <a:rPr lang="en-US" dirty="0"/>
              <a:t> levels of disease avoidance?</a:t>
            </a:r>
          </a:p>
          <a:p>
            <a:pPr marL="171450" indent="-171450">
              <a:buFontTx/>
              <a:buChar char="-"/>
            </a:pPr>
            <a:r>
              <a:rPr lang="en-US" b="1" dirty="0"/>
              <a:t>That</a:t>
            </a:r>
            <a:r>
              <a:rPr lang="en-US" dirty="0"/>
              <a:t> is exactly what we were hoping to find out</a:t>
            </a:r>
          </a:p>
          <a:p>
            <a:r>
              <a:rPr lang="en-US" dirty="0"/>
              <a:t>- We developed an experiment in which we brought participants into a lab and told them a cover story </a:t>
            </a:r>
            <a:r>
              <a:rPr lang="en-US" dirty="0">
                <a:sym typeface="Wingdings" panose="05000000000000000000" pitchFamily="2" charset="2"/>
              </a:rPr>
              <a:t> </a:t>
            </a:r>
            <a:r>
              <a:rPr lang="en-US" dirty="0"/>
              <a:t>that they were going to be a part of a study about </a:t>
            </a:r>
            <a:r>
              <a:rPr lang="en-US" b="1" dirty="0"/>
              <a:t>first impressions</a:t>
            </a:r>
            <a:r>
              <a:rPr lang="en-US" dirty="0"/>
              <a:t>. Participants were </a:t>
            </a:r>
            <a:r>
              <a:rPr lang="en-US" b="1" dirty="0"/>
              <a:t>told</a:t>
            </a:r>
            <a:r>
              <a:rPr lang="en-US" dirty="0"/>
              <a:t> that there was another participant down the hall, and that they would be meeting them after each person created either a written or audio introduction for the other to read or listen to</a:t>
            </a:r>
          </a:p>
          <a:p>
            <a:pPr marL="171450" indent="-171450">
              <a:buFontTx/>
              <a:buChar char="-"/>
            </a:pPr>
            <a:r>
              <a:rPr lang="en-US" dirty="0"/>
              <a:t>Each participant was </a:t>
            </a:r>
            <a:r>
              <a:rPr lang="en-US" b="1" dirty="0"/>
              <a:t>actually</a:t>
            </a:r>
            <a:r>
              <a:rPr lang="en-US" dirty="0"/>
              <a:t> presented with either </a:t>
            </a:r>
            <a:r>
              <a:rPr lang="en-US" u="sng" dirty="0"/>
              <a:t>the control condition</a:t>
            </a:r>
            <a:r>
              <a:rPr lang="en-US" dirty="0"/>
              <a:t>, a pre-recorded introduction participants listened to where another person plainly introduced themselves, or </a:t>
            </a:r>
            <a:r>
              <a:rPr lang="en-US" u="sng" dirty="0"/>
              <a:t>the experimental condition</a:t>
            </a:r>
            <a:r>
              <a:rPr lang="en-US" dirty="0"/>
              <a:t>, the same audio introduction, except this time, the person was consistently coughing</a:t>
            </a:r>
          </a:p>
          <a:p>
            <a:pPr marL="171450" indent="-171450">
              <a:buFontTx/>
              <a:buChar char="-"/>
            </a:pPr>
            <a:r>
              <a:rPr lang="en-US" dirty="0"/>
              <a:t>Here is a clip from the experimental condition </a:t>
            </a:r>
            <a:r>
              <a:rPr lang="en-US" b="1" dirty="0"/>
              <a:t>PLAY</a:t>
            </a:r>
          </a:p>
          <a:p>
            <a:pPr marL="171450" indent="-171450">
              <a:buFontTx/>
              <a:buChar char="-"/>
            </a:pPr>
            <a:r>
              <a:rPr lang="en-US" dirty="0"/>
              <a:t>After participants listened to the voice introduction, they were asked to set up two chairs in the room that were pushed up against a wall, that would be used for them and the other participant when they came to the room to meet one another </a:t>
            </a:r>
          </a:p>
          <a:p>
            <a:r>
              <a:rPr lang="en-US" dirty="0"/>
              <a:t>- The disease salience manipulation, coughing, served as the </a:t>
            </a:r>
            <a:r>
              <a:rPr lang="en-US" u="sng" dirty="0"/>
              <a:t>manipulated independent variable</a:t>
            </a:r>
          </a:p>
          <a:p>
            <a:r>
              <a:rPr lang="en-US" dirty="0"/>
              <a:t>- Participants’ behavioral immune response served as </a:t>
            </a:r>
            <a:r>
              <a:rPr lang="en-US" u="none" dirty="0"/>
              <a:t>the </a:t>
            </a:r>
            <a:r>
              <a:rPr lang="en-US" u="sng" dirty="0"/>
              <a:t>dependent variable</a:t>
            </a:r>
            <a:r>
              <a:rPr lang="en-US" dirty="0"/>
              <a:t>, which we attempted to measure by measuring the distance between the chairs that participants were asked to arrange</a:t>
            </a:r>
          </a:p>
          <a:p>
            <a:r>
              <a:rPr lang="en-US" dirty="0"/>
              <a:t>- We believed that a </a:t>
            </a:r>
            <a:r>
              <a:rPr lang="en-US" u="sng" dirty="0"/>
              <a:t>greater</a:t>
            </a:r>
            <a:r>
              <a:rPr lang="en-US" dirty="0"/>
              <a:t> chair distance </a:t>
            </a:r>
            <a:r>
              <a:rPr lang="en-US" b="1" dirty="0"/>
              <a:t>MOVE CHAIRS </a:t>
            </a:r>
            <a:r>
              <a:rPr lang="en-US" dirty="0"/>
              <a:t>would indicate </a:t>
            </a:r>
            <a:r>
              <a:rPr lang="en-US" u="sng" dirty="0"/>
              <a:t>high levels of disease avoidance</a:t>
            </a:r>
            <a:r>
              <a:rPr lang="en-US" dirty="0"/>
              <a:t>, and a </a:t>
            </a:r>
            <a:r>
              <a:rPr lang="en-US" u="sng" dirty="0"/>
              <a:t>lesser</a:t>
            </a:r>
            <a:r>
              <a:rPr lang="en-US" dirty="0"/>
              <a:t> chair distance would indicate </a:t>
            </a:r>
            <a:r>
              <a:rPr lang="en-US" u="sng" dirty="0"/>
              <a:t>low levels </a:t>
            </a:r>
            <a:r>
              <a:rPr lang="en-US" dirty="0"/>
              <a:t>of disease avoidance</a:t>
            </a:r>
          </a:p>
          <a:p>
            <a:r>
              <a:rPr lang="en-US" dirty="0"/>
              <a:t>- Basically, if you don’t want to get sick after listening to someone cough their way through an introduction, you’ll most likely set the chairs up far apart. If you aren’t as concerned about getting sick, you’ll place them closer together</a:t>
            </a:r>
          </a:p>
          <a:p>
            <a:r>
              <a:rPr lang="en-US" dirty="0"/>
              <a:t>-  After moving the chairs, participants completed the questionnaires listed and then were </a:t>
            </a:r>
            <a:r>
              <a:rPr lang="en-US" dirty="0" err="1"/>
              <a:t>dehoaxed</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26315" y="1028700"/>
            <a:ext cx="11133330" cy="8191500"/>
          </a:xfrm>
          <a:prstGeom prst="rect">
            <a:avLst/>
          </a:prstGeom>
          <a:solidFill>
            <a:srgbClr val="58298A"/>
          </a:solidFill>
        </p:spPr>
      </p:sp>
      <p:pic>
        <p:nvPicPr>
          <p:cNvPr id="3" name="Picture 3"/>
          <p:cNvPicPr>
            <a:picLocks noChangeAspect="1"/>
          </p:cNvPicPr>
          <p:nvPr/>
        </p:nvPicPr>
        <p:blipFill>
          <a:blip r:embed="rId3"/>
          <a:srcRect/>
          <a:stretch>
            <a:fillRect/>
          </a:stretch>
        </p:blipFill>
        <p:spPr>
          <a:xfrm>
            <a:off x="135489" y="1137704"/>
            <a:ext cx="1786422" cy="655792"/>
          </a:xfrm>
          <a:prstGeom prst="rect">
            <a:avLst/>
          </a:prstGeom>
        </p:spPr>
      </p:pic>
      <p:pic>
        <p:nvPicPr>
          <p:cNvPr id="4" name="Picture 4"/>
          <p:cNvPicPr>
            <a:picLocks noChangeAspect="1"/>
          </p:cNvPicPr>
          <p:nvPr/>
        </p:nvPicPr>
        <p:blipFill>
          <a:blip r:embed="rId4"/>
          <a:srcRect l="62925"/>
          <a:stretch>
            <a:fillRect/>
          </a:stretch>
        </p:blipFill>
        <p:spPr>
          <a:xfrm>
            <a:off x="14521466" y="2956489"/>
            <a:ext cx="3416534" cy="4381533"/>
          </a:xfrm>
          <a:prstGeom prst="rect">
            <a:avLst/>
          </a:prstGeom>
        </p:spPr>
      </p:pic>
      <p:pic>
        <p:nvPicPr>
          <p:cNvPr id="5" name="Picture 5"/>
          <p:cNvPicPr>
            <a:picLocks noChangeAspect="1"/>
          </p:cNvPicPr>
          <p:nvPr/>
        </p:nvPicPr>
        <p:blipFill>
          <a:blip r:embed="rId4"/>
          <a:srcRect r="66686"/>
          <a:stretch>
            <a:fillRect/>
          </a:stretch>
        </p:blipFill>
        <p:spPr>
          <a:xfrm>
            <a:off x="11451484" y="2956489"/>
            <a:ext cx="3069982" cy="4381533"/>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514264">
            <a:off x="13503982" y="7345146"/>
            <a:ext cx="2636589" cy="1394096"/>
          </a:xfrm>
          <a:prstGeom prst="rect">
            <a:avLst/>
          </a:prstGeom>
        </p:spPr>
      </p:pic>
      <p:sp>
        <p:nvSpPr>
          <p:cNvPr id="7" name="TextBox 7"/>
          <p:cNvSpPr txBox="1"/>
          <p:nvPr/>
        </p:nvSpPr>
        <p:spPr>
          <a:xfrm>
            <a:off x="1492206" y="2937439"/>
            <a:ext cx="8115300" cy="3676650"/>
          </a:xfrm>
          <a:prstGeom prst="rect">
            <a:avLst/>
          </a:prstGeom>
        </p:spPr>
        <p:txBody>
          <a:bodyPr lIns="0" tIns="0" rIns="0" bIns="0" rtlCol="0" anchor="t">
            <a:spAutoFit/>
          </a:bodyPr>
          <a:lstStyle/>
          <a:p>
            <a:pPr algn="ctr">
              <a:lnSpc>
                <a:spcPts val="7200"/>
              </a:lnSpc>
            </a:pPr>
            <a:r>
              <a:rPr lang="en-US" sz="6000">
                <a:solidFill>
                  <a:srgbClr val="FEFEFE"/>
                </a:solidFill>
                <a:latin typeface="Lovelace Text"/>
              </a:rPr>
              <a:t>Life History, Disease Salience, and the Behavioral Immune System</a:t>
            </a:r>
          </a:p>
        </p:txBody>
      </p:sp>
      <p:sp>
        <p:nvSpPr>
          <p:cNvPr id="8" name="TextBox 8"/>
          <p:cNvSpPr txBox="1"/>
          <p:nvPr/>
        </p:nvSpPr>
        <p:spPr>
          <a:xfrm>
            <a:off x="3239381" y="1266662"/>
            <a:ext cx="4620950" cy="428625"/>
          </a:xfrm>
          <a:prstGeom prst="rect">
            <a:avLst/>
          </a:prstGeom>
        </p:spPr>
        <p:txBody>
          <a:bodyPr lIns="0" tIns="0" rIns="0" bIns="0" rtlCol="0" anchor="t">
            <a:spAutoFit/>
          </a:bodyPr>
          <a:lstStyle/>
          <a:p>
            <a:pPr algn="ctr">
              <a:lnSpc>
                <a:spcPts val="3300"/>
              </a:lnSpc>
            </a:pPr>
            <a:r>
              <a:rPr lang="en-US" sz="3000">
                <a:solidFill>
                  <a:srgbClr val="FEFEFE"/>
                </a:solidFill>
                <a:latin typeface="Radley"/>
              </a:rPr>
              <a:t>East Carolina University</a:t>
            </a:r>
          </a:p>
        </p:txBody>
      </p:sp>
      <p:sp>
        <p:nvSpPr>
          <p:cNvPr id="9" name="TextBox 9"/>
          <p:cNvSpPr txBox="1"/>
          <p:nvPr/>
        </p:nvSpPr>
        <p:spPr>
          <a:xfrm>
            <a:off x="1641049" y="7805657"/>
            <a:ext cx="8017202" cy="501650"/>
          </a:xfrm>
          <a:prstGeom prst="rect">
            <a:avLst/>
          </a:prstGeom>
        </p:spPr>
        <p:txBody>
          <a:bodyPr lIns="0" tIns="0" rIns="0" bIns="0" rtlCol="0" anchor="t">
            <a:spAutoFit/>
          </a:bodyPr>
          <a:lstStyle/>
          <a:p>
            <a:pPr algn="ctr">
              <a:lnSpc>
                <a:spcPts val="3850"/>
              </a:lnSpc>
            </a:pPr>
            <a:r>
              <a:rPr lang="en-US" sz="3500">
                <a:solidFill>
                  <a:srgbClr val="FEFEFE"/>
                </a:solidFill>
                <a:latin typeface="Radley"/>
              </a:rPr>
              <a:t>Emily Lagnese and Dr. Michael Baker</a:t>
            </a:r>
          </a:p>
        </p:txBody>
      </p:sp>
      <p:sp>
        <p:nvSpPr>
          <p:cNvPr id="10" name="TextBox 10"/>
          <p:cNvSpPr txBox="1"/>
          <p:nvPr/>
        </p:nvSpPr>
        <p:spPr>
          <a:xfrm>
            <a:off x="192284" y="8529955"/>
            <a:ext cx="10914731" cy="728345"/>
          </a:xfrm>
          <a:prstGeom prst="rect">
            <a:avLst/>
          </a:prstGeom>
        </p:spPr>
        <p:txBody>
          <a:bodyPr lIns="0" tIns="0" rIns="0" bIns="0" rtlCol="0" anchor="t">
            <a:spAutoFit/>
          </a:bodyPr>
          <a:lstStyle/>
          <a:p>
            <a:pPr algn="ctr">
              <a:lnSpc>
                <a:spcPts val="2860"/>
              </a:lnSpc>
            </a:pPr>
            <a:r>
              <a:rPr lang="en-US" sz="2600">
                <a:solidFill>
                  <a:srgbClr val="FEFEFE"/>
                </a:solidFill>
                <a:latin typeface="Radley"/>
              </a:rPr>
              <a:t>Department of Psychology, Thomas Harriot College of Arts and Sciences</a:t>
            </a:r>
          </a:p>
          <a:p>
            <a:pPr algn="ctr">
              <a:lnSpc>
                <a:spcPts val="2860"/>
              </a:lnSpc>
            </a:pPr>
            <a:endParaRPr lang="en-US" sz="2600">
              <a:solidFill>
                <a:srgbClr val="FEFEFE"/>
              </a:solidFill>
              <a:latin typeface="Radley"/>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334108" y="9239250"/>
            <a:ext cx="18956216" cy="0"/>
          </a:xfrm>
          <a:prstGeom prst="line">
            <a:avLst/>
          </a:prstGeom>
          <a:ln w="19050" cap="rnd">
            <a:solidFill>
              <a:srgbClr val="3D3D3D"/>
            </a:solidFill>
            <a:prstDash val="solid"/>
            <a:headEnd type="none" w="sm" len="sm"/>
            <a:tailEnd type="none" w="sm" len="sm"/>
          </a:ln>
        </p:spPr>
      </p:sp>
      <p:grpSp>
        <p:nvGrpSpPr>
          <p:cNvPr id="3" name="Group 3"/>
          <p:cNvGrpSpPr>
            <a:grpSpLocks noChangeAspect="1"/>
          </p:cNvGrpSpPr>
          <p:nvPr/>
        </p:nvGrpSpPr>
        <p:grpSpPr>
          <a:xfrm>
            <a:off x="1744560" y="4166013"/>
            <a:ext cx="3138516" cy="4160806"/>
            <a:chOff x="0" y="0"/>
            <a:chExt cx="3727450" cy="4941570"/>
          </a:xfrm>
        </p:grpSpPr>
        <p:sp>
          <p:nvSpPr>
            <p:cNvPr id="4" name="Freeform 4"/>
            <p:cNvSpPr/>
            <p:nvPr/>
          </p:nvSpPr>
          <p:spPr>
            <a:xfrm>
              <a:off x="63500" y="6350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114556" t="-127853" r="-241184" b="-14124"/>
              </a:stretch>
            </a:blipFill>
          </p:spPr>
        </p:sp>
        <p:sp>
          <p:nvSpPr>
            <p:cNvPr id="5" name="Freeform 5"/>
            <p:cNvSpPr/>
            <p:nvPr/>
          </p:nvSpPr>
          <p:spPr>
            <a:xfrm>
              <a:off x="0" y="0"/>
              <a:ext cx="3727450" cy="4941570"/>
            </a:xfrm>
            <a:custGeom>
              <a:avLst/>
              <a:gdLst/>
              <a:ahLst/>
              <a:cxnLst/>
              <a:rect l="l" t="t" r="r" b="b"/>
              <a:pathLst>
                <a:path w="3727450" h="4941570">
                  <a:moveTo>
                    <a:pt x="3727450" y="4941570"/>
                  </a:moveTo>
                  <a:lnTo>
                    <a:pt x="0" y="4941570"/>
                  </a:lnTo>
                  <a:lnTo>
                    <a:pt x="0" y="0"/>
                  </a:lnTo>
                  <a:lnTo>
                    <a:pt x="3727450" y="0"/>
                  </a:lnTo>
                  <a:lnTo>
                    <a:pt x="3727450" y="4941570"/>
                  </a:lnTo>
                  <a:close/>
                  <a:moveTo>
                    <a:pt x="127000" y="4814570"/>
                  </a:moveTo>
                  <a:lnTo>
                    <a:pt x="3600450" y="4814570"/>
                  </a:lnTo>
                  <a:lnTo>
                    <a:pt x="3600450" y="127000"/>
                  </a:lnTo>
                  <a:lnTo>
                    <a:pt x="127000" y="127000"/>
                  </a:lnTo>
                  <a:lnTo>
                    <a:pt x="127000" y="4814570"/>
                  </a:lnTo>
                  <a:close/>
                </a:path>
              </a:pathLst>
            </a:custGeom>
            <a:solidFill>
              <a:srgbClr val="000000"/>
            </a:solidFill>
          </p:spPr>
        </p:sp>
      </p:grpSp>
      <p:grpSp>
        <p:nvGrpSpPr>
          <p:cNvPr id="6" name="Group 6"/>
          <p:cNvGrpSpPr>
            <a:grpSpLocks noChangeAspect="1"/>
          </p:cNvGrpSpPr>
          <p:nvPr/>
        </p:nvGrpSpPr>
        <p:grpSpPr>
          <a:xfrm>
            <a:off x="7574742" y="4941745"/>
            <a:ext cx="3138516" cy="4160806"/>
            <a:chOff x="0" y="0"/>
            <a:chExt cx="3727450" cy="4941570"/>
          </a:xfrm>
        </p:grpSpPr>
        <p:sp>
          <p:nvSpPr>
            <p:cNvPr id="7" name="Freeform 7"/>
            <p:cNvSpPr/>
            <p:nvPr/>
          </p:nvSpPr>
          <p:spPr>
            <a:xfrm>
              <a:off x="63500" y="6350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4"/>
              <a:stretch>
                <a:fillRect l="-163661" t="-89513" b="-23432"/>
              </a:stretch>
            </a:blipFill>
          </p:spPr>
        </p:sp>
        <p:sp>
          <p:nvSpPr>
            <p:cNvPr id="8" name="Freeform 8"/>
            <p:cNvSpPr/>
            <p:nvPr/>
          </p:nvSpPr>
          <p:spPr>
            <a:xfrm>
              <a:off x="0" y="0"/>
              <a:ext cx="3727450" cy="4941570"/>
            </a:xfrm>
            <a:custGeom>
              <a:avLst/>
              <a:gdLst/>
              <a:ahLst/>
              <a:cxnLst/>
              <a:rect l="l" t="t" r="r" b="b"/>
              <a:pathLst>
                <a:path w="3727450" h="4941570">
                  <a:moveTo>
                    <a:pt x="3727450" y="4941570"/>
                  </a:moveTo>
                  <a:lnTo>
                    <a:pt x="0" y="4941570"/>
                  </a:lnTo>
                  <a:lnTo>
                    <a:pt x="0" y="0"/>
                  </a:lnTo>
                  <a:lnTo>
                    <a:pt x="3727450" y="0"/>
                  </a:lnTo>
                  <a:lnTo>
                    <a:pt x="3727450" y="4941570"/>
                  </a:lnTo>
                  <a:close/>
                  <a:moveTo>
                    <a:pt x="127000" y="4814570"/>
                  </a:moveTo>
                  <a:lnTo>
                    <a:pt x="3600450" y="4814570"/>
                  </a:lnTo>
                  <a:lnTo>
                    <a:pt x="3600450" y="127000"/>
                  </a:lnTo>
                  <a:lnTo>
                    <a:pt x="127000" y="127000"/>
                  </a:lnTo>
                  <a:lnTo>
                    <a:pt x="127000" y="4814570"/>
                  </a:lnTo>
                  <a:close/>
                </a:path>
              </a:pathLst>
            </a:custGeom>
            <a:solidFill>
              <a:srgbClr val="000000"/>
            </a:solidFill>
          </p:spPr>
        </p:sp>
      </p:grpSp>
      <p:sp>
        <p:nvSpPr>
          <p:cNvPr id="9" name="TextBox 9"/>
          <p:cNvSpPr txBox="1"/>
          <p:nvPr/>
        </p:nvSpPr>
        <p:spPr>
          <a:xfrm>
            <a:off x="15729972" y="9597731"/>
            <a:ext cx="1529328" cy="32385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10</a:t>
            </a:r>
          </a:p>
        </p:txBody>
      </p:sp>
      <p:sp>
        <p:nvSpPr>
          <p:cNvPr id="10" name="TextBox 10"/>
          <p:cNvSpPr txBox="1"/>
          <p:nvPr/>
        </p:nvSpPr>
        <p:spPr>
          <a:xfrm>
            <a:off x="131865" y="8355394"/>
            <a:ext cx="6627635" cy="712471"/>
          </a:xfrm>
          <a:prstGeom prst="rect">
            <a:avLst/>
          </a:prstGeom>
        </p:spPr>
        <p:txBody>
          <a:bodyPr lIns="0" tIns="0" rIns="0" bIns="0" rtlCol="0" anchor="t">
            <a:spAutoFit/>
          </a:bodyPr>
          <a:lstStyle/>
          <a:p>
            <a:pPr algn="ctr">
              <a:lnSpc>
                <a:spcPts val="6119"/>
              </a:lnSpc>
            </a:pPr>
            <a:r>
              <a:rPr lang="en-US" sz="3399">
                <a:solidFill>
                  <a:srgbClr val="000000"/>
                </a:solidFill>
                <a:latin typeface="Radley"/>
              </a:rPr>
              <a:t>Present Fatalism Time Perspective</a:t>
            </a:r>
          </a:p>
        </p:txBody>
      </p:sp>
      <p:sp>
        <p:nvSpPr>
          <p:cNvPr id="11" name="TextBox 11"/>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2" name="TextBox 12"/>
          <p:cNvSpPr txBox="1"/>
          <p:nvPr/>
        </p:nvSpPr>
        <p:spPr>
          <a:xfrm>
            <a:off x="6315953" y="3970194"/>
            <a:ext cx="5656094" cy="723901"/>
          </a:xfrm>
          <a:prstGeom prst="rect">
            <a:avLst/>
          </a:prstGeom>
        </p:spPr>
        <p:txBody>
          <a:bodyPr lIns="0" tIns="0" rIns="0" bIns="0" rtlCol="0" anchor="t">
            <a:spAutoFit/>
          </a:bodyPr>
          <a:lstStyle/>
          <a:p>
            <a:pPr algn="ctr">
              <a:lnSpc>
                <a:spcPts val="6299"/>
              </a:lnSpc>
            </a:pPr>
            <a:r>
              <a:rPr lang="en-US" sz="3499">
                <a:solidFill>
                  <a:srgbClr val="000000"/>
                </a:solidFill>
                <a:latin typeface="Radley"/>
              </a:rPr>
              <a:t>Mate Seeking Motivation</a:t>
            </a:r>
          </a:p>
        </p:txBody>
      </p:sp>
      <p:sp>
        <p:nvSpPr>
          <p:cNvPr id="13" name="TextBox 13"/>
          <p:cNvSpPr txBox="1"/>
          <p:nvPr/>
        </p:nvSpPr>
        <p:spPr>
          <a:xfrm>
            <a:off x="12602225" y="8306784"/>
            <a:ext cx="5533000" cy="742950"/>
          </a:xfrm>
          <a:prstGeom prst="rect">
            <a:avLst/>
          </a:prstGeom>
        </p:spPr>
        <p:txBody>
          <a:bodyPr lIns="0" tIns="0" rIns="0" bIns="0" rtlCol="0" anchor="t">
            <a:spAutoFit/>
          </a:bodyPr>
          <a:lstStyle/>
          <a:p>
            <a:pPr algn="ctr">
              <a:lnSpc>
                <a:spcPts val="6300"/>
              </a:lnSpc>
            </a:pPr>
            <a:r>
              <a:rPr lang="en-US" sz="3500">
                <a:solidFill>
                  <a:srgbClr val="000000"/>
                </a:solidFill>
                <a:latin typeface="Radley"/>
              </a:rPr>
              <a:t>Childhood Unpredictability</a:t>
            </a:r>
          </a:p>
        </p:txBody>
      </p:sp>
      <p:sp>
        <p:nvSpPr>
          <p:cNvPr id="14" name="AutoShape 14"/>
          <p:cNvSpPr/>
          <p:nvPr/>
        </p:nvSpPr>
        <p:spPr>
          <a:xfrm>
            <a:off x="-1390265" y="1028700"/>
            <a:ext cx="21049865" cy="2893486"/>
          </a:xfrm>
          <a:prstGeom prst="rect">
            <a:avLst/>
          </a:prstGeom>
          <a:solidFill>
            <a:srgbClr val="58298A"/>
          </a:solidFill>
        </p:spPr>
      </p:sp>
      <p:sp>
        <p:nvSpPr>
          <p:cNvPr id="15" name="TextBox 15"/>
          <p:cNvSpPr txBox="1"/>
          <p:nvPr/>
        </p:nvSpPr>
        <p:spPr>
          <a:xfrm>
            <a:off x="2411621" y="1827743"/>
            <a:ext cx="13464757" cy="1304925"/>
          </a:xfrm>
          <a:prstGeom prst="rect">
            <a:avLst/>
          </a:prstGeom>
        </p:spPr>
        <p:txBody>
          <a:bodyPr lIns="0" tIns="0" rIns="0" bIns="0" rtlCol="0" anchor="t">
            <a:spAutoFit/>
          </a:bodyPr>
          <a:lstStyle/>
          <a:p>
            <a:pPr algn="ctr">
              <a:lnSpc>
                <a:spcPts val="10200"/>
              </a:lnSpc>
            </a:pPr>
            <a:r>
              <a:rPr lang="en-US" sz="8500">
                <a:solidFill>
                  <a:srgbClr val="FEFEFE"/>
                </a:solidFill>
                <a:latin typeface="Lovelace Text"/>
              </a:rPr>
              <a:t>Hypotheses</a:t>
            </a:r>
          </a:p>
        </p:txBody>
      </p:sp>
      <p:sp>
        <p:nvSpPr>
          <p:cNvPr id="16" name="AutoShape 16"/>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17" name="AutoShape 17"/>
          <p:cNvSpPr/>
          <p:nvPr/>
        </p:nvSpPr>
        <p:spPr>
          <a:xfrm>
            <a:off x="-633512" y="3922194"/>
            <a:ext cx="19255620" cy="0"/>
          </a:xfrm>
          <a:prstGeom prst="line">
            <a:avLst/>
          </a:prstGeom>
          <a:ln w="19050" cap="rnd">
            <a:solidFill>
              <a:srgbClr val="3D3D3D"/>
            </a:solidFill>
            <a:prstDash val="solid"/>
            <a:headEnd type="none" w="sm" len="sm"/>
            <a:tailEnd type="none" w="sm" len="sm"/>
          </a:ln>
        </p:spPr>
      </p:sp>
      <p:grpSp>
        <p:nvGrpSpPr>
          <p:cNvPr id="18" name="Group 18"/>
          <p:cNvGrpSpPr>
            <a:grpSpLocks noChangeAspect="1"/>
          </p:cNvGrpSpPr>
          <p:nvPr/>
        </p:nvGrpSpPr>
        <p:grpSpPr>
          <a:xfrm>
            <a:off x="13799048" y="4147831"/>
            <a:ext cx="3139354" cy="4161918"/>
            <a:chOff x="0" y="0"/>
            <a:chExt cx="3727450" cy="4941570"/>
          </a:xfrm>
        </p:grpSpPr>
        <p:sp>
          <p:nvSpPr>
            <p:cNvPr id="19" name="Freeform 19"/>
            <p:cNvSpPr/>
            <p:nvPr/>
          </p:nvSpPr>
          <p:spPr>
            <a:xfrm>
              <a:off x="63500" y="6350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5"/>
              <a:stretch>
                <a:fillRect l="-46506" r="-54075"/>
              </a:stretch>
            </a:blipFill>
          </p:spPr>
        </p:sp>
        <p:sp>
          <p:nvSpPr>
            <p:cNvPr id="20" name="Freeform 20"/>
            <p:cNvSpPr/>
            <p:nvPr/>
          </p:nvSpPr>
          <p:spPr>
            <a:xfrm>
              <a:off x="0" y="0"/>
              <a:ext cx="3727450" cy="4941570"/>
            </a:xfrm>
            <a:custGeom>
              <a:avLst/>
              <a:gdLst/>
              <a:ahLst/>
              <a:cxnLst/>
              <a:rect l="l" t="t" r="r" b="b"/>
              <a:pathLst>
                <a:path w="3727450" h="4941570">
                  <a:moveTo>
                    <a:pt x="3727450" y="4941570"/>
                  </a:moveTo>
                  <a:lnTo>
                    <a:pt x="0" y="4941570"/>
                  </a:lnTo>
                  <a:lnTo>
                    <a:pt x="0" y="0"/>
                  </a:lnTo>
                  <a:lnTo>
                    <a:pt x="3727450" y="0"/>
                  </a:lnTo>
                  <a:lnTo>
                    <a:pt x="3727450" y="4941570"/>
                  </a:lnTo>
                  <a:close/>
                  <a:moveTo>
                    <a:pt x="127000" y="4814570"/>
                  </a:moveTo>
                  <a:lnTo>
                    <a:pt x="3600450" y="4814570"/>
                  </a:lnTo>
                  <a:lnTo>
                    <a:pt x="3600450" y="127000"/>
                  </a:lnTo>
                  <a:lnTo>
                    <a:pt x="127000" y="127000"/>
                  </a:lnTo>
                  <a:lnTo>
                    <a:pt x="127000" y="4814570"/>
                  </a:lnTo>
                  <a:close/>
                </a:path>
              </a:pathLst>
            </a:custGeom>
            <a:solidFill>
              <a:srgbClr val="000000"/>
            </a:solidFill>
          </p:spPr>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11</a:t>
            </a:r>
          </a:p>
        </p:txBody>
      </p:sp>
      <p:sp>
        <p:nvSpPr>
          <p:cNvPr id="3" name="AutoShape 3"/>
          <p:cNvSpPr/>
          <p:nvPr/>
        </p:nvSpPr>
        <p:spPr>
          <a:xfrm>
            <a:off x="-2001700" y="1023929"/>
            <a:ext cx="11570202" cy="2707765"/>
          </a:xfrm>
          <a:prstGeom prst="rect">
            <a:avLst/>
          </a:prstGeom>
          <a:solidFill>
            <a:srgbClr val="58298A"/>
          </a:solidFill>
        </p:spPr>
      </p:sp>
      <p:sp>
        <p:nvSpPr>
          <p:cNvPr id="4" name="TextBox 4"/>
          <p:cNvSpPr txBox="1"/>
          <p:nvPr/>
        </p:nvSpPr>
        <p:spPr>
          <a:xfrm>
            <a:off x="1788271" y="1732497"/>
            <a:ext cx="5377501" cy="1304925"/>
          </a:xfrm>
          <a:prstGeom prst="rect">
            <a:avLst/>
          </a:prstGeom>
        </p:spPr>
        <p:txBody>
          <a:bodyPr lIns="0" tIns="0" rIns="0" bIns="0" rtlCol="0" anchor="t">
            <a:spAutoFit/>
          </a:bodyPr>
          <a:lstStyle/>
          <a:p>
            <a:pPr algn="ctr">
              <a:lnSpc>
                <a:spcPts val="10200"/>
              </a:lnSpc>
            </a:pPr>
            <a:r>
              <a:rPr lang="en-US" sz="8500">
                <a:solidFill>
                  <a:srgbClr val="FEFEFE"/>
                </a:solidFill>
                <a:latin typeface="Lovelace Text"/>
              </a:rPr>
              <a:t>Results</a:t>
            </a:r>
          </a:p>
        </p:txBody>
      </p:sp>
      <p:sp>
        <p:nvSpPr>
          <p:cNvPr id="5" name="TextBox 5"/>
          <p:cNvSpPr txBox="1"/>
          <p:nvPr/>
        </p:nvSpPr>
        <p:spPr>
          <a:xfrm>
            <a:off x="327609" y="4046019"/>
            <a:ext cx="8945616" cy="1520825"/>
          </a:xfrm>
          <a:prstGeom prst="rect">
            <a:avLst/>
          </a:prstGeom>
        </p:spPr>
        <p:txBody>
          <a:bodyPr lIns="0" tIns="0" rIns="0" bIns="0" rtlCol="0" anchor="t">
            <a:spAutoFit/>
          </a:bodyPr>
          <a:lstStyle/>
          <a:p>
            <a:pPr>
              <a:lnSpc>
                <a:spcPts val="3999"/>
              </a:lnSpc>
            </a:pPr>
            <a:r>
              <a:rPr lang="en-US" sz="2499">
                <a:solidFill>
                  <a:srgbClr val="000000"/>
                </a:solidFill>
                <a:latin typeface="Lovelace Text Bold"/>
              </a:rPr>
              <a:t>No significant main effect or interaction of disease avoidance motives, childhood unpredictability, and disease salience on chair distance</a:t>
            </a:r>
          </a:p>
        </p:txBody>
      </p:sp>
      <p:sp>
        <p:nvSpPr>
          <p:cNvPr id="6" name="TextBox 6"/>
          <p:cNvSpPr txBox="1"/>
          <p:nvPr/>
        </p:nvSpPr>
        <p:spPr>
          <a:xfrm>
            <a:off x="710537" y="5773462"/>
            <a:ext cx="8179762" cy="3211546"/>
          </a:xfrm>
          <a:prstGeom prst="rect">
            <a:avLst/>
          </a:prstGeom>
        </p:spPr>
        <p:txBody>
          <a:bodyPr lIns="0" tIns="0" rIns="0" bIns="0" rtlCol="0" anchor="t">
            <a:spAutoFit/>
          </a:bodyPr>
          <a:lstStyle/>
          <a:p>
            <a:pPr marL="568570" lvl="1" indent="-284285">
              <a:lnSpc>
                <a:spcPts val="3686"/>
              </a:lnSpc>
              <a:buFont typeface="Arial"/>
              <a:buChar char="•"/>
            </a:pPr>
            <a:r>
              <a:rPr lang="en-US" sz="2633">
                <a:solidFill>
                  <a:srgbClr val="000000"/>
                </a:solidFill>
                <a:latin typeface="Radley"/>
              </a:rPr>
              <a:t>Total (n = 257) undergraduate participants</a:t>
            </a:r>
          </a:p>
          <a:p>
            <a:pPr marL="1137141" lvl="2" indent="-379047">
              <a:lnSpc>
                <a:spcPts val="3686"/>
              </a:lnSpc>
              <a:buFont typeface="Arial"/>
              <a:buChar char="⚬"/>
            </a:pPr>
            <a:r>
              <a:rPr lang="en-US" sz="2633">
                <a:solidFill>
                  <a:srgbClr val="000000"/>
                </a:solidFill>
                <a:latin typeface="Radley"/>
              </a:rPr>
              <a:t>26.8% identified as male</a:t>
            </a:r>
          </a:p>
          <a:p>
            <a:pPr marL="1137141" lvl="2" indent="-379047">
              <a:lnSpc>
                <a:spcPts val="3686"/>
              </a:lnSpc>
              <a:buFont typeface="Arial"/>
              <a:buChar char="⚬"/>
            </a:pPr>
            <a:r>
              <a:rPr lang="en-US" sz="2633">
                <a:solidFill>
                  <a:srgbClr val="000000"/>
                </a:solidFill>
                <a:latin typeface="Radley"/>
              </a:rPr>
              <a:t>64.2% identified as female</a:t>
            </a:r>
          </a:p>
          <a:p>
            <a:pPr marL="1137141" lvl="2" indent="-379047">
              <a:lnSpc>
                <a:spcPts val="3686"/>
              </a:lnSpc>
              <a:buFont typeface="Arial"/>
              <a:buChar char="⚬"/>
            </a:pPr>
            <a:r>
              <a:rPr lang="en-US" sz="2633">
                <a:solidFill>
                  <a:srgbClr val="000000"/>
                </a:solidFill>
                <a:latin typeface="Radley"/>
              </a:rPr>
              <a:t>8.5% chose not to report their gender identity</a:t>
            </a:r>
          </a:p>
          <a:p>
            <a:pPr marL="1137141" lvl="2" indent="-379047">
              <a:lnSpc>
                <a:spcPts val="3686"/>
              </a:lnSpc>
              <a:buFont typeface="Arial"/>
              <a:buChar char="⚬"/>
            </a:pPr>
            <a:r>
              <a:rPr lang="en-US" sz="2633">
                <a:solidFill>
                  <a:srgbClr val="000000"/>
                </a:solidFill>
                <a:latin typeface="Radley"/>
              </a:rPr>
              <a:t>1 genderqueer individual </a:t>
            </a:r>
          </a:p>
          <a:p>
            <a:pPr marL="568570" lvl="1" indent="-284285">
              <a:lnSpc>
                <a:spcPts val="3686"/>
              </a:lnSpc>
              <a:buFont typeface="Arial"/>
              <a:buChar char="•"/>
            </a:pPr>
            <a:r>
              <a:rPr lang="en-US" sz="2633">
                <a:solidFill>
                  <a:srgbClr val="000000"/>
                </a:solidFill>
                <a:latin typeface="Radley"/>
              </a:rPr>
              <a:t>Standard Deviation (SD) = 1.985</a:t>
            </a:r>
          </a:p>
          <a:p>
            <a:pPr marL="568570" lvl="1" indent="-284285">
              <a:lnSpc>
                <a:spcPts val="3686"/>
              </a:lnSpc>
              <a:buFont typeface="Arial"/>
              <a:buChar char="•"/>
            </a:pPr>
            <a:r>
              <a:rPr lang="en-US" sz="2633">
                <a:solidFill>
                  <a:srgbClr val="000000"/>
                </a:solidFill>
                <a:latin typeface="Radley"/>
              </a:rPr>
              <a:t>Medium-size effect (d = 0.5)</a:t>
            </a:r>
          </a:p>
        </p:txBody>
      </p:sp>
      <p:sp>
        <p:nvSpPr>
          <p:cNvPr id="7" name="AutoShape 7"/>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8" name="AutoShape 8"/>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9" name="AutoShape 9"/>
          <p:cNvSpPr/>
          <p:nvPr/>
        </p:nvSpPr>
        <p:spPr>
          <a:xfrm rot="-5400000" flipV="1">
            <a:off x="5470371" y="5126827"/>
            <a:ext cx="8205783" cy="9525"/>
          </a:xfrm>
          <a:prstGeom prst="line">
            <a:avLst/>
          </a:prstGeom>
          <a:ln w="19050" cap="rnd">
            <a:solidFill>
              <a:srgbClr val="3D3D3D"/>
            </a:solidFill>
            <a:prstDash val="solid"/>
            <a:headEnd type="none" w="sm" len="sm"/>
            <a:tailEnd type="none" w="sm" len="sm"/>
          </a:ln>
        </p:spPr>
      </p:sp>
      <p:sp>
        <p:nvSpPr>
          <p:cNvPr id="10" name="AutoShape 10"/>
          <p:cNvSpPr/>
          <p:nvPr/>
        </p:nvSpPr>
        <p:spPr>
          <a:xfrm>
            <a:off x="-633512" y="3731694"/>
            <a:ext cx="10221067" cy="0"/>
          </a:xfrm>
          <a:prstGeom prst="line">
            <a:avLst/>
          </a:prstGeom>
          <a:ln w="19050" cap="rnd">
            <a:solidFill>
              <a:srgbClr val="3D3D3D"/>
            </a:solidFill>
            <a:prstDash val="solid"/>
            <a:headEnd type="none" w="sm" len="sm"/>
            <a:tailEnd type="none" w="sm" len="sm"/>
          </a:ln>
        </p:spPr>
      </p:sp>
      <p:sp>
        <p:nvSpPr>
          <p:cNvPr id="11" name="TextBox 11"/>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2" name="TextBox 12"/>
          <p:cNvSpPr txBox="1"/>
          <p:nvPr/>
        </p:nvSpPr>
        <p:spPr>
          <a:xfrm>
            <a:off x="10029389" y="1231699"/>
            <a:ext cx="7935566" cy="692785"/>
          </a:xfrm>
          <a:prstGeom prst="rect">
            <a:avLst/>
          </a:prstGeom>
        </p:spPr>
        <p:txBody>
          <a:bodyPr lIns="0" tIns="0" rIns="0" bIns="0" rtlCol="0" anchor="t">
            <a:spAutoFit/>
          </a:bodyPr>
          <a:lstStyle/>
          <a:p>
            <a:pPr algn="ctr">
              <a:lnSpc>
                <a:spcPts val="5759"/>
              </a:lnSpc>
            </a:pPr>
            <a:r>
              <a:rPr lang="en-US" sz="3199">
                <a:solidFill>
                  <a:srgbClr val="000000"/>
                </a:solidFill>
                <a:latin typeface="Lovelace Text Bold"/>
              </a:rPr>
              <a:t>Present Fatalism Time Perspective</a:t>
            </a:r>
          </a:p>
        </p:txBody>
      </p:sp>
      <p:sp>
        <p:nvSpPr>
          <p:cNvPr id="13" name="TextBox 13"/>
          <p:cNvSpPr txBox="1"/>
          <p:nvPr/>
        </p:nvSpPr>
        <p:spPr>
          <a:xfrm>
            <a:off x="11073131" y="3950769"/>
            <a:ext cx="5848082" cy="692785"/>
          </a:xfrm>
          <a:prstGeom prst="rect">
            <a:avLst/>
          </a:prstGeom>
        </p:spPr>
        <p:txBody>
          <a:bodyPr lIns="0" tIns="0" rIns="0" bIns="0" rtlCol="0" anchor="t">
            <a:spAutoFit/>
          </a:bodyPr>
          <a:lstStyle/>
          <a:p>
            <a:pPr algn="ctr">
              <a:lnSpc>
                <a:spcPts val="5759"/>
              </a:lnSpc>
            </a:pPr>
            <a:r>
              <a:rPr lang="en-US" sz="3199">
                <a:solidFill>
                  <a:srgbClr val="000000"/>
                </a:solidFill>
                <a:latin typeface="Lovelace Text Bold"/>
              </a:rPr>
              <a:t>Mate Seeking Motivation</a:t>
            </a:r>
          </a:p>
        </p:txBody>
      </p:sp>
      <p:sp>
        <p:nvSpPr>
          <p:cNvPr id="14" name="TextBox 14"/>
          <p:cNvSpPr txBox="1"/>
          <p:nvPr/>
        </p:nvSpPr>
        <p:spPr>
          <a:xfrm>
            <a:off x="10865091" y="6597109"/>
            <a:ext cx="6264164" cy="683259"/>
          </a:xfrm>
          <a:prstGeom prst="rect">
            <a:avLst/>
          </a:prstGeom>
        </p:spPr>
        <p:txBody>
          <a:bodyPr lIns="0" tIns="0" rIns="0" bIns="0" rtlCol="0" anchor="t">
            <a:spAutoFit/>
          </a:bodyPr>
          <a:lstStyle/>
          <a:p>
            <a:pPr algn="ctr">
              <a:lnSpc>
                <a:spcPts val="5760"/>
              </a:lnSpc>
            </a:pPr>
            <a:r>
              <a:rPr lang="en-US" sz="3200">
                <a:solidFill>
                  <a:srgbClr val="000000"/>
                </a:solidFill>
                <a:latin typeface="Lovelace Text Bold"/>
              </a:rPr>
              <a:t>Childhood Unpredictability</a:t>
            </a:r>
          </a:p>
        </p:txBody>
      </p:sp>
      <p:sp>
        <p:nvSpPr>
          <p:cNvPr id="15" name="TextBox 15"/>
          <p:cNvSpPr txBox="1"/>
          <p:nvPr/>
        </p:nvSpPr>
        <p:spPr>
          <a:xfrm>
            <a:off x="10575490" y="2276910"/>
            <a:ext cx="5750034" cy="1084199"/>
          </a:xfrm>
          <a:prstGeom prst="rect">
            <a:avLst/>
          </a:prstGeom>
        </p:spPr>
        <p:txBody>
          <a:bodyPr lIns="0" tIns="0" rIns="0" bIns="0" rtlCol="0" anchor="t">
            <a:spAutoFit/>
          </a:bodyPr>
          <a:lstStyle/>
          <a:p>
            <a:pPr marL="734059" lvl="1" indent="-367030">
              <a:lnSpc>
                <a:spcPts val="4317"/>
              </a:lnSpc>
              <a:buFont typeface="Arial"/>
              <a:buChar char="•"/>
            </a:pPr>
            <a:r>
              <a:rPr lang="en-US" sz="3399">
                <a:solidFill>
                  <a:srgbClr val="000000"/>
                </a:solidFill>
                <a:latin typeface="Radley"/>
              </a:rPr>
              <a:t>(F(3, 250)) = 1.427, </a:t>
            </a:r>
            <a:r>
              <a:rPr lang="en-US" sz="3399">
                <a:solidFill>
                  <a:srgbClr val="000000"/>
                </a:solidFill>
                <a:latin typeface="Radley Italics"/>
              </a:rPr>
              <a:t>p</a:t>
            </a:r>
            <a:r>
              <a:rPr lang="en-US" sz="3399">
                <a:solidFill>
                  <a:srgbClr val="000000"/>
                </a:solidFill>
                <a:latin typeface="Radley"/>
              </a:rPr>
              <a:t> &lt; .235</a:t>
            </a:r>
          </a:p>
          <a:p>
            <a:pPr marL="734059" lvl="1" indent="-367030">
              <a:lnSpc>
                <a:spcPts val="4317"/>
              </a:lnSpc>
              <a:buFont typeface="Arial"/>
              <a:buChar char="•"/>
            </a:pPr>
            <a:r>
              <a:rPr lang="en-US" sz="3399">
                <a:solidFill>
                  <a:srgbClr val="000000"/>
                </a:solidFill>
                <a:latin typeface="Radley"/>
              </a:rPr>
              <a:t>R  = .017</a:t>
            </a:r>
          </a:p>
        </p:txBody>
      </p:sp>
      <p:sp>
        <p:nvSpPr>
          <p:cNvPr id="16" name="TextBox 16"/>
          <p:cNvSpPr txBox="1"/>
          <p:nvPr/>
        </p:nvSpPr>
        <p:spPr>
          <a:xfrm>
            <a:off x="11602684" y="2514399"/>
            <a:ext cx="451566" cy="712470"/>
          </a:xfrm>
          <a:prstGeom prst="rect">
            <a:avLst/>
          </a:prstGeom>
        </p:spPr>
        <p:txBody>
          <a:bodyPr lIns="0" tIns="0" rIns="0" bIns="0" rtlCol="0" anchor="t">
            <a:spAutoFit/>
          </a:bodyPr>
          <a:lstStyle/>
          <a:p>
            <a:pPr>
              <a:lnSpc>
                <a:spcPts val="6119"/>
              </a:lnSpc>
            </a:pPr>
            <a:r>
              <a:rPr lang="en-US" sz="3399">
                <a:solidFill>
                  <a:srgbClr val="000000"/>
                </a:solidFill>
                <a:latin typeface="Radley"/>
              </a:rPr>
              <a:t>2</a:t>
            </a:r>
          </a:p>
        </p:txBody>
      </p:sp>
      <p:sp>
        <p:nvSpPr>
          <p:cNvPr id="17" name="TextBox 17"/>
          <p:cNvSpPr txBox="1"/>
          <p:nvPr/>
        </p:nvSpPr>
        <p:spPr>
          <a:xfrm>
            <a:off x="10575490" y="4995980"/>
            <a:ext cx="5574656" cy="1084199"/>
          </a:xfrm>
          <a:prstGeom prst="rect">
            <a:avLst/>
          </a:prstGeom>
        </p:spPr>
        <p:txBody>
          <a:bodyPr lIns="0" tIns="0" rIns="0" bIns="0" rtlCol="0" anchor="t">
            <a:spAutoFit/>
          </a:bodyPr>
          <a:lstStyle/>
          <a:p>
            <a:pPr marL="734061" lvl="1" indent="-367031">
              <a:lnSpc>
                <a:spcPts val="4318"/>
              </a:lnSpc>
              <a:buFont typeface="Arial"/>
              <a:buChar char="•"/>
            </a:pPr>
            <a:r>
              <a:rPr lang="en-US" sz="3400">
                <a:solidFill>
                  <a:srgbClr val="000000"/>
                </a:solidFill>
                <a:latin typeface="Radley"/>
              </a:rPr>
              <a:t>(F(3, 250)) = .402, </a:t>
            </a:r>
            <a:r>
              <a:rPr lang="en-US" sz="3400">
                <a:solidFill>
                  <a:srgbClr val="000000"/>
                </a:solidFill>
                <a:latin typeface="Radley Italics"/>
              </a:rPr>
              <a:t>p</a:t>
            </a:r>
            <a:r>
              <a:rPr lang="en-US" sz="3400">
                <a:solidFill>
                  <a:srgbClr val="000000"/>
                </a:solidFill>
                <a:latin typeface="Radley"/>
              </a:rPr>
              <a:t> &lt; .752</a:t>
            </a:r>
          </a:p>
          <a:p>
            <a:pPr marL="734061" lvl="1" indent="-367031">
              <a:lnSpc>
                <a:spcPts val="4318"/>
              </a:lnSpc>
              <a:buFont typeface="Arial"/>
              <a:buChar char="•"/>
            </a:pPr>
            <a:r>
              <a:rPr lang="en-US" sz="3400">
                <a:solidFill>
                  <a:srgbClr val="000000"/>
                </a:solidFill>
                <a:latin typeface="Radley"/>
              </a:rPr>
              <a:t>R  = .005</a:t>
            </a:r>
          </a:p>
        </p:txBody>
      </p:sp>
      <p:sp>
        <p:nvSpPr>
          <p:cNvPr id="18" name="TextBox 18"/>
          <p:cNvSpPr txBox="1"/>
          <p:nvPr/>
        </p:nvSpPr>
        <p:spPr>
          <a:xfrm>
            <a:off x="10575490" y="7632794"/>
            <a:ext cx="5607366" cy="1084199"/>
          </a:xfrm>
          <a:prstGeom prst="rect">
            <a:avLst/>
          </a:prstGeom>
        </p:spPr>
        <p:txBody>
          <a:bodyPr lIns="0" tIns="0" rIns="0" bIns="0" rtlCol="0" anchor="t">
            <a:spAutoFit/>
          </a:bodyPr>
          <a:lstStyle/>
          <a:p>
            <a:pPr marL="734059" lvl="1" indent="-367030">
              <a:lnSpc>
                <a:spcPts val="4317"/>
              </a:lnSpc>
              <a:buFont typeface="Arial"/>
              <a:buChar char="•"/>
            </a:pPr>
            <a:r>
              <a:rPr lang="en-US" sz="3399">
                <a:solidFill>
                  <a:srgbClr val="000000"/>
                </a:solidFill>
                <a:latin typeface="Radley"/>
              </a:rPr>
              <a:t>(F(3, 250)) = .619, </a:t>
            </a:r>
            <a:r>
              <a:rPr lang="en-US" sz="3399">
                <a:solidFill>
                  <a:srgbClr val="000000"/>
                </a:solidFill>
                <a:latin typeface="Radley Italics"/>
              </a:rPr>
              <a:t>p</a:t>
            </a:r>
            <a:r>
              <a:rPr lang="en-US" sz="3399">
                <a:solidFill>
                  <a:srgbClr val="000000"/>
                </a:solidFill>
                <a:latin typeface="Radley"/>
              </a:rPr>
              <a:t> &lt; .007</a:t>
            </a:r>
          </a:p>
          <a:p>
            <a:pPr marL="734059" lvl="1" indent="-367030">
              <a:lnSpc>
                <a:spcPts val="4317"/>
              </a:lnSpc>
              <a:buFont typeface="Arial"/>
              <a:buChar char="•"/>
            </a:pPr>
            <a:r>
              <a:rPr lang="en-US" sz="3399">
                <a:solidFill>
                  <a:srgbClr val="000000"/>
                </a:solidFill>
                <a:latin typeface="Radley"/>
              </a:rPr>
              <a:t>R  = .007</a:t>
            </a:r>
          </a:p>
        </p:txBody>
      </p:sp>
      <p:sp>
        <p:nvSpPr>
          <p:cNvPr id="19" name="TextBox 19"/>
          <p:cNvSpPr txBox="1"/>
          <p:nvPr/>
        </p:nvSpPr>
        <p:spPr>
          <a:xfrm>
            <a:off x="11594398" y="5197957"/>
            <a:ext cx="454962" cy="712470"/>
          </a:xfrm>
          <a:prstGeom prst="rect">
            <a:avLst/>
          </a:prstGeom>
        </p:spPr>
        <p:txBody>
          <a:bodyPr lIns="0" tIns="0" rIns="0" bIns="0" rtlCol="0" anchor="t">
            <a:spAutoFit/>
          </a:bodyPr>
          <a:lstStyle/>
          <a:p>
            <a:pPr>
              <a:lnSpc>
                <a:spcPts val="6120"/>
              </a:lnSpc>
            </a:pPr>
            <a:r>
              <a:rPr lang="en-US" sz="3400">
                <a:solidFill>
                  <a:srgbClr val="000000"/>
                </a:solidFill>
                <a:latin typeface="Radley"/>
              </a:rPr>
              <a:t>2</a:t>
            </a:r>
          </a:p>
        </p:txBody>
      </p:sp>
      <p:sp>
        <p:nvSpPr>
          <p:cNvPr id="20" name="TextBox 20"/>
          <p:cNvSpPr txBox="1"/>
          <p:nvPr/>
        </p:nvSpPr>
        <p:spPr>
          <a:xfrm>
            <a:off x="11597779" y="7872386"/>
            <a:ext cx="456471" cy="712470"/>
          </a:xfrm>
          <a:prstGeom prst="rect">
            <a:avLst/>
          </a:prstGeom>
        </p:spPr>
        <p:txBody>
          <a:bodyPr lIns="0" tIns="0" rIns="0" bIns="0" rtlCol="0" anchor="t">
            <a:spAutoFit/>
          </a:bodyPr>
          <a:lstStyle/>
          <a:p>
            <a:pPr>
              <a:lnSpc>
                <a:spcPts val="6119"/>
              </a:lnSpc>
            </a:pPr>
            <a:r>
              <a:rPr lang="en-US" sz="3399">
                <a:solidFill>
                  <a:srgbClr val="000000"/>
                </a:solidFill>
                <a:latin typeface="Radley"/>
              </a:rPr>
              <a:t>2</a:t>
            </a:r>
          </a:p>
        </p:txBody>
      </p:sp>
      <p:sp>
        <p:nvSpPr>
          <p:cNvPr id="21" name="AutoShape 21"/>
          <p:cNvSpPr/>
          <p:nvPr/>
        </p:nvSpPr>
        <p:spPr>
          <a:xfrm>
            <a:off x="9568501" y="3731693"/>
            <a:ext cx="11742535" cy="19051"/>
          </a:xfrm>
          <a:prstGeom prst="line">
            <a:avLst/>
          </a:prstGeom>
          <a:ln w="19050" cap="rnd">
            <a:solidFill>
              <a:srgbClr val="3D3D3D"/>
            </a:solidFill>
            <a:prstDash val="solid"/>
            <a:headEnd type="none" w="sm" len="sm"/>
            <a:tailEnd type="none" w="sm" len="sm"/>
          </a:ln>
        </p:spPr>
      </p:sp>
      <p:sp>
        <p:nvSpPr>
          <p:cNvPr id="22" name="AutoShape 22"/>
          <p:cNvSpPr/>
          <p:nvPr/>
        </p:nvSpPr>
        <p:spPr>
          <a:xfrm flipV="1">
            <a:off x="9578026" y="6387559"/>
            <a:ext cx="11733010" cy="13236"/>
          </a:xfrm>
          <a:prstGeom prst="line">
            <a:avLst/>
          </a:prstGeom>
          <a:ln w="19050" cap="rnd">
            <a:solidFill>
              <a:srgbClr val="3D3D3D"/>
            </a:solidFill>
            <a:prstDash val="solid"/>
            <a:headEnd type="none" w="sm" len="sm"/>
            <a:tailEnd type="none" w="sm" len="sm"/>
          </a:ln>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1904992" y="1028698"/>
            <a:ext cx="11483017" cy="2702996"/>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5" name="AutoShape 5"/>
          <p:cNvSpPr/>
          <p:nvPr/>
        </p:nvSpPr>
        <p:spPr>
          <a:xfrm rot="-5400000" flipV="1">
            <a:off x="5472754" y="5133970"/>
            <a:ext cx="8210545" cy="1"/>
          </a:xfrm>
          <a:prstGeom prst="line">
            <a:avLst/>
          </a:prstGeom>
          <a:ln w="19050" cap="rnd">
            <a:solidFill>
              <a:srgbClr val="3D3D3D"/>
            </a:solidFill>
            <a:prstDash val="solid"/>
            <a:headEnd type="none" w="sm" len="sm"/>
            <a:tailEnd type="none" w="sm" len="sm"/>
          </a:ln>
        </p:spPr>
      </p:sp>
      <p:sp>
        <p:nvSpPr>
          <p:cNvPr id="6" name="AutoShape 6"/>
          <p:cNvSpPr/>
          <p:nvPr/>
        </p:nvSpPr>
        <p:spPr>
          <a:xfrm>
            <a:off x="-633511" y="3731694"/>
            <a:ext cx="10211538" cy="0"/>
          </a:xfrm>
          <a:prstGeom prst="line">
            <a:avLst/>
          </a:prstGeom>
          <a:ln w="19050" cap="rnd">
            <a:solidFill>
              <a:srgbClr val="3D3D3D"/>
            </a:solidFill>
            <a:prstDash val="solid"/>
            <a:headEnd type="none" w="sm" len="sm"/>
            <a:tailEnd type="none" w="sm" len="sm"/>
          </a:ln>
        </p:spPr>
      </p:sp>
      <p:sp>
        <p:nvSpPr>
          <p:cNvPr id="7" name="TextBox 7"/>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12</a:t>
            </a:r>
          </a:p>
        </p:txBody>
      </p:sp>
      <p:sp>
        <p:nvSpPr>
          <p:cNvPr id="8" name="TextBox 8"/>
          <p:cNvSpPr txBox="1"/>
          <p:nvPr/>
        </p:nvSpPr>
        <p:spPr>
          <a:xfrm>
            <a:off x="1223677" y="1313397"/>
            <a:ext cx="6506689" cy="2143125"/>
          </a:xfrm>
          <a:prstGeom prst="rect">
            <a:avLst/>
          </a:prstGeom>
        </p:spPr>
        <p:txBody>
          <a:bodyPr lIns="0" tIns="0" rIns="0" bIns="0" rtlCol="0" anchor="t">
            <a:spAutoFit/>
          </a:bodyPr>
          <a:lstStyle/>
          <a:p>
            <a:pPr algn="ctr">
              <a:lnSpc>
                <a:spcPts val="8400"/>
              </a:lnSpc>
            </a:pPr>
            <a:r>
              <a:rPr lang="en-US" sz="7000">
                <a:solidFill>
                  <a:srgbClr val="FEFEFE"/>
                </a:solidFill>
                <a:latin typeface="Lovelace Text"/>
              </a:rPr>
              <a:t>Exploratory Analysis</a:t>
            </a:r>
          </a:p>
        </p:txBody>
      </p:sp>
      <p:sp>
        <p:nvSpPr>
          <p:cNvPr id="9" name="TextBox 9"/>
          <p:cNvSpPr txBox="1"/>
          <p:nvPr/>
        </p:nvSpPr>
        <p:spPr>
          <a:xfrm>
            <a:off x="702382" y="4293669"/>
            <a:ext cx="7852794" cy="1809750"/>
          </a:xfrm>
          <a:prstGeom prst="rect">
            <a:avLst/>
          </a:prstGeom>
        </p:spPr>
        <p:txBody>
          <a:bodyPr lIns="0" tIns="0" rIns="0" bIns="0" rtlCol="0" anchor="t">
            <a:spAutoFit/>
          </a:bodyPr>
          <a:lstStyle/>
          <a:p>
            <a:pPr>
              <a:lnSpc>
                <a:spcPts val="4799"/>
              </a:lnSpc>
            </a:pPr>
            <a:r>
              <a:rPr lang="en-US" sz="2999">
                <a:solidFill>
                  <a:srgbClr val="000000"/>
                </a:solidFill>
                <a:latin typeface="Lovelace Text Bold"/>
              </a:rPr>
              <a:t>Significant interaction between mate retention motivation and disease salience on chair distance</a:t>
            </a:r>
          </a:p>
        </p:txBody>
      </p:sp>
      <p:sp>
        <p:nvSpPr>
          <p:cNvPr id="10" name="TextBox 10"/>
          <p:cNvSpPr txBox="1"/>
          <p:nvPr/>
        </p:nvSpPr>
        <p:spPr>
          <a:xfrm>
            <a:off x="1114787" y="6427270"/>
            <a:ext cx="7027984" cy="1180465"/>
          </a:xfrm>
          <a:prstGeom prst="rect">
            <a:avLst/>
          </a:prstGeom>
        </p:spPr>
        <p:txBody>
          <a:bodyPr lIns="0" tIns="0" rIns="0" bIns="0" rtlCol="0" anchor="t">
            <a:spAutoFit/>
          </a:bodyPr>
          <a:lstStyle/>
          <a:p>
            <a:pPr marL="734058" lvl="1" indent="-367029">
              <a:lnSpc>
                <a:spcPts val="4759"/>
              </a:lnSpc>
              <a:buFont typeface="Arial"/>
              <a:buChar char="•"/>
            </a:pPr>
            <a:r>
              <a:rPr lang="en-US" sz="3399">
                <a:solidFill>
                  <a:srgbClr val="000000"/>
                </a:solidFill>
                <a:latin typeface="Radley"/>
              </a:rPr>
              <a:t>Mate Retention only measured in participants in a relationship</a:t>
            </a:r>
          </a:p>
        </p:txBody>
      </p:sp>
      <p:sp>
        <p:nvSpPr>
          <p:cNvPr id="11" name="TextBox 11"/>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2" name="TextBox 12"/>
          <p:cNvSpPr txBox="1"/>
          <p:nvPr/>
        </p:nvSpPr>
        <p:spPr>
          <a:xfrm>
            <a:off x="11196655" y="1151472"/>
            <a:ext cx="5656094" cy="1685927"/>
          </a:xfrm>
          <a:prstGeom prst="rect">
            <a:avLst/>
          </a:prstGeom>
        </p:spPr>
        <p:txBody>
          <a:bodyPr lIns="0" tIns="0" rIns="0" bIns="0" rtlCol="0" anchor="t">
            <a:spAutoFit/>
          </a:bodyPr>
          <a:lstStyle/>
          <a:p>
            <a:pPr algn="ctr">
              <a:lnSpc>
                <a:spcPts val="6799"/>
              </a:lnSpc>
            </a:pPr>
            <a:r>
              <a:rPr lang="en-US" sz="3999">
                <a:solidFill>
                  <a:srgbClr val="000000"/>
                </a:solidFill>
                <a:latin typeface="Lovelace Text Bold"/>
              </a:rPr>
              <a:t>Mate Retention Motivation</a:t>
            </a:r>
          </a:p>
        </p:txBody>
      </p:sp>
      <p:grpSp>
        <p:nvGrpSpPr>
          <p:cNvPr id="13" name="Group 13"/>
          <p:cNvGrpSpPr/>
          <p:nvPr/>
        </p:nvGrpSpPr>
        <p:grpSpPr>
          <a:xfrm>
            <a:off x="9779860" y="5825711"/>
            <a:ext cx="4345033" cy="3186268"/>
            <a:chOff x="0" y="0"/>
            <a:chExt cx="1374204" cy="1007721"/>
          </a:xfrm>
        </p:grpSpPr>
        <p:sp>
          <p:nvSpPr>
            <p:cNvPr id="14" name="Freeform 14"/>
            <p:cNvSpPr/>
            <p:nvPr/>
          </p:nvSpPr>
          <p:spPr>
            <a:xfrm>
              <a:off x="0" y="0"/>
              <a:ext cx="1374204" cy="1007721"/>
            </a:xfrm>
            <a:custGeom>
              <a:avLst/>
              <a:gdLst/>
              <a:ahLst/>
              <a:cxnLst/>
              <a:rect l="l" t="t" r="r" b="b"/>
              <a:pathLst>
                <a:path w="1374204" h="1007721">
                  <a:moveTo>
                    <a:pt x="0" y="0"/>
                  </a:moveTo>
                  <a:lnTo>
                    <a:pt x="1374204" y="0"/>
                  </a:lnTo>
                  <a:lnTo>
                    <a:pt x="1374204" y="1007721"/>
                  </a:lnTo>
                  <a:lnTo>
                    <a:pt x="0" y="1007721"/>
                  </a:lnTo>
                  <a:close/>
                </a:path>
              </a:pathLst>
            </a:custGeom>
            <a:solidFill>
              <a:srgbClr val="FEFEFE"/>
            </a:solidFill>
            <a:ln w="190500">
              <a:solidFill>
                <a:srgbClr val="000000"/>
              </a:solidFill>
            </a:ln>
          </p:spPr>
        </p:sp>
        <p:sp>
          <p:nvSpPr>
            <p:cNvPr id="15" name="TextBox 15"/>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177469" y="6027761"/>
            <a:ext cx="3549814" cy="2782167"/>
          </a:xfrm>
          <a:prstGeom prst="rect">
            <a:avLst/>
          </a:prstGeom>
        </p:spPr>
      </p:pic>
      <p:sp>
        <p:nvSpPr>
          <p:cNvPr id="17" name="TextBox 17"/>
          <p:cNvSpPr txBox="1"/>
          <p:nvPr/>
        </p:nvSpPr>
        <p:spPr>
          <a:xfrm>
            <a:off x="10012617" y="3030204"/>
            <a:ext cx="8024169" cy="2178994"/>
          </a:xfrm>
          <a:prstGeom prst="rect">
            <a:avLst/>
          </a:prstGeom>
        </p:spPr>
        <p:txBody>
          <a:bodyPr lIns="0" tIns="0" rIns="0" bIns="0" rtlCol="0" anchor="t">
            <a:spAutoFit/>
          </a:bodyPr>
          <a:lstStyle/>
          <a:p>
            <a:pPr marL="592500" lvl="1" indent="-296250">
              <a:lnSpc>
                <a:spcPts val="3485"/>
              </a:lnSpc>
              <a:buFont typeface="Arial"/>
              <a:buChar char="•"/>
            </a:pPr>
            <a:r>
              <a:rPr lang="en-US" sz="2744">
                <a:solidFill>
                  <a:srgbClr val="000000"/>
                </a:solidFill>
                <a:latin typeface="Radley"/>
              </a:rPr>
              <a:t>(F(3, 95)) = .3.400, </a:t>
            </a:r>
            <a:r>
              <a:rPr lang="en-US" sz="2744">
                <a:solidFill>
                  <a:srgbClr val="000000"/>
                </a:solidFill>
                <a:latin typeface="Radley Italics"/>
              </a:rPr>
              <a:t>p</a:t>
            </a:r>
            <a:r>
              <a:rPr lang="en-US" sz="2744">
                <a:solidFill>
                  <a:srgbClr val="000000"/>
                </a:solidFill>
                <a:latin typeface="Radley"/>
              </a:rPr>
              <a:t> &lt; .021</a:t>
            </a:r>
          </a:p>
          <a:p>
            <a:pPr marL="592500" lvl="1" indent="-296250">
              <a:lnSpc>
                <a:spcPts val="3485"/>
              </a:lnSpc>
              <a:buFont typeface="Arial"/>
              <a:buChar char="•"/>
            </a:pPr>
            <a:r>
              <a:rPr lang="en-US" sz="2744">
                <a:solidFill>
                  <a:srgbClr val="000000"/>
                </a:solidFill>
                <a:latin typeface="Radley"/>
              </a:rPr>
              <a:t>R  = .097</a:t>
            </a:r>
          </a:p>
          <a:p>
            <a:pPr marL="592500" lvl="1" indent="-296250">
              <a:lnSpc>
                <a:spcPts val="3485"/>
              </a:lnSpc>
              <a:buFont typeface="Arial"/>
              <a:buChar char="•"/>
            </a:pPr>
            <a:r>
              <a:rPr lang="en-US" sz="2744">
                <a:solidFill>
                  <a:srgbClr val="000000"/>
                </a:solidFill>
                <a:latin typeface="Radley"/>
              </a:rPr>
              <a:t>Participants' chair distance increased by .572 meters (1.88 feet) as a function of the condition in which they were assigned</a:t>
            </a:r>
          </a:p>
        </p:txBody>
      </p:sp>
      <p:sp>
        <p:nvSpPr>
          <p:cNvPr id="18" name="AutoShape 18"/>
          <p:cNvSpPr/>
          <p:nvPr/>
        </p:nvSpPr>
        <p:spPr>
          <a:xfrm>
            <a:off x="9587551" y="5571148"/>
            <a:ext cx="11742535" cy="0"/>
          </a:xfrm>
          <a:prstGeom prst="line">
            <a:avLst/>
          </a:prstGeom>
          <a:ln w="19050" cap="rnd">
            <a:solidFill>
              <a:srgbClr val="3D3D3D"/>
            </a:solidFill>
            <a:prstDash val="solid"/>
            <a:headEnd type="none" w="sm" len="sm"/>
            <a:tailEnd type="none" w="sm" len="sm"/>
          </a:ln>
        </p:spPr>
      </p:sp>
      <p:sp>
        <p:nvSpPr>
          <p:cNvPr id="19" name="TextBox 19"/>
          <p:cNvSpPr txBox="1"/>
          <p:nvPr/>
        </p:nvSpPr>
        <p:spPr>
          <a:xfrm>
            <a:off x="10848264" y="3181977"/>
            <a:ext cx="442587" cy="568767"/>
          </a:xfrm>
          <a:prstGeom prst="rect">
            <a:avLst/>
          </a:prstGeom>
        </p:spPr>
        <p:txBody>
          <a:bodyPr lIns="0" tIns="0" rIns="0" bIns="0" rtlCol="0" anchor="t">
            <a:spAutoFit/>
          </a:bodyPr>
          <a:lstStyle/>
          <a:p>
            <a:pPr>
              <a:lnSpc>
                <a:spcPts val="4939"/>
              </a:lnSpc>
            </a:pPr>
            <a:r>
              <a:rPr lang="en-US" sz="2744">
                <a:solidFill>
                  <a:srgbClr val="000000"/>
                </a:solidFill>
                <a:latin typeface="Radley"/>
              </a:rPr>
              <a:t>2</a:t>
            </a:r>
          </a:p>
        </p:txBody>
      </p:sp>
      <p:sp>
        <p:nvSpPr>
          <p:cNvPr id="20" name="TextBox 20"/>
          <p:cNvSpPr txBox="1"/>
          <p:nvPr/>
        </p:nvSpPr>
        <p:spPr>
          <a:xfrm>
            <a:off x="14118543" y="5847373"/>
            <a:ext cx="4072814" cy="3051175"/>
          </a:xfrm>
          <a:prstGeom prst="rect">
            <a:avLst/>
          </a:prstGeom>
        </p:spPr>
        <p:txBody>
          <a:bodyPr lIns="0" tIns="0" rIns="0" bIns="0" rtlCol="0" anchor="t">
            <a:spAutoFit/>
          </a:bodyPr>
          <a:lstStyle/>
          <a:p>
            <a:pPr marL="539753" lvl="1" indent="-269876">
              <a:lnSpc>
                <a:spcPts val="3500"/>
              </a:lnSpc>
              <a:buFont typeface="Arial"/>
              <a:buChar char="•"/>
            </a:pPr>
            <a:r>
              <a:rPr lang="en-US" sz="2500">
                <a:solidFill>
                  <a:srgbClr val="000000"/>
                </a:solidFill>
                <a:latin typeface="Radley"/>
              </a:rPr>
              <a:t>"It is important to me that my partner is emotionally loyal to me"</a:t>
            </a:r>
          </a:p>
          <a:p>
            <a:pPr marL="539753" lvl="1" indent="-269876">
              <a:lnSpc>
                <a:spcPts val="3500"/>
              </a:lnSpc>
              <a:buFont typeface="Arial"/>
              <a:buChar char="•"/>
            </a:pPr>
            <a:r>
              <a:rPr lang="en-US" sz="2500">
                <a:solidFill>
                  <a:srgbClr val="000000"/>
                </a:solidFill>
                <a:latin typeface="Radley"/>
              </a:rPr>
              <a:t>"If others were romantically interested in my partner, it would bother me"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15729972" y="9600906"/>
            <a:ext cx="1529328" cy="323165"/>
          </a:xfrm>
          <a:prstGeom prst="rect">
            <a:avLst/>
          </a:prstGeom>
        </p:spPr>
        <p:txBody>
          <a:bodyPr lIns="0" tIns="0" rIns="0" bIns="0" rtlCol="0" anchor="t">
            <a:spAutoFit/>
          </a:bodyPr>
          <a:lstStyle/>
          <a:p>
            <a:pPr algn="r">
              <a:lnSpc>
                <a:spcPts val="2600"/>
              </a:lnSpc>
            </a:pPr>
            <a:r>
              <a:rPr lang="en-US" sz="2000" dirty="0">
                <a:solidFill>
                  <a:srgbClr val="000000"/>
                </a:solidFill>
                <a:latin typeface="Radley"/>
              </a:rPr>
              <a:t>Page 13</a:t>
            </a:r>
          </a:p>
        </p:txBody>
      </p:sp>
      <p:sp>
        <p:nvSpPr>
          <p:cNvPr id="3" name="AutoShape 3"/>
          <p:cNvSpPr/>
          <p:nvPr/>
        </p:nvSpPr>
        <p:spPr>
          <a:xfrm>
            <a:off x="-1143000" y="1028700"/>
            <a:ext cx="20595094" cy="2632457"/>
          </a:xfrm>
          <a:prstGeom prst="rect">
            <a:avLst/>
          </a:prstGeom>
          <a:solidFill>
            <a:srgbClr val="58298A"/>
          </a:solidFill>
        </p:spPr>
      </p:sp>
      <p:sp>
        <p:nvSpPr>
          <p:cNvPr id="4" name="TextBox 4"/>
          <p:cNvSpPr txBox="1"/>
          <p:nvPr/>
        </p:nvSpPr>
        <p:spPr>
          <a:xfrm>
            <a:off x="3892203" y="1725804"/>
            <a:ext cx="10503593" cy="12382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Acknowledgements</a:t>
            </a:r>
          </a:p>
        </p:txBody>
      </p:sp>
      <p:sp>
        <p:nvSpPr>
          <p:cNvPr id="5" name="AutoShape 5"/>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6" name="AutoShape 6"/>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7" name="AutoShape 7"/>
          <p:cNvSpPr/>
          <p:nvPr/>
        </p:nvSpPr>
        <p:spPr>
          <a:xfrm>
            <a:off x="-334108" y="3661157"/>
            <a:ext cx="18956216" cy="0"/>
          </a:xfrm>
          <a:prstGeom prst="line">
            <a:avLst/>
          </a:prstGeom>
          <a:ln w="19050" cap="rnd">
            <a:solidFill>
              <a:srgbClr val="3D3D3D"/>
            </a:solidFill>
            <a:prstDash val="solid"/>
            <a:headEnd type="none" w="sm" len="sm"/>
            <a:tailEnd type="none" w="sm" len="sm"/>
          </a:ln>
        </p:spPr>
      </p:sp>
      <p:sp>
        <p:nvSpPr>
          <p:cNvPr id="8" name="TextBox 8"/>
          <p:cNvSpPr txBox="1"/>
          <p:nvPr/>
        </p:nvSpPr>
        <p:spPr>
          <a:xfrm>
            <a:off x="10158962" y="4511866"/>
            <a:ext cx="6721631" cy="3705225"/>
          </a:xfrm>
          <a:prstGeom prst="rect">
            <a:avLst/>
          </a:prstGeom>
        </p:spPr>
        <p:txBody>
          <a:bodyPr lIns="0" tIns="0" rIns="0" bIns="0" rtlCol="0" anchor="t">
            <a:spAutoFit/>
          </a:bodyPr>
          <a:lstStyle/>
          <a:p>
            <a:pPr algn="ctr">
              <a:lnSpc>
                <a:spcPts val="7425"/>
              </a:lnSpc>
            </a:pPr>
            <a:r>
              <a:rPr lang="en-US" sz="4500">
                <a:solidFill>
                  <a:srgbClr val="000000"/>
                </a:solidFill>
                <a:latin typeface="Radley"/>
              </a:rPr>
              <a:t>Mykala Black</a:t>
            </a:r>
          </a:p>
          <a:p>
            <a:pPr algn="ctr">
              <a:lnSpc>
                <a:spcPts val="7425"/>
              </a:lnSpc>
            </a:pPr>
            <a:r>
              <a:rPr lang="en-US" sz="4500">
                <a:solidFill>
                  <a:srgbClr val="000000"/>
                </a:solidFill>
                <a:latin typeface="Radley"/>
              </a:rPr>
              <a:t>Charlie Collins</a:t>
            </a:r>
          </a:p>
          <a:p>
            <a:pPr algn="ctr">
              <a:lnSpc>
                <a:spcPts val="7425"/>
              </a:lnSpc>
            </a:pPr>
            <a:r>
              <a:rPr lang="en-US" sz="4500">
                <a:solidFill>
                  <a:srgbClr val="000000"/>
                </a:solidFill>
                <a:latin typeface="Radley"/>
              </a:rPr>
              <a:t>Ian Hope</a:t>
            </a:r>
          </a:p>
          <a:p>
            <a:pPr algn="ctr">
              <a:lnSpc>
                <a:spcPts val="7425"/>
              </a:lnSpc>
            </a:pPr>
            <a:r>
              <a:rPr lang="en-US" sz="4500">
                <a:solidFill>
                  <a:srgbClr val="000000"/>
                </a:solidFill>
                <a:latin typeface="Radley"/>
              </a:rPr>
              <a:t>Ashton Perret-Gentil</a:t>
            </a:r>
          </a:p>
        </p:txBody>
      </p:sp>
      <p:sp>
        <p:nvSpPr>
          <p:cNvPr id="9" name="TextBox 9"/>
          <p:cNvSpPr txBox="1"/>
          <p:nvPr/>
        </p:nvSpPr>
        <p:spPr>
          <a:xfrm>
            <a:off x="2425478" y="4511866"/>
            <a:ext cx="5169256" cy="3705225"/>
          </a:xfrm>
          <a:prstGeom prst="rect">
            <a:avLst/>
          </a:prstGeom>
        </p:spPr>
        <p:txBody>
          <a:bodyPr lIns="0" tIns="0" rIns="0" bIns="0" rtlCol="0" anchor="t">
            <a:spAutoFit/>
          </a:bodyPr>
          <a:lstStyle/>
          <a:p>
            <a:pPr algn="ctr">
              <a:lnSpc>
                <a:spcPts val="7425"/>
              </a:lnSpc>
            </a:pPr>
            <a:r>
              <a:rPr lang="en-US" sz="4500">
                <a:solidFill>
                  <a:srgbClr val="000000"/>
                </a:solidFill>
                <a:latin typeface="Radley"/>
              </a:rPr>
              <a:t>Dr. Michael Baker</a:t>
            </a:r>
          </a:p>
          <a:p>
            <a:pPr algn="ctr">
              <a:lnSpc>
                <a:spcPts val="7425"/>
              </a:lnSpc>
            </a:pPr>
            <a:r>
              <a:rPr lang="en-US" sz="4500">
                <a:solidFill>
                  <a:srgbClr val="000000"/>
                </a:solidFill>
                <a:latin typeface="Radley"/>
              </a:rPr>
              <a:t>Grace Roberts</a:t>
            </a:r>
          </a:p>
          <a:p>
            <a:pPr algn="ctr">
              <a:lnSpc>
                <a:spcPts val="7425"/>
              </a:lnSpc>
            </a:pPr>
            <a:r>
              <a:rPr lang="en-US" sz="4500">
                <a:solidFill>
                  <a:srgbClr val="000000"/>
                </a:solidFill>
                <a:latin typeface="Radley"/>
              </a:rPr>
              <a:t>Kayla Cooper </a:t>
            </a:r>
          </a:p>
          <a:p>
            <a:pPr algn="ctr">
              <a:lnSpc>
                <a:spcPts val="7425"/>
              </a:lnSpc>
            </a:pPr>
            <a:r>
              <a:rPr lang="en-US" sz="4500">
                <a:solidFill>
                  <a:srgbClr val="000000"/>
                </a:solidFill>
                <a:latin typeface="Radley"/>
              </a:rPr>
              <a:t>Gwen Metrey</a:t>
            </a:r>
          </a:p>
        </p:txBody>
      </p:sp>
      <p:sp>
        <p:nvSpPr>
          <p:cNvPr id="10" name="TextBox 10"/>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8298A"/>
        </a:solidFill>
        <a:effectLst/>
      </p:bgPr>
    </p:bg>
    <p:spTree>
      <p:nvGrpSpPr>
        <p:cNvPr id="1" name=""/>
        <p:cNvGrpSpPr/>
        <p:nvPr/>
      </p:nvGrpSpPr>
      <p:grpSpPr>
        <a:xfrm>
          <a:off x="0" y="0"/>
          <a:ext cx="0" cy="0"/>
          <a:chOff x="0" y="0"/>
          <a:chExt cx="0" cy="0"/>
        </a:xfrm>
      </p:grpSpPr>
      <p:sp>
        <p:nvSpPr>
          <p:cNvPr id="2" name="TextBox 2"/>
          <p:cNvSpPr txBox="1"/>
          <p:nvPr/>
        </p:nvSpPr>
        <p:spPr>
          <a:xfrm>
            <a:off x="5351475" y="4376737"/>
            <a:ext cx="7585049" cy="1524000"/>
          </a:xfrm>
          <a:prstGeom prst="rect">
            <a:avLst/>
          </a:prstGeom>
        </p:spPr>
        <p:txBody>
          <a:bodyPr lIns="0" tIns="0" rIns="0" bIns="0" rtlCol="0" anchor="t">
            <a:spAutoFit/>
          </a:bodyPr>
          <a:lstStyle/>
          <a:p>
            <a:pPr algn="ctr">
              <a:lnSpc>
                <a:spcPts val="11999"/>
              </a:lnSpc>
            </a:pPr>
            <a:r>
              <a:rPr lang="en-US" sz="9999">
                <a:solidFill>
                  <a:srgbClr val="FEFEFE"/>
                </a:solidFill>
                <a:latin typeface="Lovelace Text"/>
              </a:rPr>
              <a:t>Questions?</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1017147" y="1028700"/>
            <a:ext cx="19807689" cy="8229600"/>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5" name="TextBox 5"/>
          <p:cNvSpPr txBox="1"/>
          <p:nvPr/>
        </p:nvSpPr>
        <p:spPr>
          <a:xfrm>
            <a:off x="1886968" y="2468200"/>
            <a:ext cx="14514064" cy="3171825"/>
          </a:xfrm>
          <a:prstGeom prst="rect">
            <a:avLst/>
          </a:prstGeom>
        </p:spPr>
        <p:txBody>
          <a:bodyPr lIns="0" tIns="0" rIns="0" bIns="0" rtlCol="0" anchor="t">
            <a:spAutoFit/>
          </a:bodyPr>
          <a:lstStyle/>
          <a:p>
            <a:pPr algn="ctr">
              <a:lnSpc>
                <a:spcPts val="8399"/>
              </a:lnSpc>
            </a:pPr>
            <a:r>
              <a:rPr lang="en-US" sz="6999">
                <a:solidFill>
                  <a:srgbClr val="FEFEFE"/>
                </a:solidFill>
                <a:latin typeface="Lovelace Text"/>
              </a:rPr>
              <a:t>How would you respond if you knew you were about to meet someone who could be sick?</a:t>
            </a:r>
          </a:p>
        </p:txBody>
      </p:sp>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1777" b="1603"/>
          <a:stretch>
            <a:fillRect/>
          </a:stretch>
        </p:blipFill>
        <p:spPr>
          <a:xfrm>
            <a:off x="15851726" y="4879753"/>
            <a:ext cx="2260950" cy="4378547"/>
          </a:xfrm>
          <a:prstGeom prst="rect">
            <a:avLst/>
          </a:prstGeom>
        </p:spPr>
      </p:pic>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51777" b="1603"/>
          <a:stretch>
            <a:fillRect/>
          </a:stretch>
        </p:blipFill>
        <p:spPr>
          <a:xfrm>
            <a:off x="175142" y="4879753"/>
            <a:ext cx="2260950" cy="4378547"/>
          </a:xfrm>
          <a:prstGeom prst="rect">
            <a:avLst/>
          </a:prstGeom>
        </p:spPr>
      </p:pic>
      <p:sp>
        <p:nvSpPr>
          <p:cNvPr id="8" name="TextBox 8"/>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9" name="TextBox 9"/>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02</a:t>
            </a:r>
          </a:p>
        </p:txBody>
      </p:sp>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2689" r="38155" b="62877"/>
          <a:stretch>
            <a:fillRect/>
          </a:stretch>
        </p:blipFill>
        <p:spPr>
          <a:xfrm>
            <a:off x="6166282" y="7060474"/>
            <a:ext cx="1343029" cy="1263903"/>
          </a:xfrm>
          <a:prstGeom prst="rect">
            <a:avLst/>
          </a:prstGeom>
        </p:spPr>
      </p:pic>
      <p:pic>
        <p:nvPicPr>
          <p:cNvPr id="11" name="Picture 1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37281" b="64911"/>
          <a:stretch>
            <a:fillRect/>
          </a:stretch>
        </p:blipFill>
        <p:spPr>
          <a:xfrm rot="-354765">
            <a:off x="9325438" y="6714266"/>
            <a:ext cx="2156027" cy="1503060"/>
          </a:xfrm>
          <a:prstGeom prst="rect">
            <a:avLst/>
          </a:prstGeom>
        </p:spPr>
      </p:pic>
      <p:pic>
        <p:nvPicPr>
          <p:cNvPr id="12" name="Picture 12"/>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35665" t="13031" r="38661" b="65897"/>
          <a:stretch>
            <a:fillRect/>
          </a:stretch>
        </p:blipFill>
        <p:spPr>
          <a:xfrm>
            <a:off x="7954604" y="6397514"/>
            <a:ext cx="853267" cy="872659"/>
          </a:xfrm>
          <a:prstGeom prst="rect">
            <a:avLst/>
          </a:prstGeom>
        </p:spPr>
      </p:pic>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2689" r="38155" b="62877"/>
          <a:stretch>
            <a:fillRect/>
          </a:stretch>
        </p:blipFill>
        <p:spPr>
          <a:xfrm rot="-5400000">
            <a:off x="12501922" y="6909036"/>
            <a:ext cx="2209565" cy="2079387"/>
          </a:xfrm>
          <a:prstGeom prst="rect">
            <a:avLst/>
          </a:prstGeom>
        </p:spPr>
      </p:pic>
      <p:pic>
        <p:nvPicPr>
          <p:cNvPr id="14" name="Picture 14"/>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l="12689" r="38155" b="62877"/>
          <a:stretch>
            <a:fillRect/>
          </a:stretch>
        </p:blipFill>
        <p:spPr>
          <a:xfrm rot="-5400000">
            <a:off x="3576513" y="6672302"/>
            <a:ext cx="2209565" cy="20793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7507640" y="1028700"/>
            <a:ext cx="11847160" cy="3129060"/>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7517169" y="4157760"/>
            <a:ext cx="11114464" cy="0"/>
          </a:xfrm>
          <a:prstGeom prst="line">
            <a:avLst/>
          </a:prstGeom>
          <a:ln w="19050" cap="rnd">
            <a:solidFill>
              <a:srgbClr val="3D3D3D"/>
            </a:solidFill>
            <a:prstDash val="solid"/>
            <a:headEnd type="none" w="sm" len="sm"/>
            <a:tailEnd type="none" w="sm" len="sm"/>
          </a:ln>
        </p:spPr>
      </p:sp>
      <p:sp>
        <p:nvSpPr>
          <p:cNvPr id="5" name="AutoShape 5"/>
          <p:cNvSpPr/>
          <p:nvPr/>
        </p:nvSpPr>
        <p:spPr>
          <a:xfrm rot="-5400000">
            <a:off x="3411894" y="5133975"/>
            <a:ext cx="8210550" cy="0"/>
          </a:xfrm>
          <a:prstGeom prst="line">
            <a:avLst/>
          </a:prstGeom>
          <a:ln w="19050" cap="rnd">
            <a:solidFill>
              <a:srgbClr val="3D3D3D"/>
            </a:solidFill>
            <a:prstDash val="solid"/>
            <a:headEnd type="none" w="sm" len="sm"/>
            <a:tailEnd type="none" w="sm" len="sm"/>
          </a:ln>
        </p:spPr>
      </p:sp>
      <p:sp>
        <p:nvSpPr>
          <p:cNvPr id="6" name="AutoShape 6"/>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7" name="TextBox 7"/>
          <p:cNvSpPr txBox="1"/>
          <p:nvPr/>
        </p:nvSpPr>
        <p:spPr>
          <a:xfrm>
            <a:off x="7638731" y="1357410"/>
            <a:ext cx="9873621" cy="24574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Behavioral Immune System</a:t>
            </a:r>
          </a:p>
        </p:txBody>
      </p:sp>
      <p:sp>
        <p:nvSpPr>
          <p:cNvPr id="8" name="TextBox 8"/>
          <p:cNvSpPr txBox="1"/>
          <p:nvPr/>
        </p:nvSpPr>
        <p:spPr>
          <a:xfrm>
            <a:off x="8360524" y="4905375"/>
            <a:ext cx="9151827" cy="1463676"/>
          </a:xfrm>
          <a:prstGeom prst="rect">
            <a:avLst/>
          </a:prstGeom>
        </p:spPr>
        <p:txBody>
          <a:bodyPr lIns="0" tIns="0" rIns="0" bIns="0" rtlCol="0" anchor="t">
            <a:spAutoFit/>
          </a:bodyPr>
          <a:lstStyle/>
          <a:p>
            <a:pPr marL="647698" lvl="1" indent="-323849">
              <a:lnSpc>
                <a:spcPts val="5999"/>
              </a:lnSpc>
              <a:buFont typeface="Arial"/>
              <a:buChar char="•"/>
            </a:pPr>
            <a:r>
              <a:rPr lang="en-US" sz="2999">
                <a:solidFill>
                  <a:srgbClr val="000000"/>
                </a:solidFill>
                <a:latin typeface="Lovelace Text Bold"/>
              </a:rPr>
              <a:t>First line of defense against disease</a:t>
            </a:r>
          </a:p>
          <a:p>
            <a:pPr marL="647698" lvl="1" indent="-323849">
              <a:lnSpc>
                <a:spcPts val="5999"/>
              </a:lnSpc>
              <a:buFont typeface="Arial"/>
              <a:buChar char="•"/>
            </a:pPr>
            <a:r>
              <a:rPr lang="en-US" sz="2999">
                <a:solidFill>
                  <a:srgbClr val="000000"/>
                </a:solidFill>
                <a:latin typeface="Lovelace Text Bold"/>
              </a:rPr>
              <a:t>How a person acts to avoid getting sick</a:t>
            </a:r>
          </a:p>
        </p:txBody>
      </p:sp>
      <p:grpSp>
        <p:nvGrpSpPr>
          <p:cNvPr id="9" name="Group 9"/>
          <p:cNvGrpSpPr/>
          <p:nvPr/>
        </p:nvGrpSpPr>
        <p:grpSpPr>
          <a:xfrm>
            <a:off x="219485" y="2792942"/>
            <a:ext cx="7095716" cy="4724400"/>
            <a:chOff x="0" y="0"/>
            <a:chExt cx="1705987" cy="1155419"/>
          </a:xfrm>
        </p:grpSpPr>
        <p:sp>
          <p:nvSpPr>
            <p:cNvPr id="10" name="Freeform 10"/>
            <p:cNvSpPr/>
            <p:nvPr/>
          </p:nvSpPr>
          <p:spPr>
            <a:xfrm>
              <a:off x="0" y="0"/>
              <a:ext cx="1705987" cy="1155419"/>
            </a:xfrm>
            <a:custGeom>
              <a:avLst/>
              <a:gdLst/>
              <a:ahLst/>
              <a:cxnLst/>
              <a:rect l="l" t="t" r="r" b="b"/>
              <a:pathLst>
                <a:path w="1705987" h="1155419">
                  <a:moveTo>
                    <a:pt x="0" y="0"/>
                  </a:moveTo>
                  <a:lnTo>
                    <a:pt x="1705987" y="0"/>
                  </a:lnTo>
                  <a:lnTo>
                    <a:pt x="1705987" y="1155419"/>
                  </a:lnTo>
                  <a:lnTo>
                    <a:pt x="0" y="1155419"/>
                  </a:lnTo>
                  <a:close/>
                </a:path>
              </a:pathLst>
            </a:custGeom>
            <a:solidFill>
              <a:srgbClr val="FEFEFE"/>
            </a:solidFill>
            <a:ln w="190500">
              <a:solidFill>
                <a:srgbClr val="000000"/>
              </a:solidFill>
            </a:ln>
          </p:spPr>
        </p:sp>
        <p:sp>
          <p:nvSpPr>
            <p:cNvPr id="11" name="TextBox 11"/>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sp>
        <p:nvSpPr>
          <p:cNvPr id="12" name="TextBox 12"/>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3" name="TextBox 13"/>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03</a:t>
            </a:r>
          </a:p>
        </p:txBody>
      </p:sp>
      <p:pic>
        <p:nvPicPr>
          <p:cNvPr id="14" name="Picture 14"/>
          <p:cNvPicPr>
            <a:picLocks noChangeAspect="1"/>
          </p:cNvPicPr>
          <p:nvPr/>
        </p:nvPicPr>
        <p:blipFill>
          <a:blip r:embed="rId3"/>
          <a:srcRect/>
          <a:stretch>
            <a:fillRect/>
          </a:stretch>
        </p:blipFill>
        <p:spPr>
          <a:xfrm>
            <a:off x="304800" y="2861204"/>
            <a:ext cx="6961470" cy="457993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6889100" y="1028697"/>
            <a:ext cx="12449450" cy="3129063"/>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5" name="AutoShape 5"/>
          <p:cNvSpPr/>
          <p:nvPr/>
        </p:nvSpPr>
        <p:spPr>
          <a:xfrm rot="-5399999" flipV="1">
            <a:off x="2783826" y="5133974"/>
            <a:ext cx="8210551" cy="0"/>
          </a:xfrm>
          <a:prstGeom prst="line">
            <a:avLst/>
          </a:prstGeom>
          <a:ln w="19050" cap="rnd">
            <a:solidFill>
              <a:srgbClr val="3D3D3D"/>
            </a:solidFill>
            <a:prstDash val="solid"/>
            <a:headEnd type="none" w="sm" len="sm"/>
            <a:tailEnd type="none" w="sm" len="sm"/>
          </a:ln>
        </p:spPr>
      </p:sp>
      <p:sp>
        <p:nvSpPr>
          <p:cNvPr id="6" name="AutoShape 6"/>
          <p:cNvSpPr/>
          <p:nvPr/>
        </p:nvSpPr>
        <p:spPr>
          <a:xfrm>
            <a:off x="6889102" y="4157760"/>
            <a:ext cx="11733006" cy="0"/>
          </a:xfrm>
          <a:prstGeom prst="line">
            <a:avLst/>
          </a:prstGeom>
          <a:ln w="19050" cap="rnd">
            <a:solidFill>
              <a:srgbClr val="3D3D3D"/>
            </a:solidFill>
            <a:prstDash val="solid"/>
            <a:headEnd type="none" w="sm" len="sm"/>
            <a:tailEnd type="none" w="sm" len="sm"/>
          </a:ln>
        </p:spPr>
      </p:sp>
      <p:grpSp>
        <p:nvGrpSpPr>
          <p:cNvPr id="7" name="Group 7"/>
          <p:cNvGrpSpPr>
            <a:grpSpLocks noChangeAspect="1"/>
          </p:cNvGrpSpPr>
          <p:nvPr/>
        </p:nvGrpSpPr>
        <p:grpSpPr>
          <a:xfrm>
            <a:off x="613623" y="1419225"/>
            <a:ext cx="5734770" cy="7602723"/>
            <a:chOff x="0" y="0"/>
            <a:chExt cx="3727450" cy="4941570"/>
          </a:xfrm>
        </p:grpSpPr>
        <p:sp>
          <p:nvSpPr>
            <p:cNvPr id="8" name="Freeform 8"/>
            <p:cNvSpPr/>
            <p:nvPr/>
          </p:nvSpPr>
          <p:spPr>
            <a:xfrm>
              <a:off x="63500" y="6350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t="-1952" b="-1952"/>
              </a:stretch>
            </a:blipFill>
          </p:spPr>
        </p:sp>
        <p:sp>
          <p:nvSpPr>
            <p:cNvPr id="9" name="Freeform 9"/>
            <p:cNvSpPr/>
            <p:nvPr/>
          </p:nvSpPr>
          <p:spPr>
            <a:xfrm>
              <a:off x="0" y="0"/>
              <a:ext cx="3727450" cy="4941570"/>
            </a:xfrm>
            <a:custGeom>
              <a:avLst/>
              <a:gdLst/>
              <a:ahLst/>
              <a:cxnLst/>
              <a:rect l="l" t="t" r="r" b="b"/>
              <a:pathLst>
                <a:path w="3727450" h="4941570">
                  <a:moveTo>
                    <a:pt x="3727450" y="4941570"/>
                  </a:moveTo>
                  <a:lnTo>
                    <a:pt x="0" y="4941570"/>
                  </a:lnTo>
                  <a:lnTo>
                    <a:pt x="0" y="0"/>
                  </a:lnTo>
                  <a:lnTo>
                    <a:pt x="3727450" y="0"/>
                  </a:lnTo>
                  <a:lnTo>
                    <a:pt x="3727450" y="4941570"/>
                  </a:lnTo>
                  <a:close/>
                  <a:moveTo>
                    <a:pt x="127000" y="4814570"/>
                  </a:moveTo>
                  <a:lnTo>
                    <a:pt x="3600450" y="4814570"/>
                  </a:lnTo>
                  <a:lnTo>
                    <a:pt x="3600450" y="127000"/>
                  </a:lnTo>
                  <a:lnTo>
                    <a:pt x="127000" y="127000"/>
                  </a:lnTo>
                  <a:lnTo>
                    <a:pt x="127000" y="4814570"/>
                  </a:lnTo>
                  <a:close/>
                </a:path>
              </a:pathLst>
            </a:custGeom>
            <a:solidFill>
              <a:srgbClr val="000000"/>
            </a:solidFill>
          </p:spPr>
        </p:sp>
      </p:grpSp>
      <p:sp>
        <p:nvSpPr>
          <p:cNvPr id="10" name="TextBox 10"/>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07</a:t>
            </a:r>
          </a:p>
        </p:txBody>
      </p:sp>
      <p:sp>
        <p:nvSpPr>
          <p:cNvPr id="11" name="TextBox 11"/>
          <p:cNvSpPr txBox="1"/>
          <p:nvPr/>
        </p:nvSpPr>
        <p:spPr>
          <a:xfrm>
            <a:off x="7657781" y="1357410"/>
            <a:ext cx="9873621" cy="24574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Life History Theory</a:t>
            </a:r>
          </a:p>
        </p:txBody>
      </p:sp>
      <p:sp>
        <p:nvSpPr>
          <p:cNvPr id="12" name="TextBox 12"/>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3" name="TextBox 13"/>
          <p:cNvSpPr txBox="1"/>
          <p:nvPr/>
        </p:nvSpPr>
        <p:spPr>
          <a:xfrm>
            <a:off x="7657781" y="4709367"/>
            <a:ext cx="8096717" cy="3759201"/>
          </a:xfrm>
          <a:prstGeom prst="rect">
            <a:avLst/>
          </a:prstGeom>
        </p:spPr>
        <p:txBody>
          <a:bodyPr lIns="0" tIns="0" rIns="0" bIns="0" rtlCol="0" anchor="t">
            <a:spAutoFit/>
          </a:bodyPr>
          <a:lstStyle/>
          <a:p>
            <a:pPr marL="647698" lvl="1" indent="-323849">
              <a:lnSpc>
                <a:spcPts val="5999"/>
              </a:lnSpc>
              <a:buFont typeface="Arial"/>
              <a:buChar char="•"/>
            </a:pPr>
            <a:r>
              <a:rPr lang="en-US" sz="2999">
                <a:solidFill>
                  <a:srgbClr val="000000"/>
                </a:solidFill>
                <a:latin typeface="Lovelace Text Bold"/>
              </a:rPr>
              <a:t>Age</a:t>
            </a:r>
          </a:p>
          <a:p>
            <a:pPr marL="647698" lvl="1" indent="-323849">
              <a:lnSpc>
                <a:spcPts val="5999"/>
              </a:lnSpc>
              <a:buFont typeface="Arial"/>
              <a:buChar char="•"/>
            </a:pPr>
            <a:r>
              <a:rPr lang="en-US" sz="2999">
                <a:solidFill>
                  <a:srgbClr val="000000"/>
                </a:solidFill>
                <a:latin typeface="Lovelace Text Bold"/>
              </a:rPr>
              <a:t>Sex</a:t>
            </a:r>
          </a:p>
          <a:p>
            <a:pPr marL="647698" lvl="1" indent="-323849">
              <a:lnSpc>
                <a:spcPts val="5999"/>
              </a:lnSpc>
              <a:buFont typeface="Arial"/>
              <a:buChar char="•"/>
            </a:pPr>
            <a:r>
              <a:rPr lang="en-US" sz="2999">
                <a:solidFill>
                  <a:srgbClr val="000000"/>
                </a:solidFill>
                <a:latin typeface="Lovelace Text Bold"/>
              </a:rPr>
              <a:t>Relationship Status</a:t>
            </a:r>
          </a:p>
          <a:p>
            <a:pPr marL="647698" lvl="1" indent="-323849">
              <a:lnSpc>
                <a:spcPts val="5999"/>
              </a:lnSpc>
              <a:buFont typeface="Arial"/>
              <a:buChar char="•"/>
            </a:pPr>
            <a:r>
              <a:rPr lang="en-US" sz="2999">
                <a:solidFill>
                  <a:srgbClr val="000000"/>
                </a:solidFill>
                <a:latin typeface="Lovelace Text Bold"/>
              </a:rPr>
              <a:t>Parent Status</a:t>
            </a:r>
          </a:p>
          <a:p>
            <a:pPr marL="647698" lvl="1" indent="-323849">
              <a:lnSpc>
                <a:spcPts val="5999"/>
              </a:lnSpc>
              <a:buFont typeface="Arial"/>
              <a:buChar char="•"/>
            </a:pPr>
            <a:r>
              <a:rPr lang="en-US" sz="2999">
                <a:solidFill>
                  <a:srgbClr val="000000"/>
                </a:solidFill>
                <a:latin typeface="Lovelace Text Bold"/>
              </a:rPr>
              <a:t>Childhood Environmental Stability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6898627" y="1028698"/>
            <a:ext cx="12379945" cy="3129062"/>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5" name="AutoShape 5"/>
          <p:cNvSpPr/>
          <p:nvPr/>
        </p:nvSpPr>
        <p:spPr>
          <a:xfrm rot="-5399999" flipV="1">
            <a:off x="2783837" y="5133963"/>
            <a:ext cx="8210531" cy="3"/>
          </a:xfrm>
          <a:prstGeom prst="line">
            <a:avLst/>
          </a:prstGeom>
          <a:ln w="19050" cap="rnd">
            <a:solidFill>
              <a:srgbClr val="3D3D3D"/>
            </a:solidFill>
            <a:prstDash val="solid"/>
            <a:headEnd type="none" w="sm" len="sm"/>
            <a:tailEnd type="none" w="sm" len="sm"/>
          </a:ln>
        </p:spPr>
      </p:sp>
      <p:sp>
        <p:nvSpPr>
          <p:cNvPr id="6" name="AutoShape 6"/>
          <p:cNvSpPr/>
          <p:nvPr/>
        </p:nvSpPr>
        <p:spPr>
          <a:xfrm>
            <a:off x="6889102" y="4157760"/>
            <a:ext cx="11733006" cy="0"/>
          </a:xfrm>
          <a:prstGeom prst="line">
            <a:avLst/>
          </a:prstGeom>
          <a:ln w="19050" cap="rnd">
            <a:solidFill>
              <a:srgbClr val="3D3D3D"/>
            </a:solidFill>
            <a:prstDash val="solid"/>
            <a:headEnd type="none" w="sm" len="sm"/>
            <a:tailEnd type="none" w="sm" len="sm"/>
          </a:ln>
        </p:spPr>
      </p:sp>
      <p:sp>
        <p:nvSpPr>
          <p:cNvPr id="7" name="AutoShape 7"/>
          <p:cNvSpPr/>
          <p:nvPr/>
        </p:nvSpPr>
        <p:spPr>
          <a:xfrm>
            <a:off x="6898627" y="6434473"/>
            <a:ext cx="11723481" cy="1"/>
          </a:xfrm>
          <a:prstGeom prst="line">
            <a:avLst/>
          </a:prstGeom>
          <a:ln w="19050" cap="rnd">
            <a:solidFill>
              <a:srgbClr val="3D3D3D"/>
            </a:solidFill>
            <a:prstDash val="solid"/>
            <a:headEnd type="none" w="sm" len="sm"/>
            <a:tailEnd type="none" w="sm" len="sm"/>
          </a:ln>
        </p:spPr>
      </p:sp>
      <p:grpSp>
        <p:nvGrpSpPr>
          <p:cNvPr id="8" name="Group 8"/>
          <p:cNvGrpSpPr/>
          <p:nvPr/>
        </p:nvGrpSpPr>
        <p:grpSpPr>
          <a:xfrm>
            <a:off x="295438" y="1210919"/>
            <a:ext cx="6312057" cy="3587863"/>
            <a:chOff x="0" y="0"/>
            <a:chExt cx="1508544" cy="857478"/>
          </a:xfrm>
        </p:grpSpPr>
        <p:sp>
          <p:nvSpPr>
            <p:cNvPr id="9" name="Freeform 9"/>
            <p:cNvSpPr/>
            <p:nvPr/>
          </p:nvSpPr>
          <p:spPr>
            <a:xfrm>
              <a:off x="0" y="0"/>
              <a:ext cx="1508544" cy="857478"/>
            </a:xfrm>
            <a:custGeom>
              <a:avLst/>
              <a:gdLst/>
              <a:ahLst/>
              <a:cxnLst/>
              <a:rect l="l" t="t" r="r" b="b"/>
              <a:pathLst>
                <a:path w="1508544" h="857478">
                  <a:moveTo>
                    <a:pt x="0" y="0"/>
                  </a:moveTo>
                  <a:lnTo>
                    <a:pt x="1508544" y="0"/>
                  </a:lnTo>
                  <a:lnTo>
                    <a:pt x="1508544" y="857478"/>
                  </a:lnTo>
                  <a:lnTo>
                    <a:pt x="0" y="857478"/>
                  </a:lnTo>
                  <a:close/>
                </a:path>
              </a:pathLst>
            </a:custGeom>
            <a:solidFill>
              <a:srgbClr val="FEFEFE"/>
            </a:solidFill>
            <a:ln w="190500">
              <a:solidFill>
                <a:srgbClr val="000000"/>
              </a:solidFill>
            </a:ln>
          </p:spPr>
        </p:sp>
        <p:sp>
          <p:nvSpPr>
            <p:cNvPr id="10" name="TextBox 10"/>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pic>
        <p:nvPicPr>
          <p:cNvPr id="11" name="Picture 11"/>
          <p:cNvPicPr>
            <a:picLocks noChangeAspect="1"/>
          </p:cNvPicPr>
          <p:nvPr/>
        </p:nvPicPr>
        <p:blipFill>
          <a:blip r:embed="rId3"/>
          <a:srcRect l="8787" t="6958" r="4795"/>
          <a:stretch>
            <a:fillRect/>
          </a:stretch>
        </p:blipFill>
        <p:spPr>
          <a:xfrm>
            <a:off x="390134" y="1281302"/>
            <a:ext cx="6127364" cy="3434249"/>
          </a:xfrm>
          <a:prstGeom prst="rect">
            <a:avLst/>
          </a:prstGeom>
        </p:spPr>
      </p:pic>
      <p:grpSp>
        <p:nvGrpSpPr>
          <p:cNvPr id="12" name="Group 12"/>
          <p:cNvGrpSpPr/>
          <p:nvPr/>
        </p:nvGrpSpPr>
        <p:grpSpPr>
          <a:xfrm>
            <a:off x="297788" y="5006205"/>
            <a:ext cx="6312057" cy="4069877"/>
            <a:chOff x="0" y="0"/>
            <a:chExt cx="1508544" cy="972676"/>
          </a:xfrm>
        </p:grpSpPr>
        <p:sp>
          <p:nvSpPr>
            <p:cNvPr id="13" name="Freeform 13"/>
            <p:cNvSpPr/>
            <p:nvPr/>
          </p:nvSpPr>
          <p:spPr>
            <a:xfrm>
              <a:off x="0" y="0"/>
              <a:ext cx="1508544" cy="972676"/>
            </a:xfrm>
            <a:custGeom>
              <a:avLst/>
              <a:gdLst/>
              <a:ahLst/>
              <a:cxnLst/>
              <a:rect l="l" t="t" r="r" b="b"/>
              <a:pathLst>
                <a:path w="1508544" h="972676">
                  <a:moveTo>
                    <a:pt x="0" y="0"/>
                  </a:moveTo>
                  <a:lnTo>
                    <a:pt x="1508544" y="0"/>
                  </a:lnTo>
                  <a:lnTo>
                    <a:pt x="1508544" y="972676"/>
                  </a:lnTo>
                  <a:lnTo>
                    <a:pt x="0" y="972676"/>
                  </a:lnTo>
                  <a:close/>
                </a:path>
              </a:pathLst>
            </a:custGeom>
            <a:solidFill>
              <a:srgbClr val="FEFEFE"/>
            </a:solidFill>
            <a:ln w="190500">
              <a:solidFill>
                <a:srgbClr val="000000"/>
              </a:solidFill>
            </a:ln>
          </p:spPr>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pic>
        <p:nvPicPr>
          <p:cNvPr id="15" name="Picture 15"/>
          <p:cNvPicPr>
            <a:picLocks noChangeAspect="1"/>
          </p:cNvPicPr>
          <p:nvPr/>
        </p:nvPicPr>
        <p:blipFill>
          <a:blip r:embed="rId4"/>
          <a:srcRect t="2983" b="3702"/>
          <a:stretch>
            <a:fillRect/>
          </a:stretch>
        </p:blipFill>
        <p:spPr>
          <a:xfrm>
            <a:off x="471317" y="5178738"/>
            <a:ext cx="5960300" cy="3707896"/>
          </a:xfrm>
          <a:prstGeom prst="rect">
            <a:avLst/>
          </a:prstGeom>
        </p:spPr>
      </p:pic>
      <p:sp>
        <p:nvSpPr>
          <p:cNvPr id="16" name="TextBox 16"/>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08</a:t>
            </a:r>
          </a:p>
        </p:txBody>
      </p:sp>
      <p:sp>
        <p:nvSpPr>
          <p:cNvPr id="17" name="TextBox 17"/>
          <p:cNvSpPr txBox="1"/>
          <p:nvPr/>
        </p:nvSpPr>
        <p:spPr>
          <a:xfrm>
            <a:off x="7657781" y="1357410"/>
            <a:ext cx="9873621" cy="24574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Childhood Unpredictability</a:t>
            </a:r>
          </a:p>
        </p:txBody>
      </p:sp>
      <p:sp>
        <p:nvSpPr>
          <p:cNvPr id="18" name="TextBox 18"/>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9" name="TextBox 19"/>
          <p:cNvSpPr txBox="1"/>
          <p:nvPr/>
        </p:nvSpPr>
        <p:spPr>
          <a:xfrm>
            <a:off x="7346302" y="7244615"/>
            <a:ext cx="10365000" cy="1579244"/>
          </a:xfrm>
          <a:prstGeom prst="rect">
            <a:avLst/>
          </a:prstGeom>
        </p:spPr>
        <p:txBody>
          <a:bodyPr lIns="0" tIns="0" rIns="0" bIns="0" rtlCol="0" anchor="t">
            <a:spAutoFit/>
          </a:bodyPr>
          <a:lstStyle/>
          <a:p>
            <a:pPr marL="518162" lvl="1" indent="-259081">
              <a:lnSpc>
                <a:spcPts val="4320"/>
              </a:lnSpc>
              <a:buFont typeface="Arial"/>
              <a:buChar char="•"/>
            </a:pPr>
            <a:r>
              <a:rPr lang="en-US" sz="2400">
                <a:solidFill>
                  <a:srgbClr val="000000"/>
                </a:solidFill>
                <a:latin typeface="Radley"/>
              </a:rPr>
              <a:t>Often chaotic at home</a:t>
            </a:r>
          </a:p>
          <a:p>
            <a:pPr marL="518162" lvl="1" indent="-259081">
              <a:lnSpc>
                <a:spcPts val="4320"/>
              </a:lnSpc>
              <a:buFont typeface="Arial"/>
              <a:buChar char="•"/>
            </a:pPr>
            <a:r>
              <a:rPr lang="en-US" sz="2400">
                <a:solidFill>
                  <a:srgbClr val="000000"/>
                </a:solidFill>
                <a:latin typeface="Radley"/>
              </a:rPr>
              <a:t>Could not predict which of many caretakers (e.g., babysitters, nannies, neighbors, family) would be home</a:t>
            </a:r>
          </a:p>
        </p:txBody>
      </p:sp>
      <p:sp>
        <p:nvSpPr>
          <p:cNvPr id="20" name="TextBox 20"/>
          <p:cNvSpPr txBox="1"/>
          <p:nvPr/>
        </p:nvSpPr>
        <p:spPr>
          <a:xfrm>
            <a:off x="8537349" y="6735345"/>
            <a:ext cx="8114484" cy="509270"/>
          </a:xfrm>
          <a:prstGeom prst="rect">
            <a:avLst/>
          </a:prstGeom>
        </p:spPr>
        <p:txBody>
          <a:bodyPr lIns="0" tIns="0" rIns="0" bIns="0" rtlCol="0" anchor="t">
            <a:spAutoFit/>
          </a:bodyPr>
          <a:lstStyle/>
          <a:p>
            <a:pPr algn="ctr">
              <a:lnSpc>
                <a:spcPts val="4160"/>
              </a:lnSpc>
            </a:pPr>
            <a:r>
              <a:rPr lang="en-US" sz="2600">
                <a:solidFill>
                  <a:srgbClr val="000000"/>
                </a:solidFill>
                <a:latin typeface="Lovelace Text Bold"/>
              </a:rPr>
              <a:t>Unpredictable Environment</a:t>
            </a:r>
          </a:p>
        </p:txBody>
      </p:sp>
      <p:sp>
        <p:nvSpPr>
          <p:cNvPr id="21" name="TextBox 21"/>
          <p:cNvSpPr txBox="1"/>
          <p:nvPr/>
        </p:nvSpPr>
        <p:spPr>
          <a:xfrm>
            <a:off x="7346302" y="4872855"/>
            <a:ext cx="10327226" cy="1036319"/>
          </a:xfrm>
          <a:prstGeom prst="rect">
            <a:avLst/>
          </a:prstGeom>
        </p:spPr>
        <p:txBody>
          <a:bodyPr lIns="0" tIns="0" rIns="0" bIns="0" rtlCol="0" anchor="t">
            <a:spAutoFit/>
          </a:bodyPr>
          <a:lstStyle/>
          <a:p>
            <a:pPr marL="518162" lvl="1" indent="-259081">
              <a:lnSpc>
                <a:spcPts val="4320"/>
              </a:lnSpc>
              <a:buFont typeface="Arial"/>
              <a:buChar char="•"/>
            </a:pPr>
            <a:r>
              <a:rPr lang="en-US" sz="2400">
                <a:solidFill>
                  <a:srgbClr val="000000"/>
                </a:solidFill>
                <a:latin typeface="Radley"/>
              </a:rPr>
              <a:t>Consistent caregiver(s) at home</a:t>
            </a:r>
          </a:p>
          <a:p>
            <a:pPr marL="518162" lvl="1" indent="-259081">
              <a:lnSpc>
                <a:spcPts val="4320"/>
              </a:lnSpc>
              <a:buFont typeface="Arial"/>
              <a:buChar char="•"/>
            </a:pPr>
            <a:r>
              <a:rPr lang="en-US" sz="2400">
                <a:solidFill>
                  <a:srgbClr val="000000"/>
                </a:solidFill>
                <a:latin typeface="Radley"/>
              </a:rPr>
              <a:t>Family life was generally consistent and predictable from day-to-day</a:t>
            </a:r>
          </a:p>
        </p:txBody>
      </p:sp>
      <p:sp>
        <p:nvSpPr>
          <p:cNvPr id="22" name="TextBox 22"/>
          <p:cNvSpPr txBox="1"/>
          <p:nvPr/>
        </p:nvSpPr>
        <p:spPr>
          <a:xfrm>
            <a:off x="8537349" y="4364668"/>
            <a:ext cx="8114484" cy="509270"/>
          </a:xfrm>
          <a:prstGeom prst="rect">
            <a:avLst/>
          </a:prstGeom>
        </p:spPr>
        <p:txBody>
          <a:bodyPr lIns="0" tIns="0" rIns="0" bIns="0" rtlCol="0" anchor="t">
            <a:spAutoFit/>
          </a:bodyPr>
          <a:lstStyle/>
          <a:p>
            <a:pPr algn="ctr">
              <a:lnSpc>
                <a:spcPts val="4160"/>
              </a:lnSpc>
            </a:pPr>
            <a:r>
              <a:rPr lang="en-US" sz="2600">
                <a:solidFill>
                  <a:srgbClr val="000000"/>
                </a:solidFill>
                <a:latin typeface="Lovelace Text Bold"/>
              </a:rPr>
              <a:t>Predictable Environment</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8448674" y="1028700"/>
            <a:ext cx="10855315" cy="2702994"/>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5" name="AutoShape 5"/>
          <p:cNvSpPr/>
          <p:nvPr/>
        </p:nvSpPr>
        <p:spPr>
          <a:xfrm>
            <a:off x="8439150" y="3731694"/>
            <a:ext cx="10202012" cy="0"/>
          </a:xfrm>
          <a:prstGeom prst="line">
            <a:avLst/>
          </a:prstGeom>
          <a:ln w="19050" cap="rnd">
            <a:solidFill>
              <a:srgbClr val="3D3D3D"/>
            </a:solidFill>
            <a:prstDash val="solid"/>
            <a:headEnd type="none" w="sm" len="sm"/>
            <a:tailEnd type="none" w="sm" len="sm"/>
          </a:ln>
        </p:spPr>
      </p:sp>
      <p:sp>
        <p:nvSpPr>
          <p:cNvPr id="6" name="AutoShape 6"/>
          <p:cNvSpPr/>
          <p:nvPr/>
        </p:nvSpPr>
        <p:spPr>
          <a:xfrm rot="-5400000">
            <a:off x="4329112" y="5138737"/>
            <a:ext cx="8220075" cy="0"/>
          </a:xfrm>
          <a:prstGeom prst="line">
            <a:avLst/>
          </a:prstGeom>
          <a:ln w="19050" cap="rnd">
            <a:solidFill>
              <a:srgbClr val="3D3D3D"/>
            </a:solidFill>
            <a:prstDash val="solid"/>
            <a:headEnd type="none" w="sm" len="sm"/>
            <a:tailEnd type="none" w="sm" len="sm"/>
          </a:ln>
        </p:spPr>
      </p:sp>
      <p:grpSp>
        <p:nvGrpSpPr>
          <p:cNvPr id="7" name="Group 7"/>
          <p:cNvGrpSpPr/>
          <p:nvPr/>
        </p:nvGrpSpPr>
        <p:grpSpPr>
          <a:xfrm>
            <a:off x="629449" y="1737701"/>
            <a:ext cx="7077548" cy="6735214"/>
            <a:chOff x="0" y="0"/>
            <a:chExt cx="1691491" cy="1609676"/>
          </a:xfrm>
        </p:grpSpPr>
        <p:sp>
          <p:nvSpPr>
            <p:cNvPr id="8" name="Freeform 8"/>
            <p:cNvSpPr/>
            <p:nvPr/>
          </p:nvSpPr>
          <p:spPr>
            <a:xfrm>
              <a:off x="0" y="0"/>
              <a:ext cx="1691492" cy="1609676"/>
            </a:xfrm>
            <a:custGeom>
              <a:avLst/>
              <a:gdLst/>
              <a:ahLst/>
              <a:cxnLst/>
              <a:rect l="l" t="t" r="r" b="b"/>
              <a:pathLst>
                <a:path w="1691492" h="1609676">
                  <a:moveTo>
                    <a:pt x="0" y="0"/>
                  </a:moveTo>
                  <a:lnTo>
                    <a:pt x="1691492" y="0"/>
                  </a:lnTo>
                  <a:lnTo>
                    <a:pt x="1691492" y="1609676"/>
                  </a:lnTo>
                  <a:lnTo>
                    <a:pt x="0" y="1609676"/>
                  </a:lnTo>
                  <a:close/>
                </a:path>
              </a:pathLst>
            </a:custGeom>
            <a:solidFill>
              <a:srgbClr val="FEFEFE"/>
            </a:solidFill>
            <a:ln w="190500">
              <a:solidFill>
                <a:srgbClr val="000000"/>
              </a:solidFill>
            </a:ln>
          </p:spPr>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pic>
        <p:nvPicPr>
          <p:cNvPr id="10" name="Picture 10"/>
          <p:cNvPicPr>
            <a:picLocks noChangeAspect="1"/>
          </p:cNvPicPr>
          <p:nvPr/>
        </p:nvPicPr>
        <p:blipFill>
          <a:blip r:embed="rId3"/>
          <a:srcRect t="1781" b="10179"/>
          <a:stretch>
            <a:fillRect/>
          </a:stretch>
        </p:blipFill>
        <p:spPr>
          <a:xfrm>
            <a:off x="2307993" y="2205881"/>
            <a:ext cx="3720462" cy="5875238"/>
          </a:xfrm>
          <a:prstGeom prst="rect">
            <a:avLst/>
          </a:prstGeom>
        </p:spPr>
      </p:pic>
      <p:sp>
        <p:nvSpPr>
          <p:cNvPr id="11" name="TextBox 11"/>
          <p:cNvSpPr txBox="1"/>
          <p:nvPr/>
        </p:nvSpPr>
        <p:spPr>
          <a:xfrm>
            <a:off x="8786174" y="1309076"/>
            <a:ext cx="8473126" cy="2143125"/>
          </a:xfrm>
          <a:prstGeom prst="rect">
            <a:avLst/>
          </a:prstGeom>
        </p:spPr>
        <p:txBody>
          <a:bodyPr lIns="0" tIns="0" rIns="0" bIns="0" rtlCol="0" anchor="t">
            <a:spAutoFit/>
          </a:bodyPr>
          <a:lstStyle/>
          <a:p>
            <a:pPr algn="ctr">
              <a:lnSpc>
                <a:spcPts val="8400"/>
              </a:lnSpc>
            </a:pPr>
            <a:r>
              <a:rPr lang="en-US" sz="7000">
                <a:solidFill>
                  <a:srgbClr val="FEFEFE"/>
                </a:solidFill>
                <a:latin typeface="Lovelace Text"/>
              </a:rPr>
              <a:t>Time Perspective Theory</a:t>
            </a:r>
          </a:p>
        </p:txBody>
      </p:sp>
      <p:sp>
        <p:nvSpPr>
          <p:cNvPr id="12" name="TextBox 12"/>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04</a:t>
            </a:r>
          </a:p>
        </p:txBody>
      </p:sp>
      <p:sp>
        <p:nvSpPr>
          <p:cNvPr id="13" name="TextBox 13"/>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4" name="TextBox 14"/>
          <p:cNvSpPr txBox="1"/>
          <p:nvPr/>
        </p:nvSpPr>
        <p:spPr>
          <a:xfrm>
            <a:off x="8560076" y="3909595"/>
            <a:ext cx="9598205" cy="5066030"/>
          </a:xfrm>
          <a:prstGeom prst="rect">
            <a:avLst/>
          </a:prstGeom>
        </p:spPr>
        <p:txBody>
          <a:bodyPr lIns="0" tIns="0" rIns="0" bIns="0" rtlCol="0" anchor="t">
            <a:spAutoFit/>
          </a:bodyPr>
          <a:lstStyle/>
          <a:p>
            <a:pPr marL="518162" lvl="1" indent="-259081">
              <a:lnSpc>
                <a:spcPts val="3840"/>
              </a:lnSpc>
              <a:buFont typeface="Arial"/>
              <a:buChar char="•"/>
            </a:pPr>
            <a:r>
              <a:rPr lang="en-US" sz="2400" dirty="0">
                <a:solidFill>
                  <a:srgbClr val="000000"/>
                </a:solidFill>
                <a:latin typeface="Lovelace Text Bold"/>
              </a:rPr>
              <a:t>Past Negative:</a:t>
            </a:r>
            <a:r>
              <a:rPr lang="en-US" sz="2400" dirty="0">
                <a:solidFill>
                  <a:srgbClr val="000000"/>
                </a:solidFill>
                <a:latin typeface="Lovelace Text"/>
              </a:rPr>
              <a:t> past negative experiences influence someone to focus on the good they missed out on</a:t>
            </a:r>
          </a:p>
          <a:p>
            <a:pPr marL="518162" lvl="1" indent="-259081">
              <a:lnSpc>
                <a:spcPts val="3840"/>
              </a:lnSpc>
              <a:buFont typeface="Arial"/>
              <a:buChar char="•"/>
            </a:pPr>
            <a:r>
              <a:rPr lang="en-US" sz="2400" dirty="0">
                <a:solidFill>
                  <a:srgbClr val="000000"/>
                </a:solidFill>
                <a:latin typeface="Lovelace Text Bold"/>
              </a:rPr>
              <a:t>Past Positive</a:t>
            </a:r>
            <a:r>
              <a:rPr lang="en-US" sz="2400" dirty="0">
                <a:solidFill>
                  <a:srgbClr val="000000"/>
                </a:solidFill>
                <a:latin typeface="Lovelace Text"/>
              </a:rPr>
              <a:t>: connects family, identity, and self; a very nostalgic view of one’s past</a:t>
            </a:r>
          </a:p>
          <a:p>
            <a:pPr>
              <a:lnSpc>
                <a:spcPts val="2400"/>
              </a:lnSpc>
            </a:pPr>
            <a:endParaRPr lang="en-US" sz="2400" dirty="0">
              <a:solidFill>
                <a:srgbClr val="000000"/>
              </a:solidFill>
              <a:latin typeface="Lovelace Text"/>
            </a:endParaRPr>
          </a:p>
          <a:p>
            <a:pPr marL="518162" lvl="1" indent="-259081">
              <a:lnSpc>
                <a:spcPts val="3840"/>
              </a:lnSpc>
              <a:buFont typeface="Arial"/>
              <a:buChar char="•"/>
            </a:pPr>
            <a:r>
              <a:rPr lang="en-US" sz="2400" dirty="0">
                <a:solidFill>
                  <a:srgbClr val="000000"/>
                </a:solidFill>
                <a:latin typeface="Lovelace Text Bold"/>
              </a:rPr>
              <a:t>Present Fatalistic</a:t>
            </a:r>
            <a:r>
              <a:rPr lang="en-US" sz="2400" dirty="0">
                <a:solidFill>
                  <a:srgbClr val="000000"/>
                </a:solidFill>
                <a:latin typeface="Lovelace Text"/>
              </a:rPr>
              <a:t>: doesn’t matter what you do, life happens to you, and you have little control over what happens to you</a:t>
            </a:r>
          </a:p>
          <a:p>
            <a:pPr marL="518162" lvl="1" indent="-259081">
              <a:lnSpc>
                <a:spcPts val="3840"/>
              </a:lnSpc>
              <a:buFont typeface="Arial"/>
              <a:buChar char="•"/>
            </a:pPr>
            <a:r>
              <a:rPr lang="en-US" sz="2400" dirty="0">
                <a:solidFill>
                  <a:srgbClr val="000000"/>
                </a:solidFill>
                <a:latin typeface="Lovelace Text Bold"/>
              </a:rPr>
              <a:t>Present Hedonistic</a:t>
            </a:r>
            <a:r>
              <a:rPr lang="en-US" sz="2400" dirty="0">
                <a:solidFill>
                  <a:srgbClr val="000000"/>
                </a:solidFill>
                <a:latin typeface="Lovelace Text"/>
              </a:rPr>
              <a:t>: focuses on life’s pleasures</a:t>
            </a:r>
          </a:p>
          <a:p>
            <a:pPr>
              <a:lnSpc>
                <a:spcPts val="2720"/>
              </a:lnSpc>
            </a:pPr>
            <a:endParaRPr lang="en-US" sz="2800" dirty="0">
              <a:solidFill>
                <a:srgbClr val="000000"/>
              </a:solidFill>
              <a:latin typeface="Lovelace Text"/>
            </a:endParaRPr>
          </a:p>
          <a:p>
            <a:pPr marL="518162" lvl="1" indent="-259081">
              <a:lnSpc>
                <a:spcPts val="3840"/>
              </a:lnSpc>
              <a:buFont typeface="Arial"/>
              <a:buChar char="•"/>
            </a:pPr>
            <a:r>
              <a:rPr lang="en-US" sz="2400" dirty="0">
                <a:solidFill>
                  <a:srgbClr val="000000"/>
                </a:solidFill>
                <a:latin typeface="Lovelace Text Bold"/>
              </a:rPr>
              <a:t>Future</a:t>
            </a:r>
            <a:r>
              <a:rPr lang="en-US" sz="2400" dirty="0">
                <a:solidFill>
                  <a:srgbClr val="000000"/>
                </a:solidFill>
                <a:latin typeface="Lovelace Text"/>
              </a:rPr>
              <a:t>: looking forward to future challenges and goals</a:t>
            </a:r>
          </a:p>
        </p:txBody>
      </p:sp>
      <p:sp>
        <p:nvSpPr>
          <p:cNvPr id="15" name="AutoShape 15"/>
          <p:cNvSpPr/>
          <p:nvPr/>
        </p:nvSpPr>
        <p:spPr>
          <a:xfrm>
            <a:off x="8439149" y="6020791"/>
            <a:ext cx="11733011" cy="1"/>
          </a:xfrm>
          <a:prstGeom prst="line">
            <a:avLst/>
          </a:prstGeom>
          <a:ln w="19050" cap="rnd">
            <a:solidFill>
              <a:srgbClr val="3D3D3D"/>
            </a:solidFill>
            <a:prstDash val="solid"/>
            <a:headEnd type="none" w="sm" len="sm"/>
            <a:tailEnd type="none" w="sm" len="sm"/>
          </a:ln>
        </p:spPr>
      </p:sp>
      <p:sp>
        <p:nvSpPr>
          <p:cNvPr id="16" name="AutoShape 16"/>
          <p:cNvSpPr/>
          <p:nvPr/>
        </p:nvSpPr>
        <p:spPr>
          <a:xfrm>
            <a:off x="8448674" y="8267700"/>
            <a:ext cx="11742535" cy="0"/>
          </a:xfrm>
          <a:prstGeom prst="line">
            <a:avLst/>
          </a:prstGeom>
          <a:ln w="19050" cap="rnd">
            <a:solidFill>
              <a:srgbClr val="3D3D3D"/>
            </a:solidFill>
            <a:prstDash val="solid"/>
            <a:headEnd type="none" w="sm" len="sm"/>
            <a:tailEnd type="none" w="sm" len="sm"/>
          </a:ln>
        </p:spPr>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7507641" y="1028699"/>
            <a:ext cx="11694760" cy="3129061"/>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7517168" y="4148672"/>
            <a:ext cx="11104939" cy="9088"/>
          </a:xfrm>
          <a:prstGeom prst="line">
            <a:avLst/>
          </a:prstGeom>
          <a:ln w="19050" cap="rnd">
            <a:solidFill>
              <a:srgbClr val="3D3D3D"/>
            </a:solidFill>
            <a:prstDash val="solid"/>
            <a:headEnd type="none" w="sm" len="sm"/>
            <a:tailEnd type="none" w="sm" len="sm"/>
          </a:ln>
        </p:spPr>
      </p:sp>
      <p:sp>
        <p:nvSpPr>
          <p:cNvPr id="5" name="AutoShape 5"/>
          <p:cNvSpPr/>
          <p:nvPr/>
        </p:nvSpPr>
        <p:spPr>
          <a:xfrm rot="-5400000">
            <a:off x="3411894" y="5133975"/>
            <a:ext cx="8210550" cy="0"/>
          </a:xfrm>
          <a:prstGeom prst="line">
            <a:avLst/>
          </a:prstGeom>
          <a:ln w="19050" cap="rnd">
            <a:solidFill>
              <a:srgbClr val="3D3D3D"/>
            </a:solidFill>
            <a:prstDash val="solid"/>
            <a:headEnd type="none" w="sm" len="sm"/>
            <a:tailEnd type="none" w="sm" len="sm"/>
          </a:ln>
        </p:spPr>
      </p:sp>
      <p:sp>
        <p:nvSpPr>
          <p:cNvPr id="6" name="AutoShape 6"/>
          <p:cNvSpPr/>
          <p:nvPr/>
        </p:nvSpPr>
        <p:spPr>
          <a:xfrm>
            <a:off x="-334108" y="9239250"/>
            <a:ext cx="18956216" cy="0"/>
          </a:xfrm>
          <a:prstGeom prst="line">
            <a:avLst/>
          </a:prstGeom>
          <a:ln w="19050" cap="rnd">
            <a:solidFill>
              <a:srgbClr val="3D3D3D"/>
            </a:solidFill>
            <a:prstDash val="solid"/>
            <a:headEnd type="none" w="sm" len="sm"/>
            <a:tailEnd type="none" w="sm" len="sm"/>
          </a:ln>
        </p:spPr>
      </p:sp>
      <p:grpSp>
        <p:nvGrpSpPr>
          <p:cNvPr id="7" name="Group 7"/>
          <p:cNvGrpSpPr/>
          <p:nvPr/>
        </p:nvGrpSpPr>
        <p:grpSpPr>
          <a:xfrm>
            <a:off x="143284" y="2726244"/>
            <a:ext cx="7138199" cy="4834511"/>
            <a:chOff x="0" y="0"/>
            <a:chExt cx="1705987" cy="1155419"/>
          </a:xfrm>
        </p:grpSpPr>
        <p:sp>
          <p:nvSpPr>
            <p:cNvPr id="8" name="Freeform 8"/>
            <p:cNvSpPr/>
            <p:nvPr/>
          </p:nvSpPr>
          <p:spPr>
            <a:xfrm>
              <a:off x="0" y="0"/>
              <a:ext cx="1705987" cy="1155419"/>
            </a:xfrm>
            <a:custGeom>
              <a:avLst/>
              <a:gdLst/>
              <a:ahLst/>
              <a:cxnLst/>
              <a:rect l="l" t="t" r="r" b="b"/>
              <a:pathLst>
                <a:path w="1705987" h="1155419">
                  <a:moveTo>
                    <a:pt x="0" y="0"/>
                  </a:moveTo>
                  <a:lnTo>
                    <a:pt x="1705987" y="0"/>
                  </a:lnTo>
                  <a:lnTo>
                    <a:pt x="1705987" y="1155419"/>
                  </a:lnTo>
                  <a:lnTo>
                    <a:pt x="0" y="1155419"/>
                  </a:lnTo>
                  <a:close/>
                </a:path>
              </a:pathLst>
            </a:custGeom>
            <a:solidFill>
              <a:srgbClr val="FEFEFE"/>
            </a:solidFill>
            <a:ln w="190500">
              <a:solidFill>
                <a:srgbClr val="000000"/>
              </a:solidFill>
            </a:ln>
          </p:spPr>
        </p:sp>
        <p:sp>
          <p:nvSpPr>
            <p:cNvPr id="9" name="TextBox 9"/>
            <p:cNvSpPr txBox="1"/>
            <p:nvPr/>
          </p:nvSpPr>
          <p:spPr>
            <a:xfrm>
              <a:off x="0" y="-19050"/>
              <a:ext cx="812800" cy="831850"/>
            </a:xfrm>
            <a:prstGeom prst="rect">
              <a:avLst/>
            </a:prstGeom>
          </p:spPr>
          <p:txBody>
            <a:bodyPr lIns="50800" tIns="50800" rIns="50800" bIns="50800" rtlCol="0" anchor="ctr"/>
            <a:lstStyle/>
            <a:p>
              <a:pPr algn="ctr">
                <a:lnSpc>
                  <a:spcPts val="2600"/>
                </a:lnSpc>
              </a:pPr>
              <a:endParaRPr/>
            </a:p>
          </p:txBody>
        </p:sp>
      </p:grpSp>
      <p:pic>
        <p:nvPicPr>
          <p:cNvPr id="10" name="Picture 10"/>
          <p:cNvPicPr>
            <a:picLocks noChangeAspect="1"/>
          </p:cNvPicPr>
          <p:nvPr/>
        </p:nvPicPr>
        <p:blipFill>
          <a:blip r:embed="rId3"/>
          <a:srcRect b="979"/>
          <a:stretch>
            <a:fillRect/>
          </a:stretch>
        </p:blipFill>
        <p:spPr>
          <a:xfrm>
            <a:off x="228600" y="2793376"/>
            <a:ext cx="6953343" cy="4712324"/>
          </a:xfrm>
          <a:prstGeom prst="rect">
            <a:avLst/>
          </a:prstGeom>
        </p:spPr>
      </p:pic>
      <p:sp>
        <p:nvSpPr>
          <p:cNvPr id="11" name="TextBox 11"/>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05</a:t>
            </a:r>
          </a:p>
        </p:txBody>
      </p:sp>
      <p:sp>
        <p:nvSpPr>
          <p:cNvPr id="12" name="TextBox 12"/>
          <p:cNvSpPr txBox="1"/>
          <p:nvPr/>
        </p:nvSpPr>
        <p:spPr>
          <a:xfrm>
            <a:off x="7638731" y="1357410"/>
            <a:ext cx="9873621" cy="24574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Fundamental Social Motives</a:t>
            </a:r>
          </a:p>
        </p:txBody>
      </p:sp>
      <p:sp>
        <p:nvSpPr>
          <p:cNvPr id="13" name="TextBox 13"/>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4" name="TextBox 14"/>
          <p:cNvSpPr txBox="1"/>
          <p:nvPr/>
        </p:nvSpPr>
        <p:spPr>
          <a:xfrm>
            <a:off x="7755294" y="4689746"/>
            <a:ext cx="10381639" cy="3865117"/>
          </a:xfrm>
          <a:prstGeom prst="rect">
            <a:avLst/>
          </a:prstGeom>
        </p:spPr>
        <p:txBody>
          <a:bodyPr lIns="0" tIns="0" rIns="0" bIns="0" rtlCol="0" anchor="t">
            <a:spAutoFit/>
          </a:bodyPr>
          <a:lstStyle/>
          <a:p>
            <a:pPr marL="496572" lvl="1" indent="-248286">
              <a:lnSpc>
                <a:spcPts val="4301"/>
              </a:lnSpc>
              <a:buFont typeface="Arial"/>
              <a:buChar char="•"/>
            </a:pPr>
            <a:r>
              <a:rPr lang="en-US" sz="2300" dirty="0">
                <a:solidFill>
                  <a:srgbClr val="000000"/>
                </a:solidFill>
                <a:latin typeface="Lovelace Text Bold"/>
              </a:rPr>
              <a:t>Self-Protection: </a:t>
            </a:r>
            <a:r>
              <a:rPr lang="en-US" sz="2300" dirty="0">
                <a:solidFill>
                  <a:srgbClr val="000000"/>
                </a:solidFill>
                <a:latin typeface="Lovelace Text"/>
              </a:rPr>
              <a:t>motivation to defend oneself against aggression </a:t>
            </a:r>
          </a:p>
          <a:p>
            <a:pPr marL="496572" lvl="1" indent="-248286">
              <a:lnSpc>
                <a:spcPts val="4301"/>
              </a:lnSpc>
              <a:buFont typeface="Arial"/>
              <a:buChar char="•"/>
            </a:pPr>
            <a:r>
              <a:rPr lang="en-US" sz="2300" dirty="0">
                <a:solidFill>
                  <a:srgbClr val="000000"/>
                </a:solidFill>
                <a:latin typeface="Lovelace Text Bold"/>
              </a:rPr>
              <a:t>Disease Avoidance: </a:t>
            </a:r>
            <a:r>
              <a:rPr lang="en-US" sz="2300" dirty="0">
                <a:solidFill>
                  <a:srgbClr val="000000"/>
                </a:solidFill>
                <a:latin typeface="Lovelace Text"/>
              </a:rPr>
              <a:t>motivation to avoid contagion</a:t>
            </a:r>
          </a:p>
          <a:p>
            <a:pPr marL="496572" lvl="1" indent="-248286">
              <a:lnSpc>
                <a:spcPts val="4301"/>
              </a:lnSpc>
              <a:buFont typeface="Arial"/>
              <a:buChar char="•"/>
            </a:pPr>
            <a:r>
              <a:rPr lang="en-US" sz="2300" dirty="0">
                <a:solidFill>
                  <a:srgbClr val="000000"/>
                </a:solidFill>
                <a:latin typeface="Lovelace Text Bold"/>
              </a:rPr>
              <a:t>Affiliation: </a:t>
            </a:r>
            <a:r>
              <a:rPr lang="en-US" sz="2300" dirty="0">
                <a:solidFill>
                  <a:srgbClr val="000000"/>
                </a:solidFill>
                <a:latin typeface="Lovelace Text"/>
              </a:rPr>
              <a:t>need to belong</a:t>
            </a:r>
          </a:p>
          <a:p>
            <a:pPr marL="496572" lvl="1" indent="-248286">
              <a:lnSpc>
                <a:spcPts val="4301"/>
              </a:lnSpc>
              <a:buFont typeface="Arial"/>
              <a:buChar char="•"/>
            </a:pPr>
            <a:r>
              <a:rPr lang="en-US" sz="2300" dirty="0">
                <a:solidFill>
                  <a:srgbClr val="000000"/>
                </a:solidFill>
                <a:latin typeface="Lovelace Text Bold"/>
              </a:rPr>
              <a:t>Status-Seeking: </a:t>
            </a:r>
            <a:r>
              <a:rPr lang="en-US" sz="2300" dirty="0">
                <a:solidFill>
                  <a:srgbClr val="000000"/>
                </a:solidFill>
                <a:latin typeface="Lovelace Text"/>
              </a:rPr>
              <a:t>dominance and prestige</a:t>
            </a:r>
          </a:p>
          <a:p>
            <a:pPr marL="496572" lvl="1" indent="-248286">
              <a:lnSpc>
                <a:spcPts val="4301"/>
              </a:lnSpc>
              <a:buFont typeface="Arial"/>
              <a:buChar char="•"/>
            </a:pPr>
            <a:r>
              <a:rPr lang="en-US" sz="2300" dirty="0">
                <a:solidFill>
                  <a:srgbClr val="000000"/>
                </a:solidFill>
                <a:latin typeface="Lovelace Text Bold"/>
              </a:rPr>
              <a:t>Mate Acquisition: </a:t>
            </a:r>
            <a:r>
              <a:rPr lang="en-US" sz="2300" dirty="0">
                <a:solidFill>
                  <a:srgbClr val="000000"/>
                </a:solidFill>
                <a:latin typeface="Lovelace Text"/>
              </a:rPr>
              <a:t>get into relationship</a:t>
            </a:r>
          </a:p>
          <a:p>
            <a:pPr marL="496572" lvl="1" indent="-248286">
              <a:lnSpc>
                <a:spcPts val="4301"/>
              </a:lnSpc>
              <a:buFont typeface="Arial"/>
              <a:buChar char="•"/>
            </a:pPr>
            <a:r>
              <a:rPr lang="en-US" sz="2300" dirty="0">
                <a:solidFill>
                  <a:srgbClr val="000000"/>
                </a:solidFill>
                <a:latin typeface="Lovelace Text Bold"/>
              </a:rPr>
              <a:t>Mate Retention: </a:t>
            </a:r>
            <a:r>
              <a:rPr lang="en-US" sz="2300" dirty="0">
                <a:solidFill>
                  <a:srgbClr val="000000"/>
                </a:solidFill>
                <a:latin typeface="Lovelace Text"/>
              </a:rPr>
              <a:t>maintain relationship</a:t>
            </a:r>
            <a:r>
              <a:rPr lang="en-US" sz="2300" dirty="0">
                <a:solidFill>
                  <a:srgbClr val="000000"/>
                </a:solidFill>
                <a:latin typeface="Lovelace Text Bold"/>
              </a:rPr>
              <a:t> </a:t>
            </a:r>
          </a:p>
          <a:p>
            <a:pPr marL="496572" lvl="1" indent="-248286">
              <a:lnSpc>
                <a:spcPts val="4301"/>
              </a:lnSpc>
              <a:buFont typeface="Arial"/>
              <a:buChar char="•"/>
            </a:pPr>
            <a:r>
              <a:rPr lang="en-US" sz="2300" dirty="0">
                <a:solidFill>
                  <a:srgbClr val="000000"/>
                </a:solidFill>
                <a:latin typeface="Lovelace Text Bold"/>
              </a:rPr>
              <a:t>Kin Care: </a:t>
            </a:r>
            <a:r>
              <a:rPr lang="en-US" sz="2300" dirty="0">
                <a:solidFill>
                  <a:srgbClr val="000000"/>
                </a:solidFill>
                <a:latin typeface="Lovelace Text"/>
              </a:rPr>
              <a:t>take care of family</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AutoShape 2"/>
          <p:cNvSpPr/>
          <p:nvPr/>
        </p:nvSpPr>
        <p:spPr>
          <a:xfrm>
            <a:off x="7507640" y="1020895"/>
            <a:ext cx="11923360" cy="3136865"/>
          </a:xfrm>
          <a:prstGeom prst="rect">
            <a:avLst/>
          </a:prstGeom>
          <a:solidFill>
            <a:srgbClr val="58298A"/>
          </a:solidFill>
        </p:spPr>
      </p:sp>
      <p:sp>
        <p:nvSpPr>
          <p:cNvPr id="3" name="AutoShape 3"/>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4" name="AutoShape 4"/>
          <p:cNvSpPr/>
          <p:nvPr/>
        </p:nvSpPr>
        <p:spPr>
          <a:xfrm>
            <a:off x="7517168" y="4157760"/>
            <a:ext cx="11104939" cy="0"/>
          </a:xfrm>
          <a:prstGeom prst="line">
            <a:avLst/>
          </a:prstGeom>
          <a:ln w="19050" cap="rnd">
            <a:solidFill>
              <a:srgbClr val="3D3D3D"/>
            </a:solidFill>
            <a:prstDash val="solid"/>
            <a:headEnd type="none" w="sm" len="sm"/>
            <a:tailEnd type="none" w="sm" len="sm"/>
          </a:ln>
        </p:spPr>
      </p:sp>
      <p:sp>
        <p:nvSpPr>
          <p:cNvPr id="5" name="AutoShape 5"/>
          <p:cNvSpPr/>
          <p:nvPr/>
        </p:nvSpPr>
        <p:spPr>
          <a:xfrm rot="-5400000">
            <a:off x="3411894" y="5133975"/>
            <a:ext cx="8210550" cy="0"/>
          </a:xfrm>
          <a:prstGeom prst="line">
            <a:avLst/>
          </a:prstGeom>
          <a:ln w="19050" cap="rnd">
            <a:solidFill>
              <a:srgbClr val="3D3D3D"/>
            </a:solidFill>
            <a:prstDash val="solid"/>
            <a:headEnd type="none" w="sm" len="sm"/>
            <a:tailEnd type="none" w="sm" len="sm"/>
          </a:ln>
        </p:spPr>
      </p:sp>
      <p:sp>
        <p:nvSpPr>
          <p:cNvPr id="6" name="AutoShape 6"/>
          <p:cNvSpPr/>
          <p:nvPr/>
        </p:nvSpPr>
        <p:spPr>
          <a:xfrm>
            <a:off x="-334108" y="9239250"/>
            <a:ext cx="18956216" cy="0"/>
          </a:xfrm>
          <a:prstGeom prst="line">
            <a:avLst/>
          </a:prstGeom>
          <a:ln w="19050" cap="rnd">
            <a:solidFill>
              <a:srgbClr val="3D3D3D"/>
            </a:solidFill>
            <a:prstDash val="solid"/>
            <a:headEnd type="none" w="sm" len="sm"/>
            <a:tailEnd type="none" w="sm" len="sm"/>
          </a:ln>
        </p:spPr>
      </p:sp>
      <p:grpSp>
        <p:nvGrpSpPr>
          <p:cNvPr id="7" name="Group 7"/>
          <p:cNvGrpSpPr>
            <a:grpSpLocks noChangeAspect="1"/>
          </p:cNvGrpSpPr>
          <p:nvPr/>
        </p:nvGrpSpPr>
        <p:grpSpPr>
          <a:xfrm>
            <a:off x="828533" y="1327814"/>
            <a:ext cx="5756381" cy="7631373"/>
            <a:chOff x="0" y="0"/>
            <a:chExt cx="3727450" cy="4941570"/>
          </a:xfrm>
        </p:grpSpPr>
        <p:sp>
          <p:nvSpPr>
            <p:cNvPr id="8" name="Freeform 8"/>
            <p:cNvSpPr/>
            <p:nvPr/>
          </p:nvSpPr>
          <p:spPr>
            <a:xfrm>
              <a:off x="63500" y="6350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3"/>
              <a:stretch>
                <a:fillRect l="-68863" r="-68863"/>
              </a:stretch>
            </a:blipFill>
          </p:spPr>
        </p:sp>
        <p:sp>
          <p:nvSpPr>
            <p:cNvPr id="9" name="Freeform 9"/>
            <p:cNvSpPr/>
            <p:nvPr/>
          </p:nvSpPr>
          <p:spPr>
            <a:xfrm>
              <a:off x="0" y="0"/>
              <a:ext cx="3727450" cy="4941570"/>
            </a:xfrm>
            <a:custGeom>
              <a:avLst/>
              <a:gdLst/>
              <a:ahLst/>
              <a:cxnLst/>
              <a:rect l="l" t="t" r="r" b="b"/>
              <a:pathLst>
                <a:path w="3727450" h="4941570">
                  <a:moveTo>
                    <a:pt x="3727450" y="4941570"/>
                  </a:moveTo>
                  <a:lnTo>
                    <a:pt x="0" y="4941570"/>
                  </a:lnTo>
                  <a:lnTo>
                    <a:pt x="0" y="0"/>
                  </a:lnTo>
                  <a:lnTo>
                    <a:pt x="3727450" y="0"/>
                  </a:lnTo>
                  <a:lnTo>
                    <a:pt x="3727450" y="4941570"/>
                  </a:lnTo>
                  <a:close/>
                  <a:moveTo>
                    <a:pt x="127000" y="4814570"/>
                  </a:moveTo>
                  <a:lnTo>
                    <a:pt x="3600450" y="4814570"/>
                  </a:lnTo>
                  <a:lnTo>
                    <a:pt x="3600450" y="127000"/>
                  </a:lnTo>
                  <a:lnTo>
                    <a:pt x="127000" y="127000"/>
                  </a:lnTo>
                  <a:lnTo>
                    <a:pt x="127000" y="4814570"/>
                  </a:lnTo>
                  <a:close/>
                </a:path>
              </a:pathLst>
            </a:custGeom>
            <a:solidFill>
              <a:srgbClr val="000000"/>
            </a:solidFill>
          </p:spPr>
        </p:sp>
      </p:grpSp>
      <p:sp>
        <p:nvSpPr>
          <p:cNvPr id="10" name="TextBox 10"/>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06</a:t>
            </a:r>
          </a:p>
        </p:txBody>
      </p:sp>
      <p:sp>
        <p:nvSpPr>
          <p:cNvPr id="11" name="TextBox 11"/>
          <p:cNvSpPr txBox="1"/>
          <p:nvPr/>
        </p:nvSpPr>
        <p:spPr>
          <a:xfrm>
            <a:off x="7975955" y="1974105"/>
            <a:ext cx="9873621" cy="1238250"/>
          </a:xfrm>
          <a:prstGeom prst="rect">
            <a:avLst/>
          </a:prstGeom>
        </p:spPr>
        <p:txBody>
          <a:bodyPr lIns="0" tIns="0" rIns="0" bIns="0" rtlCol="0" anchor="t">
            <a:spAutoFit/>
          </a:bodyPr>
          <a:lstStyle/>
          <a:p>
            <a:pPr algn="ctr">
              <a:lnSpc>
                <a:spcPts val="9600"/>
              </a:lnSpc>
            </a:pPr>
            <a:r>
              <a:rPr lang="en-US" sz="8000">
                <a:solidFill>
                  <a:srgbClr val="FEFEFE"/>
                </a:solidFill>
                <a:latin typeface="Lovelace Text"/>
              </a:rPr>
              <a:t>Disease Avoidance</a:t>
            </a:r>
          </a:p>
        </p:txBody>
      </p:sp>
      <p:sp>
        <p:nvSpPr>
          <p:cNvPr id="12" name="TextBox 12"/>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3" name="TextBox 13"/>
          <p:cNvSpPr txBox="1"/>
          <p:nvPr/>
        </p:nvSpPr>
        <p:spPr>
          <a:xfrm>
            <a:off x="8587372" y="4821652"/>
            <a:ext cx="7976337" cy="1463676"/>
          </a:xfrm>
          <a:prstGeom prst="rect">
            <a:avLst/>
          </a:prstGeom>
        </p:spPr>
        <p:txBody>
          <a:bodyPr lIns="0" tIns="0" rIns="0" bIns="0" rtlCol="0" anchor="t">
            <a:spAutoFit/>
          </a:bodyPr>
          <a:lstStyle/>
          <a:p>
            <a:pPr marL="647698" lvl="1" indent="-323849">
              <a:lnSpc>
                <a:spcPts val="5999"/>
              </a:lnSpc>
              <a:buFont typeface="Arial"/>
              <a:buChar char="•"/>
            </a:pPr>
            <a:r>
              <a:rPr lang="en-US" sz="2999">
                <a:solidFill>
                  <a:srgbClr val="000000"/>
                </a:solidFill>
                <a:latin typeface="Lovelace Text Bold"/>
              </a:rPr>
              <a:t>High Risk vs. Low Risk</a:t>
            </a:r>
          </a:p>
          <a:p>
            <a:pPr marL="647698" lvl="1" indent="-323849">
              <a:lnSpc>
                <a:spcPts val="5999"/>
              </a:lnSpc>
              <a:buFont typeface="Arial"/>
              <a:buChar char="•"/>
            </a:pPr>
            <a:r>
              <a:rPr lang="en-US" sz="2999">
                <a:solidFill>
                  <a:srgbClr val="000000"/>
                </a:solidFill>
                <a:latin typeface="Lovelace Text Bold"/>
              </a:rPr>
              <a:t>Decisions regarding health</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EFE"/>
        </a:solidFill>
        <a:effectLst/>
      </p:bgPr>
    </p:bg>
    <p:spTree>
      <p:nvGrpSpPr>
        <p:cNvPr id="1" name=""/>
        <p:cNvGrpSpPr/>
        <p:nvPr/>
      </p:nvGrpSpPr>
      <p:grpSpPr>
        <a:xfrm>
          <a:off x="0" y="0"/>
          <a:ext cx="0" cy="0"/>
          <a:chOff x="0" y="0"/>
          <a:chExt cx="0" cy="0"/>
        </a:xfrm>
      </p:grpSpPr>
      <p:sp>
        <p:nvSpPr>
          <p:cNvPr id="2" name="TextBox 2"/>
          <p:cNvSpPr txBox="1"/>
          <p:nvPr/>
        </p:nvSpPr>
        <p:spPr>
          <a:xfrm>
            <a:off x="15729972" y="9600906"/>
            <a:ext cx="1529328" cy="317500"/>
          </a:xfrm>
          <a:prstGeom prst="rect">
            <a:avLst/>
          </a:prstGeom>
        </p:spPr>
        <p:txBody>
          <a:bodyPr lIns="0" tIns="0" rIns="0" bIns="0" rtlCol="0" anchor="t">
            <a:spAutoFit/>
          </a:bodyPr>
          <a:lstStyle/>
          <a:p>
            <a:pPr algn="r">
              <a:lnSpc>
                <a:spcPts val="2600"/>
              </a:lnSpc>
            </a:pPr>
            <a:r>
              <a:rPr lang="en-US" sz="2000">
                <a:solidFill>
                  <a:srgbClr val="000000"/>
                </a:solidFill>
                <a:latin typeface="Radley"/>
              </a:rPr>
              <a:t>Page 09</a:t>
            </a:r>
          </a:p>
        </p:txBody>
      </p:sp>
      <p:sp>
        <p:nvSpPr>
          <p:cNvPr id="3" name="AutoShape 3"/>
          <p:cNvSpPr/>
          <p:nvPr/>
        </p:nvSpPr>
        <p:spPr>
          <a:xfrm>
            <a:off x="-1390265" y="1016120"/>
            <a:ext cx="21049865" cy="2906066"/>
          </a:xfrm>
          <a:prstGeom prst="rect">
            <a:avLst/>
          </a:prstGeom>
          <a:solidFill>
            <a:srgbClr val="58298A"/>
          </a:solidFill>
        </p:spPr>
      </p:sp>
      <p:sp>
        <p:nvSpPr>
          <p:cNvPr id="4" name="TextBox 4"/>
          <p:cNvSpPr txBox="1"/>
          <p:nvPr/>
        </p:nvSpPr>
        <p:spPr>
          <a:xfrm>
            <a:off x="2411621" y="1827743"/>
            <a:ext cx="13464757" cy="1304925"/>
          </a:xfrm>
          <a:prstGeom prst="rect">
            <a:avLst/>
          </a:prstGeom>
        </p:spPr>
        <p:txBody>
          <a:bodyPr lIns="0" tIns="0" rIns="0" bIns="0" rtlCol="0" anchor="t">
            <a:spAutoFit/>
          </a:bodyPr>
          <a:lstStyle/>
          <a:p>
            <a:pPr algn="ctr">
              <a:lnSpc>
                <a:spcPts val="10200"/>
              </a:lnSpc>
            </a:pPr>
            <a:r>
              <a:rPr lang="en-US" sz="8500">
                <a:solidFill>
                  <a:srgbClr val="FEFEFE"/>
                </a:solidFill>
                <a:latin typeface="Lovelace Text"/>
              </a:rPr>
              <a:t>Methods and Procedure</a:t>
            </a:r>
          </a:p>
        </p:txBody>
      </p:sp>
      <p:sp>
        <p:nvSpPr>
          <p:cNvPr id="5" name="TextBox 5"/>
          <p:cNvSpPr txBox="1"/>
          <p:nvPr/>
        </p:nvSpPr>
        <p:spPr>
          <a:xfrm>
            <a:off x="438150" y="4588944"/>
            <a:ext cx="5058943" cy="688976"/>
          </a:xfrm>
          <a:prstGeom prst="rect">
            <a:avLst/>
          </a:prstGeom>
        </p:spPr>
        <p:txBody>
          <a:bodyPr lIns="0" tIns="0" rIns="0" bIns="0" rtlCol="0" anchor="t">
            <a:spAutoFit/>
          </a:bodyPr>
          <a:lstStyle/>
          <a:p>
            <a:pPr>
              <a:lnSpc>
                <a:spcPts val="5599"/>
              </a:lnSpc>
            </a:pPr>
            <a:r>
              <a:rPr lang="en-US" sz="3499">
                <a:solidFill>
                  <a:srgbClr val="000000"/>
                </a:solidFill>
                <a:latin typeface="Lovelace Text Bold"/>
              </a:rPr>
              <a:t>Voice Introduction</a:t>
            </a:r>
          </a:p>
        </p:txBody>
      </p:sp>
      <p:sp>
        <p:nvSpPr>
          <p:cNvPr id="6" name="AutoShape 6"/>
          <p:cNvSpPr/>
          <p:nvPr/>
        </p:nvSpPr>
        <p:spPr>
          <a:xfrm>
            <a:off x="-334108" y="1028700"/>
            <a:ext cx="18956216" cy="0"/>
          </a:xfrm>
          <a:prstGeom prst="line">
            <a:avLst/>
          </a:prstGeom>
          <a:ln w="19050" cap="rnd">
            <a:solidFill>
              <a:srgbClr val="3D3D3D"/>
            </a:solidFill>
            <a:prstDash val="solid"/>
            <a:headEnd type="none" w="sm" len="sm"/>
            <a:tailEnd type="none" w="sm" len="sm"/>
          </a:ln>
        </p:spPr>
      </p:sp>
      <p:sp>
        <p:nvSpPr>
          <p:cNvPr id="7" name="AutoShape 7"/>
          <p:cNvSpPr/>
          <p:nvPr/>
        </p:nvSpPr>
        <p:spPr>
          <a:xfrm>
            <a:off x="-633512" y="3922194"/>
            <a:ext cx="19255620" cy="0"/>
          </a:xfrm>
          <a:prstGeom prst="line">
            <a:avLst/>
          </a:prstGeom>
          <a:ln w="19050" cap="rnd">
            <a:solidFill>
              <a:srgbClr val="3D3D3D"/>
            </a:solidFill>
            <a:prstDash val="solid"/>
            <a:headEnd type="none" w="sm" len="sm"/>
            <a:tailEnd type="none" w="sm" len="sm"/>
          </a:ln>
        </p:spPr>
      </p:sp>
      <p:sp>
        <p:nvSpPr>
          <p:cNvPr id="8" name="AutoShape 8"/>
          <p:cNvSpPr/>
          <p:nvPr/>
        </p:nvSpPr>
        <p:spPr>
          <a:xfrm>
            <a:off x="-334108" y="9239250"/>
            <a:ext cx="18956216" cy="0"/>
          </a:xfrm>
          <a:prstGeom prst="line">
            <a:avLst/>
          </a:prstGeom>
          <a:ln w="19050" cap="rnd">
            <a:solidFill>
              <a:srgbClr val="3D3D3D"/>
            </a:solidFill>
            <a:prstDash val="solid"/>
            <a:headEnd type="none" w="sm" len="sm"/>
            <a:tailEnd type="none" w="sm" len="sm"/>
          </a:ln>
        </p:spPr>
      </p:sp>
      <p:sp>
        <p:nvSpPr>
          <p:cNvPr id="9" name="AutoShape 9"/>
          <p:cNvSpPr/>
          <p:nvPr/>
        </p:nvSpPr>
        <p:spPr>
          <a:xfrm rot="-5399999" flipV="1">
            <a:off x="9531317" y="6580711"/>
            <a:ext cx="5317055" cy="1"/>
          </a:xfrm>
          <a:prstGeom prst="line">
            <a:avLst/>
          </a:prstGeom>
          <a:ln w="19050" cap="rnd">
            <a:solidFill>
              <a:srgbClr val="3D3D3D"/>
            </a:solidFill>
            <a:prstDash val="solid"/>
            <a:headEnd type="none" w="sm" len="sm"/>
            <a:tailEnd type="none" w="sm" len="sm"/>
          </a:ln>
        </p:spPr>
      </p:sp>
      <p:sp>
        <p:nvSpPr>
          <p:cNvPr id="10" name="AutoShape 10"/>
          <p:cNvSpPr/>
          <p:nvPr/>
        </p:nvSpPr>
        <p:spPr>
          <a:xfrm rot="-5400000">
            <a:off x="3426466" y="6575955"/>
            <a:ext cx="5307539" cy="0"/>
          </a:xfrm>
          <a:prstGeom prst="line">
            <a:avLst/>
          </a:prstGeom>
          <a:ln w="19050" cap="rnd">
            <a:solidFill>
              <a:srgbClr val="3D3D3D"/>
            </a:solidFill>
            <a:prstDash val="solid"/>
            <a:headEnd type="none" w="sm" len="sm"/>
            <a:tailEnd type="none" w="sm" len="sm"/>
          </a:ln>
        </p:spPr>
      </p:sp>
      <p:sp>
        <p:nvSpPr>
          <p:cNvPr id="11" name="TextBox 11"/>
          <p:cNvSpPr txBox="1"/>
          <p:nvPr/>
        </p:nvSpPr>
        <p:spPr>
          <a:xfrm>
            <a:off x="1028700" y="341740"/>
            <a:ext cx="8698578" cy="317500"/>
          </a:xfrm>
          <a:prstGeom prst="rect">
            <a:avLst/>
          </a:prstGeom>
        </p:spPr>
        <p:txBody>
          <a:bodyPr lIns="0" tIns="0" rIns="0" bIns="0" rtlCol="0" anchor="t">
            <a:spAutoFit/>
          </a:bodyPr>
          <a:lstStyle/>
          <a:p>
            <a:pPr>
              <a:lnSpc>
                <a:spcPts val="2600"/>
              </a:lnSpc>
            </a:pPr>
            <a:r>
              <a:rPr lang="en-US" sz="2000">
                <a:solidFill>
                  <a:srgbClr val="000000"/>
                </a:solidFill>
                <a:latin typeface="Radley"/>
              </a:rPr>
              <a:t>LIFE HISTORY, DISEASE SALIENCE, &amp; DISEASE AVOIDANCE</a:t>
            </a:r>
          </a:p>
        </p:txBody>
      </p:sp>
      <p:sp>
        <p:nvSpPr>
          <p:cNvPr id="12" name="TextBox 12"/>
          <p:cNvSpPr txBox="1"/>
          <p:nvPr/>
        </p:nvSpPr>
        <p:spPr>
          <a:xfrm>
            <a:off x="480770" y="5812908"/>
            <a:ext cx="5016322" cy="2658420"/>
          </a:xfrm>
          <a:prstGeom prst="rect">
            <a:avLst/>
          </a:prstGeom>
        </p:spPr>
        <p:txBody>
          <a:bodyPr lIns="0" tIns="0" rIns="0" bIns="0" rtlCol="0" anchor="t">
            <a:spAutoFit/>
          </a:bodyPr>
          <a:lstStyle/>
          <a:p>
            <a:pPr>
              <a:lnSpc>
                <a:spcPts val="4160"/>
              </a:lnSpc>
            </a:pPr>
            <a:r>
              <a:rPr lang="en-US" sz="2600" dirty="0">
                <a:solidFill>
                  <a:srgbClr val="000000"/>
                </a:solidFill>
                <a:latin typeface="Lovelace Text Bold"/>
              </a:rPr>
              <a:t>Control Condition: </a:t>
            </a:r>
            <a:r>
              <a:rPr lang="en-US" sz="2600" dirty="0">
                <a:solidFill>
                  <a:srgbClr val="000000"/>
                </a:solidFill>
                <a:latin typeface="Lovelace Text"/>
              </a:rPr>
              <a:t>no coughing introduction</a:t>
            </a:r>
          </a:p>
          <a:p>
            <a:pPr>
              <a:lnSpc>
                <a:spcPts val="4160"/>
              </a:lnSpc>
            </a:pPr>
            <a:r>
              <a:rPr lang="en-US" sz="2600" dirty="0">
                <a:solidFill>
                  <a:srgbClr val="000000"/>
                </a:solidFill>
                <a:latin typeface="Lovelace Text Bold"/>
              </a:rPr>
              <a:t>Experimental Condition</a:t>
            </a:r>
            <a:r>
              <a:rPr lang="en-US" sz="2600" dirty="0">
                <a:solidFill>
                  <a:srgbClr val="000000"/>
                </a:solidFill>
                <a:latin typeface="Lovelace Text"/>
              </a:rPr>
              <a:t>: same introduction but with frequent coughing</a:t>
            </a:r>
          </a:p>
        </p:txBody>
      </p:sp>
      <p:sp>
        <p:nvSpPr>
          <p:cNvPr id="13" name="TextBox 13"/>
          <p:cNvSpPr txBox="1"/>
          <p:nvPr/>
        </p:nvSpPr>
        <p:spPr>
          <a:xfrm>
            <a:off x="7205606" y="4588944"/>
            <a:ext cx="3876788" cy="688976"/>
          </a:xfrm>
          <a:prstGeom prst="rect">
            <a:avLst/>
          </a:prstGeom>
        </p:spPr>
        <p:txBody>
          <a:bodyPr lIns="0" tIns="0" rIns="0" bIns="0" rtlCol="0" anchor="t">
            <a:spAutoFit/>
          </a:bodyPr>
          <a:lstStyle/>
          <a:p>
            <a:pPr algn="ctr">
              <a:lnSpc>
                <a:spcPts val="5599"/>
              </a:lnSpc>
            </a:pPr>
            <a:r>
              <a:rPr lang="en-US" sz="3499">
                <a:solidFill>
                  <a:srgbClr val="000000"/>
                </a:solidFill>
                <a:latin typeface="Lovelace Text Bold"/>
              </a:rPr>
              <a:t>Chairs</a:t>
            </a:r>
          </a:p>
        </p:txBody>
      </p:sp>
      <p:sp>
        <p:nvSpPr>
          <p:cNvPr id="14" name="TextBox 14"/>
          <p:cNvSpPr txBox="1"/>
          <p:nvPr/>
        </p:nvSpPr>
        <p:spPr>
          <a:xfrm>
            <a:off x="13972075" y="4588944"/>
            <a:ext cx="3876788" cy="688976"/>
          </a:xfrm>
          <a:prstGeom prst="rect">
            <a:avLst/>
          </a:prstGeom>
        </p:spPr>
        <p:txBody>
          <a:bodyPr lIns="0" tIns="0" rIns="0" bIns="0" rtlCol="0" anchor="t">
            <a:spAutoFit/>
          </a:bodyPr>
          <a:lstStyle/>
          <a:p>
            <a:pPr algn="r">
              <a:lnSpc>
                <a:spcPts val="5599"/>
              </a:lnSpc>
            </a:pPr>
            <a:r>
              <a:rPr lang="en-US" sz="3499">
                <a:solidFill>
                  <a:srgbClr val="000000"/>
                </a:solidFill>
                <a:latin typeface="Lovelace Text Bold"/>
              </a:rPr>
              <a:t>Questionnaires</a:t>
            </a:r>
          </a:p>
        </p:txBody>
      </p:sp>
      <p:sp>
        <p:nvSpPr>
          <p:cNvPr id="15" name="TextBox 15"/>
          <p:cNvSpPr txBox="1"/>
          <p:nvPr/>
        </p:nvSpPr>
        <p:spPr>
          <a:xfrm>
            <a:off x="12789920" y="5939439"/>
            <a:ext cx="5058943" cy="2068195"/>
          </a:xfrm>
          <a:prstGeom prst="rect">
            <a:avLst/>
          </a:prstGeom>
        </p:spPr>
        <p:txBody>
          <a:bodyPr lIns="0" tIns="0" rIns="0" bIns="0" rtlCol="0" anchor="t">
            <a:spAutoFit/>
          </a:bodyPr>
          <a:lstStyle/>
          <a:p>
            <a:pPr algn="r">
              <a:lnSpc>
                <a:spcPts val="4160"/>
              </a:lnSpc>
            </a:pPr>
            <a:r>
              <a:rPr lang="en-US" sz="2600">
                <a:solidFill>
                  <a:srgbClr val="000000"/>
                </a:solidFill>
                <a:latin typeface="Lovelace Text"/>
              </a:rPr>
              <a:t>Fundamental Social Motives</a:t>
            </a:r>
          </a:p>
          <a:p>
            <a:pPr algn="r">
              <a:lnSpc>
                <a:spcPts val="4160"/>
              </a:lnSpc>
            </a:pPr>
            <a:r>
              <a:rPr lang="en-US" sz="2600">
                <a:solidFill>
                  <a:srgbClr val="000000"/>
                </a:solidFill>
                <a:latin typeface="Lovelace Text"/>
              </a:rPr>
              <a:t>Time Perspective</a:t>
            </a:r>
          </a:p>
          <a:p>
            <a:pPr algn="r">
              <a:lnSpc>
                <a:spcPts val="4160"/>
              </a:lnSpc>
            </a:pPr>
            <a:r>
              <a:rPr lang="en-US" sz="2600">
                <a:solidFill>
                  <a:srgbClr val="000000"/>
                </a:solidFill>
                <a:latin typeface="Lovelace Text"/>
              </a:rPr>
              <a:t>Childhood Unpredictability</a:t>
            </a:r>
          </a:p>
          <a:p>
            <a:pPr algn="r">
              <a:lnSpc>
                <a:spcPts val="4160"/>
              </a:lnSpc>
            </a:pPr>
            <a:r>
              <a:rPr lang="en-US" sz="2600">
                <a:solidFill>
                  <a:srgbClr val="000000"/>
                </a:solidFill>
                <a:latin typeface="Lovelace Text"/>
              </a:rPr>
              <a:t>Life History</a:t>
            </a:r>
          </a:p>
        </p:txBody>
      </p:sp>
      <p:pic>
        <p:nvPicPr>
          <p:cNvPr id="16" name="Picture 16"/>
          <p:cNvPicPr>
            <a:picLocks noChangeAspect="1"/>
          </p:cNvPicPr>
          <p:nvPr/>
        </p:nvPicPr>
        <p:blipFill>
          <a:blip r:embed="rId5"/>
          <a:srcRect l="62925"/>
          <a:stretch>
            <a:fillRect/>
          </a:stretch>
        </p:blipFill>
        <p:spPr>
          <a:xfrm>
            <a:off x="9018513" y="5709247"/>
            <a:ext cx="2474268" cy="3173123"/>
          </a:xfrm>
          <a:prstGeom prst="rect">
            <a:avLst/>
          </a:prstGeom>
        </p:spPr>
      </p:pic>
      <p:pic>
        <p:nvPicPr>
          <p:cNvPr id="17" name="Picture 17"/>
          <p:cNvPicPr>
            <a:picLocks noChangeAspect="1"/>
          </p:cNvPicPr>
          <p:nvPr/>
        </p:nvPicPr>
        <p:blipFill>
          <a:blip r:embed="rId6"/>
          <a:srcRect r="66686"/>
          <a:stretch>
            <a:fillRect/>
          </a:stretch>
        </p:blipFill>
        <p:spPr>
          <a:xfrm>
            <a:off x="6795220" y="5709247"/>
            <a:ext cx="2223293" cy="3173123"/>
          </a:xfrm>
          <a:prstGeom prst="rect">
            <a:avLst/>
          </a:prstGeom>
        </p:spPr>
      </p:pic>
      <p:pic>
        <p:nvPicPr>
          <p:cNvPr id="18" name="Experimental Condition">
            <a:hlinkClick r:id="" action="ppaction://media"/>
            <a:extLst>
              <a:ext uri="{FF2B5EF4-FFF2-40B4-BE49-F238E27FC236}">
                <a16:creationId xmlns:a16="http://schemas.microsoft.com/office/drawing/2014/main" id="{D99C5B39-4BC3-7722-1CEB-03E167BD5FE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600898" y="8800723"/>
            <a:ext cx="406400" cy="4064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2"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35" presetClass="path" presetSubtype="0" accel="50000" decel="50000" fill="hold" nodeType="clickEffect">
                                  <p:stCondLst>
                                    <p:cond delay="0"/>
                                  </p:stCondLst>
                                  <p:childTnLst>
                                    <p:animMotion origin="layout" path="M -1.66667E-6 -4.93827E-6 L -0.09357 0.01312 " pathEditMode="relative" rAng="0" ptsTypes="AA">
                                      <p:cBhvr>
                                        <p:cTn id="10" dur="2000" fill="hold"/>
                                        <p:tgtEl>
                                          <p:spTgt spid="17"/>
                                        </p:tgtEl>
                                        <p:attrNameLst>
                                          <p:attrName>ppt_x</p:attrName>
                                          <p:attrName>ppt_y</p:attrName>
                                        </p:attrNameLst>
                                      </p:cBhvr>
                                      <p:rCtr x="-4679" y="648"/>
                                    </p:animMotion>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3.88889E-6 -4.93827E-6 L 0.08507 0.02053 " pathEditMode="relative" rAng="0" ptsTypes="AA">
                                      <p:cBhvr>
                                        <p:cTn id="14" dur="2000" fill="hold"/>
                                        <p:tgtEl>
                                          <p:spTgt spid="16"/>
                                        </p:tgtEl>
                                        <p:attrNameLst>
                                          <p:attrName>ppt_x</p:attrName>
                                          <p:attrName>ppt_y</p:attrName>
                                        </p:attrNameLst>
                                      </p:cBhvr>
                                      <p:rCtr x="4253" y="1019"/>
                                    </p:animMotion>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5" fill="hold" display="0">
                  <p:stCondLst>
                    <p:cond delay="indefinite"/>
                  </p:stCondLst>
                  <p:endCondLst>
                    <p:cond evt="onStopAudio" delay="0">
                      <p:tgtEl>
                        <p:sldTgt/>
                      </p:tgtEl>
                    </p:cond>
                  </p:endCondLst>
                </p:cTn>
                <p:tgtEl>
                  <p:spTgt spid="1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2379</Words>
  <Application>Microsoft Office PowerPoint</Application>
  <PresentationFormat>Custom</PresentationFormat>
  <Paragraphs>208</Paragraphs>
  <Slides>14</Slides>
  <Notes>14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Radley Italics</vt:lpstr>
      <vt:lpstr>Arial</vt:lpstr>
      <vt:lpstr>Lovelace Text</vt:lpstr>
      <vt:lpstr>Radley</vt:lpstr>
      <vt:lpstr>Calibri</vt:lpstr>
      <vt:lpstr>Lovelace Text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Thesis</dc:title>
  <cp:lastModifiedBy>Lagnese, Emily</cp:lastModifiedBy>
  <cp:revision>2</cp:revision>
  <dcterms:created xsi:type="dcterms:W3CDTF">2006-08-16T00:00:00Z</dcterms:created>
  <dcterms:modified xsi:type="dcterms:W3CDTF">2023-03-29T16:20:52Z</dcterms:modified>
  <dc:identifier>DAFbDTWsqVo</dc:identifier>
</cp:coreProperties>
</file>