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1pPr>
    <a:lvl2pPr marL="113386"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2pPr>
    <a:lvl3pPr marL="226771"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3pPr>
    <a:lvl4pPr marL="340157"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4pPr>
    <a:lvl5pPr marL="453542"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5pPr>
    <a:lvl6pPr marL="566928" algn="l" defTabSz="226771" rtl="0" eaLnBrk="1" latinLnBrk="0" hangingPunct="1">
      <a:defRPr sz="2455" kern="1200">
        <a:solidFill>
          <a:schemeClr val="tx1"/>
        </a:solidFill>
        <a:latin typeface="Arial" panose="020B0604020202020204" pitchFamily="34" charset="0"/>
        <a:ea typeface="+mn-ea"/>
        <a:cs typeface="+mn-cs"/>
      </a:defRPr>
    </a:lvl6pPr>
    <a:lvl7pPr marL="680314" algn="l" defTabSz="226771" rtl="0" eaLnBrk="1" latinLnBrk="0" hangingPunct="1">
      <a:defRPr sz="2455" kern="1200">
        <a:solidFill>
          <a:schemeClr val="tx1"/>
        </a:solidFill>
        <a:latin typeface="Arial" panose="020B0604020202020204" pitchFamily="34" charset="0"/>
        <a:ea typeface="+mn-ea"/>
        <a:cs typeface="+mn-cs"/>
      </a:defRPr>
    </a:lvl7pPr>
    <a:lvl8pPr marL="793699" algn="l" defTabSz="226771" rtl="0" eaLnBrk="1" latinLnBrk="0" hangingPunct="1">
      <a:defRPr sz="2455" kern="1200">
        <a:solidFill>
          <a:schemeClr val="tx1"/>
        </a:solidFill>
        <a:latin typeface="Arial" panose="020B0604020202020204" pitchFamily="34" charset="0"/>
        <a:ea typeface="+mn-ea"/>
        <a:cs typeface="+mn-cs"/>
      </a:defRPr>
    </a:lvl8pPr>
    <a:lvl9pPr marL="907085" algn="l" defTabSz="226771" rtl="0" eaLnBrk="1" latinLnBrk="0" hangingPunct="1">
      <a:defRPr sz="2455"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418"/>
    <a:srgbClr val="FF9E65"/>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80" autoAdjust="0"/>
    <p:restoredTop sz="94139" autoAdjust="0"/>
  </p:normalViewPr>
  <p:slideViewPr>
    <p:cSldViewPr>
      <p:cViewPr varScale="1">
        <p:scale>
          <a:sx n="94" d="100"/>
          <a:sy n="94" d="100"/>
        </p:scale>
        <p:origin x="1176" y="192"/>
      </p:cViewPr>
      <p:guideLst>
        <p:guide orient="horz" pos="2160"/>
        <p:guide pos="3840"/>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HobbsA\Documents\AA%20ECU%20DNP%20\G%20Summer%202021\DNP%20Project\Chair%20meeting%20data%20examples%20final.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HobbsA\Documents\AA%20ECU%20DNP%20\G%20Summer%202021\DNP%20Project\Chair%20meeting%20data%20examples%20final.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HobbsA\Documents\AA%20ECU%20DNP%20\G%20Summer%202021\DNP%20Project\Chair%20meeting%20data%20examples%20final.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r>
              <a:rPr lang="en-US" sz="1200" dirty="0"/>
              <a:t>Frequency of Objective Measurement Utilization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dk1"/>
              </a:solidFill>
              <a:latin typeface="+mn-lt"/>
              <a:ea typeface="+mn-ea"/>
              <a:cs typeface="+mn-cs"/>
            </a:defRPr>
          </a:pPr>
          <a:endParaRPr lang="en-US"/>
        </a:p>
      </c:txPr>
    </c:title>
    <c:autoTitleDeleted val="0"/>
    <c:plotArea>
      <c:layout/>
      <c:barChart>
        <c:barDir val="col"/>
        <c:grouping val="clustered"/>
        <c:varyColors val="0"/>
        <c:ser>
          <c:idx val="2"/>
          <c:order val="2"/>
          <c:tx>
            <c:strRef>
              <c:f>'Pre questions'!$D$72</c:f>
              <c:strCache>
                <c:ptCount val="1"/>
                <c:pt idx="0">
                  <c:v>pre-intervention (n=5)</c:v>
                </c:pt>
              </c:strCache>
            </c:strRef>
          </c:tx>
          <c:spPr>
            <a:solidFill>
              <a:schemeClr val="accent4">
                <a:lumMod val="50000"/>
                <a:lumOff val="50000"/>
              </a:schemeClr>
            </a:solidFill>
            <a:ln>
              <a:noFill/>
            </a:ln>
            <a:effectLst/>
          </c:spPr>
          <c:invertIfNegative val="0"/>
          <c:cat>
            <c:strRef>
              <c:f>'Pre questions'!$A$73:$A$77</c:f>
              <c:strCache>
                <c:ptCount val="5"/>
                <c:pt idx="0">
                  <c:v>0%</c:v>
                </c:pt>
                <c:pt idx="1">
                  <c:v>&lt;25%</c:v>
                </c:pt>
                <c:pt idx="2">
                  <c:v>25-50%</c:v>
                </c:pt>
                <c:pt idx="3">
                  <c:v>50-75%</c:v>
                </c:pt>
                <c:pt idx="4">
                  <c:v>&gt;75% </c:v>
                </c:pt>
              </c:strCache>
            </c:strRef>
          </c:cat>
          <c:val>
            <c:numRef>
              <c:f>'Pre questions'!$D$73:$D$77</c:f>
              <c:numCache>
                <c:formatCode>General</c:formatCode>
                <c:ptCount val="5"/>
                <c:pt idx="0">
                  <c:v>3</c:v>
                </c:pt>
                <c:pt idx="1">
                  <c:v>1</c:v>
                </c:pt>
                <c:pt idx="2">
                  <c:v>1</c:v>
                </c:pt>
                <c:pt idx="3">
                  <c:v>0</c:v>
                </c:pt>
                <c:pt idx="4">
                  <c:v>0</c:v>
                </c:pt>
              </c:numCache>
            </c:numRef>
          </c:val>
          <c:extLst>
            <c:ext xmlns:c16="http://schemas.microsoft.com/office/drawing/2014/chart" uri="{C3380CC4-5D6E-409C-BE32-E72D297353CC}">
              <c16:uniqueId val="{00000000-5615-824E-9E03-387EC2DF7F67}"/>
            </c:ext>
          </c:extLst>
        </c:ser>
        <c:ser>
          <c:idx val="1"/>
          <c:order val="1"/>
          <c:tx>
            <c:strRef>
              <c:f>'Pre questions'!$C$72</c:f>
              <c:strCache>
                <c:ptCount val="1"/>
                <c:pt idx="0">
                  <c:v>post-intervention (n=4)</c:v>
                </c:pt>
              </c:strCache>
            </c:strRef>
          </c:tx>
          <c:spPr>
            <a:solidFill>
              <a:srgbClr val="E17814"/>
            </a:solidFill>
            <a:ln>
              <a:noFill/>
            </a:ln>
            <a:effectLst/>
          </c:spPr>
          <c:invertIfNegative val="0"/>
          <c:cat>
            <c:strRef>
              <c:f>'Pre questions'!$A$73:$A$77</c:f>
              <c:strCache>
                <c:ptCount val="5"/>
                <c:pt idx="0">
                  <c:v>0%</c:v>
                </c:pt>
                <c:pt idx="1">
                  <c:v>&lt;25%</c:v>
                </c:pt>
                <c:pt idx="2">
                  <c:v>25-50%</c:v>
                </c:pt>
                <c:pt idx="3">
                  <c:v>50-75%</c:v>
                </c:pt>
                <c:pt idx="4">
                  <c:v>&gt;75% </c:v>
                </c:pt>
              </c:strCache>
            </c:strRef>
          </c:cat>
          <c:val>
            <c:numRef>
              <c:f>'Pre questions'!$C$73:$C$77</c:f>
              <c:numCache>
                <c:formatCode>General</c:formatCode>
                <c:ptCount val="5"/>
                <c:pt idx="0">
                  <c:v>0</c:v>
                </c:pt>
                <c:pt idx="1">
                  <c:v>2</c:v>
                </c:pt>
                <c:pt idx="2">
                  <c:v>1</c:v>
                </c:pt>
                <c:pt idx="3">
                  <c:v>1</c:v>
                </c:pt>
                <c:pt idx="4">
                  <c:v>0</c:v>
                </c:pt>
              </c:numCache>
            </c:numRef>
          </c:val>
          <c:extLst>
            <c:ext xmlns:c16="http://schemas.microsoft.com/office/drawing/2014/chart" uri="{C3380CC4-5D6E-409C-BE32-E72D297353CC}">
              <c16:uniqueId val="{00000001-5615-824E-9E03-387EC2DF7F67}"/>
            </c:ext>
          </c:extLst>
        </c:ser>
        <c:dLbls>
          <c:showLegendKey val="0"/>
          <c:showVal val="0"/>
          <c:showCatName val="0"/>
          <c:showSerName val="0"/>
          <c:showPercent val="0"/>
          <c:showBubbleSize val="0"/>
        </c:dLbls>
        <c:gapWidth val="219"/>
        <c:overlap val="-27"/>
        <c:axId val="1751819631"/>
        <c:axId val="1788308383"/>
        <c:extLst>
          <c:ext xmlns:c15="http://schemas.microsoft.com/office/drawing/2012/chart" uri="{02D57815-91ED-43cb-92C2-25804820EDAC}">
            <c15:filteredBarSeries>
              <c15:ser>
                <c:idx val="0"/>
                <c:order val="0"/>
                <c:tx>
                  <c:strRef>
                    <c:extLst>
                      <c:ext uri="{02D57815-91ED-43cb-92C2-25804820EDAC}">
                        <c15:formulaRef>
                          <c15:sqref>'Pre questions'!$B$72</c15:sqref>
                        </c15:formulaRef>
                      </c:ext>
                    </c:extLst>
                    <c:strCache>
                      <c:ptCount val="1"/>
                    </c:strCache>
                  </c:strRef>
                </c:tx>
                <c:spPr>
                  <a:solidFill>
                    <a:schemeClr val="accent1"/>
                  </a:solidFill>
                  <a:ln>
                    <a:noFill/>
                  </a:ln>
                  <a:effectLst/>
                </c:spPr>
                <c:invertIfNegative val="0"/>
                <c:cat>
                  <c:strRef>
                    <c:extLst>
                      <c:ext uri="{02D57815-91ED-43cb-92C2-25804820EDAC}">
                        <c15:formulaRef>
                          <c15:sqref>'Pre questions'!$A$73:$A$77</c15:sqref>
                        </c15:formulaRef>
                      </c:ext>
                    </c:extLst>
                    <c:strCache>
                      <c:ptCount val="5"/>
                      <c:pt idx="0">
                        <c:v>0%</c:v>
                      </c:pt>
                      <c:pt idx="1">
                        <c:v>&lt;25%</c:v>
                      </c:pt>
                      <c:pt idx="2">
                        <c:v>25-50%</c:v>
                      </c:pt>
                      <c:pt idx="3">
                        <c:v>50-75%</c:v>
                      </c:pt>
                      <c:pt idx="4">
                        <c:v>&gt;75% </c:v>
                      </c:pt>
                    </c:strCache>
                  </c:strRef>
                </c:cat>
                <c:val>
                  <c:numRef>
                    <c:extLst>
                      <c:ext uri="{02D57815-91ED-43cb-92C2-25804820EDAC}">
                        <c15:formulaRef>
                          <c15:sqref>'Pre questions'!$B$73:$B$77</c15:sqref>
                        </c15:formulaRef>
                      </c:ext>
                    </c:extLst>
                    <c:numCache>
                      <c:formatCode>General</c:formatCode>
                      <c:ptCount val="5"/>
                    </c:numCache>
                  </c:numRef>
                </c:val>
                <c:extLst>
                  <c:ext xmlns:c16="http://schemas.microsoft.com/office/drawing/2014/chart" uri="{C3380CC4-5D6E-409C-BE32-E72D297353CC}">
                    <c16:uniqueId val="{00000002-5615-824E-9E03-387EC2DF7F67}"/>
                  </c:ext>
                </c:extLst>
              </c15:ser>
            </c15:filteredBarSeries>
          </c:ext>
        </c:extLst>
      </c:barChart>
      <c:catAx>
        <c:axId val="1751819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1788308383"/>
        <c:crosses val="autoZero"/>
        <c:auto val="1"/>
        <c:lblAlgn val="ctr"/>
        <c:lblOffset val="100"/>
        <c:noMultiLvlLbl val="0"/>
      </c:catAx>
      <c:valAx>
        <c:axId val="178830838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1751819631"/>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27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0596621062894931"/>
          <c:y val="0.22028649147592969"/>
          <c:w val="0.45238640711394157"/>
          <c:h val="0.52755434719763072"/>
        </c:manualLayout>
      </c:layout>
      <c:barChart>
        <c:barDir val="bar"/>
        <c:grouping val="clustered"/>
        <c:varyColors val="0"/>
        <c:ser>
          <c:idx val="1"/>
          <c:order val="1"/>
          <c:tx>
            <c:strRef>
              <c:f>'Pre questions'!$C$55</c:f>
              <c:strCache>
                <c:ptCount val="1"/>
                <c:pt idx="0">
                  <c:v>post-intervention (n=4)</c:v>
                </c:pt>
              </c:strCache>
            </c:strRef>
          </c:tx>
          <c:spPr>
            <a:solidFill>
              <a:srgbClr val="E17814"/>
            </a:solidFill>
            <a:ln>
              <a:noFill/>
            </a:ln>
            <a:effectLst/>
          </c:spPr>
          <c:invertIfNegative val="0"/>
          <c:cat>
            <c:strRef>
              <c:f>'Pre questions'!$A$56:$A$60</c:f>
              <c:strCache>
                <c:ptCount val="5"/>
                <c:pt idx="0">
                  <c:v>extremely adequate</c:v>
                </c:pt>
                <c:pt idx="1">
                  <c:v>somewhat adequate</c:v>
                </c:pt>
                <c:pt idx="2">
                  <c:v>neither</c:v>
                </c:pt>
                <c:pt idx="3">
                  <c:v>somewhat inadequate</c:v>
                </c:pt>
                <c:pt idx="4">
                  <c:v>extremely inadequate</c:v>
                </c:pt>
              </c:strCache>
            </c:strRef>
          </c:cat>
          <c:val>
            <c:numRef>
              <c:f>'Pre questions'!$C$56:$C$60</c:f>
              <c:numCache>
                <c:formatCode>General</c:formatCode>
                <c:ptCount val="5"/>
                <c:pt idx="0">
                  <c:v>3</c:v>
                </c:pt>
                <c:pt idx="1">
                  <c:v>1</c:v>
                </c:pt>
                <c:pt idx="2">
                  <c:v>0</c:v>
                </c:pt>
                <c:pt idx="3">
                  <c:v>0</c:v>
                </c:pt>
                <c:pt idx="4">
                  <c:v>0</c:v>
                </c:pt>
              </c:numCache>
            </c:numRef>
          </c:val>
          <c:extLst>
            <c:ext xmlns:c16="http://schemas.microsoft.com/office/drawing/2014/chart" uri="{C3380CC4-5D6E-409C-BE32-E72D297353CC}">
              <c16:uniqueId val="{00000000-D790-8C43-B638-E9216C84BF3C}"/>
            </c:ext>
          </c:extLst>
        </c:ser>
        <c:ser>
          <c:idx val="2"/>
          <c:order val="2"/>
          <c:tx>
            <c:strRef>
              <c:f>'Pre questions'!$D$55</c:f>
              <c:strCache>
                <c:ptCount val="1"/>
                <c:pt idx="0">
                  <c:v>pre-intervention (n=5)</c:v>
                </c:pt>
              </c:strCache>
            </c:strRef>
          </c:tx>
          <c:spPr>
            <a:solidFill>
              <a:schemeClr val="accent4">
                <a:lumMod val="50000"/>
                <a:lumOff val="50000"/>
              </a:schemeClr>
            </a:solidFill>
            <a:ln>
              <a:noFill/>
            </a:ln>
            <a:effectLst/>
          </c:spPr>
          <c:invertIfNegative val="0"/>
          <c:cat>
            <c:strRef>
              <c:f>'Pre questions'!$A$56:$A$60</c:f>
              <c:strCache>
                <c:ptCount val="5"/>
                <c:pt idx="0">
                  <c:v>extremely adequate</c:v>
                </c:pt>
                <c:pt idx="1">
                  <c:v>somewhat adequate</c:v>
                </c:pt>
                <c:pt idx="2">
                  <c:v>neither</c:v>
                </c:pt>
                <c:pt idx="3">
                  <c:v>somewhat inadequate</c:v>
                </c:pt>
                <c:pt idx="4">
                  <c:v>extremely inadequate</c:v>
                </c:pt>
              </c:strCache>
            </c:strRef>
          </c:cat>
          <c:val>
            <c:numRef>
              <c:f>'Pre questions'!$D$56:$D$60</c:f>
              <c:numCache>
                <c:formatCode>General</c:formatCode>
                <c:ptCount val="5"/>
                <c:pt idx="0">
                  <c:v>4</c:v>
                </c:pt>
                <c:pt idx="1">
                  <c:v>0</c:v>
                </c:pt>
                <c:pt idx="2">
                  <c:v>0</c:v>
                </c:pt>
                <c:pt idx="3">
                  <c:v>1</c:v>
                </c:pt>
                <c:pt idx="4">
                  <c:v>0</c:v>
                </c:pt>
              </c:numCache>
            </c:numRef>
          </c:val>
          <c:extLst>
            <c:ext xmlns:c16="http://schemas.microsoft.com/office/drawing/2014/chart" uri="{C3380CC4-5D6E-409C-BE32-E72D297353CC}">
              <c16:uniqueId val="{00000001-D790-8C43-B638-E9216C84BF3C}"/>
            </c:ext>
          </c:extLst>
        </c:ser>
        <c:dLbls>
          <c:showLegendKey val="0"/>
          <c:showVal val="0"/>
          <c:showCatName val="0"/>
          <c:showSerName val="0"/>
          <c:showPercent val="0"/>
          <c:showBubbleSize val="0"/>
        </c:dLbls>
        <c:gapWidth val="182"/>
        <c:axId val="1747923647"/>
        <c:axId val="1747699391"/>
        <c:extLst>
          <c:ext xmlns:c15="http://schemas.microsoft.com/office/drawing/2012/chart" uri="{02D57815-91ED-43cb-92C2-25804820EDAC}">
            <c15:filteredBarSeries>
              <c15:ser>
                <c:idx val="0"/>
                <c:order val="0"/>
                <c:tx>
                  <c:strRef>
                    <c:extLst>
                      <c:ext uri="{02D57815-91ED-43cb-92C2-25804820EDAC}">
                        <c15:formulaRef>
                          <c15:sqref>'Pre questions'!$B$55</c15:sqref>
                        </c15:formulaRef>
                      </c:ext>
                    </c:extLst>
                    <c:strCache>
                      <c:ptCount val="1"/>
                    </c:strCache>
                  </c:strRef>
                </c:tx>
                <c:spPr>
                  <a:solidFill>
                    <a:schemeClr val="accent1"/>
                  </a:solidFill>
                  <a:ln>
                    <a:noFill/>
                  </a:ln>
                  <a:effectLst/>
                </c:spPr>
                <c:invertIfNegative val="0"/>
                <c:cat>
                  <c:strRef>
                    <c:extLst>
                      <c:ext uri="{02D57815-91ED-43cb-92C2-25804820EDAC}">
                        <c15:formulaRef>
                          <c15:sqref>'Pre questions'!$A$56:$A$60</c15:sqref>
                        </c15:formulaRef>
                      </c:ext>
                    </c:extLst>
                    <c:strCache>
                      <c:ptCount val="5"/>
                      <c:pt idx="0">
                        <c:v>extremely adequate</c:v>
                      </c:pt>
                      <c:pt idx="1">
                        <c:v>somewhat adequate</c:v>
                      </c:pt>
                      <c:pt idx="2">
                        <c:v>neither</c:v>
                      </c:pt>
                      <c:pt idx="3">
                        <c:v>somewhat inadequate</c:v>
                      </c:pt>
                      <c:pt idx="4">
                        <c:v>extremely inadequate</c:v>
                      </c:pt>
                    </c:strCache>
                  </c:strRef>
                </c:cat>
                <c:val>
                  <c:numRef>
                    <c:extLst>
                      <c:ext uri="{02D57815-91ED-43cb-92C2-25804820EDAC}">
                        <c15:formulaRef>
                          <c15:sqref>'Pre questions'!$B$56:$B$60</c15:sqref>
                        </c15:formulaRef>
                      </c:ext>
                    </c:extLst>
                    <c:numCache>
                      <c:formatCode>General</c:formatCode>
                      <c:ptCount val="5"/>
                    </c:numCache>
                  </c:numRef>
                </c:val>
                <c:extLst>
                  <c:ext xmlns:c16="http://schemas.microsoft.com/office/drawing/2014/chart" uri="{C3380CC4-5D6E-409C-BE32-E72D297353CC}">
                    <c16:uniqueId val="{00000002-D790-8C43-B638-E9216C84BF3C}"/>
                  </c:ext>
                </c:extLst>
              </c15:ser>
            </c15:filteredBarSeries>
          </c:ext>
        </c:extLst>
      </c:barChart>
      <c:catAx>
        <c:axId val="174792364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1747699391"/>
        <c:crosses val="autoZero"/>
        <c:auto val="1"/>
        <c:lblAlgn val="ctr"/>
        <c:lblOffset val="100"/>
        <c:noMultiLvlLbl val="0"/>
      </c:catAx>
      <c:valAx>
        <c:axId val="1747699391"/>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crossAx val="1747923647"/>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12700" cap="flat" cmpd="sng" algn="ctr">
      <a:solidFill>
        <a:schemeClr val="dk1"/>
      </a:solidFill>
      <a:prstDash val="solid"/>
    </a:ln>
    <a:effectLst/>
  </c:spPr>
  <c:txPr>
    <a:bodyPr/>
    <a:lstStyle/>
    <a:p>
      <a:pPr>
        <a:defRPr>
          <a:solidFill>
            <a:schemeClr val="dk1"/>
          </a:solidFill>
          <a:latin typeface="+mn-lt"/>
          <a:ea typeface="+mn-ea"/>
          <a:cs typeface="+mn-cs"/>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100" dirty="0">
                <a:solidFill>
                  <a:schemeClr val="tx1">
                    <a:lumMod val="65000"/>
                    <a:lumOff val="35000"/>
                  </a:schemeClr>
                </a:solidFill>
              </a:rPr>
              <a:t>(n=5*)  </a:t>
            </a:r>
          </a:p>
        </c:rich>
      </c:tx>
      <c:layout>
        <c:manualLayout>
          <c:xMode val="edge"/>
          <c:yMode val="edge"/>
          <c:x val="0.80571388611005579"/>
          <c:y val="0.2799428457882606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1942891366767068"/>
          <c:y val="0.12835315539153891"/>
          <c:w val="0.36114234881713614"/>
          <c:h val="0.62424837556558332"/>
        </c:manualLayout>
      </c:layout>
      <c:pieChart>
        <c:varyColors val="1"/>
        <c:ser>
          <c:idx val="0"/>
          <c:order val="0"/>
          <c:dPt>
            <c:idx val="0"/>
            <c:bubble3D val="0"/>
            <c:explosion val="1"/>
            <c:spPr>
              <a:solidFill>
                <a:srgbClr val="0070C0"/>
              </a:solidFill>
              <a:ln w="19050">
                <a:solidFill>
                  <a:schemeClr val="lt1"/>
                </a:solidFill>
              </a:ln>
              <a:effectLst/>
            </c:spPr>
            <c:extLst>
              <c:ext xmlns:c16="http://schemas.microsoft.com/office/drawing/2014/chart" uri="{C3380CC4-5D6E-409C-BE32-E72D297353CC}">
                <c16:uniqueId val="{00000001-1E3C-C943-A3FF-8A1DA02BD013}"/>
              </c:ext>
            </c:extLst>
          </c:dPt>
          <c:dPt>
            <c:idx val="1"/>
            <c:bubble3D val="0"/>
            <c:spPr>
              <a:solidFill>
                <a:srgbClr val="FF7418"/>
              </a:solidFill>
              <a:ln w="19050">
                <a:solidFill>
                  <a:schemeClr val="lt1"/>
                </a:solidFill>
              </a:ln>
              <a:effectLst/>
            </c:spPr>
            <c:extLst>
              <c:ext xmlns:c16="http://schemas.microsoft.com/office/drawing/2014/chart" uri="{C3380CC4-5D6E-409C-BE32-E72D297353CC}">
                <c16:uniqueId val="{00000003-1E3C-C943-A3FF-8A1DA02BD013}"/>
              </c:ext>
            </c:extLst>
          </c:dPt>
          <c:dPt>
            <c:idx val="2"/>
            <c:bubble3D val="0"/>
            <c:spPr>
              <a:solidFill>
                <a:schemeClr val="bg2">
                  <a:lumMod val="60000"/>
                  <a:lumOff val="40000"/>
                </a:schemeClr>
              </a:solidFill>
              <a:ln w="19050">
                <a:solidFill>
                  <a:schemeClr val="lt1"/>
                </a:solidFill>
              </a:ln>
              <a:effectLst/>
            </c:spPr>
            <c:extLst>
              <c:ext xmlns:c16="http://schemas.microsoft.com/office/drawing/2014/chart" uri="{C3380CC4-5D6E-409C-BE32-E72D297353CC}">
                <c16:uniqueId val="{00000005-1E3C-C943-A3FF-8A1DA02BD013}"/>
              </c:ext>
            </c:extLst>
          </c:dPt>
          <c:dPt>
            <c:idx val="3"/>
            <c:bubble3D val="0"/>
            <c:spPr>
              <a:solidFill>
                <a:srgbClr val="FFC82E"/>
              </a:solidFill>
              <a:ln w="19050">
                <a:solidFill>
                  <a:schemeClr val="lt1"/>
                </a:solidFill>
              </a:ln>
              <a:effectLst/>
            </c:spPr>
            <c:extLst>
              <c:ext xmlns:c16="http://schemas.microsoft.com/office/drawing/2014/chart" uri="{C3380CC4-5D6E-409C-BE32-E72D297353CC}">
                <c16:uniqueId val="{00000007-1E3C-C943-A3FF-8A1DA02BD013}"/>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1E3C-C943-A3FF-8A1DA02BD013}"/>
              </c:ext>
            </c:extLst>
          </c:dPt>
          <c:dLbls>
            <c:dLbl>
              <c:idx val="0"/>
              <c:layout>
                <c:manualLayout>
                  <c:x val="6.5527065527065526E-2"/>
                  <c:y val="4.2735042735042739E-3"/>
                </c:manualLayout>
              </c:layout>
              <c:tx>
                <c:rich>
                  <a:bodyPr/>
                  <a:lstStyle/>
                  <a:p>
                    <a:fld id="{DE1B399F-46AD-B44D-BDF4-325788A8AA7A}" type="VALUE">
                      <a:rPr lang="en-US" baseline="0"/>
                      <a:pPr/>
                      <a:t>[VALUE]</a:t>
                    </a:fld>
                    <a:endParaRPr lang="en-US"/>
                  </a:p>
                </c:rich>
              </c:tx>
              <c:dLblPos val="bestFit"/>
              <c:showLegendKey val="1"/>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1-1E3C-C943-A3FF-8A1DA02BD013}"/>
                </c:ext>
              </c:extLst>
            </c:dLbl>
            <c:dLbl>
              <c:idx val="1"/>
              <c:layout>
                <c:manualLayout>
                  <c:x val="5.6980056980056981E-2"/>
                  <c:y val="0"/>
                </c:manualLayout>
              </c:layout>
              <c:tx>
                <c:rich>
                  <a:bodyPr/>
                  <a:lstStyle/>
                  <a:p>
                    <a:fld id="{30D2F493-64C3-8845-A4D0-85E64FED0494}" type="VALUE">
                      <a:rPr lang="en-US" baseline="0"/>
                      <a:pPr/>
                      <a:t>[VALUE]</a:t>
                    </a:fld>
                    <a:endParaRPr lang="en-US"/>
                  </a:p>
                </c:rich>
              </c:tx>
              <c:dLblPos val="bestFit"/>
              <c:showLegendKey val="1"/>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1E3C-C943-A3FF-8A1DA02BD013}"/>
                </c:ext>
              </c:extLst>
            </c:dLbl>
            <c:dLbl>
              <c:idx val="2"/>
              <c:layout>
                <c:manualLayout>
                  <c:x val="-6.6731666930895384E-2"/>
                  <c:y val="-9.6766816361695249E-2"/>
                </c:manualLayout>
              </c:layout>
              <c:tx>
                <c:rich>
                  <a:bodyPr/>
                  <a:lstStyle/>
                  <a:p>
                    <a:fld id="{03C67401-05E0-B64E-8F9C-25847DC78FCC}" type="VALUE">
                      <a:rPr lang="en-US" baseline="0"/>
                      <a:pPr/>
                      <a:t>[VALUE]</a:t>
                    </a:fld>
                    <a:endParaRPr lang="en-US"/>
                  </a:p>
                </c:rich>
              </c:tx>
              <c:dLblPos val="bestFit"/>
              <c:showLegendKey val="1"/>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5-1E3C-C943-A3FF-8A1DA02BD013}"/>
                </c:ext>
              </c:extLst>
            </c:dLbl>
            <c:dLbl>
              <c:idx val="3"/>
              <c:layout>
                <c:manualLayout>
                  <c:x val="-8.2621082621082614E-2"/>
                  <c:y val="-4.273504273504313E-3"/>
                </c:manualLayout>
              </c:layout>
              <c:tx>
                <c:rich>
                  <a:bodyPr/>
                  <a:lstStyle/>
                  <a:p>
                    <a:fld id="{C0F788C8-5F08-A549-94AA-E8E54A44432D}" type="VALUE">
                      <a:rPr lang="en-US" baseline="0"/>
                      <a:pPr/>
                      <a:t>[VALUE]</a:t>
                    </a:fld>
                    <a:endParaRPr lang="en-US"/>
                  </a:p>
                </c:rich>
              </c:tx>
              <c:dLblPos val="bestFit"/>
              <c:showLegendKey val="1"/>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7-1E3C-C943-A3FF-8A1DA02BD01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1"/>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'Pre questions'!$A$4:$B$8</c:f>
              <c:strCache>
                <c:ptCount val="4"/>
                <c:pt idx="0">
                  <c:v>audible air leak</c:v>
                </c:pt>
                <c:pt idx="1">
                  <c:v>minimal occlusive</c:v>
                </c:pt>
                <c:pt idx="2">
                  <c:v>pilot balloon palpation</c:v>
                </c:pt>
                <c:pt idx="3">
                  <c:v>manometer</c:v>
                </c:pt>
              </c:strCache>
            </c:strRef>
          </c:cat>
          <c:val>
            <c:numRef>
              <c:f>'Pre questions'!$C$4:$C$8</c:f>
              <c:numCache>
                <c:formatCode>General</c:formatCode>
                <c:ptCount val="5"/>
                <c:pt idx="0">
                  <c:v>1</c:v>
                </c:pt>
                <c:pt idx="1">
                  <c:v>2</c:v>
                </c:pt>
                <c:pt idx="2">
                  <c:v>3</c:v>
                </c:pt>
                <c:pt idx="3">
                  <c:v>1</c:v>
                </c:pt>
              </c:numCache>
            </c:numRef>
          </c:val>
          <c:extLst>
            <c:ext xmlns:c16="http://schemas.microsoft.com/office/drawing/2014/chart" uri="{C3380CC4-5D6E-409C-BE32-E72D297353CC}">
              <c16:uniqueId val="{0000000A-1E3C-C943-A3FF-8A1DA02BD013}"/>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4"/>
        <c:delete val="1"/>
      </c:legendEntry>
      <c:layout>
        <c:manualLayout>
          <c:xMode val="edge"/>
          <c:yMode val="edge"/>
          <c:x val="3.2197758045723009E-2"/>
          <c:y val="0.81308287475248431"/>
          <c:w val="0.94691735555216261"/>
          <c:h val="0.1869171080068646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0.34735</cdr:x>
      <cdr:y>0.73119</cdr:y>
    </cdr:from>
    <cdr:to>
      <cdr:x>0.6574</cdr:x>
      <cdr:y>0.8575</cdr:y>
    </cdr:to>
    <cdr:sp macro="" textlink="">
      <cdr:nvSpPr>
        <cdr:cNvPr id="3" name="TextBox 2">
          <a:extLst xmlns:a="http://schemas.openxmlformats.org/drawingml/2006/main">
            <a:ext uri="{FF2B5EF4-FFF2-40B4-BE49-F238E27FC236}">
              <a16:creationId xmlns:a16="http://schemas.microsoft.com/office/drawing/2014/main" id="{72342E98-14A5-724F-8985-5F90EC60E49F}"/>
            </a:ext>
          </a:extLst>
        </cdr:cNvPr>
        <cdr:cNvSpPr txBox="1"/>
      </cdr:nvSpPr>
      <cdr:spPr>
        <a:xfrm xmlns:a="http://schemas.openxmlformats.org/drawingml/2006/main">
          <a:off x="1729021" y="1364067"/>
          <a:ext cx="1543385" cy="23562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000" b="1" dirty="0">
              <a:solidFill>
                <a:schemeClr val="tx1">
                  <a:lumMod val="65000"/>
                  <a:lumOff val="35000"/>
                </a:schemeClr>
              </a:solidFill>
            </a:rPr>
            <a:t>Method</a:t>
          </a:r>
          <a:r>
            <a:rPr lang="en-US" sz="1000" b="1" baseline="0" dirty="0">
              <a:solidFill>
                <a:schemeClr val="tx1">
                  <a:lumMod val="65000"/>
                  <a:lumOff val="35000"/>
                </a:schemeClr>
              </a:solidFill>
            </a:rPr>
            <a:t>s Key </a:t>
          </a:r>
        </a:p>
        <a:p xmlns:a="http://schemas.openxmlformats.org/drawingml/2006/main">
          <a:pPr algn="ctr"/>
          <a:endParaRPr lang="en-US" sz="1200" b="1" baseline="0" dirty="0">
            <a:solidFill>
              <a:schemeClr val="tx1">
                <a:lumMod val="65000"/>
                <a:lumOff val="35000"/>
              </a:schemeClr>
            </a:solidFill>
          </a:endParaRPr>
        </a:p>
        <a:p xmlns:a="http://schemas.openxmlformats.org/drawingml/2006/main">
          <a:pPr algn="ctr"/>
          <a:endParaRPr lang="en-US" sz="1200" b="1" baseline="0" dirty="0">
            <a:solidFill>
              <a:schemeClr val="tx1">
                <a:lumMod val="65000"/>
                <a:lumOff val="35000"/>
              </a:schemeClr>
            </a:solidFill>
          </a:endParaRPr>
        </a:p>
        <a:p xmlns:a="http://schemas.openxmlformats.org/drawingml/2006/main">
          <a:pPr algn="ctr"/>
          <a:endParaRPr lang="en-US" sz="1200" b="1" baseline="0" dirty="0">
            <a:solidFill>
              <a:schemeClr val="tx1">
                <a:lumMod val="65000"/>
                <a:lumOff val="35000"/>
              </a:schemeClr>
            </a:solidFill>
          </a:endParaRPr>
        </a:p>
        <a:p xmlns:a="http://schemas.openxmlformats.org/drawingml/2006/main">
          <a:pPr algn="ctr"/>
          <a:r>
            <a:rPr lang="en-US" sz="1000" dirty="0">
              <a:solidFill>
                <a:schemeClr val="tx1">
                  <a:lumMod val="65000"/>
                  <a:lumOff val="35000"/>
                </a:schemeClr>
              </a:solidFill>
            </a:rPr>
            <a:t>*Multiple methods may be selected by participant </a:t>
          </a:r>
          <a:r>
            <a:rPr lang="en-US" sz="1000" baseline="0" dirty="0">
              <a:solidFill>
                <a:schemeClr val="tx1">
                  <a:lumMod val="65000"/>
                  <a:lumOff val="35000"/>
                </a:schemeClr>
              </a:solidFill>
            </a:rPr>
            <a:t> </a:t>
          </a:r>
          <a:endParaRPr lang="en-US" sz="1000" dirty="0">
            <a:solidFill>
              <a:schemeClr val="tx1">
                <a:lumMod val="65000"/>
                <a:lumOff val="35000"/>
              </a:schemeClr>
            </a:solidFill>
          </a:endParaRP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577" y="2130369"/>
            <a:ext cx="10362847" cy="1470138"/>
          </a:xfrm>
        </p:spPr>
        <p:txBody>
          <a:bodyPr/>
          <a:lstStyle/>
          <a:p>
            <a:r>
              <a:rPr lang="en-US"/>
              <a:t>Click to edit Master title style</a:t>
            </a:r>
          </a:p>
        </p:txBody>
      </p:sp>
      <p:sp>
        <p:nvSpPr>
          <p:cNvPr id="3" name="Subtitle 2"/>
          <p:cNvSpPr>
            <a:spLocks noGrp="1"/>
          </p:cNvSpPr>
          <p:nvPr>
            <p:ph type="subTitle" idx="1"/>
          </p:nvPr>
        </p:nvSpPr>
        <p:spPr>
          <a:xfrm>
            <a:off x="1828712" y="3886257"/>
            <a:ext cx="8534576" cy="1752487"/>
          </a:xfrm>
        </p:spPr>
        <p:txBody>
          <a:bodyPr/>
          <a:lstStyle>
            <a:lvl1pPr marL="0" indent="0" algn="ctr">
              <a:buNone/>
              <a:defRPr/>
            </a:lvl1pPr>
            <a:lvl2pPr marL="81626" indent="0" algn="ctr">
              <a:buNone/>
              <a:defRPr/>
            </a:lvl2pPr>
            <a:lvl3pPr marL="163251" indent="0" algn="ctr">
              <a:buNone/>
              <a:defRPr/>
            </a:lvl3pPr>
            <a:lvl4pPr marL="244877" indent="0" algn="ctr">
              <a:buNone/>
              <a:defRPr/>
            </a:lvl4pPr>
            <a:lvl5pPr marL="326503" indent="0" algn="ctr">
              <a:buNone/>
              <a:defRPr/>
            </a:lvl5pPr>
            <a:lvl6pPr marL="408129" indent="0" algn="ctr">
              <a:buNone/>
              <a:defRPr/>
            </a:lvl6pPr>
            <a:lvl7pPr marL="489754" indent="0" algn="ctr">
              <a:buNone/>
              <a:defRPr/>
            </a:lvl7pPr>
            <a:lvl8pPr marL="571380" indent="0" algn="ctr">
              <a:buNone/>
              <a:defRPr/>
            </a:lvl8pPr>
            <a:lvl9pPr marL="653006"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88" y="274411"/>
            <a:ext cx="2742847" cy="58516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865" y="274411"/>
            <a:ext cx="8187090" cy="58516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3" y="4407014"/>
            <a:ext cx="10363288" cy="1361848"/>
          </a:xfrm>
        </p:spPr>
        <p:txBody>
          <a:bodyPr anchor="t"/>
          <a:lstStyle>
            <a:lvl1pPr algn="l">
              <a:defRPr sz="714" b="1" cap="all"/>
            </a:lvl1pPr>
          </a:lstStyle>
          <a:p>
            <a:r>
              <a:rPr lang="en-US"/>
              <a:t>Click to edit Master title style</a:t>
            </a:r>
          </a:p>
        </p:txBody>
      </p:sp>
      <p:sp>
        <p:nvSpPr>
          <p:cNvPr id="3" name="Text Placeholder 2"/>
          <p:cNvSpPr>
            <a:spLocks noGrp="1"/>
          </p:cNvSpPr>
          <p:nvPr>
            <p:ph type="body" idx="1"/>
          </p:nvPr>
        </p:nvSpPr>
        <p:spPr>
          <a:xfrm>
            <a:off x="963083" y="2906826"/>
            <a:ext cx="10363288" cy="1500188"/>
          </a:xfrm>
        </p:spPr>
        <p:txBody>
          <a:bodyPr anchor="b"/>
          <a:lstStyle>
            <a:lvl1pPr marL="0" indent="0">
              <a:buNone/>
              <a:defRPr sz="357"/>
            </a:lvl1pPr>
            <a:lvl2pPr marL="81626" indent="0">
              <a:buNone/>
              <a:defRPr sz="321"/>
            </a:lvl2pPr>
            <a:lvl3pPr marL="163251" indent="0">
              <a:buNone/>
              <a:defRPr sz="286"/>
            </a:lvl3pPr>
            <a:lvl4pPr marL="244877" indent="0">
              <a:buNone/>
              <a:defRPr sz="250"/>
            </a:lvl4pPr>
            <a:lvl5pPr marL="326503" indent="0">
              <a:buNone/>
              <a:defRPr sz="250"/>
            </a:lvl5pPr>
            <a:lvl6pPr marL="408129" indent="0">
              <a:buNone/>
              <a:defRPr sz="250"/>
            </a:lvl6pPr>
            <a:lvl7pPr marL="489754" indent="0">
              <a:buNone/>
              <a:defRPr sz="250"/>
            </a:lvl7pPr>
            <a:lvl8pPr marL="571380" indent="0">
              <a:buNone/>
              <a:defRPr sz="250"/>
            </a:lvl8pPr>
            <a:lvl9pPr marL="653006" indent="0">
              <a:buNone/>
              <a:defRPr sz="25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865"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17167"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4694"/>
            <a:ext cx="10973153"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23" y="1535056"/>
            <a:ext cx="5386917"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4" name="Content Placeholder 3"/>
          <p:cNvSpPr>
            <a:spLocks noGrp="1"/>
          </p:cNvSpPr>
          <p:nvPr>
            <p:ph sz="half" idx="2"/>
          </p:nvPr>
        </p:nvSpPr>
        <p:spPr>
          <a:xfrm>
            <a:off x="609423" y="2174875"/>
            <a:ext cx="5386917"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56" y="1535056"/>
            <a:ext cx="5389121"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6" name="Content Placeholder 5"/>
          <p:cNvSpPr>
            <a:spLocks noGrp="1"/>
          </p:cNvSpPr>
          <p:nvPr>
            <p:ph sz="quarter" idx="4"/>
          </p:nvPr>
        </p:nvSpPr>
        <p:spPr>
          <a:xfrm>
            <a:off x="6193456" y="2174875"/>
            <a:ext cx="5389121"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2994"/>
            <a:ext cx="4011083" cy="1161993"/>
          </a:xfrm>
        </p:spPr>
        <p:txBody>
          <a:bodyPr anchor="b"/>
          <a:lstStyle>
            <a:lvl1pPr algn="l">
              <a:defRPr sz="357" b="1"/>
            </a:lvl1pPr>
          </a:lstStyle>
          <a:p>
            <a:r>
              <a:rPr lang="en-US"/>
              <a:t>Click to edit Master title style</a:t>
            </a:r>
          </a:p>
        </p:txBody>
      </p:sp>
      <p:sp>
        <p:nvSpPr>
          <p:cNvPr id="3" name="Content Placeholder 2"/>
          <p:cNvSpPr>
            <a:spLocks noGrp="1"/>
          </p:cNvSpPr>
          <p:nvPr>
            <p:ph idx="1"/>
          </p:nvPr>
        </p:nvSpPr>
        <p:spPr>
          <a:xfrm>
            <a:off x="4766910" y="272993"/>
            <a:ext cx="6815667" cy="5853056"/>
          </a:xfrm>
        </p:spPr>
        <p:txBody>
          <a:bodyPr/>
          <a:lstStyle>
            <a:lvl1pPr>
              <a:defRPr sz="571"/>
            </a:lvl1pPr>
            <a:lvl2pPr>
              <a:defRPr sz="500"/>
            </a:lvl2pPr>
            <a:lvl3pPr>
              <a:defRPr sz="428"/>
            </a:lvl3pPr>
            <a:lvl4pPr>
              <a:defRPr sz="357"/>
            </a:lvl4pPr>
            <a:lvl5pPr>
              <a:defRPr sz="357"/>
            </a:lvl5pPr>
            <a:lvl6pPr>
              <a:defRPr sz="357"/>
            </a:lvl6pPr>
            <a:lvl7pPr>
              <a:defRPr sz="357"/>
            </a:lvl7pPr>
            <a:lvl8pPr>
              <a:defRPr sz="357"/>
            </a:lvl8pPr>
            <a:lvl9pPr>
              <a:defRPr sz="35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24" y="1434986"/>
            <a:ext cx="4011083" cy="4691063"/>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629" y="4800487"/>
            <a:ext cx="7315288" cy="566964"/>
          </a:xfrm>
        </p:spPr>
        <p:txBody>
          <a:bodyPr anchor="b"/>
          <a:lstStyle>
            <a:lvl1pPr algn="l">
              <a:defRPr sz="357" b="1"/>
            </a:lvl1pPr>
          </a:lstStyle>
          <a:p>
            <a:r>
              <a:rPr lang="en-US"/>
              <a:t>Click to edit Master title style</a:t>
            </a:r>
          </a:p>
        </p:txBody>
      </p:sp>
      <p:sp>
        <p:nvSpPr>
          <p:cNvPr id="3" name="Picture Placeholder 2"/>
          <p:cNvSpPr>
            <a:spLocks noGrp="1"/>
          </p:cNvSpPr>
          <p:nvPr>
            <p:ph type="pic" idx="1"/>
          </p:nvPr>
        </p:nvSpPr>
        <p:spPr>
          <a:xfrm>
            <a:off x="2389629" y="612889"/>
            <a:ext cx="7315288" cy="4114743"/>
          </a:xfrm>
        </p:spPr>
        <p:txBody>
          <a:bodyPr/>
          <a:lstStyle>
            <a:lvl1pPr marL="0" indent="0">
              <a:buNone/>
              <a:defRPr sz="571"/>
            </a:lvl1pPr>
            <a:lvl2pPr marL="81626" indent="0">
              <a:buNone/>
              <a:defRPr sz="500"/>
            </a:lvl2pPr>
            <a:lvl3pPr marL="163251" indent="0">
              <a:buNone/>
              <a:defRPr sz="428"/>
            </a:lvl3pPr>
            <a:lvl4pPr marL="244877" indent="0">
              <a:buNone/>
              <a:defRPr sz="357"/>
            </a:lvl4pPr>
            <a:lvl5pPr marL="326503" indent="0">
              <a:buNone/>
              <a:defRPr sz="357"/>
            </a:lvl5pPr>
            <a:lvl6pPr marL="408129" indent="0">
              <a:buNone/>
              <a:defRPr sz="357"/>
            </a:lvl6pPr>
            <a:lvl7pPr marL="489754" indent="0">
              <a:buNone/>
              <a:defRPr sz="357"/>
            </a:lvl7pPr>
            <a:lvl8pPr marL="571380" indent="0">
              <a:buNone/>
              <a:defRPr sz="357"/>
            </a:lvl8pPr>
            <a:lvl9pPr marL="653006" indent="0">
              <a:buNone/>
              <a:defRPr sz="357"/>
            </a:lvl9pPr>
          </a:lstStyle>
          <a:p>
            <a:pPr lvl="0"/>
            <a:endParaRPr lang="en-US" noProof="0"/>
          </a:p>
        </p:txBody>
      </p:sp>
      <p:sp>
        <p:nvSpPr>
          <p:cNvPr id="4" name="Text Placeholder 3"/>
          <p:cNvSpPr>
            <a:spLocks noGrp="1"/>
          </p:cNvSpPr>
          <p:nvPr>
            <p:ph type="body" sz="half" idx="2"/>
          </p:nvPr>
        </p:nvSpPr>
        <p:spPr>
          <a:xfrm>
            <a:off x="2389629" y="5367451"/>
            <a:ext cx="7315288" cy="804806"/>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865" y="274505"/>
            <a:ext cx="1097227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865" y="1600068"/>
            <a:ext cx="10972271" cy="452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609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1375">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4165865" y="6245159"/>
            <a:ext cx="3860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1375">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8737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1375"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98447" rtl="0" eaLnBrk="0" fontAlgn="base" hangingPunct="0">
        <a:spcBef>
          <a:spcPct val="0"/>
        </a:spcBef>
        <a:spcAft>
          <a:spcPct val="0"/>
        </a:spcAft>
        <a:defRPr sz="4312">
          <a:solidFill>
            <a:schemeClr val="tx2"/>
          </a:solidFill>
          <a:latin typeface="+mj-lt"/>
          <a:ea typeface="+mj-ea"/>
          <a:cs typeface="+mj-cs"/>
        </a:defRPr>
      </a:lvl1pPr>
      <a:lvl2pPr algn="ctr" defTabSz="898447" rtl="0" eaLnBrk="0" fontAlgn="base" hangingPunct="0">
        <a:spcBef>
          <a:spcPct val="0"/>
        </a:spcBef>
        <a:spcAft>
          <a:spcPct val="0"/>
        </a:spcAft>
        <a:defRPr sz="4312">
          <a:solidFill>
            <a:schemeClr val="tx2"/>
          </a:solidFill>
          <a:latin typeface="Arial" charset="0"/>
        </a:defRPr>
      </a:lvl2pPr>
      <a:lvl3pPr algn="ctr" defTabSz="898447" rtl="0" eaLnBrk="0" fontAlgn="base" hangingPunct="0">
        <a:spcBef>
          <a:spcPct val="0"/>
        </a:spcBef>
        <a:spcAft>
          <a:spcPct val="0"/>
        </a:spcAft>
        <a:defRPr sz="4312">
          <a:solidFill>
            <a:schemeClr val="tx2"/>
          </a:solidFill>
          <a:latin typeface="Arial" charset="0"/>
        </a:defRPr>
      </a:lvl3pPr>
      <a:lvl4pPr algn="ctr" defTabSz="898447" rtl="0" eaLnBrk="0" fontAlgn="base" hangingPunct="0">
        <a:spcBef>
          <a:spcPct val="0"/>
        </a:spcBef>
        <a:spcAft>
          <a:spcPct val="0"/>
        </a:spcAft>
        <a:defRPr sz="4312">
          <a:solidFill>
            <a:schemeClr val="tx2"/>
          </a:solidFill>
          <a:latin typeface="Arial" charset="0"/>
        </a:defRPr>
      </a:lvl4pPr>
      <a:lvl5pPr algn="ctr" defTabSz="898447" rtl="0" eaLnBrk="0" fontAlgn="base" hangingPunct="0">
        <a:spcBef>
          <a:spcPct val="0"/>
        </a:spcBef>
        <a:spcAft>
          <a:spcPct val="0"/>
        </a:spcAft>
        <a:defRPr sz="4312">
          <a:solidFill>
            <a:schemeClr val="tx2"/>
          </a:solidFill>
          <a:latin typeface="Arial" charset="0"/>
        </a:defRPr>
      </a:lvl5pPr>
      <a:lvl6pPr marL="81626" algn="ctr" defTabSz="898450" rtl="0" fontAlgn="base">
        <a:spcBef>
          <a:spcPct val="0"/>
        </a:spcBef>
        <a:spcAft>
          <a:spcPct val="0"/>
        </a:spcAft>
        <a:defRPr sz="4321">
          <a:solidFill>
            <a:schemeClr val="tx2"/>
          </a:solidFill>
          <a:latin typeface="Arial" charset="0"/>
        </a:defRPr>
      </a:lvl6pPr>
      <a:lvl7pPr marL="163251" algn="ctr" defTabSz="898450" rtl="0" fontAlgn="base">
        <a:spcBef>
          <a:spcPct val="0"/>
        </a:spcBef>
        <a:spcAft>
          <a:spcPct val="0"/>
        </a:spcAft>
        <a:defRPr sz="4321">
          <a:solidFill>
            <a:schemeClr val="tx2"/>
          </a:solidFill>
          <a:latin typeface="Arial" charset="0"/>
        </a:defRPr>
      </a:lvl7pPr>
      <a:lvl8pPr marL="244877" algn="ctr" defTabSz="898450" rtl="0" fontAlgn="base">
        <a:spcBef>
          <a:spcPct val="0"/>
        </a:spcBef>
        <a:spcAft>
          <a:spcPct val="0"/>
        </a:spcAft>
        <a:defRPr sz="4321">
          <a:solidFill>
            <a:schemeClr val="tx2"/>
          </a:solidFill>
          <a:latin typeface="Arial" charset="0"/>
        </a:defRPr>
      </a:lvl8pPr>
      <a:lvl9pPr marL="326503" algn="ctr" defTabSz="898450" rtl="0" fontAlgn="base">
        <a:spcBef>
          <a:spcPct val="0"/>
        </a:spcBef>
        <a:spcAft>
          <a:spcPct val="0"/>
        </a:spcAft>
        <a:defRPr sz="4321">
          <a:solidFill>
            <a:schemeClr val="tx2"/>
          </a:solidFill>
          <a:latin typeface="Arial" charset="0"/>
        </a:defRPr>
      </a:lvl9pPr>
    </p:titleStyle>
    <p:bodyStyle>
      <a:lvl1pPr marL="336959" indent="-336959" algn="l" defTabSz="898447" rtl="0" eaLnBrk="0" fontAlgn="base" hangingPunct="0">
        <a:spcBef>
          <a:spcPct val="20000"/>
        </a:spcBef>
        <a:spcAft>
          <a:spcPct val="0"/>
        </a:spcAft>
        <a:buChar char="•"/>
        <a:defRPr sz="3145">
          <a:solidFill>
            <a:schemeClr val="tx1"/>
          </a:solidFill>
          <a:latin typeface="+mn-lt"/>
          <a:ea typeface="+mn-ea"/>
          <a:cs typeface="+mn-cs"/>
        </a:defRPr>
      </a:lvl1pPr>
      <a:lvl2pPr marL="729803" indent="-280413" algn="l" defTabSz="898447" rtl="0" eaLnBrk="0" fontAlgn="base" hangingPunct="0">
        <a:spcBef>
          <a:spcPct val="20000"/>
        </a:spcBef>
        <a:spcAft>
          <a:spcPct val="0"/>
        </a:spcAft>
        <a:buChar char="–"/>
        <a:defRPr sz="2750">
          <a:solidFill>
            <a:schemeClr val="tx1"/>
          </a:solidFill>
          <a:latin typeface="+mn-lt"/>
        </a:defRPr>
      </a:lvl2pPr>
      <a:lvl3pPr marL="1122977" indent="-224529" algn="l" defTabSz="898447" rtl="0" eaLnBrk="0" fontAlgn="base" hangingPunct="0">
        <a:spcBef>
          <a:spcPct val="20000"/>
        </a:spcBef>
        <a:spcAft>
          <a:spcPct val="0"/>
        </a:spcAft>
        <a:buChar char="•"/>
        <a:defRPr sz="2354">
          <a:solidFill>
            <a:schemeClr val="tx1"/>
          </a:solidFill>
          <a:latin typeface="+mn-lt"/>
        </a:defRPr>
      </a:lvl3pPr>
      <a:lvl4pPr marL="1572366" indent="-224198" algn="l" defTabSz="898447" rtl="0" eaLnBrk="0" fontAlgn="base" hangingPunct="0">
        <a:spcBef>
          <a:spcPct val="20000"/>
        </a:spcBef>
        <a:spcAft>
          <a:spcPct val="0"/>
        </a:spcAft>
        <a:buChar char="–"/>
        <a:defRPr sz="1979">
          <a:solidFill>
            <a:schemeClr val="tx1"/>
          </a:solidFill>
          <a:latin typeface="+mn-lt"/>
        </a:defRPr>
      </a:lvl4pPr>
      <a:lvl5pPr marL="2021093" indent="-223868" algn="l" defTabSz="898447" rtl="0" eaLnBrk="0" fontAlgn="base" hangingPunct="0">
        <a:spcBef>
          <a:spcPct val="20000"/>
        </a:spcBef>
        <a:spcAft>
          <a:spcPct val="0"/>
        </a:spcAft>
        <a:buChar char="»"/>
        <a:defRPr sz="1979">
          <a:solidFill>
            <a:schemeClr val="tx1"/>
          </a:solidFill>
          <a:latin typeface="+mn-lt"/>
        </a:defRPr>
      </a:lvl5pPr>
      <a:lvl6pPr marL="2102996" indent="-224187" algn="l" defTabSz="898450" rtl="0" fontAlgn="base">
        <a:spcBef>
          <a:spcPct val="20000"/>
        </a:spcBef>
        <a:spcAft>
          <a:spcPct val="0"/>
        </a:spcAft>
        <a:buChar char="»"/>
        <a:defRPr sz="1982">
          <a:solidFill>
            <a:schemeClr val="tx1"/>
          </a:solidFill>
          <a:latin typeface="+mn-lt"/>
        </a:defRPr>
      </a:lvl6pPr>
      <a:lvl7pPr marL="2184621" indent="-224187" algn="l" defTabSz="898450" rtl="0" fontAlgn="base">
        <a:spcBef>
          <a:spcPct val="20000"/>
        </a:spcBef>
        <a:spcAft>
          <a:spcPct val="0"/>
        </a:spcAft>
        <a:buChar char="»"/>
        <a:defRPr sz="1982">
          <a:solidFill>
            <a:schemeClr val="tx1"/>
          </a:solidFill>
          <a:latin typeface="+mn-lt"/>
        </a:defRPr>
      </a:lvl7pPr>
      <a:lvl8pPr marL="2266247" indent="-224187" algn="l" defTabSz="898450" rtl="0" fontAlgn="base">
        <a:spcBef>
          <a:spcPct val="20000"/>
        </a:spcBef>
        <a:spcAft>
          <a:spcPct val="0"/>
        </a:spcAft>
        <a:buChar char="»"/>
        <a:defRPr sz="1982">
          <a:solidFill>
            <a:schemeClr val="tx1"/>
          </a:solidFill>
          <a:latin typeface="+mn-lt"/>
        </a:defRPr>
      </a:lvl8pPr>
      <a:lvl9pPr marL="2347873" indent="-224187" algn="l" defTabSz="898450" rtl="0" fontAlgn="base">
        <a:spcBef>
          <a:spcPct val="20000"/>
        </a:spcBef>
        <a:spcAft>
          <a:spcPct val="0"/>
        </a:spcAft>
        <a:buChar char="»"/>
        <a:defRPr sz="1982">
          <a:solidFill>
            <a:schemeClr val="tx1"/>
          </a:solidFill>
          <a:latin typeface="+mn-lt"/>
        </a:defRPr>
      </a:lvl9pPr>
    </p:bodyStyle>
    <p:otherStyle>
      <a:defPPr>
        <a:defRPr lang="en-US"/>
      </a:defPPr>
      <a:lvl1pPr marL="0" algn="l" defTabSz="163251" rtl="0" eaLnBrk="1" latinLnBrk="0" hangingPunct="1">
        <a:defRPr sz="321" kern="1200">
          <a:solidFill>
            <a:schemeClr val="tx1"/>
          </a:solidFill>
          <a:latin typeface="+mn-lt"/>
          <a:ea typeface="+mn-ea"/>
          <a:cs typeface="+mn-cs"/>
        </a:defRPr>
      </a:lvl1pPr>
      <a:lvl2pPr marL="81626" algn="l" defTabSz="163251" rtl="0" eaLnBrk="1" latinLnBrk="0" hangingPunct="1">
        <a:defRPr sz="321" kern="1200">
          <a:solidFill>
            <a:schemeClr val="tx1"/>
          </a:solidFill>
          <a:latin typeface="+mn-lt"/>
          <a:ea typeface="+mn-ea"/>
          <a:cs typeface="+mn-cs"/>
        </a:defRPr>
      </a:lvl2pPr>
      <a:lvl3pPr marL="163251" algn="l" defTabSz="163251" rtl="0" eaLnBrk="1" latinLnBrk="0" hangingPunct="1">
        <a:defRPr sz="321" kern="1200">
          <a:solidFill>
            <a:schemeClr val="tx1"/>
          </a:solidFill>
          <a:latin typeface="+mn-lt"/>
          <a:ea typeface="+mn-ea"/>
          <a:cs typeface="+mn-cs"/>
        </a:defRPr>
      </a:lvl3pPr>
      <a:lvl4pPr marL="244877" algn="l" defTabSz="163251" rtl="0" eaLnBrk="1" latinLnBrk="0" hangingPunct="1">
        <a:defRPr sz="321" kern="1200">
          <a:solidFill>
            <a:schemeClr val="tx1"/>
          </a:solidFill>
          <a:latin typeface="+mn-lt"/>
          <a:ea typeface="+mn-ea"/>
          <a:cs typeface="+mn-cs"/>
        </a:defRPr>
      </a:lvl4pPr>
      <a:lvl5pPr marL="326503" algn="l" defTabSz="163251" rtl="0" eaLnBrk="1" latinLnBrk="0" hangingPunct="1">
        <a:defRPr sz="321" kern="1200">
          <a:solidFill>
            <a:schemeClr val="tx1"/>
          </a:solidFill>
          <a:latin typeface="+mn-lt"/>
          <a:ea typeface="+mn-ea"/>
          <a:cs typeface="+mn-cs"/>
        </a:defRPr>
      </a:lvl5pPr>
      <a:lvl6pPr marL="408129" algn="l" defTabSz="163251" rtl="0" eaLnBrk="1" latinLnBrk="0" hangingPunct="1">
        <a:defRPr sz="321" kern="1200">
          <a:solidFill>
            <a:schemeClr val="tx1"/>
          </a:solidFill>
          <a:latin typeface="+mn-lt"/>
          <a:ea typeface="+mn-ea"/>
          <a:cs typeface="+mn-cs"/>
        </a:defRPr>
      </a:lvl6pPr>
      <a:lvl7pPr marL="489754" algn="l" defTabSz="163251" rtl="0" eaLnBrk="1" latinLnBrk="0" hangingPunct="1">
        <a:defRPr sz="321" kern="1200">
          <a:solidFill>
            <a:schemeClr val="tx1"/>
          </a:solidFill>
          <a:latin typeface="+mn-lt"/>
          <a:ea typeface="+mn-ea"/>
          <a:cs typeface="+mn-cs"/>
        </a:defRPr>
      </a:lvl7pPr>
      <a:lvl8pPr marL="571380" algn="l" defTabSz="163251" rtl="0" eaLnBrk="1" latinLnBrk="0" hangingPunct="1">
        <a:defRPr sz="321" kern="1200">
          <a:solidFill>
            <a:schemeClr val="tx1"/>
          </a:solidFill>
          <a:latin typeface="+mn-lt"/>
          <a:ea typeface="+mn-ea"/>
          <a:cs typeface="+mn-cs"/>
        </a:defRPr>
      </a:lvl8pPr>
      <a:lvl9pPr marL="653006" algn="l" defTabSz="163251" rtl="0" eaLnBrk="1" latinLnBrk="0" hangingPunct="1">
        <a:defRPr sz="32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tiff"/><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5"/>
          <p:cNvSpPr>
            <a:spLocks noChangeArrowheads="1"/>
          </p:cNvSpPr>
          <p:nvPr/>
        </p:nvSpPr>
        <p:spPr bwMode="auto">
          <a:xfrm>
            <a:off x="3828469" y="1109217"/>
            <a:ext cx="361189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1" name="Rectangle 36"/>
          <p:cNvSpPr>
            <a:spLocks noChangeArrowheads="1"/>
          </p:cNvSpPr>
          <p:nvPr/>
        </p:nvSpPr>
        <p:spPr bwMode="auto">
          <a:xfrm>
            <a:off x="9049345" y="1096172"/>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2" name="Rectangle 37"/>
          <p:cNvSpPr>
            <a:spLocks noChangeArrowheads="1"/>
          </p:cNvSpPr>
          <p:nvPr/>
        </p:nvSpPr>
        <p:spPr bwMode="auto">
          <a:xfrm>
            <a:off x="9067799" y="2714884"/>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3" name="Rectangle 38"/>
          <p:cNvSpPr>
            <a:spLocks noChangeArrowheads="1"/>
          </p:cNvSpPr>
          <p:nvPr/>
        </p:nvSpPr>
        <p:spPr bwMode="auto">
          <a:xfrm>
            <a:off x="9067800" y="5609966"/>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4" name="Rectangle 41"/>
          <p:cNvSpPr>
            <a:spLocks noChangeArrowheads="1"/>
          </p:cNvSpPr>
          <p:nvPr/>
        </p:nvSpPr>
        <p:spPr bwMode="auto">
          <a:xfrm>
            <a:off x="399364" y="1101557"/>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56" name="Rectangle 39"/>
          <p:cNvSpPr>
            <a:spLocks noChangeArrowheads="1"/>
          </p:cNvSpPr>
          <p:nvPr/>
        </p:nvSpPr>
        <p:spPr bwMode="auto">
          <a:xfrm>
            <a:off x="399364" y="2515650"/>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91" name="Text Box 43"/>
          <p:cNvSpPr txBox="1">
            <a:spLocks noChangeArrowheads="1"/>
          </p:cNvSpPr>
          <p:nvPr/>
        </p:nvSpPr>
        <p:spPr bwMode="auto">
          <a:xfrm>
            <a:off x="151904" y="2468120"/>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INTRODUCTION</a:t>
            </a:r>
            <a:endParaRPr lang="en-US" sz="678" dirty="0">
              <a:effectLst>
                <a:outerShdw blurRad="38100" dist="38100" dir="2700000" algn="tl">
                  <a:srgbClr val="FFFFFF"/>
                </a:outerShdw>
              </a:effectLst>
              <a:latin typeface="Times New Roman" pitchFamily="18" charset="0"/>
            </a:endParaRPr>
          </a:p>
        </p:txBody>
      </p:sp>
      <p:sp>
        <p:nvSpPr>
          <p:cNvPr id="2092" name="Text Box 44"/>
          <p:cNvSpPr txBox="1">
            <a:spLocks noChangeArrowheads="1"/>
          </p:cNvSpPr>
          <p:nvPr/>
        </p:nvSpPr>
        <p:spPr bwMode="auto">
          <a:xfrm>
            <a:off x="166281" y="1048391"/>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ABSTRACT</a:t>
            </a:r>
            <a:endParaRPr lang="en-US" sz="678"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3558329" y="1037154"/>
            <a:ext cx="36204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RESULTS</a:t>
            </a:r>
            <a:endParaRPr lang="en-US" sz="678" dirty="0">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8850239" y="1032928"/>
            <a:ext cx="2380258"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DISCUSSION</a:t>
            </a:r>
            <a:endParaRPr lang="en-US" sz="678" dirty="0">
              <a:latin typeface="Times New Roman" pitchFamily="18" charset="0"/>
            </a:endParaRPr>
          </a:p>
        </p:txBody>
      </p:sp>
      <p:sp>
        <p:nvSpPr>
          <p:cNvPr id="2099" name="Text Box 51"/>
          <p:cNvSpPr txBox="1">
            <a:spLocks noChangeArrowheads="1"/>
          </p:cNvSpPr>
          <p:nvPr/>
        </p:nvSpPr>
        <p:spPr bwMode="auto">
          <a:xfrm>
            <a:off x="8813505" y="2638143"/>
            <a:ext cx="2380258"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CONCLUSIONS</a:t>
            </a:r>
            <a:endParaRPr lang="en-US" sz="678" dirty="0">
              <a:latin typeface="Times New Roman" pitchFamily="18" charset="0"/>
            </a:endParaRPr>
          </a:p>
        </p:txBody>
      </p:sp>
      <p:sp>
        <p:nvSpPr>
          <p:cNvPr id="2101" name="Text Box 53"/>
          <p:cNvSpPr txBox="1">
            <a:spLocks noChangeArrowheads="1"/>
          </p:cNvSpPr>
          <p:nvPr/>
        </p:nvSpPr>
        <p:spPr bwMode="auto">
          <a:xfrm>
            <a:off x="8839200" y="5541705"/>
            <a:ext cx="2380258"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REFERENCES</a:t>
            </a:r>
            <a:endParaRPr lang="en-US" sz="678" dirty="0">
              <a:latin typeface="Times New Roman" pitchFamily="18" charset="0"/>
            </a:endParaRPr>
          </a:p>
        </p:txBody>
      </p:sp>
      <p:sp>
        <p:nvSpPr>
          <p:cNvPr id="2067" name="Rectangle 57"/>
          <p:cNvSpPr>
            <a:spLocks noChangeArrowheads="1"/>
          </p:cNvSpPr>
          <p:nvPr/>
        </p:nvSpPr>
        <p:spPr bwMode="auto">
          <a:xfrm>
            <a:off x="0" y="-62033"/>
            <a:ext cx="12192000" cy="1026024"/>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068" name="Text Box 58"/>
          <p:cNvSpPr txBox="1">
            <a:spLocks noChangeArrowheads="1"/>
          </p:cNvSpPr>
          <p:nvPr/>
        </p:nvSpPr>
        <p:spPr bwMode="auto">
          <a:xfrm>
            <a:off x="2438400" y="15743"/>
            <a:ext cx="6629400" cy="670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r>
              <a:rPr lang="en-US" sz="1200" b="1" dirty="0">
                <a:solidFill>
                  <a:srgbClr val="FFC82E"/>
                </a:solidFill>
              </a:rPr>
              <a:t>Assessing Anesthesia Providers’ Perceptions of Adequacy of Endotracheal Tube Cuff Occlusion Assessment Techniques: A DNP Project </a:t>
            </a:r>
            <a:endParaRPr lang="en-US" sz="1200" dirty="0">
              <a:solidFill>
                <a:srgbClr val="FFC82E"/>
              </a:solidFill>
            </a:endParaRPr>
          </a:p>
          <a:p>
            <a:pPr algn="ctr">
              <a:spcBef>
                <a:spcPct val="30000"/>
              </a:spcBef>
              <a:defRPr/>
            </a:pPr>
            <a:r>
              <a:rPr lang="en-US" altLang="en-US" sz="1100" b="1" dirty="0">
                <a:solidFill>
                  <a:schemeClr val="bg1"/>
                </a:solidFill>
              </a:rPr>
              <a:t>Adam Hobbs, BSN, SRNA</a:t>
            </a:r>
          </a:p>
          <a:p>
            <a:pPr algn="ctr">
              <a:spcBef>
                <a:spcPct val="30000"/>
              </a:spcBef>
              <a:defRPr/>
            </a:pPr>
            <a:r>
              <a:rPr lang="en-US" altLang="en-US" sz="1100" b="1" dirty="0">
                <a:solidFill>
                  <a:schemeClr val="bg1"/>
                </a:solidFill>
              </a:rPr>
              <a:t>Dr. </a:t>
            </a:r>
            <a:r>
              <a:rPr lang="en-US" altLang="en-US" sz="1100" b="1" dirty="0" err="1">
                <a:solidFill>
                  <a:schemeClr val="bg1"/>
                </a:solidFill>
              </a:rPr>
              <a:t>Chabo</a:t>
            </a:r>
            <a:r>
              <a:rPr lang="en-US" altLang="en-US" sz="1100" b="1" dirty="0">
                <a:solidFill>
                  <a:schemeClr val="bg1"/>
                </a:solidFill>
              </a:rPr>
              <a:t>, PhD, CRNA, Project Chair</a:t>
            </a:r>
          </a:p>
        </p:txBody>
      </p:sp>
      <p:sp>
        <p:nvSpPr>
          <p:cNvPr id="2069" name="Rectangle 59"/>
          <p:cNvSpPr>
            <a:spLocks noChangeArrowheads="1"/>
          </p:cNvSpPr>
          <p:nvPr/>
        </p:nvSpPr>
        <p:spPr bwMode="auto">
          <a:xfrm>
            <a:off x="8839200" y="82569"/>
            <a:ext cx="3200399" cy="75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1200" dirty="0">
                <a:solidFill>
                  <a:schemeClr val="bg1"/>
                </a:solidFill>
              </a:rPr>
              <a:t>Nurse Anesthesia Program</a:t>
            </a:r>
          </a:p>
          <a:p>
            <a:pPr algn="r">
              <a:lnSpc>
                <a:spcPct val="70000"/>
              </a:lnSpc>
              <a:spcBef>
                <a:spcPct val="30000"/>
              </a:spcBef>
              <a:defRPr/>
            </a:pPr>
            <a:r>
              <a:rPr lang="en-US" altLang="en-US" sz="1200" dirty="0">
                <a:solidFill>
                  <a:schemeClr val="bg1"/>
                </a:solidFill>
              </a:rPr>
              <a:t>College of Nursing, East Carolina University</a:t>
            </a:r>
          </a:p>
          <a:p>
            <a:pPr algn="r">
              <a:lnSpc>
                <a:spcPct val="70000"/>
              </a:lnSpc>
              <a:spcBef>
                <a:spcPct val="30000"/>
              </a:spcBef>
              <a:defRPr/>
            </a:pPr>
            <a:r>
              <a:rPr lang="en-US" altLang="en-US" sz="1200" dirty="0">
                <a:solidFill>
                  <a:schemeClr val="bg1"/>
                </a:solidFill>
              </a:rPr>
              <a:t>Greenville, North Carolina 27858</a:t>
            </a:r>
          </a:p>
          <a:p>
            <a:pPr algn="r">
              <a:lnSpc>
                <a:spcPct val="70000"/>
              </a:lnSpc>
              <a:spcBef>
                <a:spcPct val="30000"/>
              </a:spcBef>
              <a:defRPr/>
            </a:pPr>
            <a:r>
              <a:rPr lang="en-US" altLang="en-US" sz="1200" dirty="0">
                <a:solidFill>
                  <a:schemeClr val="bg1"/>
                </a:solidFill>
              </a:rPr>
              <a:t>hobbsad19@students.ecu.edu</a:t>
            </a:r>
          </a:p>
          <a:p>
            <a:pPr algn="r">
              <a:lnSpc>
                <a:spcPct val="70000"/>
              </a:lnSpc>
              <a:spcBef>
                <a:spcPct val="30000"/>
              </a:spcBef>
              <a:defRPr/>
            </a:pPr>
            <a:endParaRPr lang="en-US" altLang="en-US" sz="1050" b="1" dirty="0">
              <a:solidFill>
                <a:schemeClr val="bg1"/>
              </a:solidFill>
            </a:endParaRPr>
          </a:p>
          <a:p>
            <a:pPr algn="r">
              <a:spcBef>
                <a:spcPct val="50000"/>
              </a:spcBef>
              <a:defRPr/>
            </a:pPr>
            <a:endParaRPr lang="en-US" altLang="en-US" sz="678" dirty="0">
              <a:latin typeface="Times New Roman" panose="02020603050405020304" pitchFamily="18" charset="0"/>
            </a:endParaRPr>
          </a:p>
        </p:txBody>
      </p:sp>
      <p:sp>
        <p:nvSpPr>
          <p:cNvPr id="2071" name="Rectangle 63"/>
          <p:cNvSpPr>
            <a:spLocks noChangeArrowheads="1"/>
          </p:cNvSpPr>
          <p:nvPr/>
        </p:nvSpPr>
        <p:spPr bwMode="auto">
          <a:xfrm>
            <a:off x="339118" y="4961517"/>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2112" name="Text Box 64"/>
          <p:cNvSpPr txBox="1">
            <a:spLocks noChangeArrowheads="1"/>
          </p:cNvSpPr>
          <p:nvPr/>
        </p:nvSpPr>
        <p:spPr bwMode="auto">
          <a:xfrm>
            <a:off x="151904" y="4882364"/>
            <a:ext cx="1905992" cy="146836"/>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785" b="1" dirty="0">
                <a:solidFill>
                  <a:schemeClr val="bg1"/>
                </a:solidFill>
                <a:effectLst>
                  <a:outerShdw blurRad="38100" dist="38100" dir="2700000" algn="tl">
                    <a:srgbClr val="000000"/>
                  </a:outerShdw>
                </a:effectLst>
                <a:latin typeface="Arial" charset="0"/>
              </a:rPr>
              <a:t>METHODS</a:t>
            </a:r>
            <a:endParaRPr lang="en-US" sz="678" dirty="0">
              <a:effectLst>
                <a:outerShdw blurRad="38100" dist="38100" dir="2700000" algn="tl">
                  <a:srgbClr val="FFFFFF"/>
                </a:outerShdw>
              </a:effectLst>
              <a:latin typeface="Times New Roman" pitchFamily="18" charset="0"/>
            </a:endParaRPr>
          </a:p>
        </p:txBody>
      </p:sp>
      <p:sp>
        <p:nvSpPr>
          <p:cNvPr id="2" name="TextBox 1"/>
          <p:cNvSpPr txBox="1"/>
          <p:nvPr/>
        </p:nvSpPr>
        <p:spPr>
          <a:xfrm>
            <a:off x="177311" y="1310485"/>
            <a:ext cx="2902989" cy="1063230"/>
          </a:xfrm>
          <a:prstGeom prst="rect">
            <a:avLst/>
          </a:prstGeom>
          <a:noFill/>
          <a:ln>
            <a:solidFill>
              <a:srgbClr val="3F006A"/>
            </a:solidFill>
          </a:ln>
        </p:spPr>
        <p:txBody>
          <a:bodyPr wrap="square" rtlCol="0">
            <a:noAutofit/>
          </a:bodyPr>
          <a:lstStyle/>
          <a:p>
            <a:r>
              <a:rPr lang="en-US" sz="800" dirty="0"/>
              <a:t>The purpose of this quality improvement project was to assess anesthesia providers’ perceptions of perioperative usefulness of subjective assessment (tactile) and objective assessment (manometer) of occlusive volume for endotracheal tube (ETT) cuffs after an educational intervention and objective measurement implementation period. Post-intervention survey results showed increased intent to utilize objective measurement methods. </a:t>
            </a:r>
          </a:p>
          <a:p>
            <a:endParaRPr lang="en-US" sz="100" i="1" dirty="0"/>
          </a:p>
          <a:p>
            <a:endParaRPr lang="en-US" sz="750" i="1" dirty="0"/>
          </a:p>
        </p:txBody>
      </p:sp>
      <p:sp>
        <p:nvSpPr>
          <p:cNvPr id="28" name="TextBox 27"/>
          <p:cNvSpPr txBox="1"/>
          <p:nvPr/>
        </p:nvSpPr>
        <p:spPr>
          <a:xfrm>
            <a:off x="151904" y="2694214"/>
            <a:ext cx="2928397" cy="2134984"/>
          </a:xfrm>
          <a:prstGeom prst="rect">
            <a:avLst/>
          </a:prstGeom>
          <a:noFill/>
          <a:ln>
            <a:solidFill>
              <a:srgbClr val="3F006A"/>
            </a:solidFill>
          </a:ln>
        </p:spPr>
        <p:txBody>
          <a:bodyPr wrap="square" rtlCol="0">
            <a:noAutofit/>
          </a:bodyPr>
          <a:lstStyle/>
          <a:p>
            <a:r>
              <a:rPr lang="en-US" sz="800" dirty="0"/>
              <a:t>Proper inflation and management of ETT cuff pressures are important in providing safe patient care. Both over and under inflation of the ETT cuff can lead to negative outcomes for patients if not managed correctly. Providers use subjective assessment (tactile) and objective assessment (manometer) techniques to assess occlusive volumes and pressures. While current reviewed literature addresses the accuracy of the various techniques, there is a lack of information regarding anesthesia providers’ perceptions of the perioperative usefulness of these techniques. This quality improvement project investigated these perceptions and preferences through surveys initially and after an educational offering and intervention period. The anesthesia providers’ survey responses were compiled, allowing for analysis of their perceptions regarding subjective and objective cuff </a:t>
            </a:r>
            <a:r>
              <a:rPr lang="en-US" sz="800"/>
              <a:t>pressure management </a:t>
            </a:r>
            <a:r>
              <a:rPr lang="en-US" sz="800" dirty="0"/>
              <a:t>techniques. </a:t>
            </a:r>
          </a:p>
        </p:txBody>
      </p:sp>
      <p:sp>
        <p:nvSpPr>
          <p:cNvPr id="29" name="TextBox 28"/>
          <p:cNvSpPr txBox="1"/>
          <p:nvPr/>
        </p:nvSpPr>
        <p:spPr>
          <a:xfrm>
            <a:off x="132061" y="5161527"/>
            <a:ext cx="2948239" cy="1541281"/>
          </a:xfrm>
          <a:prstGeom prst="rect">
            <a:avLst/>
          </a:prstGeom>
          <a:noFill/>
          <a:ln>
            <a:solidFill>
              <a:srgbClr val="3F006A"/>
            </a:solidFill>
          </a:ln>
        </p:spPr>
        <p:txBody>
          <a:bodyPr wrap="square" rtlCol="0">
            <a:noAutofit/>
          </a:bodyPr>
          <a:lstStyle/>
          <a:p>
            <a:r>
              <a:rPr lang="en-US" sz="800" dirty="0"/>
              <a:t>Pre- and post-intervention surveys were used to complete a single PDSA quality improvement cycle (Institute for Healthcare Improvement, 2021). Five Certified Registered Nurse Anesthetist participants completed a pre-implementation Qualtrics survey, viewed an educational video, were provided with manometers, and utilized their methods of choice for ETT cuff pressure assessment for two weeks. After the two-week trial period, the participants completed a post-implementation Qualtrics survey. The focused educational intervention utilized a video format to allow participants to complete the education at their convenience and within a short period of time.</a:t>
            </a:r>
          </a:p>
        </p:txBody>
      </p:sp>
      <p:sp>
        <p:nvSpPr>
          <p:cNvPr id="31" name="TextBox 30"/>
          <p:cNvSpPr txBox="1"/>
          <p:nvPr/>
        </p:nvSpPr>
        <p:spPr>
          <a:xfrm>
            <a:off x="8836359" y="1310485"/>
            <a:ext cx="3189360" cy="1228006"/>
          </a:xfrm>
          <a:prstGeom prst="rect">
            <a:avLst/>
          </a:prstGeom>
          <a:noFill/>
          <a:ln>
            <a:solidFill>
              <a:srgbClr val="3F006A"/>
            </a:solidFill>
          </a:ln>
        </p:spPr>
        <p:txBody>
          <a:bodyPr wrap="square" rtlCol="0">
            <a:noAutofit/>
          </a:bodyPr>
          <a:lstStyle/>
          <a:p>
            <a:r>
              <a:rPr lang="en-US" sz="800" dirty="0"/>
              <a:t>Comparing the results of the pre- and post-implementation surveys revealed an increase in participants’ intended future use of the objective measurement technique as well as an increase in their perception of how adequate using an objective technique is for assessing endotracheal tube cuff pressures. Limitations of the project included small sample size, short duration, and the lack of one post survey response. These results suggest that participants re-evaluated utilization of the objective measurement technique and the project potentially impacted practice.</a:t>
            </a:r>
          </a:p>
        </p:txBody>
      </p:sp>
      <p:sp>
        <p:nvSpPr>
          <p:cNvPr id="32" name="TextBox 31"/>
          <p:cNvSpPr txBox="1"/>
          <p:nvPr/>
        </p:nvSpPr>
        <p:spPr>
          <a:xfrm>
            <a:off x="8836359" y="2958218"/>
            <a:ext cx="3189360" cy="2506738"/>
          </a:xfrm>
          <a:prstGeom prst="rect">
            <a:avLst/>
          </a:prstGeom>
          <a:noFill/>
          <a:ln>
            <a:solidFill>
              <a:srgbClr val="3F006A"/>
            </a:solidFill>
          </a:ln>
        </p:spPr>
        <p:txBody>
          <a:bodyPr wrap="square" rtlCol="0">
            <a:noAutofit/>
          </a:bodyPr>
          <a:lstStyle/>
          <a:p>
            <a:r>
              <a:rPr lang="en-US" sz="800" dirty="0"/>
              <a:t>Possible implications for the patient in relation to this project are improved outcomes in reducing post-operative tracheal irritation, dysphagia, hoarseness, and in certain situations tracheal necrosis which can be caused by over inflation of the ETT cuff (Fritz et al. 2020). Improving management of ETT cuff pressures by anesthesia providers may improve patient safety and health outcomes as well as improve overall satisfaction with the anesthesia care experience by </a:t>
            </a:r>
            <a:r>
              <a:rPr lang="en-US" sz="800"/>
              <a:t>the patient. </a:t>
            </a:r>
            <a:r>
              <a:rPr lang="en-US" sz="800" dirty="0"/>
              <a:t>Implications of this project from a nursing care perspective may include a renewed sense of vigilance for airway management. </a:t>
            </a:r>
          </a:p>
          <a:p>
            <a:r>
              <a:rPr lang="en-US" sz="800" dirty="0"/>
              <a:t>Regardless of technique used, this project may help bring attention to the surveillance of not only ETT cuff pressures, but all airway management devices utilized during anesthesia care. The project could also encourage reassessment of the providers’ chosen technique and possible evaluation of new information that leads to a practice change and ultimately improved patient care and outcomes. </a:t>
            </a:r>
          </a:p>
          <a:p>
            <a:r>
              <a:rPr lang="en-US" sz="800" dirty="0"/>
              <a:t>Further studies could benefit from an increased study period, larger amount of participants and further cost benefit analysis of all ETT cuff measurement techniques.</a:t>
            </a:r>
          </a:p>
          <a:p>
            <a:endParaRPr lang="en-US" sz="100" dirty="0">
              <a:highlight>
                <a:srgbClr val="FFFF00"/>
              </a:highlight>
            </a:endParaRPr>
          </a:p>
        </p:txBody>
      </p:sp>
      <p:sp>
        <p:nvSpPr>
          <p:cNvPr id="33" name="TextBox 32"/>
          <p:cNvSpPr txBox="1"/>
          <p:nvPr/>
        </p:nvSpPr>
        <p:spPr>
          <a:xfrm>
            <a:off x="8836358" y="5825071"/>
            <a:ext cx="3121277" cy="877737"/>
          </a:xfrm>
          <a:prstGeom prst="rect">
            <a:avLst/>
          </a:prstGeom>
          <a:noFill/>
          <a:ln>
            <a:solidFill>
              <a:srgbClr val="3F006A"/>
            </a:solidFill>
          </a:ln>
        </p:spPr>
        <p:txBody>
          <a:bodyPr wrap="square" rtlCol="0">
            <a:noAutofit/>
          </a:bodyPr>
          <a:lstStyle/>
          <a:p>
            <a:r>
              <a:rPr lang="en-US" sz="700" dirty="0"/>
              <a:t>Fritz, A. V., </a:t>
            </a:r>
            <a:r>
              <a:rPr lang="en-US" sz="700" dirty="0" err="1"/>
              <a:t>Mickus</a:t>
            </a:r>
            <a:r>
              <a:rPr lang="en-US" sz="700" dirty="0"/>
              <a:t>, G. J., Vega, M. A., Renew, J. R., &amp; </a:t>
            </a:r>
            <a:r>
              <a:rPr lang="en-US" sz="700" dirty="0" err="1"/>
              <a:t>Brull</a:t>
            </a:r>
            <a:r>
              <a:rPr lang="en-US" sz="700" dirty="0"/>
              <a:t>, S. J. (2020). Detrimental Effects of Filling Laryngotracheal Airways to Excessive Pressure (DEFLATE-P): A quality improvement initiative. </a:t>
            </a:r>
            <a:r>
              <a:rPr lang="en-US" sz="700" i="1" dirty="0"/>
              <a:t>BMC Anesthesiology</a:t>
            </a:r>
            <a:r>
              <a:rPr lang="en-US" sz="700" dirty="0"/>
              <a:t>, </a:t>
            </a:r>
            <a:r>
              <a:rPr lang="en-US" sz="700" i="1" dirty="0"/>
              <a:t>20</a:t>
            </a:r>
            <a:r>
              <a:rPr lang="en-US" sz="700" dirty="0"/>
              <a:t>(1), 46. https://doi.org/10.1186/s12871-020-00963-6</a:t>
            </a:r>
          </a:p>
          <a:p>
            <a:r>
              <a:rPr lang="en-US" sz="700" dirty="0"/>
              <a:t>Institute for Healthcare Improvement (2021). </a:t>
            </a:r>
            <a:r>
              <a:rPr lang="en-US" sz="700" i="1" dirty="0"/>
              <a:t>Plan-Do-Study-Act (PDSA) worksheet. </a:t>
            </a:r>
            <a:r>
              <a:rPr lang="en-US" sz="700" dirty="0"/>
              <a:t>http://</a:t>
            </a:r>
            <a:r>
              <a:rPr lang="en-US" sz="700" dirty="0" err="1"/>
              <a:t>www.ihi.org</a:t>
            </a:r>
            <a:r>
              <a:rPr lang="en-US" sz="700" dirty="0"/>
              <a:t>/resources/Pages/Tools/</a:t>
            </a:r>
            <a:r>
              <a:rPr lang="en-US" sz="700" dirty="0" err="1"/>
              <a:t>PlanDoStudyActWorksheet.aspx</a:t>
            </a:r>
            <a:endParaRPr lang="en-US" sz="700" dirty="0"/>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1173" y="82569"/>
            <a:ext cx="1667613" cy="611819"/>
          </a:xfrm>
          <a:prstGeom prst="rect">
            <a:avLst/>
          </a:prstGeom>
        </p:spPr>
      </p:pic>
      <p:graphicFrame>
        <p:nvGraphicFramePr>
          <p:cNvPr id="27" name="Chart 26">
            <a:extLst>
              <a:ext uri="{FF2B5EF4-FFF2-40B4-BE49-F238E27FC236}">
                <a16:creationId xmlns:a16="http://schemas.microsoft.com/office/drawing/2014/main" id="{C2F021D9-7FBB-6B45-9813-994A3C591238}"/>
              </a:ext>
            </a:extLst>
          </p:cNvPr>
          <p:cNvGraphicFramePr/>
          <p:nvPr>
            <p:extLst>
              <p:ext uri="{D42A27DB-BD31-4B8C-83A1-F6EECF244321}">
                <p14:modId xmlns:p14="http://schemas.microsoft.com/office/powerpoint/2010/main" val="1835685771"/>
              </p:ext>
            </p:extLst>
          </p:nvPr>
        </p:nvGraphicFramePr>
        <p:xfrm>
          <a:off x="3206323" y="3655311"/>
          <a:ext cx="2736667" cy="30491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4" name="Chart 33">
            <a:extLst>
              <a:ext uri="{FF2B5EF4-FFF2-40B4-BE49-F238E27FC236}">
                <a16:creationId xmlns:a16="http://schemas.microsoft.com/office/drawing/2014/main" id="{DDA9D8E5-9D82-3D4A-98AD-BF4B40CA452B}"/>
              </a:ext>
            </a:extLst>
          </p:cNvPr>
          <p:cNvGraphicFramePr/>
          <p:nvPr>
            <p:extLst>
              <p:ext uri="{D42A27DB-BD31-4B8C-83A1-F6EECF244321}">
                <p14:modId xmlns:p14="http://schemas.microsoft.com/office/powerpoint/2010/main" val="3069562609"/>
              </p:ext>
            </p:extLst>
          </p:nvPr>
        </p:nvGraphicFramePr>
        <p:xfrm>
          <a:off x="6021770" y="3653647"/>
          <a:ext cx="2691408" cy="3049162"/>
        </p:xfrm>
        <a:graphic>
          <a:graphicData uri="http://schemas.openxmlformats.org/drawingml/2006/chart">
            <c:chart xmlns:c="http://schemas.openxmlformats.org/drawingml/2006/chart" xmlns:r="http://schemas.openxmlformats.org/officeDocument/2006/relationships" r:id="rId4"/>
          </a:graphicData>
        </a:graphic>
      </p:graphicFrame>
      <p:sp>
        <p:nvSpPr>
          <p:cNvPr id="36" name="TextBox 35">
            <a:extLst>
              <a:ext uri="{FF2B5EF4-FFF2-40B4-BE49-F238E27FC236}">
                <a16:creationId xmlns:a16="http://schemas.microsoft.com/office/drawing/2014/main" id="{64F35226-7B1C-AC46-B372-A4FE2A6E53F5}"/>
              </a:ext>
            </a:extLst>
          </p:cNvPr>
          <p:cNvSpPr txBox="1"/>
          <p:nvPr/>
        </p:nvSpPr>
        <p:spPr>
          <a:xfrm>
            <a:off x="6246674" y="3716548"/>
            <a:ext cx="2285999" cy="461665"/>
          </a:xfrm>
          <a:prstGeom prst="rect">
            <a:avLst/>
          </a:prstGeom>
          <a:noFill/>
        </p:spPr>
        <p:txBody>
          <a:bodyPr wrap="square" rtlCol="0">
            <a:spAutoFit/>
          </a:bodyPr>
          <a:lstStyle/>
          <a:p>
            <a:pPr algn="ctr"/>
            <a:r>
              <a:rPr lang="en-US" sz="1200" dirty="0"/>
              <a:t>Adequacy of Objective Measurement</a:t>
            </a:r>
          </a:p>
        </p:txBody>
      </p:sp>
      <p:graphicFrame>
        <p:nvGraphicFramePr>
          <p:cNvPr id="37" name="Chart 36">
            <a:extLst>
              <a:ext uri="{FF2B5EF4-FFF2-40B4-BE49-F238E27FC236}">
                <a16:creationId xmlns:a16="http://schemas.microsoft.com/office/drawing/2014/main" id="{18DDFF32-1EDE-4B46-A4D4-22C53165EF6D}"/>
              </a:ext>
            </a:extLst>
          </p:cNvPr>
          <p:cNvGraphicFramePr/>
          <p:nvPr>
            <p:extLst>
              <p:ext uri="{D42A27DB-BD31-4B8C-83A1-F6EECF244321}">
                <p14:modId xmlns:p14="http://schemas.microsoft.com/office/powerpoint/2010/main" val="1147975991"/>
              </p:ext>
            </p:extLst>
          </p:nvPr>
        </p:nvGraphicFramePr>
        <p:xfrm>
          <a:off x="3530735" y="1767833"/>
          <a:ext cx="4977800" cy="1661167"/>
        </p:xfrm>
        <a:graphic>
          <a:graphicData uri="http://schemas.openxmlformats.org/drawingml/2006/chart">
            <c:chart xmlns:c="http://schemas.openxmlformats.org/drawingml/2006/chart" xmlns:r="http://schemas.openxmlformats.org/officeDocument/2006/relationships" r:id="rId5"/>
          </a:graphicData>
        </a:graphic>
      </p:graphicFrame>
      <p:sp>
        <p:nvSpPr>
          <p:cNvPr id="3" name="TextBox 2">
            <a:extLst>
              <a:ext uri="{FF2B5EF4-FFF2-40B4-BE49-F238E27FC236}">
                <a16:creationId xmlns:a16="http://schemas.microsoft.com/office/drawing/2014/main" id="{425E95BD-63F5-824B-9E7F-E5044DF808D6}"/>
              </a:ext>
            </a:extLst>
          </p:cNvPr>
          <p:cNvSpPr txBox="1"/>
          <p:nvPr/>
        </p:nvSpPr>
        <p:spPr>
          <a:xfrm>
            <a:off x="3210360" y="1310485"/>
            <a:ext cx="5502818" cy="2290402"/>
          </a:xfrm>
          <a:prstGeom prst="rect">
            <a:avLst/>
          </a:prstGeom>
          <a:noFill/>
          <a:ln w="12700">
            <a:solidFill>
              <a:srgbClr val="3F006A"/>
            </a:solidFill>
          </a:ln>
        </p:spPr>
        <p:txBody>
          <a:bodyPr wrap="square" rtlCol="0">
            <a:spAutoFit/>
          </a:bodyPr>
          <a:lstStyle/>
          <a:p>
            <a:endParaRPr lang="en-US" dirty="0"/>
          </a:p>
        </p:txBody>
      </p:sp>
      <p:sp>
        <p:nvSpPr>
          <p:cNvPr id="5" name="TextBox 4">
            <a:extLst>
              <a:ext uri="{FF2B5EF4-FFF2-40B4-BE49-F238E27FC236}">
                <a16:creationId xmlns:a16="http://schemas.microsoft.com/office/drawing/2014/main" id="{352F8772-F51A-174B-8B57-A35D112405E4}"/>
              </a:ext>
            </a:extLst>
          </p:cNvPr>
          <p:cNvSpPr txBox="1"/>
          <p:nvPr/>
        </p:nvSpPr>
        <p:spPr>
          <a:xfrm>
            <a:off x="3352800" y="1328124"/>
            <a:ext cx="5021952" cy="276999"/>
          </a:xfrm>
          <a:prstGeom prst="rect">
            <a:avLst/>
          </a:prstGeom>
          <a:noFill/>
        </p:spPr>
        <p:txBody>
          <a:bodyPr wrap="square" rtlCol="0">
            <a:spAutoFit/>
          </a:bodyPr>
          <a:lstStyle/>
          <a:p>
            <a:r>
              <a:rPr lang="en-US" sz="1200" dirty="0"/>
              <a:t>   Providers Pre-Project Preferred ETT Cuff Measurement Technique(s)  </a:t>
            </a:r>
          </a:p>
        </p:txBody>
      </p:sp>
      <p:sp>
        <p:nvSpPr>
          <p:cNvPr id="6" name="TextBox 5">
            <a:extLst>
              <a:ext uri="{FF2B5EF4-FFF2-40B4-BE49-F238E27FC236}">
                <a16:creationId xmlns:a16="http://schemas.microsoft.com/office/drawing/2014/main" id="{142786C9-8477-124C-9A0B-EEAB1CFAEE23}"/>
              </a:ext>
            </a:extLst>
          </p:cNvPr>
          <p:cNvSpPr txBox="1"/>
          <p:nvPr/>
        </p:nvSpPr>
        <p:spPr>
          <a:xfrm>
            <a:off x="4038600" y="3356432"/>
            <a:ext cx="5486399" cy="215444"/>
          </a:xfrm>
          <a:prstGeom prst="rect">
            <a:avLst/>
          </a:prstGeom>
          <a:noFill/>
        </p:spPr>
        <p:txBody>
          <a:bodyPr wrap="square" rtlCol="0">
            <a:spAutoFit/>
          </a:bodyPr>
          <a:lstStyle/>
          <a:p>
            <a:r>
              <a:rPr lang="en-US" sz="800" dirty="0"/>
              <a:t>*   Total of 5 participants with some selecting more than one preferred technique</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771</TotalTime>
  <Words>779</Words>
  <Application>Microsoft Macintosh PowerPoint</Application>
  <PresentationFormat>Widescreen</PresentationFormat>
  <Paragraphs>37</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Times New Roman</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Microsoft Office User</cp:lastModifiedBy>
  <cp:revision>70</cp:revision>
  <dcterms:created xsi:type="dcterms:W3CDTF">2005-01-10T15:51:10Z</dcterms:created>
  <dcterms:modified xsi:type="dcterms:W3CDTF">2021-12-09T22:52:44Z</dcterms:modified>
</cp:coreProperties>
</file>