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notesSlides/notesSlide14.xml" ContentType="application/vnd.openxmlformats-officedocument.presentationml.notesSlide+xml"/>
  <Override PartName="/ppt/slideLayouts/slideLayout3.xml" ContentType="application/vnd.openxmlformats-officedocument.presentationml.slideLayout+xml"/>
  <Override PartName="/ppt/slides/slide24.xml" ContentType="application/vnd.openxmlformats-officedocument.presentationml.slide+xml"/>
  <Default Extension="docx" ContentType="application/vnd.openxmlformats-officedocument.wordprocessingml.document"/>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94" r:id="rId1"/>
  </p:sldMasterIdLst>
  <p:notesMasterIdLst>
    <p:notesMasterId r:id="rId26"/>
  </p:notesMasterIdLst>
  <p:handoutMasterIdLst>
    <p:handoutMasterId r:id="rId27"/>
  </p:handoutMasterIdLst>
  <p:sldIdLst>
    <p:sldId id="256" r:id="rId2"/>
    <p:sldId id="318" r:id="rId3"/>
    <p:sldId id="314" r:id="rId4"/>
    <p:sldId id="303" r:id="rId5"/>
    <p:sldId id="316" r:id="rId6"/>
    <p:sldId id="306" r:id="rId7"/>
    <p:sldId id="307" r:id="rId8"/>
    <p:sldId id="317" r:id="rId9"/>
    <p:sldId id="300" r:id="rId10"/>
    <p:sldId id="311" r:id="rId11"/>
    <p:sldId id="319" r:id="rId12"/>
    <p:sldId id="320" r:id="rId13"/>
    <p:sldId id="321" r:id="rId14"/>
    <p:sldId id="322" r:id="rId15"/>
    <p:sldId id="324" r:id="rId16"/>
    <p:sldId id="325" r:id="rId17"/>
    <p:sldId id="329" r:id="rId18"/>
    <p:sldId id="330" r:id="rId19"/>
    <p:sldId id="323" r:id="rId20"/>
    <p:sldId id="326" r:id="rId21"/>
    <p:sldId id="327" r:id="rId22"/>
    <p:sldId id="315" r:id="rId23"/>
    <p:sldId id="313" r:id="rId24"/>
    <p:sldId id="328" r:id="rId2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9" frameSlides="1"/>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1" d="100"/>
          <a:sy n="91" d="100"/>
        </p:scale>
        <p:origin x="-848" y="-11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125" d="100"/>
          <a:sy n="125" d="100"/>
        </p:scale>
        <p:origin x="-3960" y="-11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FB6BCA0-AFCA-4C9A-995A-1DA321AD6E04}" type="datetimeFigureOut">
              <a:rPr lang="en-US" smtClean="0"/>
              <a:pPr/>
              <a:t>10/4/12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641595-D5C3-4BC3-92C3-1760D2E2CFE3}"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131900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E46A52-5DB0-4B31-95C4-16EBF4497FE2}" type="datetimeFigureOut">
              <a:rPr lang="en-US" smtClean="0"/>
              <a:pPr/>
              <a:t>10/4/12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0DABAE-72AE-446D-A88B-946F0834D8B2}"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9235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12</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13</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14</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15</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16</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17</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18</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19</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20</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21</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Christina</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22</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 Build</a:t>
            </a:r>
            <a:r>
              <a:rPr lang="en-US" baseline="0" dirty="0" smtClean="0"/>
              <a:t> your own Reflection Activity</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23</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58298070"/>
      </p:ext>
    </p:extLst>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 Build</a:t>
            </a:r>
            <a:r>
              <a:rPr lang="en-US" baseline="0" dirty="0" smtClean="0"/>
              <a:t> your own Reflection Activity</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24</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58298070"/>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Christina</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CHRISTINA</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CHRISTINA</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CHRISTINA</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DENNIS</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10</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MEGAN</a:t>
            </a:r>
            <a:endParaRPr lang="en-US" dirty="0"/>
          </a:p>
        </p:txBody>
      </p:sp>
      <p:sp>
        <p:nvSpPr>
          <p:cNvPr id="4" name="Slide Number Placeholder 3"/>
          <p:cNvSpPr>
            <a:spLocks noGrp="1"/>
          </p:cNvSpPr>
          <p:nvPr>
            <p:ph type="sldNum" sz="quarter" idx="10"/>
          </p:nvPr>
        </p:nvSpPr>
        <p:spPr/>
        <p:txBody>
          <a:bodyPr/>
          <a:lstStyle/>
          <a:p>
            <a:fld id="{C40DABAE-72AE-446D-A88B-946F0834D8B2}" type="slidenum">
              <a:rPr lang="en-US" smtClean="0"/>
              <a:pPr/>
              <a:t>11</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0743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endParaRPr lang="en-US"/>
          </a:p>
        </p:txBody>
      </p:sp>
      <p:sp>
        <p:nvSpPr>
          <p:cNvPr id="16" name="Slide Number Placeholder 15"/>
          <p:cNvSpPr>
            <a:spLocks noGrp="1"/>
          </p:cNvSpPr>
          <p:nvPr>
            <p:ph type="sldNum" sz="quarter" idx="11"/>
          </p:nvPr>
        </p:nvSpPr>
        <p:spPr/>
        <p:txBody>
          <a:bodyPr/>
          <a:lstStyle/>
          <a:p>
            <a:fld id="{64EB18C6-5005-4066-B1C0-0BE27E8562D8}"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69D1C3-BBC8-4603-B265-70A24A1E9E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D6116-8817-491D-8BC1-2F3084D699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endParaRPr lang="en-US"/>
          </a:p>
        </p:txBody>
      </p:sp>
      <p:sp>
        <p:nvSpPr>
          <p:cNvPr id="15" name="Slide Number Placeholder 14"/>
          <p:cNvSpPr>
            <a:spLocks noGrp="1"/>
          </p:cNvSpPr>
          <p:nvPr>
            <p:ph type="sldNum" sz="quarter" idx="15"/>
          </p:nvPr>
        </p:nvSpPr>
        <p:spPr/>
        <p:txBody>
          <a:bodyPr/>
          <a:lstStyle>
            <a:lvl1pPr algn="ctr">
              <a:defRPr/>
            </a:lvl1pPr>
          </a:lstStyle>
          <a:p>
            <a:fld id="{2DB50C6C-3F29-4FBB-AACF-A8E14D3E63B5}"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4C91CB-17BA-4C67-BB7B-F91A60C419D5}"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03EF82-E90E-46FE-8123-D5FACC79EF5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7D05B461-EA9B-4C64-8A19-3FD98E36C2AC}"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C3FD2A-831C-4854-B18C-D2E00E79431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37614D-A3D9-40EC-A50B-781A043D5C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endParaRPr lang="en-US"/>
          </a:p>
        </p:txBody>
      </p:sp>
      <p:sp>
        <p:nvSpPr>
          <p:cNvPr id="9" name="Slide Number Placeholder 8"/>
          <p:cNvSpPr>
            <a:spLocks noGrp="1"/>
          </p:cNvSpPr>
          <p:nvPr>
            <p:ph type="sldNum" sz="quarter" idx="15"/>
          </p:nvPr>
        </p:nvSpPr>
        <p:spPr/>
        <p:txBody>
          <a:bodyPr/>
          <a:lstStyle/>
          <a:p>
            <a:fld id="{75EDBD58-17F2-4783-BA8C-881B057B1832}"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Drag picture to placeholder or click icon to add</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endParaRPr lang="en-US"/>
          </a:p>
        </p:txBody>
      </p:sp>
      <p:sp>
        <p:nvSpPr>
          <p:cNvPr id="9" name="Slide Number Placeholder 8"/>
          <p:cNvSpPr>
            <a:spLocks noGrp="1"/>
          </p:cNvSpPr>
          <p:nvPr>
            <p:ph type="sldNum" sz="quarter" idx="11"/>
          </p:nvPr>
        </p:nvSpPr>
        <p:spPr/>
        <p:txBody>
          <a:bodyPr/>
          <a:lstStyle/>
          <a:p>
            <a:fld id="{E50ED44C-FA54-4CB3-A5FB-11026C88057A}"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0F8C751-32A8-477B-B663-849F372C031F}"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package" Target="../embeddings/Microsoft_Word_Document1.docx"/><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package" Target="../embeddings/Microsoft_Word_Document2.docx"/><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package" Target="../embeddings/Microsoft_Word_Document3.docx"/><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hyperlink" Target="http://humanityquest.com/themes/inspiration/Comics/images_Microsoft/%20BeanManIdeaLight.gif" TargetMode="External"/><Relationship Id="rId4"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81000" y="762000"/>
            <a:ext cx="8458200" cy="2590800"/>
          </a:xfrm>
        </p:spPr>
        <p:txBody>
          <a:bodyPr anchor="ctr"/>
          <a:lstStyle/>
          <a:p>
            <a:r>
              <a:rPr lang="en-US" sz="4000" b="1" dirty="0" smtClean="0">
                <a:cs typeface="Calibri"/>
              </a:rPr>
              <a:t>Developing Engaged Citizens </a:t>
            </a:r>
            <a:br>
              <a:rPr lang="en-US" sz="4000" b="1" dirty="0" smtClean="0">
                <a:cs typeface="Calibri"/>
              </a:rPr>
            </a:br>
            <a:r>
              <a:rPr lang="en-US" sz="4000" b="1" dirty="0" smtClean="0">
                <a:cs typeface="Calibri"/>
              </a:rPr>
              <a:t>Through Service:</a:t>
            </a:r>
            <a:br>
              <a:rPr lang="en-US" sz="4000" b="1" dirty="0" smtClean="0">
                <a:cs typeface="Calibri"/>
              </a:rPr>
            </a:br>
            <a:r>
              <a:rPr lang="en-US" sz="3000" b="1" dirty="0" smtClean="0">
                <a:cs typeface="Calibri"/>
              </a:rPr>
              <a:t>Innovative Models for Reflection and Dialogue</a:t>
            </a:r>
            <a:endParaRPr lang="en-US" sz="3000" b="1" dirty="0">
              <a:cs typeface="Calibri"/>
            </a:endParaRPr>
          </a:p>
        </p:txBody>
      </p:sp>
      <p:sp>
        <p:nvSpPr>
          <p:cNvPr id="6" name="Rectangle 3"/>
          <p:cNvSpPr txBox="1">
            <a:spLocks noChangeArrowheads="1"/>
          </p:cNvSpPr>
          <p:nvPr/>
        </p:nvSpPr>
        <p:spPr>
          <a:xfrm>
            <a:off x="457200" y="3733800"/>
            <a:ext cx="8229600" cy="2667000"/>
          </a:xfrm>
          <a:prstGeom prst="rect">
            <a:avLst/>
          </a:prstGeom>
        </p:spPr>
        <p:txBody>
          <a:bodyPr vert="horz" anchor="ctr">
            <a:normAutofit/>
          </a:bodyPr>
          <a:lstStyle/>
          <a:p>
            <a:pPr marL="0" marR="0" lvl="0" indent="0" algn="ctr" defTabSz="914400" rtl="0" eaLnBrk="1" fontAlgn="auto" latinLnBrk="0" hangingPunct="1">
              <a:lnSpc>
                <a:spcPct val="100000"/>
              </a:lnSpc>
              <a:spcBef>
                <a:spcPts val="600"/>
              </a:spcBef>
              <a:spcAft>
                <a:spcPts val="0"/>
              </a:spcAft>
              <a:buClr>
                <a:schemeClr val="accent2"/>
              </a:buClr>
              <a:buSzPct val="8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Calibri"/>
              </a:rPr>
              <a:t>Megan Farley</a:t>
            </a:r>
          </a:p>
          <a:p>
            <a:pPr marL="0" marR="0" lvl="0" indent="0" algn="ctr" defTabSz="914400" rtl="0" eaLnBrk="1" fontAlgn="auto" latinLnBrk="0" hangingPunct="1">
              <a:lnSpc>
                <a:spcPct val="100000"/>
              </a:lnSpc>
              <a:spcBef>
                <a:spcPts val="600"/>
              </a:spcBef>
              <a:spcAft>
                <a:spcPts val="0"/>
              </a:spcAft>
              <a:buClr>
                <a:schemeClr val="accent2"/>
              </a:buClr>
              <a:buSzPct val="8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Calibri"/>
              </a:rPr>
              <a:t>Christina Harrison</a:t>
            </a:r>
          </a:p>
          <a:p>
            <a:pPr marL="0" marR="0" lvl="0" indent="0" algn="ctr" defTabSz="914400" rtl="0" eaLnBrk="1" fontAlgn="auto" latinLnBrk="0" hangingPunct="1">
              <a:lnSpc>
                <a:spcPct val="100000"/>
              </a:lnSpc>
              <a:spcBef>
                <a:spcPts val="600"/>
              </a:spcBef>
              <a:spcAft>
                <a:spcPts val="0"/>
              </a:spcAft>
              <a:buClr>
                <a:schemeClr val="accent2"/>
              </a:buClr>
              <a:buSzPct val="85000"/>
              <a:buFont typeface="Wingdings 2"/>
              <a:buNone/>
              <a:tabLst/>
              <a:defRPr/>
            </a:pPr>
            <a:r>
              <a:rPr lang="en-US" sz="2600" dirty="0" smtClean="0">
                <a:latin typeface="+mn-lt"/>
                <a:cs typeface="Calibri"/>
              </a:rPr>
              <a:t>Dennis </a:t>
            </a:r>
            <a:r>
              <a:rPr lang="en-US" sz="2600" dirty="0" err="1" smtClean="0">
                <a:latin typeface="+mn-lt"/>
                <a:cs typeface="Calibri"/>
              </a:rPr>
              <a:t>McCunney</a:t>
            </a:r>
            <a:endParaRPr lang="en-US" sz="2600" dirty="0" smtClean="0">
              <a:latin typeface="+mn-lt"/>
              <a:cs typeface="Calibri"/>
            </a:endParaRPr>
          </a:p>
          <a:p>
            <a:pPr marL="0" marR="0" lvl="0" indent="0" algn="ctr" defTabSz="914400" rtl="0" eaLnBrk="1" fontAlgn="auto" latinLnBrk="0" hangingPunct="1">
              <a:lnSpc>
                <a:spcPct val="100000"/>
              </a:lnSpc>
              <a:spcBef>
                <a:spcPts val="600"/>
              </a:spcBef>
              <a:spcAft>
                <a:spcPts val="0"/>
              </a:spcAft>
              <a:buClr>
                <a:schemeClr val="accent2"/>
              </a:buClr>
              <a:buSzPct val="85000"/>
              <a:buFont typeface="Wingdings 2"/>
              <a:buNone/>
              <a:tabLst/>
              <a:defRPr/>
            </a:pPr>
            <a:r>
              <a:rPr kumimoji="0" lang="en-US" sz="2600" b="0" i="0" u="none" strike="noStrike" kern="1200" cap="none" spc="0" normalizeH="0" baseline="0" noProof="0" dirty="0" err="1" smtClean="0">
                <a:ln>
                  <a:noFill/>
                </a:ln>
                <a:solidFill>
                  <a:schemeClr val="tx1"/>
                </a:solidFill>
                <a:effectLst/>
                <a:uLnTx/>
                <a:uFillTx/>
                <a:latin typeface="+mn-lt"/>
                <a:ea typeface="+mn-ea"/>
                <a:cs typeface="Calibri"/>
              </a:rPr>
              <a:t>Kursten</a:t>
            </a:r>
            <a:r>
              <a:rPr kumimoji="0" lang="en-US" sz="2600" b="0" i="0" u="none" strike="noStrike" kern="1200" cap="none" spc="0" normalizeH="0" noProof="0" dirty="0" smtClean="0">
                <a:ln>
                  <a:noFill/>
                </a:ln>
                <a:solidFill>
                  <a:schemeClr val="tx1"/>
                </a:solidFill>
                <a:effectLst/>
                <a:uLnTx/>
                <a:uFillTx/>
                <a:latin typeface="+mn-lt"/>
                <a:ea typeface="+mn-ea"/>
                <a:cs typeface="Calibri"/>
              </a:rPr>
              <a:t> Pickup</a:t>
            </a:r>
            <a:endParaRPr kumimoji="0" lang="en-US" sz="2600" b="0" i="0" u="none" strike="noStrike" kern="1200" cap="none" spc="0" normalizeH="0" baseline="0" noProof="0" dirty="0" smtClean="0">
              <a:ln>
                <a:noFill/>
              </a:ln>
              <a:solidFill>
                <a:schemeClr val="tx1"/>
              </a:solidFill>
              <a:effectLst/>
              <a:uLnTx/>
              <a:uFillTx/>
              <a:latin typeface="+mn-lt"/>
              <a:ea typeface="+mn-ea"/>
              <a:cs typeface="Calibri"/>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Three group reflections each semester; Facilitated by student </a:t>
            </a:r>
            <a:r>
              <a:rPr lang="en-US" dirty="0"/>
              <a:t>l</a:t>
            </a:r>
            <a:r>
              <a:rPr lang="en-US" dirty="0" smtClean="0"/>
              <a:t>eaders</a:t>
            </a:r>
          </a:p>
          <a:p>
            <a:pPr lvl="1"/>
            <a:r>
              <a:rPr lang="en-US" dirty="0" smtClean="0"/>
              <a:t>Opening</a:t>
            </a:r>
          </a:p>
          <a:p>
            <a:pPr lvl="1"/>
            <a:r>
              <a:rPr lang="en-US" dirty="0" smtClean="0"/>
              <a:t>What?</a:t>
            </a:r>
          </a:p>
          <a:p>
            <a:pPr lvl="1"/>
            <a:r>
              <a:rPr lang="en-US" dirty="0" smtClean="0"/>
              <a:t>So What?</a:t>
            </a:r>
          </a:p>
          <a:p>
            <a:pPr lvl="1"/>
            <a:r>
              <a:rPr lang="en-US" dirty="0" smtClean="0"/>
              <a:t>Now What?</a:t>
            </a:r>
          </a:p>
          <a:p>
            <a:pPr lvl="1"/>
            <a:r>
              <a:rPr lang="en-US" dirty="0" smtClean="0"/>
              <a:t>Closing</a:t>
            </a:r>
          </a:p>
          <a:p>
            <a:pPr marL="365760" lvl="1" indent="0">
              <a:buNone/>
            </a:pPr>
            <a:endParaRPr lang="en-US" sz="1400" dirty="0" smtClean="0"/>
          </a:p>
          <a:p>
            <a:r>
              <a:rPr lang="en-US" dirty="0" smtClean="0"/>
              <a:t>Biweekly community questions</a:t>
            </a:r>
          </a:p>
          <a:p>
            <a:pPr lvl="1"/>
            <a:r>
              <a:rPr lang="en-US" dirty="0" smtClean="0"/>
              <a:t>Online but private for group members</a:t>
            </a:r>
          </a:p>
          <a:p>
            <a:pPr lvl="1"/>
            <a:r>
              <a:rPr lang="en-US" dirty="0" smtClean="0"/>
              <a:t>Questions provided to student leaders</a:t>
            </a:r>
          </a:p>
          <a:p>
            <a:pPr marL="0" indent="0">
              <a:buNone/>
            </a:pPr>
            <a:endParaRPr lang="en-US" dirty="0" smtClean="0"/>
          </a:p>
        </p:txBody>
      </p:sp>
      <p:sp>
        <p:nvSpPr>
          <p:cNvPr id="2" name="Title 1"/>
          <p:cNvSpPr>
            <a:spLocks noGrp="1"/>
          </p:cNvSpPr>
          <p:nvPr>
            <p:ph type="title"/>
          </p:nvPr>
        </p:nvSpPr>
        <p:spPr/>
        <p:txBody>
          <a:bodyPr/>
          <a:lstStyle/>
          <a:p>
            <a:r>
              <a:rPr lang="en-US" b="1" dirty="0" smtClean="0"/>
              <a:t>Reflection Structure</a:t>
            </a:r>
            <a:endParaRPr lang="en-US" b="1"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609600"/>
          </a:xfrm>
        </p:spPr>
        <p:txBody>
          <a:bodyPr/>
          <a:lstStyle/>
          <a:p>
            <a:r>
              <a:rPr lang="en-US" dirty="0" smtClean="0"/>
              <a:t>Random sampling of sites and semesters</a:t>
            </a:r>
          </a:p>
        </p:txBody>
      </p:sp>
      <p:sp>
        <p:nvSpPr>
          <p:cNvPr id="2" name="Title 1"/>
          <p:cNvSpPr>
            <a:spLocks noGrp="1"/>
          </p:cNvSpPr>
          <p:nvPr>
            <p:ph type="title"/>
          </p:nvPr>
        </p:nvSpPr>
        <p:spPr>
          <a:xfrm>
            <a:off x="381000" y="304800"/>
            <a:ext cx="8458200" cy="1219200"/>
          </a:xfrm>
        </p:spPr>
        <p:txBody>
          <a:bodyPr anchor="ctr">
            <a:normAutofit fontScale="90000"/>
          </a:bodyPr>
          <a:lstStyle/>
          <a:p>
            <a:r>
              <a:rPr lang="en-US" b="1" dirty="0" smtClean="0"/>
              <a:t>Reflection Attendance: Former Model</a:t>
            </a:r>
            <a:endParaRPr lang="en-US" b="1" dirty="0"/>
          </a:p>
        </p:txBody>
      </p:sp>
      <p:graphicFrame>
        <p:nvGraphicFramePr>
          <p:cNvPr id="41987" name="Object 3"/>
          <p:cNvGraphicFramePr>
            <a:graphicFrameLocks noChangeAspect="1"/>
          </p:cNvGraphicFramePr>
          <p:nvPr/>
        </p:nvGraphicFramePr>
        <p:xfrm>
          <a:off x="1524000" y="2667000"/>
          <a:ext cx="6083300" cy="3606800"/>
        </p:xfrm>
        <a:graphic>
          <a:graphicData uri="http://schemas.openxmlformats.org/presentationml/2006/ole">
            <p:oleObj spid="_x0000_s41987" name="Document" r:id="rId4" imgW="6083300" imgH="3606800" progId="Word.Document.12">
              <p:embed/>
            </p:oleObj>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990600"/>
          </a:xfrm>
        </p:spPr>
        <p:txBody>
          <a:bodyPr>
            <a:normAutofit/>
          </a:bodyPr>
          <a:lstStyle/>
          <a:p>
            <a:r>
              <a:rPr lang="en-US" dirty="0" smtClean="0"/>
              <a:t>Random sampling of sites; data from first semester </a:t>
            </a:r>
            <a:r>
              <a:rPr lang="en-US" smtClean="0"/>
              <a:t>of implementation</a:t>
            </a:r>
            <a:endParaRPr lang="en-US" dirty="0" smtClean="0"/>
          </a:p>
        </p:txBody>
      </p:sp>
      <p:sp>
        <p:nvSpPr>
          <p:cNvPr id="2" name="Title 1"/>
          <p:cNvSpPr>
            <a:spLocks noGrp="1"/>
          </p:cNvSpPr>
          <p:nvPr>
            <p:ph type="title"/>
          </p:nvPr>
        </p:nvSpPr>
        <p:spPr>
          <a:xfrm>
            <a:off x="381000" y="304800"/>
            <a:ext cx="8458200" cy="1219200"/>
          </a:xfrm>
        </p:spPr>
        <p:txBody>
          <a:bodyPr anchor="ctr">
            <a:normAutofit fontScale="90000"/>
          </a:bodyPr>
          <a:lstStyle/>
          <a:p>
            <a:r>
              <a:rPr lang="en-US" b="1" dirty="0" smtClean="0"/>
              <a:t>Reflection Attendance: New Model</a:t>
            </a:r>
            <a:endParaRPr lang="en-US" b="1" dirty="0"/>
          </a:p>
        </p:txBody>
      </p:sp>
      <p:graphicFrame>
        <p:nvGraphicFramePr>
          <p:cNvPr id="44035" name="Object 3"/>
          <p:cNvGraphicFramePr>
            <a:graphicFrameLocks noChangeAspect="1"/>
          </p:cNvGraphicFramePr>
          <p:nvPr/>
        </p:nvGraphicFramePr>
        <p:xfrm>
          <a:off x="1384300" y="3149600"/>
          <a:ext cx="6375400" cy="2336800"/>
        </p:xfrm>
        <a:graphic>
          <a:graphicData uri="http://schemas.openxmlformats.org/presentationml/2006/ole">
            <p:oleObj spid="_x0000_s44035" name="Document" r:id="rId4" imgW="6375400" imgH="2336800" progId="Word.Document.12">
              <p:embed/>
            </p:oleObj>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458200" cy="1219200"/>
          </a:xfrm>
        </p:spPr>
        <p:txBody>
          <a:bodyPr anchor="ctr">
            <a:normAutofit fontScale="90000"/>
          </a:bodyPr>
          <a:lstStyle/>
          <a:p>
            <a:r>
              <a:rPr lang="en-US" b="1" dirty="0" smtClean="0"/>
              <a:t>Learning Outcomes: Former Model</a:t>
            </a:r>
            <a:endParaRPr lang="en-US" b="1" dirty="0"/>
          </a:p>
        </p:txBody>
      </p:sp>
      <p:sp>
        <p:nvSpPr>
          <p:cNvPr id="5" name="Rectangle 4"/>
          <p:cNvSpPr/>
          <p:nvPr/>
        </p:nvSpPr>
        <p:spPr>
          <a:xfrm>
            <a:off x="457200" y="685800"/>
            <a:ext cx="8458200" cy="5986256"/>
          </a:xfrm>
          <a:prstGeom prst="rect">
            <a:avLst/>
          </a:prstGeom>
        </p:spPr>
        <p:txBody>
          <a:bodyPr wrap="square">
            <a:spAutoFit/>
          </a:bodyPr>
          <a:lstStyle/>
          <a:p>
            <a:pPr algn="ctr"/>
            <a:r>
              <a:rPr lang="en-US" sz="1600" b="1" dirty="0" smtClean="0">
                <a:latin typeface="Constantia"/>
                <a:ea typeface="Helvetica"/>
                <a:cs typeface="Constantia"/>
              </a:rPr>
              <a:t>**Fall 2009 Data; 161 respondents</a:t>
            </a:r>
            <a:br>
              <a:rPr lang="en-US" sz="1600" b="1" dirty="0" smtClean="0">
                <a:latin typeface="Constantia"/>
                <a:ea typeface="Helvetica"/>
                <a:cs typeface="Constantia"/>
              </a:rPr>
            </a:br>
            <a:endParaRPr lang="en-US" sz="1600" b="1" dirty="0" smtClean="0">
              <a:latin typeface="Constantia"/>
              <a:ea typeface="Helvetica"/>
              <a:cs typeface="Constantia"/>
            </a:endParaRPr>
          </a:p>
          <a:p>
            <a:r>
              <a:rPr lang="en-US" sz="1300" b="1" dirty="0" smtClean="0">
                <a:latin typeface="Constantia"/>
                <a:ea typeface="Helvetica"/>
                <a:cs typeface="Constantia"/>
              </a:rPr>
              <a:t>My community service experience . . .</a:t>
            </a:r>
          </a:p>
          <a:p>
            <a:r>
              <a:rPr lang="en-US" sz="1300" b="1" dirty="0" smtClean="0">
                <a:latin typeface="Constantia"/>
                <a:ea typeface="Helvetica"/>
                <a:cs typeface="Constantia"/>
              </a:rPr>
              <a:t/>
            </a:r>
            <a:br>
              <a:rPr lang="en-US" sz="1300" b="1" dirty="0" smtClean="0">
                <a:latin typeface="Constantia"/>
                <a:ea typeface="Helvetica"/>
                <a:cs typeface="Constantia"/>
              </a:rPr>
            </a:br>
            <a:r>
              <a:rPr lang="en-US" sz="1300" b="1" dirty="0" smtClean="0">
                <a:latin typeface="Constantia"/>
                <a:ea typeface="Helvetica"/>
                <a:cs typeface="Constantia"/>
              </a:rPr>
              <a:t>[A great deal] [Some] [Only a little] [Not at all]</a:t>
            </a:r>
          </a:p>
          <a:p>
            <a:endParaRPr lang="en-US" sz="1300" b="1" dirty="0" smtClean="0">
              <a:latin typeface="Constantia"/>
              <a:ea typeface="Helvetica"/>
              <a:cs typeface="Constantia"/>
            </a:endParaRPr>
          </a:p>
          <a:p>
            <a:r>
              <a:rPr lang="en-US" sz="1300" dirty="0" smtClean="0">
                <a:latin typeface="Constantia"/>
                <a:ea typeface="Helvetica"/>
                <a:cs typeface="Constantia"/>
              </a:rPr>
              <a:t>...allowed me to become an active member in my community.</a:t>
            </a:r>
          </a:p>
          <a:p>
            <a:r>
              <a:rPr lang="en-US" sz="1300" b="1" dirty="0" smtClean="0">
                <a:solidFill>
                  <a:srgbClr val="F3A447"/>
                </a:solidFill>
                <a:latin typeface="Constantia"/>
                <a:ea typeface="Helvetica"/>
                <a:cs typeface="Constantia"/>
              </a:rPr>
              <a:t>62.7% (101) </a:t>
            </a:r>
            <a:r>
              <a:rPr lang="en-US" sz="1300" dirty="0" smtClean="0">
                <a:solidFill>
                  <a:srgbClr val="F3A447"/>
                </a:solidFill>
                <a:latin typeface="Constantia"/>
                <a:ea typeface="Helvetica"/>
                <a:cs typeface="Constantia"/>
              </a:rPr>
              <a:t>33.5% (54) 2.5% (4) 1.2% (2) 161</a:t>
            </a:r>
            <a:br>
              <a:rPr lang="en-US" sz="1300" dirty="0" smtClean="0">
                <a:solidFill>
                  <a:srgbClr val="F3A447"/>
                </a:solidFill>
                <a:latin typeface="Constantia"/>
                <a:ea typeface="Helvetica"/>
                <a:cs typeface="Constantia"/>
              </a:rPr>
            </a:br>
            <a:endParaRPr lang="en-US" sz="1300" dirty="0" smtClean="0">
              <a:solidFill>
                <a:srgbClr val="F3A447"/>
              </a:solidFill>
              <a:latin typeface="Constantia"/>
              <a:ea typeface="Helvetica"/>
              <a:cs typeface="Constantia"/>
            </a:endParaRPr>
          </a:p>
          <a:p>
            <a:r>
              <a:rPr lang="en-US" sz="1300" dirty="0" smtClean="0">
                <a:latin typeface="Constantia"/>
                <a:ea typeface="Helvetica"/>
                <a:cs typeface="Constantia"/>
              </a:rPr>
              <a:t>...increased my sense of social responsibility.</a:t>
            </a:r>
          </a:p>
          <a:p>
            <a:r>
              <a:rPr lang="en-US" sz="1300" b="1" dirty="0" smtClean="0">
                <a:solidFill>
                  <a:srgbClr val="F3A447"/>
                </a:solidFill>
                <a:latin typeface="Constantia"/>
                <a:ea typeface="Helvetica"/>
                <a:cs typeface="Constantia"/>
              </a:rPr>
              <a:t>69.6% (112) </a:t>
            </a:r>
            <a:r>
              <a:rPr lang="en-US" sz="1300" dirty="0" smtClean="0">
                <a:solidFill>
                  <a:srgbClr val="F3A447"/>
                </a:solidFill>
                <a:latin typeface="Constantia"/>
                <a:ea typeface="Helvetica"/>
                <a:cs typeface="Constantia"/>
              </a:rPr>
              <a:t>26.1% (42) 4.3% (7) 0.0% (0) 161</a:t>
            </a:r>
            <a:br>
              <a:rPr lang="en-US" sz="1300" dirty="0" smtClean="0">
                <a:solidFill>
                  <a:srgbClr val="F3A447"/>
                </a:solidFill>
                <a:latin typeface="Constantia"/>
                <a:ea typeface="Helvetica"/>
                <a:cs typeface="Constantia"/>
              </a:rPr>
            </a:br>
            <a:endParaRPr lang="en-US" sz="1300" dirty="0" smtClean="0">
              <a:solidFill>
                <a:srgbClr val="F3A447"/>
              </a:solidFill>
              <a:latin typeface="Constantia"/>
              <a:ea typeface="Helvetica"/>
              <a:cs typeface="Constantia"/>
            </a:endParaRPr>
          </a:p>
          <a:p>
            <a:r>
              <a:rPr lang="en-US" sz="1300" dirty="0" smtClean="0">
                <a:latin typeface="Constantia"/>
                <a:ea typeface="Helvetica"/>
                <a:cs typeface="Constantia"/>
              </a:rPr>
              <a:t>...increased my understanding of the Jesuit value of "men and women for and with others."</a:t>
            </a:r>
          </a:p>
          <a:p>
            <a:r>
              <a:rPr lang="en-US" sz="1300" b="1" dirty="0" smtClean="0">
                <a:solidFill>
                  <a:srgbClr val="F3A447"/>
                </a:solidFill>
                <a:latin typeface="Constantia"/>
                <a:ea typeface="Helvetica"/>
                <a:cs typeface="Constantia"/>
              </a:rPr>
              <a:t>64.0% (103) </a:t>
            </a:r>
            <a:r>
              <a:rPr lang="en-US" sz="1300" dirty="0" smtClean="0">
                <a:solidFill>
                  <a:srgbClr val="F3A447"/>
                </a:solidFill>
                <a:latin typeface="Constantia"/>
                <a:ea typeface="Helvetica"/>
                <a:cs typeface="Constantia"/>
              </a:rPr>
              <a:t>28.0% (45) 5.6% (9) 2.5% (4) 161</a:t>
            </a:r>
            <a:br>
              <a:rPr lang="en-US" sz="1300" dirty="0" smtClean="0">
                <a:solidFill>
                  <a:srgbClr val="F3A447"/>
                </a:solidFill>
                <a:latin typeface="Constantia"/>
                <a:ea typeface="Helvetica"/>
                <a:cs typeface="Constantia"/>
              </a:rPr>
            </a:br>
            <a:endParaRPr lang="en-US" sz="1300" dirty="0" smtClean="0">
              <a:solidFill>
                <a:srgbClr val="F3A447"/>
              </a:solidFill>
              <a:latin typeface="Constantia"/>
              <a:ea typeface="Helvetica"/>
              <a:cs typeface="Constantia"/>
            </a:endParaRPr>
          </a:p>
          <a:p>
            <a:r>
              <a:rPr lang="en-US" sz="1300" dirty="0" smtClean="0">
                <a:latin typeface="Constantia"/>
                <a:ea typeface="Helvetica"/>
                <a:cs typeface="Constantia"/>
              </a:rPr>
              <a:t>...gave me skills that I can use in my future career.</a:t>
            </a:r>
          </a:p>
          <a:p>
            <a:r>
              <a:rPr lang="en-US" sz="1300" b="1" dirty="0" smtClean="0">
                <a:solidFill>
                  <a:srgbClr val="F3A447"/>
                </a:solidFill>
                <a:latin typeface="Constantia"/>
                <a:ea typeface="Helvetica"/>
                <a:cs typeface="Constantia"/>
              </a:rPr>
              <a:t>53.4% (86) </a:t>
            </a:r>
            <a:r>
              <a:rPr lang="en-US" sz="1300" dirty="0" smtClean="0">
                <a:solidFill>
                  <a:srgbClr val="F3A447"/>
                </a:solidFill>
                <a:latin typeface="Constantia"/>
                <a:ea typeface="Helvetica"/>
                <a:cs typeface="Constantia"/>
              </a:rPr>
              <a:t>33.5% (54) 10.6% (17) 2.5% (4) 161</a:t>
            </a:r>
            <a:br>
              <a:rPr lang="en-US" sz="1300" dirty="0" smtClean="0">
                <a:solidFill>
                  <a:srgbClr val="F3A447"/>
                </a:solidFill>
                <a:latin typeface="Constantia"/>
                <a:ea typeface="Helvetica"/>
                <a:cs typeface="Constantia"/>
              </a:rPr>
            </a:br>
            <a:endParaRPr lang="en-US" sz="1300" dirty="0" smtClean="0">
              <a:solidFill>
                <a:srgbClr val="F3A447"/>
              </a:solidFill>
              <a:latin typeface="Constantia"/>
              <a:ea typeface="Helvetica"/>
              <a:cs typeface="Constantia"/>
            </a:endParaRPr>
          </a:p>
          <a:p>
            <a:r>
              <a:rPr lang="en-US" sz="1300" dirty="0" smtClean="0">
                <a:latin typeface="Constantia"/>
                <a:ea typeface="Helvetica"/>
                <a:cs typeface="Constantia"/>
              </a:rPr>
              <a:t>...caused me to reflect on my faith and/or spirituality.</a:t>
            </a:r>
          </a:p>
          <a:p>
            <a:r>
              <a:rPr lang="en-US" sz="1300" b="1" dirty="0" smtClean="0">
                <a:solidFill>
                  <a:srgbClr val="F3A447"/>
                </a:solidFill>
                <a:latin typeface="Constantia"/>
                <a:ea typeface="Helvetica"/>
                <a:cs typeface="Constantia"/>
              </a:rPr>
              <a:t>32.9% (53) </a:t>
            </a:r>
            <a:r>
              <a:rPr lang="en-US" sz="1300" dirty="0" smtClean="0">
                <a:solidFill>
                  <a:srgbClr val="F3A447"/>
                </a:solidFill>
                <a:latin typeface="Constantia"/>
                <a:ea typeface="Helvetica"/>
                <a:cs typeface="Constantia"/>
              </a:rPr>
              <a:t>31.1% (50) 21.7% (35) 14.3% (23) 161</a:t>
            </a:r>
            <a:br>
              <a:rPr lang="en-US" sz="1300" dirty="0" smtClean="0">
                <a:solidFill>
                  <a:srgbClr val="F3A447"/>
                </a:solidFill>
                <a:latin typeface="Constantia"/>
                <a:ea typeface="Helvetica"/>
                <a:cs typeface="Constantia"/>
              </a:rPr>
            </a:br>
            <a:endParaRPr lang="en-US" sz="1300" dirty="0" smtClean="0">
              <a:solidFill>
                <a:srgbClr val="F3A447"/>
              </a:solidFill>
              <a:latin typeface="Constantia"/>
              <a:ea typeface="Helvetica"/>
              <a:cs typeface="Constantia"/>
            </a:endParaRPr>
          </a:p>
          <a:p>
            <a:r>
              <a:rPr lang="en-US" sz="1300" dirty="0" smtClean="0">
                <a:latin typeface="Constantia"/>
                <a:ea typeface="Helvetica"/>
                <a:cs typeface="Constantia"/>
              </a:rPr>
              <a:t>...caused me to think about some ideas or points of view that I had never considered.</a:t>
            </a:r>
          </a:p>
          <a:p>
            <a:r>
              <a:rPr lang="en-US" sz="1300" b="1" dirty="0" smtClean="0">
                <a:solidFill>
                  <a:srgbClr val="F3A447"/>
                </a:solidFill>
                <a:latin typeface="Constantia"/>
                <a:ea typeface="Helvetica"/>
                <a:cs typeface="Constantia"/>
              </a:rPr>
              <a:t>58.4% (94) </a:t>
            </a:r>
            <a:r>
              <a:rPr lang="en-US" sz="1300" dirty="0" smtClean="0">
                <a:solidFill>
                  <a:srgbClr val="F3A447"/>
                </a:solidFill>
                <a:latin typeface="Constantia"/>
                <a:ea typeface="Helvetica"/>
                <a:cs typeface="Constantia"/>
              </a:rPr>
              <a:t>31.7% (51) 8.1% (13) 1.9% (3) 161</a:t>
            </a:r>
          </a:p>
          <a:p>
            <a:r>
              <a:rPr lang="en-US" sz="1300" dirty="0" smtClean="0">
                <a:latin typeface="Constantia"/>
                <a:ea typeface="Helvetica"/>
                <a:cs typeface="Constantia"/>
              </a:rPr>
              <a:t/>
            </a:r>
            <a:br>
              <a:rPr lang="en-US" sz="1300" dirty="0" smtClean="0">
                <a:latin typeface="Constantia"/>
                <a:ea typeface="Helvetica"/>
                <a:cs typeface="Constantia"/>
              </a:rPr>
            </a:br>
            <a:r>
              <a:rPr lang="en-US" sz="1300" dirty="0" smtClean="0">
                <a:latin typeface="Constantia"/>
                <a:ea typeface="Helvetica"/>
                <a:cs typeface="Constantia"/>
              </a:rPr>
              <a:t>...enhanced my ability to think reflectively.</a:t>
            </a:r>
          </a:p>
          <a:p>
            <a:r>
              <a:rPr lang="en-US" sz="1300" b="1" dirty="0" smtClean="0">
                <a:solidFill>
                  <a:srgbClr val="F3A447"/>
                </a:solidFill>
                <a:latin typeface="Constantia"/>
                <a:ea typeface="Helvetica"/>
                <a:cs typeface="Constantia"/>
              </a:rPr>
              <a:t>43.5% (70) </a:t>
            </a:r>
            <a:r>
              <a:rPr lang="en-US" sz="1300" dirty="0" smtClean="0">
                <a:solidFill>
                  <a:srgbClr val="F3A447"/>
                </a:solidFill>
                <a:latin typeface="Constantia"/>
                <a:ea typeface="Helvetica"/>
                <a:cs typeface="Constantia"/>
              </a:rPr>
              <a:t>39.1% (63) 11.2% (18) 6.2% (10) 161</a:t>
            </a:r>
            <a:br>
              <a:rPr lang="en-US" sz="1300" dirty="0" smtClean="0">
                <a:solidFill>
                  <a:srgbClr val="F3A447"/>
                </a:solidFill>
                <a:latin typeface="Constantia"/>
                <a:ea typeface="Helvetica"/>
                <a:cs typeface="Constantia"/>
              </a:rPr>
            </a:br>
            <a:endParaRPr lang="en-US" sz="1300" dirty="0" smtClean="0">
              <a:solidFill>
                <a:srgbClr val="F3A447"/>
              </a:solidFill>
              <a:latin typeface="Constantia"/>
              <a:ea typeface="Helvetica"/>
              <a:cs typeface="Constantia"/>
            </a:endParaRPr>
          </a:p>
          <a:p>
            <a:r>
              <a:rPr lang="en-US" sz="1300" dirty="0" smtClean="0">
                <a:latin typeface="Constantia"/>
                <a:ea typeface="Helvetica"/>
                <a:cs typeface="Constantia"/>
              </a:rPr>
              <a:t>...helped me recognize the inherent value and dignity of each person.</a:t>
            </a:r>
          </a:p>
          <a:p>
            <a:r>
              <a:rPr lang="en-US" sz="1300" b="1" dirty="0" smtClean="0">
                <a:solidFill>
                  <a:srgbClr val="F3A447"/>
                </a:solidFill>
                <a:latin typeface="Constantia"/>
                <a:ea typeface="Helvetica"/>
                <a:cs typeface="Constantia"/>
              </a:rPr>
              <a:t>71.4% (115) </a:t>
            </a:r>
            <a:r>
              <a:rPr lang="en-US" sz="1300" dirty="0" smtClean="0">
                <a:solidFill>
                  <a:srgbClr val="F3A447"/>
                </a:solidFill>
                <a:latin typeface="Constantia"/>
                <a:ea typeface="Helvetica"/>
                <a:cs typeface="Constantia"/>
              </a:rPr>
              <a:t>24.2% (39) 4.3% (7) 0.0% (0) 161</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458200" cy="1219200"/>
          </a:xfrm>
        </p:spPr>
        <p:txBody>
          <a:bodyPr anchor="ctr">
            <a:normAutofit/>
          </a:bodyPr>
          <a:lstStyle/>
          <a:p>
            <a:r>
              <a:rPr lang="en-US" b="1" dirty="0" smtClean="0"/>
              <a:t>Learning Outcomes: New Model</a:t>
            </a:r>
            <a:endParaRPr lang="en-US" b="1" dirty="0"/>
          </a:p>
        </p:txBody>
      </p:sp>
      <p:graphicFrame>
        <p:nvGraphicFramePr>
          <p:cNvPr id="52226" name="Object 2"/>
          <p:cNvGraphicFramePr>
            <a:graphicFrameLocks noChangeAspect="1"/>
          </p:cNvGraphicFramePr>
          <p:nvPr/>
        </p:nvGraphicFramePr>
        <p:xfrm>
          <a:off x="2209800" y="863972"/>
          <a:ext cx="4648200" cy="5841627"/>
        </p:xfrm>
        <a:graphic>
          <a:graphicData uri="http://schemas.openxmlformats.org/presentationml/2006/ole">
            <p:oleObj spid="_x0000_s52226" name="Document" r:id="rId4" imgW="6083300" imgH="7645400" progId="Word.Document.12">
              <p:embed/>
            </p:oleObj>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19200"/>
          </a:xfrm>
        </p:spPr>
        <p:txBody>
          <a:bodyPr anchor="ctr">
            <a:normAutofit fontScale="90000"/>
          </a:bodyPr>
          <a:lstStyle/>
          <a:p>
            <a:r>
              <a:rPr lang="en-US" b="1" dirty="0" smtClean="0"/>
              <a:t>Learning Outcomes: Former Model</a:t>
            </a:r>
            <a:endParaRPr lang="en-US" b="1" dirty="0"/>
          </a:p>
        </p:txBody>
      </p:sp>
      <p:sp>
        <p:nvSpPr>
          <p:cNvPr id="4" name="Rectangle 3"/>
          <p:cNvSpPr/>
          <p:nvPr/>
        </p:nvSpPr>
        <p:spPr>
          <a:xfrm>
            <a:off x="381000" y="1066801"/>
            <a:ext cx="8534400" cy="4801315"/>
          </a:xfrm>
          <a:prstGeom prst="rect">
            <a:avLst/>
          </a:prstGeom>
        </p:spPr>
        <p:txBody>
          <a:bodyPr wrap="square">
            <a:spAutoFit/>
          </a:bodyPr>
          <a:lstStyle/>
          <a:p>
            <a:r>
              <a:rPr lang="en-US" u="sng" dirty="0" smtClean="0">
                <a:latin typeface="Constantia"/>
                <a:cs typeface="Constantia"/>
              </a:rPr>
              <a:t>On Reflections:</a:t>
            </a:r>
            <a:r>
              <a:rPr lang="en-US" dirty="0" smtClean="0">
                <a:latin typeface="Constantia"/>
                <a:cs typeface="Constantia"/>
              </a:rPr>
              <a:t> </a:t>
            </a:r>
            <a:r>
              <a:rPr lang="en-US" i="1" dirty="0" smtClean="0">
                <a:latin typeface="Constantia"/>
                <a:cs typeface="Constantia"/>
              </a:rPr>
              <a:t>“This semester it was with the Caroline Center group. It was not as largely attended as it was last semester. I felt like </a:t>
            </a:r>
            <a:r>
              <a:rPr lang="en-US" i="1" dirty="0" smtClean="0">
                <a:solidFill>
                  <a:schemeClr val="accent2"/>
                </a:solidFill>
                <a:latin typeface="Constantia"/>
                <a:cs typeface="Constantia"/>
              </a:rPr>
              <a:t>it would have been better to have more people present</a:t>
            </a:r>
            <a:r>
              <a:rPr lang="en-US" i="1" dirty="0" smtClean="0">
                <a:latin typeface="Constantia"/>
                <a:cs typeface="Constantia"/>
              </a:rPr>
              <a:t>. However, it was nice to hear about the experiences of the people and to </a:t>
            </a:r>
            <a:r>
              <a:rPr lang="en-US" i="1" dirty="0" smtClean="0">
                <a:solidFill>
                  <a:srgbClr val="F3A447"/>
                </a:solidFill>
                <a:latin typeface="Constantia"/>
                <a:cs typeface="Constantia"/>
              </a:rPr>
              <a:t>talk about what we encountered and what we felt </a:t>
            </a:r>
            <a:r>
              <a:rPr lang="en-US" i="1" dirty="0" smtClean="0">
                <a:latin typeface="Constantia"/>
                <a:cs typeface="Constantia"/>
              </a:rPr>
              <a:t>about their situations.”</a:t>
            </a:r>
          </a:p>
          <a:p>
            <a:endParaRPr lang="en-US" i="1" dirty="0" smtClean="0">
              <a:latin typeface="Constantia"/>
              <a:cs typeface="Constantia"/>
            </a:endParaRPr>
          </a:p>
          <a:p>
            <a:r>
              <a:rPr lang="en-US" u="sng" dirty="0" smtClean="0">
                <a:latin typeface="Constantia"/>
                <a:cs typeface="Constantia"/>
              </a:rPr>
              <a:t>On Awareness:</a:t>
            </a:r>
            <a:r>
              <a:rPr lang="en-US" dirty="0" smtClean="0">
                <a:latin typeface="Constantia"/>
                <a:cs typeface="Constantia"/>
              </a:rPr>
              <a:t> </a:t>
            </a:r>
            <a:r>
              <a:rPr lang="en-US" i="1" dirty="0" smtClean="0">
                <a:latin typeface="Constantia"/>
                <a:cs typeface="Constantia"/>
              </a:rPr>
              <a:t>“I already knew that there were people in these situations and felt for them. However, actually </a:t>
            </a:r>
            <a:r>
              <a:rPr lang="en-US" i="1" dirty="0" smtClean="0">
                <a:solidFill>
                  <a:srgbClr val="F3A447"/>
                </a:solidFill>
                <a:latin typeface="Constantia"/>
                <a:cs typeface="Constantia"/>
              </a:rPr>
              <a:t>being at the center let me make connections </a:t>
            </a:r>
            <a:r>
              <a:rPr lang="en-US" i="1" dirty="0" smtClean="0">
                <a:latin typeface="Constantia"/>
                <a:cs typeface="Constantia"/>
              </a:rPr>
              <a:t>on a more personal level. </a:t>
            </a:r>
            <a:r>
              <a:rPr lang="en-US" i="1" dirty="0" smtClean="0">
                <a:solidFill>
                  <a:srgbClr val="F3A447"/>
                </a:solidFill>
                <a:latin typeface="Constantia"/>
                <a:cs typeface="Constantia"/>
              </a:rPr>
              <a:t>When these people are your “friends”, it is harder to see them struggle </a:t>
            </a:r>
            <a:r>
              <a:rPr lang="en-US" i="1" dirty="0" smtClean="0">
                <a:latin typeface="Constantia"/>
                <a:cs typeface="Constantia"/>
              </a:rPr>
              <a:t>and you want to do anything you can to help them. You know that you can impart knowledge on them, and you just wish that you could make it easier for them. But sometimes you can’t and you have to accept it, which is the hardest part.” </a:t>
            </a:r>
          </a:p>
          <a:p>
            <a:endParaRPr lang="en-US" i="1" dirty="0" smtClean="0">
              <a:latin typeface="Constantia"/>
              <a:cs typeface="Constantia"/>
            </a:endParaRPr>
          </a:p>
          <a:p>
            <a:r>
              <a:rPr lang="en-US" i="1" u="sng" dirty="0" smtClean="0">
                <a:latin typeface="Constantia"/>
                <a:cs typeface="Constantia"/>
              </a:rPr>
              <a:t>On Connecting The Dots:</a:t>
            </a:r>
            <a:r>
              <a:rPr lang="en-US" i="1" dirty="0" smtClean="0">
                <a:latin typeface="Constantia"/>
                <a:cs typeface="Constantia"/>
              </a:rPr>
              <a:t> “I attended two reflections during my service experience. Both were excellent ways to </a:t>
            </a:r>
            <a:r>
              <a:rPr lang="en-US" i="1" dirty="0" smtClean="0">
                <a:solidFill>
                  <a:srgbClr val="F3A447"/>
                </a:solidFill>
                <a:latin typeface="Constantia"/>
                <a:cs typeface="Constantia"/>
              </a:rPr>
              <a:t>reflect and comment upon the broader topic of education </a:t>
            </a:r>
            <a:r>
              <a:rPr lang="en-US" i="1" dirty="0" smtClean="0">
                <a:latin typeface="Constantia"/>
                <a:cs typeface="Constantia"/>
              </a:rPr>
              <a:t>and draw parallels between trends in education - discovering ways to lessen the achievement gap, charter school education, racial influences in education- and my tutoring experience at Cristo Rey.” </a:t>
            </a:r>
            <a:endParaRPr lang="en-US" i="1" dirty="0">
              <a:latin typeface="Constantia"/>
              <a:cs typeface="Constantia"/>
            </a:endParaRPr>
          </a:p>
        </p:txBody>
      </p:sp>
      <p:cxnSp>
        <p:nvCxnSpPr>
          <p:cNvPr id="6" name="Straight Connector 5"/>
          <p:cNvCxnSpPr/>
          <p:nvPr/>
        </p:nvCxnSpPr>
        <p:spPr>
          <a:xfrm>
            <a:off x="3200400" y="2362200"/>
            <a:ext cx="2743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3124200" y="4267200"/>
            <a:ext cx="27432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19200"/>
          </a:xfrm>
        </p:spPr>
        <p:txBody>
          <a:bodyPr anchor="ctr">
            <a:normAutofit/>
          </a:bodyPr>
          <a:lstStyle/>
          <a:p>
            <a:r>
              <a:rPr lang="en-US" b="1" dirty="0" smtClean="0"/>
              <a:t>Learning Outcomes: New Model</a:t>
            </a:r>
            <a:endParaRPr lang="en-US" b="1" dirty="0"/>
          </a:p>
        </p:txBody>
      </p:sp>
      <p:sp>
        <p:nvSpPr>
          <p:cNvPr id="4" name="Rectangle 3"/>
          <p:cNvSpPr/>
          <p:nvPr/>
        </p:nvSpPr>
        <p:spPr>
          <a:xfrm>
            <a:off x="381000" y="1066801"/>
            <a:ext cx="8534400" cy="4524316"/>
          </a:xfrm>
          <a:prstGeom prst="rect">
            <a:avLst/>
          </a:prstGeom>
        </p:spPr>
        <p:txBody>
          <a:bodyPr wrap="square">
            <a:spAutoFit/>
          </a:bodyPr>
          <a:lstStyle/>
          <a:p>
            <a:r>
              <a:rPr lang="en-US" u="sng" dirty="0" smtClean="0">
                <a:latin typeface="Constantia"/>
                <a:cs typeface="Constantia"/>
              </a:rPr>
              <a:t>**The data show consistent themes of: 1) Expanded awareness about social issues, 2) Expanded awareness about people in Baltimore, 3) Inspiration to respond to social problems, 4) Awareness about stereotypes and injustices</a:t>
            </a:r>
          </a:p>
          <a:p>
            <a:r>
              <a:rPr lang="en-US" u="sng" dirty="0" smtClean="0">
                <a:latin typeface="Constantia"/>
                <a:cs typeface="Constantia"/>
              </a:rPr>
              <a:t>On Reflections:</a:t>
            </a:r>
            <a:r>
              <a:rPr lang="en-US" dirty="0" smtClean="0">
                <a:latin typeface="Constantia"/>
                <a:cs typeface="Constantia"/>
              </a:rPr>
              <a:t> </a:t>
            </a:r>
            <a:r>
              <a:rPr lang="en-US" i="1" dirty="0" smtClean="0">
                <a:latin typeface="Constantia"/>
                <a:cs typeface="Constantia"/>
              </a:rPr>
              <a:t>“This semester it was with the Caroline Center group. It was not as largely attended as it was last semester. I felt like </a:t>
            </a:r>
            <a:r>
              <a:rPr lang="en-US" i="1" dirty="0" smtClean="0">
                <a:solidFill>
                  <a:schemeClr val="accent2"/>
                </a:solidFill>
                <a:latin typeface="Constantia"/>
                <a:cs typeface="Constantia"/>
              </a:rPr>
              <a:t>it would have been better to have more people present</a:t>
            </a:r>
            <a:r>
              <a:rPr lang="en-US" i="1" dirty="0" smtClean="0">
                <a:latin typeface="Constantia"/>
                <a:cs typeface="Constantia"/>
              </a:rPr>
              <a:t>. However, it was nice to hear about the experiences of the people and to </a:t>
            </a:r>
            <a:r>
              <a:rPr lang="en-US" i="1" dirty="0" smtClean="0">
                <a:solidFill>
                  <a:srgbClr val="F3A447"/>
                </a:solidFill>
                <a:latin typeface="Constantia"/>
                <a:cs typeface="Constantia"/>
              </a:rPr>
              <a:t>talk about what we encountered and what we felt </a:t>
            </a:r>
            <a:r>
              <a:rPr lang="en-US" i="1" dirty="0" smtClean="0">
                <a:latin typeface="Constantia"/>
                <a:cs typeface="Constantia"/>
              </a:rPr>
              <a:t>about their situations.”</a:t>
            </a:r>
          </a:p>
          <a:p>
            <a:endParaRPr lang="en-US" i="1" dirty="0" smtClean="0">
              <a:latin typeface="Constantia"/>
              <a:cs typeface="Constantia"/>
            </a:endParaRPr>
          </a:p>
          <a:p>
            <a:r>
              <a:rPr lang="en-US" u="sng" dirty="0" smtClean="0">
                <a:latin typeface="Constantia"/>
                <a:cs typeface="Constantia"/>
              </a:rPr>
              <a:t>On Awareness:</a:t>
            </a:r>
            <a:r>
              <a:rPr lang="en-US" dirty="0" smtClean="0">
                <a:latin typeface="Constantia"/>
                <a:cs typeface="Constantia"/>
              </a:rPr>
              <a:t> </a:t>
            </a:r>
            <a:r>
              <a:rPr lang="en-US" i="1" dirty="0" smtClean="0">
                <a:latin typeface="Constantia"/>
                <a:cs typeface="Constantia"/>
              </a:rPr>
              <a:t>“My work with RYP has truly affected the way I view Baltimore, the idea of community, and my own goals and spirituality and so much more.</a:t>
            </a:r>
          </a:p>
          <a:p>
            <a:endParaRPr lang="en-US" i="1" dirty="0" smtClean="0">
              <a:latin typeface="Constantia"/>
              <a:cs typeface="Constantia"/>
            </a:endParaRPr>
          </a:p>
          <a:p>
            <a:r>
              <a:rPr lang="en-US" i="1" u="sng" dirty="0" smtClean="0">
                <a:latin typeface="Constantia"/>
                <a:cs typeface="Constantia"/>
              </a:rPr>
              <a:t>On Connecting The Dots:</a:t>
            </a:r>
            <a:r>
              <a:rPr lang="en-US" i="1" dirty="0" smtClean="0">
                <a:latin typeface="Constantia"/>
                <a:cs typeface="Constantia"/>
              </a:rPr>
              <a:t> “I attended two reflections during my service experience. Both were excellent ways to </a:t>
            </a:r>
            <a:r>
              <a:rPr lang="en-US" i="1" dirty="0" smtClean="0">
                <a:solidFill>
                  <a:srgbClr val="F3A447"/>
                </a:solidFill>
                <a:latin typeface="Constantia"/>
                <a:cs typeface="Constantia"/>
              </a:rPr>
              <a:t>reflect and comment upon the broader topic of education </a:t>
            </a:r>
            <a:r>
              <a:rPr lang="en-US" i="1" dirty="0" smtClean="0">
                <a:latin typeface="Constantia"/>
                <a:cs typeface="Constantia"/>
              </a:rPr>
              <a:t>and draw parallels between trends in education - discovering ways to lessen the achievement gap, charter school education, racial influences in education- and my tutoring experience at Cristo Rey.” </a:t>
            </a:r>
            <a:endParaRPr lang="en-US" i="1" dirty="0">
              <a:latin typeface="Constantia"/>
              <a:cs typeface="Constantia"/>
            </a:endParaRPr>
          </a:p>
        </p:txBody>
      </p:sp>
      <p:cxnSp>
        <p:nvCxnSpPr>
          <p:cNvPr id="6" name="Straight Connector 5"/>
          <p:cNvCxnSpPr/>
          <p:nvPr/>
        </p:nvCxnSpPr>
        <p:spPr>
          <a:xfrm>
            <a:off x="3200400" y="2362200"/>
            <a:ext cx="2743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3124200" y="4267200"/>
            <a:ext cx="27432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19200"/>
          </a:xfrm>
        </p:spPr>
        <p:txBody>
          <a:bodyPr anchor="ctr">
            <a:normAutofit/>
          </a:bodyPr>
          <a:lstStyle/>
          <a:p>
            <a:r>
              <a:rPr lang="en-US" b="1" dirty="0" smtClean="0"/>
              <a:t>Student Leaders: Former Model</a:t>
            </a:r>
            <a:endParaRPr lang="en-US" b="1" dirty="0"/>
          </a:p>
        </p:txBody>
      </p:sp>
      <p:sp>
        <p:nvSpPr>
          <p:cNvPr id="7" name="Rectangle 6"/>
          <p:cNvSpPr/>
          <p:nvPr/>
        </p:nvSpPr>
        <p:spPr>
          <a:xfrm>
            <a:off x="228600" y="990600"/>
            <a:ext cx="8534400" cy="5632312"/>
          </a:xfrm>
          <a:prstGeom prst="rect">
            <a:avLst/>
          </a:prstGeom>
        </p:spPr>
        <p:txBody>
          <a:bodyPr wrap="square">
            <a:spAutoFit/>
          </a:bodyPr>
          <a:lstStyle/>
          <a:p>
            <a:pPr marL="342900" indent="-342900">
              <a:buAutoNum type="arabicPeriod"/>
            </a:pPr>
            <a:r>
              <a:rPr lang="en-US" u="sng" dirty="0" smtClean="0">
                <a:latin typeface="Constantia"/>
                <a:cs typeface="Constantia"/>
              </a:rPr>
              <a:t>Difficulty of creating a challenging and open space:</a:t>
            </a:r>
            <a:r>
              <a:rPr lang="en-US" dirty="0" smtClean="0">
                <a:latin typeface="Constantia"/>
                <a:cs typeface="Constantia"/>
              </a:rPr>
              <a:t/>
            </a:r>
            <a:br>
              <a:rPr lang="en-US" dirty="0" smtClean="0">
                <a:latin typeface="Constantia"/>
                <a:cs typeface="Constantia"/>
              </a:rPr>
            </a:br>
            <a:r>
              <a:rPr lang="en-US" dirty="0" smtClean="0">
                <a:latin typeface="Constantia"/>
                <a:cs typeface="Constantia"/>
              </a:rPr>
              <a:t>”Reflections my first year were </a:t>
            </a:r>
            <a:r>
              <a:rPr lang="en-US" dirty="0" smtClean="0">
                <a:solidFill>
                  <a:srgbClr val="F3A447"/>
                </a:solidFill>
                <a:latin typeface="Constantia"/>
                <a:cs typeface="Constantia"/>
              </a:rPr>
              <a:t>safer</a:t>
            </a:r>
            <a:r>
              <a:rPr lang="en-US" dirty="0" smtClean="0">
                <a:latin typeface="Constantia"/>
                <a:cs typeface="Constantia"/>
              </a:rPr>
              <a:t>, maybe because of my </a:t>
            </a:r>
            <a:r>
              <a:rPr lang="en-US" dirty="0" smtClean="0">
                <a:solidFill>
                  <a:srgbClr val="F3A447"/>
                </a:solidFill>
                <a:latin typeface="Constantia"/>
                <a:cs typeface="Constantia"/>
              </a:rPr>
              <a:t>confidence level</a:t>
            </a:r>
            <a:r>
              <a:rPr lang="en-US" dirty="0" smtClean="0">
                <a:latin typeface="Constantia"/>
                <a:cs typeface="Constantia"/>
              </a:rPr>
              <a:t>... </a:t>
            </a:r>
            <a:r>
              <a:rPr lang="en-US" dirty="0" smtClean="0">
                <a:solidFill>
                  <a:srgbClr val="F3A447"/>
                </a:solidFill>
                <a:latin typeface="Constantia"/>
                <a:cs typeface="Constantia"/>
              </a:rPr>
              <a:t>Later I felt like I had better facilitation skills</a:t>
            </a:r>
            <a:r>
              <a:rPr lang="en-US" dirty="0" smtClean="0">
                <a:latin typeface="Constantia"/>
                <a:cs typeface="Constantia"/>
              </a:rPr>
              <a:t>”</a:t>
            </a:r>
            <a:br>
              <a:rPr lang="en-US" dirty="0" smtClean="0">
                <a:latin typeface="Constantia"/>
                <a:cs typeface="Constantia"/>
              </a:rPr>
            </a:br>
            <a:r>
              <a:rPr lang="en-US" dirty="0" smtClean="0">
                <a:latin typeface="Constantia"/>
                <a:cs typeface="Constantia"/>
              </a:rPr>
              <a:t/>
            </a:r>
            <a:br>
              <a:rPr lang="en-US" dirty="0" smtClean="0">
                <a:latin typeface="Constantia"/>
                <a:cs typeface="Constantia"/>
              </a:rPr>
            </a:br>
            <a:r>
              <a:rPr lang="en-US" dirty="0" smtClean="0">
                <a:latin typeface="Constantia"/>
                <a:cs typeface="Constantia"/>
              </a:rPr>
              <a:t>“A typical reflection had some students who were interested but shy, some who were too vocal, some who were comfortable, some who were there only to get their service learning hours, etc. I think this dynamic was compounded by the fact that the students weren’t all comfortable with one another or used to reflecting; </a:t>
            </a:r>
            <a:r>
              <a:rPr lang="en-US" dirty="0" smtClean="0">
                <a:solidFill>
                  <a:srgbClr val="F3A447"/>
                </a:solidFill>
                <a:latin typeface="Constantia"/>
                <a:cs typeface="Constantia"/>
              </a:rPr>
              <a:t>it wasn’t always possible to really delve deeply into students’ experiences in one evening</a:t>
            </a:r>
            <a:r>
              <a:rPr lang="en-US" dirty="0" smtClean="0">
                <a:latin typeface="Constantia"/>
                <a:cs typeface="Constantia"/>
              </a:rPr>
              <a:t>.”</a:t>
            </a:r>
            <a:br>
              <a:rPr lang="en-US" dirty="0" smtClean="0">
                <a:latin typeface="Constantia"/>
                <a:cs typeface="Constantia"/>
              </a:rPr>
            </a:br>
            <a:endParaRPr lang="en-US" dirty="0" smtClean="0">
              <a:latin typeface="Constantia"/>
              <a:cs typeface="Constantia"/>
            </a:endParaRPr>
          </a:p>
          <a:p>
            <a:pPr marL="342900" indent="-342900">
              <a:buAutoNum type="arabicPeriod"/>
            </a:pPr>
            <a:r>
              <a:rPr lang="en-US" u="sng" dirty="0" smtClean="0">
                <a:latin typeface="Constantia"/>
                <a:cs typeface="Constantia"/>
              </a:rPr>
              <a:t>Frequency:</a:t>
            </a:r>
            <a:r>
              <a:rPr lang="en-US" dirty="0" smtClean="0">
                <a:latin typeface="Constantia"/>
                <a:cs typeface="Constantia"/>
              </a:rPr>
              <a:t/>
            </a:r>
            <a:br>
              <a:rPr lang="en-US" dirty="0" smtClean="0">
                <a:latin typeface="Constantia"/>
                <a:cs typeface="Constantia"/>
              </a:rPr>
            </a:br>
            <a:r>
              <a:rPr lang="en-US" dirty="0" smtClean="0">
                <a:latin typeface="Constantia"/>
                <a:cs typeface="Constantia"/>
              </a:rPr>
              <a:t>“I think the </a:t>
            </a:r>
            <a:r>
              <a:rPr lang="en-US" dirty="0" smtClean="0">
                <a:solidFill>
                  <a:srgbClr val="F3A447"/>
                </a:solidFill>
                <a:latin typeface="Constantia"/>
                <a:cs typeface="Constantia"/>
              </a:rPr>
              <a:t>conversations didn’t go as deep as they could have </a:t>
            </a:r>
            <a:r>
              <a:rPr lang="en-US" dirty="0" smtClean="0">
                <a:latin typeface="Constantia"/>
                <a:cs typeface="Constantia"/>
              </a:rPr>
              <a:t>because the reflections were only held once a semester, not all the volunteers knew each other before sitting down together, and it was sometimes a person’s first reflection. While the reflections served an important purpose, </a:t>
            </a:r>
            <a:r>
              <a:rPr lang="en-US" dirty="0" smtClean="0">
                <a:solidFill>
                  <a:srgbClr val="F3A447"/>
                </a:solidFill>
                <a:latin typeface="Constantia"/>
                <a:cs typeface="Constantia"/>
              </a:rPr>
              <a:t>they could have done more</a:t>
            </a:r>
            <a:r>
              <a:rPr lang="en-US" dirty="0" smtClean="0">
                <a:latin typeface="Constantia"/>
                <a:cs typeface="Constantia"/>
              </a:rPr>
              <a:t>.”</a:t>
            </a:r>
            <a:br>
              <a:rPr lang="en-US" dirty="0" smtClean="0">
                <a:latin typeface="Constantia"/>
                <a:cs typeface="Constantia"/>
              </a:rPr>
            </a:br>
            <a:endParaRPr lang="en-US" dirty="0" smtClean="0">
              <a:latin typeface="Constantia"/>
              <a:cs typeface="Constantia"/>
            </a:endParaRPr>
          </a:p>
          <a:p>
            <a:pPr marL="342900" indent="-342900">
              <a:buAutoNum type="arabicPeriod"/>
            </a:pPr>
            <a:r>
              <a:rPr lang="en-US" u="sng" dirty="0" smtClean="0">
                <a:latin typeface="Constantia"/>
                <a:cs typeface="Constantia"/>
              </a:rPr>
              <a:t>Attendance, Participation, and Appreciation of Structure:</a:t>
            </a:r>
            <a:r>
              <a:rPr lang="en-US" dirty="0" smtClean="0">
                <a:latin typeface="Constantia"/>
                <a:cs typeface="Constantia"/>
              </a:rPr>
              <a:t/>
            </a:r>
            <a:br>
              <a:rPr lang="en-US" dirty="0" smtClean="0">
                <a:latin typeface="Constantia"/>
                <a:cs typeface="Constantia"/>
              </a:rPr>
            </a:br>
            <a:r>
              <a:rPr lang="en-US" dirty="0" smtClean="0">
                <a:latin typeface="Constantia"/>
                <a:cs typeface="Constantia"/>
              </a:rPr>
              <a:t>“Before TST, attendance seemed to be low </a:t>
            </a:r>
            <a:r>
              <a:rPr lang="en-US" dirty="0" smtClean="0">
                <a:solidFill>
                  <a:srgbClr val="F3A447"/>
                </a:solidFill>
                <a:latin typeface="Constantia"/>
                <a:cs typeface="Constantia"/>
              </a:rPr>
              <a:t>no matter what I did</a:t>
            </a:r>
            <a:r>
              <a:rPr lang="en-US" dirty="0" smtClean="0">
                <a:latin typeface="Constantia"/>
                <a:cs typeface="Constantia"/>
              </a:rPr>
              <a:t>.”</a:t>
            </a:r>
            <a:endParaRPr lang="en-US" dirty="0">
              <a:latin typeface="Constantia"/>
              <a:cs typeface="Constantia"/>
            </a:endParaRPr>
          </a:p>
        </p:txBody>
      </p:sp>
      <p:cxnSp>
        <p:nvCxnSpPr>
          <p:cNvPr id="9" name="Straight Connector 8"/>
          <p:cNvCxnSpPr/>
          <p:nvPr/>
        </p:nvCxnSpPr>
        <p:spPr>
          <a:xfrm>
            <a:off x="3124200" y="2057400"/>
            <a:ext cx="2743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124200" y="3962400"/>
            <a:ext cx="2743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200400" y="5791200"/>
            <a:ext cx="27432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19200"/>
          </a:xfrm>
        </p:spPr>
        <p:txBody>
          <a:bodyPr anchor="ctr">
            <a:normAutofit/>
          </a:bodyPr>
          <a:lstStyle/>
          <a:p>
            <a:r>
              <a:rPr lang="en-US" b="1" dirty="0" smtClean="0"/>
              <a:t>Student Leaders: New Model</a:t>
            </a:r>
            <a:endParaRPr lang="en-US" b="1" dirty="0"/>
          </a:p>
        </p:txBody>
      </p:sp>
      <p:sp>
        <p:nvSpPr>
          <p:cNvPr id="7" name="Rectangle 6"/>
          <p:cNvSpPr/>
          <p:nvPr/>
        </p:nvSpPr>
        <p:spPr>
          <a:xfrm>
            <a:off x="228600" y="1280279"/>
            <a:ext cx="8534400" cy="4247317"/>
          </a:xfrm>
          <a:prstGeom prst="rect">
            <a:avLst/>
          </a:prstGeom>
        </p:spPr>
        <p:txBody>
          <a:bodyPr wrap="square">
            <a:spAutoFit/>
          </a:bodyPr>
          <a:lstStyle/>
          <a:p>
            <a:pPr marL="342900" indent="-342900">
              <a:buAutoNum type="arabicPeriod"/>
            </a:pPr>
            <a:r>
              <a:rPr lang="en-US" u="sng" dirty="0" smtClean="0">
                <a:latin typeface="Constantia"/>
                <a:cs typeface="Constantia"/>
              </a:rPr>
              <a:t>Participation and engagement were strong:</a:t>
            </a:r>
            <a:r>
              <a:rPr lang="en-US" dirty="0" smtClean="0">
                <a:latin typeface="Constantia"/>
                <a:cs typeface="Constantia"/>
              </a:rPr>
              <a:t/>
            </a:r>
            <a:br>
              <a:rPr lang="en-US" dirty="0" smtClean="0">
                <a:latin typeface="Constantia"/>
                <a:cs typeface="Constantia"/>
              </a:rPr>
            </a:br>
            <a:r>
              <a:rPr lang="en-US" dirty="0" smtClean="0">
                <a:latin typeface="Constantia"/>
                <a:cs typeface="Constantia"/>
              </a:rPr>
              <a:t>“I never had a problem getting people to participate, and </a:t>
            </a:r>
            <a:r>
              <a:rPr lang="en-US" dirty="0" smtClean="0">
                <a:solidFill>
                  <a:srgbClr val="F3A447"/>
                </a:solidFill>
                <a:latin typeface="Constantia"/>
                <a:cs typeface="Constantia"/>
              </a:rPr>
              <a:t>my experience as a reflection leader changed my view on how important it really was</a:t>
            </a:r>
            <a:r>
              <a:rPr lang="en-US" dirty="0" smtClean="0">
                <a:latin typeface="Constantia"/>
                <a:cs typeface="Constantia"/>
              </a:rPr>
              <a:t>”</a:t>
            </a:r>
            <a:br>
              <a:rPr lang="en-US" dirty="0" smtClean="0">
                <a:latin typeface="Constantia"/>
                <a:cs typeface="Constantia"/>
              </a:rPr>
            </a:br>
            <a:endParaRPr lang="en-US" dirty="0" smtClean="0">
              <a:latin typeface="Constantia"/>
              <a:cs typeface="Constantia"/>
            </a:endParaRPr>
          </a:p>
          <a:p>
            <a:pPr marL="342900" indent="-342900">
              <a:buAutoNum type="arabicPeriod"/>
            </a:pPr>
            <a:r>
              <a:rPr lang="en-US" u="sng" dirty="0" smtClean="0">
                <a:latin typeface="Constantia"/>
                <a:cs typeface="Constantia"/>
              </a:rPr>
              <a:t>Confidence as a facilitator:</a:t>
            </a:r>
            <a:r>
              <a:rPr lang="en-US" dirty="0" smtClean="0">
                <a:latin typeface="Constantia"/>
                <a:cs typeface="Constantia"/>
              </a:rPr>
              <a:t/>
            </a:r>
            <a:br>
              <a:rPr lang="en-US" dirty="0" smtClean="0">
                <a:latin typeface="Constantia"/>
                <a:cs typeface="Constantia"/>
              </a:rPr>
            </a:br>
            <a:r>
              <a:rPr lang="en-US" dirty="0" smtClean="0">
                <a:latin typeface="Constantia"/>
                <a:cs typeface="Constantia"/>
              </a:rPr>
              <a:t>“I had a different experience as just a participant... but when I became a reflection leader -- being responsible for it -- </a:t>
            </a:r>
            <a:r>
              <a:rPr lang="en-US" dirty="0" smtClean="0">
                <a:solidFill>
                  <a:srgbClr val="F3A447"/>
                </a:solidFill>
                <a:latin typeface="Constantia"/>
                <a:cs typeface="Constantia"/>
              </a:rPr>
              <a:t>I had a totally different perspective on the importance of reflection as part of the process</a:t>
            </a:r>
            <a:r>
              <a:rPr lang="en-US" dirty="0" smtClean="0">
                <a:latin typeface="Constantia"/>
                <a:cs typeface="Constantia"/>
              </a:rPr>
              <a:t>”</a:t>
            </a:r>
            <a:br>
              <a:rPr lang="en-US" dirty="0" smtClean="0">
                <a:latin typeface="Constantia"/>
                <a:cs typeface="Constantia"/>
              </a:rPr>
            </a:br>
            <a:r>
              <a:rPr lang="en-US" dirty="0" smtClean="0">
                <a:latin typeface="Constantia"/>
                <a:cs typeface="Constantia"/>
              </a:rPr>
              <a:t/>
            </a:r>
            <a:br>
              <a:rPr lang="en-US" dirty="0" smtClean="0">
                <a:latin typeface="Constantia"/>
                <a:cs typeface="Constantia"/>
              </a:rPr>
            </a:br>
            <a:r>
              <a:rPr lang="en-US" dirty="0" smtClean="0">
                <a:latin typeface="Constantia"/>
                <a:cs typeface="Constantia"/>
              </a:rPr>
              <a:t>“As a first year leader, first I was nervous and not sure what to do, and I relied a lot on the resources we were given in training, so I followed step by step and then </a:t>
            </a:r>
            <a:r>
              <a:rPr lang="en-US" dirty="0" smtClean="0">
                <a:solidFill>
                  <a:srgbClr val="F3A447"/>
                </a:solidFill>
                <a:latin typeface="Constantia"/>
                <a:cs typeface="Constantia"/>
              </a:rPr>
              <a:t>I could slowly add my own stamp</a:t>
            </a:r>
            <a:r>
              <a:rPr lang="en-US" dirty="0" smtClean="0">
                <a:latin typeface="Constantia"/>
                <a:cs typeface="Constantia"/>
              </a:rPr>
              <a:t>.”</a:t>
            </a:r>
            <a:br>
              <a:rPr lang="en-US" dirty="0" smtClean="0">
                <a:latin typeface="Constantia"/>
                <a:cs typeface="Constantia"/>
              </a:rPr>
            </a:br>
            <a:endParaRPr lang="en-US" dirty="0" smtClean="0">
              <a:latin typeface="Constantia"/>
              <a:cs typeface="Constantia"/>
            </a:endParaRPr>
          </a:p>
          <a:p>
            <a:pPr marL="342900" indent="-342900">
              <a:buAutoNum type="arabicPeriod"/>
            </a:pPr>
            <a:r>
              <a:rPr lang="en-US" u="sng" dirty="0" smtClean="0">
                <a:latin typeface="Constantia"/>
                <a:cs typeface="Constantia"/>
              </a:rPr>
              <a:t>Structure provides accountability as well as freedom:</a:t>
            </a:r>
            <a:r>
              <a:rPr lang="en-US" dirty="0" smtClean="0">
                <a:latin typeface="Constantia"/>
                <a:cs typeface="Constantia"/>
              </a:rPr>
              <a:t/>
            </a:r>
            <a:br>
              <a:rPr lang="en-US" dirty="0" smtClean="0">
                <a:latin typeface="Constantia"/>
                <a:cs typeface="Constantia"/>
              </a:rPr>
            </a:br>
            <a:r>
              <a:rPr lang="en-US" dirty="0" smtClean="0">
                <a:latin typeface="Constantia"/>
                <a:cs typeface="Constantia"/>
              </a:rPr>
              <a:t>“Having </a:t>
            </a:r>
            <a:r>
              <a:rPr lang="en-US" dirty="0" smtClean="0">
                <a:solidFill>
                  <a:srgbClr val="F3A447"/>
                </a:solidFill>
                <a:latin typeface="Constantia"/>
                <a:cs typeface="Constantia"/>
              </a:rPr>
              <a:t>the structure to start provided comfort </a:t>
            </a:r>
            <a:r>
              <a:rPr lang="en-US" dirty="0" smtClean="0">
                <a:latin typeface="Constantia"/>
                <a:cs typeface="Constantia"/>
              </a:rPr>
              <a:t>that was helpful”</a:t>
            </a:r>
            <a:endParaRPr lang="en-US" dirty="0">
              <a:latin typeface="Constantia"/>
              <a:cs typeface="Constantia"/>
            </a:endParaRPr>
          </a:p>
        </p:txBody>
      </p:sp>
      <p:cxnSp>
        <p:nvCxnSpPr>
          <p:cNvPr id="4" name="Straight Connector 3"/>
          <p:cNvCxnSpPr/>
          <p:nvPr/>
        </p:nvCxnSpPr>
        <p:spPr>
          <a:xfrm>
            <a:off x="3124200" y="2362200"/>
            <a:ext cx="2743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3124200" y="3657600"/>
            <a:ext cx="2743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124200" y="4800600"/>
            <a:ext cx="27432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19200"/>
          </a:xfrm>
        </p:spPr>
        <p:txBody>
          <a:bodyPr anchor="ctr">
            <a:normAutofit/>
          </a:bodyPr>
          <a:lstStyle/>
          <a:p>
            <a:r>
              <a:rPr lang="en-US" b="1" dirty="0" smtClean="0"/>
              <a:t>Some Tentative Conclusions</a:t>
            </a:r>
            <a:endParaRPr lang="en-US" b="1" dirty="0"/>
          </a:p>
        </p:txBody>
      </p:sp>
      <p:sp>
        <p:nvSpPr>
          <p:cNvPr id="4" name="Rectangle 3"/>
          <p:cNvSpPr/>
          <p:nvPr/>
        </p:nvSpPr>
        <p:spPr>
          <a:xfrm>
            <a:off x="457200" y="1143000"/>
            <a:ext cx="8458200" cy="5386089"/>
          </a:xfrm>
          <a:prstGeom prst="rect">
            <a:avLst/>
          </a:prstGeom>
        </p:spPr>
        <p:txBody>
          <a:bodyPr wrap="square">
            <a:spAutoFit/>
          </a:bodyPr>
          <a:lstStyle/>
          <a:p>
            <a:pPr>
              <a:spcAft>
                <a:spcPts val="1200"/>
              </a:spcAft>
              <a:buClr>
                <a:schemeClr val="accent2"/>
              </a:buClr>
              <a:buFont typeface="Arial"/>
              <a:buChar char="•"/>
            </a:pPr>
            <a:r>
              <a:rPr lang="en-US" sz="2200" dirty="0" smtClean="0">
                <a:solidFill>
                  <a:srgbClr val="F3A447"/>
                </a:solidFill>
                <a:latin typeface="Constantia"/>
                <a:ea typeface="Helvetica"/>
                <a:cs typeface="Constantia"/>
              </a:rPr>
              <a:t> </a:t>
            </a:r>
            <a:r>
              <a:rPr lang="en-US" sz="2200" dirty="0" smtClean="0">
                <a:latin typeface="Constantia"/>
                <a:ea typeface="Helvetica"/>
                <a:cs typeface="Constantia"/>
              </a:rPr>
              <a:t>Students come to recognize the importance of community</a:t>
            </a:r>
          </a:p>
          <a:p>
            <a:pPr lvl="1">
              <a:spcAft>
                <a:spcPts val="1200"/>
              </a:spcAft>
              <a:buClr>
                <a:schemeClr val="accent2"/>
              </a:buClr>
              <a:buFont typeface="Arial"/>
              <a:buChar char="•"/>
            </a:pPr>
            <a:r>
              <a:rPr lang="en-US" sz="2200" dirty="0" smtClean="0">
                <a:latin typeface="Constantia"/>
                <a:ea typeface="Helvetica"/>
                <a:cs typeface="Constantia"/>
              </a:rPr>
              <a:t> Developing relationships</a:t>
            </a:r>
          </a:p>
          <a:p>
            <a:pPr lvl="1">
              <a:spcAft>
                <a:spcPts val="1200"/>
              </a:spcAft>
              <a:buClr>
                <a:schemeClr val="accent2"/>
              </a:buClr>
              <a:buFont typeface="Arial"/>
              <a:buChar char="•"/>
            </a:pPr>
            <a:r>
              <a:rPr lang="en-US" sz="2200" dirty="0" smtClean="0">
                <a:latin typeface="Constantia"/>
                <a:ea typeface="Helvetica"/>
                <a:cs typeface="Constantia"/>
              </a:rPr>
              <a:t> Sharing ideas with one another</a:t>
            </a:r>
          </a:p>
          <a:p>
            <a:pPr lvl="1">
              <a:spcAft>
                <a:spcPts val="1200"/>
              </a:spcAft>
              <a:buClr>
                <a:schemeClr val="accent2"/>
              </a:buClr>
              <a:buFont typeface="Arial"/>
              <a:buChar char="•"/>
            </a:pPr>
            <a:r>
              <a:rPr lang="en-US" sz="2200" dirty="0" smtClean="0">
                <a:latin typeface="Constantia"/>
                <a:ea typeface="Helvetica"/>
                <a:cs typeface="Constantia"/>
              </a:rPr>
              <a:t> Learning and growing together</a:t>
            </a:r>
          </a:p>
          <a:p>
            <a:pPr>
              <a:spcAft>
                <a:spcPts val="1200"/>
              </a:spcAft>
              <a:buClr>
                <a:schemeClr val="accent2"/>
              </a:buClr>
              <a:buFont typeface="Arial"/>
              <a:buChar char="•"/>
            </a:pPr>
            <a:r>
              <a:rPr lang="en-US" sz="2200" dirty="0" smtClean="0">
                <a:latin typeface="Constantia"/>
                <a:ea typeface="Helvetica"/>
                <a:cs typeface="Constantia"/>
              </a:rPr>
              <a:t> Students find meaning through “connecting the dots” between their experience and the broader context </a:t>
            </a:r>
          </a:p>
          <a:p>
            <a:pPr>
              <a:spcAft>
                <a:spcPts val="1200"/>
              </a:spcAft>
              <a:buClr>
                <a:schemeClr val="accent2"/>
              </a:buClr>
              <a:buFont typeface="Arial"/>
              <a:buChar char="•"/>
            </a:pPr>
            <a:r>
              <a:rPr lang="en-US" sz="2200" dirty="0" smtClean="0">
                <a:latin typeface="Constantia"/>
                <a:ea typeface="Helvetica"/>
                <a:cs typeface="Constantia"/>
              </a:rPr>
              <a:t> Substance was not significantly different, but attendance was much higher (so more could participate, engage, and benefit!)</a:t>
            </a:r>
          </a:p>
          <a:p>
            <a:pPr>
              <a:spcAft>
                <a:spcPts val="1200"/>
              </a:spcAft>
              <a:buClr>
                <a:schemeClr val="accent2"/>
              </a:buClr>
              <a:buFont typeface="Arial"/>
              <a:buChar char="•"/>
            </a:pPr>
            <a:r>
              <a:rPr lang="en-US" sz="2200" dirty="0" smtClean="0">
                <a:latin typeface="Constantia"/>
                <a:ea typeface="Helvetica"/>
                <a:cs typeface="Constantia"/>
              </a:rPr>
              <a:t> New structure gave student leaders confidence to be creative</a:t>
            </a:r>
          </a:p>
          <a:p>
            <a:pPr>
              <a:spcAft>
                <a:spcPts val="1200"/>
              </a:spcAft>
              <a:buClr>
                <a:schemeClr val="accent2"/>
              </a:buClr>
              <a:buFont typeface="Arial"/>
              <a:buChar char="•"/>
            </a:pPr>
            <a:r>
              <a:rPr lang="en-US" sz="2200" dirty="0" smtClean="0">
                <a:latin typeface="Constantia"/>
                <a:ea typeface="Helvetica"/>
                <a:cs typeface="Constantia"/>
              </a:rPr>
              <a:t> New structure has forced us to use available data because we have more of it</a:t>
            </a:r>
          </a:p>
          <a:p>
            <a:pPr>
              <a:spcAft>
                <a:spcPts val="1200"/>
              </a:spcAft>
              <a:buClr>
                <a:schemeClr val="accent2"/>
              </a:buClr>
              <a:buFont typeface="Arial"/>
              <a:buChar char="•"/>
            </a:pPr>
            <a:endParaRPr lang="en-US" sz="2200" dirty="0" smtClean="0">
              <a:latin typeface="Constantia"/>
              <a:ea typeface="Helvetica"/>
              <a:cs typeface="Constantia"/>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514350" indent="-514350">
              <a:spcAft>
                <a:spcPts val="1800"/>
              </a:spcAft>
            </a:pPr>
            <a:r>
              <a:rPr lang="en-US" dirty="0" smtClean="0">
                <a:latin typeface="Constantia"/>
                <a:cs typeface="Constantia"/>
              </a:rPr>
              <a:t>Share history of reflection practices facilitated by Loyola Center for Community Service &amp; Justice</a:t>
            </a:r>
          </a:p>
          <a:p>
            <a:pPr marL="514350" indent="-514350">
              <a:spcAft>
                <a:spcPts val="1800"/>
              </a:spcAft>
            </a:pPr>
            <a:r>
              <a:rPr lang="en-US" dirty="0" smtClean="0">
                <a:latin typeface="Constantia"/>
                <a:cs typeface="Constantia"/>
              </a:rPr>
              <a:t>Show results of program evaluation and implementation of new reflection model and discuss tentative conclusions</a:t>
            </a:r>
          </a:p>
          <a:p>
            <a:pPr marL="514350" indent="-514350">
              <a:spcAft>
                <a:spcPts val="1800"/>
              </a:spcAft>
            </a:pPr>
            <a:r>
              <a:rPr lang="en-US" dirty="0" smtClean="0">
                <a:latin typeface="Constantia"/>
                <a:cs typeface="Constantia"/>
              </a:rPr>
              <a:t>Simulate one component of a facilitated reflection</a:t>
            </a:r>
          </a:p>
          <a:p>
            <a:pPr marL="514350" indent="-514350">
              <a:spcAft>
                <a:spcPts val="1800"/>
              </a:spcAft>
            </a:pPr>
            <a:r>
              <a:rPr lang="en-US" dirty="0" smtClean="0">
                <a:latin typeface="Constantia"/>
                <a:cs typeface="Constantia"/>
              </a:rPr>
              <a:t>Share a community partner perspective on witnessing student learning through reflection</a:t>
            </a:r>
          </a:p>
          <a:p>
            <a:endParaRPr lang="en-US" dirty="0"/>
          </a:p>
        </p:txBody>
      </p:sp>
      <p:sp>
        <p:nvSpPr>
          <p:cNvPr id="3" name="Title 2"/>
          <p:cNvSpPr>
            <a:spLocks noGrp="1"/>
          </p:cNvSpPr>
          <p:nvPr>
            <p:ph type="title"/>
          </p:nvPr>
        </p:nvSpPr>
        <p:spPr/>
        <p:txBody>
          <a:bodyPr>
            <a:normAutofit/>
          </a:bodyPr>
          <a:lstStyle/>
          <a:p>
            <a:r>
              <a:rPr lang="en-US" b="1" dirty="0" smtClean="0"/>
              <a:t>Presentation Goals</a:t>
            </a:r>
            <a:endParaRPr lang="en-US" b="1"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161167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Reflection Simulation – “So What?”</a:t>
            </a:r>
            <a:endParaRPr lang="en-US" b="1" dirty="0"/>
          </a:p>
        </p:txBody>
      </p:sp>
      <p:pic>
        <p:nvPicPr>
          <p:cNvPr id="5" name="Table Placeholder 3" descr="tsf_logo.jpg"/>
          <p:cNvPicPr>
            <a:picLocks noChangeAspect="1"/>
          </p:cNvPicPr>
          <p:nvPr/>
        </p:nvPicPr>
        <p:blipFill>
          <a:blip r:embed="rId3" cstate="print"/>
          <a:srcRect t="-5556" b="-5556"/>
          <a:stretch>
            <a:fillRect/>
          </a:stretch>
        </p:blipFill>
        <p:spPr>
          <a:xfrm>
            <a:off x="457200" y="2057400"/>
            <a:ext cx="8229600" cy="41148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Community Partner Observations</a:t>
            </a:r>
            <a:endParaRPr lang="en-US" b="1" dirty="0"/>
          </a:p>
        </p:txBody>
      </p:sp>
      <p:pic>
        <p:nvPicPr>
          <p:cNvPr id="5" name="Table Placeholder 3" descr="tsf_logo.jpg"/>
          <p:cNvPicPr>
            <a:picLocks noChangeAspect="1"/>
          </p:cNvPicPr>
          <p:nvPr/>
        </p:nvPicPr>
        <p:blipFill>
          <a:blip r:embed="rId3" cstate="print"/>
          <a:srcRect t="-5556" b="-5556"/>
          <a:stretch>
            <a:fillRect/>
          </a:stretch>
        </p:blipFill>
        <p:spPr>
          <a:xfrm>
            <a:off x="457200" y="2057400"/>
            <a:ext cx="8229600" cy="41148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419600"/>
          </a:xfrm>
        </p:spPr>
        <p:txBody>
          <a:bodyPr anchor="ctr">
            <a:normAutofit/>
          </a:bodyPr>
          <a:lstStyle/>
          <a:p>
            <a:pPr algn="ctr"/>
            <a:r>
              <a:rPr lang="en-US" b="1" dirty="0" smtClean="0"/>
              <a:t>Questions, Comments and Discussion</a:t>
            </a:r>
            <a:endParaRPr lang="en-US" b="1"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43464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pic>
        <p:nvPicPr>
          <p:cNvPr id="9" name="Picture Placeholder 8" descr="SOS_2006_010.jpg"/>
          <p:cNvPicPr>
            <a:picLocks noGrp="1" noChangeAspect="1"/>
          </p:cNvPicPr>
          <p:nvPr>
            <p:ph type="pic" idx="1"/>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9418" r="9418"/>
          <a:stretch>
            <a:fillRect/>
          </a:stretch>
        </p:blipFill>
        <p:spPr>
          <a:xfrm>
            <a:off x="609600" y="228600"/>
            <a:ext cx="3505200" cy="3238982"/>
          </a:xfrm>
        </p:spPr>
      </p:pic>
      <p:pic>
        <p:nvPicPr>
          <p:cNvPr id="11" name="Picture 10" descr="DSC_0460.JPG"/>
          <p:cNvPicPr>
            <a:picLocks noChangeAspect="1"/>
          </p:cNvPicPr>
          <p:nvPr/>
        </p:nvPicPr>
        <p:blipFill>
          <a:blip r:embed="rId4"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524000" y="2438400"/>
            <a:ext cx="6400800" cy="4284833"/>
          </a:xfrm>
          <a:prstGeom prst="rect">
            <a:avLst/>
          </a:prstGeom>
          <a:ln>
            <a:noFill/>
          </a:ln>
          <a:effectLst>
            <a:softEdge rad="112500"/>
          </a:effectLst>
        </p:spPr>
      </p:pic>
      <p:pic>
        <p:nvPicPr>
          <p:cNvPr id="12" name="Picture 11" descr="IMG_1114.JPG"/>
          <p:cNvPicPr>
            <a:picLocks noChangeAspect="1"/>
          </p:cNvPicPr>
          <p:nvPr/>
        </p:nvPicPr>
        <p:blipFill>
          <a:blip r:embed="rId5"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724400" y="152400"/>
            <a:ext cx="4001814" cy="2667876"/>
          </a:xfrm>
          <a:prstGeom prst="rect">
            <a:avLst/>
          </a:prstGeom>
          <a:ln>
            <a:noFill/>
          </a:ln>
          <a:effectLst>
            <a:softEdge rad="112500"/>
          </a:effectLst>
        </p:spPr>
      </p:pic>
      <p:sp>
        <p:nvSpPr>
          <p:cNvPr id="6" name="Text Placeholder 5"/>
          <p:cNvSpPr>
            <a:spLocks noGrp="1"/>
          </p:cNvSpPr>
          <p:nvPr>
            <p:ph type="body" sz="half" idx="2"/>
          </p:nvPr>
        </p:nvSpPr>
        <p:spPr>
          <a:xfrm>
            <a:off x="1752600" y="2667000"/>
            <a:ext cx="4495800" cy="4419600"/>
          </a:xfrm>
        </p:spPr>
        <p:txBody>
          <a:bodyPr/>
          <a:lstStyle/>
          <a:p>
            <a:pPr algn="just"/>
            <a:r>
              <a:rPr lang="en-US" i="1" dirty="0">
                <a:latin typeface="Calibri" pitchFamily="34" charset="0"/>
              </a:rPr>
              <a:t>"Picture in your mind the thousands of graduates we send forth from our Jesuit universities every year.  How many of those who leave our institutions do so with both professional competence and the experience of having, in some way during their time with us, a depth of engagement with reality that transforms them at their deepest core?  What more do we need to do ensure that we are not simply populating the world with bright and skilled superficialities?" 		</a:t>
            </a:r>
          </a:p>
          <a:p>
            <a:pPr algn="just"/>
            <a:r>
              <a:rPr lang="en-US" i="1" dirty="0" smtClean="0">
                <a:latin typeface="Calibri" pitchFamily="34" charset="0"/>
              </a:rPr>
              <a:t> </a:t>
            </a:r>
            <a:r>
              <a:rPr lang="en-US" i="1" dirty="0">
                <a:latin typeface="Calibri" pitchFamily="34" charset="0"/>
              </a:rPr>
              <a:t>-Adolfo Nicolas, S.J</a:t>
            </a:r>
            <a:r>
              <a:rPr lang="en-US" i="1" dirty="0" smtClean="0">
                <a:latin typeface="Calibri" pitchFamily="34" charset="0"/>
              </a:rPr>
              <a:t>., </a:t>
            </a:r>
            <a:r>
              <a:rPr lang="en-US" sz="1200" i="1" dirty="0" smtClean="0">
                <a:latin typeface="Calibri" pitchFamily="34" charset="0"/>
              </a:rPr>
              <a:t>Superior General of the Society of Jesus</a:t>
            </a:r>
            <a:endParaRPr lang="en-US" sz="1200" i="1" dirty="0">
              <a:latin typeface="Calibri" pitchFamily="34" charset="0"/>
            </a:endParaRPr>
          </a:p>
          <a:p>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99141652"/>
      </p:ext>
    </p:extLst>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pic>
        <p:nvPicPr>
          <p:cNvPr id="9" name="Picture Placeholder 8" descr="SOS_2006_010.jpg"/>
          <p:cNvPicPr>
            <a:picLocks noGrp="1" noChangeAspect="1"/>
          </p:cNvPicPr>
          <p:nvPr>
            <p:ph type="pic" idx="1"/>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9418" r="9418"/>
          <a:stretch>
            <a:fillRect/>
          </a:stretch>
        </p:blipFill>
        <p:spPr>
          <a:xfrm>
            <a:off x="609600" y="228600"/>
            <a:ext cx="3505200" cy="3238982"/>
          </a:xfrm>
        </p:spPr>
      </p:pic>
      <p:pic>
        <p:nvPicPr>
          <p:cNvPr id="11" name="Picture 10" descr="DSC_0460.JPG"/>
          <p:cNvPicPr>
            <a:picLocks noChangeAspect="1"/>
          </p:cNvPicPr>
          <p:nvPr/>
        </p:nvPicPr>
        <p:blipFill>
          <a:blip r:embed="rId4"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524000" y="2438400"/>
            <a:ext cx="6400800" cy="4284833"/>
          </a:xfrm>
          <a:prstGeom prst="rect">
            <a:avLst/>
          </a:prstGeom>
          <a:ln>
            <a:noFill/>
          </a:ln>
          <a:effectLst>
            <a:softEdge rad="112500"/>
          </a:effectLst>
        </p:spPr>
      </p:pic>
      <p:pic>
        <p:nvPicPr>
          <p:cNvPr id="12" name="Picture 11" descr="IMG_1114.JPG"/>
          <p:cNvPicPr>
            <a:picLocks noChangeAspect="1"/>
          </p:cNvPicPr>
          <p:nvPr/>
        </p:nvPicPr>
        <p:blipFill>
          <a:blip r:embed="rId5"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724400" y="152400"/>
            <a:ext cx="4001814" cy="2667876"/>
          </a:xfrm>
          <a:prstGeom prst="rect">
            <a:avLst/>
          </a:prstGeom>
          <a:ln>
            <a:noFill/>
          </a:ln>
          <a:effectLst>
            <a:softEdge rad="112500"/>
          </a:effectLst>
        </p:spPr>
      </p:pic>
      <p:sp>
        <p:nvSpPr>
          <p:cNvPr id="8" name="Rectangle 7"/>
          <p:cNvSpPr/>
          <p:nvPr/>
        </p:nvSpPr>
        <p:spPr>
          <a:xfrm>
            <a:off x="1828800" y="3429000"/>
            <a:ext cx="4572000" cy="2585323"/>
          </a:xfrm>
          <a:prstGeom prst="rect">
            <a:avLst/>
          </a:prstGeom>
        </p:spPr>
        <p:txBody>
          <a:bodyPr wrap="square">
            <a:spAutoFit/>
          </a:bodyPr>
          <a:lstStyle/>
          <a:p>
            <a:r>
              <a:rPr lang="en-US" i="1" dirty="0" smtClean="0">
                <a:solidFill>
                  <a:schemeClr val="accent3"/>
                </a:solidFill>
              </a:rPr>
              <a:t>"In Jesuit education, the depth of learning and imagination encompasses and integrates intellectual rigor with reflection on the experience of reality together with the creative imagination to work toward constructing a more humane, just, sustainable, and faith-filled world. 			            </a:t>
            </a:r>
          </a:p>
          <a:p>
            <a:r>
              <a:rPr lang="en-US" i="1" dirty="0" smtClean="0">
                <a:solidFill>
                  <a:schemeClr val="accent3"/>
                </a:solidFill>
              </a:rPr>
              <a:t> -Adolfo Nicolas, S.J.</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99141652"/>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514350" indent="-514350">
              <a:spcAft>
                <a:spcPts val="1800"/>
              </a:spcAft>
              <a:buNone/>
            </a:pPr>
            <a:r>
              <a:rPr lang="en-US" i="1" dirty="0" smtClean="0">
                <a:solidFill>
                  <a:srgbClr val="F3A447"/>
                </a:solidFill>
                <a:latin typeface="Constantia"/>
                <a:cs typeface="Constantia"/>
              </a:rPr>
              <a:t>A reflection working group was formed to address concerns about attendance, quality, and overall participation in reflection.  </a:t>
            </a:r>
            <a:r>
              <a:rPr lang="en-US" i="1" u="sng" dirty="0" smtClean="0">
                <a:solidFill>
                  <a:srgbClr val="F3A447"/>
                </a:solidFill>
                <a:latin typeface="Constantia"/>
                <a:cs typeface="Constantia"/>
              </a:rPr>
              <a:t>The committee set out to</a:t>
            </a:r>
            <a:r>
              <a:rPr lang="en-US" i="1" dirty="0" smtClean="0">
                <a:solidFill>
                  <a:srgbClr val="F3A447"/>
                </a:solidFill>
                <a:latin typeface="Constantia"/>
                <a:cs typeface="Constantia"/>
              </a:rPr>
              <a:t>:</a:t>
            </a:r>
          </a:p>
          <a:p>
            <a:pPr marL="514350" indent="-514350">
              <a:spcAft>
                <a:spcPts val="1800"/>
              </a:spcAft>
              <a:buFont typeface="+mj-lt"/>
              <a:buAutoNum type="arabicPeriod"/>
            </a:pPr>
            <a:r>
              <a:rPr lang="en-US" dirty="0" smtClean="0">
                <a:latin typeface="Constantia"/>
                <a:cs typeface="Constantia"/>
              </a:rPr>
              <a:t>Examine models and theories of learning through experience and reflection </a:t>
            </a:r>
          </a:p>
          <a:p>
            <a:pPr marL="514350" indent="-514350">
              <a:spcAft>
                <a:spcPts val="1800"/>
              </a:spcAft>
              <a:buFont typeface="+mj-lt"/>
              <a:buAutoNum type="arabicPeriod"/>
            </a:pPr>
            <a:r>
              <a:rPr lang="en-US" dirty="0" smtClean="0">
                <a:latin typeface="Constantia"/>
                <a:cs typeface="Constantia"/>
              </a:rPr>
              <a:t>Evaluate current reflection and educational model</a:t>
            </a:r>
          </a:p>
          <a:p>
            <a:pPr marL="514350" indent="-514350">
              <a:spcAft>
                <a:spcPts val="1800"/>
              </a:spcAft>
              <a:buFont typeface="+mj-lt"/>
              <a:buAutoNum type="arabicPeriod"/>
            </a:pPr>
            <a:r>
              <a:rPr lang="en-US" dirty="0" smtClean="0">
                <a:latin typeface="Constantia"/>
                <a:cs typeface="Constantia"/>
              </a:rPr>
              <a:t>Develop goals for the new reflection model</a:t>
            </a:r>
          </a:p>
          <a:p>
            <a:pPr marL="514350" indent="-514350">
              <a:spcAft>
                <a:spcPts val="1800"/>
              </a:spcAft>
              <a:buFont typeface="+mj-lt"/>
              <a:buAutoNum type="arabicPeriod"/>
            </a:pPr>
            <a:r>
              <a:rPr lang="en-US" dirty="0" smtClean="0">
                <a:latin typeface="Constantia"/>
                <a:cs typeface="Constantia"/>
              </a:rPr>
              <a:t>Develop/outline a plan for implementation</a:t>
            </a:r>
          </a:p>
          <a:p>
            <a:endParaRPr lang="en-US" dirty="0"/>
          </a:p>
        </p:txBody>
      </p:sp>
      <p:sp>
        <p:nvSpPr>
          <p:cNvPr id="3" name="Title 2"/>
          <p:cNvSpPr>
            <a:spLocks noGrp="1"/>
          </p:cNvSpPr>
          <p:nvPr>
            <p:ph type="title"/>
          </p:nvPr>
        </p:nvSpPr>
        <p:spPr/>
        <p:txBody>
          <a:bodyPr>
            <a:normAutofit/>
          </a:bodyPr>
          <a:lstStyle/>
          <a:p>
            <a:r>
              <a:rPr lang="en-US" b="1" dirty="0" smtClean="0"/>
              <a:t>Approaching the Problem</a:t>
            </a:r>
            <a:endParaRPr lang="en-US" b="1"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16116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a:xfrm>
            <a:off x="457200" y="1752600"/>
            <a:ext cx="8229600" cy="4648200"/>
          </a:xfrm>
        </p:spPr>
        <p:txBody>
          <a:bodyPr/>
          <a:lstStyle/>
          <a:p>
            <a:pPr marL="0" indent="0">
              <a:buNone/>
            </a:pPr>
            <a:r>
              <a:rPr lang="en-US" dirty="0" smtClean="0">
                <a:cs typeface="Calibri"/>
              </a:rPr>
              <a:t>Experiential Education/John Dewey:</a:t>
            </a:r>
          </a:p>
          <a:p>
            <a:pPr marL="0" indent="0">
              <a:buNone/>
            </a:pPr>
            <a:endParaRPr lang="en-US" sz="1400" dirty="0" smtClean="0">
              <a:cs typeface="Calibri"/>
            </a:endParaRPr>
          </a:p>
          <a:p>
            <a:r>
              <a:rPr lang="en-US" dirty="0" smtClean="0">
                <a:cs typeface="Calibri"/>
              </a:rPr>
              <a:t>We learn from every experience—whether positive or negative</a:t>
            </a:r>
          </a:p>
          <a:p>
            <a:pPr marL="0" indent="0">
              <a:buNone/>
            </a:pPr>
            <a:endParaRPr lang="en-US" sz="1400" dirty="0" smtClean="0">
              <a:cs typeface="Calibri"/>
            </a:endParaRPr>
          </a:p>
          <a:p>
            <a:r>
              <a:rPr lang="en-US" dirty="0" smtClean="0">
                <a:cs typeface="Calibri"/>
              </a:rPr>
              <a:t>“I had the experience, but I missed the meaning.”</a:t>
            </a:r>
          </a:p>
          <a:p>
            <a:pPr marL="0" indent="0">
              <a:buNone/>
            </a:pPr>
            <a:endParaRPr lang="en-US" sz="1400" dirty="0" smtClean="0">
              <a:cs typeface="Calibri"/>
            </a:endParaRPr>
          </a:p>
          <a:p>
            <a:r>
              <a:rPr lang="en-US" dirty="0" smtClean="0">
                <a:cs typeface="Calibri"/>
              </a:rPr>
              <a:t>Educative experience: when critical reflective thought creates new meaning, leading to growth &amp; ability to take action</a:t>
            </a:r>
            <a:endParaRPr lang="en-US" dirty="0">
              <a:cs typeface="Calibri"/>
            </a:endParaRPr>
          </a:p>
        </p:txBody>
      </p:sp>
      <p:sp>
        <p:nvSpPr>
          <p:cNvPr id="48130" name="Rectangle 2"/>
          <p:cNvSpPr>
            <a:spLocks noGrp="1" noChangeArrowheads="1"/>
          </p:cNvSpPr>
          <p:nvPr>
            <p:ph type="title"/>
          </p:nvPr>
        </p:nvSpPr>
        <p:spPr/>
        <p:txBody>
          <a:bodyPr/>
          <a:lstStyle/>
          <a:p>
            <a:r>
              <a:rPr lang="en-US" sz="4000" b="1" dirty="0"/>
              <a:t>Theoretical </a:t>
            </a:r>
            <a:r>
              <a:rPr lang="en-US" sz="4000" b="1" dirty="0" smtClean="0"/>
              <a:t>Background</a:t>
            </a:r>
            <a:endParaRPr lang="en-US" sz="40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a:xfrm>
            <a:off x="457200" y="1752600"/>
            <a:ext cx="8229600" cy="4648200"/>
          </a:xfrm>
        </p:spPr>
        <p:txBody>
          <a:bodyPr/>
          <a:lstStyle/>
          <a:p>
            <a:r>
              <a:rPr lang="en-US" dirty="0" smtClean="0"/>
              <a:t>David Kolb and Kurt </a:t>
            </a:r>
            <a:r>
              <a:rPr lang="en-US" dirty="0" err="1" smtClean="0"/>
              <a:t>Lewin</a:t>
            </a:r>
            <a:r>
              <a:rPr lang="en-US" dirty="0" smtClean="0"/>
              <a:t>:</a:t>
            </a:r>
          </a:p>
          <a:p>
            <a:pPr>
              <a:buNone/>
            </a:pPr>
            <a:r>
              <a:rPr lang="en-US" sz="2400" dirty="0" smtClean="0"/>
              <a:t>	concrete experience </a:t>
            </a:r>
            <a:r>
              <a:rPr lang="en-US" sz="2400" dirty="0" err="1" smtClean="0">
                <a:sym typeface="Wingdings"/>
              </a:rPr>
              <a:t></a:t>
            </a:r>
            <a:r>
              <a:rPr lang="en-US" sz="2400" dirty="0" smtClean="0">
                <a:sym typeface="Wingdings"/>
              </a:rPr>
              <a:t> </a:t>
            </a:r>
            <a:r>
              <a:rPr lang="en-US" sz="2400" dirty="0" smtClean="0"/>
              <a:t>reflective observation </a:t>
            </a:r>
            <a:r>
              <a:rPr lang="en-US" sz="2400" dirty="0" err="1" smtClean="0">
                <a:sym typeface="Wingdings"/>
              </a:rPr>
              <a:t></a:t>
            </a:r>
            <a:r>
              <a:rPr lang="en-US" sz="2400" dirty="0" smtClean="0">
                <a:sym typeface="Wingdings"/>
              </a:rPr>
              <a:t> </a:t>
            </a:r>
            <a:r>
              <a:rPr lang="en-US" sz="2400" dirty="0" smtClean="0"/>
              <a:t>abstract conceptualization </a:t>
            </a:r>
            <a:r>
              <a:rPr lang="en-US" sz="2400" dirty="0" err="1" smtClean="0">
                <a:sym typeface="Wingdings"/>
              </a:rPr>
              <a:t></a:t>
            </a:r>
            <a:r>
              <a:rPr lang="en-US" sz="2400" dirty="0" smtClean="0">
                <a:sym typeface="Wingdings"/>
              </a:rPr>
              <a:t> </a:t>
            </a:r>
            <a:r>
              <a:rPr lang="en-US" sz="2400" dirty="0" smtClean="0"/>
              <a:t>active experimentation</a:t>
            </a:r>
          </a:p>
          <a:p>
            <a:pPr>
              <a:buNone/>
            </a:pPr>
            <a:endParaRPr lang="en-US" dirty="0" smtClean="0"/>
          </a:p>
          <a:p>
            <a:r>
              <a:rPr lang="en-US" dirty="0" err="1" smtClean="0"/>
              <a:t>Borton’s</a:t>
            </a:r>
            <a:r>
              <a:rPr lang="en-US" dirty="0" smtClean="0"/>
              <a:t> Reflective Model:</a:t>
            </a:r>
          </a:p>
          <a:p>
            <a:pPr>
              <a:buNone/>
            </a:pPr>
            <a:r>
              <a:rPr lang="en-US" sz="2400" dirty="0" smtClean="0"/>
              <a:t>    What? (identify, describe, self-awareness)</a:t>
            </a:r>
          </a:p>
          <a:p>
            <a:pPr>
              <a:buNone/>
            </a:pPr>
            <a:r>
              <a:rPr lang="en-US" sz="2400" dirty="0" smtClean="0"/>
              <a:t>    So What? (analyze, evaluate)</a:t>
            </a:r>
          </a:p>
          <a:p>
            <a:pPr>
              <a:buNone/>
            </a:pPr>
            <a:r>
              <a:rPr lang="en-US" sz="2400" dirty="0" smtClean="0"/>
              <a:t>    Now What? (synthesize, plan action)</a:t>
            </a:r>
          </a:p>
        </p:txBody>
      </p:sp>
      <p:sp>
        <p:nvSpPr>
          <p:cNvPr id="48130" name="Rectangle 2"/>
          <p:cNvSpPr>
            <a:spLocks noGrp="1" noChangeArrowheads="1"/>
          </p:cNvSpPr>
          <p:nvPr>
            <p:ph type="title"/>
          </p:nvPr>
        </p:nvSpPr>
        <p:spPr/>
        <p:txBody>
          <a:bodyPr/>
          <a:lstStyle/>
          <a:p>
            <a:r>
              <a:rPr lang="en-US" sz="4000" b="1" dirty="0"/>
              <a:t>Theoretical </a:t>
            </a:r>
            <a:r>
              <a:rPr lang="en-US" sz="4000" b="1" dirty="0" smtClean="0"/>
              <a:t>Background (cont.)</a:t>
            </a:r>
            <a:endParaRPr lang="en-US" sz="40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419600"/>
          </a:xfrm>
        </p:spPr>
        <p:txBody>
          <a:bodyPr>
            <a:normAutofit fontScale="92500" lnSpcReduction="10000"/>
          </a:bodyPr>
          <a:lstStyle/>
          <a:p>
            <a:pPr>
              <a:spcAft>
                <a:spcPts val="1200"/>
              </a:spcAft>
            </a:pPr>
            <a:r>
              <a:rPr lang="en-US" dirty="0" smtClean="0"/>
              <a:t>Deeper awareness of self</a:t>
            </a:r>
          </a:p>
          <a:p>
            <a:pPr>
              <a:spcAft>
                <a:spcPts val="1200"/>
              </a:spcAft>
            </a:pPr>
            <a:r>
              <a:rPr lang="en-US" dirty="0" smtClean="0"/>
              <a:t>Deeper awareness of &amp; perspective of others</a:t>
            </a:r>
          </a:p>
          <a:p>
            <a:pPr>
              <a:spcAft>
                <a:spcPts val="1200"/>
              </a:spcAft>
            </a:pPr>
            <a:r>
              <a:rPr lang="en-US" dirty="0" smtClean="0"/>
              <a:t>Deeper awareness of &amp; perspective of social issues</a:t>
            </a:r>
          </a:p>
          <a:p>
            <a:pPr>
              <a:spcAft>
                <a:spcPts val="1200"/>
              </a:spcAft>
            </a:pPr>
            <a:r>
              <a:rPr lang="en-US" dirty="0" smtClean="0"/>
              <a:t>Awareness of potential to make change</a:t>
            </a:r>
          </a:p>
          <a:p>
            <a:pPr>
              <a:spcAft>
                <a:spcPts val="1200"/>
              </a:spcAft>
            </a:pPr>
            <a:r>
              <a:rPr lang="en-US" dirty="0" smtClean="0"/>
              <a:t>Social justice orientation (vs. charity)</a:t>
            </a:r>
          </a:p>
          <a:p>
            <a:endParaRPr lang="en-US" dirty="0"/>
          </a:p>
          <a:p>
            <a:endParaRPr lang="en-US" dirty="0" smtClean="0"/>
          </a:p>
          <a:p>
            <a:endParaRPr lang="en-US" dirty="0" smtClean="0"/>
          </a:p>
          <a:p>
            <a:pPr marL="0" indent="0">
              <a:buNone/>
            </a:pPr>
            <a:r>
              <a:rPr lang="en-US" sz="1800" dirty="0" smtClean="0"/>
              <a:t>**Rooted in the work of Paolo </a:t>
            </a:r>
            <a:r>
              <a:rPr lang="en-US" sz="1800" dirty="0" err="1" smtClean="0"/>
              <a:t>Freire</a:t>
            </a:r>
            <a:endParaRPr lang="en-US" sz="1800" dirty="0" smtClean="0"/>
          </a:p>
          <a:p>
            <a:endParaRPr lang="en-US" dirty="0"/>
          </a:p>
        </p:txBody>
      </p:sp>
      <p:sp>
        <p:nvSpPr>
          <p:cNvPr id="2" name="Title 1"/>
          <p:cNvSpPr>
            <a:spLocks noGrp="1"/>
          </p:cNvSpPr>
          <p:nvPr>
            <p:ph type="title"/>
          </p:nvPr>
        </p:nvSpPr>
        <p:spPr/>
        <p:txBody>
          <a:bodyPr>
            <a:normAutofit/>
          </a:bodyPr>
          <a:lstStyle/>
          <a:p>
            <a:r>
              <a:rPr lang="en-US" b="1" dirty="0" smtClean="0"/>
              <a:t>Goal: Critical Consciousness</a:t>
            </a:r>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267200"/>
          </a:xfrm>
        </p:spPr>
        <p:txBody>
          <a:bodyPr/>
          <a:lstStyle/>
          <a:p>
            <a:r>
              <a:rPr lang="en-US" dirty="0" smtClean="0"/>
              <a:t>The process by which participants mentally and emotionally synthesize direct service and the learning components</a:t>
            </a:r>
          </a:p>
          <a:p>
            <a:r>
              <a:rPr lang="en-US" dirty="0" smtClean="0"/>
              <a:t>Active, persistent and careful consideration of any belief or supposed knowledge in the light of the grounds that support it. (John Dewey)</a:t>
            </a:r>
          </a:p>
          <a:p>
            <a:endParaRPr lang="en-US" dirty="0"/>
          </a:p>
        </p:txBody>
      </p:sp>
      <p:sp>
        <p:nvSpPr>
          <p:cNvPr id="2" name="Title 1"/>
          <p:cNvSpPr>
            <a:spLocks noGrp="1"/>
          </p:cNvSpPr>
          <p:nvPr>
            <p:ph type="title"/>
          </p:nvPr>
        </p:nvSpPr>
        <p:spPr>
          <a:xfrm>
            <a:off x="533400" y="304800"/>
            <a:ext cx="8229600" cy="1219200"/>
          </a:xfrm>
        </p:spPr>
        <p:txBody>
          <a:bodyPr/>
          <a:lstStyle/>
          <a:p>
            <a:r>
              <a:rPr lang="en-US" b="1" dirty="0" smtClean="0"/>
              <a:t>Reflection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4267200"/>
          </a:xfrm>
        </p:spPr>
        <p:txBody>
          <a:bodyPr>
            <a:normAutofit/>
          </a:bodyPr>
          <a:lstStyle/>
          <a:p>
            <a:r>
              <a:rPr lang="en-US" sz="2700" dirty="0" smtClean="0"/>
              <a:t>Need to build in reflection as an integral and essential component of service—no apologies</a:t>
            </a:r>
          </a:p>
          <a:p>
            <a:r>
              <a:rPr lang="en-US" sz="2700" dirty="0" smtClean="0"/>
              <a:t>Need to redefine “reflection” for students or avoid the word</a:t>
            </a:r>
          </a:p>
          <a:p>
            <a:r>
              <a:rPr lang="en-US" sz="2700" dirty="0" smtClean="0"/>
              <a:t>Service is a responsibility and a privilege</a:t>
            </a:r>
          </a:p>
        </p:txBody>
      </p:sp>
      <p:sp>
        <p:nvSpPr>
          <p:cNvPr id="2" name="Title 1"/>
          <p:cNvSpPr>
            <a:spLocks noGrp="1"/>
          </p:cNvSpPr>
          <p:nvPr>
            <p:ph type="title"/>
          </p:nvPr>
        </p:nvSpPr>
        <p:spPr>
          <a:xfrm>
            <a:off x="304800" y="304800"/>
            <a:ext cx="8610600" cy="1524000"/>
          </a:xfrm>
        </p:spPr>
        <p:txBody>
          <a:bodyPr>
            <a:normAutofit/>
          </a:bodyPr>
          <a:lstStyle/>
          <a:p>
            <a:r>
              <a:rPr lang="en-US" b="1" dirty="0" smtClean="0"/>
              <a:t>Conclusions of Reflection Working Group</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 name="Oval 27"/>
          <p:cNvSpPr>
            <a:spLocks noChangeArrowheads="1"/>
          </p:cNvSpPr>
          <p:nvPr/>
        </p:nvSpPr>
        <p:spPr bwMode="auto">
          <a:xfrm>
            <a:off x="2819400" y="3276600"/>
            <a:ext cx="1676400" cy="1752600"/>
          </a:xfrm>
          <a:prstGeom prst="ellipse">
            <a:avLst/>
          </a:prstGeom>
          <a:solidFill>
            <a:schemeClr val="bg2"/>
          </a:solidFill>
          <a:ln w="9525">
            <a:noFill/>
            <a:round/>
            <a:headEnd/>
            <a:tailEnd/>
          </a:ln>
          <a:effectLst/>
        </p:spPr>
        <p:txBody>
          <a:bodyPr wrap="none" anchor="ctr"/>
          <a:lstStyle/>
          <a:p>
            <a:endParaRPr lang="en-US"/>
          </a:p>
        </p:txBody>
      </p:sp>
      <p:sp>
        <p:nvSpPr>
          <p:cNvPr id="48" name="Oval 27"/>
          <p:cNvSpPr>
            <a:spLocks noChangeArrowheads="1"/>
          </p:cNvSpPr>
          <p:nvPr/>
        </p:nvSpPr>
        <p:spPr bwMode="auto">
          <a:xfrm>
            <a:off x="4191000" y="1905000"/>
            <a:ext cx="1676400" cy="1752600"/>
          </a:xfrm>
          <a:prstGeom prst="ellipse">
            <a:avLst/>
          </a:prstGeom>
          <a:solidFill>
            <a:schemeClr val="bg2"/>
          </a:solidFill>
          <a:ln w="9525">
            <a:noFill/>
            <a:round/>
            <a:headEnd/>
            <a:tailEnd/>
          </a:ln>
          <a:effectLst/>
        </p:spPr>
        <p:txBody>
          <a:bodyPr wrap="none" anchor="ctr"/>
          <a:lstStyle/>
          <a:p>
            <a:endParaRPr lang="en-US"/>
          </a:p>
        </p:txBody>
      </p:sp>
      <p:sp>
        <p:nvSpPr>
          <p:cNvPr id="13342" name="Oval 30"/>
          <p:cNvSpPr>
            <a:spLocks noChangeArrowheads="1"/>
          </p:cNvSpPr>
          <p:nvPr/>
        </p:nvSpPr>
        <p:spPr bwMode="auto">
          <a:xfrm>
            <a:off x="457200" y="3733800"/>
            <a:ext cx="990600" cy="914400"/>
          </a:xfrm>
          <a:prstGeom prst="ellipse">
            <a:avLst/>
          </a:prstGeom>
          <a:solidFill>
            <a:schemeClr val="bg2"/>
          </a:solidFill>
          <a:ln w="9525">
            <a:noFill/>
            <a:round/>
            <a:headEnd/>
            <a:tailEnd/>
          </a:ln>
          <a:effectLst/>
        </p:spPr>
        <p:txBody>
          <a:bodyPr wrap="none" anchor="ctr"/>
          <a:lstStyle/>
          <a:p>
            <a:endParaRPr lang="en-US"/>
          </a:p>
        </p:txBody>
      </p:sp>
      <p:sp>
        <p:nvSpPr>
          <p:cNvPr id="42" name="Oval 30"/>
          <p:cNvSpPr>
            <a:spLocks noChangeArrowheads="1"/>
          </p:cNvSpPr>
          <p:nvPr/>
        </p:nvSpPr>
        <p:spPr bwMode="auto">
          <a:xfrm>
            <a:off x="1600200" y="3733800"/>
            <a:ext cx="990600" cy="914400"/>
          </a:xfrm>
          <a:prstGeom prst="ellipse">
            <a:avLst/>
          </a:prstGeom>
          <a:solidFill>
            <a:schemeClr val="bg2"/>
          </a:solidFill>
          <a:ln w="9525">
            <a:noFill/>
            <a:round/>
            <a:headEnd/>
            <a:tailEnd/>
          </a:ln>
          <a:effectLst/>
        </p:spPr>
        <p:txBody>
          <a:bodyPr wrap="none" anchor="ctr"/>
          <a:lstStyle/>
          <a:p>
            <a:endParaRPr lang="en-US"/>
          </a:p>
        </p:txBody>
      </p:sp>
      <p:sp>
        <p:nvSpPr>
          <p:cNvPr id="43" name="Oval 30"/>
          <p:cNvSpPr>
            <a:spLocks noChangeArrowheads="1"/>
          </p:cNvSpPr>
          <p:nvPr/>
        </p:nvSpPr>
        <p:spPr bwMode="auto">
          <a:xfrm>
            <a:off x="6553200" y="3733800"/>
            <a:ext cx="990600" cy="914400"/>
          </a:xfrm>
          <a:prstGeom prst="ellipse">
            <a:avLst/>
          </a:prstGeom>
          <a:solidFill>
            <a:schemeClr val="bg2"/>
          </a:solidFill>
          <a:ln w="9525">
            <a:noFill/>
            <a:round/>
            <a:headEnd/>
            <a:tailEnd/>
          </a:ln>
          <a:effectLst/>
        </p:spPr>
        <p:txBody>
          <a:bodyPr wrap="none" anchor="ctr"/>
          <a:lstStyle/>
          <a:p>
            <a:endParaRPr lang="en-US"/>
          </a:p>
        </p:txBody>
      </p:sp>
      <p:sp>
        <p:nvSpPr>
          <p:cNvPr id="44" name="Oval 30"/>
          <p:cNvSpPr>
            <a:spLocks noChangeArrowheads="1"/>
          </p:cNvSpPr>
          <p:nvPr/>
        </p:nvSpPr>
        <p:spPr bwMode="auto">
          <a:xfrm>
            <a:off x="8001000" y="3733800"/>
            <a:ext cx="990600" cy="914400"/>
          </a:xfrm>
          <a:prstGeom prst="ellipse">
            <a:avLst/>
          </a:prstGeom>
          <a:solidFill>
            <a:schemeClr val="bg2"/>
          </a:solidFill>
          <a:ln w="9525">
            <a:noFill/>
            <a:round/>
            <a:headEnd/>
            <a:tailEnd/>
          </a:ln>
          <a:effectLst/>
        </p:spPr>
        <p:txBody>
          <a:bodyPr wrap="none" anchor="ctr"/>
          <a:lstStyle/>
          <a:p>
            <a:endParaRPr lang="en-US"/>
          </a:p>
        </p:txBody>
      </p:sp>
      <p:sp>
        <p:nvSpPr>
          <p:cNvPr id="13314" name="Rectangle 2"/>
          <p:cNvSpPr>
            <a:spLocks noGrp="1" noChangeArrowheads="1"/>
          </p:cNvSpPr>
          <p:nvPr>
            <p:ph type="title"/>
          </p:nvPr>
        </p:nvSpPr>
        <p:spPr/>
        <p:txBody>
          <a:bodyPr/>
          <a:lstStyle/>
          <a:p>
            <a:r>
              <a:rPr lang="en-US" b="1" dirty="0" smtClean="0">
                <a:latin typeface="Constantia"/>
                <a:cs typeface="Constantia"/>
              </a:rPr>
              <a:t>The Service Thing</a:t>
            </a:r>
            <a:endParaRPr lang="en-US" dirty="0">
              <a:latin typeface="Constantia"/>
              <a:cs typeface="Constantia"/>
            </a:endParaRPr>
          </a:p>
        </p:txBody>
      </p:sp>
      <p:cxnSp>
        <p:nvCxnSpPr>
          <p:cNvPr id="13331" name="AutoShape 19"/>
          <p:cNvCxnSpPr>
            <a:cxnSpLocks noChangeShapeType="1"/>
          </p:cNvCxnSpPr>
          <p:nvPr/>
        </p:nvCxnSpPr>
        <p:spPr bwMode="auto">
          <a:xfrm>
            <a:off x="723900" y="2819400"/>
            <a:ext cx="0" cy="0"/>
          </a:xfrm>
          <a:prstGeom prst="straightConnector1">
            <a:avLst/>
          </a:prstGeom>
          <a:noFill/>
          <a:ln w="9525">
            <a:solidFill>
              <a:schemeClr val="tx1"/>
            </a:solidFill>
            <a:round/>
            <a:headEnd/>
            <a:tailEnd/>
          </a:ln>
          <a:effectLst/>
        </p:spPr>
      </p:cxnSp>
      <p:pic>
        <p:nvPicPr>
          <p:cNvPr id="13334" name="Picture 22" descr="See full size image">
            <a:hlinkClick r:id="rId3"/>
          </p:cNvPr>
          <p:cNvPicPr>
            <a:picLocks noChangeAspect="1" noChangeArrowheads="1"/>
          </p:cNvPicPr>
          <p:nvPr/>
        </p:nvPicPr>
        <p:blipFill>
          <a:blip r:embed="rId4" cstate="print"/>
          <a:srcRect l="30595" r="29114" b="-1266"/>
          <a:stretch>
            <a:fillRect/>
          </a:stretch>
        </p:blipFill>
        <p:spPr bwMode="auto">
          <a:xfrm>
            <a:off x="152400" y="3886200"/>
            <a:ext cx="228600" cy="606340"/>
          </a:xfrm>
          <a:prstGeom prst="rect">
            <a:avLst/>
          </a:prstGeom>
          <a:noFill/>
        </p:spPr>
      </p:pic>
      <p:sp>
        <p:nvSpPr>
          <p:cNvPr id="13339" name="Oval 27"/>
          <p:cNvSpPr>
            <a:spLocks noChangeArrowheads="1"/>
          </p:cNvSpPr>
          <p:nvPr/>
        </p:nvSpPr>
        <p:spPr bwMode="auto">
          <a:xfrm>
            <a:off x="4648200" y="3886200"/>
            <a:ext cx="1676400" cy="1752600"/>
          </a:xfrm>
          <a:prstGeom prst="ellipse">
            <a:avLst/>
          </a:prstGeom>
          <a:solidFill>
            <a:schemeClr val="bg2"/>
          </a:solidFill>
          <a:ln w="9525">
            <a:noFill/>
            <a:round/>
            <a:headEnd/>
            <a:tailEnd/>
          </a:ln>
          <a:effectLst/>
        </p:spPr>
        <p:txBody>
          <a:bodyPr wrap="none" anchor="ctr"/>
          <a:lstStyle/>
          <a:p>
            <a:endParaRPr lang="en-US"/>
          </a:p>
        </p:txBody>
      </p:sp>
      <p:sp>
        <p:nvSpPr>
          <p:cNvPr id="13346" name="Text Box 34"/>
          <p:cNvSpPr txBox="1">
            <a:spLocks noChangeArrowheads="1"/>
          </p:cNvSpPr>
          <p:nvPr/>
        </p:nvSpPr>
        <p:spPr bwMode="auto">
          <a:xfrm>
            <a:off x="609600" y="3962400"/>
            <a:ext cx="762000" cy="369332"/>
          </a:xfrm>
          <a:prstGeom prst="rect">
            <a:avLst/>
          </a:prstGeom>
          <a:noFill/>
          <a:ln w="9525">
            <a:noFill/>
            <a:miter lim="800000"/>
            <a:headEnd/>
            <a:tailEnd/>
          </a:ln>
          <a:effectLst/>
        </p:spPr>
        <p:txBody>
          <a:bodyPr wrap="square">
            <a:spAutoFit/>
          </a:bodyPr>
          <a:lstStyle/>
          <a:p>
            <a:pPr>
              <a:spcBef>
                <a:spcPct val="50000"/>
              </a:spcBef>
            </a:pPr>
            <a:r>
              <a:rPr lang="en-US" dirty="0"/>
              <a:t>Enroll</a:t>
            </a:r>
          </a:p>
        </p:txBody>
      </p:sp>
      <p:sp>
        <p:nvSpPr>
          <p:cNvPr id="13347" name="Text Box 35"/>
          <p:cNvSpPr txBox="1">
            <a:spLocks noChangeArrowheads="1"/>
          </p:cNvSpPr>
          <p:nvPr/>
        </p:nvSpPr>
        <p:spPr bwMode="auto">
          <a:xfrm>
            <a:off x="1600200" y="3962400"/>
            <a:ext cx="990600" cy="366713"/>
          </a:xfrm>
          <a:prstGeom prst="rect">
            <a:avLst/>
          </a:prstGeom>
          <a:noFill/>
          <a:ln w="9525">
            <a:noFill/>
            <a:miter lim="800000"/>
            <a:headEnd/>
            <a:tailEnd/>
          </a:ln>
          <a:effectLst/>
        </p:spPr>
        <p:txBody>
          <a:bodyPr>
            <a:spAutoFit/>
          </a:bodyPr>
          <a:lstStyle/>
          <a:p>
            <a:pPr>
              <a:spcBef>
                <a:spcPct val="50000"/>
              </a:spcBef>
            </a:pPr>
            <a:r>
              <a:rPr lang="en-US" dirty="0"/>
              <a:t>Kick-off</a:t>
            </a:r>
          </a:p>
        </p:txBody>
      </p:sp>
      <p:sp>
        <p:nvSpPr>
          <p:cNvPr id="13348" name="Text Box 36"/>
          <p:cNvSpPr txBox="1">
            <a:spLocks noChangeArrowheads="1"/>
          </p:cNvSpPr>
          <p:nvPr/>
        </p:nvSpPr>
        <p:spPr bwMode="auto">
          <a:xfrm>
            <a:off x="3048000" y="3733800"/>
            <a:ext cx="1143000" cy="641350"/>
          </a:xfrm>
          <a:prstGeom prst="rect">
            <a:avLst/>
          </a:prstGeom>
          <a:noFill/>
          <a:ln w="9525">
            <a:noFill/>
            <a:miter lim="800000"/>
            <a:headEnd/>
            <a:tailEnd/>
          </a:ln>
          <a:effectLst/>
        </p:spPr>
        <p:txBody>
          <a:bodyPr>
            <a:spAutoFit/>
          </a:bodyPr>
          <a:lstStyle/>
          <a:p>
            <a:pPr algn="ctr">
              <a:spcBef>
                <a:spcPct val="50000"/>
              </a:spcBef>
            </a:pPr>
            <a:r>
              <a:rPr lang="en-US" dirty="0" smtClean="0"/>
              <a:t>Ongoing </a:t>
            </a:r>
            <a:r>
              <a:rPr lang="en-US" dirty="0"/>
              <a:t>S</a:t>
            </a:r>
            <a:r>
              <a:rPr lang="en-US" dirty="0" smtClean="0"/>
              <a:t>ervice</a:t>
            </a:r>
            <a:endParaRPr lang="en-US" dirty="0"/>
          </a:p>
        </p:txBody>
      </p:sp>
      <p:sp>
        <p:nvSpPr>
          <p:cNvPr id="13349" name="Text Box 37"/>
          <p:cNvSpPr txBox="1">
            <a:spLocks noChangeArrowheads="1"/>
          </p:cNvSpPr>
          <p:nvPr/>
        </p:nvSpPr>
        <p:spPr bwMode="auto">
          <a:xfrm>
            <a:off x="4267200" y="2286000"/>
            <a:ext cx="1524000" cy="923330"/>
          </a:xfrm>
          <a:prstGeom prst="rect">
            <a:avLst/>
          </a:prstGeom>
          <a:noFill/>
          <a:ln w="9525">
            <a:noFill/>
            <a:miter lim="800000"/>
            <a:headEnd/>
            <a:tailEnd/>
          </a:ln>
          <a:effectLst/>
        </p:spPr>
        <p:txBody>
          <a:bodyPr>
            <a:spAutoFit/>
          </a:bodyPr>
          <a:lstStyle/>
          <a:p>
            <a:pPr algn="ctr">
              <a:spcBef>
                <a:spcPct val="50000"/>
              </a:spcBef>
            </a:pPr>
            <a:r>
              <a:rPr lang="en-US" dirty="0" smtClean="0"/>
              <a:t>Biweekly Community Questions</a:t>
            </a:r>
            <a:endParaRPr lang="en-US" dirty="0"/>
          </a:p>
        </p:txBody>
      </p:sp>
      <p:sp>
        <p:nvSpPr>
          <p:cNvPr id="13350" name="Text Box 38"/>
          <p:cNvSpPr txBox="1">
            <a:spLocks noChangeArrowheads="1"/>
          </p:cNvSpPr>
          <p:nvPr/>
        </p:nvSpPr>
        <p:spPr bwMode="auto">
          <a:xfrm>
            <a:off x="4572000" y="3988475"/>
            <a:ext cx="1752600" cy="2031325"/>
          </a:xfrm>
          <a:prstGeom prst="rect">
            <a:avLst/>
          </a:prstGeom>
          <a:noFill/>
          <a:ln w="9525">
            <a:noFill/>
            <a:miter lim="800000"/>
            <a:headEnd/>
            <a:tailEnd/>
          </a:ln>
          <a:effectLst/>
        </p:spPr>
        <p:txBody>
          <a:bodyPr>
            <a:spAutoFit/>
          </a:bodyPr>
          <a:lstStyle/>
          <a:p>
            <a:pPr algn="ctr">
              <a:spcBef>
                <a:spcPct val="50000"/>
              </a:spcBef>
            </a:pPr>
            <a:r>
              <a:rPr lang="en-US" dirty="0"/>
              <a:t>Group </a:t>
            </a:r>
            <a:r>
              <a:rPr lang="en-US" dirty="0" smtClean="0"/>
              <a:t>Reflections</a:t>
            </a:r>
            <a:endParaRPr lang="en-US" dirty="0"/>
          </a:p>
          <a:p>
            <a:pPr algn="ctr">
              <a:spcBef>
                <a:spcPct val="50000"/>
              </a:spcBef>
              <a:buFontTx/>
              <a:buChar char="•"/>
            </a:pPr>
            <a:r>
              <a:rPr lang="en-US" sz="1400" dirty="0">
                <a:solidFill>
                  <a:schemeClr val="accent1"/>
                </a:solidFill>
              </a:rPr>
              <a:t>Preparation</a:t>
            </a:r>
          </a:p>
          <a:p>
            <a:pPr algn="ctr">
              <a:spcBef>
                <a:spcPct val="50000"/>
              </a:spcBef>
              <a:buFontTx/>
              <a:buChar char="•"/>
            </a:pPr>
            <a:r>
              <a:rPr lang="en-US" sz="1400" dirty="0">
                <a:solidFill>
                  <a:schemeClr val="accent1"/>
                </a:solidFill>
              </a:rPr>
              <a:t>Mid-semester</a:t>
            </a:r>
          </a:p>
          <a:p>
            <a:pPr algn="ctr">
              <a:spcBef>
                <a:spcPct val="50000"/>
              </a:spcBef>
              <a:buFontTx/>
              <a:buChar char="•"/>
            </a:pPr>
            <a:r>
              <a:rPr lang="en-US" sz="1400" dirty="0">
                <a:solidFill>
                  <a:schemeClr val="accent1"/>
                </a:solidFill>
              </a:rPr>
              <a:t>Final</a:t>
            </a:r>
          </a:p>
          <a:p>
            <a:pPr>
              <a:spcBef>
                <a:spcPct val="50000"/>
              </a:spcBef>
              <a:buFontTx/>
              <a:buChar char="•"/>
            </a:pPr>
            <a:endParaRPr lang="en-US" dirty="0"/>
          </a:p>
        </p:txBody>
      </p:sp>
      <p:sp>
        <p:nvSpPr>
          <p:cNvPr id="13351" name="Text Box 39"/>
          <p:cNvSpPr txBox="1">
            <a:spLocks noChangeArrowheads="1"/>
          </p:cNvSpPr>
          <p:nvPr/>
        </p:nvSpPr>
        <p:spPr bwMode="auto">
          <a:xfrm>
            <a:off x="6400800" y="3886200"/>
            <a:ext cx="1371600" cy="641350"/>
          </a:xfrm>
          <a:prstGeom prst="rect">
            <a:avLst/>
          </a:prstGeom>
          <a:noFill/>
          <a:ln w="9525">
            <a:noFill/>
            <a:miter lim="800000"/>
            <a:headEnd/>
            <a:tailEnd/>
          </a:ln>
          <a:effectLst/>
        </p:spPr>
        <p:txBody>
          <a:bodyPr>
            <a:spAutoFit/>
          </a:bodyPr>
          <a:lstStyle/>
          <a:p>
            <a:pPr algn="ctr">
              <a:spcBef>
                <a:spcPct val="50000"/>
              </a:spcBef>
            </a:pPr>
            <a:r>
              <a:rPr lang="en-US" dirty="0"/>
              <a:t>Celebration of </a:t>
            </a:r>
            <a:r>
              <a:rPr lang="en-US" dirty="0" smtClean="0"/>
              <a:t>Service</a:t>
            </a:r>
            <a:endParaRPr lang="en-US" dirty="0"/>
          </a:p>
        </p:txBody>
      </p:sp>
      <p:sp>
        <p:nvSpPr>
          <p:cNvPr id="13352" name="Text Box 40"/>
          <p:cNvSpPr txBox="1">
            <a:spLocks noChangeArrowheads="1"/>
          </p:cNvSpPr>
          <p:nvPr/>
        </p:nvSpPr>
        <p:spPr bwMode="auto">
          <a:xfrm>
            <a:off x="7924800" y="4038600"/>
            <a:ext cx="1295400" cy="366713"/>
          </a:xfrm>
          <a:prstGeom prst="rect">
            <a:avLst/>
          </a:prstGeom>
          <a:noFill/>
          <a:ln w="9525">
            <a:noFill/>
            <a:miter lim="800000"/>
            <a:headEnd/>
            <a:tailEnd/>
          </a:ln>
          <a:effectLst/>
        </p:spPr>
        <p:txBody>
          <a:bodyPr>
            <a:spAutoFit/>
          </a:bodyPr>
          <a:lstStyle/>
          <a:p>
            <a:pPr algn="ctr">
              <a:spcBef>
                <a:spcPct val="50000"/>
              </a:spcBef>
            </a:pPr>
            <a:r>
              <a:rPr lang="en-US" dirty="0"/>
              <a:t>Evaluation </a:t>
            </a:r>
          </a:p>
        </p:txBody>
      </p:sp>
      <p:sp>
        <p:nvSpPr>
          <p:cNvPr id="27" name="Circular Arrow 26"/>
          <p:cNvSpPr/>
          <p:nvPr/>
        </p:nvSpPr>
        <p:spPr bwMode="auto">
          <a:xfrm rot="19109166">
            <a:off x="3056180" y="2082056"/>
            <a:ext cx="1431440" cy="1486938"/>
          </a:xfrm>
          <a:prstGeom prst="circular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
        <p:nvSpPr>
          <p:cNvPr id="58" name="Circular Arrow 57"/>
          <p:cNvSpPr/>
          <p:nvPr/>
        </p:nvSpPr>
        <p:spPr bwMode="auto">
          <a:xfrm rot="5400000">
            <a:off x="5209349" y="2639251"/>
            <a:ext cx="1431440" cy="1486938"/>
          </a:xfrm>
          <a:prstGeom prst="circular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
        <p:nvSpPr>
          <p:cNvPr id="59" name="Circular Arrow 58"/>
          <p:cNvSpPr/>
          <p:nvPr/>
        </p:nvSpPr>
        <p:spPr bwMode="auto">
          <a:xfrm rot="11948350">
            <a:off x="3556996" y="4536964"/>
            <a:ext cx="1431440" cy="1486938"/>
          </a:xfrm>
          <a:prstGeom prst="circular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
        <p:nvSpPr>
          <p:cNvPr id="60" name="Chevron 59"/>
          <p:cNvSpPr/>
          <p:nvPr/>
        </p:nvSpPr>
        <p:spPr bwMode="auto">
          <a:xfrm>
            <a:off x="1447800" y="3962400"/>
            <a:ext cx="152400" cy="381000"/>
          </a:xfrm>
          <a:prstGeom prst="chevr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
        <p:nvSpPr>
          <p:cNvPr id="61" name="Chevron 60"/>
          <p:cNvSpPr/>
          <p:nvPr/>
        </p:nvSpPr>
        <p:spPr bwMode="auto">
          <a:xfrm>
            <a:off x="2590800" y="3962400"/>
            <a:ext cx="152400" cy="381000"/>
          </a:xfrm>
          <a:prstGeom prst="chevr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
        <p:nvSpPr>
          <p:cNvPr id="62" name="Chevron 61"/>
          <p:cNvSpPr/>
          <p:nvPr/>
        </p:nvSpPr>
        <p:spPr bwMode="auto">
          <a:xfrm>
            <a:off x="6324600" y="4038600"/>
            <a:ext cx="152400" cy="381000"/>
          </a:xfrm>
          <a:prstGeom prst="chevr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
        <p:nvSpPr>
          <p:cNvPr id="63" name="Chevron 62"/>
          <p:cNvSpPr/>
          <p:nvPr/>
        </p:nvSpPr>
        <p:spPr bwMode="auto">
          <a:xfrm>
            <a:off x="7772400" y="4038600"/>
            <a:ext cx="152400" cy="381000"/>
          </a:xfrm>
          <a:prstGeom prst="chevr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
        <p:nvSpPr>
          <p:cNvPr id="26" name="TextBox 25"/>
          <p:cNvSpPr txBox="1"/>
          <p:nvPr/>
        </p:nvSpPr>
        <p:spPr>
          <a:xfrm>
            <a:off x="762000" y="6096000"/>
            <a:ext cx="7543800" cy="369332"/>
          </a:xfrm>
          <a:prstGeom prst="rect">
            <a:avLst/>
          </a:prstGeom>
          <a:noFill/>
        </p:spPr>
        <p:txBody>
          <a:bodyPr wrap="square" rtlCol="0">
            <a:spAutoFit/>
          </a:bodyPr>
          <a:lstStyle/>
          <a:p>
            <a:r>
              <a:rPr lang="en-US" b="1" dirty="0" smtClean="0">
                <a:solidFill>
                  <a:schemeClr val="accent2"/>
                </a:solidFill>
                <a:latin typeface="Constantia"/>
                <a:cs typeface="Constantia"/>
              </a:rPr>
              <a:t>*New model implemented in Fall 2010</a:t>
            </a:r>
            <a:endParaRPr lang="en-US" b="1" dirty="0">
              <a:solidFill>
                <a:schemeClr val="accent2"/>
              </a:solidFill>
              <a:latin typeface="Constantia"/>
              <a:cs typeface="Constantia"/>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Paper.thmx</Template>
  <TotalTime>1397</TotalTime>
  <Words>1960</Words>
  <Application>Microsoft Macintosh PowerPoint</Application>
  <PresentationFormat>On-screen Show (4:3)</PresentationFormat>
  <Paragraphs>178</Paragraphs>
  <Slides>24</Slides>
  <Notes>22</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Paper</vt:lpstr>
      <vt:lpstr>Document</vt:lpstr>
      <vt:lpstr>Developing Engaged Citizens  Through Service: Innovative Models for Reflection and Dialogue</vt:lpstr>
      <vt:lpstr>Presentation Goals</vt:lpstr>
      <vt:lpstr>Approaching the Problem</vt:lpstr>
      <vt:lpstr>Theoretical Background</vt:lpstr>
      <vt:lpstr>Theoretical Background (cont.)</vt:lpstr>
      <vt:lpstr>Goal: Critical Consciousness</vt:lpstr>
      <vt:lpstr>Reflection</vt:lpstr>
      <vt:lpstr>Conclusions of Reflection Working Group</vt:lpstr>
      <vt:lpstr>The Service Thing</vt:lpstr>
      <vt:lpstr>Reflection Structure</vt:lpstr>
      <vt:lpstr>Reflection Attendance: Former Model</vt:lpstr>
      <vt:lpstr>Reflection Attendance: New Model</vt:lpstr>
      <vt:lpstr>Learning Outcomes: Former Model</vt:lpstr>
      <vt:lpstr>Learning Outcomes: New Model</vt:lpstr>
      <vt:lpstr>Learning Outcomes: Former Model</vt:lpstr>
      <vt:lpstr>Learning Outcomes: New Model</vt:lpstr>
      <vt:lpstr>Student Leaders: Former Model</vt:lpstr>
      <vt:lpstr>Student Leaders: New Model</vt:lpstr>
      <vt:lpstr>Some Tentative Conclusions</vt:lpstr>
      <vt:lpstr>Reflection Simulation – “So What?”</vt:lpstr>
      <vt:lpstr>Community Partner Observations</vt:lpstr>
      <vt:lpstr>Questions, Comments and Discussion</vt:lpstr>
      <vt:lpstr>Slide 23</vt:lpstr>
      <vt:lpstr>Slide 24</vt:lpstr>
    </vt:vector>
  </TitlesOfParts>
  <Company>Loyola College in Maryland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Reinvisioning Reflection</dc:title>
  <dc:creator>Technology Services</dc:creator>
  <cp:lastModifiedBy>Dennis McCunney</cp:lastModifiedBy>
  <cp:revision>79</cp:revision>
  <cp:lastPrinted>2010-08-26T19:42:05Z</cp:lastPrinted>
  <dcterms:created xsi:type="dcterms:W3CDTF">2012-10-04T16:05:34Z</dcterms:created>
  <dcterms:modified xsi:type="dcterms:W3CDTF">2012-10-04T16:06:21Z</dcterms:modified>
</cp:coreProperties>
</file>