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17"/>
  </p:notesMasterIdLst>
  <p:handoutMasterIdLst>
    <p:handoutMasterId r:id="rId18"/>
  </p:handoutMasterIdLst>
  <p:sldIdLst>
    <p:sldId id="256" r:id="rId2"/>
    <p:sldId id="257" r:id="rId3"/>
    <p:sldId id="270" r:id="rId4"/>
    <p:sldId id="258" r:id="rId5"/>
    <p:sldId id="259" r:id="rId6"/>
    <p:sldId id="260" r:id="rId7"/>
    <p:sldId id="262" r:id="rId8"/>
    <p:sldId id="263" r:id="rId9"/>
    <p:sldId id="264" r:id="rId10"/>
    <p:sldId id="269" r:id="rId11"/>
    <p:sldId id="266" r:id="rId12"/>
    <p:sldId id="268" r:id="rId13"/>
    <p:sldId id="267" r:id="rId14"/>
    <p:sldId id="272" r:id="rId15"/>
    <p:sldId id="265" r:id="rId1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83" autoAdjust="0"/>
    <p:restoredTop sz="73277" autoAdjust="0"/>
  </p:normalViewPr>
  <p:slideViewPr>
    <p:cSldViewPr snapToGrid="0">
      <p:cViewPr varScale="1">
        <p:scale>
          <a:sx n="81" d="100"/>
          <a:sy n="81" d="100"/>
        </p:scale>
        <p:origin x="1440"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7" d="100"/>
          <a:sy n="87" d="100"/>
        </p:scale>
        <p:origin x="-3780" y="-7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372" cy="464184"/>
          </a:xfrm>
          <a:prstGeom prst="rect">
            <a:avLst/>
          </a:prstGeom>
        </p:spPr>
        <p:txBody>
          <a:bodyPr vert="horz" lIns="91650" tIns="45825" rIns="91650" bIns="45825" rtlCol="0"/>
          <a:lstStyle>
            <a:lvl1pPr algn="l">
              <a:defRPr sz="1200"/>
            </a:lvl1pPr>
          </a:lstStyle>
          <a:p>
            <a:endParaRPr lang="en-US"/>
          </a:p>
        </p:txBody>
      </p:sp>
      <p:sp>
        <p:nvSpPr>
          <p:cNvPr id="3" name="Date Placeholder 2"/>
          <p:cNvSpPr>
            <a:spLocks noGrp="1"/>
          </p:cNvSpPr>
          <p:nvPr>
            <p:ph type="dt" sz="quarter" idx="1"/>
          </p:nvPr>
        </p:nvSpPr>
        <p:spPr>
          <a:xfrm>
            <a:off x="3970436" y="0"/>
            <a:ext cx="3038372" cy="464184"/>
          </a:xfrm>
          <a:prstGeom prst="rect">
            <a:avLst/>
          </a:prstGeom>
        </p:spPr>
        <p:txBody>
          <a:bodyPr vert="horz" lIns="91650" tIns="45825" rIns="91650" bIns="45825" rtlCol="0"/>
          <a:lstStyle>
            <a:lvl1pPr algn="r">
              <a:defRPr sz="1200"/>
            </a:lvl1pPr>
          </a:lstStyle>
          <a:p>
            <a:fld id="{58384509-3C99-40FD-B095-EB58D87DEC19}" type="datetimeFigureOut">
              <a:rPr lang="en-US" smtClean="0"/>
              <a:t>9/30/2014</a:t>
            </a:fld>
            <a:endParaRPr lang="en-US"/>
          </a:p>
        </p:txBody>
      </p:sp>
      <p:sp>
        <p:nvSpPr>
          <p:cNvPr id="4" name="Footer Placeholder 3"/>
          <p:cNvSpPr>
            <a:spLocks noGrp="1"/>
          </p:cNvSpPr>
          <p:nvPr>
            <p:ph type="ftr" sz="quarter" idx="2"/>
          </p:nvPr>
        </p:nvSpPr>
        <p:spPr>
          <a:xfrm>
            <a:off x="0" y="8830627"/>
            <a:ext cx="3038372" cy="464184"/>
          </a:xfrm>
          <a:prstGeom prst="rect">
            <a:avLst/>
          </a:prstGeom>
        </p:spPr>
        <p:txBody>
          <a:bodyPr vert="horz" lIns="91650" tIns="45825" rIns="91650" bIns="45825" rtlCol="0" anchor="b"/>
          <a:lstStyle>
            <a:lvl1pPr algn="l">
              <a:defRPr sz="1200"/>
            </a:lvl1pPr>
          </a:lstStyle>
          <a:p>
            <a:endParaRPr lang="en-US"/>
          </a:p>
        </p:txBody>
      </p:sp>
      <p:sp>
        <p:nvSpPr>
          <p:cNvPr id="5" name="Slide Number Placeholder 4"/>
          <p:cNvSpPr>
            <a:spLocks noGrp="1"/>
          </p:cNvSpPr>
          <p:nvPr>
            <p:ph type="sldNum" sz="quarter" idx="3"/>
          </p:nvPr>
        </p:nvSpPr>
        <p:spPr>
          <a:xfrm>
            <a:off x="3970436" y="8830627"/>
            <a:ext cx="3038372" cy="464184"/>
          </a:xfrm>
          <a:prstGeom prst="rect">
            <a:avLst/>
          </a:prstGeom>
        </p:spPr>
        <p:txBody>
          <a:bodyPr vert="horz" lIns="91650" tIns="45825" rIns="91650" bIns="45825" rtlCol="0" anchor="b"/>
          <a:lstStyle>
            <a:lvl1pPr algn="r">
              <a:defRPr sz="1200"/>
            </a:lvl1pPr>
          </a:lstStyle>
          <a:p>
            <a:fld id="{C5D79988-FC04-4523-9D1B-0261D25F07DE}" type="slidenum">
              <a:rPr lang="en-US" smtClean="0"/>
              <a:t>‹#›</a:t>
            </a:fld>
            <a:endParaRPr lang="en-US"/>
          </a:p>
        </p:txBody>
      </p:sp>
    </p:spTree>
    <p:extLst>
      <p:ext uri="{BB962C8B-B14F-4D97-AF65-F5344CB8AC3E}">
        <p14:creationId xmlns:p14="http://schemas.microsoft.com/office/powerpoint/2010/main" val="35472116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D2A70A42-91AE-4D0D-BA63-10BD29601EF2}" type="datetimeFigureOut">
              <a:rPr lang="en-US" smtClean="0"/>
              <a:t>9/30/2014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01B76C4D-3A84-4CA4-B1AB-2F0C8CF7F842}" type="slidenum">
              <a:rPr lang="en-US" smtClean="0"/>
              <a:t>‹#›</a:t>
            </a:fld>
            <a:endParaRPr lang="en-US"/>
          </a:p>
        </p:txBody>
      </p:sp>
    </p:spTree>
    <p:extLst>
      <p:ext uri="{BB962C8B-B14F-4D97-AF65-F5344CB8AC3E}">
        <p14:creationId xmlns:p14="http://schemas.microsoft.com/office/powerpoint/2010/main" val="30413960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 introduce ourselves</a:t>
            </a: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1</a:t>
            </a:fld>
            <a:endParaRPr lang="en-US"/>
          </a:p>
        </p:txBody>
      </p:sp>
    </p:spTree>
    <p:extLst>
      <p:ext uri="{BB962C8B-B14F-4D97-AF65-F5344CB8AC3E}">
        <p14:creationId xmlns:p14="http://schemas.microsoft.com/office/powerpoint/2010/main" val="39717712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Joseph </a:t>
            </a: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10</a:t>
            </a:fld>
            <a:endParaRPr lang="en-US"/>
          </a:p>
        </p:txBody>
      </p:sp>
    </p:spTree>
    <p:extLst>
      <p:ext uri="{BB962C8B-B14F-4D97-AF65-F5344CB8AC3E}">
        <p14:creationId xmlns:p14="http://schemas.microsoft.com/office/powerpoint/2010/main" val="31749667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Joseph </a:t>
            </a:r>
          </a:p>
          <a:p>
            <a:r>
              <a:rPr lang="en-US" dirty="0"/>
              <a:t/>
            </a:r>
            <a:br>
              <a:rPr lang="en-US" dirty="0"/>
            </a:br>
            <a:endParaRPr lang="en-US" dirty="0"/>
          </a:p>
          <a:p>
            <a:r>
              <a:rPr lang="en-US" dirty="0"/>
              <a:t>might want to include here a mention of the shopright license ECU has to course materials produced and revised at ECU??</a:t>
            </a:r>
          </a:p>
        </p:txBody>
      </p:sp>
      <p:sp>
        <p:nvSpPr>
          <p:cNvPr id="4" name="Slide Number Placeholder 3"/>
          <p:cNvSpPr>
            <a:spLocks noGrp="1"/>
          </p:cNvSpPr>
          <p:nvPr>
            <p:ph type="sldNum" sz="quarter" idx="10"/>
          </p:nvPr>
        </p:nvSpPr>
        <p:spPr/>
        <p:txBody>
          <a:bodyPr/>
          <a:lstStyle/>
          <a:p>
            <a:fld id="{01B76C4D-3A84-4CA4-B1AB-2F0C8CF7F842}" type="slidenum">
              <a:rPr lang="en-US" smtClean="0"/>
              <a:t>11</a:t>
            </a:fld>
            <a:endParaRPr lang="en-US"/>
          </a:p>
        </p:txBody>
      </p:sp>
    </p:spTree>
    <p:extLst>
      <p:ext uri="{BB962C8B-B14F-4D97-AF65-F5344CB8AC3E}">
        <p14:creationId xmlns:p14="http://schemas.microsoft.com/office/powerpoint/2010/main" val="1493142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William</a:t>
            </a: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12</a:t>
            </a:fld>
            <a:endParaRPr lang="en-US"/>
          </a:p>
        </p:txBody>
      </p:sp>
    </p:spTree>
    <p:extLst>
      <p:ext uri="{BB962C8B-B14F-4D97-AF65-F5344CB8AC3E}">
        <p14:creationId xmlns:p14="http://schemas.microsoft.com/office/powerpoint/2010/main" val="775336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William</a:t>
            </a: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13</a:t>
            </a:fld>
            <a:endParaRPr lang="en-US"/>
          </a:p>
        </p:txBody>
      </p:sp>
    </p:spTree>
    <p:extLst>
      <p:ext uri="{BB962C8B-B14F-4D97-AF65-F5344CB8AC3E}">
        <p14:creationId xmlns:p14="http://schemas.microsoft.com/office/powerpoint/2010/main" val="239474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Joseph </a:t>
            </a: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14</a:t>
            </a:fld>
            <a:endParaRPr lang="en-US"/>
          </a:p>
        </p:txBody>
      </p:sp>
    </p:spTree>
    <p:extLst>
      <p:ext uri="{BB962C8B-B14F-4D97-AF65-F5344CB8AC3E}">
        <p14:creationId xmlns:p14="http://schemas.microsoft.com/office/powerpoint/2010/main" val="3568702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Both </a:t>
            </a: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15</a:t>
            </a:fld>
            <a:endParaRPr lang="en-US"/>
          </a:p>
        </p:txBody>
      </p:sp>
    </p:spTree>
    <p:extLst>
      <p:ext uri="{BB962C8B-B14F-4D97-AF65-F5344CB8AC3E}">
        <p14:creationId xmlns:p14="http://schemas.microsoft.com/office/powerpoint/2010/main" val="33806979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Joseph: examples of derivative works include translating your</a:t>
            </a:r>
            <a:r>
              <a:rPr lang="en-US" baseline="0" dirty="0" smtClean="0"/>
              <a:t> work into another language or adapting a novel into a play.</a:t>
            </a:r>
            <a:endParaRPr lang="en-US" dirty="0"/>
          </a:p>
          <a:p>
            <a:endParaRPr lang="en-US" dirty="0"/>
          </a:p>
          <a:p>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2</a:t>
            </a:fld>
            <a:endParaRPr lang="en-US"/>
          </a:p>
        </p:txBody>
      </p:sp>
    </p:spTree>
    <p:extLst>
      <p:ext uri="{BB962C8B-B14F-4D97-AF65-F5344CB8AC3E}">
        <p14:creationId xmlns:p14="http://schemas.microsoft.com/office/powerpoint/2010/main" val="37149186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Joseph</a:t>
            </a:r>
          </a:p>
          <a:p>
            <a:endParaRPr lang="en-US" dirty="0"/>
          </a:p>
          <a:p>
            <a:r>
              <a:rPr lang="en-US" dirty="0">
                <a:solidFill>
                  <a:srgbClr val="464653"/>
                </a:solidFill>
                <a:latin typeface="Calibri"/>
              </a:rPr>
              <a:t>If you want to include, registration also </a:t>
            </a:r>
            <a:r>
              <a:rPr lang="en-US" b="1" dirty="0">
                <a:solidFill>
                  <a:srgbClr val="464653"/>
                </a:solidFill>
                <a:latin typeface="Gill Sans MT"/>
              </a:rPr>
              <a:t>Allows statutory damages and attorney's fees in infringement cases</a:t>
            </a:r>
          </a:p>
        </p:txBody>
      </p:sp>
      <p:sp>
        <p:nvSpPr>
          <p:cNvPr id="4" name="Slide Number Placeholder 3"/>
          <p:cNvSpPr>
            <a:spLocks noGrp="1"/>
          </p:cNvSpPr>
          <p:nvPr>
            <p:ph type="sldNum" sz="quarter" idx="10"/>
          </p:nvPr>
        </p:nvSpPr>
        <p:spPr/>
        <p:txBody>
          <a:bodyPr/>
          <a:lstStyle/>
          <a:p>
            <a:fld id="{01B76C4D-3A84-4CA4-B1AB-2F0C8CF7F842}" type="slidenum">
              <a:rPr lang="en-US" smtClean="0"/>
              <a:t>3</a:t>
            </a:fld>
            <a:endParaRPr lang="en-US"/>
          </a:p>
        </p:txBody>
      </p:sp>
    </p:spTree>
    <p:extLst>
      <p:ext uri="{BB962C8B-B14F-4D97-AF65-F5344CB8AC3E}">
        <p14:creationId xmlns:p14="http://schemas.microsoft.com/office/powerpoint/2010/main" val="1395281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William</a:t>
            </a: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4</a:t>
            </a:fld>
            <a:endParaRPr lang="en-US"/>
          </a:p>
        </p:txBody>
      </p:sp>
    </p:spTree>
    <p:extLst>
      <p:ext uri="{BB962C8B-B14F-4D97-AF65-F5344CB8AC3E}">
        <p14:creationId xmlns:p14="http://schemas.microsoft.com/office/powerpoint/2010/main" val="40231916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William </a:t>
            </a: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5</a:t>
            </a:fld>
            <a:endParaRPr lang="en-US"/>
          </a:p>
        </p:txBody>
      </p:sp>
    </p:spTree>
    <p:extLst>
      <p:ext uri="{BB962C8B-B14F-4D97-AF65-F5344CB8AC3E}">
        <p14:creationId xmlns:p14="http://schemas.microsoft.com/office/powerpoint/2010/main" val="2501206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William—sample from American Chemical</a:t>
            </a:r>
            <a:r>
              <a:rPr lang="en-US" baseline="0" dirty="0"/>
              <a:t> Society: </a:t>
            </a:r>
            <a:r>
              <a:rPr lang="en-US" sz="1200" kern="1200" dirty="0">
                <a:solidFill>
                  <a:schemeClr val="tx1"/>
                </a:solidFill>
                <a:effectLst/>
                <a:latin typeface="+mn-lt"/>
                <a:ea typeface="+mn-ea"/>
                <a:cs typeface="+mn-cs"/>
              </a:rPr>
              <a:t>ACS extends blanket permission to students to include in their theses and dissertations their own articles, or portions thereof, that have been published in ACS journals or submitted to ACS journals for publication, provided  that the ACS copyright credit line is noted on the appropriate page(s).”</a:t>
            </a:r>
          </a:p>
          <a:p>
            <a:r>
              <a:rPr lang="en-US" dirty="0"/>
              <a:t/>
            </a:r>
            <a:br>
              <a:rPr lang="en-US" dirty="0"/>
            </a:b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6</a:t>
            </a:fld>
            <a:endParaRPr lang="en-US"/>
          </a:p>
        </p:txBody>
      </p:sp>
    </p:spTree>
    <p:extLst>
      <p:ext uri="{BB962C8B-B14F-4D97-AF65-F5344CB8AC3E}">
        <p14:creationId xmlns:p14="http://schemas.microsoft.com/office/powerpoint/2010/main" val="22184194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Joseph:</a:t>
            </a:r>
          </a:p>
          <a:p>
            <a:r>
              <a:rPr lang="en-US" dirty="0" smtClean="0"/>
              <a:t>Sample</a:t>
            </a:r>
            <a:r>
              <a:rPr lang="en-US" baseline="0" dirty="0" smtClean="0"/>
              <a:t> from Elsevier: “</a:t>
            </a:r>
            <a:r>
              <a:rPr lang="en-US" dirty="0" smtClean="0"/>
              <a:t>In general, Elsevier is permissive with respect to authors and electronic preprints. If an electronic preprint of an article is placed on a public server prior to its submission to an Elsevier journal or where a paper was originally authored as a thesis or dissertation, this is not generally viewed by Elsevier as “prior publication” and therefore Elsevier will not require authors to remove electronic preprints of an article from public servers should the article be accepted for publication in an Elsevier journal.”</a:t>
            </a:r>
          </a:p>
          <a:p>
            <a:pPr rtl="0"/>
            <a:r>
              <a:rPr lang="en-US" dirty="0" smtClean="0"/>
              <a:t>Sample from American Chemical Society:</a:t>
            </a:r>
            <a:r>
              <a:rPr lang="en-US" baseline="0" dirty="0" smtClean="0"/>
              <a:t> “</a:t>
            </a:r>
            <a:r>
              <a:rPr lang="en-US" sz="1200" kern="1200" dirty="0" smtClean="0">
                <a:solidFill>
                  <a:schemeClr val="tx1"/>
                </a:solidFill>
                <a:effectLst/>
                <a:latin typeface="+mn-lt"/>
                <a:ea typeface="+mn-ea"/>
                <a:cs typeface="+mn-cs"/>
              </a:rPr>
              <a:t>Publishing implications of electronic publication of theses and dissertation material</a:t>
            </a:r>
          </a:p>
          <a:p>
            <a:pPr rtl="0"/>
            <a:r>
              <a:rPr lang="en-US" sz="1200" kern="1200" dirty="0" smtClean="0">
                <a:solidFill>
                  <a:schemeClr val="tx1"/>
                </a:solidFill>
                <a:effectLst/>
                <a:latin typeface="+mn-lt"/>
                <a:ea typeface="+mn-ea"/>
                <a:cs typeface="+mn-cs"/>
              </a:rPr>
              <a:t>Students and their mentors should be aware that posting of theses and dissertation material on the Web prior to submission of material from that thesis or dissertation to an ACS journal may affect publication in that journal. Whether Web posting is considered prior publication may be evaluated on a case-by-case basis by the journal’s editor. If an ACS journal editor considers Web posting to be “prior publication”, the paper will not be accepted for publication in that journal. If you intend to submit your unpublished paper to ACS for publication, check with the appropriate editor prior to posting your manuscript electronically.”—the</a:t>
            </a:r>
            <a:r>
              <a:rPr lang="en-US" sz="1200" kern="1200" baseline="0" dirty="0" smtClean="0">
                <a:solidFill>
                  <a:schemeClr val="tx1"/>
                </a:solidFill>
                <a:effectLst/>
                <a:latin typeface="+mn-lt"/>
                <a:ea typeface="+mn-ea"/>
                <a:cs typeface="+mn-cs"/>
              </a:rPr>
              <a:t> ACS goes on to suggest authors get prior acknowledgement in writing from the journal editor—not very practical for most of us. </a:t>
            </a:r>
          </a:p>
          <a:p>
            <a:pPr rtl="0"/>
            <a:r>
              <a:rPr lang="en-US" sz="1200" kern="1200" baseline="0" dirty="0" smtClean="0">
                <a:solidFill>
                  <a:schemeClr val="tx1"/>
                </a:solidFill>
                <a:effectLst/>
                <a:latin typeface="+mn-lt"/>
                <a:ea typeface="+mn-ea"/>
                <a:cs typeface="+mn-cs"/>
              </a:rPr>
              <a:t>Sample from Springer’s Journal of Applied Spectroscopy: “</a:t>
            </a:r>
            <a:r>
              <a:rPr lang="en-US" dirty="0" smtClean="0"/>
              <a:t>Submission of a manuscript implies that the work described has not been published before (except in the form of an abstract or as part of a published lecture, review, or thesis); that it is not under consideration for publication elsewhere, that its publication has been approved by all co-authors, if any, as well as (tacitly or explicitly) by the responsible authorities at the institution where the work is carried out.”</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7</a:t>
            </a:fld>
            <a:endParaRPr lang="en-US"/>
          </a:p>
        </p:txBody>
      </p:sp>
    </p:spTree>
    <p:extLst>
      <p:ext uri="{BB962C8B-B14F-4D97-AF65-F5344CB8AC3E}">
        <p14:creationId xmlns:p14="http://schemas.microsoft.com/office/powerpoint/2010/main" val="184188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Joseph :</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1" dirty="0" smtClean="0"/>
              <a:t>What might you want to do? Classroom use, </a:t>
            </a:r>
            <a:r>
              <a:rPr lang="en-US" b="1" dirty="0" err="1" smtClean="0"/>
              <a:t>coursepacks</a:t>
            </a:r>
            <a:r>
              <a:rPr lang="en-US" b="1" dirty="0" smtClean="0"/>
              <a:t>, make freely available?</a:t>
            </a:r>
          </a:p>
          <a:p>
            <a:pPr marL="0" marR="0" lvl="1" indent="0" algn="l" defTabSz="914400" rtl="0" eaLnBrk="1" fontAlgn="auto" latinLnBrk="0" hangingPunct="1">
              <a:lnSpc>
                <a:spcPct val="100000"/>
              </a:lnSpc>
              <a:spcBef>
                <a:spcPts val="0"/>
              </a:spcBef>
              <a:spcAft>
                <a:spcPts val="0"/>
              </a:spcAft>
              <a:buClrTx/>
              <a:buSzTx/>
              <a:buFontTx/>
              <a:buNone/>
              <a:tabLst/>
              <a:defRPr/>
            </a:pPr>
            <a:endParaRPr lang="en-US" b="1" dirty="0" smtClean="0"/>
          </a:p>
          <a:p>
            <a:pPr marL="0" marR="0" lvl="1" indent="0" algn="l" defTabSz="914400" rtl="0" eaLnBrk="1" fontAlgn="auto" latinLnBrk="0" hangingPunct="1">
              <a:lnSpc>
                <a:spcPct val="100000"/>
              </a:lnSpc>
              <a:spcBef>
                <a:spcPts val="0"/>
              </a:spcBef>
              <a:spcAft>
                <a:spcPts val="0"/>
              </a:spcAft>
              <a:buClrTx/>
              <a:buSzTx/>
              <a:buFontTx/>
              <a:buNone/>
              <a:tabLst/>
              <a:defRPr/>
            </a:pPr>
            <a:r>
              <a:rPr lang="en-US" b="1" dirty="0" smtClean="0"/>
              <a:t>ECU’s NEDL linked to Grad School’s ETD pages and the IR</a:t>
            </a:r>
          </a:p>
          <a:p>
            <a:pPr marL="0" marR="0" lvl="1" indent="0" algn="l" defTabSz="914400" rtl="0" eaLnBrk="1" fontAlgn="auto" latinLnBrk="0" hangingPunct="1">
              <a:lnSpc>
                <a:spcPct val="100000"/>
              </a:lnSpc>
              <a:spcBef>
                <a:spcPts val="0"/>
              </a:spcBef>
              <a:spcAft>
                <a:spcPts val="0"/>
              </a:spcAft>
              <a:buClrTx/>
              <a:buSzTx/>
              <a:buFontTx/>
              <a:buNone/>
              <a:tabLst/>
              <a:defRPr/>
            </a:pPr>
            <a:r>
              <a:rPr lang="en-US" b="1" dirty="0" smtClean="0"/>
              <a:t>CC licenses—6 options ranging from very</a:t>
            </a:r>
            <a:r>
              <a:rPr lang="en-US" b="1" baseline="0" dirty="0" smtClean="0"/>
              <a:t> open (attribution only) to fairly restrictive (</a:t>
            </a:r>
            <a:r>
              <a:rPr lang="en-US" b="1" dirty="0" smtClean="0"/>
              <a:t>Attribution-</a:t>
            </a:r>
            <a:r>
              <a:rPr lang="en-US" b="1" dirty="0" err="1" smtClean="0"/>
              <a:t>NonCommercial</a:t>
            </a:r>
            <a:r>
              <a:rPr lang="en-US" b="1" dirty="0" smtClean="0"/>
              <a:t>-</a:t>
            </a:r>
            <a:r>
              <a:rPr lang="en-US" b="1" dirty="0" err="1" smtClean="0"/>
              <a:t>NoDerivs</a:t>
            </a:r>
            <a:r>
              <a:rPr lang="en-US" b="1" dirty="0" smtClean="0"/>
              <a:t> CC BY-NC-ND ) . Research Councils UK now</a:t>
            </a:r>
            <a:r>
              <a:rPr lang="en-US" b="1" baseline="0" dirty="0" smtClean="0"/>
              <a:t> specify CC as the preferred option for publishing funded research </a:t>
            </a:r>
            <a:endParaRPr lang="en-US" b="1" dirty="0" smtClean="0"/>
          </a:p>
          <a:p>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8</a:t>
            </a:fld>
            <a:endParaRPr lang="en-US"/>
          </a:p>
        </p:txBody>
      </p:sp>
    </p:spTree>
    <p:extLst>
      <p:ext uri="{BB962C8B-B14F-4D97-AF65-F5344CB8AC3E}">
        <p14:creationId xmlns:p14="http://schemas.microsoft.com/office/powerpoint/2010/main" val="20207716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Joseph </a:t>
            </a:r>
            <a:endParaRPr lang="en-US" dirty="0"/>
          </a:p>
        </p:txBody>
      </p:sp>
      <p:sp>
        <p:nvSpPr>
          <p:cNvPr id="4" name="Slide Number Placeholder 3"/>
          <p:cNvSpPr>
            <a:spLocks noGrp="1"/>
          </p:cNvSpPr>
          <p:nvPr>
            <p:ph type="sldNum" sz="quarter" idx="10"/>
          </p:nvPr>
        </p:nvSpPr>
        <p:spPr/>
        <p:txBody>
          <a:bodyPr/>
          <a:lstStyle/>
          <a:p>
            <a:fld id="{01B76C4D-3A84-4CA4-B1AB-2F0C8CF7F842}" type="slidenum">
              <a:rPr lang="en-US" smtClean="0"/>
              <a:t>9</a:t>
            </a:fld>
            <a:endParaRPr lang="en-US"/>
          </a:p>
        </p:txBody>
      </p:sp>
    </p:spTree>
    <p:extLst>
      <p:ext uri="{BB962C8B-B14F-4D97-AF65-F5344CB8AC3E}">
        <p14:creationId xmlns:p14="http://schemas.microsoft.com/office/powerpoint/2010/main" val="1439938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625600" y="3886200"/>
            <a:ext cx="9144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625600" y="5124450"/>
            <a:ext cx="9144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8534400" y="6355080"/>
            <a:ext cx="3048000" cy="365760"/>
          </a:xfrm>
        </p:spPr>
        <p:txBody>
          <a:bodyPr/>
          <a:lstStyle>
            <a:lvl1pPr>
              <a:defRPr sz="1400"/>
            </a:lvl1pPr>
          </a:lstStyle>
          <a:p>
            <a:fld id="{F1FA7AC5-6045-4418-8E60-F48788734473}" type="datetimeFigureOut">
              <a:rPr lang="en-US" smtClean="0"/>
              <a:t>9/30/2014</a:t>
            </a:fld>
            <a:endParaRPr lang="en-US"/>
          </a:p>
        </p:txBody>
      </p:sp>
      <p:sp>
        <p:nvSpPr>
          <p:cNvPr id="17" name="Footer Placeholder 16"/>
          <p:cNvSpPr>
            <a:spLocks noGrp="1"/>
          </p:cNvSpPr>
          <p:nvPr>
            <p:ph type="ftr" sz="quarter" idx="11"/>
          </p:nvPr>
        </p:nvSpPr>
        <p:spPr>
          <a:xfrm>
            <a:off x="3864864" y="6355080"/>
            <a:ext cx="4632960" cy="365760"/>
          </a:xfrm>
        </p:spPr>
        <p:txBody>
          <a:bodyPr/>
          <a:lstStyle/>
          <a:p>
            <a:endParaRPr lang="en-US"/>
          </a:p>
        </p:txBody>
      </p:sp>
      <p:sp>
        <p:nvSpPr>
          <p:cNvPr id="29" name="Slide Number Placeholder 28"/>
          <p:cNvSpPr>
            <a:spLocks noGrp="1"/>
          </p:cNvSpPr>
          <p:nvPr>
            <p:ph type="sldNum" sz="quarter" idx="12"/>
          </p:nvPr>
        </p:nvSpPr>
        <p:spPr>
          <a:xfrm>
            <a:off x="1621536" y="6355080"/>
            <a:ext cx="1625600" cy="365760"/>
          </a:xfrm>
        </p:spPr>
        <p:txBody>
          <a:bodyPr/>
          <a:lstStyle/>
          <a:p>
            <a:fld id="{8C71CAF9-4461-454A-B702-D536C3775752}" type="slidenum">
              <a:rPr lang="en-US" smtClean="0"/>
              <a:t>‹#›</a:t>
            </a:fld>
            <a:endParaRPr lang="en-US"/>
          </a:p>
        </p:txBody>
      </p:sp>
      <p:sp>
        <p:nvSpPr>
          <p:cNvPr id="21" name="Rectangle 20"/>
          <p:cNvSpPr/>
          <p:nvPr/>
        </p:nvSpPr>
        <p:spPr>
          <a:xfrm>
            <a:off x="1206500" y="3648075"/>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1219200" y="5048250"/>
            <a:ext cx="97536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1206500" y="3648075"/>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1219200" y="5048250"/>
            <a:ext cx="3048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FA7AC5-6045-4418-8E60-F48788734473}" type="datetimeFigureOut">
              <a:rPr lang="en-US" smtClean="0"/>
              <a:t>9/30/2014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1CAF9-4461-454A-B702-D536C377575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FA7AC5-6045-4418-8E60-F48788734473}" type="datetimeFigureOut">
              <a:rPr lang="en-US" smtClean="0"/>
              <a:t>9/30/2014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1CAF9-4461-454A-B702-D536C3775752}" type="slidenum">
              <a:rPr lang="en-US" smtClean="0"/>
              <a:t>‹#›</a:t>
            </a:fld>
            <a:endParaRPr lang="en-US"/>
          </a:p>
        </p:txBody>
      </p:sp>
      <p:sp>
        <p:nvSpPr>
          <p:cNvPr id="7" name="Straight Connector 6"/>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5814836"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1FA7AC5-6045-4418-8E60-F48788734473}" type="datetimeFigureOut">
              <a:rPr lang="en-US" smtClean="0"/>
              <a:t>9/30/2014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71CAF9-4461-454A-B702-D536C3775752}" type="slidenum">
              <a:rPr lang="en-US" smtClean="0"/>
              <a:t>‹#›</a:t>
            </a:fld>
            <a:endParaRPr lang="en-US"/>
          </a:p>
        </p:txBody>
      </p:sp>
      <p:sp>
        <p:nvSpPr>
          <p:cNvPr id="8" name="Content Placeholder 7"/>
          <p:cNvSpPr>
            <a:spLocks noGrp="1"/>
          </p:cNvSpPr>
          <p:nvPr>
            <p:ph sz="quarter" idx="1"/>
          </p:nvPr>
        </p:nvSpPr>
        <p:spPr>
          <a:xfrm>
            <a:off x="609600" y="1219200"/>
            <a:ext cx="109728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25600" y="2971800"/>
            <a:ext cx="9144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727200" y="4267200"/>
            <a:ext cx="90424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8534400" y="6355080"/>
            <a:ext cx="3048000" cy="365760"/>
          </a:xfrm>
        </p:spPr>
        <p:txBody>
          <a:bodyPr/>
          <a:lstStyle/>
          <a:p>
            <a:fld id="{F1FA7AC5-6045-4418-8E60-F48788734473}" type="datetimeFigureOut">
              <a:rPr lang="en-US" smtClean="0"/>
              <a:t>9/30/2014</a:t>
            </a:fld>
            <a:endParaRPr lang="en-US"/>
          </a:p>
        </p:txBody>
      </p:sp>
      <p:sp>
        <p:nvSpPr>
          <p:cNvPr id="5" name="Footer Placeholder 4"/>
          <p:cNvSpPr>
            <a:spLocks noGrp="1"/>
          </p:cNvSpPr>
          <p:nvPr>
            <p:ph type="ftr" sz="quarter" idx="11"/>
          </p:nvPr>
        </p:nvSpPr>
        <p:spPr>
          <a:xfrm>
            <a:off x="3864864" y="6355080"/>
            <a:ext cx="4632960" cy="365760"/>
          </a:xfrm>
        </p:spPr>
        <p:txBody>
          <a:bodyPr/>
          <a:lstStyle/>
          <a:p>
            <a:endParaRPr lang="en-US"/>
          </a:p>
        </p:txBody>
      </p:sp>
      <p:sp>
        <p:nvSpPr>
          <p:cNvPr id="6" name="Slide Number Placeholder 5"/>
          <p:cNvSpPr>
            <a:spLocks noGrp="1"/>
          </p:cNvSpPr>
          <p:nvPr>
            <p:ph type="sldNum" sz="quarter" idx="12"/>
          </p:nvPr>
        </p:nvSpPr>
        <p:spPr>
          <a:xfrm>
            <a:off x="1426464" y="6355080"/>
            <a:ext cx="2027936" cy="365760"/>
          </a:xfrm>
        </p:spPr>
        <p:txBody>
          <a:bodyPr/>
          <a:lstStyle/>
          <a:p>
            <a:fld id="{8C71CAF9-4461-454A-B702-D536C3775752}" type="slidenum">
              <a:rPr lang="en-US" smtClean="0"/>
              <a:t>‹#›</a:t>
            </a:fld>
            <a:endParaRPr lang="en-US"/>
          </a:p>
        </p:txBody>
      </p:sp>
      <p:sp>
        <p:nvSpPr>
          <p:cNvPr id="7" name="Rectangle 6"/>
          <p:cNvSpPr/>
          <p:nvPr/>
        </p:nvSpPr>
        <p:spPr>
          <a:xfrm>
            <a:off x="1219200" y="2819400"/>
            <a:ext cx="97536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1219200" y="2819400"/>
            <a:ext cx="3048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1FA7AC5-6045-4418-8E60-F48788734473}" type="datetimeFigureOut">
              <a:rPr lang="en-US" smtClean="0"/>
              <a:t>9/30/2014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1CAF9-4461-454A-B702-D536C3775752}" type="slidenum">
              <a:rPr lang="en-US" smtClean="0"/>
              <a:t>‹#›</a:t>
            </a:fld>
            <a:endParaRPr lang="en-US"/>
          </a:p>
        </p:txBody>
      </p:sp>
      <p:sp>
        <p:nvSpPr>
          <p:cNvPr id="9" name="Content Placeholder 8"/>
          <p:cNvSpPr>
            <a:spLocks noGrp="1"/>
          </p:cNvSpPr>
          <p:nvPr>
            <p:ph sz="quarter" idx="1"/>
          </p:nvPr>
        </p:nvSpPr>
        <p:spPr>
          <a:xfrm>
            <a:off x="609600" y="1219200"/>
            <a:ext cx="5388864"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6176264" y="1216152"/>
            <a:ext cx="5388864"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1285875"/>
            <a:ext cx="5386917"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197601" y="1295400"/>
            <a:ext cx="5389033"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1FA7AC5-6045-4418-8E60-F48788734473}" type="datetimeFigureOut">
              <a:rPr lang="en-US" smtClean="0"/>
              <a:t>9/30/2014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71CAF9-4461-454A-B702-D536C3775752}" type="slidenum">
              <a:rPr lang="en-US" smtClean="0"/>
              <a:t>‹#›</a:t>
            </a:fld>
            <a:endParaRPr lang="en-US"/>
          </a:p>
        </p:txBody>
      </p:sp>
      <p:sp>
        <p:nvSpPr>
          <p:cNvPr id="11" name="Content Placeholder 10"/>
          <p:cNvSpPr>
            <a:spLocks noGrp="1"/>
          </p:cNvSpPr>
          <p:nvPr>
            <p:ph sz="quarter" idx="2"/>
          </p:nvPr>
        </p:nvSpPr>
        <p:spPr>
          <a:xfrm>
            <a:off x="609600" y="2133600"/>
            <a:ext cx="53848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6197600" y="2133600"/>
            <a:ext cx="53848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109728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1FA7AC5-6045-4418-8E60-F48788734473}" type="datetimeFigureOut">
              <a:rPr lang="en-US" smtClean="0"/>
              <a:t>9/30/2014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71CAF9-4461-454A-B702-D536C3775752}" type="slidenum">
              <a:rPr lang="en-US" smtClean="0"/>
              <a:t>‹#›</a:t>
            </a:fld>
            <a:endParaRPr lang="en-US"/>
          </a:p>
        </p:txBody>
      </p:sp>
      <p:sp>
        <p:nvSpPr>
          <p:cNvPr id="6" name="Isosceles Triangle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A7AC5-6045-4418-8E60-F48788734473}" type="datetimeFigureOut">
              <a:rPr lang="en-US" smtClean="0"/>
              <a:t>9/30/2014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71CAF9-4461-454A-B702-D536C3775752}" type="slidenum">
              <a:rPr lang="en-US" smtClean="0"/>
              <a:t>‹#›</a:t>
            </a:fld>
            <a:endParaRPr lang="en-US"/>
          </a:p>
        </p:txBody>
      </p:sp>
      <p:sp>
        <p:nvSpPr>
          <p:cNvPr id="5" name="Straight Connector 4"/>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32800" y="304800"/>
            <a:ext cx="33528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8432800" y="1219201"/>
            <a:ext cx="33528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1FA7AC5-6045-4418-8E60-F48788734473}" type="datetimeFigureOut">
              <a:rPr lang="en-US" smtClean="0"/>
              <a:t>9/30/2014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1CAF9-4461-454A-B702-D536C3775752}" type="slidenum">
              <a:rPr lang="en-US" smtClean="0"/>
              <a:t>‹#›</a:t>
            </a:fld>
            <a:endParaRPr lang="en-US"/>
          </a:p>
        </p:txBody>
      </p:sp>
      <p:sp>
        <p:nvSpPr>
          <p:cNvPr id="8" name="Straight Connector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5220033"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406400" y="304800"/>
            <a:ext cx="7620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500856"/>
            <a:ext cx="109728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609600" y="1905000"/>
            <a:ext cx="109728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9600" y="1219200"/>
            <a:ext cx="109728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1FA7AC5-6045-4418-8E60-F48788734473}" type="datetimeFigureOut">
              <a:rPr lang="en-US" smtClean="0"/>
              <a:t>9/30/2014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71CAF9-4461-454A-B702-D536C3775752}" type="slidenum">
              <a:rPr lang="en-US" smtClean="0"/>
              <a:t>‹#›</a:t>
            </a:fld>
            <a:endParaRPr lang="en-US"/>
          </a:p>
        </p:txBody>
      </p:sp>
      <p:sp>
        <p:nvSpPr>
          <p:cNvPr id="8" name="Straight Connector 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09600" y="500856"/>
            <a:ext cx="24384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152400"/>
            <a:ext cx="109728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09600" y="1219200"/>
            <a:ext cx="109728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8534400" y="6356350"/>
            <a:ext cx="3052064" cy="365760"/>
          </a:xfrm>
          <a:prstGeom prst="rect">
            <a:avLst/>
          </a:prstGeom>
        </p:spPr>
        <p:txBody>
          <a:bodyPr vert="horz"/>
          <a:lstStyle>
            <a:lvl1pPr algn="l" eaLnBrk="1" latinLnBrk="0" hangingPunct="1">
              <a:defRPr kumimoji="0" sz="1400">
                <a:solidFill>
                  <a:schemeClr val="tx2"/>
                </a:solidFill>
              </a:defRPr>
            </a:lvl1pPr>
          </a:lstStyle>
          <a:p>
            <a:fld id="{F1FA7AC5-6045-4418-8E60-F48788734473}" type="datetimeFigureOut">
              <a:rPr lang="en-US" smtClean="0"/>
              <a:t>9/30/2014</a:t>
            </a:fld>
            <a:endParaRPr lang="en-US"/>
          </a:p>
        </p:txBody>
      </p:sp>
      <p:sp>
        <p:nvSpPr>
          <p:cNvPr id="3" name="Footer Placeholder 2"/>
          <p:cNvSpPr>
            <a:spLocks noGrp="1"/>
          </p:cNvSpPr>
          <p:nvPr>
            <p:ph type="ftr" sz="quarter" idx="3"/>
          </p:nvPr>
        </p:nvSpPr>
        <p:spPr>
          <a:xfrm>
            <a:off x="3864864" y="6356350"/>
            <a:ext cx="4673600" cy="365760"/>
          </a:xfrm>
          <a:prstGeom prst="rect">
            <a:avLst/>
          </a:prstGeom>
        </p:spPr>
        <p:txBody>
          <a:bodyPr vert="horz"/>
          <a:lstStyle>
            <a:lvl1pPr algn="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816864" y="6356350"/>
            <a:ext cx="2641600" cy="365760"/>
          </a:xfrm>
          <a:prstGeom prst="rect">
            <a:avLst/>
          </a:prstGeom>
        </p:spPr>
        <p:txBody>
          <a:bodyPr vert="horz"/>
          <a:lstStyle>
            <a:lvl1pPr algn="l" eaLnBrk="1" latinLnBrk="0" hangingPunct="1">
              <a:defRPr kumimoji="0" sz="1400">
                <a:solidFill>
                  <a:schemeClr val="tx2"/>
                </a:solidFill>
              </a:defRPr>
            </a:lvl1pPr>
          </a:lstStyle>
          <a:p>
            <a:fld id="{8C71CAF9-4461-454A-B702-D536C3775752}" type="slidenum">
              <a:rPr lang="en-US" smtClean="0"/>
              <a:t>‹#›</a:t>
            </a:fld>
            <a:endParaRPr lang="en-US"/>
          </a:p>
        </p:txBody>
      </p:sp>
      <p:sp>
        <p:nvSpPr>
          <p:cNvPr id="28" name="Straight Connector 27"/>
          <p:cNvSpPr>
            <a:spLocks noChangeShapeType="1"/>
          </p:cNvSpPr>
          <p:nvPr/>
        </p:nvSpPr>
        <p:spPr bwMode="auto">
          <a:xfrm>
            <a:off x="609600" y="6353175"/>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609600" y="1143000"/>
            <a:ext cx="109728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590609" y="6447423"/>
            <a:ext cx="190849" cy="160419"/>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SCHOLARLYCOMM@ECU.EDU"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COPYRIGHT@ECU.ED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hyperlink" Target="mailto:SCHOLARLYCOMM@ECU.EDU"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www.ecu.edu/PRR/10/40/02"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hyperlink" Target="http://www.copyright.gov/forms/"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hyperlink" Target="http://www.baruch.cuny.edu/tutorials/copyright/Reader.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pubs.acs.org/paragonplus/copyright/jpa_form_a.pdf"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smtClean="0"/>
              <a:t>Copyright and Scholarly Communication</a:t>
            </a:r>
            <a:endParaRPr lang="en-US" b="1" dirty="0"/>
          </a:p>
        </p:txBody>
      </p:sp>
      <p:sp>
        <p:nvSpPr>
          <p:cNvPr id="3" name="Subtitle 2"/>
          <p:cNvSpPr>
            <a:spLocks noGrp="1"/>
          </p:cNvSpPr>
          <p:nvPr>
            <p:ph type="subTitle" idx="1"/>
          </p:nvPr>
        </p:nvSpPr>
        <p:spPr/>
        <p:txBody>
          <a:bodyPr>
            <a:noAutofit/>
          </a:bodyPr>
          <a:lstStyle/>
          <a:p>
            <a:r>
              <a:rPr lang="en-US" sz="1600" b="1" dirty="0" smtClean="0"/>
              <a:t>Succeeding in Graduate Research </a:t>
            </a:r>
            <a:r>
              <a:rPr lang="en-US" sz="1600" b="1" dirty="0"/>
              <a:t>S</a:t>
            </a:r>
            <a:r>
              <a:rPr lang="en-US" sz="1600" b="1" dirty="0" smtClean="0"/>
              <a:t>eries</a:t>
            </a:r>
          </a:p>
          <a:p>
            <a:r>
              <a:rPr lang="en-US" sz="1600" b="1" dirty="0" smtClean="0"/>
              <a:t>September 30, </a:t>
            </a:r>
            <a:r>
              <a:rPr lang="en-US" sz="1600" b="1" dirty="0" smtClean="0"/>
              <a:t>2014</a:t>
            </a:r>
            <a:endParaRPr lang="en-US" sz="1600" b="1" dirty="0"/>
          </a:p>
        </p:txBody>
      </p:sp>
      <p:pic>
        <p:nvPicPr>
          <p:cNvPr id="4" name="Picture 3"/>
          <p:cNvPicPr>
            <a:picLocks noChangeAspect="1"/>
          </p:cNvPicPr>
          <p:nvPr/>
        </p:nvPicPr>
        <p:blipFill>
          <a:blip r:embed="rId3"/>
          <a:stretch>
            <a:fillRect/>
          </a:stretch>
        </p:blipFill>
        <p:spPr>
          <a:xfrm>
            <a:off x="3005138" y="279621"/>
            <a:ext cx="6181725" cy="1857375"/>
          </a:xfrm>
          <a:prstGeom prst="rect">
            <a:avLst/>
          </a:prstGeom>
          <a:ln w="38100" cap="sq">
            <a:solidFill>
              <a:schemeClr val="accent1"/>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570825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Funded Research</a:t>
            </a:r>
            <a:endParaRPr lang="en-US" dirty="0"/>
          </a:p>
        </p:txBody>
      </p:sp>
      <p:sp>
        <p:nvSpPr>
          <p:cNvPr id="3" name="Content Placeholder 2"/>
          <p:cNvSpPr>
            <a:spLocks noGrp="1"/>
          </p:cNvSpPr>
          <p:nvPr>
            <p:ph sz="quarter" idx="1"/>
          </p:nvPr>
        </p:nvSpPr>
        <p:spPr/>
        <p:txBody>
          <a:bodyPr/>
          <a:lstStyle/>
          <a:p>
            <a:r>
              <a:rPr lang="en-US" b="1" dirty="0"/>
              <a:t>If your work is funded by a grant from the National Institutes of Health (NIH)…</a:t>
            </a:r>
          </a:p>
          <a:p>
            <a:pPr lvl="1"/>
            <a:r>
              <a:rPr lang="en-US" b="1" dirty="0"/>
              <a:t>Any resulting peer-reviewed journal articles are subject to the Public Access Policy, which means…</a:t>
            </a:r>
          </a:p>
          <a:p>
            <a:pPr lvl="2"/>
            <a:r>
              <a:rPr lang="en-US" b="1" dirty="0">
                <a:solidFill>
                  <a:schemeClr val="accent3">
                    <a:lumMod val="75000"/>
                  </a:schemeClr>
                </a:solidFill>
              </a:rPr>
              <a:t>An acceptable copy of the manuscript must be deposited to PubMed Central within 3 months of publication</a:t>
            </a:r>
          </a:p>
          <a:p>
            <a:pPr lvl="2"/>
            <a:r>
              <a:rPr lang="en-US" b="1" dirty="0">
                <a:solidFill>
                  <a:schemeClr val="accent3">
                    <a:lumMod val="75000"/>
                  </a:schemeClr>
                </a:solidFill>
              </a:rPr>
              <a:t>Contact </a:t>
            </a:r>
            <a:r>
              <a:rPr lang="en-US" b="1" dirty="0">
                <a:solidFill>
                  <a:schemeClr val="accent6"/>
                </a:solidFill>
                <a:hlinkClick r:id="rId3"/>
              </a:rPr>
              <a:t>SCHOLARLYCOMM@ECU.EDU</a:t>
            </a:r>
            <a:r>
              <a:rPr lang="en-US" b="1" dirty="0">
                <a:solidFill>
                  <a:schemeClr val="accent6"/>
                </a:solidFill>
              </a:rPr>
              <a:t> </a:t>
            </a:r>
            <a:r>
              <a:rPr lang="en-US" b="1" dirty="0">
                <a:solidFill>
                  <a:schemeClr val="accent3">
                    <a:lumMod val="75000"/>
                  </a:schemeClr>
                </a:solidFill>
              </a:rPr>
              <a:t>for help </a:t>
            </a:r>
          </a:p>
          <a:p>
            <a:endParaRPr lang="en-US" b="1" dirty="0" smtClean="0"/>
          </a:p>
          <a:p>
            <a:r>
              <a:rPr lang="en-US" b="1" dirty="0" smtClean="0"/>
              <a:t>If </a:t>
            </a:r>
            <a:r>
              <a:rPr lang="en-US" b="1" dirty="0"/>
              <a:t>your work is funded by other federal agencies….</a:t>
            </a:r>
          </a:p>
          <a:p>
            <a:pPr lvl="1"/>
            <a:r>
              <a:rPr lang="en-US" b="1" dirty="0"/>
              <a:t>Keep the last-revised manuscript of any journal articles</a:t>
            </a:r>
          </a:p>
          <a:p>
            <a:pPr lvl="1"/>
            <a:r>
              <a:rPr lang="en-US" b="1" dirty="0"/>
              <a:t>Watch for public access requirements! </a:t>
            </a:r>
          </a:p>
        </p:txBody>
      </p:sp>
      <p:pic>
        <p:nvPicPr>
          <p:cNvPr id="4" name="Picture 3"/>
          <p:cNvPicPr>
            <a:picLocks noChangeAspect="1"/>
          </p:cNvPicPr>
          <p:nvPr/>
        </p:nvPicPr>
        <p:blipFill>
          <a:blip r:embed="rId4"/>
          <a:stretch>
            <a:fillRect/>
          </a:stretch>
        </p:blipFill>
        <p:spPr>
          <a:xfrm>
            <a:off x="10801843" y="5097460"/>
            <a:ext cx="1181100" cy="1076325"/>
          </a:xfrm>
          <a:prstGeom prst="rect">
            <a:avLst/>
          </a:prstGeom>
        </p:spPr>
      </p:pic>
    </p:spTree>
    <p:extLst>
      <p:ext uri="{BB962C8B-B14F-4D97-AF65-F5344CB8AC3E}">
        <p14:creationId xmlns:p14="http://schemas.microsoft.com/office/powerpoint/2010/main" val="5819972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My Data?</a:t>
            </a:r>
            <a:endParaRPr lang="en-US" dirty="0"/>
          </a:p>
        </p:txBody>
      </p:sp>
      <p:sp>
        <p:nvSpPr>
          <p:cNvPr id="3" name="Content Placeholder 2"/>
          <p:cNvSpPr>
            <a:spLocks noGrp="1"/>
          </p:cNvSpPr>
          <p:nvPr>
            <p:ph sz="quarter" idx="1"/>
          </p:nvPr>
        </p:nvSpPr>
        <p:spPr>
          <a:xfrm>
            <a:off x="609600" y="1219200"/>
            <a:ext cx="9118273" cy="4937760"/>
          </a:xfrm>
        </p:spPr>
        <p:txBody>
          <a:bodyPr/>
          <a:lstStyle/>
          <a:p>
            <a:r>
              <a:rPr lang="en-US" b="1" dirty="0" smtClean="0"/>
              <a:t>It is NOT solely yours!</a:t>
            </a:r>
          </a:p>
          <a:p>
            <a:pPr lvl="1"/>
            <a:r>
              <a:rPr lang="en-US" b="1" dirty="0" smtClean="0"/>
              <a:t>Generally owned by ECU (see Faculty Manual 7.2)</a:t>
            </a:r>
          </a:p>
          <a:p>
            <a:pPr lvl="1"/>
            <a:r>
              <a:rPr lang="en-US" b="1" dirty="0" smtClean="0"/>
              <a:t>In custody of PI for at least 5 years </a:t>
            </a:r>
          </a:p>
          <a:p>
            <a:pPr lvl="1"/>
            <a:endParaRPr lang="en-US" b="1" dirty="0"/>
          </a:p>
          <a:p>
            <a:r>
              <a:rPr lang="en-US" b="1" dirty="0" smtClean="0"/>
              <a:t>Librarians can help you identify a data repository</a:t>
            </a:r>
          </a:p>
          <a:p>
            <a:pPr lvl="1"/>
            <a:r>
              <a:rPr lang="en-US" b="1" dirty="0" smtClean="0"/>
              <a:t>Appropriate subject-area repository with preservation plans and unique identifier</a:t>
            </a:r>
          </a:p>
          <a:p>
            <a:pPr lvl="1"/>
            <a:r>
              <a:rPr lang="en-US" b="1" dirty="0" smtClean="0"/>
              <a:t>Link back and forth between data and publications </a:t>
            </a:r>
            <a:endParaRPr lang="en-US" b="1"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27873" y="670022"/>
            <a:ext cx="2438400" cy="2743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59642" y="19377"/>
            <a:ext cx="2914650" cy="590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5"/>
          <a:stretch>
            <a:fillRect/>
          </a:stretch>
        </p:blipFill>
        <p:spPr>
          <a:xfrm>
            <a:off x="10823842" y="5097515"/>
            <a:ext cx="1181100" cy="1076325"/>
          </a:xfrm>
          <a:prstGeom prst="rect">
            <a:avLst/>
          </a:prstGeom>
        </p:spPr>
      </p:pic>
    </p:spTree>
    <p:extLst>
      <p:ext uri="{BB962C8B-B14F-4D97-AF65-F5344CB8AC3E}">
        <p14:creationId xmlns:p14="http://schemas.microsoft.com/office/powerpoint/2010/main" val="8758056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normAutofit/>
          </a:bodyPr>
          <a:lstStyle/>
          <a:p>
            <a:r>
              <a:rPr lang="en-US" dirty="0"/>
              <a:t>If Your Work Can Be Commercialized </a:t>
            </a:r>
          </a:p>
        </p:txBody>
      </p:sp>
      <p:sp>
        <p:nvSpPr>
          <p:cNvPr id="3" name="Content Placeholder 2"/>
          <p:cNvSpPr>
            <a:spLocks noGrp="1"/>
          </p:cNvSpPr>
          <p:nvPr>
            <p:ph sz="quarter" idx="1"/>
          </p:nvPr>
        </p:nvSpPr>
        <p:spPr/>
        <p:txBody>
          <a:bodyPr/>
          <a:lstStyle/>
          <a:p>
            <a:r>
              <a:rPr lang="en-US" b="1" dirty="0"/>
              <a:t>ECU's Copyright Regulation requires disclosure in some cases</a:t>
            </a:r>
          </a:p>
          <a:p>
            <a:pPr lvl="1"/>
            <a:r>
              <a:rPr lang="en-US" b="1" dirty="0"/>
              <a:t>Made for hire / directed work / sponsored works </a:t>
            </a:r>
          </a:p>
          <a:p>
            <a:pPr lvl="1"/>
            <a:r>
              <a:rPr lang="en-US" b="1" dirty="0"/>
              <a:t>Intended for use outside ECU, especially software</a:t>
            </a:r>
          </a:p>
          <a:p>
            <a:pPr lvl="1"/>
            <a:r>
              <a:rPr lang="en-US" b="1" dirty="0"/>
              <a:t>Made with exceptional use of university resources</a:t>
            </a:r>
          </a:p>
          <a:p>
            <a:pPr marL="0" indent="0">
              <a:buNone/>
            </a:pPr>
            <a:endParaRPr lang="en-US" sz="2300" dirty="0"/>
          </a:p>
          <a:p>
            <a:r>
              <a:rPr lang="en-US" b="1" dirty="0"/>
              <a:t>To disclose:</a:t>
            </a:r>
          </a:p>
          <a:p>
            <a:pPr lvl="1"/>
            <a:r>
              <a:rPr lang="en-US" b="1" dirty="0"/>
              <a:t>Inform your supervisor or the Copyright Officer</a:t>
            </a:r>
            <a:endParaRPr lang="en-US" b="1" dirty="0">
              <a:solidFill>
                <a:srgbClr val="464653"/>
              </a:solidFill>
            </a:endParaRPr>
          </a:p>
          <a:p>
            <a:pPr lvl="1"/>
            <a:r>
              <a:rPr lang="en-US" b="1" dirty="0"/>
              <a:t>Copyright Officer will review</a:t>
            </a:r>
          </a:p>
          <a:p>
            <a:pPr lvl="1"/>
            <a:r>
              <a:rPr lang="en-US" b="1" dirty="0"/>
              <a:t>May appeal to ECU's Copyright Committee</a:t>
            </a:r>
            <a:r>
              <a:rPr lang="en-US" sz="2400" dirty="0"/>
              <a:t> </a:t>
            </a:r>
          </a:p>
        </p:txBody>
      </p:sp>
      <p:pic>
        <p:nvPicPr>
          <p:cNvPr id="4" name="Picture 3"/>
          <p:cNvPicPr>
            <a:picLocks noChangeAspect="1"/>
          </p:cNvPicPr>
          <p:nvPr/>
        </p:nvPicPr>
        <p:blipFill>
          <a:blip r:embed="rId3"/>
          <a:stretch>
            <a:fillRect/>
          </a:stretch>
        </p:blipFill>
        <p:spPr>
          <a:xfrm>
            <a:off x="10789970" y="5097460"/>
            <a:ext cx="1181100" cy="1076325"/>
          </a:xfrm>
          <a:prstGeom prst="rect">
            <a:avLst/>
          </a:prstGeom>
        </p:spPr>
      </p:pic>
    </p:spTree>
    <p:extLst>
      <p:ext uri="{BB962C8B-B14F-4D97-AF65-F5344CB8AC3E}">
        <p14:creationId xmlns:p14="http://schemas.microsoft.com/office/powerpoint/2010/main" val="13407723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Your Work Is Patentable</a:t>
            </a:r>
            <a:endParaRPr lang="en-US" dirty="0"/>
          </a:p>
        </p:txBody>
      </p:sp>
      <p:sp>
        <p:nvSpPr>
          <p:cNvPr id="3" name="Content Placeholder 2"/>
          <p:cNvSpPr>
            <a:spLocks noGrp="1"/>
          </p:cNvSpPr>
          <p:nvPr>
            <p:ph sz="quarter" idx="1"/>
          </p:nvPr>
        </p:nvSpPr>
        <p:spPr/>
        <p:txBody>
          <a:bodyPr>
            <a:normAutofit lnSpcReduction="10000"/>
          </a:bodyPr>
          <a:lstStyle/>
          <a:p>
            <a:r>
              <a:rPr lang="en-US" b="1" dirty="0"/>
              <a:t>Patents</a:t>
            </a:r>
          </a:p>
          <a:p>
            <a:pPr lvl="1"/>
            <a:r>
              <a:rPr lang="en-US" dirty="0"/>
              <a:t>For inventions (mechanical/biological/chemical), process methods, </a:t>
            </a:r>
            <a:r>
              <a:rPr lang="en-US" dirty="0" smtClean="0"/>
              <a:t>industrial designs</a:t>
            </a:r>
            <a:r>
              <a:rPr lang="en-US" dirty="0"/>
              <a:t>, and software</a:t>
            </a:r>
          </a:p>
          <a:p>
            <a:pPr lvl="1"/>
            <a:r>
              <a:rPr lang="en-US" dirty="0"/>
              <a:t>Stronger legal protections than copyright, but for much shorter period (20 years</a:t>
            </a:r>
            <a:r>
              <a:rPr lang="en-US" dirty="0" smtClean="0"/>
              <a:t>)</a:t>
            </a:r>
          </a:p>
          <a:p>
            <a:pPr lvl="1"/>
            <a:endParaRPr lang="en-US" sz="2000" dirty="0"/>
          </a:p>
          <a:p>
            <a:r>
              <a:rPr lang="en-US" b="1" dirty="0"/>
              <a:t>Don't publish about it (yet)</a:t>
            </a:r>
          </a:p>
          <a:p>
            <a:pPr lvl="1"/>
            <a:r>
              <a:rPr lang="en-US" dirty="0"/>
              <a:t>Delay articles and embargo your </a:t>
            </a:r>
            <a:r>
              <a:rPr lang="en-US" dirty="0" smtClean="0"/>
              <a:t>ETD</a:t>
            </a:r>
          </a:p>
          <a:p>
            <a:pPr lvl="1"/>
            <a:endParaRPr lang="en-US" dirty="0"/>
          </a:p>
          <a:p>
            <a:r>
              <a:rPr lang="en-US" b="1" dirty="0"/>
              <a:t>ECU might share ownership</a:t>
            </a:r>
          </a:p>
          <a:p>
            <a:pPr lvl="1"/>
            <a:r>
              <a:rPr lang="en-US" dirty="0"/>
              <a:t>Read</a:t>
            </a:r>
            <a:r>
              <a:rPr lang="en-US" b="1" dirty="0"/>
              <a:t> </a:t>
            </a:r>
            <a:r>
              <a:rPr lang="en-US" dirty="0"/>
              <a:t>ECU's Patent Regulation (includes a profit sharing table</a:t>
            </a:r>
            <a:r>
              <a:rPr lang="en-US" dirty="0" smtClean="0"/>
              <a:t>)</a:t>
            </a:r>
          </a:p>
          <a:p>
            <a:pPr lvl="1"/>
            <a:endParaRPr lang="en-US" dirty="0"/>
          </a:p>
          <a:p>
            <a:r>
              <a:rPr lang="en-US" b="1" dirty="0"/>
              <a:t>Talk to ECU's Office of Technology Transfer</a:t>
            </a:r>
          </a:p>
        </p:txBody>
      </p:sp>
      <p:pic>
        <p:nvPicPr>
          <p:cNvPr id="4" name="Picture 3"/>
          <p:cNvPicPr>
            <a:picLocks noChangeAspect="1"/>
          </p:cNvPicPr>
          <p:nvPr/>
        </p:nvPicPr>
        <p:blipFill>
          <a:blip r:embed="rId3"/>
          <a:stretch>
            <a:fillRect/>
          </a:stretch>
        </p:blipFill>
        <p:spPr>
          <a:xfrm>
            <a:off x="10801842" y="5097460"/>
            <a:ext cx="1181100" cy="1076325"/>
          </a:xfrm>
          <a:prstGeom prst="rect">
            <a:avLst/>
          </a:prstGeom>
        </p:spPr>
      </p:pic>
    </p:spTree>
    <p:extLst>
      <p:ext uri="{BB962C8B-B14F-4D97-AF65-F5344CB8AC3E}">
        <p14:creationId xmlns:p14="http://schemas.microsoft.com/office/powerpoint/2010/main" val="39180644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Additional Scholarly </a:t>
            </a:r>
            <a:r>
              <a:rPr lang="en-US" dirty="0" smtClean="0"/>
              <a:t>Communication </a:t>
            </a:r>
            <a:r>
              <a:rPr lang="en-US" dirty="0" smtClean="0"/>
              <a:t>Services</a:t>
            </a:r>
            <a:endParaRPr lang="en-US" dirty="0"/>
          </a:p>
        </p:txBody>
      </p:sp>
      <p:sp>
        <p:nvSpPr>
          <p:cNvPr id="3" name="Content Placeholder 2"/>
          <p:cNvSpPr>
            <a:spLocks noGrp="1"/>
          </p:cNvSpPr>
          <p:nvPr>
            <p:ph sz="quarter" idx="1"/>
          </p:nvPr>
        </p:nvSpPr>
        <p:spPr/>
        <p:txBody>
          <a:bodyPr/>
          <a:lstStyle/>
          <a:p>
            <a:r>
              <a:rPr lang="en-US" b="1" dirty="0" smtClean="0"/>
              <a:t>Citation </a:t>
            </a:r>
            <a:r>
              <a:rPr lang="en-US" b="1" dirty="0"/>
              <a:t>Management</a:t>
            </a:r>
          </a:p>
          <a:p>
            <a:r>
              <a:rPr lang="en-US" b="1" dirty="0" smtClean="0"/>
              <a:t>Copyright Consulting</a:t>
            </a:r>
          </a:p>
          <a:p>
            <a:r>
              <a:rPr lang="en-US" b="1" dirty="0" smtClean="0"/>
              <a:t>Data Management Consulting</a:t>
            </a:r>
          </a:p>
          <a:p>
            <a:r>
              <a:rPr lang="en-US" b="1" dirty="0" smtClean="0"/>
              <a:t>Measuring Impact</a:t>
            </a:r>
          </a:p>
          <a:p>
            <a:r>
              <a:rPr lang="en-US" b="1" dirty="0" smtClean="0"/>
              <a:t>Permissions Assistance</a:t>
            </a:r>
          </a:p>
          <a:p>
            <a:r>
              <a:rPr lang="en-US" b="1" dirty="0" smtClean="0"/>
              <a:t>Public Access Policy Compliance </a:t>
            </a:r>
          </a:p>
          <a:p>
            <a:r>
              <a:rPr lang="en-US" b="1" dirty="0" smtClean="0"/>
              <a:t>Publication Agreements</a:t>
            </a:r>
            <a:endParaRPr lang="en-US" b="1" dirty="0"/>
          </a:p>
        </p:txBody>
      </p:sp>
      <p:pic>
        <p:nvPicPr>
          <p:cNvPr id="4" name="Picture 3"/>
          <p:cNvPicPr>
            <a:picLocks noChangeAspect="1"/>
          </p:cNvPicPr>
          <p:nvPr/>
        </p:nvPicPr>
        <p:blipFill>
          <a:blip r:embed="rId3"/>
          <a:stretch>
            <a:fillRect/>
          </a:stretch>
        </p:blipFill>
        <p:spPr>
          <a:xfrm>
            <a:off x="10801840" y="5097460"/>
            <a:ext cx="1181100" cy="1076325"/>
          </a:xfrm>
          <a:prstGeom prst="rect">
            <a:avLst/>
          </a:prstGeom>
        </p:spPr>
      </p:pic>
    </p:spTree>
    <p:extLst>
      <p:ext uri="{BB962C8B-B14F-4D97-AF65-F5344CB8AC3E}">
        <p14:creationId xmlns:p14="http://schemas.microsoft.com/office/powerpoint/2010/main" val="38077881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Questions?</a:t>
            </a:r>
            <a:endParaRPr lang="en-US" dirty="0"/>
          </a:p>
        </p:txBody>
      </p:sp>
      <p:sp>
        <p:nvSpPr>
          <p:cNvPr id="3" name="Content Placeholder 2"/>
          <p:cNvSpPr>
            <a:spLocks noGrp="1"/>
          </p:cNvSpPr>
          <p:nvPr>
            <p:ph sz="quarter" idx="1"/>
          </p:nvPr>
        </p:nvSpPr>
        <p:spPr/>
        <p:txBody>
          <a:bodyPr/>
          <a:lstStyle/>
          <a:p>
            <a:r>
              <a:rPr lang="en-US" b="1" dirty="0" smtClean="0"/>
              <a:t>Email: </a:t>
            </a:r>
            <a:r>
              <a:rPr lang="en-US" b="1" dirty="0" smtClean="0">
                <a:hlinkClick r:id="rId3"/>
              </a:rPr>
              <a:t>COPYRIGHT@ECU.EDU</a:t>
            </a:r>
            <a:r>
              <a:rPr lang="en-US" b="1" dirty="0" smtClean="0"/>
              <a:t> </a:t>
            </a:r>
          </a:p>
          <a:p>
            <a:r>
              <a:rPr lang="en-US" b="1" dirty="0" smtClean="0"/>
              <a:t>Email: </a:t>
            </a:r>
            <a:r>
              <a:rPr lang="en-US" b="1" dirty="0" smtClean="0">
                <a:hlinkClick r:id="rId4"/>
              </a:rPr>
              <a:t>SCHOLARLYCOMM@ECU.EDU</a:t>
            </a:r>
            <a:r>
              <a:rPr lang="en-US" b="1" dirty="0" smtClean="0"/>
              <a:t> </a:t>
            </a:r>
          </a:p>
          <a:p>
            <a:pPr lvl="1"/>
            <a:r>
              <a:rPr lang="en-US" b="1" smtClean="0"/>
              <a:t>Call </a:t>
            </a:r>
            <a:r>
              <a:rPr lang="en-US" b="1" dirty="0" smtClean="0"/>
              <a:t>Joseph at 252-737-2728</a:t>
            </a:r>
            <a:endParaRPr lang="en-US" b="1" dirty="0"/>
          </a:p>
        </p:txBody>
      </p:sp>
      <p:pic>
        <p:nvPicPr>
          <p:cNvPr id="5" name="Picture 4"/>
          <p:cNvPicPr>
            <a:picLocks noChangeAspect="1"/>
          </p:cNvPicPr>
          <p:nvPr/>
        </p:nvPicPr>
        <p:blipFill>
          <a:blip r:embed="rId5"/>
          <a:stretch>
            <a:fillRect/>
          </a:stretch>
        </p:blipFill>
        <p:spPr>
          <a:xfrm>
            <a:off x="2916660" y="4180308"/>
            <a:ext cx="6358679" cy="2036240"/>
          </a:xfrm>
          <a:prstGeom prst="rect">
            <a:avLst/>
          </a:prstGeom>
        </p:spPr>
      </p:pic>
    </p:spTree>
    <p:extLst>
      <p:ext uri="{BB962C8B-B14F-4D97-AF65-F5344CB8AC3E}">
        <p14:creationId xmlns:p14="http://schemas.microsoft.com/office/powerpoint/2010/main" val="33741712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52400"/>
            <a:ext cx="11582401" cy="990600"/>
          </a:xfrm>
        </p:spPr>
        <p:txBody>
          <a:bodyPr>
            <a:normAutofit/>
          </a:bodyPr>
          <a:lstStyle/>
          <a:p>
            <a:r>
              <a:rPr lang="en-US" dirty="0" smtClean="0"/>
              <a:t>Copyright </a:t>
            </a:r>
            <a:r>
              <a:rPr lang="en-US" dirty="0"/>
              <a:t>Facts </a:t>
            </a:r>
            <a:r>
              <a:rPr lang="en-US" sz="2700" dirty="0"/>
              <a:t>(see also </a:t>
            </a:r>
            <a:r>
              <a:rPr lang="en-US" sz="2700" dirty="0">
                <a:hlinkClick r:id="rId3"/>
              </a:rPr>
              <a:t>http://</a:t>
            </a:r>
            <a:r>
              <a:rPr lang="en-US" sz="2700" dirty="0" smtClean="0">
                <a:hlinkClick r:id="rId3"/>
              </a:rPr>
              <a:t>www.ecu.edu/PRR/10/40/02</a:t>
            </a:r>
            <a:r>
              <a:rPr lang="en-US" sz="2700" dirty="0" smtClean="0"/>
              <a:t>) </a:t>
            </a:r>
            <a:endParaRPr lang="en-US" sz="2700" dirty="0"/>
          </a:p>
        </p:txBody>
      </p:sp>
      <p:sp>
        <p:nvSpPr>
          <p:cNvPr id="3" name="Content Placeholder 2"/>
          <p:cNvSpPr>
            <a:spLocks noGrp="1"/>
          </p:cNvSpPr>
          <p:nvPr>
            <p:ph sz="quarter" idx="1"/>
          </p:nvPr>
        </p:nvSpPr>
        <p:spPr/>
        <p:txBody>
          <a:bodyPr>
            <a:normAutofit lnSpcReduction="10000"/>
          </a:bodyPr>
          <a:lstStyle/>
          <a:p>
            <a:r>
              <a:rPr lang="en-US" b="1" dirty="0" smtClean="0"/>
              <a:t>Your work is copyrighted as soon as you express it</a:t>
            </a:r>
          </a:p>
          <a:p>
            <a:pPr lvl="1"/>
            <a:r>
              <a:rPr lang="en-US" b="1" dirty="0" smtClean="0"/>
              <a:t>No registration required! Displaying the © symbol isn’t required! </a:t>
            </a:r>
          </a:p>
          <a:p>
            <a:pPr marL="411480" lvl="1" indent="0">
              <a:buNone/>
            </a:pPr>
            <a:endParaRPr lang="en-US" b="1" dirty="0" smtClean="0"/>
          </a:p>
          <a:p>
            <a:r>
              <a:rPr lang="en-US" b="1" dirty="0" smtClean="0"/>
              <a:t>“Copyright” refers to these rights (and they are “severable”):</a:t>
            </a:r>
          </a:p>
          <a:p>
            <a:pPr lvl="1"/>
            <a:r>
              <a:rPr lang="en-US" b="1" dirty="0"/>
              <a:t>Reproduce</a:t>
            </a:r>
          </a:p>
          <a:p>
            <a:pPr lvl="1"/>
            <a:r>
              <a:rPr lang="en-US" b="1" dirty="0"/>
              <a:t>Create derivative works</a:t>
            </a:r>
          </a:p>
          <a:p>
            <a:pPr lvl="1"/>
            <a:r>
              <a:rPr lang="en-US" b="1" dirty="0" smtClean="0"/>
              <a:t>Display/Perform</a:t>
            </a:r>
          </a:p>
          <a:p>
            <a:pPr lvl="1"/>
            <a:r>
              <a:rPr lang="en-US" b="1" dirty="0" smtClean="0"/>
              <a:t>Sell or assign these rights to others</a:t>
            </a:r>
          </a:p>
          <a:p>
            <a:pPr marL="411480" lvl="1" indent="0">
              <a:buNone/>
            </a:pPr>
            <a:endParaRPr lang="en-US" b="1" dirty="0" smtClean="0"/>
          </a:p>
          <a:p>
            <a:r>
              <a:rPr lang="en-US" b="1" dirty="0" smtClean="0"/>
              <a:t>How long does your copyright last?</a:t>
            </a:r>
          </a:p>
          <a:p>
            <a:pPr lvl="1"/>
            <a:r>
              <a:rPr lang="en-US" b="1" dirty="0" smtClean="0"/>
              <a:t>Until you sell or assign it, or</a:t>
            </a:r>
          </a:p>
          <a:p>
            <a:pPr lvl="1"/>
            <a:r>
              <a:rPr lang="en-US" b="1" dirty="0" smtClean="0"/>
              <a:t>Until 70 years after your death </a:t>
            </a:r>
            <a:endParaRPr lang="en-US" b="1" dirty="0"/>
          </a:p>
        </p:txBody>
      </p:sp>
      <p:pic>
        <p:nvPicPr>
          <p:cNvPr id="4" name="Picture 3"/>
          <p:cNvPicPr>
            <a:picLocks noChangeAspect="1"/>
          </p:cNvPicPr>
          <p:nvPr/>
        </p:nvPicPr>
        <p:blipFill>
          <a:blip r:embed="rId4"/>
          <a:stretch>
            <a:fillRect/>
          </a:stretch>
        </p:blipFill>
        <p:spPr>
          <a:xfrm>
            <a:off x="10789971" y="5097460"/>
            <a:ext cx="1181100" cy="1076325"/>
          </a:xfrm>
          <a:prstGeom prst="rect">
            <a:avLst/>
          </a:prstGeom>
        </p:spPr>
      </p:pic>
    </p:spTree>
    <p:extLst>
      <p:ext uri="{BB962C8B-B14F-4D97-AF65-F5344CB8AC3E}">
        <p14:creationId xmlns:p14="http://schemas.microsoft.com/office/powerpoint/2010/main" val="4188067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Copyright Registration</a:t>
            </a:r>
            <a:endParaRPr lang="en-US" dirty="0"/>
          </a:p>
        </p:txBody>
      </p:sp>
      <p:sp>
        <p:nvSpPr>
          <p:cNvPr id="3" name="Content Placeholder 2"/>
          <p:cNvSpPr>
            <a:spLocks noGrp="1"/>
          </p:cNvSpPr>
          <p:nvPr>
            <p:ph sz="quarter" idx="1"/>
          </p:nvPr>
        </p:nvSpPr>
        <p:spPr/>
        <p:txBody>
          <a:bodyPr/>
          <a:lstStyle/>
          <a:p>
            <a:r>
              <a:rPr lang="en-US" b="1" dirty="0"/>
              <a:t>Should you register your copyright anyway?</a:t>
            </a:r>
          </a:p>
          <a:p>
            <a:pPr lvl="1"/>
            <a:r>
              <a:rPr lang="en-US" b="1" dirty="0"/>
              <a:t>You need a copyright page on your ETD</a:t>
            </a:r>
          </a:p>
          <a:p>
            <a:pPr lvl="1"/>
            <a:r>
              <a:rPr lang="en-US" b="1" dirty="0"/>
              <a:t>Signals your intent to enforce your copyright</a:t>
            </a:r>
          </a:p>
          <a:p>
            <a:pPr lvl="1"/>
            <a:r>
              <a:rPr lang="en-US" b="1" dirty="0"/>
              <a:t>Ensures the facts are on the public record</a:t>
            </a:r>
          </a:p>
          <a:p>
            <a:pPr marL="411480" lvl="1" indent="0">
              <a:buNone/>
            </a:pPr>
            <a:r>
              <a:rPr lang="en-US" b="1" dirty="0"/>
              <a:t> </a:t>
            </a:r>
          </a:p>
          <a:p>
            <a:r>
              <a:rPr lang="en-US" b="1" dirty="0"/>
              <a:t>Options:</a:t>
            </a:r>
          </a:p>
          <a:p>
            <a:pPr lvl="1"/>
            <a:r>
              <a:rPr lang="en-US" b="1" dirty="0" err="1"/>
              <a:t>ProQuest</a:t>
            </a:r>
            <a:r>
              <a:rPr lang="en-US" b="1" dirty="0"/>
              <a:t>: $55 fee during submission process</a:t>
            </a:r>
          </a:p>
          <a:p>
            <a:pPr lvl="1"/>
            <a:r>
              <a:rPr lang="en-US" b="1" dirty="0"/>
              <a:t>Copyright Office: $35 fee (</a:t>
            </a:r>
            <a:r>
              <a:rPr lang="en-US" b="1" dirty="0">
                <a:hlinkClick r:id="rId3"/>
              </a:rPr>
              <a:t>http://www.copyright.gov/forms/</a:t>
            </a:r>
            <a:r>
              <a:rPr lang="en-US" b="1" dirty="0"/>
              <a:t>) </a:t>
            </a:r>
          </a:p>
        </p:txBody>
      </p:sp>
      <p:pic>
        <p:nvPicPr>
          <p:cNvPr id="4" name="Picture 3"/>
          <p:cNvPicPr>
            <a:picLocks noChangeAspect="1"/>
          </p:cNvPicPr>
          <p:nvPr/>
        </p:nvPicPr>
        <p:blipFill>
          <a:blip r:embed="rId4"/>
          <a:stretch>
            <a:fillRect/>
          </a:stretch>
        </p:blipFill>
        <p:spPr>
          <a:xfrm>
            <a:off x="10767579" y="1189854"/>
            <a:ext cx="1370424" cy="1370455"/>
          </a:xfrm>
          <a:prstGeom prst="rect">
            <a:avLst/>
          </a:prstGeom>
        </p:spPr>
      </p:pic>
      <p:pic>
        <p:nvPicPr>
          <p:cNvPr id="5" name="Picture 4"/>
          <p:cNvPicPr>
            <a:picLocks noChangeAspect="1"/>
          </p:cNvPicPr>
          <p:nvPr/>
        </p:nvPicPr>
        <p:blipFill>
          <a:blip r:embed="rId5"/>
          <a:stretch>
            <a:fillRect/>
          </a:stretch>
        </p:blipFill>
        <p:spPr>
          <a:xfrm>
            <a:off x="10803204" y="5104385"/>
            <a:ext cx="1181100" cy="1076325"/>
          </a:xfrm>
          <a:prstGeom prst="rect">
            <a:avLst/>
          </a:prstGeom>
        </p:spPr>
      </p:pic>
    </p:spTree>
    <p:extLst>
      <p:ext uri="{BB962C8B-B14F-4D97-AF65-F5344CB8AC3E}">
        <p14:creationId xmlns:p14="http://schemas.microsoft.com/office/powerpoint/2010/main" val="33961822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Limits on Copyright</a:t>
            </a:r>
            <a:endParaRPr lang="en-US" dirty="0"/>
          </a:p>
        </p:txBody>
      </p:sp>
      <p:sp>
        <p:nvSpPr>
          <p:cNvPr id="3" name="Content Placeholder 2"/>
          <p:cNvSpPr>
            <a:spLocks noGrp="1"/>
          </p:cNvSpPr>
          <p:nvPr>
            <p:ph sz="quarter" idx="1"/>
          </p:nvPr>
        </p:nvSpPr>
        <p:spPr>
          <a:xfrm>
            <a:off x="544513" y="1199059"/>
            <a:ext cx="5419214" cy="4949329"/>
          </a:xfrm>
        </p:spPr>
        <p:txBody>
          <a:bodyPr/>
          <a:lstStyle/>
          <a:p>
            <a:r>
              <a:rPr lang="en-US" b="1" dirty="0"/>
              <a:t>Fair Use: </a:t>
            </a:r>
            <a:r>
              <a:rPr lang="en-US" sz="2300" dirty="0"/>
              <a:t>Research, Scholarship, Criticism, Comment, News Reporting</a:t>
            </a:r>
          </a:p>
          <a:p>
            <a:pPr marL="0" indent="0">
              <a:buNone/>
            </a:pPr>
            <a:endParaRPr lang="en-US" b="1" dirty="0"/>
          </a:p>
        </p:txBody>
      </p:sp>
      <p:pic>
        <p:nvPicPr>
          <p:cNvPr id="5" name="Picture 4" descr="CopyrightMetroFairUse.png"/>
          <p:cNvPicPr>
            <a:picLocks noChangeAspect="1"/>
          </p:cNvPicPr>
          <p:nvPr/>
        </p:nvPicPr>
        <p:blipFill>
          <a:blip r:embed="rId3"/>
          <a:stretch>
            <a:fillRect/>
          </a:stretch>
        </p:blipFill>
        <p:spPr>
          <a:xfrm>
            <a:off x="856094" y="2278932"/>
            <a:ext cx="4553275" cy="3565407"/>
          </a:xfrm>
          <a:prstGeom prst="rect">
            <a:avLst/>
          </a:prstGeom>
        </p:spPr>
      </p:pic>
      <p:sp>
        <p:nvSpPr>
          <p:cNvPr id="7" name="TextBox 6"/>
          <p:cNvSpPr txBox="1"/>
          <p:nvPr/>
        </p:nvSpPr>
        <p:spPr>
          <a:xfrm rot="10800000" flipV="1">
            <a:off x="831316" y="5852690"/>
            <a:ext cx="4860035" cy="461665"/>
          </a:xfrm>
          <a:prstGeom prst="rect">
            <a:avLst/>
          </a:prstGeom>
        </p:spPr>
        <p:txBody>
          <a:bodyPr wrap="square" rtlCol="0">
            <a:spAutoFit/>
          </a:bodyPr>
          <a:lstStyle/>
          <a:p>
            <a:r>
              <a:rPr lang="en-US" sz="1200" dirty="0"/>
              <a:t>Baruch College. Interactive Guide to Using Multimedia in Your Courses.</a:t>
            </a:r>
          </a:p>
          <a:p>
            <a:r>
              <a:rPr lang="en-US" sz="1200" dirty="0">
                <a:hlinkClick r:id="rId4"/>
              </a:rPr>
              <a:t>http://www.baruch.cuny.edu/tutorials/copyright/Reader.html</a:t>
            </a:r>
            <a:endParaRPr lang="en-US" sz="1200" dirty="0"/>
          </a:p>
        </p:txBody>
      </p:sp>
      <p:sp>
        <p:nvSpPr>
          <p:cNvPr id="8" name="Content Placeholder 7"/>
          <p:cNvSpPr>
            <a:spLocks noGrp="1"/>
          </p:cNvSpPr>
          <p:nvPr>
            <p:ph sz="quarter" idx="2"/>
          </p:nvPr>
        </p:nvSpPr>
        <p:spPr/>
        <p:txBody>
          <a:bodyPr/>
          <a:lstStyle/>
          <a:p>
            <a:r>
              <a:rPr lang="en-US" b="1" dirty="0"/>
              <a:t>Public Domain</a:t>
            </a:r>
          </a:p>
          <a:p>
            <a:pPr marL="514350" indent="-514350">
              <a:buFont typeface="+mj-lt"/>
              <a:buAutoNum type="arabicPeriod"/>
            </a:pPr>
            <a:r>
              <a:rPr lang="en-US" dirty="0"/>
              <a:t>non-copyrightable material</a:t>
            </a:r>
          </a:p>
          <a:p>
            <a:pPr marL="514350" indent="-514350">
              <a:buFont typeface="+mj-lt"/>
              <a:buAutoNum type="arabicPeriod"/>
            </a:pPr>
            <a:r>
              <a:rPr lang="en-US" dirty="0"/>
              <a:t>no notice included</a:t>
            </a:r>
          </a:p>
          <a:p>
            <a:pPr marL="514350" indent="-514350">
              <a:buFont typeface="+mj-lt"/>
              <a:buAutoNum type="arabicPeriod"/>
            </a:pPr>
            <a:r>
              <a:rPr lang="en-US" dirty="0"/>
              <a:t>was not registered or renewed</a:t>
            </a:r>
          </a:p>
          <a:p>
            <a:pPr marL="514350" indent="-514350">
              <a:buFont typeface="+mj-lt"/>
              <a:buAutoNum type="arabicPeriod"/>
            </a:pPr>
            <a:r>
              <a:rPr lang="en-US" dirty="0"/>
              <a:t>copyright has expired</a:t>
            </a:r>
          </a:p>
          <a:p>
            <a:pPr marL="514350" indent="-514350">
              <a:buFont typeface="+mj-lt"/>
              <a:buAutoNum type="arabicPeriod"/>
            </a:pPr>
            <a:r>
              <a:rPr lang="en-US" dirty="0"/>
              <a:t>owner has expressly placed it in the public domain</a:t>
            </a:r>
          </a:p>
          <a:p>
            <a:pPr marL="0" indent="0">
              <a:buNone/>
            </a:pPr>
            <a:endParaRPr lang="en-US" dirty="0"/>
          </a:p>
          <a:p>
            <a:pPr marL="0" indent="0">
              <a:buNone/>
            </a:pPr>
            <a:endParaRPr lang="en-US" dirty="0"/>
          </a:p>
        </p:txBody>
      </p:sp>
      <p:pic>
        <p:nvPicPr>
          <p:cNvPr id="4" name="Picture 3"/>
          <p:cNvPicPr>
            <a:picLocks noChangeAspect="1"/>
          </p:cNvPicPr>
          <p:nvPr/>
        </p:nvPicPr>
        <p:blipFill>
          <a:blip r:embed="rId5"/>
          <a:stretch>
            <a:fillRect/>
          </a:stretch>
        </p:blipFill>
        <p:spPr>
          <a:xfrm>
            <a:off x="10797691" y="5102198"/>
            <a:ext cx="1181100" cy="1076325"/>
          </a:xfrm>
          <a:prstGeom prst="rect">
            <a:avLst/>
          </a:prstGeom>
        </p:spPr>
      </p:pic>
    </p:spTree>
    <p:extLst>
      <p:ext uri="{BB962C8B-B14F-4D97-AF65-F5344CB8AC3E}">
        <p14:creationId xmlns:p14="http://schemas.microsoft.com/office/powerpoint/2010/main" val="77246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Using Copyrighted Materials in your ETD &amp; Beyond</a:t>
            </a:r>
          </a:p>
        </p:txBody>
      </p:sp>
      <p:sp>
        <p:nvSpPr>
          <p:cNvPr id="3" name="Content Placeholder 2"/>
          <p:cNvSpPr>
            <a:spLocks noGrp="1"/>
          </p:cNvSpPr>
          <p:nvPr>
            <p:ph sz="quarter" idx="1"/>
          </p:nvPr>
        </p:nvSpPr>
        <p:spPr/>
        <p:txBody>
          <a:bodyPr>
            <a:normAutofit/>
          </a:bodyPr>
          <a:lstStyle/>
          <a:p>
            <a:r>
              <a:rPr lang="en-US" sz="2900" b="1" dirty="0">
                <a:solidFill>
                  <a:srgbClr val="000000"/>
                </a:solidFill>
                <a:latin typeface="Gill Sans MT"/>
              </a:rPr>
              <a:t>When do you need to obtain permissions?</a:t>
            </a:r>
          </a:p>
          <a:p>
            <a:pPr lvl="1"/>
            <a:r>
              <a:rPr lang="en-US" sz="2000" dirty="0">
                <a:latin typeface="Gill Sans MT"/>
              </a:rPr>
              <a:t>If exceeds Fair Use or License terms</a:t>
            </a:r>
          </a:p>
          <a:p>
            <a:r>
              <a:rPr lang="en-US" sz="2900" b="1" dirty="0">
                <a:solidFill>
                  <a:srgbClr val="000000"/>
                </a:solidFill>
                <a:latin typeface="Gill Sans MT"/>
              </a:rPr>
              <a:t>Who do you ask for permission?</a:t>
            </a:r>
          </a:p>
          <a:p>
            <a:pPr lvl="1"/>
            <a:r>
              <a:rPr lang="en-US" sz="2000" dirty="0">
                <a:latin typeface="Gill Sans MT"/>
              </a:rPr>
              <a:t>Not always the name on the work (articles, images found in works, video, music)</a:t>
            </a:r>
          </a:p>
          <a:p>
            <a:pPr lvl="1"/>
            <a:r>
              <a:rPr lang="en-US" sz="2000" dirty="0">
                <a:latin typeface="Gill Sans MT"/>
              </a:rPr>
              <a:t>Could be dead, have sold the rights to another, been bought out or gone out of business</a:t>
            </a:r>
          </a:p>
          <a:p>
            <a:r>
              <a:rPr lang="en-US" sz="2900" b="1" dirty="0">
                <a:solidFill>
                  <a:srgbClr val="000000"/>
                </a:solidFill>
                <a:latin typeface="Gill Sans MT"/>
              </a:rPr>
              <a:t>How do you ask permission?</a:t>
            </a:r>
          </a:p>
          <a:p>
            <a:pPr lvl="1"/>
            <a:r>
              <a:rPr lang="en-US" sz="2000" dirty="0">
                <a:latin typeface="Gill Sans MT"/>
              </a:rPr>
              <a:t>Always write &amp; keep copies of all correspondence.  Ask for a template if you need assistance.</a:t>
            </a:r>
          </a:p>
          <a:p>
            <a:r>
              <a:rPr lang="en-US" sz="2900" b="1" dirty="0">
                <a:solidFill>
                  <a:srgbClr val="000000"/>
                </a:solidFill>
                <a:latin typeface="Gill Sans MT"/>
              </a:rPr>
              <a:t>What might a permission require?</a:t>
            </a:r>
          </a:p>
          <a:p>
            <a:pPr lvl="1"/>
            <a:r>
              <a:rPr lang="en-US" sz="2000" dirty="0">
                <a:latin typeface="Gill Sans MT"/>
              </a:rPr>
              <a:t>Complete forms, pay royalties, agree to certain citation, agree to restrictions</a:t>
            </a:r>
            <a:r>
              <a:rPr lang="en-US" sz="2000" dirty="0">
                <a:solidFill>
                  <a:srgbClr val="000000"/>
                </a:solidFill>
                <a:latin typeface="Gill Sans MT"/>
              </a:rPr>
              <a:t> </a:t>
            </a:r>
          </a:p>
          <a:p>
            <a:r>
              <a:rPr lang="en-US" sz="2900" b="1" dirty="0">
                <a:solidFill>
                  <a:srgbClr val="000000"/>
                </a:solidFill>
                <a:latin typeface="Gill Sans MT"/>
              </a:rPr>
              <a:t>What if they say no or you can't comply?</a:t>
            </a:r>
          </a:p>
          <a:p>
            <a:pPr lvl="1"/>
            <a:r>
              <a:rPr lang="en-US" sz="2000" dirty="0">
                <a:latin typeface="Gill Sans MT"/>
              </a:rPr>
              <a:t>Reference the source; don't copy from it. Look for another source</a:t>
            </a:r>
            <a:r>
              <a:rPr lang="en-US" sz="2000" dirty="0">
                <a:solidFill>
                  <a:srgbClr val="000000"/>
                </a:solidFill>
                <a:latin typeface="Gill Sans MT"/>
              </a:rPr>
              <a:t>.</a:t>
            </a:r>
          </a:p>
        </p:txBody>
      </p:sp>
      <p:pic>
        <p:nvPicPr>
          <p:cNvPr id="4" name="Picture 3"/>
          <p:cNvPicPr>
            <a:picLocks noChangeAspect="1"/>
          </p:cNvPicPr>
          <p:nvPr/>
        </p:nvPicPr>
        <p:blipFill>
          <a:blip r:embed="rId3"/>
          <a:stretch>
            <a:fillRect/>
          </a:stretch>
        </p:blipFill>
        <p:spPr>
          <a:xfrm>
            <a:off x="10801850" y="5097460"/>
            <a:ext cx="1181100" cy="1076325"/>
          </a:xfrm>
          <a:prstGeom prst="rect">
            <a:avLst/>
          </a:prstGeom>
        </p:spPr>
      </p:pic>
    </p:spTree>
    <p:extLst>
      <p:ext uri="{BB962C8B-B14F-4D97-AF65-F5344CB8AC3E}">
        <p14:creationId xmlns:p14="http://schemas.microsoft.com/office/powerpoint/2010/main" val="19659771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You Already Published a Chapter?</a:t>
            </a:r>
            <a:endParaRPr lang="en-US" dirty="0"/>
          </a:p>
        </p:txBody>
      </p:sp>
      <p:sp>
        <p:nvSpPr>
          <p:cNvPr id="3" name="Content Placeholder 2"/>
          <p:cNvSpPr>
            <a:spLocks noGrp="1"/>
          </p:cNvSpPr>
          <p:nvPr>
            <p:ph sz="quarter" idx="1"/>
          </p:nvPr>
        </p:nvSpPr>
        <p:spPr/>
        <p:txBody>
          <a:bodyPr/>
          <a:lstStyle/>
          <a:p>
            <a:r>
              <a:rPr lang="en-US" b="1" dirty="0"/>
              <a:t>Were you the only </a:t>
            </a:r>
            <a:r>
              <a:rPr lang="en-US" b="1" dirty="0" smtClean="0"/>
              <a:t>author?</a:t>
            </a:r>
          </a:p>
          <a:p>
            <a:pPr lvl="1"/>
            <a:r>
              <a:rPr lang="en-US" sz="2400" dirty="0" smtClean="0"/>
              <a:t>If </a:t>
            </a:r>
            <a:r>
              <a:rPr lang="en-US" sz="2400" dirty="0"/>
              <a:t>not, discuss with your co-authors.</a:t>
            </a:r>
            <a:r>
              <a:rPr lang="en-US" sz="2000" dirty="0"/>
              <a:t> </a:t>
            </a:r>
          </a:p>
          <a:p>
            <a:pPr marL="0" indent="0">
              <a:buNone/>
            </a:pPr>
            <a:endParaRPr lang="en-US" sz="2300" dirty="0"/>
          </a:p>
          <a:p>
            <a:r>
              <a:rPr lang="en-US" b="1" dirty="0"/>
              <a:t>What does your publishing agreement say?</a:t>
            </a:r>
          </a:p>
          <a:p>
            <a:pPr lvl="1"/>
            <a:r>
              <a:rPr lang="en-US" sz="2400" dirty="0" smtClean="0"/>
              <a:t>Many </a:t>
            </a:r>
            <a:r>
              <a:rPr lang="en-US" sz="2400" dirty="0"/>
              <a:t>publishers do allow reuse, but not </a:t>
            </a:r>
            <a:r>
              <a:rPr lang="en-US" sz="2400" dirty="0" smtClean="0"/>
              <a:t>all.</a:t>
            </a:r>
            <a:endParaRPr lang="en-US" sz="2400" dirty="0"/>
          </a:p>
          <a:p>
            <a:pPr lvl="1"/>
            <a:r>
              <a:rPr lang="en-US" sz="2400" dirty="0" smtClean="0"/>
              <a:t>Some </a:t>
            </a:r>
            <a:r>
              <a:rPr lang="en-US" sz="2400" dirty="0"/>
              <a:t>require citation to the prior </a:t>
            </a:r>
            <a:r>
              <a:rPr lang="en-US" sz="2400" dirty="0" smtClean="0"/>
              <a:t>publication.</a:t>
            </a:r>
          </a:p>
          <a:p>
            <a:pPr lvl="1"/>
            <a:r>
              <a:rPr lang="en-US" sz="2400" dirty="0" smtClean="0"/>
              <a:t>A</a:t>
            </a:r>
            <a:r>
              <a:rPr lang="en-US" sz="2400" dirty="0" smtClean="0">
                <a:solidFill>
                  <a:srgbClr val="000000"/>
                </a:solidFill>
              </a:rPr>
              <a:t> </a:t>
            </a:r>
            <a:r>
              <a:rPr lang="en-US" sz="2400" b="1" dirty="0">
                <a:solidFill>
                  <a:schemeClr val="accent3">
                    <a:lumMod val="75000"/>
                  </a:schemeClr>
                </a:solidFill>
              </a:rPr>
              <a:t>few</a:t>
            </a:r>
            <a:r>
              <a:rPr lang="en-US" sz="2400" dirty="0">
                <a:solidFill>
                  <a:srgbClr val="000000"/>
                </a:solidFill>
              </a:rPr>
              <a:t> </a:t>
            </a:r>
            <a:r>
              <a:rPr lang="en-US" sz="2400" dirty="0"/>
              <a:t>might require payment or changes to the document. </a:t>
            </a:r>
          </a:p>
        </p:txBody>
      </p:sp>
      <p:sp>
        <p:nvSpPr>
          <p:cNvPr id="4" name="Rectangle 3"/>
          <p:cNvSpPr/>
          <p:nvPr/>
        </p:nvSpPr>
        <p:spPr>
          <a:xfrm>
            <a:off x="1334548" y="6357158"/>
            <a:ext cx="6340526" cy="461665"/>
          </a:xfrm>
          <a:prstGeom prst="rect">
            <a:avLst/>
          </a:prstGeom>
        </p:spPr>
        <p:txBody>
          <a:bodyPr wrap="square">
            <a:spAutoFit/>
          </a:bodyPr>
          <a:lstStyle/>
          <a:p>
            <a:r>
              <a:rPr lang="en-US" sz="1200" dirty="0" smtClean="0"/>
              <a:t>American Chemical Society.  Journal Publishing Agreement. </a:t>
            </a:r>
          </a:p>
          <a:p>
            <a:r>
              <a:rPr lang="en-US" sz="1200" dirty="0" smtClean="0"/>
              <a:t> </a:t>
            </a:r>
            <a:r>
              <a:rPr lang="en-US" sz="1200" dirty="0" smtClean="0">
                <a:hlinkClick r:id="rId3"/>
              </a:rPr>
              <a:t>http</a:t>
            </a:r>
            <a:r>
              <a:rPr lang="en-US" sz="1200" dirty="0">
                <a:hlinkClick r:id="rId3"/>
              </a:rPr>
              <a:t>://pubs.acs.org/paragonplus/copyright/jpa_form_a.pdf</a:t>
            </a:r>
            <a:endParaRPr lang="en-US" sz="1200"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4548" y="4506967"/>
            <a:ext cx="6340526" cy="163822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4"/>
          <p:cNvPicPr>
            <a:picLocks noChangeAspect="1"/>
          </p:cNvPicPr>
          <p:nvPr/>
        </p:nvPicPr>
        <p:blipFill>
          <a:blip r:embed="rId5"/>
          <a:stretch>
            <a:fillRect/>
          </a:stretch>
        </p:blipFill>
        <p:spPr>
          <a:xfrm>
            <a:off x="10789971" y="5104489"/>
            <a:ext cx="1181100" cy="1076325"/>
          </a:xfrm>
          <a:prstGeom prst="rect">
            <a:avLst/>
          </a:prstGeom>
        </p:spPr>
      </p:pic>
    </p:spTree>
    <p:extLst>
      <p:ext uri="{BB962C8B-B14F-4D97-AF65-F5344CB8AC3E}">
        <p14:creationId xmlns:p14="http://schemas.microsoft.com/office/powerpoint/2010/main" val="32632258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 I Publish a Chapter Later?</a:t>
            </a:r>
            <a:endParaRPr lang="en-US" dirty="0"/>
          </a:p>
        </p:txBody>
      </p:sp>
      <p:sp>
        <p:nvSpPr>
          <p:cNvPr id="3" name="Content Placeholder 2"/>
          <p:cNvSpPr>
            <a:spLocks noGrp="1"/>
          </p:cNvSpPr>
          <p:nvPr>
            <p:ph sz="quarter" idx="1"/>
          </p:nvPr>
        </p:nvSpPr>
        <p:spPr>
          <a:xfrm>
            <a:off x="609600" y="1219200"/>
            <a:ext cx="9354207" cy="4937760"/>
          </a:xfrm>
        </p:spPr>
        <p:txBody>
          <a:bodyPr/>
          <a:lstStyle/>
          <a:p>
            <a:r>
              <a:rPr lang="en-US" b="1" dirty="0">
                <a:solidFill>
                  <a:srgbClr val="000000"/>
                </a:solidFill>
              </a:rPr>
              <a:t>Look up the Publisher's default policy on theses/dissertations</a:t>
            </a:r>
          </a:p>
          <a:p>
            <a:pPr lvl="1"/>
            <a:r>
              <a:rPr lang="en-US" b="1" dirty="0"/>
              <a:t>Many publishers will work with authors whose work is already available as an ETD</a:t>
            </a:r>
          </a:p>
          <a:p>
            <a:pPr lvl="1"/>
            <a:r>
              <a:rPr lang="en-US" b="1" dirty="0"/>
              <a:t>If in doubt contact the editor</a:t>
            </a:r>
            <a:r>
              <a:rPr lang="en-US" b="1" dirty="0" smtClean="0"/>
              <a:t>!</a:t>
            </a:r>
          </a:p>
          <a:p>
            <a:pPr lvl="1"/>
            <a:r>
              <a:rPr lang="en-US" b="1" dirty="0" smtClean="0"/>
              <a:t>Librarians can help you find journals to submit to</a:t>
            </a:r>
          </a:p>
          <a:p>
            <a:pPr marL="274320" lvl="1" indent="0">
              <a:buNone/>
            </a:pPr>
            <a:endParaRPr lang="en-US" b="1" dirty="0"/>
          </a:p>
          <a:p>
            <a:r>
              <a:rPr lang="en-US" b="1" dirty="0"/>
              <a:t>Joint Authorship or Single Author? </a:t>
            </a:r>
          </a:p>
          <a:p>
            <a:pPr lvl="1"/>
            <a:r>
              <a:rPr lang="en-US" b="1" dirty="0"/>
              <a:t>All authors should see and </a:t>
            </a:r>
            <a:r>
              <a:rPr lang="en-US" b="1" dirty="0" smtClean="0"/>
              <a:t>agree on </a:t>
            </a:r>
            <a:r>
              <a:rPr lang="en-US" b="1" dirty="0"/>
              <a:t>the publication agreement </a:t>
            </a:r>
            <a:r>
              <a:rPr lang="en-US" b="1" dirty="0" smtClean="0"/>
              <a:t>before anyone signs it </a:t>
            </a:r>
            <a:endParaRPr lang="en-US" b="1" dirty="0"/>
          </a:p>
        </p:txBody>
      </p:sp>
      <p:pic>
        <p:nvPicPr>
          <p:cNvPr id="4" name="Picture 3" descr="Image"/>
          <p:cNvPicPr>
            <a:picLocks noChangeAspect="1"/>
          </p:cNvPicPr>
          <p:nvPr/>
        </p:nvPicPr>
        <p:blipFill>
          <a:blip r:embed="rId3"/>
          <a:stretch>
            <a:fillRect/>
          </a:stretch>
        </p:blipFill>
        <p:spPr>
          <a:xfrm>
            <a:off x="10271504" y="1517613"/>
            <a:ext cx="1628539" cy="1769601"/>
          </a:xfrm>
          <a:prstGeom prst="rect">
            <a:avLst/>
          </a:prstGeom>
        </p:spPr>
      </p:pic>
      <p:pic>
        <p:nvPicPr>
          <p:cNvPr id="5" name="Picture 4"/>
          <p:cNvPicPr>
            <a:picLocks noChangeAspect="1"/>
          </p:cNvPicPr>
          <p:nvPr/>
        </p:nvPicPr>
        <p:blipFill>
          <a:blip r:embed="rId4"/>
          <a:stretch>
            <a:fillRect/>
          </a:stretch>
        </p:blipFill>
        <p:spPr>
          <a:xfrm>
            <a:off x="10790193" y="5104385"/>
            <a:ext cx="1181100" cy="1076325"/>
          </a:xfrm>
          <a:prstGeom prst="rect">
            <a:avLst/>
          </a:prstGeom>
        </p:spPr>
      </p:pic>
    </p:spTree>
    <p:extLst>
      <p:ext uri="{BB962C8B-B14F-4D97-AF65-F5344CB8AC3E}">
        <p14:creationId xmlns:p14="http://schemas.microsoft.com/office/powerpoint/2010/main" val="26345419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Publication Agreements</a:t>
            </a:r>
            <a:endParaRPr lang="en-US" dirty="0"/>
          </a:p>
        </p:txBody>
      </p:sp>
      <p:sp>
        <p:nvSpPr>
          <p:cNvPr id="3" name="Content Placeholder 2"/>
          <p:cNvSpPr>
            <a:spLocks noGrp="1"/>
          </p:cNvSpPr>
          <p:nvPr>
            <p:ph sz="quarter" idx="1"/>
          </p:nvPr>
        </p:nvSpPr>
        <p:spPr/>
        <p:txBody>
          <a:bodyPr/>
          <a:lstStyle/>
          <a:p>
            <a:r>
              <a:rPr lang="en-US" b="1" dirty="0"/>
              <a:t>Copyright Transfer </a:t>
            </a:r>
          </a:p>
          <a:p>
            <a:pPr lvl="1"/>
            <a:r>
              <a:rPr lang="en-US" b="1" dirty="0">
                <a:solidFill>
                  <a:schemeClr val="accent3">
                    <a:lumMod val="75000"/>
                  </a:schemeClr>
                </a:solidFill>
              </a:rPr>
              <a:t>Most common</a:t>
            </a:r>
          </a:p>
          <a:p>
            <a:endParaRPr lang="en-US" b="1" dirty="0" smtClean="0"/>
          </a:p>
          <a:p>
            <a:r>
              <a:rPr lang="en-US" b="1" dirty="0" smtClean="0"/>
              <a:t>Reserve </a:t>
            </a:r>
            <a:r>
              <a:rPr lang="en-US" b="1" dirty="0"/>
              <a:t>any rights?</a:t>
            </a:r>
          </a:p>
          <a:p>
            <a:pPr lvl="1"/>
            <a:r>
              <a:rPr lang="en-US" b="1" dirty="0"/>
              <a:t>What might you want to do with the article later? </a:t>
            </a:r>
            <a:endParaRPr lang="en-US" b="1" dirty="0" smtClean="0"/>
          </a:p>
          <a:p>
            <a:pPr lvl="1"/>
            <a:r>
              <a:rPr lang="en-US" b="1" dirty="0" smtClean="0"/>
              <a:t>Ask </a:t>
            </a:r>
            <a:r>
              <a:rPr lang="en-US" b="1" dirty="0"/>
              <a:t>for what you want – these agreements are negotiable! </a:t>
            </a:r>
          </a:p>
          <a:p>
            <a:endParaRPr lang="en-US" b="1" dirty="0" smtClean="0"/>
          </a:p>
          <a:p>
            <a:r>
              <a:rPr lang="en-US" b="1" dirty="0" smtClean="0"/>
              <a:t>Licenses </a:t>
            </a:r>
            <a:r>
              <a:rPr lang="en-US" b="1" dirty="0"/>
              <a:t>to Publish</a:t>
            </a:r>
          </a:p>
          <a:p>
            <a:pPr lvl="1"/>
            <a:r>
              <a:rPr lang="en-US" b="1" dirty="0"/>
              <a:t>ECU’s Nonexclusive Distribution </a:t>
            </a:r>
            <a:r>
              <a:rPr lang="en-US" b="1" dirty="0" smtClean="0"/>
              <a:t>License</a:t>
            </a:r>
          </a:p>
          <a:p>
            <a:pPr lvl="1"/>
            <a:r>
              <a:rPr lang="en-US" b="1" dirty="0" smtClean="0"/>
              <a:t>Creative Commons (CC) Licenses   </a:t>
            </a:r>
            <a:endParaRPr lang="en-US" b="1" dirty="0"/>
          </a:p>
        </p:txBody>
      </p:sp>
      <p:pic>
        <p:nvPicPr>
          <p:cNvPr id="4" name="Picture 3"/>
          <p:cNvPicPr>
            <a:picLocks noChangeAspect="1"/>
          </p:cNvPicPr>
          <p:nvPr/>
        </p:nvPicPr>
        <p:blipFill>
          <a:blip r:embed="rId3"/>
          <a:stretch>
            <a:fillRect/>
          </a:stretch>
        </p:blipFill>
        <p:spPr>
          <a:xfrm>
            <a:off x="10789970" y="5097460"/>
            <a:ext cx="1181100" cy="1076325"/>
          </a:xfrm>
          <a:prstGeom prst="rect">
            <a:avLst/>
          </a:prstGeom>
        </p:spPr>
      </p:pic>
    </p:spTree>
    <p:extLst>
      <p:ext uri="{BB962C8B-B14F-4D97-AF65-F5344CB8AC3E}">
        <p14:creationId xmlns:p14="http://schemas.microsoft.com/office/powerpoint/2010/main" val="7990474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about Open Access?</a:t>
            </a:r>
            <a:endParaRPr lang="en-US" dirty="0"/>
          </a:p>
        </p:txBody>
      </p:sp>
      <p:sp>
        <p:nvSpPr>
          <p:cNvPr id="3" name="Content Placeholder 2"/>
          <p:cNvSpPr>
            <a:spLocks noGrp="1"/>
          </p:cNvSpPr>
          <p:nvPr>
            <p:ph sz="quarter" idx="1"/>
          </p:nvPr>
        </p:nvSpPr>
        <p:spPr>
          <a:xfrm>
            <a:off x="609600" y="1219200"/>
            <a:ext cx="10110952" cy="4937760"/>
          </a:xfrm>
        </p:spPr>
        <p:txBody>
          <a:bodyPr/>
          <a:lstStyle/>
          <a:p>
            <a:r>
              <a:rPr lang="en-US" b="1" dirty="0" smtClean="0"/>
              <a:t>Open Access choices are related to the Copyright and Publishing Agreements you enter</a:t>
            </a:r>
          </a:p>
          <a:p>
            <a:pPr lvl="1"/>
            <a:r>
              <a:rPr lang="en-US" b="1" dirty="0" smtClean="0"/>
              <a:t>Of course, </a:t>
            </a:r>
            <a:r>
              <a:rPr lang="en-US" b="1" dirty="0" smtClean="0">
                <a:solidFill>
                  <a:schemeClr val="accent3">
                    <a:lumMod val="75000"/>
                  </a:schemeClr>
                </a:solidFill>
              </a:rPr>
              <a:t>free to view </a:t>
            </a:r>
            <a:r>
              <a:rPr lang="en-US" b="1" dirty="0" smtClean="0"/>
              <a:t>online does not mean </a:t>
            </a:r>
            <a:r>
              <a:rPr lang="en-US" b="1" dirty="0" smtClean="0">
                <a:solidFill>
                  <a:schemeClr val="accent3">
                    <a:lumMod val="75000"/>
                  </a:schemeClr>
                </a:solidFill>
              </a:rPr>
              <a:t>free of copyright</a:t>
            </a:r>
          </a:p>
          <a:p>
            <a:endParaRPr lang="en-US" b="1" dirty="0" smtClean="0"/>
          </a:p>
          <a:p>
            <a:r>
              <a:rPr lang="en-US" b="1" dirty="0" smtClean="0"/>
              <a:t>Open Access Advantages?</a:t>
            </a:r>
          </a:p>
          <a:p>
            <a:pPr lvl="1"/>
            <a:r>
              <a:rPr lang="en-US" b="1" dirty="0" smtClean="0"/>
              <a:t>First claims; </a:t>
            </a:r>
            <a:r>
              <a:rPr lang="en-US" b="1" dirty="0"/>
              <a:t>M</a:t>
            </a:r>
            <a:r>
              <a:rPr lang="en-US" b="1" dirty="0" smtClean="0"/>
              <a:t>ore eyes; More interest; More citations? </a:t>
            </a:r>
          </a:p>
          <a:p>
            <a:endParaRPr lang="en-US" b="1" dirty="0"/>
          </a:p>
          <a:p>
            <a:r>
              <a:rPr lang="en-US" b="1" dirty="0" smtClean="0"/>
              <a:t>Open Access Concerns?</a:t>
            </a:r>
          </a:p>
          <a:p>
            <a:pPr lvl="1"/>
            <a:r>
              <a:rPr lang="en-US" b="1" dirty="0" smtClean="0"/>
              <a:t>Making sure you retained the rights; Copying or “Scooping” by others; Perceptions of journal quality; Later publications? </a:t>
            </a:r>
            <a:endParaRPr lang="en-US" b="1" dirty="0"/>
          </a:p>
        </p:txBody>
      </p:sp>
      <p:pic>
        <p:nvPicPr>
          <p:cNvPr id="4" name="Picture 3"/>
          <p:cNvPicPr>
            <a:picLocks noChangeAspect="1"/>
          </p:cNvPicPr>
          <p:nvPr/>
        </p:nvPicPr>
        <p:blipFill>
          <a:blip r:embed="rId3"/>
          <a:stretch>
            <a:fillRect/>
          </a:stretch>
        </p:blipFill>
        <p:spPr>
          <a:xfrm>
            <a:off x="10898776" y="1189854"/>
            <a:ext cx="1195847" cy="1698756"/>
          </a:xfrm>
          <a:prstGeom prst="rect">
            <a:avLst/>
          </a:prstGeom>
        </p:spPr>
      </p:pic>
      <p:pic>
        <p:nvPicPr>
          <p:cNvPr id="5" name="Picture 4"/>
          <p:cNvPicPr>
            <a:picLocks noChangeAspect="1"/>
          </p:cNvPicPr>
          <p:nvPr/>
        </p:nvPicPr>
        <p:blipFill>
          <a:blip r:embed="rId4"/>
          <a:stretch>
            <a:fillRect/>
          </a:stretch>
        </p:blipFill>
        <p:spPr>
          <a:xfrm>
            <a:off x="10789975" y="5104385"/>
            <a:ext cx="1181100" cy="1076325"/>
          </a:xfrm>
          <a:prstGeom prst="rect">
            <a:avLst/>
          </a:prstGeom>
        </p:spPr>
      </p:pic>
    </p:spTree>
    <p:extLst>
      <p:ext uri="{BB962C8B-B14F-4D97-AF65-F5344CB8AC3E}">
        <p14:creationId xmlns:p14="http://schemas.microsoft.com/office/powerpoint/2010/main" val="30223128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anim calcmode="lin" valueType="num">
                                      <p:cBhvr additive="base">
                                        <p:cTn id="3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312</TotalTime>
  <Words>1251</Words>
  <Application>Microsoft Office PowerPoint</Application>
  <PresentationFormat>Widescreen</PresentationFormat>
  <Paragraphs>181</Paragraphs>
  <Slides>15</Slides>
  <Notes>15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Bookman Old Style</vt:lpstr>
      <vt:lpstr>Calibri</vt:lpstr>
      <vt:lpstr>Gill Sans MT</vt:lpstr>
      <vt:lpstr>Wingdings</vt:lpstr>
      <vt:lpstr>Wingdings 3</vt:lpstr>
      <vt:lpstr>Origin</vt:lpstr>
      <vt:lpstr>Copyright and Scholarly Communication</vt:lpstr>
      <vt:lpstr>Copyright Facts (see also http://www.ecu.edu/PRR/10/40/02) </vt:lpstr>
      <vt:lpstr>Copyright Registration</vt:lpstr>
      <vt:lpstr>Limits on Copyright</vt:lpstr>
      <vt:lpstr>Using Copyrighted Materials in your ETD &amp; Beyond</vt:lpstr>
      <vt:lpstr>What If You Already Published a Chapter?</vt:lpstr>
      <vt:lpstr>Can I Publish a Chapter Later?</vt:lpstr>
      <vt:lpstr>Publication Agreements</vt:lpstr>
      <vt:lpstr>What about Open Access?</vt:lpstr>
      <vt:lpstr>Funded Research</vt:lpstr>
      <vt:lpstr>What about My Data?</vt:lpstr>
      <vt:lpstr>If Your Work Can Be Commercialized </vt:lpstr>
      <vt:lpstr>If Your Work Is Patentable</vt:lpstr>
      <vt:lpstr>Additional Scholarly Communication Services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Copyright and Scholarly Communication</dc:title>
  <dc:creator>Thomas, William Joseph</dc:creator>
  <cp:lastModifiedBy>Thomas, William Joseph</cp:lastModifiedBy>
  <cp:revision>87</cp:revision>
  <cp:lastPrinted>2014-09-30T15:26:53Z</cp:lastPrinted>
  <dcterms:created xsi:type="dcterms:W3CDTF">2012-07-27T01:16:44Z</dcterms:created>
  <dcterms:modified xsi:type="dcterms:W3CDTF">2014-09-30T15:28:19Z</dcterms:modified>
</cp:coreProperties>
</file>