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9" r:id="rId4"/>
    <p:sldId id="261" r:id="rId5"/>
    <p:sldId id="267" r:id="rId6"/>
    <p:sldId id="269" r:id="rId7"/>
    <p:sldId id="271" r:id="rId8"/>
    <p:sldId id="273" r:id="rId9"/>
    <p:sldId id="275" r:id="rId10"/>
    <p:sldId id="276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211"/>
    <p:restoredTop sz="94694"/>
  </p:normalViewPr>
  <p:slideViewPr>
    <p:cSldViewPr snapToGrid="0" snapToObjects="1">
      <p:cViewPr varScale="1">
        <p:scale>
          <a:sx n="111" d="100"/>
          <a:sy n="111" d="100"/>
        </p:scale>
        <p:origin x="2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D7CE43-9A54-2940-BD39-08FFB668310F}" type="datetimeFigureOut">
              <a:rPr lang="en-US" smtClean="0"/>
              <a:t>7/9/19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51179A-417C-BD4F-9684-7618D069D5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265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7/9/19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7/9/19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em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9.png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0E26C-7536-FC4D-84E6-4C7A490A7A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Particle motion and sound propagation near boundaries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F166B0-B1BF-1646-9824-16062CCF38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cap="none" dirty="0"/>
              <a:t>Mark W. Sprague, Phillip </a:t>
            </a:r>
            <a:r>
              <a:rPr lang="en-US" cap="none" dirty="0" err="1"/>
              <a:t>DeVille</a:t>
            </a:r>
            <a:r>
              <a:rPr lang="en-US" cap="none" dirty="0"/>
              <a:t>, and Joseph J. </a:t>
            </a:r>
            <a:r>
              <a:rPr lang="en-US" cap="none" dirty="0" err="1"/>
              <a:t>Luczkovich</a:t>
            </a:r>
            <a:endParaRPr lang="en-US" cap="none" dirty="0"/>
          </a:p>
          <a:p>
            <a:r>
              <a:rPr lang="en-US" cap="none" dirty="0"/>
              <a:t>East Carolina University</a:t>
            </a:r>
          </a:p>
          <a:p>
            <a:r>
              <a:rPr lang="en-US" cap="none" dirty="0"/>
              <a:t>Greenville, NC, USA </a:t>
            </a:r>
          </a:p>
        </p:txBody>
      </p:sp>
    </p:spTree>
    <p:extLst>
      <p:ext uri="{BB962C8B-B14F-4D97-AF65-F5344CB8AC3E}">
        <p14:creationId xmlns:p14="http://schemas.microsoft.com/office/powerpoint/2010/main" val="529995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937D1-A3FD-F64C-B60E-BA7404A2B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Fish in very shallow water (depth ≤ 10 </a:t>
            </a:r>
            <a:r>
              <a:rPr lang="en-US" cap="none" dirty="0"/>
              <a:t>m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11934F-20DA-C046-A6BD-A337CFB960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7856" y="1991484"/>
            <a:ext cx="5728716" cy="3649133"/>
          </a:xfrm>
        </p:spPr>
        <p:txBody>
          <a:bodyPr>
            <a:normAutofit fontScale="92500" lnSpcReduction="10000"/>
          </a:bodyPr>
          <a:lstStyle/>
          <a:p>
            <a:pPr lvl="0">
              <a:buClr>
                <a:prstClr val="white"/>
              </a:buClr>
            </a:pPr>
            <a:r>
              <a:rPr lang="en-US" sz="2800" dirty="0">
                <a:solidFill>
                  <a:prstClr val="white"/>
                </a:solidFill>
              </a:rPr>
              <a:t>Boundaries affect sound propagation</a:t>
            </a:r>
          </a:p>
          <a:p>
            <a:pPr lvl="0">
              <a:buClr>
                <a:prstClr val="white"/>
              </a:buClr>
            </a:pPr>
            <a:r>
              <a:rPr lang="en-US" sz="2800" dirty="0">
                <a:solidFill>
                  <a:prstClr val="white"/>
                </a:solidFill>
              </a:rPr>
              <a:t>Pressure/particle velocity relationship complicated near boundaries</a:t>
            </a:r>
          </a:p>
          <a:p>
            <a:pPr lvl="0">
              <a:buClr>
                <a:prstClr val="white"/>
              </a:buClr>
            </a:pPr>
            <a:r>
              <a:rPr lang="en-US" sz="2800" dirty="0">
                <a:solidFill>
                  <a:prstClr val="white"/>
                </a:solidFill>
              </a:rPr>
              <a:t>Sound from deeper channels propagates into very shallow fish nesting areas</a:t>
            </a:r>
          </a:p>
          <a:p>
            <a:pPr lvl="0">
              <a:buClr>
                <a:prstClr val="white"/>
              </a:buClr>
            </a:pPr>
            <a:r>
              <a:rPr lang="en-US" sz="2800" dirty="0">
                <a:solidFill>
                  <a:prstClr val="white"/>
                </a:solidFill>
              </a:rPr>
              <a:t>What is the particle velocity?</a:t>
            </a:r>
          </a:p>
          <a:p>
            <a:pPr lvl="0">
              <a:buClr>
                <a:prstClr val="white"/>
              </a:buClr>
            </a:pPr>
            <a:r>
              <a:rPr lang="en-US" sz="2800" dirty="0">
                <a:solidFill>
                  <a:prstClr val="white"/>
                </a:solidFill>
              </a:rPr>
              <a:t>Do fish even detect the sound?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92B9E2-9CA2-DD46-9131-9DA2C41AEE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" t="8399" r="10714" b="9326"/>
          <a:stretch/>
        </p:blipFill>
        <p:spPr>
          <a:xfrm>
            <a:off x="538223" y="2065867"/>
            <a:ext cx="4963542" cy="3500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583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8E162D5-9AC5-DA4C-843D-ADB6CF5F6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none" dirty="0"/>
              <a:t>Spatial change in velocity </a:t>
            </a:r>
            <a:br>
              <a:rPr lang="en-US" b="1" cap="none" dirty="0"/>
            </a:br>
            <a:r>
              <a:rPr lang="en-US" b="1" cap="none" dirty="0"/>
              <a:t>				→ Temporal change in pressure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F55A17F-E9A0-714A-8F4D-8C92116431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425950" y="1933882"/>
            <a:ext cx="3340100" cy="1003300"/>
          </a:xfr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0900C27D-E2AE-604B-99C4-39FDFC627706}"/>
              </a:ext>
            </a:extLst>
          </p:cNvPr>
          <p:cNvGrpSpPr/>
          <p:nvPr/>
        </p:nvGrpSpPr>
        <p:grpSpPr>
          <a:xfrm>
            <a:off x="3419131" y="2676794"/>
            <a:ext cx="6393898" cy="1487042"/>
            <a:chOff x="3230287" y="2949821"/>
            <a:chExt cx="6393898" cy="148704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E4001B2-B39B-6742-876C-586CB949F4DE}"/>
                </a:ext>
              </a:extLst>
            </p:cNvPr>
            <p:cNvSpPr txBox="1"/>
            <p:nvPr/>
          </p:nvSpPr>
          <p:spPr>
            <a:xfrm>
              <a:off x="3230287" y="3568000"/>
              <a:ext cx="8883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Density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6FA6DEC-6ABE-3E4F-8529-C75F05C10271}"/>
                </a:ext>
              </a:extLst>
            </p:cNvPr>
            <p:cNvSpPr txBox="1"/>
            <p:nvPr/>
          </p:nvSpPr>
          <p:spPr>
            <a:xfrm>
              <a:off x="3846823" y="4067531"/>
              <a:ext cx="13949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Sound speed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D6BE64A-5830-A644-99CC-EBF3C46DF1A4}"/>
                </a:ext>
              </a:extLst>
            </p:cNvPr>
            <p:cNvSpPr txBox="1"/>
            <p:nvPr/>
          </p:nvSpPr>
          <p:spPr>
            <a:xfrm>
              <a:off x="5528294" y="3708732"/>
              <a:ext cx="154157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Spatial change</a:t>
              </a:r>
            </a:p>
            <a:p>
              <a:r>
                <a:rPr lang="en-US" dirty="0"/>
                <a:t>in velocity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040B7A6-A867-FF4C-BE7E-F880B53DC197}"/>
                </a:ext>
              </a:extLst>
            </p:cNvPr>
            <p:cNvSpPr txBox="1"/>
            <p:nvPr/>
          </p:nvSpPr>
          <p:spPr>
            <a:xfrm>
              <a:off x="7838055" y="3291001"/>
              <a:ext cx="178613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Temporal change</a:t>
              </a:r>
            </a:p>
            <a:p>
              <a:r>
                <a:rPr lang="en-US" dirty="0"/>
                <a:t>in pressure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7C4C396-3BC1-8042-AC80-8A0E584AD840}"/>
                </a:ext>
              </a:extLst>
            </p:cNvPr>
            <p:cNvCxnSpPr/>
            <p:nvPr/>
          </p:nvCxnSpPr>
          <p:spPr>
            <a:xfrm flipV="1">
              <a:off x="3846823" y="3028193"/>
              <a:ext cx="484145" cy="5398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8B8CCF7-E924-B149-B98F-9B354EFE40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74107" y="2949821"/>
              <a:ext cx="273860" cy="111771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58FBA1E-9E41-D44C-86F3-62BF9285ABA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742518" y="3003675"/>
              <a:ext cx="380069" cy="7489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8480BC0-3A20-C04A-873F-B56C838BA7BD}"/>
                </a:ext>
              </a:extLst>
            </p:cNvPr>
            <p:cNvCxnSpPr>
              <a:cxnSpLocks/>
              <a:stCxn id="12" idx="1"/>
            </p:cNvCxnSpPr>
            <p:nvPr/>
          </p:nvCxnSpPr>
          <p:spPr>
            <a:xfrm flipH="1" flipV="1">
              <a:off x="7373443" y="3280331"/>
              <a:ext cx="464612" cy="33383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3E5743A-77DE-F94F-B108-A11456B34059}"/>
                </a:ext>
              </a:extLst>
            </p:cNvPr>
            <p:cNvCxnSpPr/>
            <p:nvPr/>
          </p:nvCxnSpPr>
          <p:spPr>
            <a:xfrm>
              <a:off x="5241757" y="3003675"/>
              <a:ext cx="8808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D23F028-ECC0-FC4D-A356-6229AA587133}"/>
                </a:ext>
              </a:extLst>
            </p:cNvPr>
            <p:cNvCxnSpPr/>
            <p:nvPr/>
          </p:nvCxnSpPr>
          <p:spPr>
            <a:xfrm>
              <a:off x="6913583" y="3259479"/>
              <a:ext cx="8808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Online Media 2" descr="v-p relationship">
            <a:hlinkClick r:id="" action="ppaction://media"/>
            <a:extLst>
              <a:ext uri="{FF2B5EF4-FFF2-40B4-BE49-F238E27FC236}">
                <a16:creationId xmlns:a16="http://schemas.microsoft.com/office/drawing/2014/main" id="{AA5A2FCB-4641-374B-A7D1-7D48699D3A7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47" r="10648"/>
          <a:stretch/>
        </p:blipFill>
        <p:spPr>
          <a:xfrm>
            <a:off x="2093913" y="4947928"/>
            <a:ext cx="7315199" cy="1585337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9C3F6B25-CAE7-C645-A495-0484FB148518}"/>
              </a:ext>
            </a:extLst>
          </p:cNvPr>
          <p:cNvGrpSpPr/>
          <p:nvPr/>
        </p:nvGrpSpPr>
        <p:grpSpPr>
          <a:xfrm>
            <a:off x="2433620" y="4253022"/>
            <a:ext cx="6754699" cy="501348"/>
            <a:chOff x="2433620" y="4253022"/>
            <a:chExt cx="6754699" cy="501348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D7A32928-8982-F043-A170-792E79AEAB24}"/>
                </a:ext>
              </a:extLst>
            </p:cNvPr>
            <p:cNvGrpSpPr/>
            <p:nvPr/>
          </p:nvGrpSpPr>
          <p:grpSpPr>
            <a:xfrm>
              <a:off x="2433620" y="4253022"/>
              <a:ext cx="6754699" cy="317500"/>
              <a:chOff x="2433620" y="4521377"/>
              <a:chExt cx="6754699" cy="317500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61C225E8-1C53-A242-9504-CB1B141F6D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33620" y="4521377"/>
                <a:ext cx="850900" cy="317500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BD7E6537-21AB-C741-8FB9-E2641BBE62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909570" y="4540427"/>
                <a:ext cx="850900" cy="279400"/>
              </a:xfrm>
              <a:prstGeom prst="rect">
                <a:avLst/>
              </a:prstGeom>
            </p:spPr>
          </p:pic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E9D4F1A7-8D0D-E64A-AEC6-7A38B5A03C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385520" y="4521377"/>
                <a:ext cx="850900" cy="317500"/>
              </a:xfrm>
              <a:prstGeom prst="rect">
                <a:avLst/>
              </a:prstGeom>
            </p:spPr>
          </p:pic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451F670C-5329-9B43-99EA-C05F6CF633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861470" y="4540427"/>
                <a:ext cx="850900" cy="279400"/>
              </a:xfrm>
              <a:prstGeom prst="rect">
                <a:avLst/>
              </a:prstGeom>
            </p:spPr>
          </p:pic>
          <p:pic>
            <p:nvPicPr>
              <p:cNvPr id="56" name="Picture 55">
                <a:extLst>
                  <a:ext uri="{FF2B5EF4-FFF2-40B4-BE49-F238E27FC236}">
                    <a16:creationId xmlns:a16="http://schemas.microsoft.com/office/drawing/2014/main" id="{97E97985-FD4A-1C4B-8018-F03B6E3EA0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337419" y="4521377"/>
                <a:ext cx="850900" cy="317500"/>
              </a:xfrm>
              <a:prstGeom prst="rect">
                <a:avLst/>
              </a:prstGeom>
            </p:spPr>
          </p:pic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781F8C00-326C-F840-85BD-8637A67743C2}"/>
                </a:ext>
              </a:extLst>
            </p:cNvPr>
            <p:cNvGrpSpPr/>
            <p:nvPr/>
          </p:nvGrpSpPr>
          <p:grpSpPr>
            <a:xfrm>
              <a:off x="2534140" y="4754370"/>
              <a:ext cx="6603268" cy="0"/>
              <a:chOff x="2534140" y="4754370"/>
              <a:chExt cx="6603268" cy="0"/>
            </a:xfrm>
          </p:grpSpPr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73122545-16A2-D04C-8269-D328BFE5F10F}"/>
                  </a:ext>
                </a:extLst>
              </p:cNvPr>
              <p:cNvCxnSpPr/>
              <p:nvPr/>
            </p:nvCxnSpPr>
            <p:spPr>
              <a:xfrm>
                <a:off x="2534140" y="4754370"/>
                <a:ext cx="649860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Arrow Connector 56">
                <a:extLst>
                  <a:ext uri="{FF2B5EF4-FFF2-40B4-BE49-F238E27FC236}">
                    <a16:creationId xmlns:a16="http://schemas.microsoft.com/office/drawing/2014/main" id="{7387DEA7-5CC2-9844-A3A0-C078FF5A2754}"/>
                  </a:ext>
                </a:extLst>
              </p:cNvPr>
              <p:cNvCxnSpPr/>
              <p:nvPr/>
            </p:nvCxnSpPr>
            <p:spPr>
              <a:xfrm>
                <a:off x="8487548" y="4754370"/>
                <a:ext cx="649860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Arrow Connector 57">
                <a:extLst>
                  <a:ext uri="{FF2B5EF4-FFF2-40B4-BE49-F238E27FC236}">
                    <a16:creationId xmlns:a16="http://schemas.microsoft.com/office/drawing/2014/main" id="{16F983AC-5DF9-824C-B0ED-C59AFCFC229F}"/>
                  </a:ext>
                </a:extLst>
              </p:cNvPr>
              <p:cNvCxnSpPr/>
              <p:nvPr/>
            </p:nvCxnSpPr>
            <p:spPr>
              <a:xfrm>
                <a:off x="5446140" y="4754370"/>
                <a:ext cx="649860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Arrow Connector 58">
                <a:extLst>
                  <a:ext uri="{FF2B5EF4-FFF2-40B4-BE49-F238E27FC236}">
                    <a16:creationId xmlns:a16="http://schemas.microsoft.com/office/drawing/2014/main" id="{9904AB97-DF6D-7D4B-976C-6AAC512ED58A}"/>
                  </a:ext>
                </a:extLst>
              </p:cNvPr>
              <p:cNvCxnSpPr/>
              <p:nvPr/>
            </p:nvCxnSpPr>
            <p:spPr>
              <a:xfrm>
                <a:off x="3454627" y="4754370"/>
                <a:ext cx="329184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Arrow Connector 59">
                <a:extLst>
                  <a:ext uri="{FF2B5EF4-FFF2-40B4-BE49-F238E27FC236}">
                    <a16:creationId xmlns:a16="http://schemas.microsoft.com/office/drawing/2014/main" id="{A2F2F57C-F8A4-1841-AE2D-CEA31035C413}"/>
                  </a:ext>
                </a:extLst>
              </p:cNvPr>
              <p:cNvCxnSpPr/>
              <p:nvPr/>
            </p:nvCxnSpPr>
            <p:spPr>
              <a:xfrm>
                <a:off x="7902865" y="4754370"/>
                <a:ext cx="329184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Arrow Connector 60">
                <a:extLst>
                  <a:ext uri="{FF2B5EF4-FFF2-40B4-BE49-F238E27FC236}">
                    <a16:creationId xmlns:a16="http://schemas.microsoft.com/office/drawing/2014/main" id="{B75CBC3D-6583-E141-AB6D-810E99612F92}"/>
                  </a:ext>
                </a:extLst>
              </p:cNvPr>
              <p:cNvCxnSpPr/>
              <p:nvPr/>
            </p:nvCxnSpPr>
            <p:spPr>
              <a:xfrm>
                <a:off x="4876907" y="4754370"/>
                <a:ext cx="329184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Arrow Connector 61">
                <a:extLst>
                  <a:ext uri="{FF2B5EF4-FFF2-40B4-BE49-F238E27FC236}">
                    <a16:creationId xmlns:a16="http://schemas.microsoft.com/office/drawing/2014/main" id="{D10D2AAA-DAC1-9742-9CED-6BDED598781D}"/>
                  </a:ext>
                </a:extLst>
              </p:cNvPr>
              <p:cNvCxnSpPr/>
              <p:nvPr/>
            </p:nvCxnSpPr>
            <p:spPr>
              <a:xfrm>
                <a:off x="6368762" y="4754370"/>
                <a:ext cx="329184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471008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3BD9A21-73D2-0641-84E7-C6169082B6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768850" y="2031294"/>
            <a:ext cx="2654300" cy="10033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8E162D5-9AC5-DA4C-843D-ADB6CF5F65D1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cap="none" dirty="0"/>
              <a:t>Spatial change in pressure </a:t>
            </a:r>
            <a:br>
              <a:rPr lang="en-US" b="1" cap="none" dirty="0"/>
            </a:br>
            <a:r>
              <a:rPr lang="en-US" b="1" cap="none" dirty="0"/>
              <a:t>				→ temporal change in velocity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6001DB5-24B5-584F-BF28-AAA4B896DCA8}"/>
              </a:ext>
            </a:extLst>
          </p:cNvPr>
          <p:cNvGrpSpPr/>
          <p:nvPr/>
        </p:nvGrpSpPr>
        <p:grpSpPr>
          <a:xfrm>
            <a:off x="3267377" y="2869993"/>
            <a:ext cx="6074317" cy="1236222"/>
            <a:chOff x="3305865" y="4282982"/>
            <a:chExt cx="6074317" cy="123622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E4001B2-B39B-6742-876C-586CB949F4DE}"/>
                </a:ext>
              </a:extLst>
            </p:cNvPr>
            <p:cNvSpPr txBox="1"/>
            <p:nvPr/>
          </p:nvSpPr>
          <p:spPr>
            <a:xfrm>
              <a:off x="6094845" y="4826706"/>
              <a:ext cx="8883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Density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D6BE64A-5830-A644-99CC-EBF3C46DF1A4}"/>
                </a:ext>
              </a:extLst>
            </p:cNvPr>
            <p:cNvSpPr txBox="1"/>
            <p:nvPr/>
          </p:nvSpPr>
          <p:spPr>
            <a:xfrm>
              <a:off x="3305865" y="4872873"/>
              <a:ext cx="154157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Spatial change</a:t>
              </a:r>
            </a:p>
            <a:p>
              <a:r>
                <a:rPr lang="en-US" dirty="0"/>
                <a:t>in pressure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040B7A6-A867-FF4C-BE7E-F880B53DC197}"/>
                </a:ext>
              </a:extLst>
            </p:cNvPr>
            <p:cNvSpPr txBox="1"/>
            <p:nvPr/>
          </p:nvSpPr>
          <p:spPr>
            <a:xfrm>
              <a:off x="7594052" y="4624496"/>
              <a:ext cx="178613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Temporal change</a:t>
              </a:r>
            </a:p>
            <a:p>
              <a:r>
                <a:rPr lang="en-US" dirty="0"/>
                <a:t>in velocity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7C4C396-3BC1-8042-AC80-8A0E584AD840}"/>
                </a:ext>
              </a:extLst>
            </p:cNvPr>
            <p:cNvCxnSpPr/>
            <p:nvPr/>
          </p:nvCxnSpPr>
          <p:spPr>
            <a:xfrm flipV="1">
              <a:off x="4555686" y="4333066"/>
              <a:ext cx="484145" cy="5398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58FBA1E-9E41-D44C-86F3-62BF9285ABAF}"/>
                </a:ext>
              </a:extLst>
            </p:cNvPr>
            <p:cNvCxnSpPr>
              <a:cxnSpLocks/>
              <a:stCxn id="9" idx="0"/>
            </p:cNvCxnSpPr>
            <p:nvPr/>
          </p:nvCxnSpPr>
          <p:spPr>
            <a:xfrm flipH="1" flipV="1">
              <a:off x="6451962" y="4282982"/>
              <a:ext cx="87076" cy="5437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8480BC0-3A20-C04A-873F-B56C838BA7B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66982" y="4602969"/>
              <a:ext cx="464612" cy="33383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3E5743A-77DE-F94F-B108-A11456B34059}"/>
                </a:ext>
              </a:extLst>
            </p:cNvPr>
            <p:cNvCxnSpPr>
              <a:cxnSpLocks/>
            </p:cNvCxnSpPr>
            <p:nvPr/>
          </p:nvCxnSpPr>
          <p:spPr>
            <a:xfrm>
              <a:off x="4748027" y="4315644"/>
              <a:ext cx="64892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D23F028-ECC0-FC4D-A356-6229AA587133}"/>
                </a:ext>
              </a:extLst>
            </p:cNvPr>
            <p:cNvCxnSpPr>
              <a:cxnSpLocks/>
            </p:cNvCxnSpPr>
            <p:nvPr/>
          </p:nvCxnSpPr>
          <p:spPr>
            <a:xfrm>
              <a:off x="6755732" y="4571448"/>
              <a:ext cx="6662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Online Media 1" descr="p-v relationship">
            <a:hlinkClick r:id="" action="ppaction://media"/>
            <a:extLst>
              <a:ext uri="{FF2B5EF4-FFF2-40B4-BE49-F238E27FC236}">
                <a16:creationId xmlns:a16="http://schemas.microsoft.com/office/drawing/2014/main" id="{5326DA2B-8CB6-9D48-9DFB-8B74DA70499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7597" t="8518" r="15737" b="4794"/>
          <a:stretch/>
        </p:blipFill>
        <p:spPr>
          <a:xfrm>
            <a:off x="2438400" y="4708828"/>
            <a:ext cx="7315200" cy="1585335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D1E0BA83-6897-7E45-B712-5B1B8982D1A9}"/>
              </a:ext>
            </a:extLst>
          </p:cNvPr>
          <p:cNvGrpSpPr/>
          <p:nvPr/>
        </p:nvGrpSpPr>
        <p:grpSpPr>
          <a:xfrm>
            <a:off x="2429689" y="4275107"/>
            <a:ext cx="7488009" cy="369332"/>
            <a:chOff x="2429689" y="4484112"/>
            <a:chExt cx="7488009" cy="36933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2688E3A-D2BC-8648-8F9F-2717825398B3}"/>
                </a:ext>
              </a:extLst>
            </p:cNvPr>
            <p:cNvSpPr txBox="1"/>
            <p:nvPr/>
          </p:nvSpPr>
          <p:spPr>
            <a:xfrm>
              <a:off x="2429689" y="4484112"/>
              <a:ext cx="7432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Low </a:t>
              </a:r>
              <a:r>
                <a:rPr lang="en-US" i="1" dirty="0"/>
                <a:t>p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F19F2DB-BB13-884B-B8B4-A76DBFEAAD76}"/>
                </a:ext>
              </a:extLst>
            </p:cNvPr>
            <p:cNvSpPr txBox="1"/>
            <p:nvPr/>
          </p:nvSpPr>
          <p:spPr>
            <a:xfrm>
              <a:off x="4093798" y="4484112"/>
              <a:ext cx="7873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High </a:t>
              </a:r>
              <a:r>
                <a:rPr lang="en-US" i="1" dirty="0"/>
                <a:t>p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ED0F0C8-6D64-734C-B0CB-E220FD2FEFA5}"/>
                </a:ext>
              </a:extLst>
            </p:cNvPr>
            <p:cNvSpPr txBox="1"/>
            <p:nvPr/>
          </p:nvSpPr>
          <p:spPr>
            <a:xfrm>
              <a:off x="9174481" y="4484112"/>
              <a:ext cx="7432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Low </a:t>
              </a:r>
              <a:r>
                <a:rPr lang="en-US" i="1" dirty="0"/>
                <a:t>p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F9B0AE7-70D4-DA4A-9454-971A3EC58927}"/>
                </a:ext>
              </a:extLst>
            </p:cNvPr>
            <p:cNvSpPr txBox="1"/>
            <p:nvPr/>
          </p:nvSpPr>
          <p:spPr>
            <a:xfrm>
              <a:off x="5802085" y="4484112"/>
              <a:ext cx="7432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Low </a:t>
              </a:r>
              <a:r>
                <a:rPr lang="en-US" i="1" dirty="0"/>
                <a:t>p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97DF689-AF1E-B54D-967A-EBEC0F40B5E2}"/>
                </a:ext>
              </a:extLst>
            </p:cNvPr>
            <p:cNvSpPr txBox="1"/>
            <p:nvPr/>
          </p:nvSpPr>
          <p:spPr>
            <a:xfrm>
              <a:off x="7466194" y="4484112"/>
              <a:ext cx="7873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High </a:t>
              </a:r>
              <a:r>
                <a:rPr lang="en-US" i="1" dirty="0"/>
                <a:t>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5768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C437FD1-8E4A-A746-B1ED-FCFD16F2B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46891"/>
            <a:ext cx="10131425" cy="675503"/>
          </a:xfrm>
        </p:spPr>
        <p:txBody>
          <a:bodyPr/>
          <a:lstStyle/>
          <a:p>
            <a:r>
              <a:rPr lang="en-US" dirty="0"/>
              <a:t>Hard Boundary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1F7E376-4DA8-D548-A60B-A6AE802437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67870" y="722395"/>
            <a:ext cx="2575838" cy="561662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Simulation: Downward propagating plane wave of constant frequency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At boundary</a:t>
            </a:r>
          </a:p>
          <a:p>
            <a:r>
              <a:rPr lang="en-US" dirty="0"/>
              <a:t>Zero normal velocity</a:t>
            </a:r>
          </a:p>
          <a:p>
            <a:pPr lvl="1"/>
            <a:r>
              <a:rPr lang="en-US" dirty="0"/>
              <a:t>Fish do not detect sound</a:t>
            </a:r>
          </a:p>
          <a:p>
            <a:r>
              <a:rPr lang="en-US" dirty="0"/>
              <a:t>Maximum pressure</a:t>
            </a:r>
          </a:p>
          <a:p>
            <a:pPr lvl="1"/>
            <a:r>
              <a:rPr lang="en-US" dirty="0"/>
              <a:t>Hydrophone detects sound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Throughout water column:</a:t>
            </a:r>
          </a:p>
          <a:p>
            <a:r>
              <a:rPr lang="en-US" dirty="0"/>
              <a:t>Standing wave</a:t>
            </a:r>
          </a:p>
          <a:p>
            <a:r>
              <a:rPr lang="en-US" dirty="0"/>
              <a:t>Pressure and velocity nodes at different locations</a:t>
            </a:r>
          </a:p>
        </p:txBody>
      </p:sp>
      <p:pic>
        <p:nvPicPr>
          <p:cNvPr id="2" name="Online Media 1" descr="hard bottom sound">
            <a:hlinkClick r:id="" action="ppaction://media"/>
            <a:extLst>
              <a:ext uri="{FF2B5EF4-FFF2-40B4-BE49-F238E27FC236}">
                <a16:creationId xmlns:a16="http://schemas.microsoft.com/office/drawing/2014/main" id="{6EF544AD-52F2-A942-9916-F7727596D4B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0284" b="15252"/>
          <a:stretch/>
        </p:blipFill>
        <p:spPr>
          <a:xfrm>
            <a:off x="685801" y="722395"/>
            <a:ext cx="8712927" cy="5616622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FEE2DFBF-81C6-F245-85BA-97F9BACCABCB}"/>
              </a:ext>
            </a:extLst>
          </p:cNvPr>
          <p:cNvGrpSpPr/>
          <p:nvPr/>
        </p:nvGrpSpPr>
        <p:grpSpPr>
          <a:xfrm>
            <a:off x="10285774" y="1476565"/>
            <a:ext cx="677780" cy="721157"/>
            <a:chOff x="11338047" y="1640024"/>
            <a:chExt cx="677780" cy="721157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71484CB-3C3B-ED4B-A620-448E6711B8EF}"/>
                </a:ext>
              </a:extLst>
            </p:cNvPr>
            <p:cNvGrpSpPr/>
            <p:nvPr/>
          </p:nvGrpSpPr>
          <p:grpSpPr>
            <a:xfrm>
              <a:off x="11507189" y="1852543"/>
              <a:ext cx="508638" cy="508638"/>
              <a:chOff x="11507189" y="1579418"/>
              <a:chExt cx="508638" cy="508638"/>
            </a:xfrm>
          </p:grpSpPr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8F335569-CC6C-E645-9FF4-3DB3339EFE4F}"/>
                  </a:ext>
                </a:extLst>
              </p:cNvPr>
              <p:cNvCxnSpPr/>
              <p:nvPr/>
            </p:nvCxnSpPr>
            <p:spPr>
              <a:xfrm>
                <a:off x="11507189" y="1579418"/>
                <a:ext cx="0" cy="50863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723887BF-4201-424D-9F5B-9F590A452F0C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11761508" y="1325099"/>
                <a:ext cx="0" cy="50863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3061651-00A7-EA43-831A-E785BB15FD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678958" y="1640024"/>
              <a:ext cx="165100" cy="1397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5880152-6970-024D-9D9B-8415944B1EB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338047" y="2037012"/>
              <a:ext cx="139700" cy="1397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49379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C437FD1-8E4A-A746-B1ED-FCFD16F2B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81232"/>
            <a:ext cx="10131425" cy="675503"/>
          </a:xfrm>
        </p:spPr>
        <p:txBody>
          <a:bodyPr/>
          <a:lstStyle/>
          <a:p>
            <a:r>
              <a:rPr lang="en-US" dirty="0"/>
              <a:t>Pressure-release Boundary (Surface)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1F7E376-4DA8-D548-A60B-A6AE802437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9307" y="856735"/>
            <a:ext cx="2575838" cy="564345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Simulation: Plane wave of constant frequency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At boundary</a:t>
            </a:r>
          </a:p>
          <a:p>
            <a:r>
              <a:rPr lang="en-US" dirty="0"/>
              <a:t>Zero pressure fluctuation</a:t>
            </a:r>
          </a:p>
          <a:p>
            <a:pPr lvl="1"/>
            <a:r>
              <a:rPr lang="en-US" dirty="0"/>
              <a:t>Hydrophones do not detect sound</a:t>
            </a:r>
          </a:p>
          <a:p>
            <a:r>
              <a:rPr lang="en-US" dirty="0"/>
              <a:t>Maximum of normal velocity </a:t>
            </a:r>
          </a:p>
          <a:p>
            <a:pPr lvl="1"/>
            <a:r>
              <a:rPr lang="en-US" dirty="0"/>
              <a:t>Fish detect sound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Throughout water column</a:t>
            </a:r>
          </a:p>
          <a:p>
            <a:r>
              <a:rPr lang="en-US" dirty="0"/>
              <a:t>Standing wave</a:t>
            </a:r>
          </a:p>
          <a:p>
            <a:r>
              <a:rPr lang="en-US" dirty="0"/>
              <a:t>Pressure and velocity nodes at different locations</a:t>
            </a:r>
          </a:p>
        </p:txBody>
      </p:sp>
      <p:pic>
        <p:nvPicPr>
          <p:cNvPr id="3" name="Online Media 2" descr="surface sound">
            <a:hlinkClick r:id="" action="ppaction://media"/>
            <a:extLst>
              <a:ext uri="{FF2B5EF4-FFF2-40B4-BE49-F238E27FC236}">
                <a16:creationId xmlns:a16="http://schemas.microsoft.com/office/drawing/2014/main" id="{B6B1F0DF-712A-DC4A-8C1F-EC1D60B110D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0328" b="14573"/>
          <a:stretch/>
        </p:blipFill>
        <p:spPr>
          <a:xfrm>
            <a:off x="551989" y="856735"/>
            <a:ext cx="8668976" cy="5643456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80DC691-37DE-EF46-B2A9-2C6B16999554}"/>
              </a:ext>
            </a:extLst>
          </p:cNvPr>
          <p:cNvGrpSpPr/>
          <p:nvPr/>
        </p:nvGrpSpPr>
        <p:grpSpPr>
          <a:xfrm>
            <a:off x="10285774" y="1476565"/>
            <a:ext cx="677780" cy="721157"/>
            <a:chOff x="11338047" y="1640024"/>
            <a:chExt cx="677780" cy="721157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8FF28DC-3CDE-6B49-85B5-7D867207636A}"/>
                </a:ext>
              </a:extLst>
            </p:cNvPr>
            <p:cNvGrpSpPr/>
            <p:nvPr/>
          </p:nvGrpSpPr>
          <p:grpSpPr>
            <a:xfrm>
              <a:off x="11507189" y="1852543"/>
              <a:ext cx="508638" cy="508638"/>
              <a:chOff x="11507189" y="1579418"/>
              <a:chExt cx="508638" cy="508638"/>
            </a:xfrm>
          </p:grpSpPr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F5A77053-5272-6344-A771-25D465D3380F}"/>
                  </a:ext>
                </a:extLst>
              </p:cNvPr>
              <p:cNvCxnSpPr/>
              <p:nvPr/>
            </p:nvCxnSpPr>
            <p:spPr>
              <a:xfrm>
                <a:off x="11507189" y="1579418"/>
                <a:ext cx="0" cy="50863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B7C2EACD-664A-3C44-98A6-8F563BB6CA0B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11761508" y="1325099"/>
                <a:ext cx="0" cy="50863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9C02709-17E1-594A-89F8-DF3FE023C3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678958" y="1640024"/>
              <a:ext cx="165100" cy="1397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F112E70-45D1-944E-84F9-1419E76A7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338047" y="2037012"/>
              <a:ext cx="139700" cy="1397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0602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2" descr="soft bottom sound">
            <a:hlinkClick r:id="" action="ppaction://media"/>
            <a:extLst>
              <a:ext uri="{FF2B5EF4-FFF2-40B4-BE49-F238E27FC236}">
                <a16:creationId xmlns:a16="http://schemas.microsoft.com/office/drawing/2014/main" id="{A83D0AB4-4DE8-A349-855D-A0176C3DC7A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10644" b="5969"/>
          <a:stretch/>
        </p:blipFill>
        <p:spPr>
          <a:xfrm>
            <a:off x="649763" y="652361"/>
            <a:ext cx="7362122" cy="613899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C437FD1-8E4A-A746-B1ED-FCFD16F2B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29032"/>
            <a:ext cx="10131425" cy="675503"/>
          </a:xfrm>
        </p:spPr>
        <p:txBody>
          <a:bodyPr/>
          <a:lstStyle/>
          <a:p>
            <a:r>
              <a:rPr lang="en-US" dirty="0"/>
              <a:t>Soft Boundary (sand)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1F7E376-4DA8-D548-A60B-A6AE802437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9307" y="487434"/>
            <a:ext cx="2575838" cy="61389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Simulation: Downward propagating plane wave of constant frequency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At boundary</a:t>
            </a:r>
          </a:p>
          <a:p>
            <a:r>
              <a:rPr lang="en-US" dirty="0"/>
              <a:t>Pressure and normal velocity continuous</a:t>
            </a:r>
          </a:p>
          <a:p>
            <a:r>
              <a:rPr lang="en-US" dirty="0"/>
              <a:t>Normal velocity nonzero</a:t>
            </a:r>
          </a:p>
          <a:p>
            <a:pPr lvl="1"/>
            <a:r>
              <a:rPr lang="en-US" dirty="0"/>
              <a:t>Hydrophones and fish detect sound (different levels)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Throughout water column</a:t>
            </a:r>
          </a:p>
          <a:p>
            <a:r>
              <a:rPr lang="en-US" dirty="0"/>
              <a:t>Propagating wave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0661ACA-708D-4343-B47D-A35456C0A49E}"/>
              </a:ext>
            </a:extLst>
          </p:cNvPr>
          <p:cNvGrpSpPr/>
          <p:nvPr/>
        </p:nvGrpSpPr>
        <p:grpSpPr>
          <a:xfrm>
            <a:off x="10285774" y="1524065"/>
            <a:ext cx="677780" cy="721157"/>
            <a:chOff x="11338047" y="1640024"/>
            <a:chExt cx="677780" cy="721157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4B00999-E790-854B-8AC2-914D4573EED0}"/>
                </a:ext>
              </a:extLst>
            </p:cNvPr>
            <p:cNvGrpSpPr/>
            <p:nvPr/>
          </p:nvGrpSpPr>
          <p:grpSpPr>
            <a:xfrm>
              <a:off x="11507189" y="1852543"/>
              <a:ext cx="508638" cy="508638"/>
              <a:chOff x="11507189" y="1579418"/>
              <a:chExt cx="508638" cy="508638"/>
            </a:xfrm>
          </p:grpSpPr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E4D22F9F-0675-8B4E-8E47-09AD556501EF}"/>
                  </a:ext>
                </a:extLst>
              </p:cNvPr>
              <p:cNvCxnSpPr/>
              <p:nvPr/>
            </p:nvCxnSpPr>
            <p:spPr>
              <a:xfrm>
                <a:off x="11507189" y="1579418"/>
                <a:ext cx="0" cy="50863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1E2D53C8-31DB-CD4C-AFD6-D87A482AE6BB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11761508" y="1325099"/>
                <a:ext cx="0" cy="50863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20E9152-D824-0643-BE9F-BF5921F238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678958" y="1640024"/>
              <a:ext cx="165100" cy="1397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23C6A86-F20D-9843-B543-52976963B0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338047" y="2037012"/>
              <a:ext cx="139700" cy="1397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89320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C437FD1-8E4A-A746-B1ED-FCFD16F2B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29032"/>
            <a:ext cx="10131425" cy="675503"/>
          </a:xfrm>
        </p:spPr>
        <p:txBody>
          <a:bodyPr/>
          <a:lstStyle/>
          <a:p>
            <a:r>
              <a:rPr lang="en-US" dirty="0"/>
              <a:t>Hard Boundary, propagation at angle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1F7E376-4DA8-D548-A60B-A6AE802437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9307" y="914400"/>
            <a:ext cx="2575838" cy="57120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Simulation: Wave of constant frequency, 30° to normal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At boundary:</a:t>
            </a:r>
          </a:p>
          <a:p>
            <a:r>
              <a:rPr lang="en-US" dirty="0"/>
              <a:t>Zero normal velocity (</a:t>
            </a:r>
            <a:r>
              <a:rPr lang="en-US" i="1" dirty="0" err="1"/>
              <a:t>v</a:t>
            </a:r>
            <a:r>
              <a:rPr lang="en-US" i="1" baseline="-25000" dirty="0" err="1"/>
              <a:t>z</a:t>
            </a:r>
            <a:r>
              <a:rPr lang="en-US" dirty="0"/>
              <a:t>)</a:t>
            </a:r>
          </a:p>
          <a:p>
            <a:r>
              <a:rPr lang="en-US" dirty="0"/>
              <a:t>Maximum parallel velocity (</a:t>
            </a:r>
            <a:r>
              <a:rPr lang="en-US" i="1" dirty="0" err="1"/>
              <a:t>v</a:t>
            </a:r>
            <a:r>
              <a:rPr lang="en-US" i="1" baseline="-25000" dirty="0" err="1"/>
              <a:t>x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Fish detect sound</a:t>
            </a:r>
          </a:p>
          <a:p>
            <a:r>
              <a:rPr lang="en-US" dirty="0"/>
              <a:t>Maximum pressure</a:t>
            </a:r>
          </a:p>
          <a:p>
            <a:pPr lvl="1"/>
            <a:r>
              <a:rPr lang="en-US" dirty="0"/>
              <a:t>Hydrophones detect sound</a:t>
            </a:r>
          </a:p>
          <a:p>
            <a:r>
              <a:rPr lang="en-US" dirty="0"/>
              <a:t>Perfect reflection</a:t>
            </a:r>
          </a:p>
        </p:txBody>
      </p:sp>
      <p:pic>
        <p:nvPicPr>
          <p:cNvPr id="6" name="Online Media 5" descr="hard bottom sound angle">
            <a:hlinkClick r:id="" action="ppaction://media"/>
            <a:extLst>
              <a:ext uri="{FF2B5EF4-FFF2-40B4-BE49-F238E27FC236}">
                <a16:creationId xmlns:a16="http://schemas.microsoft.com/office/drawing/2014/main" id="{0DEE4BFE-7261-7240-BF2C-AA96818F189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6815" b="22563"/>
          <a:stretch/>
        </p:blipFill>
        <p:spPr>
          <a:xfrm>
            <a:off x="135785" y="1327865"/>
            <a:ext cx="9313443" cy="4714616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99F1CFE6-23B2-9F4E-BB50-78CFBEDD0AA4}"/>
              </a:ext>
            </a:extLst>
          </p:cNvPr>
          <p:cNvGrpSpPr/>
          <p:nvPr/>
        </p:nvGrpSpPr>
        <p:grpSpPr>
          <a:xfrm>
            <a:off x="10273899" y="2022830"/>
            <a:ext cx="677780" cy="721157"/>
            <a:chOff x="11338047" y="1640024"/>
            <a:chExt cx="677780" cy="721157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E5155FB-3072-BB42-90E6-D5F455CCB94D}"/>
                </a:ext>
              </a:extLst>
            </p:cNvPr>
            <p:cNvGrpSpPr/>
            <p:nvPr/>
          </p:nvGrpSpPr>
          <p:grpSpPr>
            <a:xfrm>
              <a:off x="11507189" y="1852543"/>
              <a:ext cx="508638" cy="508638"/>
              <a:chOff x="11507189" y="1579418"/>
              <a:chExt cx="508638" cy="508638"/>
            </a:xfrm>
          </p:grpSpPr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C78FE6E0-E53B-7B4B-A42D-B68E14FC8D05}"/>
                  </a:ext>
                </a:extLst>
              </p:cNvPr>
              <p:cNvCxnSpPr/>
              <p:nvPr/>
            </p:nvCxnSpPr>
            <p:spPr>
              <a:xfrm>
                <a:off x="11507189" y="1579418"/>
                <a:ext cx="0" cy="50863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B360B373-560A-D241-BDD4-A6595466BC78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11761508" y="1325099"/>
                <a:ext cx="0" cy="50863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BEE15C4-C499-864C-94C3-2587C45E3E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678958" y="1640024"/>
              <a:ext cx="165100" cy="1397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CACC9F1-73DF-0544-A9D8-BA9B2EDAA30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338047" y="2037012"/>
              <a:ext cx="139700" cy="1397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42913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C437FD1-8E4A-A746-B1ED-FCFD16F2B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29032"/>
            <a:ext cx="10131425" cy="675503"/>
          </a:xfrm>
        </p:spPr>
        <p:txBody>
          <a:bodyPr/>
          <a:lstStyle/>
          <a:p>
            <a:r>
              <a:rPr lang="en-US" dirty="0"/>
              <a:t>Soft Boundary (sand), propagation at angle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1F7E376-4DA8-D548-A60B-A6AE802437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9307" y="581891"/>
            <a:ext cx="2575838" cy="60801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Simulation: Wave of constant frequency, 30° to normal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At boundary:</a:t>
            </a:r>
          </a:p>
          <a:p>
            <a:r>
              <a:rPr lang="en-US" dirty="0"/>
              <a:t>Parallel velocity (</a:t>
            </a:r>
            <a:r>
              <a:rPr lang="en-US" i="1" dirty="0" err="1"/>
              <a:t>v</a:t>
            </a:r>
            <a:r>
              <a:rPr lang="en-US" i="1" baseline="-25000" dirty="0" err="1"/>
              <a:t>x</a:t>
            </a:r>
            <a:r>
              <a:rPr lang="en-US" dirty="0"/>
              <a:t>) discontinuous</a:t>
            </a:r>
          </a:p>
          <a:p>
            <a:r>
              <a:rPr lang="en-US" dirty="0"/>
              <a:t>Pressure and normal velocity (</a:t>
            </a:r>
            <a:r>
              <a:rPr lang="en-US" i="1" dirty="0" err="1"/>
              <a:t>v</a:t>
            </a:r>
            <a:r>
              <a:rPr lang="en-US" i="1" baseline="-25000" dirty="0" err="1"/>
              <a:t>z</a:t>
            </a:r>
            <a:r>
              <a:rPr lang="en-US" dirty="0"/>
              <a:t>) continuous</a:t>
            </a:r>
          </a:p>
          <a:p>
            <a:r>
              <a:rPr lang="en-US" dirty="0"/>
              <a:t>Fish and hydrophones detect sound</a:t>
            </a:r>
          </a:p>
          <a:p>
            <a:r>
              <a:rPr lang="en-US" dirty="0"/>
              <a:t>Partial reflection, partial transmission</a:t>
            </a:r>
          </a:p>
        </p:txBody>
      </p:sp>
      <p:pic>
        <p:nvPicPr>
          <p:cNvPr id="6" name="Online Media 5" descr="soft bottom sound angle">
            <a:hlinkClick r:id="" action="ppaction://media"/>
            <a:extLst>
              <a:ext uri="{FF2B5EF4-FFF2-40B4-BE49-F238E27FC236}">
                <a16:creationId xmlns:a16="http://schemas.microsoft.com/office/drawing/2014/main" id="{8F453AFD-6AF3-1340-A615-AB4BD09CC87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18796" b="14550"/>
          <a:stretch/>
        </p:blipFill>
        <p:spPr>
          <a:xfrm>
            <a:off x="401094" y="704535"/>
            <a:ext cx="8692697" cy="5794122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9E9EA8AC-4E11-7045-A6A3-B027CAE0ADCA}"/>
              </a:ext>
            </a:extLst>
          </p:cNvPr>
          <p:cNvGrpSpPr/>
          <p:nvPr/>
        </p:nvGrpSpPr>
        <p:grpSpPr>
          <a:xfrm>
            <a:off x="10309524" y="1927828"/>
            <a:ext cx="677780" cy="721157"/>
            <a:chOff x="11338047" y="1640024"/>
            <a:chExt cx="677780" cy="721157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D2353A3-5F96-0244-BF32-3973833730F1}"/>
                </a:ext>
              </a:extLst>
            </p:cNvPr>
            <p:cNvGrpSpPr/>
            <p:nvPr/>
          </p:nvGrpSpPr>
          <p:grpSpPr>
            <a:xfrm>
              <a:off x="11507189" y="1852543"/>
              <a:ext cx="508638" cy="508638"/>
              <a:chOff x="11507189" y="1579418"/>
              <a:chExt cx="508638" cy="508638"/>
            </a:xfrm>
          </p:grpSpPr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FBCDF38E-0C3E-9B40-91BE-4005AE0F1230}"/>
                  </a:ext>
                </a:extLst>
              </p:cNvPr>
              <p:cNvCxnSpPr/>
              <p:nvPr/>
            </p:nvCxnSpPr>
            <p:spPr>
              <a:xfrm>
                <a:off x="11507189" y="1579418"/>
                <a:ext cx="0" cy="50863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E73A8B4E-C993-2D48-9C15-46DBF34B4FBB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11761508" y="1325099"/>
                <a:ext cx="0" cy="50863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906D0AE-DF60-334E-B92E-E43E296908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678958" y="1640024"/>
              <a:ext cx="165100" cy="1397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B62B00F-EE4D-F14C-81EB-AEA8B37E3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338047" y="2037012"/>
              <a:ext cx="139700" cy="1397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77202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6C2F4-F387-5A4B-A272-B04E33A9A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Modelling Propagation  with the FDTD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DB999-071F-DD4C-8227-5BB83467EF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2" y="3877519"/>
            <a:ext cx="4995334" cy="2370881"/>
          </a:xfrm>
        </p:spPr>
        <p:txBody>
          <a:bodyPr>
            <a:normAutofit/>
          </a:bodyPr>
          <a:lstStyle/>
          <a:p>
            <a:r>
              <a:rPr lang="en-US" sz="2000" dirty="0"/>
              <a:t>Finite difference time domain</a:t>
            </a:r>
          </a:p>
          <a:p>
            <a:pPr lvl="1"/>
            <a:r>
              <a:rPr lang="en-US" sz="2000" dirty="0"/>
              <a:t>Pressure differences </a:t>
            </a:r>
            <a:br>
              <a:rPr lang="en-US" sz="2000" dirty="0"/>
            </a:br>
            <a:r>
              <a:rPr lang="en-US" sz="2000" dirty="0"/>
              <a:t>➞ Particle velocity changes</a:t>
            </a:r>
          </a:p>
          <a:p>
            <a:pPr lvl="1"/>
            <a:r>
              <a:rPr lang="en-US" sz="2000" dirty="0"/>
              <a:t>Particle velocity differences </a:t>
            </a:r>
            <a:br>
              <a:rPr lang="en-US" sz="2000" dirty="0"/>
            </a:br>
            <a:r>
              <a:rPr lang="en-US" sz="2000" dirty="0"/>
              <a:t>➞ Pressure changes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388BC4-53AD-4148-A25B-56DA16C5E7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21895" y="3877519"/>
            <a:ext cx="4995332" cy="2370881"/>
          </a:xfrm>
        </p:spPr>
        <p:txBody>
          <a:bodyPr>
            <a:normAutofit/>
          </a:bodyPr>
          <a:lstStyle/>
          <a:p>
            <a:r>
              <a:rPr lang="en-US" sz="2000" dirty="0"/>
              <a:t>Propagation from 10 m deep channel </a:t>
            </a:r>
            <a:br>
              <a:rPr lang="en-US" sz="2000" dirty="0"/>
            </a:br>
            <a:r>
              <a:rPr lang="en-US" sz="2000" dirty="0"/>
              <a:t>➞ Shallow area (1 m or 2 m)</a:t>
            </a:r>
          </a:p>
          <a:p>
            <a:r>
              <a:rPr lang="en-US" sz="2000" dirty="0"/>
              <a:t>Sandy bottom</a:t>
            </a:r>
          </a:p>
          <a:p>
            <a:r>
              <a:rPr lang="en-US" sz="2000" dirty="0"/>
              <a:t>Source: 1 m deep in channel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291927-46BF-CA4D-B856-3036A4E22F56}"/>
              </a:ext>
            </a:extLst>
          </p:cNvPr>
          <p:cNvSpPr/>
          <p:nvPr/>
        </p:nvSpPr>
        <p:spPr>
          <a:xfrm>
            <a:off x="1011680" y="1848949"/>
            <a:ext cx="9479666" cy="224548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121879-2136-0042-A99D-04B90C726059}"/>
              </a:ext>
            </a:extLst>
          </p:cNvPr>
          <p:cNvSpPr/>
          <p:nvPr/>
        </p:nvSpPr>
        <p:spPr>
          <a:xfrm>
            <a:off x="1011680" y="3646025"/>
            <a:ext cx="1523176" cy="44841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21956E-5EAE-3C49-80CB-A68C45563703}"/>
              </a:ext>
            </a:extLst>
          </p:cNvPr>
          <p:cNvSpPr/>
          <p:nvPr/>
        </p:nvSpPr>
        <p:spPr>
          <a:xfrm>
            <a:off x="2534856" y="2297362"/>
            <a:ext cx="7956490" cy="180436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E875C20-EAF7-BE46-A8E0-86A9E9B74BB1}"/>
              </a:ext>
            </a:extLst>
          </p:cNvPr>
          <p:cNvSpPr/>
          <p:nvPr/>
        </p:nvSpPr>
        <p:spPr>
          <a:xfrm>
            <a:off x="1011680" y="2065867"/>
            <a:ext cx="144898" cy="14489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A5AECCC-8DAB-7642-867A-EE08E5DFA32D}"/>
              </a:ext>
            </a:extLst>
          </p:cNvPr>
          <p:cNvCxnSpPr/>
          <p:nvPr/>
        </p:nvCxnSpPr>
        <p:spPr>
          <a:xfrm>
            <a:off x="1250066" y="1848949"/>
            <a:ext cx="0" cy="28936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3946DE7-E694-FB40-AE47-E078C93126DA}"/>
              </a:ext>
            </a:extLst>
          </p:cNvPr>
          <p:cNvCxnSpPr>
            <a:cxnSpLocks/>
          </p:cNvCxnSpPr>
          <p:nvPr/>
        </p:nvCxnSpPr>
        <p:spPr>
          <a:xfrm>
            <a:off x="870031" y="1848949"/>
            <a:ext cx="0" cy="179707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3F0A125-7698-BF49-A9CB-180B6FA3D0B5}"/>
              </a:ext>
            </a:extLst>
          </p:cNvPr>
          <p:cNvCxnSpPr>
            <a:cxnSpLocks/>
          </p:cNvCxnSpPr>
          <p:nvPr/>
        </p:nvCxnSpPr>
        <p:spPr>
          <a:xfrm>
            <a:off x="2534856" y="1853665"/>
            <a:ext cx="0" cy="44369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B3F1204-E5E1-5E44-A470-FA68B99EDC62}"/>
              </a:ext>
            </a:extLst>
          </p:cNvPr>
          <p:cNvSpPr txBox="1"/>
          <p:nvPr/>
        </p:nvSpPr>
        <p:spPr>
          <a:xfrm>
            <a:off x="284907" y="2611149"/>
            <a:ext cx="655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 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4C4F8C-41C6-5A41-96B3-D23C9022AA8F}"/>
              </a:ext>
            </a:extLst>
          </p:cNvPr>
          <p:cNvSpPr txBox="1"/>
          <p:nvPr/>
        </p:nvSpPr>
        <p:spPr>
          <a:xfrm>
            <a:off x="1250066" y="1808966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 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834B750-7845-C04F-9FDE-C41ACEF42D7E}"/>
              </a:ext>
            </a:extLst>
          </p:cNvPr>
          <p:cNvSpPr txBox="1"/>
          <p:nvPr/>
        </p:nvSpPr>
        <p:spPr>
          <a:xfrm>
            <a:off x="2534856" y="1890847"/>
            <a:ext cx="1200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 m or 2 m</a:t>
            </a:r>
          </a:p>
        </p:txBody>
      </p:sp>
    </p:spTree>
    <p:extLst>
      <p:ext uri="{BB962C8B-B14F-4D97-AF65-F5344CB8AC3E}">
        <p14:creationId xmlns:p14="http://schemas.microsoft.com/office/powerpoint/2010/main" val="931288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D0B05-D2DD-EB4E-9213-628207E68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113" y="0"/>
            <a:ext cx="10131425" cy="871959"/>
          </a:xfrm>
        </p:spPr>
        <p:txBody>
          <a:bodyPr/>
          <a:lstStyle/>
          <a:p>
            <a:r>
              <a:rPr lang="en-US" dirty="0"/>
              <a:t>Propagation – 2</a:t>
            </a:r>
            <a:r>
              <a:rPr lang="en-US" cap="none" dirty="0"/>
              <a:t>m</a:t>
            </a:r>
            <a:r>
              <a:rPr lang="en-US" dirty="0"/>
              <a:t> deep, 100 </a:t>
            </a:r>
            <a:r>
              <a:rPr lang="en-US" cap="none" dirty="0"/>
              <a:t>Hz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FC16E36-7A86-0A41-BA0B-E8BC609155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555" y="871959"/>
            <a:ext cx="8710890" cy="5807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9807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D0B05-D2DD-EB4E-9213-628207E68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113" y="0"/>
            <a:ext cx="10131425" cy="871959"/>
          </a:xfrm>
        </p:spPr>
        <p:txBody>
          <a:bodyPr/>
          <a:lstStyle/>
          <a:p>
            <a:r>
              <a:rPr lang="en-US" dirty="0"/>
              <a:t>Propagation – 2</a:t>
            </a:r>
            <a:r>
              <a:rPr lang="en-US" cap="none" dirty="0"/>
              <a:t>m</a:t>
            </a:r>
            <a:r>
              <a:rPr lang="en-US" dirty="0"/>
              <a:t> deep, 400 </a:t>
            </a:r>
            <a:r>
              <a:rPr lang="en-US" cap="none" dirty="0"/>
              <a:t>Hz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F42668-7957-8A4C-994E-412A70FA79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555" y="871959"/>
            <a:ext cx="8710890" cy="580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118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D0B05-D2DD-EB4E-9213-628207E68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113" y="0"/>
            <a:ext cx="10131425" cy="871959"/>
          </a:xfrm>
        </p:spPr>
        <p:txBody>
          <a:bodyPr/>
          <a:lstStyle/>
          <a:p>
            <a:r>
              <a:rPr lang="en-US" dirty="0"/>
              <a:t>Propagation – 1</a:t>
            </a:r>
            <a:r>
              <a:rPr lang="en-US" cap="none" dirty="0"/>
              <a:t>m</a:t>
            </a:r>
            <a:r>
              <a:rPr lang="en-US" dirty="0"/>
              <a:t> deep, 100 </a:t>
            </a:r>
            <a:r>
              <a:rPr lang="en-US" cap="none" dirty="0"/>
              <a:t>Hz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14DA8D-4B66-F741-9134-46F93A8CA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2115" y="871959"/>
            <a:ext cx="8727770" cy="5818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1104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D0B05-D2DD-EB4E-9213-628207E68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113" y="0"/>
            <a:ext cx="10131425" cy="871959"/>
          </a:xfrm>
        </p:spPr>
        <p:txBody>
          <a:bodyPr/>
          <a:lstStyle/>
          <a:p>
            <a:r>
              <a:rPr lang="en-US" dirty="0"/>
              <a:t>Propagation – 1</a:t>
            </a:r>
            <a:r>
              <a:rPr lang="en-US" cap="none" dirty="0"/>
              <a:t>m</a:t>
            </a:r>
            <a:r>
              <a:rPr lang="en-US" dirty="0"/>
              <a:t> deep, 400 </a:t>
            </a:r>
            <a:r>
              <a:rPr lang="en-US" cap="none" dirty="0"/>
              <a:t>Hz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87138F-C507-464B-88D9-67266D313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2115" y="871959"/>
            <a:ext cx="8727770" cy="5818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0124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C983B-F5F3-EB4C-A7AE-5067E3414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1D738-8028-B14D-A86F-E15785A09E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Propagating sound waves have pressure and particle velocity fluctuations</a:t>
            </a:r>
          </a:p>
          <a:p>
            <a:r>
              <a:rPr lang="en-US" sz="2400" dirty="0"/>
              <a:t>Deep channel ➞ Shallow water propagation                       at bottom </a:t>
            </a:r>
          </a:p>
          <a:p>
            <a:r>
              <a:rPr lang="en-US" sz="2400" dirty="0"/>
              <a:t>Hydrophone measurements reported at AN2016 are relevant</a:t>
            </a:r>
          </a:p>
          <a:p>
            <a:pPr lvl="1"/>
            <a:r>
              <a:rPr lang="en-US" sz="2400" dirty="0"/>
              <a:t>Significant sound exposure near vessel channels</a:t>
            </a:r>
          </a:p>
          <a:p>
            <a:r>
              <a:rPr lang="en-US" sz="2400" dirty="0"/>
              <a:t>Sound propagation modelling is useful for understanding pressure and particle velocity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6E5A75-5EE3-5F49-A974-06A6F31EEB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140" y="3208275"/>
            <a:ext cx="14224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7174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5FFA9D6-3162-B240-9B32-81DD46CBD0D3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19737" t="8292" r="27632" b="4699"/>
          <a:stretch/>
        </p:blipFill>
        <p:spPr>
          <a:xfrm>
            <a:off x="8549630" y="0"/>
            <a:ext cx="3522765" cy="582378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BAFF01-0683-1E49-BAE4-1310B80DF6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59" t="8292" r="8361"/>
          <a:stretch/>
        </p:blipFill>
        <p:spPr>
          <a:xfrm>
            <a:off x="0" y="0"/>
            <a:ext cx="8549630" cy="582206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535FD7D-EF31-0D43-88C0-ABC092A2B2CE}"/>
              </a:ext>
            </a:extLst>
          </p:cNvPr>
          <p:cNvSpPr txBox="1"/>
          <p:nvPr/>
        </p:nvSpPr>
        <p:spPr>
          <a:xfrm>
            <a:off x="3009417" y="497711"/>
            <a:ext cx="2211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100 Hz, 1.75 m Depth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288F15-18D7-F04E-96A4-42962651C711}"/>
              </a:ext>
            </a:extLst>
          </p:cNvPr>
          <p:cNvSpPr txBox="1"/>
          <p:nvPr/>
        </p:nvSpPr>
        <p:spPr>
          <a:xfrm>
            <a:off x="10687961" y="387881"/>
            <a:ext cx="1399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100 Hz,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30 m Range</a:t>
            </a:r>
          </a:p>
        </p:txBody>
      </p:sp>
    </p:spTree>
    <p:extLst>
      <p:ext uri="{BB962C8B-B14F-4D97-AF65-F5344CB8AC3E}">
        <p14:creationId xmlns:p14="http://schemas.microsoft.com/office/powerpoint/2010/main" val="1432295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31FE27C-3265-C249-811B-5362AD433C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78" t="9282" r="6982" b="70"/>
          <a:stretch/>
        </p:blipFill>
        <p:spPr>
          <a:xfrm>
            <a:off x="0" y="0"/>
            <a:ext cx="8715737" cy="58237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1D7555-967D-2249-8DD0-09EC35C5A0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968" t="8132" r="27665" b="3798"/>
          <a:stretch/>
        </p:blipFill>
        <p:spPr>
          <a:xfrm>
            <a:off x="8546384" y="0"/>
            <a:ext cx="3396739" cy="58237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0288F15-18D7-F04E-96A4-42962651C711}"/>
              </a:ext>
            </a:extLst>
          </p:cNvPr>
          <p:cNvSpPr txBox="1"/>
          <p:nvPr/>
        </p:nvSpPr>
        <p:spPr>
          <a:xfrm>
            <a:off x="10044202" y="220712"/>
            <a:ext cx="1399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400 Hz,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30 m Range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35FD7D-EF31-0D43-88C0-ABC092A2B2CE}"/>
              </a:ext>
            </a:extLst>
          </p:cNvPr>
          <p:cNvSpPr txBox="1"/>
          <p:nvPr/>
        </p:nvSpPr>
        <p:spPr>
          <a:xfrm>
            <a:off x="3009417" y="497711"/>
            <a:ext cx="2211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400 Hz, 1.75 m Depth</a:t>
            </a:r>
          </a:p>
        </p:txBody>
      </p:sp>
    </p:spTree>
    <p:extLst>
      <p:ext uri="{BB962C8B-B14F-4D97-AF65-F5344CB8AC3E}">
        <p14:creationId xmlns:p14="http://schemas.microsoft.com/office/powerpoint/2010/main" val="6655079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0FE6AF-8AFC-B649-90BA-75E1591EEC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36" t="9932" r="19366" b="5148"/>
          <a:stretch/>
        </p:blipFill>
        <p:spPr>
          <a:xfrm>
            <a:off x="7998105" y="-3444"/>
            <a:ext cx="4089719" cy="52226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EE50A2-61F1-234B-9B48-005C3E764A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18" t="10295" r="9006" b="1267"/>
          <a:stretch/>
        </p:blipFill>
        <p:spPr>
          <a:xfrm>
            <a:off x="131868" y="0"/>
            <a:ext cx="7763213" cy="52086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535FD7D-EF31-0D43-88C0-ABC092A2B2CE}"/>
              </a:ext>
            </a:extLst>
          </p:cNvPr>
          <p:cNvSpPr txBox="1"/>
          <p:nvPr/>
        </p:nvSpPr>
        <p:spPr>
          <a:xfrm>
            <a:off x="3009417" y="497711"/>
            <a:ext cx="2211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100 Hz, 0.75 m Depth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288F15-18D7-F04E-96A4-42962651C711}"/>
              </a:ext>
            </a:extLst>
          </p:cNvPr>
          <p:cNvSpPr txBox="1"/>
          <p:nvPr/>
        </p:nvSpPr>
        <p:spPr>
          <a:xfrm>
            <a:off x="9765340" y="174545"/>
            <a:ext cx="1399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100 Hz,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30 m Range</a:t>
            </a:r>
          </a:p>
        </p:txBody>
      </p:sp>
    </p:spTree>
    <p:extLst>
      <p:ext uri="{BB962C8B-B14F-4D97-AF65-F5344CB8AC3E}">
        <p14:creationId xmlns:p14="http://schemas.microsoft.com/office/powerpoint/2010/main" val="1902842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4A63A4C-9528-FA49-9AF3-08A72D2536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05" t="9964" r="21227" b="4779"/>
          <a:stretch/>
        </p:blipFill>
        <p:spPr>
          <a:xfrm>
            <a:off x="8171037" y="-40511"/>
            <a:ext cx="3889095" cy="524911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0288F15-18D7-F04E-96A4-42962651C711}"/>
              </a:ext>
            </a:extLst>
          </p:cNvPr>
          <p:cNvSpPr txBox="1"/>
          <p:nvPr/>
        </p:nvSpPr>
        <p:spPr>
          <a:xfrm>
            <a:off x="9869515" y="174545"/>
            <a:ext cx="1399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400 Hz,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30 m Range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16F51F-04D6-9649-A3F5-1C3CE5814E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31" t="10127" r="8781" b="2545"/>
          <a:stretch/>
        </p:blipFill>
        <p:spPr>
          <a:xfrm>
            <a:off x="181275" y="2831"/>
            <a:ext cx="7867721" cy="520577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535FD7D-EF31-0D43-88C0-ABC092A2B2CE}"/>
              </a:ext>
            </a:extLst>
          </p:cNvPr>
          <p:cNvSpPr txBox="1"/>
          <p:nvPr/>
        </p:nvSpPr>
        <p:spPr>
          <a:xfrm>
            <a:off x="3009417" y="497711"/>
            <a:ext cx="2211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400 Hz, 0.75 m Depth</a:t>
            </a:r>
          </a:p>
        </p:txBody>
      </p:sp>
    </p:spTree>
    <p:extLst>
      <p:ext uri="{BB962C8B-B14F-4D97-AF65-F5344CB8AC3E}">
        <p14:creationId xmlns:p14="http://schemas.microsoft.com/office/powerpoint/2010/main" val="21486041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2795</TotalTime>
  <Words>451</Words>
  <Application>Microsoft Macintosh PowerPoint</Application>
  <PresentationFormat>Widescreen</PresentationFormat>
  <Paragraphs>113</Paragraphs>
  <Slides>19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Celestial</vt:lpstr>
      <vt:lpstr>Particle motion and sound propagation near boundaries</vt:lpstr>
      <vt:lpstr>Fish in very shallow water (depth ≤ 10 m)</vt:lpstr>
      <vt:lpstr>Spatial change in velocity      → Temporal change in pressure</vt:lpstr>
      <vt:lpstr>Spatial change in pressure      → temporal change in velocity</vt:lpstr>
      <vt:lpstr>Hard Boundary</vt:lpstr>
      <vt:lpstr>Pressure-release Boundary (Surface)</vt:lpstr>
      <vt:lpstr>Soft Boundary (sand)</vt:lpstr>
      <vt:lpstr>Hard Boundary, propagation at angle</vt:lpstr>
      <vt:lpstr>Soft Boundary (sand), propagation at angle</vt:lpstr>
      <vt:lpstr>Modelling Propagation  with the FDTD</vt:lpstr>
      <vt:lpstr>Propagation – 2m deep, 100 Hz</vt:lpstr>
      <vt:lpstr>Propagation – 2m deep, 400 Hz</vt:lpstr>
      <vt:lpstr>Propagation – 1m deep, 100 Hz</vt:lpstr>
      <vt:lpstr>Propagation – 1m deep, 400 Hz</vt:lpstr>
      <vt:lpstr>Conclusions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Sprague, Mark</dc:creator>
  <cp:lastModifiedBy>Sprague, Mark</cp:lastModifiedBy>
  <cp:revision>54</cp:revision>
  <dcterms:created xsi:type="dcterms:W3CDTF">2019-06-25T19:36:42Z</dcterms:created>
  <dcterms:modified xsi:type="dcterms:W3CDTF">2019-07-09T05:04:59Z</dcterms:modified>
</cp:coreProperties>
</file>