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0"/>
  </p:notesMasterIdLst>
  <p:handoutMasterIdLst>
    <p:handoutMasterId r:id="rId51"/>
  </p:handoutMasterIdLst>
  <p:sldIdLst>
    <p:sldId id="275" r:id="rId2"/>
    <p:sldId id="376" r:id="rId3"/>
    <p:sldId id="374" r:id="rId4"/>
    <p:sldId id="375" r:id="rId5"/>
    <p:sldId id="344" r:id="rId6"/>
    <p:sldId id="335" r:id="rId7"/>
    <p:sldId id="336" r:id="rId8"/>
    <p:sldId id="340" r:id="rId9"/>
    <p:sldId id="317" r:id="rId10"/>
    <p:sldId id="312" r:id="rId11"/>
    <p:sldId id="318" r:id="rId12"/>
    <p:sldId id="319" r:id="rId13"/>
    <p:sldId id="320" r:id="rId14"/>
    <p:sldId id="341" r:id="rId15"/>
    <p:sldId id="342" r:id="rId16"/>
    <p:sldId id="360" r:id="rId17"/>
    <p:sldId id="361" r:id="rId18"/>
    <p:sldId id="362" r:id="rId19"/>
    <p:sldId id="363" r:id="rId20"/>
    <p:sldId id="364" r:id="rId21"/>
    <p:sldId id="365" r:id="rId22"/>
    <p:sldId id="366" r:id="rId23"/>
    <p:sldId id="367" r:id="rId24"/>
    <p:sldId id="368" r:id="rId25"/>
    <p:sldId id="371" r:id="rId26"/>
    <p:sldId id="369" r:id="rId27"/>
    <p:sldId id="370" r:id="rId28"/>
    <p:sldId id="333" r:id="rId29"/>
    <p:sldId id="345" r:id="rId30"/>
    <p:sldId id="377" r:id="rId31"/>
    <p:sldId id="378" r:id="rId32"/>
    <p:sldId id="346" r:id="rId33"/>
    <p:sldId id="359" r:id="rId34"/>
    <p:sldId id="347" r:id="rId35"/>
    <p:sldId id="348" r:id="rId36"/>
    <p:sldId id="349" r:id="rId37"/>
    <p:sldId id="350" r:id="rId38"/>
    <p:sldId id="373" r:id="rId39"/>
    <p:sldId id="351" r:id="rId40"/>
    <p:sldId id="352" r:id="rId41"/>
    <p:sldId id="353" r:id="rId42"/>
    <p:sldId id="354" r:id="rId43"/>
    <p:sldId id="358" r:id="rId44"/>
    <p:sldId id="355" r:id="rId45"/>
    <p:sldId id="356" r:id="rId46"/>
    <p:sldId id="357" r:id="rId47"/>
    <p:sldId id="372" r:id="rId48"/>
    <p:sldId id="305" r:id="rId4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03" autoAdjust="0"/>
    <p:restoredTop sz="85731" autoAdjust="0"/>
  </p:normalViewPr>
  <p:slideViewPr>
    <p:cSldViewPr>
      <p:cViewPr varScale="1">
        <p:scale>
          <a:sx n="81" d="100"/>
          <a:sy n="81" d="100"/>
        </p:scale>
        <p:origin x="1411" y="53"/>
      </p:cViewPr>
      <p:guideLst>
        <p:guide orient="horz" pos="2160"/>
        <p:guide pos="2880"/>
      </p:guideLst>
    </p:cSldViewPr>
  </p:slideViewPr>
  <p:outlineViewPr>
    <p:cViewPr>
      <p:scale>
        <a:sx n="33" d="100"/>
        <a:sy n="33" d="100"/>
      </p:scale>
      <p:origin x="0" y="16584"/>
    </p:cViewPr>
  </p:outlineViewPr>
  <p:notesTextViewPr>
    <p:cViewPr>
      <p:scale>
        <a:sx n="3" d="2"/>
        <a:sy n="3" d="2"/>
      </p:scale>
      <p:origin x="0" y="0"/>
    </p:cViewPr>
  </p:notesTextViewPr>
  <p:sorterViewPr>
    <p:cViewPr>
      <p:scale>
        <a:sx n="66" d="100"/>
        <a:sy n="66" d="100"/>
      </p:scale>
      <p:origin x="0" y="0"/>
    </p:cViewPr>
  </p:sorterViewPr>
  <p:notesViewPr>
    <p:cSldViewPr>
      <p:cViewPr>
        <p:scale>
          <a:sx n="100" d="100"/>
          <a:sy n="100" d="100"/>
        </p:scale>
        <p:origin x="-1584" y="234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1"/>
          </a:xfrm>
          <a:prstGeom prst="rect">
            <a:avLst/>
          </a:prstGeom>
        </p:spPr>
        <p:txBody>
          <a:bodyPr vert="horz" lIns="93176" tIns="46588" rIns="93176" bIns="46588"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1"/>
          </a:xfrm>
          <a:prstGeom prst="rect">
            <a:avLst/>
          </a:prstGeom>
        </p:spPr>
        <p:txBody>
          <a:bodyPr vert="horz" lIns="93176" tIns="46588" rIns="93176" bIns="46588" rtlCol="0"/>
          <a:lstStyle>
            <a:lvl1pPr algn="r">
              <a:defRPr sz="1200"/>
            </a:lvl1pPr>
          </a:lstStyle>
          <a:p>
            <a:fld id="{8D47534B-5AEF-4187-AFEA-F79E5055FBAF}" type="datetimeFigureOut">
              <a:rPr lang="en-US" smtClean="0"/>
              <a:pPr/>
              <a:t>10/31/2017</a:t>
            </a:fld>
            <a:endParaRPr lang="en-US" dirty="0"/>
          </a:p>
        </p:txBody>
      </p:sp>
      <p:sp>
        <p:nvSpPr>
          <p:cNvPr id="4" name="Footer Placeholder 3"/>
          <p:cNvSpPr>
            <a:spLocks noGrp="1"/>
          </p:cNvSpPr>
          <p:nvPr>
            <p:ph type="ftr" sz="quarter" idx="2"/>
          </p:nvPr>
        </p:nvSpPr>
        <p:spPr>
          <a:xfrm>
            <a:off x="0" y="8829966"/>
            <a:ext cx="3037840" cy="464821"/>
          </a:xfrm>
          <a:prstGeom prst="rect">
            <a:avLst/>
          </a:prstGeom>
        </p:spPr>
        <p:txBody>
          <a:bodyPr vert="horz" lIns="93176" tIns="46588" rIns="93176" bIns="4658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6"/>
            <a:ext cx="3037840" cy="464821"/>
          </a:xfrm>
          <a:prstGeom prst="rect">
            <a:avLst/>
          </a:prstGeom>
        </p:spPr>
        <p:txBody>
          <a:bodyPr vert="horz" lIns="93176" tIns="46588" rIns="93176" bIns="46588" rtlCol="0" anchor="b"/>
          <a:lstStyle>
            <a:lvl1pPr algn="r">
              <a:defRPr sz="1200"/>
            </a:lvl1pPr>
          </a:lstStyle>
          <a:p>
            <a:fld id="{0FF947E7-255C-4BCB-BA50-5833A86F0137}" type="slidenum">
              <a:rPr lang="en-US" smtClean="0"/>
              <a:pPr/>
              <a:t>‹#›</a:t>
            </a:fld>
            <a:endParaRPr lang="en-US" dirty="0"/>
          </a:p>
        </p:txBody>
      </p:sp>
    </p:spTree>
    <p:extLst>
      <p:ext uri="{BB962C8B-B14F-4D97-AF65-F5344CB8AC3E}">
        <p14:creationId xmlns:p14="http://schemas.microsoft.com/office/powerpoint/2010/main" val="37517588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1"/>
          </a:xfrm>
          <a:prstGeom prst="rect">
            <a:avLst/>
          </a:prstGeom>
        </p:spPr>
        <p:txBody>
          <a:bodyPr vert="horz" lIns="93176" tIns="46588" rIns="93176" bIns="46588" rtlCol="0"/>
          <a:lstStyle>
            <a:lvl1pPr algn="l">
              <a:defRPr sz="1200"/>
            </a:lvl1pPr>
          </a:lstStyle>
          <a:p>
            <a:pPr>
              <a:defRPr/>
            </a:pPr>
            <a:endParaRPr lang="en-US" dirty="0"/>
          </a:p>
        </p:txBody>
      </p:sp>
      <p:sp>
        <p:nvSpPr>
          <p:cNvPr id="3" name="Date Placeholder 2"/>
          <p:cNvSpPr>
            <a:spLocks noGrp="1"/>
          </p:cNvSpPr>
          <p:nvPr>
            <p:ph type="dt" idx="1"/>
          </p:nvPr>
        </p:nvSpPr>
        <p:spPr>
          <a:xfrm>
            <a:off x="3970938" y="0"/>
            <a:ext cx="3037840" cy="464821"/>
          </a:xfrm>
          <a:prstGeom prst="rect">
            <a:avLst/>
          </a:prstGeom>
        </p:spPr>
        <p:txBody>
          <a:bodyPr vert="horz" lIns="93176" tIns="46588" rIns="93176" bIns="46588" rtlCol="0"/>
          <a:lstStyle>
            <a:lvl1pPr algn="r">
              <a:defRPr sz="1200"/>
            </a:lvl1pPr>
          </a:lstStyle>
          <a:p>
            <a:pPr>
              <a:defRPr/>
            </a:pPr>
            <a:fld id="{B84DD395-BE89-4F1A-9F14-E7AA35BAFD26}" type="datetimeFigureOut">
              <a:rPr lang="en-US"/>
              <a:pPr>
                <a:defRPr/>
              </a:pPr>
              <a:t>10/31/2017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6" tIns="46588" rIns="93176" bIns="46588" rtlCol="0" anchor="ctr"/>
          <a:lstStyle/>
          <a:p>
            <a:pPr lvl="0"/>
            <a:endParaRPr lang="en-US" noProof="0" dirty="0"/>
          </a:p>
        </p:txBody>
      </p:sp>
      <p:sp>
        <p:nvSpPr>
          <p:cNvPr id="5" name="Notes Placeholder 4"/>
          <p:cNvSpPr>
            <a:spLocks noGrp="1"/>
          </p:cNvSpPr>
          <p:nvPr>
            <p:ph type="body" sz="quarter" idx="3"/>
          </p:nvPr>
        </p:nvSpPr>
        <p:spPr>
          <a:xfrm>
            <a:off x="701040" y="4415790"/>
            <a:ext cx="5608320" cy="4183381"/>
          </a:xfrm>
          <a:prstGeom prst="rect">
            <a:avLst/>
          </a:prstGeom>
        </p:spPr>
        <p:txBody>
          <a:bodyPr vert="horz" lIns="93176" tIns="46588" rIns="93176" bIns="4658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3037840" cy="464821"/>
          </a:xfrm>
          <a:prstGeom prst="rect">
            <a:avLst/>
          </a:prstGeom>
        </p:spPr>
        <p:txBody>
          <a:bodyPr vert="horz" lIns="93176" tIns="46588" rIns="93176" bIns="46588"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970938" y="8829966"/>
            <a:ext cx="3037840" cy="464821"/>
          </a:xfrm>
          <a:prstGeom prst="rect">
            <a:avLst/>
          </a:prstGeom>
        </p:spPr>
        <p:txBody>
          <a:bodyPr vert="horz" lIns="93176" tIns="46588" rIns="93176" bIns="46588" rtlCol="0" anchor="b"/>
          <a:lstStyle>
            <a:lvl1pPr algn="r">
              <a:defRPr sz="1200"/>
            </a:lvl1pPr>
          </a:lstStyle>
          <a:p>
            <a:pPr>
              <a:defRPr/>
            </a:pPr>
            <a:fld id="{4D443D60-1E18-4EB0-BF49-88398732A006}" type="slidenum">
              <a:rPr lang="en-US"/>
              <a:pPr>
                <a:defRPr/>
              </a:pPr>
              <a:t>‹#›</a:t>
            </a:fld>
            <a:endParaRPr lang="en-US" dirty="0"/>
          </a:p>
        </p:txBody>
      </p:sp>
    </p:spTree>
    <p:extLst>
      <p:ext uri="{BB962C8B-B14F-4D97-AF65-F5344CB8AC3E}">
        <p14:creationId xmlns:p14="http://schemas.microsoft.com/office/powerpoint/2010/main" val="23211114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sparc.arl.org/resources/authors/addendum"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xfrm>
            <a:off x="0" y="4183381"/>
            <a:ext cx="7010400" cy="4648200"/>
          </a:xfrm>
          <a:noFill/>
        </p:spPr>
        <p:txBody>
          <a:bodyPr wrap="square" numCol="1" anchor="t" anchorCtr="0" compatLnSpc="1">
            <a:prstTxWarp prst="textNoShape">
              <a:avLst/>
            </a:prstTxWarp>
            <a:normAutofit/>
          </a:bodyPr>
          <a:lstStyle/>
          <a:p>
            <a:r>
              <a:rPr lang="en-US" sz="1700" b="1" dirty="0"/>
              <a:t>.</a:t>
            </a:r>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251465B-2AC1-4CC6-9766-9247BB26E61F}" type="slidenum">
              <a:rPr lang="en-US" smtClean="0"/>
              <a:pPr/>
              <a:t>1</a:t>
            </a:fld>
            <a:endParaRPr lang="en-US" dirty="0"/>
          </a:p>
        </p:txBody>
      </p:sp>
    </p:spTree>
    <p:extLst>
      <p:ext uri="{BB962C8B-B14F-4D97-AF65-F5344CB8AC3E}">
        <p14:creationId xmlns:p14="http://schemas.microsoft.com/office/powerpoint/2010/main" val="163227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13</a:t>
            </a:fld>
            <a:endParaRPr lang="en-US" dirty="0"/>
          </a:p>
        </p:txBody>
      </p:sp>
    </p:spTree>
    <p:extLst>
      <p:ext uri="{BB962C8B-B14F-4D97-AF65-F5344CB8AC3E}">
        <p14:creationId xmlns:p14="http://schemas.microsoft.com/office/powerpoint/2010/main" val="2199870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800"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14</a:t>
            </a:fld>
            <a:endParaRPr lang="en-US" dirty="0"/>
          </a:p>
        </p:txBody>
      </p:sp>
    </p:spTree>
    <p:extLst>
      <p:ext uri="{BB962C8B-B14F-4D97-AF65-F5344CB8AC3E}">
        <p14:creationId xmlns:p14="http://schemas.microsoft.com/office/powerpoint/2010/main" val="1442356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57425" y="4494646"/>
            <a:ext cx="5608320" cy="4183381"/>
          </a:xfrm>
        </p:spPr>
        <p:txBody>
          <a:bodyPr>
            <a:normAutofit/>
          </a:bodyPr>
          <a:lstStyle/>
          <a:p>
            <a:endParaRPr lang="en-US" sz="1600" b="1"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15</a:t>
            </a:fld>
            <a:endParaRPr lang="en-US" dirty="0"/>
          </a:p>
        </p:txBody>
      </p:sp>
    </p:spTree>
    <p:extLst>
      <p:ext uri="{BB962C8B-B14F-4D97-AF65-F5344CB8AC3E}">
        <p14:creationId xmlns:p14="http://schemas.microsoft.com/office/powerpoint/2010/main" val="1803447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a:t>
            </a:r>
            <a:r>
              <a:rPr lang="en-US" baseline="0" dirty="0"/>
              <a:t> ORCID field now present. Say anything about ORCID? </a:t>
            </a:r>
            <a:endParaRPr lang="en-US"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16</a:t>
            </a:fld>
            <a:endParaRPr lang="en-US" dirty="0"/>
          </a:p>
        </p:txBody>
      </p:sp>
    </p:spTree>
    <p:extLst>
      <p:ext uri="{BB962C8B-B14F-4D97-AF65-F5344CB8AC3E}">
        <p14:creationId xmlns:p14="http://schemas.microsoft.com/office/powerpoint/2010/main" val="3798645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28</a:t>
            </a:fld>
            <a:endParaRPr lang="en-US" dirty="0"/>
          </a:p>
        </p:txBody>
      </p:sp>
    </p:spTree>
    <p:extLst>
      <p:ext uri="{BB962C8B-B14F-4D97-AF65-F5344CB8AC3E}">
        <p14:creationId xmlns:p14="http://schemas.microsoft.com/office/powerpoint/2010/main" val="1908675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29</a:t>
            </a:fld>
            <a:endParaRPr lang="en-US" dirty="0"/>
          </a:p>
        </p:txBody>
      </p:sp>
    </p:spTree>
    <p:extLst>
      <p:ext uri="{BB962C8B-B14F-4D97-AF65-F5344CB8AC3E}">
        <p14:creationId xmlns:p14="http://schemas.microsoft.com/office/powerpoint/2010/main" val="25640757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32</a:t>
            </a:fld>
            <a:endParaRPr lang="en-US" dirty="0"/>
          </a:p>
        </p:txBody>
      </p:sp>
    </p:spTree>
    <p:extLst>
      <p:ext uri="{BB962C8B-B14F-4D97-AF65-F5344CB8AC3E}">
        <p14:creationId xmlns:p14="http://schemas.microsoft.com/office/powerpoint/2010/main" val="2590166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28700" lvl="1" indent="-457200">
              <a:tabLst>
                <a:tab pos="1771650" algn="l"/>
              </a:tabLst>
            </a:pPr>
            <a:r>
              <a:rPr lang="en-US" altLang="en-US" dirty="0"/>
              <a:t>1790: 14 years, renewable for 14 more years</a:t>
            </a:r>
          </a:p>
          <a:p>
            <a:pPr marL="1028700" lvl="1" indent="-457200">
              <a:tabLst>
                <a:tab pos="1771650" algn="l"/>
              </a:tabLst>
            </a:pPr>
            <a:r>
              <a:rPr lang="en-US" altLang="en-US" dirty="0"/>
              <a:t>1831: 28 years, renewable for 14 more years</a:t>
            </a:r>
          </a:p>
          <a:p>
            <a:pPr marL="1028700" lvl="1" indent="-457200">
              <a:tabLst>
                <a:tab pos="1771650" algn="l"/>
              </a:tabLst>
            </a:pPr>
            <a:r>
              <a:rPr lang="en-US" altLang="en-US" dirty="0"/>
              <a:t>1909: 28 years, renewable for 28 more years</a:t>
            </a:r>
          </a:p>
          <a:p>
            <a:pPr marL="1028700" lvl="1" indent="-457200">
              <a:tabLst>
                <a:tab pos="1771650" algn="l"/>
              </a:tabLst>
            </a:pPr>
            <a:r>
              <a:rPr lang="en-US" altLang="en-US" dirty="0"/>
              <a:t>1978: Life + 50 years</a:t>
            </a:r>
          </a:p>
          <a:p>
            <a:pPr marL="1028700" lvl="1" indent="-457200">
              <a:tabLst>
                <a:tab pos="1771650" algn="l"/>
              </a:tabLst>
            </a:pPr>
            <a:r>
              <a:rPr lang="en-US" altLang="en-US" dirty="0"/>
              <a:t>1998: Life + 70 years; 95/120 rule for corps.</a:t>
            </a:r>
          </a:p>
          <a:p>
            <a:endParaRPr lang="en-US"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33</a:t>
            </a:fld>
            <a:endParaRPr lang="en-US" dirty="0"/>
          </a:p>
        </p:txBody>
      </p:sp>
    </p:spTree>
    <p:extLst>
      <p:ext uri="{BB962C8B-B14F-4D97-AF65-F5344CB8AC3E}">
        <p14:creationId xmlns:p14="http://schemas.microsoft.com/office/powerpoint/2010/main" val="15751871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34</a:t>
            </a:fld>
            <a:endParaRPr lang="en-US" dirty="0"/>
          </a:p>
        </p:txBody>
      </p:sp>
    </p:spTree>
    <p:extLst>
      <p:ext uri="{BB962C8B-B14F-4D97-AF65-F5344CB8AC3E}">
        <p14:creationId xmlns:p14="http://schemas.microsoft.com/office/powerpoint/2010/main" val="28798699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sz="1400" dirty="0"/>
              <a:t>–</a:t>
            </a:r>
          </a:p>
          <a:p>
            <a:pPr>
              <a:defRPr/>
            </a:pPr>
            <a:endParaRPr lang="en-US" sz="1400" dirty="0"/>
          </a:p>
          <a:p>
            <a:pPr>
              <a:defRPr/>
            </a:pPr>
            <a:r>
              <a:rPr lang="en-US" sz="1400" dirty="0"/>
              <a:t>Copyright privileges vest immediately upon creation of your work in a tangible form without the requirement of notice or registration.  </a:t>
            </a:r>
          </a:p>
          <a:p>
            <a:pPr>
              <a:defRPr/>
            </a:pPr>
            <a:endParaRPr lang="en-US" sz="1400" dirty="0"/>
          </a:p>
          <a:p>
            <a:pPr>
              <a:defRPr/>
            </a:pPr>
            <a:r>
              <a:rPr lang="en-US" sz="1400" dirty="0"/>
              <a:t>Registration of your copyright is technically optional but still recommended. </a:t>
            </a:r>
          </a:p>
          <a:p>
            <a:pPr>
              <a:defRPr/>
            </a:pPr>
            <a:endParaRPr lang="en-US" sz="1400" dirty="0"/>
          </a:p>
          <a:p>
            <a:pPr>
              <a:defRPr/>
            </a:pPr>
            <a:r>
              <a:rPr lang="en-US" sz="1400" dirty="0"/>
              <a:t>In the US, registration is required before you can file an infringement lawsuit and/or be awarded damages in an infringement lawsuit.</a:t>
            </a:r>
          </a:p>
          <a:p>
            <a:pPr>
              <a:defRPr/>
            </a:pPr>
            <a:endParaRPr lang="en-US" sz="1400" dirty="0"/>
          </a:p>
          <a:p>
            <a:pPr>
              <a:defRPr/>
            </a:pPr>
            <a:r>
              <a:rPr lang="en-US" sz="1400" dirty="0"/>
              <a:t>Another advantage is that there is a public record of your copyright to the Work</a:t>
            </a:r>
          </a:p>
          <a:p>
            <a:endParaRPr lang="en-US"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35</a:t>
            </a:fld>
            <a:endParaRPr lang="en-US" dirty="0"/>
          </a:p>
        </p:txBody>
      </p:sp>
    </p:spTree>
    <p:extLst>
      <p:ext uri="{BB962C8B-B14F-4D97-AF65-F5344CB8AC3E}">
        <p14:creationId xmlns:p14="http://schemas.microsoft.com/office/powerpoint/2010/main" val="4222914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500"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5</a:t>
            </a:fld>
            <a:endParaRPr lang="en-US" dirty="0"/>
          </a:p>
        </p:txBody>
      </p:sp>
    </p:spTree>
    <p:extLst>
      <p:ext uri="{BB962C8B-B14F-4D97-AF65-F5344CB8AC3E}">
        <p14:creationId xmlns:p14="http://schemas.microsoft.com/office/powerpoint/2010/main" val="1367760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580459" y="4571423"/>
            <a:ext cx="5608320" cy="4183381"/>
          </a:xfrm>
        </p:spPr>
        <p:txBody>
          <a:bodyPr>
            <a:normAutofit/>
          </a:bodyPr>
          <a:lstStyle/>
          <a:p>
            <a:pPr>
              <a:defRPr/>
            </a:pPr>
            <a:r>
              <a:rPr lang="en-US" sz="1400" dirty="0"/>
              <a:t>You also have the option of filing your own copyright registration with the U.S. copyright Office For a $35 fee. These are the URLs for the online form and additional information about copyright.</a:t>
            </a:r>
          </a:p>
          <a:p>
            <a:pPr>
              <a:defRPr/>
            </a:pPr>
            <a:r>
              <a:rPr lang="en-US" sz="1400" dirty="0"/>
              <a:t> </a:t>
            </a:r>
          </a:p>
          <a:p>
            <a:pPr>
              <a:defRPr/>
            </a:pPr>
            <a:r>
              <a:rPr lang="en-US" sz="1400" dirty="0"/>
              <a:t> </a:t>
            </a:r>
          </a:p>
          <a:p>
            <a:pPr>
              <a:defRPr/>
            </a:pPr>
            <a:r>
              <a:rPr lang="en-US" sz="1400" dirty="0"/>
              <a:t> </a:t>
            </a:r>
          </a:p>
          <a:p>
            <a:pPr>
              <a:defRPr/>
            </a:pPr>
            <a:endParaRPr lang="en-US" sz="1400" dirty="0"/>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D5A26A-1F81-476A-8235-2C006EFA49DB}" type="slidenum">
              <a:rPr lang="en-US" smtClean="0"/>
              <a:pPr/>
              <a:t>36</a:t>
            </a:fld>
            <a:endParaRPr lang="en-US" dirty="0"/>
          </a:p>
        </p:txBody>
      </p:sp>
    </p:spTree>
    <p:extLst>
      <p:ext uri="{BB962C8B-B14F-4D97-AF65-F5344CB8AC3E}">
        <p14:creationId xmlns:p14="http://schemas.microsoft.com/office/powerpoint/2010/main" val="29923885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defRPr/>
            </a:pPr>
            <a:r>
              <a:rPr lang="en-US" sz="1800" b="1" dirty="0"/>
              <a:t>Whether or not you register your Copyright, ProQuest and the US Copyright office recommend that a copyright notice by included in your manuscript.</a:t>
            </a:r>
          </a:p>
          <a:p>
            <a:pPr>
              <a:defRPr/>
            </a:pPr>
            <a:endParaRPr lang="en-US" sz="1800" b="1" dirty="0"/>
          </a:p>
          <a:p>
            <a:pPr>
              <a:defRPr/>
            </a:pPr>
            <a:r>
              <a:rPr lang="en-US" sz="1800" b="1" dirty="0"/>
              <a:t>It appears customarily just after the  Title page.</a:t>
            </a:r>
          </a:p>
          <a:p>
            <a:pPr>
              <a:defRPr/>
            </a:pPr>
            <a:endParaRPr lang="en-US" sz="1800" dirty="0"/>
          </a:p>
          <a:p>
            <a:pPr>
              <a:defRPr/>
            </a:pPr>
            <a:r>
              <a:rPr lang="en-US" sz="1800" b="1" dirty="0"/>
              <a:t> </a:t>
            </a:r>
            <a:endParaRPr lang="en-US" sz="1800" dirty="0"/>
          </a:p>
          <a:p>
            <a:r>
              <a:rPr lang="en-US" sz="1800" b="1" dirty="0"/>
              <a:t>The Guide /Manual on the GS website  has example of copyright page formatting</a:t>
            </a:r>
          </a:p>
          <a:p>
            <a:endParaRPr lang="en-US" sz="1400" dirty="0"/>
          </a:p>
        </p:txBody>
      </p:sp>
      <p:sp>
        <p:nvSpPr>
          <p:cNvPr id="75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B4E57AD-A912-473F-9085-D880126FE745}" type="slidenum">
              <a:rPr lang="en-US" smtClean="0"/>
              <a:pPr/>
              <a:t>37</a:t>
            </a:fld>
            <a:endParaRPr lang="en-US" dirty="0"/>
          </a:p>
        </p:txBody>
      </p:sp>
    </p:spTree>
    <p:extLst>
      <p:ext uri="{BB962C8B-B14F-4D97-AF65-F5344CB8AC3E}">
        <p14:creationId xmlns:p14="http://schemas.microsoft.com/office/powerpoint/2010/main" val="9690742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39</a:t>
            </a:fld>
            <a:endParaRPr lang="en-US" dirty="0"/>
          </a:p>
        </p:txBody>
      </p:sp>
    </p:spTree>
    <p:extLst>
      <p:ext uri="{BB962C8B-B14F-4D97-AF65-F5344CB8AC3E}">
        <p14:creationId xmlns:p14="http://schemas.microsoft.com/office/powerpoint/2010/main" val="8501797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07DD96-BE2C-4FBD-A99A-09715D88D562}" type="slidenum">
              <a:rPr lang="en-US" smtClean="0"/>
              <a:pPr/>
              <a:t>40</a:t>
            </a:fld>
            <a:endParaRPr lang="en-US" dirty="0"/>
          </a:p>
        </p:txBody>
      </p:sp>
    </p:spTree>
    <p:extLst>
      <p:ext uri="{BB962C8B-B14F-4D97-AF65-F5344CB8AC3E}">
        <p14:creationId xmlns:p14="http://schemas.microsoft.com/office/powerpoint/2010/main" val="12037485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Find Fair Use worksheets on the Copyright guide</a:t>
            </a:r>
            <a:r>
              <a:rPr lang="en-US" baseline="0" dirty="0"/>
              <a:t> (under Tools; UNC system worksheet under Resources). </a:t>
            </a:r>
            <a:endParaRPr lang="en-US"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41</a:t>
            </a:fld>
            <a:endParaRPr lang="en-US" dirty="0"/>
          </a:p>
        </p:txBody>
      </p:sp>
    </p:spTree>
    <p:extLst>
      <p:ext uri="{BB962C8B-B14F-4D97-AF65-F5344CB8AC3E}">
        <p14:creationId xmlns:p14="http://schemas.microsoft.com/office/powerpoint/2010/main" val="28365226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a:t>If you ask permission and don’t hear back, I wouldn’t use it. </a:t>
            </a:r>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07DD96-BE2C-4FBD-A99A-09715D88D562}" type="slidenum">
              <a:rPr lang="en-US" smtClean="0"/>
              <a:pPr/>
              <a:t>42</a:t>
            </a:fld>
            <a:endParaRPr lang="en-US" dirty="0"/>
          </a:p>
        </p:txBody>
      </p:sp>
    </p:spTree>
    <p:extLst>
      <p:ext uri="{BB962C8B-B14F-4D97-AF65-F5344CB8AC3E}">
        <p14:creationId xmlns:p14="http://schemas.microsoft.com/office/powerpoint/2010/main" val="26534490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a:t>Once again—if</a:t>
            </a:r>
            <a:r>
              <a:rPr lang="en-US" baseline="0" dirty="0"/>
              <a:t> you don’t hear back, don’t use it.</a:t>
            </a:r>
            <a:endParaRPr lang="en-US" dirty="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07DD96-BE2C-4FBD-A99A-09715D88D562}" type="slidenum">
              <a:rPr lang="en-US" smtClean="0"/>
              <a:pPr/>
              <a:t>43</a:t>
            </a:fld>
            <a:endParaRPr lang="en-US" dirty="0"/>
          </a:p>
        </p:txBody>
      </p:sp>
    </p:spTree>
    <p:extLst>
      <p:ext uri="{BB962C8B-B14F-4D97-AF65-F5344CB8AC3E}">
        <p14:creationId xmlns:p14="http://schemas.microsoft.com/office/powerpoint/2010/main" val="18060849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C61D4E9-940B-4D50-A8AF-1503B2DC1F87}" type="slidenum">
              <a:rPr lang="en-US" smtClean="0"/>
              <a:pPr/>
              <a:t>44</a:t>
            </a:fld>
            <a:endParaRPr lang="en-US" dirty="0"/>
          </a:p>
        </p:txBody>
      </p:sp>
    </p:spTree>
    <p:extLst>
      <p:ext uri="{BB962C8B-B14F-4D97-AF65-F5344CB8AC3E}">
        <p14:creationId xmlns:p14="http://schemas.microsoft.com/office/powerpoint/2010/main" val="7806827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2200"/>
              <a:t>The </a:t>
            </a:r>
            <a:r>
              <a:rPr lang="en-US" sz="2200">
                <a:hlinkClick r:id="rId3"/>
              </a:rPr>
              <a:t>SPARC Author Addendum</a:t>
            </a:r>
            <a:r>
              <a:rPr lang="en-US" sz="2200"/>
              <a:t> is one example of a legal instrument that modifies the publisher’s standard agreement.</a:t>
            </a:r>
          </a:p>
          <a:p>
            <a:endParaRPr lang="en-US" dirty="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C61D4E9-940B-4D50-A8AF-1503B2DC1F87}" type="slidenum">
              <a:rPr lang="en-US" smtClean="0"/>
              <a:pPr/>
              <a:t>45</a:t>
            </a:fld>
            <a:endParaRPr lang="en-US" dirty="0"/>
          </a:p>
        </p:txBody>
      </p:sp>
    </p:spTree>
    <p:extLst>
      <p:ext uri="{BB962C8B-B14F-4D97-AF65-F5344CB8AC3E}">
        <p14:creationId xmlns:p14="http://schemas.microsoft.com/office/powerpoint/2010/main" val="28561238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48</a:t>
            </a:fld>
            <a:endParaRPr lang="en-US" dirty="0"/>
          </a:p>
        </p:txBody>
      </p:sp>
    </p:spTree>
    <p:extLst>
      <p:ext uri="{BB962C8B-B14F-4D97-AF65-F5344CB8AC3E}">
        <p14:creationId xmlns:p14="http://schemas.microsoft.com/office/powerpoint/2010/main" val="1734511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01040" y="4415790"/>
            <a:ext cx="5608320" cy="4570730"/>
          </a:xfrm>
        </p:spPr>
        <p:txBody>
          <a:bodyPr>
            <a:normAutofit/>
          </a:bodyPr>
          <a:lstStyle/>
          <a:p>
            <a:pPr>
              <a:defRPr/>
            </a:pPr>
            <a:endParaRPr lang="en-US" dirty="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30B15D4-C7CA-45A3-B017-47A69D664B8B}" type="slidenum">
              <a:rPr lang="en-US" smtClean="0"/>
              <a:pPr/>
              <a:t>6</a:t>
            </a:fld>
            <a:endParaRPr lang="en-US" dirty="0"/>
          </a:p>
        </p:txBody>
      </p:sp>
    </p:spTree>
    <p:extLst>
      <p:ext uri="{BB962C8B-B14F-4D97-AF65-F5344CB8AC3E}">
        <p14:creationId xmlns:p14="http://schemas.microsoft.com/office/powerpoint/2010/main" val="1388501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z="1800" dirty="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205EA20-B2FB-4B27-BD63-9B9CE8D8107A}" type="slidenum">
              <a:rPr lang="en-US" smtClean="0"/>
              <a:pPr/>
              <a:t>7</a:t>
            </a:fld>
            <a:endParaRPr lang="en-US" dirty="0"/>
          </a:p>
        </p:txBody>
      </p:sp>
    </p:spTree>
    <p:extLst>
      <p:ext uri="{BB962C8B-B14F-4D97-AF65-F5344CB8AC3E}">
        <p14:creationId xmlns:p14="http://schemas.microsoft.com/office/powerpoint/2010/main" val="274558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2400"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8</a:t>
            </a:fld>
            <a:endParaRPr lang="en-US" dirty="0"/>
          </a:p>
        </p:txBody>
      </p:sp>
    </p:spTree>
    <p:extLst>
      <p:ext uri="{BB962C8B-B14F-4D97-AF65-F5344CB8AC3E}">
        <p14:creationId xmlns:p14="http://schemas.microsoft.com/office/powerpoint/2010/main" val="1466031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378362"/>
          </a:xfrm>
        </p:spPr>
        <p:txBody>
          <a:bodyPr>
            <a:noAutofit/>
          </a:bodyPr>
          <a:lstStyle/>
          <a:p>
            <a:r>
              <a:rPr lang="en-US" sz="1400" dirty="0"/>
              <a:t>Your ETD is deposited to ProQuest after we deposit it to the institutional</a:t>
            </a:r>
            <a:r>
              <a:rPr lang="en-US" sz="1400" baseline="0" dirty="0"/>
              <a:t> repository. It will be released to ProQuest subscribers on the same embargo schedule you select in the Vireo upload form. ProQuest has provided access to theses and dissertations from </a:t>
            </a:r>
            <a:r>
              <a:rPr lang="en-US" sz="1400" baseline="0" dirty="0" err="1"/>
              <a:t>instutitions</a:t>
            </a:r>
            <a:r>
              <a:rPr lang="en-US" sz="1400" baseline="0" dirty="0"/>
              <a:t> around the country for more than 70 years, with online access since 1997. There are several advantages to you in this deposit to ProQuest, including the creation of a preservation copy outside the institution, access to a global audience of subscribers, and the fact that ProQuest imports its ETDs into the </a:t>
            </a:r>
            <a:r>
              <a:rPr lang="en-US" sz="1400" baseline="0" dirty="0" err="1"/>
              <a:t>Turnitin</a:t>
            </a:r>
            <a:r>
              <a:rPr lang="en-US" sz="1400" baseline="0" dirty="0"/>
              <a:t> database to help prevent plagiarism of your work. </a:t>
            </a:r>
            <a:endParaRPr lang="en-US" sz="1400"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9</a:t>
            </a:fld>
            <a:endParaRPr lang="en-US" dirty="0"/>
          </a:p>
        </p:txBody>
      </p:sp>
    </p:spTree>
    <p:extLst>
      <p:ext uri="{BB962C8B-B14F-4D97-AF65-F5344CB8AC3E}">
        <p14:creationId xmlns:p14="http://schemas.microsoft.com/office/powerpoint/2010/main" val="1566055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xfrm>
            <a:off x="701040" y="4415790"/>
            <a:ext cx="5608320" cy="4570730"/>
          </a:xfrm>
          <a:noFill/>
        </p:spPr>
        <p:txBody>
          <a:bodyPr wrap="square" numCol="1" anchor="t" anchorCtr="0" compatLnSpc="1">
            <a:prstTxWarp prst="textNoShape">
              <a:avLst/>
            </a:prstTxWarp>
            <a:normAutofit/>
          </a:bodyPr>
          <a:lstStyle/>
          <a:p>
            <a:pPr>
              <a:buFontTx/>
              <a:buNone/>
            </a:pPr>
            <a:r>
              <a:rPr lang="en-US" sz="1600" dirty="0"/>
              <a:t>Tom—I changed the text to read that the</a:t>
            </a:r>
            <a:r>
              <a:rPr lang="en-US" sz="1600" baseline="0" dirty="0"/>
              <a:t> time period for embargo will be the same (b/c we transmit the info to ProQuest—the student doesn’t have to do anything for an initial embargo in ProQuest, but they are responsible for contacting ProQuest if they want to extend their embargoes. </a:t>
            </a:r>
            <a:endParaRPr lang="en-US" sz="1600" dirty="0"/>
          </a:p>
        </p:txBody>
      </p:sp>
      <p:sp>
        <p:nvSpPr>
          <p:cNvPr id="63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D19F9EE-A3BC-43C9-87E3-4596507A7988}" type="slidenum">
              <a:rPr lang="en-US" smtClean="0"/>
              <a:pPr/>
              <a:t>10</a:t>
            </a:fld>
            <a:endParaRPr lang="en-US" dirty="0"/>
          </a:p>
        </p:txBody>
      </p:sp>
    </p:spTree>
    <p:extLst>
      <p:ext uri="{BB962C8B-B14F-4D97-AF65-F5344CB8AC3E}">
        <p14:creationId xmlns:p14="http://schemas.microsoft.com/office/powerpoint/2010/main" val="3491454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a:t>If you need to extend</a:t>
            </a:r>
            <a:r>
              <a:rPr lang="en-US" sz="1600" baseline="0" dirty="0"/>
              <a:t> an embargo, email scholarlycomm@ecu.edu to extend it in the institutional repository. You are responsible for contacting ProQuest if you want to extend the embargo in ProQuest.</a:t>
            </a:r>
            <a:endParaRPr lang="en-US" sz="1600"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11</a:t>
            </a:fld>
            <a:endParaRPr lang="en-US" dirty="0"/>
          </a:p>
        </p:txBody>
      </p:sp>
    </p:spTree>
    <p:extLst>
      <p:ext uri="{BB962C8B-B14F-4D97-AF65-F5344CB8AC3E}">
        <p14:creationId xmlns:p14="http://schemas.microsoft.com/office/powerpoint/2010/main" val="2456965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600" dirty="0"/>
          </a:p>
        </p:txBody>
      </p:sp>
      <p:sp>
        <p:nvSpPr>
          <p:cNvPr id="4" name="Slide Number Placeholder 3"/>
          <p:cNvSpPr>
            <a:spLocks noGrp="1"/>
          </p:cNvSpPr>
          <p:nvPr>
            <p:ph type="sldNum" sz="quarter" idx="10"/>
          </p:nvPr>
        </p:nvSpPr>
        <p:spPr/>
        <p:txBody>
          <a:bodyPr/>
          <a:lstStyle/>
          <a:p>
            <a:pPr>
              <a:defRPr/>
            </a:pPr>
            <a:fld id="{4D443D60-1E18-4EB0-BF49-88398732A006}" type="slidenum">
              <a:rPr lang="en-US" smtClean="0"/>
              <a:pPr>
                <a:defRPr/>
              </a:pPr>
              <a:t>12</a:t>
            </a:fld>
            <a:endParaRPr lang="en-US" dirty="0"/>
          </a:p>
        </p:txBody>
      </p:sp>
    </p:spTree>
    <p:extLst>
      <p:ext uri="{BB962C8B-B14F-4D97-AF65-F5344CB8AC3E}">
        <p14:creationId xmlns:p14="http://schemas.microsoft.com/office/powerpoint/2010/main" val="681108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288F46F4-D9B8-466A-B91E-232939D53D6B}" type="datetimeFigureOut">
              <a:rPr lang="en-US"/>
              <a:pPr>
                <a:defRPr/>
              </a:pPr>
              <a:t>10/31/2017</a:t>
            </a:fld>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dirty="0"/>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2E5C3620-F90A-47C4-BDAD-0E0B9CB2D29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33BB0AE1-5B25-4BD7-B51B-E248A5132771}" type="datetimeFigureOut">
              <a:rPr lang="en-US"/>
              <a:pPr>
                <a:defRPr/>
              </a:pPr>
              <a:t>10/31/2017</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8918A455-BC1F-4CC9-AD42-F2877E03034D}"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E44B94A2-7445-4EDD-A78E-64001D8A175D}" type="datetimeFigureOut">
              <a:rPr lang="en-US"/>
              <a:pPr>
                <a:defRPr/>
              </a:pPr>
              <a:t>10/31/2017</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55ED904F-8671-4934-A507-6663E4A49E04}"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828800"/>
            <a:ext cx="4038600" cy="4302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648200" y="1828800"/>
            <a:ext cx="4038600" cy="4302125"/>
          </a:xfrm>
        </p:spPr>
        <p:txBody>
          <a:bodyPr/>
          <a:lstStyle/>
          <a:p>
            <a:endParaRPr lang="en-US" dirty="0"/>
          </a:p>
        </p:txBody>
      </p:sp>
      <p:sp>
        <p:nvSpPr>
          <p:cNvPr id="5" name="Date Placeholder 4"/>
          <p:cNvSpPr>
            <a:spLocks noGrp="1"/>
          </p:cNvSpPr>
          <p:nvPr>
            <p:ph type="dt" sz="half" idx="10"/>
          </p:nvPr>
        </p:nvSpPr>
        <p:spPr>
          <a:xfrm>
            <a:off x="457200" y="6248400"/>
            <a:ext cx="1676400" cy="457200"/>
          </a:xfrm>
        </p:spPr>
        <p:txBody>
          <a:bodyPr/>
          <a:lstStyle>
            <a:lvl1pPr>
              <a:defRPr/>
            </a:lvl1pPr>
          </a:lstStyle>
          <a:p>
            <a:endParaRPr lang="en-US" altLang="en-US" dirty="0"/>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dirty="0"/>
          </a:p>
        </p:txBody>
      </p:sp>
      <p:sp>
        <p:nvSpPr>
          <p:cNvPr id="7" name="Slide Number Placeholder 6"/>
          <p:cNvSpPr>
            <a:spLocks noGrp="1"/>
          </p:cNvSpPr>
          <p:nvPr>
            <p:ph type="sldNum" sz="quarter" idx="12"/>
          </p:nvPr>
        </p:nvSpPr>
        <p:spPr>
          <a:xfrm>
            <a:off x="6781800" y="6248400"/>
            <a:ext cx="1905000" cy="457200"/>
          </a:xfrm>
        </p:spPr>
        <p:txBody>
          <a:bodyPr/>
          <a:lstStyle>
            <a:lvl1pPr>
              <a:defRPr/>
            </a:lvl1pPr>
          </a:lstStyle>
          <a:p>
            <a:fld id="{1136F5DA-C184-4DB6-940C-DFFE6355D05B}" type="slidenum">
              <a:rPr lang="en-US" altLang="en-US"/>
              <a:pPr/>
              <a:t>‹#›</a:t>
            </a:fld>
            <a:endParaRPr lang="en-US" altLang="en-US" dirty="0"/>
          </a:p>
        </p:txBody>
      </p:sp>
    </p:spTree>
    <p:extLst>
      <p:ext uri="{BB962C8B-B14F-4D97-AF65-F5344CB8AC3E}">
        <p14:creationId xmlns:p14="http://schemas.microsoft.com/office/powerpoint/2010/main" val="242440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rtlCol="0"/>
          <a:lstStyle/>
          <a:p>
            <a:r>
              <a:rPr lang="en-US"/>
              <a:t>Click to edit Master title style</a:t>
            </a:r>
          </a:p>
        </p:txBody>
      </p:sp>
      <p:sp>
        <p:nvSpPr>
          <p:cNvPr id="4" name="Date Placeholder 9"/>
          <p:cNvSpPr>
            <a:spLocks noGrp="1"/>
          </p:cNvSpPr>
          <p:nvPr>
            <p:ph type="dt" sz="half" idx="10"/>
          </p:nvPr>
        </p:nvSpPr>
        <p:spPr/>
        <p:txBody>
          <a:bodyPr/>
          <a:lstStyle>
            <a:lvl1pPr>
              <a:defRPr/>
            </a:lvl1pPr>
          </a:lstStyle>
          <a:p>
            <a:pPr>
              <a:defRPr/>
            </a:pPr>
            <a:fld id="{63D8C668-613D-4873-8C18-03BF466F8F81}" type="datetimeFigureOut">
              <a:rPr lang="en-US"/>
              <a:pPr>
                <a:defRPr/>
              </a:pPr>
              <a:t>10/31/2017</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A80EF383-0BF6-4C5E-87A9-BF7D3349B11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a:t>Click to edit Master title style</a:t>
            </a:r>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CC3CBE74-E9D4-494F-9C68-1840BCC14B41}" type="datetimeFigureOut">
              <a:rPr lang="en-US"/>
              <a:pPr>
                <a:defRPr/>
              </a:pPr>
              <a:t>10/31/2017</a:t>
            </a:fld>
            <a:endParaRPr lang="en-US" dirty="0"/>
          </a:p>
        </p:txBody>
      </p:sp>
      <p:sp>
        <p:nvSpPr>
          <p:cNvPr id="7" name="Footer Placeholder 4"/>
          <p:cNvSpPr>
            <a:spLocks noGrp="1"/>
          </p:cNvSpPr>
          <p:nvPr>
            <p:ph type="ftr" sz="quarter" idx="11"/>
          </p:nvPr>
        </p:nvSpPr>
        <p:spPr/>
        <p:txBody>
          <a:bodyPr/>
          <a:lstStyle>
            <a:lvl1pPr>
              <a:defRPr/>
            </a:lvl1pPr>
            <a:extLst/>
          </a:lstStyle>
          <a:p>
            <a:pPr>
              <a:defRPr/>
            </a:pPr>
            <a:endParaRPr lang="en-US" dirty="0"/>
          </a:p>
        </p:txBody>
      </p:sp>
      <p:sp>
        <p:nvSpPr>
          <p:cNvPr id="8" name="Slide Number Placeholder 5"/>
          <p:cNvSpPr>
            <a:spLocks noGrp="1"/>
          </p:cNvSpPr>
          <p:nvPr>
            <p:ph type="sldNum" sz="quarter" idx="12"/>
          </p:nvPr>
        </p:nvSpPr>
        <p:spPr/>
        <p:txBody>
          <a:bodyPr/>
          <a:lstStyle>
            <a:lvl1pPr>
              <a:defRPr/>
            </a:lvl1pPr>
            <a:extLst/>
          </a:lstStyle>
          <a:p>
            <a:pPr>
              <a:defRPr/>
            </a:pPr>
            <a:fld id="{CEDA793D-6BE7-4D67-B800-826B77288A6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rtlCol="0"/>
          <a:lstStyle/>
          <a:p>
            <a:r>
              <a:rPr lang="en-US"/>
              <a:t>Click to edit Master title style</a:t>
            </a:r>
          </a:p>
        </p:txBody>
      </p:sp>
      <p:sp>
        <p:nvSpPr>
          <p:cNvPr id="5" name="Date Placeholder 4"/>
          <p:cNvSpPr>
            <a:spLocks noGrp="1"/>
          </p:cNvSpPr>
          <p:nvPr>
            <p:ph type="dt" sz="half" idx="10"/>
          </p:nvPr>
        </p:nvSpPr>
        <p:spPr/>
        <p:txBody>
          <a:bodyPr/>
          <a:lstStyle>
            <a:lvl1pPr>
              <a:defRPr/>
            </a:lvl1pPr>
            <a:extLst/>
          </a:lstStyle>
          <a:p>
            <a:pPr>
              <a:defRPr/>
            </a:pPr>
            <a:fld id="{79D9EC55-F18A-4975-B1B8-0B14923F966D}" type="datetimeFigureOut">
              <a:rPr lang="en-US"/>
              <a:pPr>
                <a:defRPr/>
              </a:pPr>
              <a:t>10/31/2017</a:t>
            </a:fld>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B1B9F346-222D-4CB2-8B84-CD0E04355C08}"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43915196-4CB1-4084-AFD9-52CA264E49D2}" type="datetimeFigureOut">
              <a:rPr lang="en-US"/>
              <a:pPr>
                <a:defRPr/>
              </a:pPr>
              <a:t>10/31/2017</a:t>
            </a:fld>
            <a:endParaRPr lang="en-US" dirty="0"/>
          </a:p>
        </p:txBody>
      </p:sp>
      <p:sp>
        <p:nvSpPr>
          <p:cNvPr id="8" name="Footer Placeholder 7"/>
          <p:cNvSpPr>
            <a:spLocks noGrp="1"/>
          </p:cNvSpPr>
          <p:nvPr>
            <p:ph type="ftr" sz="quarter" idx="11"/>
          </p:nvPr>
        </p:nvSpPr>
        <p:spPr/>
        <p:txBody>
          <a:bodyPr/>
          <a:lstStyle>
            <a:lvl1pPr>
              <a:defRPr/>
            </a:lvl1pPr>
            <a:extLst/>
          </a:lstStyle>
          <a:p>
            <a:pPr>
              <a:defRPr/>
            </a:pPr>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C19757EE-E6D1-4DBE-B6EF-8E6337E35BB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a:t>Click to edit Master title style</a:t>
            </a:r>
          </a:p>
        </p:txBody>
      </p:sp>
      <p:sp>
        <p:nvSpPr>
          <p:cNvPr id="3" name="Date Placeholder 2"/>
          <p:cNvSpPr>
            <a:spLocks noGrp="1"/>
          </p:cNvSpPr>
          <p:nvPr>
            <p:ph type="dt" sz="half" idx="10"/>
          </p:nvPr>
        </p:nvSpPr>
        <p:spPr/>
        <p:txBody>
          <a:bodyPr/>
          <a:lstStyle>
            <a:lvl1pPr>
              <a:defRPr/>
            </a:lvl1pPr>
            <a:extLst/>
          </a:lstStyle>
          <a:p>
            <a:pPr>
              <a:defRPr/>
            </a:pPr>
            <a:fld id="{902702B0-64FD-4ED9-8961-C86570DCC7C1}" type="datetimeFigureOut">
              <a:rPr lang="en-US"/>
              <a:pPr>
                <a:defRPr/>
              </a:pPr>
              <a:t>10/31/2017</a:t>
            </a:fld>
            <a:endParaRPr lang="en-US" dirty="0"/>
          </a:p>
        </p:txBody>
      </p:sp>
      <p:sp>
        <p:nvSpPr>
          <p:cNvPr id="4" name="Footer Placeholder 3"/>
          <p:cNvSpPr>
            <a:spLocks noGrp="1"/>
          </p:cNvSpPr>
          <p:nvPr>
            <p:ph type="ftr" sz="quarter" idx="11"/>
          </p:nvPr>
        </p:nvSpPr>
        <p:spPr/>
        <p:txBody>
          <a:bodyPr/>
          <a:lstStyle>
            <a:lvl1pPr>
              <a:defRPr/>
            </a:lvl1pPr>
            <a:extLst/>
          </a:lstStyle>
          <a:p>
            <a:pPr>
              <a:defRPr/>
            </a:pPr>
            <a:endParaRPr lang="en-US" dirty="0"/>
          </a:p>
        </p:txBody>
      </p:sp>
      <p:sp>
        <p:nvSpPr>
          <p:cNvPr id="5" name="Slide Number Placeholder 4"/>
          <p:cNvSpPr>
            <a:spLocks noGrp="1"/>
          </p:cNvSpPr>
          <p:nvPr>
            <p:ph type="sldNum" sz="quarter" idx="12"/>
          </p:nvPr>
        </p:nvSpPr>
        <p:spPr/>
        <p:txBody>
          <a:bodyPr/>
          <a:lstStyle>
            <a:lvl1pPr>
              <a:defRPr/>
            </a:lvl1pPr>
            <a:extLst/>
          </a:lstStyle>
          <a:p>
            <a:pPr>
              <a:defRPr/>
            </a:pPr>
            <a:fld id="{D35F9E14-56E7-4A5E-8174-F92FAC2972BA}"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F97E4F6-3C8E-4781-AFBE-76E31CB75EFE}" type="datetimeFigureOut">
              <a:rPr lang="en-US"/>
              <a:pPr>
                <a:defRPr/>
              </a:pPr>
              <a:t>10/31/2017</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DCDDCABD-1058-4481-9C1C-03EACE1AAC3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E2C1ADDF-45E4-410C-86A2-EA34860260D6}" type="datetimeFigureOut">
              <a:rPr lang="en-US"/>
              <a:pPr>
                <a:defRPr/>
              </a:pPr>
              <a:t>10/31/2017</a:t>
            </a:fld>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dirty="0"/>
          </a:p>
        </p:txBody>
      </p:sp>
      <p:sp>
        <p:nvSpPr>
          <p:cNvPr id="7" name="Slide Number Placeholder 6"/>
          <p:cNvSpPr>
            <a:spLocks noGrp="1"/>
          </p:cNvSpPr>
          <p:nvPr>
            <p:ph type="sldNum" sz="quarter" idx="12"/>
          </p:nvPr>
        </p:nvSpPr>
        <p:spPr/>
        <p:txBody>
          <a:bodyPr/>
          <a:lstStyle>
            <a:lvl1pPr>
              <a:defRPr/>
            </a:lvl1pPr>
            <a:extLst/>
          </a:lstStyle>
          <a:p>
            <a:pPr>
              <a:defRPr/>
            </a:pPr>
            <a:fld id="{7AFAF0A4-FBDC-4EFE-B408-1FAF415B9AE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dirty="0"/>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a:t>Click icon to add picture</a:t>
            </a: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a:t>Click to edit Master title style</a:t>
            </a:r>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1D03D676-2BEE-41B0-A2B3-E39A632794D0}" type="datetimeFigureOut">
              <a:rPr lang="en-US"/>
              <a:pPr>
                <a:defRPr/>
              </a:pPr>
              <a:t>10/31/2017</a:t>
            </a:fld>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dirty="0"/>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EBCCB4D7-4CB1-4C68-89BA-E73B9A59F89E}"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dirty="0"/>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a:t>Click to edit Master title style</a:t>
            </a:r>
          </a:p>
        </p:txBody>
      </p:sp>
      <p:sp>
        <p:nvSpPr>
          <p:cNvPr id="2057"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fld id="{ADF44566-B325-4A7E-8125-C32C1D7D21E4}" type="datetimeFigureOut">
              <a:rPr lang="en-US"/>
              <a:pPr>
                <a:defRPr/>
              </a:pPr>
              <a:t>10/31/2017</a:t>
            </a:fld>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dirty="0"/>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8170778C-8A18-4530-9210-C6B84D6CF9C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337" r:id="rId1"/>
    <p:sldLayoutId id="2147484333" r:id="rId2"/>
    <p:sldLayoutId id="2147484338" r:id="rId3"/>
    <p:sldLayoutId id="2147484339" r:id="rId4"/>
    <p:sldLayoutId id="2147484340" r:id="rId5"/>
    <p:sldLayoutId id="2147484341" r:id="rId6"/>
    <p:sldLayoutId id="2147484334" r:id="rId7"/>
    <p:sldLayoutId id="2147484342" r:id="rId8"/>
    <p:sldLayoutId id="2147484343" r:id="rId9"/>
    <p:sldLayoutId id="2147484335" r:id="rId10"/>
    <p:sldLayoutId id="2147484336" r:id="rId11"/>
    <p:sldLayoutId id="2147484344" r:id="rId12"/>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www.thesisondemand.co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printondemand.com/"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copyright.gov/eco"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www.copyright.gov/help/faq/"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copyright.ecu.edu/"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libguides.ecu.edu/vireo" TargetMode="External"/><Relationship Id="rId2" Type="http://schemas.openxmlformats.org/officeDocument/2006/relationships/hyperlink" Target="http://www.ecu.edu/cs-acad/gradschool/ETD-Vireo.cfm" TargetMode="External"/><Relationship Id="rId1" Type="http://schemas.openxmlformats.org/officeDocument/2006/relationships/slideLayout" Target="../slideLayouts/slideLayout2.xml"/><Relationship Id="rId4" Type="http://schemas.openxmlformats.org/officeDocument/2006/relationships/hyperlink" Target="https://vireo.ecu.edu/"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mailto:pattersonb@ecu.edu" TargetMode="External"/><Relationship Id="rId7" Type="http://schemas.openxmlformats.org/officeDocument/2006/relationships/hyperlink" Target="http://thescholarship.ecu.edu/handle/10342/4361" TargetMode="External"/><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hyperlink" Target="mailto:disspub@umi.com" TargetMode="External"/><Relationship Id="rId5" Type="http://schemas.openxmlformats.org/officeDocument/2006/relationships/hyperlink" Target="mailto:bassm@ecu.edu" TargetMode="External"/><Relationship Id="rId4" Type="http://schemas.openxmlformats.org/officeDocument/2006/relationships/hyperlink" Target="mailto:copyright@ecu.edu"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ecu.edu/cs-acad/gradschool/Vireo-ETD-Informational-Pages.cf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vireo.ecu.ed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3"/>
          <p:cNvSpPr>
            <a:spLocks noGrp="1"/>
          </p:cNvSpPr>
          <p:nvPr>
            <p:ph type="ctrTitle"/>
          </p:nvPr>
        </p:nvSpPr>
        <p:spPr>
          <a:xfrm>
            <a:off x="685800" y="609600"/>
            <a:ext cx="7772400" cy="1829761"/>
          </a:xfrm>
        </p:spPr>
        <p:txBody>
          <a:bodyPr>
            <a:normAutofit/>
          </a:bodyPr>
          <a:lstStyle/>
          <a:p>
            <a:pPr eaLnBrk="1" fontAlgn="auto" hangingPunct="1">
              <a:spcAft>
                <a:spcPts val="0"/>
              </a:spcAft>
              <a:defRPr/>
            </a:pPr>
            <a:r>
              <a:rPr lang="en-US" dirty="0">
                <a:solidFill>
                  <a:srgbClr val="7030A0"/>
                </a:solidFill>
              </a:rPr>
              <a:t>Electronic Theses and Dissertations Workshop</a:t>
            </a:r>
            <a:r>
              <a:rPr lang="en-US" dirty="0"/>
              <a:t> </a:t>
            </a:r>
          </a:p>
        </p:txBody>
      </p:sp>
      <p:sp>
        <p:nvSpPr>
          <p:cNvPr id="10243" name="Subtitle 4"/>
          <p:cNvSpPr>
            <a:spLocks noGrp="1"/>
          </p:cNvSpPr>
          <p:nvPr>
            <p:ph type="subTitle" idx="1"/>
          </p:nvPr>
        </p:nvSpPr>
        <p:spPr>
          <a:xfrm>
            <a:off x="4038600" y="2438400"/>
            <a:ext cx="4495800" cy="2438400"/>
          </a:xfrm>
        </p:spPr>
        <p:txBody>
          <a:bodyPr/>
          <a:lstStyle/>
          <a:p>
            <a:pPr marR="0" eaLnBrk="1" hangingPunct="1"/>
            <a:r>
              <a:rPr lang="en-US" sz="2000" dirty="0"/>
              <a:t>Tom </a:t>
            </a:r>
            <a:r>
              <a:rPr lang="en-US" sz="2000" dirty="0" smtClean="0"/>
              <a:t>McConnell </a:t>
            </a:r>
          </a:p>
          <a:p>
            <a:pPr marR="0" eaLnBrk="1" hangingPunct="1"/>
            <a:r>
              <a:rPr lang="en-US" sz="2000" dirty="0" smtClean="0"/>
              <a:t>Associate </a:t>
            </a:r>
            <a:r>
              <a:rPr lang="en-US" sz="2000" dirty="0"/>
              <a:t>Dean</a:t>
            </a:r>
          </a:p>
          <a:p>
            <a:pPr marR="0" eaLnBrk="1" hangingPunct="1"/>
            <a:r>
              <a:rPr lang="en-US" sz="1800" dirty="0"/>
              <a:t>The Graduate School</a:t>
            </a:r>
          </a:p>
          <a:p>
            <a:pPr marR="0" eaLnBrk="1" hangingPunct="1"/>
            <a:endParaRPr lang="en-US" sz="2000" dirty="0" smtClean="0"/>
          </a:p>
          <a:p>
            <a:pPr marR="0" eaLnBrk="1" hangingPunct="1"/>
            <a:r>
              <a:rPr lang="en-US" sz="2000" dirty="0" smtClean="0"/>
              <a:t>Jeanne Hoover </a:t>
            </a:r>
          </a:p>
          <a:p>
            <a:pPr marR="0" eaLnBrk="1" hangingPunct="1"/>
            <a:r>
              <a:rPr lang="en-US" sz="2000" dirty="0" smtClean="0"/>
              <a:t>Scholarly Communication Librarian</a:t>
            </a:r>
            <a:endParaRPr lang="en-US" sz="2000" dirty="0"/>
          </a:p>
          <a:p>
            <a:pPr marR="0" eaLnBrk="1" hangingPunct="1"/>
            <a:r>
              <a:rPr lang="en-US" sz="1800" dirty="0"/>
              <a:t>Academic Library Services</a:t>
            </a:r>
          </a:p>
          <a:p>
            <a:pPr marR="0" eaLnBrk="1" hangingPunct="1"/>
            <a:r>
              <a:rPr lang="en-US" sz="2000" dirty="0"/>
              <a:t>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2439361"/>
            <a:ext cx="3200400" cy="4000500"/>
          </a:xfrm>
          <a:prstGeom prst="rect">
            <a:avLst/>
          </a:prstGeom>
        </p:spPr>
      </p:pic>
      <p:pic>
        <p:nvPicPr>
          <p:cNvPr id="3" name="Picture 2"/>
          <p:cNvPicPr>
            <a:picLocks noChangeAspect="1"/>
          </p:cNvPicPr>
          <p:nvPr/>
        </p:nvPicPr>
        <p:blipFill>
          <a:blip r:embed="rId4"/>
          <a:stretch>
            <a:fillRect/>
          </a:stretch>
        </p:blipFill>
        <p:spPr>
          <a:xfrm>
            <a:off x="4110037" y="6235071"/>
            <a:ext cx="923925" cy="409575"/>
          </a:xfrm>
          <a:prstGeom prst="rect">
            <a:avLst/>
          </a:prstGeom>
        </p:spPr>
      </p:pic>
      <p:sp>
        <p:nvSpPr>
          <p:cNvPr id="4" name="TextBox 3"/>
          <p:cNvSpPr txBox="1"/>
          <p:nvPr/>
        </p:nvSpPr>
        <p:spPr>
          <a:xfrm>
            <a:off x="5114925" y="6116694"/>
            <a:ext cx="2733675" cy="646331"/>
          </a:xfrm>
          <a:prstGeom prst="rect">
            <a:avLst/>
          </a:prstGeom>
          <a:noFill/>
        </p:spPr>
        <p:txBody>
          <a:bodyPr wrap="square" rtlCol="0">
            <a:spAutoFit/>
          </a:bodyPr>
          <a:lstStyle/>
          <a:p>
            <a:r>
              <a:rPr lang="en-US" b="1" dirty="0">
                <a:solidFill>
                  <a:schemeClr val="bg1"/>
                </a:solidFill>
              </a:rPr>
              <a:t>Image by </a:t>
            </a:r>
            <a:r>
              <a:rPr lang="en-US" b="1" dirty="0" err="1">
                <a:solidFill>
                  <a:schemeClr val="bg1"/>
                </a:solidFill>
              </a:rPr>
              <a:t>Seabamirum</a:t>
            </a:r>
            <a:r>
              <a:rPr lang="en-US" b="1" dirty="0">
                <a:solidFill>
                  <a:schemeClr val="bg1"/>
                </a:solidFill>
              </a:rPr>
              <a:t>, hosted on Flickr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04800" y="228600"/>
            <a:ext cx="8305800" cy="1066800"/>
          </a:xfrm>
        </p:spPr>
        <p:txBody>
          <a:bodyPr>
            <a:noAutofit/>
          </a:bodyPr>
          <a:lstStyle/>
          <a:p>
            <a:pPr algn="ctr" eaLnBrk="1" hangingPunct="1">
              <a:defRPr/>
            </a:pPr>
            <a:r>
              <a:rPr lang="en-US" sz="3600" dirty="0"/>
              <a:t/>
            </a:r>
            <a:br>
              <a:rPr lang="en-US" sz="3600" dirty="0"/>
            </a:br>
            <a:r>
              <a:rPr lang="en-US" sz="3600" dirty="0">
                <a:solidFill>
                  <a:srgbClr val="7030A0"/>
                </a:solidFill>
              </a:rPr>
              <a:t> </a:t>
            </a:r>
            <a:br>
              <a:rPr lang="en-US" sz="3600" dirty="0">
                <a:solidFill>
                  <a:srgbClr val="7030A0"/>
                </a:solidFill>
              </a:rPr>
            </a:br>
            <a:r>
              <a:rPr lang="en-US" sz="3600" dirty="0">
                <a:solidFill>
                  <a:srgbClr val="7030A0"/>
                </a:solidFill>
              </a:rPr>
              <a:t>ECU IR and ProQuest: Immediate or Delayed Access </a:t>
            </a:r>
            <a:br>
              <a:rPr lang="en-US" sz="3600" dirty="0">
                <a:solidFill>
                  <a:srgbClr val="7030A0"/>
                </a:solidFill>
              </a:rPr>
            </a:br>
            <a:r>
              <a:rPr lang="en-US" sz="3600" dirty="0"/>
              <a:t/>
            </a:r>
            <a:br>
              <a:rPr lang="en-US" sz="3600" dirty="0"/>
            </a:br>
            <a:endParaRPr lang="en-US" sz="3600" dirty="0"/>
          </a:p>
        </p:txBody>
      </p:sp>
      <p:sp>
        <p:nvSpPr>
          <p:cNvPr id="20483" name="Content Placeholder 2"/>
          <p:cNvSpPr>
            <a:spLocks noGrp="1"/>
          </p:cNvSpPr>
          <p:nvPr>
            <p:ph idx="1"/>
          </p:nvPr>
        </p:nvSpPr>
        <p:spPr>
          <a:xfrm>
            <a:off x="304800" y="1676400"/>
            <a:ext cx="8534400" cy="4419600"/>
          </a:xfrm>
        </p:spPr>
        <p:txBody>
          <a:bodyPr/>
          <a:lstStyle/>
          <a:p>
            <a:pPr eaLnBrk="1" hangingPunct="1"/>
            <a:r>
              <a:rPr lang="en-US" sz="2800" dirty="0"/>
              <a:t>You can choose to release your work immediately, or you can delay release.  The time period will be the same on both agreements.  Your choices :</a:t>
            </a:r>
            <a:endParaRPr lang="en-US" dirty="0"/>
          </a:p>
          <a:p>
            <a:pPr marL="685800" lvl="2" indent="-338138">
              <a:buFont typeface="Arial" panose="020B0604020202020204" pitchFamily="34" charset="0"/>
              <a:buChar char="•"/>
            </a:pPr>
            <a:r>
              <a:rPr lang="en-US" sz="2300" b="1" dirty="0"/>
              <a:t>Six months</a:t>
            </a:r>
          </a:p>
          <a:p>
            <a:pPr marL="685800" lvl="2" indent="-338138">
              <a:buFont typeface="Arial" panose="020B0604020202020204" pitchFamily="34" charset="0"/>
              <a:buChar char="•"/>
            </a:pPr>
            <a:r>
              <a:rPr lang="en-US" sz="2300" b="1" dirty="0"/>
              <a:t>One year</a:t>
            </a:r>
          </a:p>
          <a:p>
            <a:pPr marL="685800" lvl="2" indent="-338138">
              <a:buFont typeface="Arial" panose="020B0604020202020204" pitchFamily="34" charset="0"/>
              <a:buChar char="•"/>
            </a:pPr>
            <a:r>
              <a:rPr lang="en-US" sz="2300" b="1" dirty="0"/>
              <a:t>Two years</a:t>
            </a:r>
          </a:p>
          <a:p>
            <a:pPr eaLnBrk="1" hangingPunct="1"/>
            <a:r>
              <a:rPr lang="en-US" sz="2800" dirty="0"/>
              <a:t>At conclusion of the embargo period, you may request an extension if needed. </a:t>
            </a:r>
          </a:p>
          <a:p>
            <a:pPr lvl="1" eaLnBrk="1" hangingPunct="1">
              <a:buClr>
                <a:schemeClr val="accent2"/>
              </a:buClr>
              <a:buFont typeface="Arial" panose="020B0604020202020204" pitchFamily="34" charset="0"/>
              <a:buChar char="•"/>
            </a:pPr>
            <a:r>
              <a:rPr lang="en-US" sz="2400" dirty="0"/>
              <a:t>You are responsible for contacting ProQuest.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229600" cy="4995862"/>
          </a:xfrm>
        </p:spPr>
        <p:txBody>
          <a:bodyPr/>
          <a:lstStyle/>
          <a:p>
            <a:r>
              <a:rPr lang="en-US" sz="2400" dirty="0"/>
              <a:t>Patent pending or patentable rights in the work</a:t>
            </a:r>
          </a:p>
          <a:p>
            <a:r>
              <a:rPr lang="en-US" sz="2400" dirty="0"/>
              <a:t>Funding source restricts immediate access</a:t>
            </a:r>
          </a:p>
          <a:p>
            <a:r>
              <a:rPr lang="en-US" sz="2400" dirty="0"/>
              <a:t>You’re planning to submit the work to a journal that considers a thesis/dissertation to be a prior publication</a:t>
            </a:r>
          </a:p>
          <a:p>
            <a:r>
              <a:rPr lang="en-US" sz="2400" dirty="0"/>
              <a:t>You’re planning to publish it as a monograph without significant changes </a:t>
            </a:r>
          </a:p>
          <a:p>
            <a:r>
              <a:rPr lang="en-US" sz="2400" dirty="0"/>
              <a:t>Your T/D adviser, committee chair, etc. advises you to delay access (with good cause, see above)</a:t>
            </a:r>
          </a:p>
          <a:p>
            <a:r>
              <a:rPr lang="en-US" sz="2400" dirty="0"/>
              <a:t>Creative works (publishing concerns, see above)</a:t>
            </a:r>
          </a:p>
        </p:txBody>
      </p:sp>
      <p:sp>
        <p:nvSpPr>
          <p:cNvPr id="3" name="Title 2"/>
          <p:cNvSpPr>
            <a:spLocks noGrp="1"/>
          </p:cNvSpPr>
          <p:nvPr>
            <p:ph type="title"/>
          </p:nvPr>
        </p:nvSpPr>
        <p:spPr/>
        <p:txBody>
          <a:bodyPr/>
          <a:lstStyle/>
          <a:p>
            <a:pPr algn="ctr"/>
            <a:r>
              <a:rPr lang="en-US" dirty="0">
                <a:solidFill>
                  <a:srgbClr val="7030A0"/>
                </a:solidFill>
              </a:rPr>
              <a:t>Reasons to Delay Access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Many journals accept articles even though the work previously appeared in a T/D</a:t>
            </a:r>
          </a:p>
          <a:p>
            <a:pPr lvl="1"/>
            <a:r>
              <a:rPr lang="en-US" dirty="0"/>
              <a:t>Elsevier: e.g., </a:t>
            </a:r>
            <a:r>
              <a:rPr lang="en-US" i="1" dirty="0"/>
              <a:t>Advances in Applied Mathematics</a:t>
            </a:r>
            <a:r>
              <a:rPr lang="en-US" dirty="0"/>
              <a:t>, </a:t>
            </a:r>
            <a:r>
              <a:rPr lang="en-US" i="1" dirty="0"/>
              <a:t>Cognitive Psychology:</a:t>
            </a:r>
            <a:r>
              <a:rPr lang="en-US" dirty="0"/>
              <a:t>  “Submission of an article implies that the work described has not been published previously (except in the form of an abstract or as part of a published lecture or academic thesis)”</a:t>
            </a:r>
          </a:p>
          <a:p>
            <a:pPr lvl="1"/>
            <a:r>
              <a:rPr lang="en-US" dirty="0"/>
              <a:t>Springer: e.g., </a:t>
            </a:r>
            <a:r>
              <a:rPr lang="en-US" i="1" dirty="0"/>
              <a:t>Fisheries Science</a:t>
            </a:r>
            <a:r>
              <a:rPr lang="en-US" dirty="0"/>
              <a:t>: “Submission… implies: that the work described has not been published before (except in form of … a thesis)</a:t>
            </a:r>
          </a:p>
          <a:p>
            <a:r>
              <a:rPr lang="en-US" b="1" dirty="0"/>
              <a:t>Check the journal’s </a:t>
            </a:r>
            <a:r>
              <a:rPr lang="en-US" b="1" i="1" dirty="0"/>
              <a:t>Instructions for Authors </a:t>
            </a:r>
            <a:r>
              <a:rPr lang="en-US" b="1" dirty="0"/>
              <a:t>!!</a:t>
            </a:r>
          </a:p>
        </p:txBody>
      </p:sp>
      <p:sp>
        <p:nvSpPr>
          <p:cNvPr id="3" name="Title 2"/>
          <p:cNvSpPr>
            <a:spLocks noGrp="1"/>
          </p:cNvSpPr>
          <p:nvPr>
            <p:ph type="title"/>
          </p:nvPr>
        </p:nvSpPr>
        <p:spPr/>
        <p:txBody>
          <a:bodyPr/>
          <a:lstStyle/>
          <a:p>
            <a:pPr algn="ctr"/>
            <a:r>
              <a:rPr lang="en-US" dirty="0">
                <a:solidFill>
                  <a:srgbClr val="7030A0"/>
                </a:solidFill>
              </a:rPr>
              <a:t>Journal Policies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458200" cy="4525962"/>
          </a:xfrm>
        </p:spPr>
        <p:txBody>
          <a:bodyPr/>
          <a:lstStyle/>
          <a:p>
            <a:endParaRPr lang="en-US" sz="3200" dirty="0">
              <a:solidFill>
                <a:srgbClr val="7030A0"/>
              </a:solidFill>
            </a:endParaRPr>
          </a:p>
          <a:p>
            <a:r>
              <a:rPr lang="en-US" sz="3200" dirty="0">
                <a:solidFill>
                  <a:srgbClr val="7030A0"/>
                </a:solidFill>
              </a:rPr>
              <a:t>Open Access-</a:t>
            </a:r>
            <a:r>
              <a:rPr lang="en-US" sz="3200" dirty="0"/>
              <a:t> </a:t>
            </a:r>
            <a:r>
              <a:rPr lang="en-US" dirty="0"/>
              <a:t>the entire work will be available for viewing and downloading worldwide for free.</a:t>
            </a:r>
          </a:p>
          <a:p>
            <a:pPr>
              <a:buNone/>
            </a:pPr>
            <a:endParaRPr lang="en-US" dirty="0"/>
          </a:p>
          <a:p>
            <a:r>
              <a:rPr lang="en-US" sz="3200" dirty="0">
                <a:solidFill>
                  <a:srgbClr val="7030A0"/>
                </a:solidFill>
              </a:rPr>
              <a:t>Campus Access </a:t>
            </a:r>
            <a:r>
              <a:rPr lang="en-US" dirty="0">
                <a:solidFill>
                  <a:srgbClr val="7030A0"/>
                </a:solidFill>
              </a:rPr>
              <a:t>-</a:t>
            </a:r>
            <a:r>
              <a:rPr lang="en-US" dirty="0"/>
              <a:t> access will be </a:t>
            </a:r>
            <a:r>
              <a:rPr lang="en-US" b="1" dirty="0"/>
              <a:t>limited</a:t>
            </a:r>
            <a:r>
              <a:rPr lang="en-US" dirty="0"/>
              <a:t> to current ECU faculty, students and staff (authenticated by PirateID). </a:t>
            </a:r>
          </a:p>
          <a:p>
            <a:pPr lvl="1">
              <a:buFont typeface="Wingdings" pitchFamily="2" charset="2"/>
              <a:buChar char="v"/>
            </a:pPr>
            <a:r>
              <a:rPr lang="en-US" dirty="0"/>
              <a:t>   Unable to access after you graduate and no longer   	have active PirateID.</a:t>
            </a:r>
          </a:p>
        </p:txBody>
      </p:sp>
      <p:sp>
        <p:nvSpPr>
          <p:cNvPr id="3" name="Title 2"/>
          <p:cNvSpPr>
            <a:spLocks noGrp="1"/>
          </p:cNvSpPr>
          <p:nvPr>
            <p:ph type="title"/>
          </p:nvPr>
        </p:nvSpPr>
        <p:spPr/>
        <p:txBody>
          <a:bodyPr>
            <a:normAutofit fontScale="90000"/>
          </a:bodyPr>
          <a:lstStyle/>
          <a:p>
            <a:pPr algn="ctr"/>
            <a:r>
              <a:rPr lang="en-US" dirty="0">
                <a:solidFill>
                  <a:srgbClr val="7030A0"/>
                </a:solidFill>
              </a:rPr>
              <a:t/>
            </a:r>
            <a:br>
              <a:rPr lang="en-US" dirty="0">
                <a:solidFill>
                  <a:srgbClr val="7030A0"/>
                </a:solidFill>
              </a:rPr>
            </a:br>
            <a:r>
              <a:rPr lang="en-US" sz="4000" u="sng" dirty="0">
                <a:solidFill>
                  <a:srgbClr val="7030A0"/>
                </a:solidFill>
              </a:rPr>
              <a:t>ECU Institutional Repository</a:t>
            </a:r>
            <a:r>
              <a:rPr lang="en-US" sz="4000" dirty="0">
                <a:solidFill>
                  <a:srgbClr val="7030A0"/>
                </a:solidFill>
              </a:rPr>
              <a:t>:</a:t>
            </a:r>
            <a:br>
              <a:rPr lang="en-US" sz="4000" dirty="0">
                <a:solidFill>
                  <a:srgbClr val="7030A0"/>
                </a:solidFill>
              </a:rPr>
            </a:br>
            <a:r>
              <a:rPr lang="en-US" sz="4000" dirty="0">
                <a:solidFill>
                  <a:srgbClr val="7030A0"/>
                </a:solidFill>
              </a:rPr>
              <a:t>Open or Campus Access </a:t>
            </a:r>
            <a:br>
              <a:rPr lang="en-US" sz="4000" dirty="0">
                <a:solidFill>
                  <a:srgbClr val="7030A0"/>
                </a:solidFill>
              </a:rPr>
            </a:br>
            <a:endParaRPr lang="en-US" sz="4000" dirty="0">
              <a:solidFill>
                <a:srgbClr val="7030A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0" y="381000"/>
            <a:ext cx="7620000" cy="6217087"/>
          </a:xfrm>
          <a:prstGeom prst="rect">
            <a:avLst/>
          </a:prstGeom>
          <a:noFill/>
        </p:spPr>
        <p:txBody>
          <a:bodyPr wrap="square" rtlCol="0">
            <a:spAutoFit/>
          </a:bodyPr>
          <a:lstStyle/>
          <a:p>
            <a:r>
              <a:rPr lang="en-US" sz="2000" b="1" dirty="0">
                <a:solidFill>
                  <a:srgbClr val="7030A0"/>
                </a:solidFill>
              </a:rPr>
              <a:t>ECU’s Non-Exclusive Distribution Agreement</a:t>
            </a:r>
            <a:endParaRPr lang="en-US" sz="2000" dirty="0">
              <a:solidFill>
                <a:srgbClr val="7030A0"/>
              </a:solidFill>
            </a:endParaRPr>
          </a:p>
          <a:p>
            <a:endParaRPr lang="en-US" dirty="0"/>
          </a:p>
          <a:p>
            <a:r>
              <a:rPr lang="en-US" dirty="0"/>
              <a:t>In addition to the unrestricted display of the bibliographic information and the abstract, I agree that the Work will be available in ECU’s Institutional Repository* with the following status:</a:t>
            </a:r>
          </a:p>
          <a:p>
            <a:endParaRPr lang="en-US" dirty="0"/>
          </a:p>
          <a:p>
            <a:r>
              <a:rPr lang="en-US" b="1" u="sng" dirty="0"/>
              <a:t>Part A: (STEP 1)</a:t>
            </a:r>
          </a:p>
          <a:p>
            <a:endParaRPr lang="en-US" b="1" u="sng" dirty="0"/>
          </a:p>
          <a:p>
            <a:r>
              <a:rPr lang="en-US" dirty="0"/>
              <a:t>Check the option below that corresponds to </a:t>
            </a:r>
            <a:r>
              <a:rPr lang="en-US" dirty="0">
                <a:solidFill>
                  <a:srgbClr val="7030A0"/>
                </a:solidFill>
              </a:rPr>
              <a:t>WHEN</a:t>
            </a:r>
            <a:r>
              <a:rPr lang="en-US" dirty="0"/>
              <a:t> you want your work to be released for viewing in the Institutional Repository. (Select one) </a:t>
            </a:r>
          </a:p>
          <a:p>
            <a:endParaRPr lang="en-US" dirty="0"/>
          </a:p>
          <a:p>
            <a:r>
              <a:rPr lang="en-US" dirty="0"/>
              <a:t>______I want my work to be available IMMEDIATELY according to my </a:t>
            </a:r>
          </a:p>
          <a:p>
            <a:r>
              <a:rPr lang="en-US" dirty="0"/>
              <a:t>             publishing choice in Part B.</a:t>
            </a:r>
          </a:p>
          <a:p>
            <a:r>
              <a:rPr lang="en-US" dirty="0"/>
              <a:t>   OR</a:t>
            </a:r>
          </a:p>
          <a:p>
            <a:r>
              <a:rPr lang="en-US" dirty="0"/>
              <a:t>______ I would like access to the full text of my work and any</a:t>
            </a:r>
          </a:p>
          <a:p>
            <a:r>
              <a:rPr lang="en-US" dirty="0"/>
              <a:t>             supplementary material TO BE DELAYED for the period of time</a:t>
            </a:r>
          </a:p>
          <a:p>
            <a:r>
              <a:rPr lang="en-US" dirty="0"/>
              <a:t>             indicated below. At the end of the embargo, I want my work </a:t>
            </a:r>
          </a:p>
          <a:p>
            <a:r>
              <a:rPr lang="en-US" dirty="0"/>
              <a:t>             released according to my publishing choice in Part B.        </a:t>
            </a:r>
          </a:p>
          <a:p>
            <a:r>
              <a:rPr lang="en-US" dirty="0"/>
              <a:t>	 ______   6 month embargo</a:t>
            </a:r>
          </a:p>
          <a:p>
            <a:r>
              <a:rPr lang="en-US" dirty="0"/>
              <a:t>	 ______   1 year embargo</a:t>
            </a:r>
          </a:p>
          <a:p>
            <a:r>
              <a:rPr lang="en-US" dirty="0"/>
              <a:t>	 ______   2 year embargo</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04800"/>
            <a:ext cx="7696200" cy="5232202"/>
          </a:xfrm>
          <a:prstGeom prst="rect">
            <a:avLst/>
          </a:prstGeom>
          <a:noFill/>
        </p:spPr>
        <p:txBody>
          <a:bodyPr wrap="square" rtlCol="0">
            <a:spAutoFit/>
          </a:bodyPr>
          <a:lstStyle/>
          <a:p>
            <a:r>
              <a:rPr lang="en-US" sz="2800" b="1" dirty="0">
                <a:solidFill>
                  <a:schemeClr val="accent5"/>
                </a:solidFill>
              </a:rPr>
              <a:t>Electronic Distribution Options:</a:t>
            </a:r>
            <a:endParaRPr lang="en-US" sz="2800" dirty="0">
              <a:solidFill>
                <a:schemeClr val="accent5"/>
              </a:solidFill>
            </a:endParaRPr>
          </a:p>
          <a:p>
            <a:endParaRPr lang="en-US" dirty="0">
              <a:solidFill>
                <a:schemeClr val="accent5"/>
              </a:solidFill>
            </a:endParaRPr>
          </a:p>
          <a:p>
            <a:r>
              <a:rPr lang="en-US" b="1" u="sng" dirty="0"/>
              <a:t>Part B: (Step 2)</a:t>
            </a:r>
          </a:p>
          <a:p>
            <a:endParaRPr lang="en-US" b="1" u="sng" dirty="0"/>
          </a:p>
          <a:p>
            <a:r>
              <a:rPr lang="en-US" dirty="0"/>
              <a:t>Check the option that corresponds to how you want your work displayed: OPEN ACCESS OR CAMPUS ACCESS ONLY:</a:t>
            </a:r>
          </a:p>
          <a:p>
            <a:endParaRPr lang="en-US" dirty="0"/>
          </a:p>
          <a:p>
            <a:r>
              <a:rPr lang="en-US" dirty="0"/>
              <a:t>________1.  OPEN ACCESS: Release the entire Work for worldwide 		       access via the internet on the scheduled indicated in Part A.</a:t>
            </a:r>
          </a:p>
          <a:p>
            <a:r>
              <a:rPr lang="en-US" dirty="0"/>
              <a:t>OR</a:t>
            </a:r>
          </a:p>
          <a:p>
            <a:r>
              <a:rPr lang="en-US" dirty="0"/>
              <a:t>________2.  RESTRICTED CAMPUS ACCESS ONLY:</a:t>
            </a:r>
          </a:p>
          <a:p>
            <a:r>
              <a:rPr lang="en-US" dirty="0"/>
              <a:t>         	       Display the entire Work for access only by ECU faculty,</a:t>
            </a:r>
          </a:p>
          <a:p>
            <a:r>
              <a:rPr lang="en-US" dirty="0"/>
              <a:t>    	       students, and staff (access authenticated by valid PirateID)</a:t>
            </a:r>
          </a:p>
          <a:p>
            <a:pPr lvl="2"/>
            <a:r>
              <a:rPr lang="en-US" dirty="0"/>
              <a:t>       on the schedule indicated in Part A. I understand that with</a:t>
            </a:r>
          </a:p>
          <a:p>
            <a:r>
              <a:rPr lang="en-US" dirty="0"/>
              <a:t>    	       this option I will be unable to view my work in the Institutional 	       Repository once I graduate from ECU and no longer have an 	       active Pirate ID.</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1: Verify Your Information</a:t>
            </a:r>
          </a:p>
        </p:txBody>
      </p:sp>
      <p:grpSp>
        <p:nvGrpSpPr>
          <p:cNvPr id="6" name="Group 5"/>
          <p:cNvGrpSpPr/>
          <p:nvPr/>
        </p:nvGrpSpPr>
        <p:grpSpPr>
          <a:xfrm>
            <a:off x="945356" y="1295400"/>
            <a:ext cx="7253287" cy="5269482"/>
            <a:chOff x="945356" y="1295400"/>
            <a:chExt cx="7253287" cy="5269482"/>
          </a:xfrm>
        </p:grpSpPr>
        <p:grpSp>
          <p:nvGrpSpPr>
            <p:cNvPr id="5" name="Group 4"/>
            <p:cNvGrpSpPr/>
            <p:nvPr/>
          </p:nvGrpSpPr>
          <p:grpSpPr>
            <a:xfrm>
              <a:off x="945356" y="1295400"/>
              <a:ext cx="7253287" cy="5269482"/>
              <a:chOff x="945356" y="1295400"/>
              <a:chExt cx="7253287" cy="5269482"/>
            </a:xfrm>
          </p:grpSpPr>
          <p:pic>
            <p:nvPicPr>
              <p:cNvPr id="3" name="Picture 2"/>
              <p:cNvPicPr>
                <a:picLocks noChangeAspect="1"/>
              </p:cNvPicPr>
              <p:nvPr/>
            </p:nvPicPr>
            <p:blipFill>
              <a:blip r:embed="rId3"/>
              <a:stretch>
                <a:fillRect/>
              </a:stretch>
            </p:blipFill>
            <p:spPr>
              <a:xfrm>
                <a:off x="945356" y="1295400"/>
                <a:ext cx="7253287" cy="5269482"/>
              </a:xfrm>
              <a:prstGeom prst="rect">
                <a:avLst/>
              </a:prstGeom>
            </p:spPr>
          </p:pic>
          <p:sp>
            <p:nvSpPr>
              <p:cNvPr id="4" name="Rectangle 3"/>
              <p:cNvSpPr/>
              <p:nvPr/>
            </p:nvSpPr>
            <p:spPr>
              <a:xfrm>
                <a:off x="2971800" y="5029200"/>
                <a:ext cx="1981200" cy="2286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971800" y="5797041"/>
                <a:ext cx="1981200" cy="2286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971800" y="6278562"/>
                <a:ext cx="1981200" cy="2286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p:cNvSpPr/>
            <p:nvPr/>
          </p:nvSpPr>
          <p:spPr>
            <a:xfrm>
              <a:off x="1981200" y="1828800"/>
              <a:ext cx="4921155" cy="5334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68482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49617"/>
            <a:ext cx="2743200" cy="6278562"/>
          </a:xfrm>
        </p:spPr>
        <p:txBody>
          <a:bodyPr>
            <a:normAutofit/>
          </a:bodyPr>
          <a:lstStyle/>
          <a:p>
            <a:r>
              <a:rPr lang="en-US" sz="2800" dirty="0"/>
              <a:t>Step 1:    Verify Your Information</a:t>
            </a:r>
          </a:p>
        </p:txBody>
      </p:sp>
      <p:grpSp>
        <p:nvGrpSpPr>
          <p:cNvPr id="5" name="Group 4"/>
          <p:cNvGrpSpPr/>
          <p:nvPr/>
        </p:nvGrpSpPr>
        <p:grpSpPr>
          <a:xfrm>
            <a:off x="2425709" y="511"/>
            <a:ext cx="6718290" cy="6776774"/>
            <a:chOff x="2425709" y="511"/>
            <a:chExt cx="6718290" cy="6776774"/>
          </a:xfrm>
        </p:grpSpPr>
        <p:pic>
          <p:nvPicPr>
            <p:cNvPr id="3" name="Picture 2"/>
            <p:cNvPicPr>
              <a:picLocks noChangeAspect="1"/>
            </p:cNvPicPr>
            <p:nvPr/>
          </p:nvPicPr>
          <p:blipFill>
            <a:blip r:embed="rId2"/>
            <a:stretch>
              <a:fillRect/>
            </a:stretch>
          </p:blipFill>
          <p:spPr>
            <a:xfrm>
              <a:off x="2425710" y="511"/>
              <a:ext cx="6718289" cy="2620962"/>
            </a:xfrm>
            <a:prstGeom prst="rect">
              <a:avLst/>
            </a:prstGeom>
          </p:spPr>
        </p:pic>
        <p:pic>
          <p:nvPicPr>
            <p:cNvPr id="4" name="Picture 3"/>
            <p:cNvPicPr>
              <a:picLocks noChangeAspect="1"/>
            </p:cNvPicPr>
            <p:nvPr/>
          </p:nvPicPr>
          <p:blipFill>
            <a:blip r:embed="rId3"/>
            <a:stretch>
              <a:fillRect/>
            </a:stretch>
          </p:blipFill>
          <p:spPr>
            <a:xfrm>
              <a:off x="2425709" y="2621473"/>
              <a:ext cx="6718289" cy="4155812"/>
            </a:xfrm>
            <a:prstGeom prst="rect">
              <a:avLst/>
            </a:prstGeom>
          </p:spPr>
        </p:pic>
        <p:sp>
          <p:nvSpPr>
            <p:cNvPr id="6" name="Rectangle 5"/>
            <p:cNvSpPr/>
            <p:nvPr/>
          </p:nvSpPr>
          <p:spPr>
            <a:xfrm>
              <a:off x="4267200" y="1082392"/>
              <a:ext cx="1676400" cy="213008"/>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280848" y="1464640"/>
              <a:ext cx="1676400" cy="228600"/>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280848" y="1872937"/>
              <a:ext cx="1676400" cy="213008"/>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285396" y="2277311"/>
              <a:ext cx="1676400" cy="213008"/>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299045" y="3074390"/>
              <a:ext cx="1568355" cy="213008"/>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288809" y="4314202"/>
              <a:ext cx="1578591" cy="213008"/>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316104" y="3465696"/>
              <a:ext cx="2084696" cy="717352"/>
            </a:xfrm>
            <a:prstGeom prst="rect">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43828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2438400" cy="1935162"/>
          </a:xfrm>
        </p:spPr>
        <p:txBody>
          <a:bodyPr>
            <a:normAutofit/>
          </a:bodyPr>
          <a:lstStyle/>
          <a:p>
            <a:r>
              <a:rPr lang="en-US" sz="2800" dirty="0"/>
              <a:t>Step 2: License Agreement</a:t>
            </a:r>
          </a:p>
        </p:txBody>
      </p:sp>
      <p:sp>
        <p:nvSpPr>
          <p:cNvPr id="4" name="Title 1"/>
          <p:cNvSpPr txBox="1">
            <a:spLocks/>
          </p:cNvSpPr>
          <p:nvPr/>
        </p:nvSpPr>
        <p:spPr>
          <a:xfrm>
            <a:off x="304800" y="3581400"/>
            <a:ext cx="1981200" cy="1935162"/>
          </a:xfrm>
          <a:prstGeom prst="rect">
            <a:avLst/>
          </a:prstGeom>
        </p:spPr>
        <p:txBody>
          <a:bodyPr vert="horz" rtlCol="0" anchor="ctr">
            <a:normAutofit/>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sz="2000" dirty="0"/>
              <a:t>East Carolina University Non-Exclusive Distribution License</a:t>
            </a:r>
          </a:p>
        </p:txBody>
      </p:sp>
      <p:grpSp>
        <p:nvGrpSpPr>
          <p:cNvPr id="8" name="Group 7"/>
          <p:cNvGrpSpPr/>
          <p:nvPr/>
        </p:nvGrpSpPr>
        <p:grpSpPr>
          <a:xfrm>
            <a:off x="2570119" y="464980"/>
            <a:ext cx="6253163" cy="6393020"/>
            <a:chOff x="2570119" y="464980"/>
            <a:chExt cx="6253163" cy="6393020"/>
          </a:xfrm>
        </p:grpSpPr>
        <p:pic>
          <p:nvPicPr>
            <p:cNvPr id="7" name="Picture 6"/>
            <p:cNvPicPr>
              <a:picLocks noChangeAspect="1"/>
            </p:cNvPicPr>
            <p:nvPr/>
          </p:nvPicPr>
          <p:blipFill>
            <a:blip r:embed="rId2"/>
            <a:stretch>
              <a:fillRect/>
            </a:stretch>
          </p:blipFill>
          <p:spPr>
            <a:xfrm>
              <a:off x="2570119" y="464980"/>
              <a:ext cx="6253163" cy="898840"/>
            </a:xfrm>
            <a:prstGeom prst="rect">
              <a:avLst/>
            </a:prstGeom>
          </p:spPr>
        </p:pic>
        <p:pic>
          <p:nvPicPr>
            <p:cNvPr id="5" name="Picture 4"/>
            <p:cNvPicPr>
              <a:picLocks noChangeAspect="1"/>
            </p:cNvPicPr>
            <p:nvPr/>
          </p:nvPicPr>
          <p:blipFill>
            <a:blip r:embed="rId3"/>
            <a:stretch>
              <a:fillRect/>
            </a:stretch>
          </p:blipFill>
          <p:spPr>
            <a:xfrm>
              <a:off x="2570119" y="914400"/>
              <a:ext cx="6253163" cy="5943600"/>
            </a:xfrm>
            <a:prstGeom prst="rect">
              <a:avLst/>
            </a:prstGeom>
          </p:spPr>
        </p:pic>
      </p:grpSp>
    </p:spTree>
    <p:extLst>
      <p:ext uri="{BB962C8B-B14F-4D97-AF65-F5344CB8AC3E}">
        <p14:creationId xmlns:p14="http://schemas.microsoft.com/office/powerpoint/2010/main" val="4234448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2438400" cy="1935162"/>
          </a:xfrm>
        </p:spPr>
        <p:txBody>
          <a:bodyPr>
            <a:normAutofit/>
          </a:bodyPr>
          <a:lstStyle/>
          <a:p>
            <a:r>
              <a:rPr lang="en-US" sz="2800" dirty="0"/>
              <a:t>Step 2: License Agreement</a:t>
            </a:r>
          </a:p>
        </p:txBody>
      </p:sp>
      <p:sp>
        <p:nvSpPr>
          <p:cNvPr id="4" name="Title 1"/>
          <p:cNvSpPr txBox="1">
            <a:spLocks/>
          </p:cNvSpPr>
          <p:nvPr/>
        </p:nvSpPr>
        <p:spPr>
          <a:xfrm>
            <a:off x="304800" y="3581400"/>
            <a:ext cx="1981200" cy="1935162"/>
          </a:xfrm>
          <a:prstGeom prst="rect">
            <a:avLst/>
          </a:prstGeom>
        </p:spPr>
        <p:txBody>
          <a:bodyPr vert="horz" rtlCol="0" anchor="ctr">
            <a:normAutofit/>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sz="2000" dirty="0"/>
              <a:t>UMI Publication Part 1</a:t>
            </a:r>
          </a:p>
        </p:txBody>
      </p:sp>
      <p:pic>
        <p:nvPicPr>
          <p:cNvPr id="3" name="Picture 2"/>
          <p:cNvPicPr>
            <a:picLocks noChangeAspect="1"/>
          </p:cNvPicPr>
          <p:nvPr/>
        </p:nvPicPr>
        <p:blipFill>
          <a:blip r:embed="rId2"/>
          <a:stretch>
            <a:fillRect/>
          </a:stretch>
        </p:blipFill>
        <p:spPr>
          <a:xfrm>
            <a:off x="2286000" y="237060"/>
            <a:ext cx="6829451" cy="6248400"/>
          </a:xfrm>
          <a:prstGeom prst="rect">
            <a:avLst/>
          </a:prstGeom>
        </p:spPr>
      </p:pic>
    </p:spTree>
    <p:extLst>
      <p:ext uri="{BB962C8B-B14F-4D97-AF65-F5344CB8AC3E}">
        <p14:creationId xmlns:p14="http://schemas.microsoft.com/office/powerpoint/2010/main" val="3948750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457200" y="1265238"/>
            <a:ext cx="8229600" cy="4525962"/>
          </a:xfrm>
          <a:prstGeom prst="rect">
            <a:avLst/>
          </a:prstGeom>
        </p:spPr>
        <p:txBody>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dirty="0"/>
              <a:t>Communicate with your Mentor/Advisor!</a:t>
            </a:r>
            <a:endParaRPr lang="en-US" dirty="0">
              <a:sym typeface="Wingdings" panose="05000000000000000000" pitchFamily="2" charset="2"/>
            </a:endParaRPr>
          </a:p>
          <a:p>
            <a:pPr lvl="1"/>
            <a:r>
              <a:rPr lang="en-US" dirty="0">
                <a:sym typeface="Wingdings" panose="05000000000000000000" pitchFamily="2" charset="2"/>
              </a:rPr>
              <a:t>This is your Thesis or Dissertation, at this stage of near completion, ensure your final steps go smoothly</a:t>
            </a:r>
          </a:p>
          <a:p>
            <a:pPr lvl="1"/>
            <a:r>
              <a:rPr lang="en-US" dirty="0">
                <a:sym typeface="Wingdings" panose="05000000000000000000" pitchFamily="2" charset="2"/>
              </a:rPr>
              <a:t>Communicate with your Graduate Program Director</a:t>
            </a:r>
          </a:p>
          <a:p>
            <a:pPr lvl="1"/>
            <a:r>
              <a:rPr lang="en-US" dirty="0">
                <a:sym typeface="Wingdings" panose="05000000000000000000" pitchFamily="2" charset="2"/>
              </a:rPr>
              <a:t>Stressful times, so work constructively</a:t>
            </a:r>
          </a:p>
          <a:p>
            <a:pPr lvl="1"/>
            <a:r>
              <a:rPr lang="en-US" dirty="0">
                <a:sym typeface="Wingdings" panose="05000000000000000000" pitchFamily="2" charset="2"/>
              </a:rPr>
              <a:t>Always takes longer to write than planned</a:t>
            </a:r>
          </a:p>
          <a:p>
            <a:pPr lvl="1"/>
            <a:r>
              <a:rPr lang="en-US" dirty="0">
                <a:sym typeface="Wingdings" panose="05000000000000000000" pitchFamily="2" charset="2"/>
              </a:rPr>
              <a:t>Always takes longer to schedule defense</a:t>
            </a:r>
          </a:p>
          <a:p>
            <a:pPr lvl="1"/>
            <a:r>
              <a:rPr lang="en-US" dirty="0">
                <a:sym typeface="Wingdings" panose="05000000000000000000" pitchFamily="2" charset="2"/>
              </a:rPr>
              <a:t>Always takes longer to obtain signatures</a:t>
            </a:r>
          </a:p>
          <a:p>
            <a:pPr lvl="1"/>
            <a:r>
              <a:rPr lang="en-US" dirty="0">
                <a:sym typeface="Wingdings" panose="05000000000000000000" pitchFamily="2" charset="2"/>
              </a:rPr>
              <a:t>Therefore, anticipate and be prepared</a:t>
            </a:r>
          </a:p>
          <a:p>
            <a:pPr lvl="1"/>
            <a:endParaRPr lang="en-US" dirty="0">
              <a:sym typeface="Wingdings" panose="05000000000000000000" pitchFamily="2" charset="2"/>
            </a:endParaRPr>
          </a:p>
        </p:txBody>
      </p:sp>
    </p:spTree>
    <p:extLst>
      <p:ext uri="{BB962C8B-B14F-4D97-AF65-F5344CB8AC3E}">
        <p14:creationId xmlns:p14="http://schemas.microsoft.com/office/powerpoint/2010/main" val="41794078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2438400" cy="1935162"/>
          </a:xfrm>
        </p:spPr>
        <p:txBody>
          <a:bodyPr>
            <a:normAutofit/>
          </a:bodyPr>
          <a:lstStyle/>
          <a:p>
            <a:r>
              <a:rPr lang="en-US" sz="2800" dirty="0"/>
              <a:t>Step 2: License Agreement</a:t>
            </a:r>
          </a:p>
        </p:txBody>
      </p:sp>
      <p:sp>
        <p:nvSpPr>
          <p:cNvPr id="4" name="Title 1"/>
          <p:cNvSpPr txBox="1">
            <a:spLocks/>
          </p:cNvSpPr>
          <p:nvPr/>
        </p:nvSpPr>
        <p:spPr>
          <a:xfrm>
            <a:off x="304800" y="3581400"/>
            <a:ext cx="1981200" cy="1935162"/>
          </a:xfrm>
          <a:prstGeom prst="rect">
            <a:avLst/>
          </a:prstGeom>
        </p:spPr>
        <p:txBody>
          <a:bodyPr vert="horz" rtlCol="0" anchor="ctr">
            <a:normAutofit/>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sz="2000" dirty="0"/>
              <a:t>UMI Publication Part 2</a:t>
            </a:r>
          </a:p>
        </p:txBody>
      </p:sp>
      <p:pic>
        <p:nvPicPr>
          <p:cNvPr id="5" name="Picture 4"/>
          <p:cNvPicPr>
            <a:picLocks noChangeAspect="1"/>
          </p:cNvPicPr>
          <p:nvPr/>
        </p:nvPicPr>
        <p:blipFill>
          <a:blip r:embed="rId2"/>
          <a:stretch>
            <a:fillRect/>
          </a:stretch>
        </p:blipFill>
        <p:spPr>
          <a:xfrm>
            <a:off x="2380989" y="533400"/>
            <a:ext cx="6763011" cy="5656640"/>
          </a:xfrm>
          <a:prstGeom prst="rect">
            <a:avLst/>
          </a:prstGeom>
        </p:spPr>
      </p:pic>
    </p:spTree>
    <p:extLst>
      <p:ext uri="{BB962C8B-B14F-4D97-AF65-F5344CB8AC3E}">
        <p14:creationId xmlns:p14="http://schemas.microsoft.com/office/powerpoint/2010/main" val="33884338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2438400" cy="1935162"/>
          </a:xfrm>
        </p:spPr>
        <p:txBody>
          <a:bodyPr>
            <a:normAutofit/>
          </a:bodyPr>
          <a:lstStyle/>
          <a:p>
            <a:r>
              <a:rPr lang="en-US" sz="2800" dirty="0"/>
              <a:t>Step 3: Document Information</a:t>
            </a:r>
          </a:p>
        </p:txBody>
      </p:sp>
      <p:grpSp>
        <p:nvGrpSpPr>
          <p:cNvPr id="6" name="Group 5"/>
          <p:cNvGrpSpPr/>
          <p:nvPr/>
        </p:nvGrpSpPr>
        <p:grpSpPr>
          <a:xfrm>
            <a:off x="3276600" y="17745"/>
            <a:ext cx="5562600" cy="6858000"/>
            <a:chOff x="2742156" y="-1211327"/>
            <a:chExt cx="6121998" cy="7259702"/>
          </a:xfrm>
        </p:grpSpPr>
        <p:pic>
          <p:nvPicPr>
            <p:cNvPr id="3" name="Picture 2"/>
            <p:cNvPicPr>
              <a:picLocks noChangeAspect="1"/>
            </p:cNvPicPr>
            <p:nvPr/>
          </p:nvPicPr>
          <p:blipFill>
            <a:blip r:embed="rId2"/>
            <a:stretch>
              <a:fillRect/>
            </a:stretch>
          </p:blipFill>
          <p:spPr>
            <a:xfrm>
              <a:off x="2742156" y="-1211327"/>
              <a:ext cx="6120954" cy="5181600"/>
            </a:xfrm>
            <a:prstGeom prst="rect">
              <a:avLst/>
            </a:prstGeom>
          </p:spPr>
        </p:pic>
        <p:pic>
          <p:nvPicPr>
            <p:cNvPr id="4" name="Picture 3"/>
            <p:cNvPicPr>
              <a:picLocks noChangeAspect="1"/>
            </p:cNvPicPr>
            <p:nvPr/>
          </p:nvPicPr>
          <p:blipFill>
            <a:blip r:embed="rId3"/>
            <a:stretch>
              <a:fillRect/>
            </a:stretch>
          </p:blipFill>
          <p:spPr>
            <a:xfrm>
              <a:off x="2743200" y="3970273"/>
              <a:ext cx="6120954" cy="2078102"/>
            </a:xfrm>
            <a:prstGeom prst="rect">
              <a:avLst/>
            </a:prstGeom>
          </p:spPr>
        </p:pic>
      </p:grpSp>
    </p:spTree>
    <p:extLst>
      <p:ext uri="{BB962C8B-B14F-4D97-AF65-F5344CB8AC3E}">
        <p14:creationId xmlns:p14="http://schemas.microsoft.com/office/powerpoint/2010/main" val="31639526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2438400" cy="1935162"/>
          </a:xfrm>
        </p:spPr>
        <p:txBody>
          <a:bodyPr>
            <a:normAutofit/>
          </a:bodyPr>
          <a:lstStyle/>
          <a:p>
            <a:r>
              <a:rPr lang="en-US" sz="2800" dirty="0"/>
              <a:t>Step 3: Document Information</a:t>
            </a:r>
          </a:p>
        </p:txBody>
      </p:sp>
      <p:sp>
        <p:nvSpPr>
          <p:cNvPr id="4" name="Title 1"/>
          <p:cNvSpPr txBox="1">
            <a:spLocks/>
          </p:cNvSpPr>
          <p:nvPr/>
        </p:nvSpPr>
        <p:spPr>
          <a:xfrm>
            <a:off x="304800" y="3733800"/>
            <a:ext cx="2438400" cy="1935162"/>
          </a:xfrm>
          <a:prstGeom prst="rect">
            <a:avLst/>
          </a:prstGeom>
        </p:spPr>
        <p:txBody>
          <a:bodyPr vert="horz" rtlCol="0" anchor="ctr">
            <a:normAutofit/>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sz="2800" dirty="0"/>
              <a:t>Your Committee</a:t>
            </a:r>
          </a:p>
        </p:txBody>
      </p:sp>
      <p:pic>
        <p:nvPicPr>
          <p:cNvPr id="3" name="Picture 2"/>
          <p:cNvPicPr>
            <a:picLocks noChangeAspect="1"/>
          </p:cNvPicPr>
          <p:nvPr/>
        </p:nvPicPr>
        <p:blipFill>
          <a:blip r:embed="rId2"/>
          <a:stretch>
            <a:fillRect/>
          </a:stretch>
        </p:blipFill>
        <p:spPr>
          <a:xfrm>
            <a:off x="2863850" y="990600"/>
            <a:ext cx="6280150" cy="4505325"/>
          </a:xfrm>
          <a:prstGeom prst="rect">
            <a:avLst/>
          </a:prstGeom>
        </p:spPr>
      </p:pic>
    </p:spTree>
    <p:extLst>
      <p:ext uri="{BB962C8B-B14F-4D97-AF65-F5344CB8AC3E}">
        <p14:creationId xmlns:p14="http://schemas.microsoft.com/office/powerpoint/2010/main" val="42417744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2438400" cy="1935162"/>
          </a:xfrm>
        </p:spPr>
        <p:txBody>
          <a:bodyPr>
            <a:normAutofit/>
          </a:bodyPr>
          <a:lstStyle/>
          <a:p>
            <a:r>
              <a:rPr lang="en-US" sz="2800" dirty="0"/>
              <a:t>Step 3: Document Information</a:t>
            </a:r>
          </a:p>
        </p:txBody>
      </p:sp>
      <p:sp>
        <p:nvSpPr>
          <p:cNvPr id="4" name="Title 1"/>
          <p:cNvSpPr txBox="1">
            <a:spLocks/>
          </p:cNvSpPr>
          <p:nvPr/>
        </p:nvSpPr>
        <p:spPr>
          <a:xfrm>
            <a:off x="304800" y="3733800"/>
            <a:ext cx="2438400" cy="1935162"/>
          </a:xfrm>
          <a:prstGeom prst="rect">
            <a:avLst/>
          </a:prstGeom>
        </p:spPr>
        <p:txBody>
          <a:bodyPr vert="horz" rtlCol="0" anchor="ctr">
            <a:normAutofit/>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sz="2800" dirty="0"/>
              <a:t>Publishing Options</a:t>
            </a:r>
          </a:p>
        </p:txBody>
      </p:sp>
      <p:grpSp>
        <p:nvGrpSpPr>
          <p:cNvPr id="7" name="Group 6"/>
          <p:cNvGrpSpPr/>
          <p:nvPr/>
        </p:nvGrpSpPr>
        <p:grpSpPr>
          <a:xfrm>
            <a:off x="3698543" y="0"/>
            <a:ext cx="4302457" cy="6858000"/>
            <a:chOff x="3114675" y="-838200"/>
            <a:chExt cx="5029200" cy="8456613"/>
          </a:xfrm>
        </p:grpSpPr>
        <p:pic>
          <p:nvPicPr>
            <p:cNvPr id="3" name="Picture 2"/>
            <p:cNvPicPr>
              <a:picLocks noChangeAspect="1"/>
            </p:cNvPicPr>
            <p:nvPr/>
          </p:nvPicPr>
          <p:blipFill>
            <a:blip r:embed="rId2"/>
            <a:stretch>
              <a:fillRect/>
            </a:stretch>
          </p:blipFill>
          <p:spPr>
            <a:xfrm>
              <a:off x="3124200" y="-838200"/>
              <a:ext cx="5019675" cy="5276850"/>
            </a:xfrm>
            <a:prstGeom prst="rect">
              <a:avLst/>
            </a:prstGeom>
          </p:spPr>
        </p:pic>
        <p:pic>
          <p:nvPicPr>
            <p:cNvPr id="6" name="Picture 5"/>
            <p:cNvPicPr>
              <a:picLocks noChangeAspect="1"/>
            </p:cNvPicPr>
            <p:nvPr/>
          </p:nvPicPr>
          <p:blipFill>
            <a:blip r:embed="rId3"/>
            <a:stretch>
              <a:fillRect/>
            </a:stretch>
          </p:blipFill>
          <p:spPr>
            <a:xfrm>
              <a:off x="3114675" y="4284663"/>
              <a:ext cx="5029200" cy="3333750"/>
            </a:xfrm>
            <a:prstGeom prst="rect">
              <a:avLst/>
            </a:prstGeom>
          </p:spPr>
        </p:pic>
      </p:grpSp>
    </p:spTree>
    <p:extLst>
      <p:ext uri="{BB962C8B-B14F-4D97-AF65-F5344CB8AC3E}">
        <p14:creationId xmlns:p14="http://schemas.microsoft.com/office/powerpoint/2010/main" val="446922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560" y="475707"/>
            <a:ext cx="2438400" cy="1935162"/>
          </a:xfrm>
        </p:spPr>
        <p:txBody>
          <a:bodyPr>
            <a:normAutofit/>
          </a:bodyPr>
          <a:lstStyle/>
          <a:p>
            <a:r>
              <a:rPr lang="en-US" sz="2800" dirty="0"/>
              <a:t>Step 4: Upload   Your Files</a:t>
            </a:r>
          </a:p>
        </p:txBody>
      </p:sp>
      <p:grpSp>
        <p:nvGrpSpPr>
          <p:cNvPr id="6" name="Group 5"/>
          <p:cNvGrpSpPr/>
          <p:nvPr/>
        </p:nvGrpSpPr>
        <p:grpSpPr>
          <a:xfrm>
            <a:off x="2612530" y="214808"/>
            <a:ext cx="6546255" cy="6675037"/>
            <a:chOff x="2612530" y="214808"/>
            <a:chExt cx="6546255" cy="6675037"/>
          </a:xfrm>
        </p:grpSpPr>
        <p:pic>
          <p:nvPicPr>
            <p:cNvPr id="4" name="Picture 3"/>
            <p:cNvPicPr>
              <a:picLocks noChangeAspect="1"/>
            </p:cNvPicPr>
            <p:nvPr/>
          </p:nvPicPr>
          <p:blipFill>
            <a:blip r:embed="rId2"/>
            <a:stretch>
              <a:fillRect/>
            </a:stretch>
          </p:blipFill>
          <p:spPr>
            <a:xfrm>
              <a:off x="2612530" y="659952"/>
              <a:ext cx="6546255" cy="6229893"/>
            </a:xfrm>
            <a:prstGeom prst="rect">
              <a:avLst/>
            </a:prstGeom>
          </p:spPr>
        </p:pic>
        <p:pic>
          <p:nvPicPr>
            <p:cNvPr id="5" name="Picture 4"/>
            <p:cNvPicPr>
              <a:picLocks noChangeAspect="1"/>
            </p:cNvPicPr>
            <p:nvPr/>
          </p:nvPicPr>
          <p:blipFill>
            <a:blip r:embed="rId3"/>
            <a:stretch>
              <a:fillRect/>
            </a:stretch>
          </p:blipFill>
          <p:spPr>
            <a:xfrm>
              <a:off x="2612531" y="214808"/>
              <a:ext cx="6531470" cy="445144"/>
            </a:xfrm>
            <a:prstGeom prst="rect">
              <a:avLst/>
            </a:prstGeom>
          </p:spPr>
        </p:pic>
      </p:grpSp>
    </p:spTree>
    <p:extLst>
      <p:ext uri="{BB962C8B-B14F-4D97-AF65-F5344CB8AC3E}">
        <p14:creationId xmlns:p14="http://schemas.microsoft.com/office/powerpoint/2010/main" val="441057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560" y="475707"/>
            <a:ext cx="2438400" cy="1935162"/>
          </a:xfrm>
        </p:spPr>
        <p:txBody>
          <a:bodyPr>
            <a:normAutofit/>
          </a:bodyPr>
          <a:lstStyle/>
          <a:p>
            <a:r>
              <a:rPr lang="en-US" sz="2800" dirty="0"/>
              <a:t>Step 4: Upload   Your Files</a:t>
            </a:r>
          </a:p>
        </p:txBody>
      </p:sp>
      <p:pic>
        <p:nvPicPr>
          <p:cNvPr id="3" name="Picture 2"/>
          <p:cNvPicPr>
            <a:picLocks noChangeAspect="1"/>
          </p:cNvPicPr>
          <p:nvPr/>
        </p:nvPicPr>
        <p:blipFill rotWithShape="1">
          <a:blip r:embed="rId2"/>
          <a:srcRect l="3536"/>
          <a:stretch/>
        </p:blipFill>
        <p:spPr>
          <a:xfrm>
            <a:off x="2972998" y="0"/>
            <a:ext cx="6171002" cy="3352800"/>
          </a:xfrm>
          <a:prstGeom prst="rect">
            <a:avLst/>
          </a:prstGeom>
        </p:spPr>
      </p:pic>
      <p:sp>
        <p:nvSpPr>
          <p:cNvPr id="7" name="Title 1"/>
          <p:cNvSpPr txBox="1">
            <a:spLocks/>
          </p:cNvSpPr>
          <p:nvPr/>
        </p:nvSpPr>
        <p:spPr>
          <a:xfrm>
            <a:off x="144560" y="2743200"/>
            <a:ext cx="8466040" cy="3733800"/>
          </a:xfrm>
          <a:prstGeom prst="rect">
            <a:avLst/>
          </a:prstGeom>
        </p:spPr>
        <p:txBody>
          <a:bodyPr vert="horz" rtlCol="0" anchor="ctr">
            <a:normAutofit/>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sz="2800" dirty="0"/>
              <a:t>Select from the drop down to individually upload Scanned Committee Signatures and Signed Scanned License, as well as any </a:t>
            </a:r>
            <a:r>
              <a:rPr lang="en-US" sz="2800" dirty="0" err="1"/>
              <a:t>Supp</a:t>
            </a:r>
            <a:r>
              <a:rPr lang="en-US" sz="2800" dirty="0"/>
              <a:t> files you need to add.</a:t>
            </a:r>
          </a:p>
        </p:txBody>
      </p:sp>
      <p:cxnSp>
        <p:nvCxnSpPr>
          <p:cNvPr id="9" name="Straight Arrow Connector 8"/>
          <p:cNvCxnSpPr/>
          <p:nvPr/>
        </p:nvCxnSpPr>
        <p:spPr>
          <a:xfrm flipV="1">
            <a:off x="1066800" y="2081735"/>
            <a:ext cx="3544498" cy="160339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33466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2438400" cy="1935162"/>
          </a:xfrm>
        </p:spPr>
        <p:txBody>
          <a:bodyPr>
            <a:normAutofit/>
          </a:bodyPr>
          <a:lstStyle/>
          <a:p>
            <a:r>
              <a:rPr lang="en-US" sz="2800" dirty="0"/>
              <a:t>Step 5: Confirm and Submit</a:t>
            </a:r>
          </a:p>
        </p:txBody>
      </p:sp>
      <p:sp>
        <p:nvSpPr>
          <p:cNvPr id="5" name="Title 1"/>
          <p:cNvSpPr txBox="1">
            <a:spLocks/>
          </p:cNvSpPr>
          <p:nvPr/>
        </p:nvSpPr>
        <p:spPr>
          <a:xfrm>
            <a:off x="306371" y="2590800"/>
            <a:ext cx="2438400" cy="3001962"/>
          </a:xfrm>
          <a:prstGeom prst="rect">
            <a:avLst/>
          </a:prstGeom>
        </p:spPr>
        <p:txBody>
          <a:bodyPr vert="horz" rtlCol="0" anchor="ctr">
            <a:normAutofit/>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r>
              <a:rPr lang="en-US" sz="1800" dirty="0"/>
              <a:t>Errors will appear here</a:t>
            </a:r>
          </a:p>
          <a:p>
            <a:endParaRPr lang="en-US" sz="1800" dirty="0"/>
          </a:p>
          <a:p>
            <a:r>
              <a:rPr lang="en-US" sz="1800" dirty="0"/>
              <a:t>Check Information</a:t>
            </a:r>
          </a:p>
          <a:p>
            <a:endParaRPr lang="en-US" sz="1800" dirty="0"/>
          </a:p>
          <a:p>
            <a:endParaRPr lang="en-US" sz="1800" dirty="0"/>
          </a:p>
          <a:p>
            <a:endParaRPr lang="en-US" sz="1800" dirty="0"/>
          </a:p>
          <a:p>
            <a:endParaRPr lang="en-US" sz="1800" dirty="0"/>
          </a:p>
          <a:p>
            <a:r>
              <a:rPr lang="en-US" sz="1800" dirty="0"/>
              <a:t>Part 1</a:t>
            </a:r>
          </a:p>
        </p:txBody>
      </p:sp>
      <p:grpSp>
        <p:nvGrpSpPr>
          <p:cNvPr id="6" name="Group 5"/>
          <p:cNvGrpSpPr/>
          <p:nvPr/>
        </p:nvGrpSpPr>
        <p:grpSpPr>
          <a:xfrm>
            <a:off x="2590800" y="381000"/>
            <a:ext cx="6446400" cy="6019800"/>
            <a:chOff x="2590800" y="381000"/>
            <a:chExt cx="6446400" cy="6019800"/>
          </a:xfrm>
        </p:grpSpPr>
        <p:pic>
          <p:nvPicPr>
            <p:cNvPr id="4" name="Picture 3"/>
            <p:cNvPicPr>
              <a:picLocks noChangeAspect="1"/>
            </p:cNvPicPr>
            <p:nvPr/>
          </p:nvPicPr>
          <p:blipFill>
            <a:blip r:embed="rId2"/>
            <a:stretch>
              <a:fillRect/>
            </a:stretch>
          </p:blipFill>
          <p:spPr>
            <a:xfrm>
              <a:off x="2590800" y="381000"/>
              <a:ext cx="6446400" cy="6019800"/>
            </a:xfrm>
            <a:prstGeom prst="rect">
              <a:avLst/>
            </a:prstGeom>
          </p:spPr>
        </p:pic>
        <p:sp>
          <p:nvSpPr>
            <p:cNvPr id="3" name="Rectangle 2"/>
            <p:cNvSpPr/>
            <p:nvPr/>
          </p:nvSpPr>
          <p:spPr>
            <a:xfrm>
              <a:off x="4267200" y="2514600"/>
              <a:ext cx="2438400" cy="121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267200" y="4876800"/>
              <a:ext cx="2438400" cy="121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 name="Straight Arrow Connector 6"/>
          <p:cNvCxnSpPr/>
          <p:nvPr/>
        </p:nvCxnSpPr>
        <p:spPr>
          <a:xfrm flipV="1">
            <a:off x="2247900" y="1676400"/>
            <a:ext cx="723900" cy="1143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2533650" y="3733800"/>
            <a:ext cx="723900" cy="29442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550825" y="4028223"/>
            <a:ext cx="996225" cy="115337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46772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2438400" cy="1935162"/>
          </a:xfrm>
        </p:spPr>
        <p:txBody>
          <a:bodyPr>
            <a:normAutofit/>
          </a:bodyPr>
          <a:lstStyle/>
          <a:p>
            <a:r>
              <a:rPr lang="en-US" sz="2800" dirty="0"/>
              <a:t>Step 5: Confirm and Submit</a:t>
            </a:r>
          </a:p>
        </p:txBody>
      </p:sp>
      <p:sp>
        <p:nvSpPr>
          <p:cNvPr id="5" name="Title 1"/>
          <p:cNvSpPr txBox="1">
            <a:spLocks/>
          </p:cNvSpPr>
          <p:nvPr/>
        </p:nvSpPr>
        <p:spPr>
          <a:xfrm>
            <a:off x="306371" y="2590800"/>
            <a:ext cx="2438400" cy="3001962"/>
          </a:xfrm>
          <a:prstGeom prst="rect">
            <a:avLst/>
          </a:prstGeom>
        </p:spPr>
        <p:txBody>
          <a:bodyPr vert="horz" rtlCol="0" anchor="ctr">
            <a:normAutofit/>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dirty="0"/>
              <a:t>Part 2</a:t>
            </a:r>
          </a:p>
        </p:txBody>
      </p:sp>
      <p:pic>
        <p:nvPicPr>
          <p:cNvPr id="3" name="Picture 2"/>
          <p:cNvPicPr>
            <a:picLocks noChangeAspect="1"/>
          </p:cNvPicPr>
          <p:nvPr/>
        </p:nvPicPr>
        <p:blipFill>
          <a:blip r:embed="rId2"/>
          <a:stretch>
            <a:fillRect/>
          </a:stretch>
        </p:blipFill>
        <p:spPr>
          <a:xfrm>
            <a:off x="3124200" y="533400"/>
            <a:ext cx="5681480" cy="5257800"/>
          </a:xfrm>
          <a:prstGeom prst="rect">
            <a:avLst/>
          </a:prstGeom>
        </p:spPr>
      </p:pic>
    </p:spTree>
    <p:extLst>
      <p:ext uri="{BB962C8B-B14F-4D97-AF65-F5344CB8AC3E}">
        <p14:creationId xmlns:p14="http://schemas.microsoft.com/office/powerpoint/2010/main" val="8143209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1"/>
          <p:cNvSpPr>
            <a:spLocks noGrp="1"/>
          </p:cNvSpPr>
          <p:nvPr>
            <p:ph idx="1"/>
          </p:nvPr>
        </p:nvSpPr>
        <p:spPr>
          <a:xfrm>
            <a:off x="457200" y="2057400"/>
            <a:ext cx="8229600" cy="3581400"/>
          </a:xfrm>
        </p:spPr>
        <p:txBody>
          <a:bodyPr/>
          <a:lstStyle/>
          <a:p>
            <a:r>
              <a:rPr lang="en-US" b="1" dirty="0"/>
              <a:t>Thesisondemand.com</a:t>
            </a:r>
            <a:r>
              <a:rPr lang="en-US" dirty="0"/>
              <a:t>: </a:t>
            </a:r>
          </a:p>
          <a:p>
            <a:pPr marL="109537" indent="0">
              <a:buNone/>
            </a:pPr>
            <a:r>
              <a:rPr lang="en-US" dirty="0"/>
              <a:t>	</a:t>
            </a:r>
            <a:r>
              <a:rPr lang="en-US" dirty="0">
                <a:hlinkClick r:id="rId3"/>
              </a:rPr>
              <a:t>http://www.thesisondemand.com</a:t>
            </a:r>
            <a:endParaRPr lang="en-US" dirty="0"/>
          </a:p>
          <a:p>
            <a:pPr>
              <a:buFont typeface="Wingdings 3" pitchFamily="18" charset="2"/>
              <a:buNone/>
            </a:pPr>
            <a:r>
              <a:rPr lang="en-US" dirty="0"/>
              <a:t>	</a:t>
            </a:r>
          </a:p>
          <a:p>
            <a:r>
              <a:rPr lang="en-US" b="1" dirty="0"/>
              <a:t>PrintonDemand.com:</a:t>
            </a:r>
          </a:p>
          <a:p>
            <a:pPr marL="109537" indent="0">
              <a:buNone/>
            </a:pPr>
            <a:r>
              <a:rPr lang="en-US" dirty="0"/>
              <a:t>	</a:t>
            </a:r>
            <a:r>
              <a:rPr lang="en-US" dirty="0">
                <a:hlinkClick r:id="rId4"/>
              </a:rPr>
              <a:t>http://www.printondemand.com</a:t>
            </a:r>
            <a:endParaRPr lang="en-US" dirty="0"/>
          </a:p>
          <a:p>
            <a:pPr>
              <a:buNone/>
            </a:pPr>
            <a:endParaRPr lang="en-US" dirty="0"/>
          </a:p>
        </p:txBody>
      </p:sp>
      <p:sp>
        <p:nvSpPr>
          <p:cNvPr id="3" name="Title 2"/>
          <p:cNvSpPr>
            <a:spLocks noGrp="1"/>
          </p:cNvSpPr>
          <p:nvPr>
            <p:ph type="title"/>
          </p:nvPr>
        </p:nvSpPr>
        <p:spPr/>
        <p:txBody>
          <a:bodyPr>
            <a:normAutofit fontScale="90000"/>
          </a:bodyPr>
          <a:lstStyle/>
          <a:p>
            <a:pPr>
              <a:defRPr/>
            </a:pPr>
            <a:r>
              <a:rPr lang="en-US" dirty="0">
                <a:solidFill>
                  <a:srgbClr val="7030A0"/>
                </a:solidFill>
              </a:rPr>
              <a:t>Other Options for Ordering Bound Copies of Your Thesis/Dissertation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400" dirty="0"/>
              <a:t>Email confirmation of receipt of manuscript</a:t>
            </a:r>
          </a:p>
          <a:p>
            <a:r>
              <a:rPr lang="en-US" sz="2400" dirty="0"/>
              <a:t>Allow one week for format review</a:t>
            </a:r>
          </a:p>
          <a:p>
            <a:r>
              <a:rPr lang="en-US" sz="2400" dirty="0"/>
              <a:t>If formatting revisions are needed , you will be notified via email of specific revisions</a:t>
            </a:r>
          </a:p>
          <a:p>
            <a:r>
              <a:rPr lang="en-US" sz="2400" dirty="0"/>
              <a:t>Final email notice indicating manuscript has been accepted</a:t>
            </a:r>
          </a:p>
          <a:p>
            <a:r>
              <a:rPr lang="en-US" sz="2400" dirty="0"/>
              <a:t>Notification sent to Registrar’s Office and your committee chair </a:t>
            </a:r>
          </a:p>
          <a:p>
            <a:r>
              <a:rPr lang="en-US" sz="2400" dirty="0"/>
              <a:t>Upon verification of your graduation, manuscript sent to ProQuest and The </a:t>
            </a:r>
            <a:r>
              <a:rPr lang="en-US" sz="2400" dirty="0" err="1"/>
              <a:t>ScholarShip</a:t>
            </a:r>
            <a:endParaRPr lang="en-US" sz="2400" dirty="0"/>
          </a:p>
        </p:txBody>
      </p:sp>
      <p:sp>
        <p:nvSpPr>
          <p:cNvPr id="4" name="Title 3"/>
          <p:cNvSpPr>
            <a:spLocks noGrp="1"/>
          </p:cNvSpPr>
          <p:nvPr>
            <p:ph type="title"/>
          </p:nvPr>
        </p:nvSpPr>
        <p:spPr/>
        <p:txBody>
          <a:bodyPr>
            <a:normAutofit/>
          </a:bodyPr>
          <a:lstStyle/>
          <a:p>
            <a:pPr algn="ctr"/>
            <a:r>
              <a:rPr lang="en-US" sz="4000" dirty="0">
                <a:solidFill>
                  <a:srgbClr val="7030A0"/>
                </a:solidFill>
              </a:rPr>
              <a:t>In-Office Processing</a:t>
            </a:r>
          </a:p>
        </p:txBody>
      </p:sp>
    </p:spTree>
    <p:extLst>
      <p:ext uri="{BB962C8B-B14F-4D97-AF65-F5344CB8AC3E}">
        <p14:creationId xmlns:p14="http://schemas.microsoft.com/office/powerpoint/2010/main" val="3941782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84238"/>
            <a:ext cx="8229600" cy="4525962"/>
          </a:xfrm>
        </p:spPr>
        <p:txBody>
          <a:bodyPr/>
          <a:lstStyle/>
          <a:p>
            <a:r>
              <a:rPr lang="en-US" dirty="0"/>
              <a:t>From the Grad School website for current students</a:t>
            </a:r>
            <a:r>
              <a:rPr lang="en-US" dirty="0">
                <a:sym typeface="Wingdings" panose="05000000000000000000" pitchFamily="2" charset="2"/>
              </a:rPr>
              <a:t>, choose the link “Vireo—Theses &amp; Dissertations” to find</a:t>
            </a:r>
          </a:p>
          <a:p>
            <a:pPr lvl="1"/>
            <a:r>
              <a:rPr lang="en-US" dirty="0">
                <a:sym typeface="Wingdings" panose="05000000000000000000" pitchFamily="2" charset="2"/>
              </a:rPr>
              <a:t>Forms, including the Non-Exclusive Distribution License</a:t>
            </a:r>
          </a:p>
          <a:p>
            <a:pPr lvl="1"/>
            <a:r>
              <a:rPr lang="en-US" dirty="0">
                <a:sym typeface="Wingdings" panose="05000000000000000000" pitchFamily="2" charset="2"/>
              </a:rPr>
              <a:t>Formatting Manual</a:t>
            </a:r>
          </a:p>
          <a:p>
            <a:pPr lvl="1"/>
            <a:r>
              <a:rPr lang="en-US" dirty="0">
                <a:sym typeface="Wingdings" panose="05000000000000000000" pitchFamily="2" charset="2"/>
              </a:rPr>
              <a:t>Due dates</a:t>
            </a:r>
          </a:p>
          <a:p>
            <a:pPr lvl="1"/>
            <a:r>
              <a:rPr lang="en-US" dirty="0">
                <a:sym typeface="Wingdings" panose="05000000000000000000" pitchFamily="2" charset="2"/>
              </a:rPr>
              <a:t>Link to the Vireo Guide</a:t>
            </a:r>
          </a:p>
          <a:p>
            <a:pPr lvl="1"/>
            <a:r>
              <a:rPr lang="en-US" dirty="0">
                <a:sym typeface="Wingdings" panose="05000000000000000000" pitchFamily="2" charset="2"/>
              </a:rPr>
              <a:t>Link to the Vireo System </a:t>
            </a:r>
            <a:endParaRPr lang="en-US" dirty="0"/>
          </a:p>
        </p:txBody>
      </p:sp>
    </p:spTree>
    <p:extLst>
      <p:ext uri="{BB962C8B-B14F-4D97-AF65-F5344CB8AC3E}">
        <p14:creationId xmlns:p14="http://schemas.microsoft.com/office/powerpoint/2010/main" val="34896375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Field in Vireo: ORCID</a:t>
            </a:r>
          </a:p>
        </p:txBody>
      </p:sp>
      <p:pic>
        <p:nvPicPr>
          <p:cNvPr id="3" name="Picture 2"/>
          <p:cNvPicPr>
            <a:picLocks noChangeAspect="1"/>
          </p:cNvPicPr>
          <p:nvPr/>
        </p:nvPicPr>
        <p:blipFill>
          <a:blip r:embed="rId2"/>
          <a:stretch>
            <a:fillRect/>
          </a:stretch>
        </p:blipFill>
        <p:spPr>
          <a:xfrm>
            <a:off x="105032" y="1295400"/>
            <a:ext cx="8933935" cy="4572000"/>
          </a:xfrm>
          <a:prstGeom prst="rect">
            <a:avLst/>
          </a:prstGeom>
        </p:spPr>
      </p:pic>
    </p:spTree>
    <p:extLst>
      <p:ext uri="{BB962C8B-B14F-4D97-AF65-F5344CB8AC3E}">
        <p14:creationId xmlns:p14="http://schemas.microsoft.com/office/powerpoint/2010/main" val="19101356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Register with a username and password</a:t>
            </a:r>
          </a:p>
          <a:p>
            <a:r>
              <a:rPr lang="en-US" dirty="0"/>
              <a:t>Link your scholarly works (articles, book chapters, presentations, etc.)</a:t>
            </a:r>
          </a:p>
          <a:p>
            <a:r>
              <a:rPr lang="en-US" b="1" dirty="0">
                <a:solidFill>
                  <a:srgbClr val="92D050"/>
                </a:solidFill>
              </a:rPr>
              <a:t>ORCID remains consistent whether you change names or institutions</a:t>
            </a:r>
          </a:p>
          <a:p>
            <a:r>
              <a:rPr lang="en-US" dirty="0"/>
              <a:t>Journal publishers are using ORCID during submission process</a:t>
            </a:r>
          </a:p>
          <a:p>
            <a:r>
              <a:rPr lang="en-US" dirty="0"/>
              <a:t>Federal funders are using ORCID during application process</a:t>
            </a:r>
          </a:p>
        </p:txBody>
      </p:sp>
      <p:sp>
        <p:nvSpPr>
          <p:cNvPr id="3" name="Title 2"/>
          <p:cNvSpPr>
            <a:spLocks noGrp="1"/>
          </p:cNvSpPr>
          <p:nvPr>
            <p:ph type="title"/>
          </p:nvPr>
        </p:nvSpPr>
        <p:spPr/>
        <p:txBody>
          <a:bodyPr>
            <a:normAutofit/>
          </a:bodyPr>
          <a:lstStyle/>
          <a:p>
            <a:r>
              <a:rPr lang="en-US" dirty="0"/>
              <a:t>ORCID: Unique Researcher ID</a:t>
            </a:r>
          </a:p>
        </p:txBody>
      </p:sp>
      <p:pic>
        <p:nvPicPr>
          <p:cNvPr id="4" name="Picture 3" descr="Crossref to Auto-Update ORCID Records – Crossref Blo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5562600"/>
            <a:ext cx="1219200" cy="1219200"/>
          </a:xfrm>
          <a:prstGeom prst="rect">
            <a:avLst/>
          </a:prstGeom>
        </p:spPr>
      </p:pic>
    </p:spTree>
    <p:extLst>
      <p:ext uri="{BB962C8B-B14F-4D97-AF65-F5344CB8AC3E}">
        <p14:creationId xmlns:p14="http://schemas.microsoft.com/office/powerpoint/2010/main" val="9063906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a:solidFill>
                  <a:srgbClr val="7030A0"/>
                </a:solidFill>
              </a:rPr>
              <a:t>What is Copyright?</a:t>
            </a:r>
          </a:p>
        </p:txBody>
      </p:sp>
      <p:sp>
        <p:nvSpPr>
          <p:cNvPr id="5" name="Content Placeholder 4"/>
          <p:cNvSpPr>
            <a:spLocks noGrp="1"/>
          </p:cNvSpPr>
          <p:nvPr>
            <p:ph sz="half" idx="1"/>
          </p:nvPr>
        </p:nvSpPr>
        <p:spPr>
          <a:xfrm>
            <a:off x="457200" y="1481328"/>
            <a:ext cx="7924800" cy="4525963"/>
          </a:xfrm>
        </p:spPr>
        <p:txBody>
          <a:bodyPr/>
          <a:lstStyle/>
          <a:p>
            <a:r>
              <a:rPr lang="en-US" dirty="0"/>
              <a:t>Bundle of property rights to a creative work, including rights to: </a:t>
            </a:r>
          </a:p>
          <a:p>
            <a:pPr lvl="1"/>
            <a:r>
              <a:rPr lang="en-US" sz="2800" dirty="0"/>
              <a:t>Reproduce</a:t>
            </a:r>
          </a:p>
          <a:p>
            <a:pPr lvl="1"/>
            <a:r>
              <a:rPr lang="en-US" sz="2800" dirty="0"/>
              <a:t>Make derivative works</a:t>
            </a:r>
          </a:p>
          <a:p>
            <a:pPr lvl="2"/>
            <a:r>
              <a:rPr lang="en-US" sz="2400" dirty="0"/>
              <a:t>e.g. movies and plays based on a novel</a:t>
            </a:r>
          </a:p>
          <a:p>
            <a:pPr lvl="1"/>
            <a:r>
              <a:rPr lang="en-US" sz="2800" dirty="0"/>
              <a:t>Distribute</a:t>
            </a:r>
          </a:p>
          <a:p>
            <a:pPr lvl="1"/>
            <a:r>
              <a:rPr lang="en-US" sz="2800" dirty="0"/>
              <a:t>Perform publicly</a:t>
            </a:r>
          </a:p>
          <a:p>
            <a:pPr lvl="1"/>
            <a:r>
              <a:rPr lang="en-US" sz="2800" dirty="0"/>
              <a:t>Display publicly</a:t>
            </a:r>
            <a:r>
              <a:rPr lang="en-US" sz="2800" b="1" dirty="0"/>
              <a:t> </a:t>
            </a:r>
          </a:p>
          <a:p>
            <a:pPr lvl="1"/>
            <a:r>
              <a:rPr lang="en-US" sz="2800" dirty="0"/>
              <a:t>Transmit digitally</a:t>
            </a:r>
          </a:p>
        </p:txBody>
      </p:sp>
      <p:sp>
        <p:nvSpPr>
          <p:cNvPr id="2" name="TextBox 1"/>
          <p:cNvSpPr txBox="1"/>
          <p:nvPr/>
        </p:nvSpPr>
        <p:spPr>
          <a:xfrm>
            <a:off x="4495800" y="6258580"/>
            <a:ext cx="4648200" cy="523220"/>
          </a:xfrm>
          <a:prstGeom prst="rect">
            <a:avLst/>
          </a:prstGeom>
          <a:noFill/>
        </p:spPr>
        <p:txBody>
          <a:bodyPr wrap="square" rtlCol="0">
            <a:spAutoFit/>
          </a:bodyPr>
          <a:lstStyle/>
          <a:p>
            <a:r>
              <a:rPr lang="en-US" sz="2800" b="1" dirty="0">
                <a:solidFill>
                  <a:srgbClr val="7030A0"/>
                </a:solidFill>
                <a:latin typeface="+mn-lt"/>
              </a:rPr>
              <a:t>http://copyright.ecu.edu </a:t>
            </a:r>
          </a:p>
        </p:txBody>
      </p:sp>
    </p:spTree>
    <p:extLst>
      <p:ext uri="{BB962C8B-B14F-4D97-AF65-F5344CB8AC3E}">
        <p14:creationId xmlns:p14="http://schemas.microsoft.com/office/powerpoint/2010/main" val="23771265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fld id="{6DA6A1AB-CA7F-4A85-A863-D47849B09B24}" type="slidenum">
              <a:rPr lang="en-US" altLang="en-US"/>
              <a:pPr/>
              <a:t>33</a:t>
            </a:fld>
            <a:endParaRPr lang="en-US" altLang="en-US" dirty="0"/>
          </a:p>
        </p:txBody>
      </p:sp>
      <p:sp>
        <p:nvSpPr>
          <p:cNvPr id="203779" name="Rectangle 3"/>
          <p:cNvSpPr>
            <a:spLocks noGrp="1" noChangeArrowheads="1"/>
          </p:cNvSpPr>
          <p:nvPr>
            <p:ph type="body" sz="half" idx="1"/>
          </p:nvPr>
        </p:nvSpPr>
        <p:spPr>
          <a:xfrm>
            <a:off x="457200" y="1295400"/>
            <a:ext cx="8229600" cy="48768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marL="457200" indent="-457200">
              <a:tabLst>
                <a:tab pos="1771650" algn="l"/>
              </a:tabLst>
            </a:pPr>
            <a:r>
              <a:rPr lang="en-US" altLang="en-US" sz="2800" dirty="0"/>
              <a:t>Personal Authors &amp; Joint-Authors</a:t>
            </a:r>
          </a:p>
          <a:p>
            <a:pPr marL="1028700" lvl="1" indent="-457200">
              <a:tabLst>
                <a:tab pos="1771650" algn="l"/>
              </a:tabLst>
            </a:pPr>
            <a:r>
              <a:rPr lang="en-US" altLang="en-US" sz="2400" dirty="0"/>
              <a:t>life of author(s) + 70 years</a:t>
            </a:r>
          </a:p>
          <a:p>
            <a:pPr marL="1028700" lvl="1" indent="-457200">
              <a:tabLst>
                <a:tab pos="1771650" algn="l"/>
              </a:tabLst>
            </a:pPr>
            <a:r>
              <a:rPr lang="en-US" altLang="en-US" sz="2400" dirty="0"/>
              <a:t>OR – until you sign it away </a:t>
            </a:r>
          </a:p>
          <a:p>
            <a:pPr marL="457200" indent="-457200">
              <a:tabLst>
                <a:tab pos="1771650" algn="l"/>
              </a:tabLst>
            </a:pPr>
            <a:endParaRPr lang="en-US" altLang="en-US" sz="2800" dirty="0"/>
          </a:p>
          <a:p>
            <a:pPr marL="457200" indent="-457200">
              <a:tabLst>
                <a:tab pos="1771650" algn="l"/>
              </a:tabLst>
            </a:pPr>
            <a:r>
              <a:rPr lang="en-US" altLang="en-US" sz="2800" dirty="0"/>
              <a:t>Corporate Authors</a:t>
            </a:r>
          </a:p>
          <a:p>
            <a:pPr marL="1028700" lvl="1" indent="-457200">
              <a:tabLst>
                <a:tab pos="1771650" algn="l"/>
              </a:tabLst>
            </a:pPr>
            <a:r>
              <a:rPr lang="en-US" altLang="en-US" sz="2400" dirty="0"/>
              <a:t>95 years after publication - OR (the lesser of) -</a:t>
            </a:r>
          </a:p>
          <a:p>
            <a:pPr marL="1028700" lvl="1" indent="-457200">
              <a:tabLst>
                <a:tab pos="1771650" algn="l"/>
              </a:tabLst>
            </a:pPr>
            <a:r>
              <a:rPr lang="en-US" altLang="en-US" sz="2400" dirty="0"/>
              <a:t>120 years after creation </a:t>
            </a:r>
            <a:endParaRPr lang="en-US" altLang="en-US" sz="2800" dirty="0"/>
          </a:p>
          <a:p>
            <a:pPr marL="457200" indent="-457200">
              <a:tabLst>
                <a:tab pos="1771650" algn="l"/>
              </a:tabLst>
            </a:pPr>
            <a:endParaRPr lang="en-US" altLang="en-US" sz="2800" dirty="0"/>
          </a:p>
          <a:p>
            <a:pPr marL="457200" indent="-457200">
              <a:tabLst>
                <a:tab pos="1771650" algn="l"/>
              </a:tabLst>
            </a:pPr>
            <a:r>
              <a:rPr lang="en-US" altLang="en-US" sz="2800" dirty="0"/>
              <a:t>Duration has changed over time</a:t>
            </a:r>
          </a:p>
        </p:txBody>
      </p:sp>
      <p:sp>
        <p:nvSpPr>
          <p:cNvPr id="6" name="Title 2"/>
          <p:cNvSpPr txBox="1">
            <a:spLocks/>
          </p:cNvSpPr>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algn="ctr"/>
            <a:r>
              <a:rPr lang="en-US" dirty="0">
                <a:solidFill>
                  <a:srgbClr val="7030A0"/>
                </a:solidFill>
              </a:rPr>
              <a:t>Copyright Duration</a:t>
            </a:r>
          </a:p>
        </p:txBody>
      </p:sp>
    </p:spTree>
    <p:extLst>
      <p:ext uri="{BB962C8B-B14F-4D97-AF65-F5344CB8AC3E}">
        <p14:creationId xmlns:p14="http://schemas.microsoft.com/office/powerpoint/2010/main" val="947891635"/>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a:t>You most often own the copyright in </a:t>
            </a:r>
            <a:r>
              <a:rPr lang="en-US" b="1" dirty="0"/>
              <a:t>your work</a:t>
            </a:r>
            <a:r>
              <a:rPr lang="en-US" dirty="0"/>
              <a:t>. </a:t>
            </a:r>
          </a:p>
          <a:p>
            <a:pPr lvl="1"/>
            <a:r>
              <a:rPr lang="en-US" dirty="0"/>
              <a:t>ECU and/or grant agencies might own the rights.</a:t>
            </a:r>
          </a:p>
          <a:p>
            <a:pPr lvl="1"/>
            <a:r>
              <a:rPr lang="en-US" dirty="0"/>
              <a:t>Joint authorship </a:t>
            </a:r>
          </a:p>
          <a:p>
            <a:r>
              <a:rPr lang="en-US" dirty="0"/>
              <a:t>The owner controls how a work is used and by whom.</a:t>
            </a:r>
          </a:p>
        </p:txBody>
      </p:sp>
      <p:sp>
        <p:nvSpPr>
          <p:cNvPr id="7" name="Content Placeholder 6"/>
          <p:cNvSpPr>
            <a:spLocks noGrp="1"/>
          </p:cNvSpPr>
          <p:nvPr>
            <p:ph sz="half" idx="2"/>
          </p:nvPr>
        </p:nvSpPr>
        <p:spPr>
          <a:xfrm>
            <a:off x="4648200" y="1481328"/>
            <a:ext cx="4343400" cy="4525963"/>
          </a:xfrm>
        </p:spPr>
        <p:txBody>
          <a:bodyPr/>
          <a:lstStyle/>
          <a:p>
            <a:r>
              <a:rPr lang="en-US" dirty="0"/>
              <a:t>You often </a:t>
            </a:r>
            <a:r>
              <a:rPr lang="en-US" b="1" dirty="0"/>
              <a:t>use</a:t>
            </a:r>
            <a:r>
              <a:rPr lang="en-US" dirty="0"/>
              <a:t> someone else’s works.</a:t>
            </a:r>
          </a:p>
          <a:p>
            <a:r>
              <a:rPr lang="en-US" dirty="0"/>
              <a:t>Your </a:t>
            </a:r>
            <a:r>
              <a:rPr lang="en-US" b="1" dirty="0"/>
              <a:t>use</a:t>
            </a:r>
            <a:r>
              <a:rPr lang="en-US" dirty="0"/>
              <a:t> must be permitted to be legal.</a:t>
            </a:r>
          </a:p>
          <a:p>
            <a:pPr lvl="1"/>
            <a:r>
              <a:rPr lang="en-US" dirty="0"/>
              <a:t>By law </a:t>
            </a:r>
          </a:p>
          <a:p>
            <a:pPr lvl="2"/>
            <a:r>
              <a:rPr lang="en-US" dirty="0"/>
              <a:t>public domain</a:t>
            </a:r>
          </a:p>
          <a:p>
            <a:pPr lvl="2"/>
            <a:r>
              <a:rPr lang="en-US" dirty="0"/>
              <a:t>fair use</a:t>
            </a:r>
          </a:p>
          <a:p>
            <a:pPr lvl="1"/>
            <a:r>
              <a:rPr lang="en-US" dirty="0"/>
              <a:t>By the owner directly</a:t>
            </a:r>
          </a:p>
          <a:p>
            <a:pPr lvl="1"/>
            <a:r>
              <a:rPr lang="en-US" dirty="0"/>
              <a:t>By the owner’s agent</a:t>
            </a:r>
          </a:p>
        </p:txBody>
      </p:sp>
      <p:sp>
        <p:nvSpPr>
          <p:cNvPr id="3" name="Title 2"/>
          <p:cNvSpPr>
            <a:spLocks noGrp="1"/>
          </p:cNvSpPr>
          <p:nvPr>
            <p:ph type="title"/>
          </p:nvPr>
        </p:nvSpPr>
        <p:spPr/>
        <p:txBody>
          <a:bodyPr/>
          <a:lstStyle/>
          <a:p>
            <a:pPr algn="ctr"/>
            <a:r>
              <a:rPr lang="en-US" dirty="0">
                <a:solidFill>
                  <a:srgbClr val="7030A0"/>
                </a:solidFill>
              </a:rPr>
              <a:t>Two Sides of Copyright</a:t>
            </a:r>
          </a:p>
        </p:txBody>
      </p:sp>
    </p:spTree>
    <p:extLst>
      <p:ext uri="{BB962C8B-B14F-4D97-AF65-F5344CB8AC3E}">
        <p14:creationId xmlns:p14="http://schemas.microsoft.com/office/powerpoint/2010/main" val="16445461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940300"/>
          </a:xfrm>
        </p:spPr>
        <p:txBody>
          <a:bodyPr/>
          <a:lstStyle/>
          <a:p>
            <a:r>
              <a:rPr lang="en-US" dirty="0"/>
              <a:t>Copyright privileges vest immediately upon creation of your work in fixed, tangible form.</a:t>
            </a:r>
          </a:p>
          <a:p>
            <a:endParaRPr lang="en-US" dirty="0"/>
          </a:p>
          <a:p>
            <a:r>
              <a:rPr lang="en-US" dirty="0"/>
              <a:t>No notice or registration is required.</a:t>
            </a:r>
          </a:p>
          <a:p>
            <a:endParaRPr lang="en-US" dirty="0"/>
          </a:p>
          <a:p>
            <a:r>
              <a:rPr lang="en-US" dirty="0"/>
              <a:t>Registration is required before you can file an infringement lawsuit or receive statutory damages or attorney’s fees.</a:t>
            </a:r>
          </a:p>
          <a:p>
            <a:endParaRPr lang="en-US" dirty="0"/>
          </a:p>
          <a:p>
            <a:r>
              <a:rPr lang="en-US" dirty="0"/>
              <a:t>Registration also ensures that the facts of the copyright are on the public record</a:t>
            </a:r>
          </a:p>
        </p:txBody>
      </p:sp>
      <p:sp>
        <p:nvSpPr>
          <p:cNvPr id="3" name="Title 2"/>
          <p:cNvSpPr>
            <a:spLocks noGrp="1"/>
          </p:cNvSpPr>
          <p:nvPr>
            <p:ph type="title"/>
          </p:nvPr>
        </p:nvSpPr>
        <p:spPr>
          <a:xfrm>
            <a:off x="457200" y="274638"/>
            <a:ext cx="8229600" cy="868362"/>
          </a:xfrm>
        </p:spPr>
        <p:txBody>
          <a:bodyPr/>
          <a:lstStyle/>
          <a:p>
            <a:pPr algn="ctr"/>
            <a:r>
              <a:rPr lang="en-US" dirty="0">
                <a:solidFill>
                  <a:srgbClr val="7030A0"/>
                </a:solidFill>
              </a:rPr>
              <a:t>Your Copyright</a:t>
            </a:r>
          </a:p>
        </p:txBody>
      </p:sp>
    </p:spTree>
    <p:extLst>
      <p:ext uri="{BB962C8B-B14F-4D97-AF65-F5344CB8AC3E}">
        <p14:creationId xmlns:p14="http://schemas.microsoft.com/office/powerpoint/2010/main" val="21675556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a:xfrm>
            <a:off x="304800" y="1981200"/>
            <a:ext cx="8534400" cy="2938462"/>
          </a:xfrm>
        </p:spPr>
        <p:txBody>
          <a:bodyPr/>
          <a:lstStyle/>
          <a:p>
            <a:endParaRPr lang="en-US" sz="1300" dirty="0"/>
          </a:p>
          <a:p>
            <a:r>
              <a:rPr lang="en-US" dirty="0"/>
              <a:t>You can register your copyright online with the U.S. Copyright Office for $35.  </a:t>
            </a:r>
          </a:p>
          <a:p>
            <a:pPr lvl="1"/>
            <a:r>
              <a:rPr lang="en-US" dirty="0"/>
              <a:t>Online form: </a:t>
            </a:r>
            <a:r>
              <a:rPr lang="en-US" dirty="0">
                <a:hlinkClick r:id="rId3"/>
              </a:rPr>
              <a:t>http://copyright.gov/eco</a:t>
            </a:r>
            <a:r>
              <a:rPr lang="en-US" dirty="0"/>
              <a:t> </a:t>
            </a:r>
          </a:p>
          <a:p>
            <a:pPr lvl="1"/>
            <a:r>
              <a:rPr lang="en-US" dirty="0"/>
              <a:t>For more information, see U.S. Copyright Office FAQs: </a:t>
            </a:r>
            <a:r>
              <a:rPr lang="en-US" dirty="0">
                <a:hlinkClick r:id="rId4"/>
              </a:rPr>
              <a:t>http://www.copyright.gov/help/faq/</a:t>
            </a:r>
            <a:endParaRPr lang="en-US" dirty="0"/>
          </a:p>
          <a:p>
            <a:endParaRPr lang="en-US" dirty="0"/>
          </a:p>
        </p:txBody>
      </p:sp>
      <p:sp>
        <p:nvSpPr>
          <p:cNvPr id="3" name="Title 2"/>
          <p:cNvSpPr>
            <a:spLocks noGrp="1"/>
          </p:cNvSpPr>
          <p:nvPr>
            <p:ph type="title"/>
          </p:nvPr>
        </p:nvSpPr>
        <p:spPr/>
        <p:txBody>
          <a:bodyPr/>
          <a:lstStyle/>
          <a:p>
            <a:pPr algn="ctr">
              <a:defRPr/>
            </a:pPr>
            <a:r>
              <a:rPr lang="en-US" dirty="0">
                <a:solidFill>
                  <a:srgbClr val="7030A0"/>
                </a:solidFill>
              </a:rPr>
              <a:t>Registering Your Copyright</a:t>
            </a:r>
          </a:p>
        </p:txBody>
      </p:sp>
    </p:spTree>
    <p:extLst>
      <p:ext uri="{BB962C8B-B14F-4D97-AF65-F5344CB8AC3E}">
        <p14:creationId xmlns:p14="http://schemas.microsoft.com/office/powerpoint/2010/main" val="12235326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1"/>
          </p:nvPr>
        </p:nvSpPr>
        <p:spPr>
          <a:xfrm>
            <a:off x="457200" y="1295400"/>
            <a:ext cx="8229600" cy="4711700"/>
          </a:xfrm>
        </p:spPr>
        <p:txBody>
          <a:bodyPr/>
          <a:lstStyle/>
          <a:p>
            <a:r>
              <a:rPr lang="en-US" sz="2800" dirty="0"/>
              <a:t>Whether or not you register, you should  include a copyright notice on your thesis or dissertation.</a:t>
            </a:r>
          </a:p>
          <a:p>
            <a:pPr lvl="1"/>
            <a:r>
              <a:rPr lang="en-US" sz="2400" dirty="0"/>
              <a:t>Appears after title page</a:t>
            </a:r>
          </a:p>
          <a:p>
            <a:pPr lvl="1"/>
            <a:r>
              <a:rPr lang="en-US" sz="2400" dirty="0"/>
              <a:t>Examples</a:t>
            </a:r>
          </a:p>
          <a:p>
            <a:pPr lvl="2"/>
            <a:r>
              <a:rPr lang="en-US" sz="2200" dirty="0"/>
              <a:t>Copyright 2011, Jan Student</a:t>
            </a:r>
          </a:p>
          <a:p>
            <a:pPr lvl="2"/>
            <a:r>
              <a:rPr lang="en-US" sz="2200" dirty="0"/>
              <a:t>© 2011, Jan Student</a:t>
            </a:r>
          </a:p>
          <a:p>
            <a:endParaRPr lang="en-US" sz="2800" dirty="0"/>
          </a:p>
          <a:p>
            <a:r>
              <a:rPr lang="en-US" sz="2800" dirty="0"/>
              <a:t>This identifies the work as yours and declares your intention to exercise your legal rights.</a:t>
            </a:r>
          </a:p>
          <a:p>
            <a:pPr lvl="1">
              <a:buNone/>
            </a:pPr>
            <a:endParaRPr lang="en-US" sz="2800" dirty="0"/>
          </a:p>
          <a:p>
            <a:endParaRPr lang="en-US" dirty="0"/>
          </a:p>
          <a:p>
            <a:endParaRPr lang="en-US" dirty="0"/>
          </a:p>
        </p:txBody>
      </p:sp>
      <p:sp>
        <p:nvSpPr>
          <p:cNvPr id="3" name="Title 2"/>
          <p:cNvSpPr>
            <a:spLocks noGrp="1"/>
          </p:cNvSpPr>
          <p:nvPr>
            <p:ph type="title"/>
          </p:nvPr>
        </p:nvSpPr>
        <p:spPr/>
        <p:txBody>
          <a:bodyPr/>
          <a:lstStyle/>
          <a:p>
            <a:pPr algn="ctr">
              <a:defRPr/>
            </a:pPr>
            <a:r>
              <a:rPr lang="en-US" dirty="0">
                <a:solidFill>
                  <a:srgbClr val="7030A0"/>
                </a:solidFill>
              </a:rPr>
              <a:t>Copyright Page</a:t>
            </a:r>
          </a:p>
        </p:txBody>
      </p:sp>
    </p:spTree>
    <p:extLst>
      <p:ext uri="{BB962C8B-B14F-4D97-AF65-F5344CB8AC3E}">
        <p14:creationId xmlns:p14="http://schemas.microsoft.com/office/powerpoint/2010/main" val="4507766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3559721"/>
            <a:ext cx="3553767" cy="2661114"/>
          </a:xfrm>
          <a:prstGeom prst="rect">
            <a:avLst/>
          </a:prstGeom>
        </p:spPr>
      </p:pic>
      <p:sp>
        <p:nvSpPr>
          <p:cNvPr id="3" name="Title 2"/>
          <p:cNvSpPr>
            <a:spLocks noGrp="1"/>
          </p:cNvSpPr>
          <p:nvPr>
            <p:ph type="title"/>
          </p:nvPr>
        </p:nvSpPr>
        <p:spPr/>
        <p:txBody>
          <a:bodyPr/>
          <a:lstStyle/>
          <a:p>
            <a:r>
              <a:rPr lang="en-US" dirty="0">
                <a:solidFill>
                  <a:srgbClr val="7030A0"/>
                </a:solidFill>
              </a:rPr>
              <a:t>Using Copyrighted Works</a:t>
            </a:r>
          </a:p>
        </p:txBody>
      </p:sp>
      <p:sp>
        <p:nvSpPr>
          <p:cNvPr id="4" name="Text Placeholder 3"/>
          <p:cNvSpPr>
            <a:spLocks noGrp="1"/>
          </p:cNvSpPr>
          <p:nvPr>
            <p:ph type="body" idx="1"/>
          </p:nvPr>
        </p:nvSpPr>
        <p:spPr>
          <a:xfrm>
            <a:off x="473765" y="1600200"/>
            <a:ext cx="4040188" cy="762000"/>
          </a:xfrm>
        </p:spPr>
        <p:txBody>
          <a:bodyPr/>
          <a:lstStyle/>
          <a:p>
            <a:r>
              <a:rPr lang="en-US" dirty="0"/>
              <a:t>Fair Use</a:t>
            </a:r>
          </a:p>
        </p:txBody>
      </p:sp>
      <p:sp>
        <p:nvSpPr>
          <p:cNvPr id="5" name="Text Placeholder 4"/>
          <p:cNvSpPr>
            <a:spLocks noGrp="1"/>
          </p:cNvSpPr>
          <p:nvPr>
            <p:ph type="body" sz="half" idx="3"/>
          </p:nvPr>
        </p:nvSpPr>
        <p:spPr>
          <a:xfrm>
            <a:off x="4565374" y="1600200"/>
            <a:ext cx="4041775" cy="762000"/>
          </a:xfrm>
        </p:spPr>
        <p:txBody>
          <a:bodyPr/>
          <a:lstStyle/>
          <a:p>
            <a:r>
              <a:rPr lang="en-US" dirty="0"/>
              <a:t>Permissions</a:t>
            </a:r>
          </a:p>
        </p:txBody>
      </p:sp>
      <p:sp>
        <p:nvSpPr>
          <p:cNvPr id="2" name="Content Placeholder 1"/>
          <p:cNvSpPr>
            <a:spLocks noGrp="1"/>
          </p:cNvSpPr>
          <p:nvPr>
            <p:ph sz="quarter" idx="2"/>
          </p:nvPr>
        </p:nvSpPr>
        <p:spPr>
          <a:xfrm>
            <a:off x="457200" y="2535237"/>
            <a:ext cx="4040188" cy="3941763"/>
          </a:xfrm>
        </p:spPr>
        <p:txBody>
          <a:bodyPr/>
          <a:lstStyle/>
          <a:p>
            <a:r>
              <a:rPr lang="en-US" dirty="0"/>
              <a:t>Fair Use is an exemption to activities that are otherwise illegal</a:t>
            </a:r>
          </a:p>
        </p:txBody>
      </p:sp>
      <p:sp>
        <p:nvSpPr>
          <p:cNvPr id="6" name="Content Placeholder 5"/>
          <p:cNvSpPr>
            <a:spLocks noGrp="1"/>
          </p:cNvSpPr>
          <p:nvPr>
            <p:ph sz="quarter" idx="4"/>
          </p:nvPr>
        </p:nvSpPr>
        <p:spPr>
          <a:xfrm>
            <a:off x="4572000" y="2535237"/>
            <a:ext cx="4041775" cy="3941763"/>
          </a:xfrm>
        </p:spPr>
        <p:txBody>
          <a:bodyPr/>
          <a:lstStyle/>
          <a:p>
            <a:r>
              <a:rPr lang="en-US" dirty="0"/>
              <a:t>If your use goes beyond “fair” you must have permission</a:t>
            </a:r>
          </a:p>
        </p:txBody>
      </p:sp>
      <p:sp>
        <p:nvSpPr>
          <p:cNvPr id="7" name="Text Placeholder 3"/>
          <p:cNvSpPr txBox="1">
            <a:spLocks/>
          </p:cNvSpPr>
          <p:nvPr/>
        </p:nvSpPr>
        <p:spPr bwMode="auto">
          <a:xfrm>
            <a:off x="2438400" y="6019800"/>
            <a:ext cx="4495800" cy="762000"/>
          </a:xfrm>
          <a:prstGeom prst="rect">
            <a:avLst/>
          </a:prstGeom>
          <a:solidFill>
            <a:schemeClr val="accent1"/>
          </a:solidFill>
          <a:ln w="9652">
            <a:solidFill>
              <a:schemeClr val="accent1"/>
            </a:solidFill>
            <a:miter lim="800000"/>
            <a:headEnd/>
            <a:tailEnd/>
          </a:ln>
        </p:spPr>
        <p:txBody>
          <a:bodyPr vert="horz" wrap="square" lIns="182880" tIns="45720" rIns="91440" bIns="45720" numCol="1" anchor="ctr" anchorCtr="0" compatLnSpc="1">
            <a:prstTxWarp prst="textNoShape">
              <a:avLst/>
            </a:prstTxWarp>
          </a:bodyPr>
          <a:lstStyle>
            <a:lvl1pPr marL="0" indent="0" algn="l" rtl="0" eaLnBrk="0" fontAlgn="base" hangingPunct="0">
              <a:spcBef>
                <a:spcPts val="400"/>
              </a:spcBef>
              <a:spcAft>
                <a:spcPct val="0"/>
              </a:spcAft>
              <a:buClr>
                <a:schemeClr val="accent1"/>
              </a:buClr>
              <a:buSzPct val="68000"/>
              <a:buFont typeface="Wingdings 3" pitchFamily="18" charset="2"/>
              <a:buNone/>
              <a:defRPr sz="2400" b="0" kern="1200">
                <a:solidFill>
                  <a:schemeClr val="bg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None/>
              <a:defRPr sz="2000" b="1"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None/>
              <a:defRPr sz="1800" b="1"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None/>
              <a:defRPr sz="1600" b="1"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None/>
              <a:defRPr sz="1600" b="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dirty="0"/>
              <a:t>Public Domain / Creative Commons Licensed Works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765" y="3647529"/>
            <a:ext cx="2955235" cy="2524671"/>
          </a:xfrm>
          <a:prstGeom prst="rect">
            <a:avLst/>
          </a:prstGeom>
        </p:spPr>
      </p:pic>
    </p:spTree>
    <p:extLst>
      <p:ext uri="{BB962C8B-B14F-4D97-AF65-F5344CB8AC3E}">
        <p14:creationId xmlns:p14="http://schemas.microsoft.com/office/powerpoint/2010/main" val="25725019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solidFill>
                  <a:srgbClr val="7030A0"/>
                </a:solidFill>
              </a:rPr>
              <a:t>Research and scholarship</a:t>
            </a:r>
            <a:r>
              <a:rPr lang="en-US" dirty="0">
                <a:solidFill>
                  <a:srgbClr val="7030A0"/>
                </a:solidFill>
              </a:rPr>
              <a:t> </a:t>
            </a:r>
            <a:r>
              <a:rPr lang="en-US" dirty="0"/>
              <a:t>– e.g. quoting a short passage or using images in a scholarly, scientific, or technical work for illustration or clarification of the author's observations</a:t>
            </a:r>
          </a:p>
          <a:p>
            <a:r>
              <a:rPr lang="en-US" b="1" dirty="0">
                <a:solidFill>
                  <a:srgbClr val="7030A0"/>
                </a:solidFill>
              </a:rPr>
              <a:t>Criticism and comment</a:t>
            </a:r>
            <a:r>
              <a:rPr lang="en-US" dirty="0">
                <a:solidFill>
                  <a:srgbClr val="7030A0"/>
                </a:solidFill>
              </a:rPr>
              <a:t> </a:t>
            </a:r>
            <a:r>
              <a:rPr lang="en-US" dirty="0"/>
              <a:t>– e.g. quoting or excerpting a work in a review or criticism for purposes of illustration or comment</a:t>
            </a:r>
          </a:p>
          <a:p>
            <a:r>
              <a:rPr lang="en-US" b="1" dirty="0">
                <a:solidFill>
                  <a:srgbClr val="7030A0"/>
                </a:solidFill>
              </a:rPr>
              <a:t>News reporting</a:t>
            </a:r>
            <a:r>
              <a:rPr lang="en-US" dirty="0">
                <a:solidFill>
                  <a:srgbClr val="7030A0"/>
                </a:solidFill>
              </a:rPr>
              <a:t>- </a:t>
            </a:r>
            <a:r>
              <a:rPr lang="en-US" dirty="0"/>
              <a:t>e.g. summarizing an address or article, with brief quotations, in a news report</a:t>
            </a:r>
          </a:p>
          <a:p>
            <a:endParaRPr lang="en-US" dirty="0"/>
          </a:p>
          <a:p>
            <a:endParaRPr lang="en-US" dirty="0"/>
          </a:p>
        </p:txBody>
      </p:sp>
      <p:sp>
        <p:nvSpPr>
          <p:cNvPr id="3" name="Title 2"/>
          <p:cNvSpPr>
            <a:spLocks noGrp="1"/>
          </p:cNvSpPr>
          <p:nvPr>
            <p:ph type="title"/>
          </p:nvPr>
        </p:nvSpPr>
        <p:spPr/>
        <p:txBody>
          <a:bodyPr/>
          <a:lstStyle/>
          <a:p>
            <a:pPr algn="ctr"/>
            <a:r>
              <a:rPr lang="en-US" dirty="0">
                <a:solidFill>
                  <a:srgbClr val="7030A0"/>
                </a:solidFill>
              </a:rPr>
              <a:t>Some Examples of Fair Use</a:t>
            </a:r>
          </a:p>
        </p:txBody>
      </p:sp>
    </p:spTree>
    <p:extLst>
      <p:ext uri="{BB962C8B-B14F-4D97-AF65-F5344CB8AC3E}">
        <p14:creationId xmlns:p14="http://schemas.microsoft.com/office/powerpoint/2010/main" val="3946138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g51092" descr="3b28005e-600c-41f9-b02c-66f6acdc72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509" y="838200"/>
            <a:ext cx="8102891"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2"/>
          <p:cNvSpPr txBox="1">
            <a:spLocks/>
          </p:cNvSpPr>
          <p:nvPr/>
        </p:nvSpPr>
        <p:spPr>
          <a:xfrm>
            <a:off x="457200" y="3246438"/>
            <a:ext cx="8229600" cy="715962"/>
          </a:xfrm>
          <a:prstGeom prst="rect">
            <a:avLst/>
          </a:prstGeom>
        </p:spPr>
        <p:txBody>
          <a:bodyPr vert="horz" rtlCol="0" anchor="ctr">
            <a:normAutofit/>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algn="ctr"/>
            <a:r>
              <a:rPr lang="en-US" sz="2000" dirty="0">
                <a:effectLst/>
              </a:rPr>
              <a:t>Step 2:  Select “Vireo—Theses &amp; Dissertations</a:t>
            </a:r>
            <a:endParaRPr lang="en-US" sz="2000" dirty="0"/>
          </a:p>
        </p:txBody>
      </p:sp>
      <p:pic>
        <p:nvPicPr>
          <p:cNvPr id="7" name="img928009" descr="6e6de5fa-fc22-442a-85fb-dcf13ba5e79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906" y="3814763"/>
            <a:ext cx="8122207" cy="228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2"/>
          <p:cNvSpPr txBox="1">
            <a:spLocks/>
          </p:cNvSpPr>
          <p:nvPr/>
        </p:nvSpPr>
        <p:spPr>
          <a:xfrm>
            <a:off x="457200" y="304800"/>
            <a:ext cx="8229600" cy="715962"/>
          </a:xfrm>
          <a:prstGeom prst="rect">
            <a:avLst/>
          </a:prstGeom>
        </p:spPr>
        <p:txBody>
          <a:bodyPr vert="horz" rtlCol="0" anchor="ctr">
            <a:normAutofit/>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algn="ctr"/>
            <a:r>
              <a:rPr lang="en-US" sz="2000" dirty="0">
                <a:effectLst/>
              </a:rPr>
              <a:t>Step 1:  Select "Current Students" on ecu.edu/</a:t>
            </a:r>
            <a:r>
              <a:rPr lang="en-US" sz="2000" dirty="0" err="1">
                <a:effectLst/>
              </a:rPr>
              <a:t>gradschool</a:t>
            </a:r>
            <a:endParaRPr lang="en-US" sz="2000" dirty="0"/>
          </a:p>
        </p:txBody>
      </p:sp>
    </p:spTree>
    <p:extLst>
      <p:ext uri="{BB962C8B-B14F-4D97-AF65-F5344CB8AC3E}">
        <p14:creationId xmlns:p14="http://schemas.microsoft.com/office/powerpoint/2010/main" val="30381744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en-US" dirty="0">
                <a:solidFill>
                  <a:srgbClr val="7030A0"/>
                </a:solidFill>
              </a:rPr>
              <a:t>Extensive Use of These Materials May Trigger a Fair Use Analysis</a:t>
            </a:r>
          </a:p>
        </p:txBody>
      </p:sp>
      <p:sp>
        <p:nvSpPr>
          <p:cNvPr id="40963" name="Content Placeholder 2"/>
          <p:cNvSpPr>
            <a:spLocks noGrp="1"/>
          </p:cNvSpPr>
          <p:nvPr>
            <p:ph idx="1"/>
          </p:nvPr>
        </p:nvSpPr>
        <p:spPr>
          <a:xfrm>
            <a:off x="457200" y="1752600"/>
            <a:ext cx="8229600" cy="4254500"/>
          </a:xfrm>
        </p:spPr>
        <p:txBody>
          <a:bodyPr/>
          <a:lstStyle/>
          <a:p>
            <a:r>
              <a:rPr lang="en-US" dirty="0"/>
              <a:t>Images, illustrations and artwork</a:t>
            </a:r>
          </a:p>
          <a:p>
            <a:r>
              <a:rPr lang="en-US" dirty="0"/>
              <a:t>Long quotations (paragraphs)</a:t>
            </a:r>
          </a:p>
          <a:p>
            <a:r>
              <a:rPr lang="en-US" dirty="0"/>
              <a:t>Poetry and music lyrics</a:t>
            </a:r>
          </a:p>
          <a:p>
            <a:r>
              <a:rPr lang="en-US" dirty="0"/>
              <a:t>Dialog from a play or novel</a:t>
            </a:r>
          </a:p>
          <a:p>
            <a:r>
              <a:rPr lang="en-US" dirty="0"/>
              <a:t>Diagrams</a:t>
            </a:r>
          </a:p>
          <a:p>
            <a:r>
              <a:rPr lang="en-US" dirty="0"/>
              <a:t>Copies of test instruments and surveys</a:t>
            </a:r>
          </a:p>
          <a:p>
            <a:r>
              <a:rPr lang="en-US" dirty="0"/>
              <a:t>Unpublished materials</a:t>
            </a:r>
          </a:p>
        </p:txBody>
      </p:sp>
    </p:spTree>
    <p:extLst>
      <p:ext uri="{BB962C8B-B14F-4D97-AF65-F5344CB8AC3E}">
        <p14:creationId xmlns:p14="http://schemas.microsoft.com/office/powerpoint/2010/main" val="20062472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Complete a fair use worksheet.</a:t>
            </a:r>
          </a:p>
          <a:p>
            <a:pPr lvl="1"/>
            <a:r>
              <a:rPr lang="en-US" dirty="0"/>
              <a:t>Purpose of the use</a:t>
            </a:r>
          </a:p>
          <a:p>
            <a:pPr lvl="1"/>
            <a:r>
              <a:rPr lang="en-US" dirty="0"/>
              <a:t>Nature of the work</a:t>
            </a:r>
          </a:p>
          <a:p>
            <a:pPr lvl="1"/>
            <a:r>
              <a:rPr lang="en-US" dirty="0"/>
              <a:t>Amount of the work used</a:t>
            </a:r>
          </a:p>
          <a:p>
            <a:pPr lvl="1"/>
            <a:r>
              <a:rPr lang="en-US" dirty="0"/>
              <a:t>Effect of the use on the market</a:t>
            </a:r>
          </a:p>
          <a:p>
            <a:endParaRPr lang="en-US" dirty="0"/>
          </a:p>
          <a:p>
            <a:r>
              <a:rPr lang="en-US" dirty="0"/>
              <a:t>Keep a copy of the worksheet to show good faith effort to comply with the law.</a:t>
            </a:r>
          </a:p>
        </p:txBody>
      </p:sp>
      <p:sp>
        <p:nvSpPr>
          <p:cNvPr id="3" name="Title 2"/>
          <p:cNvSpPr>
            <a:spLocks noGrp="1"/>
          </p:cNvSpPr>
          <p:nvPr>
            <p:ph type="title"/>
          </p:nvPr>
        </p:nvSpPr>
        <p:spPr/>
        <p:txBody>
          <a:bodyPr>
            <a:normAutofit/>
          </a:bodyPr>
          <a:lstStyle/>
          <a:p>
            <a:pPr algn="ctr"/>
            <a:r>
              <a:rPr lang="en-US" dirty="0">
                <a:solidFill>
                  <a:srgbClr val="7030A0"/>
                </a:solidFill>
              </a:rPr>
              <a:t>Conducting a Fair Use Analysis</a:t>
            </a:r>
          </a:p>
        </p:txBody>
      </p:sp>
    </p:spTree>
    <p:extLst>
      <p:ext uri="{BB962C8B-B14F-4D97-AF65-F5344CB8AC3E}">
        <p14:creationId xmlns:p14="http://schemas.microsoft.com/office/powerpoint/2010/main" val="16174947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3700" dirty="0">
                <a:solidFill>
                  <a:srgbClr val="7030A0"/>
                </a:solidFill>
              </a:rPr>
              <a:t>Requesting Permission</a:t>
            </a:r>
          </a:p>
        </p:txBody>
      </p:sp>
      <p:sp>
        <p:nvSpPr>
          <p:cNvPr id="40963" name="Content Placeholder 2"/>
          <p:cNvSpPr>
            <a:spLocks noGrp="1"/>
          </p:cNvSpPr>
          <p:nvPr>
            <p:ph idx="1"/>
          </p:nvPr>
        </p:nvSpPr>
        <p:spPr>
          <a:xfrm>
            <a:off x="457200" y="1371600"/>
            <a:ext cx="8229600" cy="4525962"/>
          </a:xfrm>
        </p:spPr>
        <p:txBody>
          <a:bodyPr/>
          <a:lstStyle/>
          <a:p>
            <a:r>
              <a:rPr lang="en-US" dirty="0"/>
              <a:t>If beyond fair use, you must ask permission.</a:t>
            </a:r>
          </a:p>
          <a:p>
            <a:endParaRPr lang="en-US" sz="1200" dirty="0"/>
          </a:p>
          <a:p>
            <a:r>
              <a:rPr lang="en-US" dirty="0"/>
              <a:t>Who the owner is can be complicated.  </a:t>
            </a:r>
          </a:p>
          <a:p>
            <a:pPr lvl="1"/>
            <a:r>
              <a:rPr lang="en-US" sz="2000" dirty="0"/>
              <a:t>Books: often the author owns the copyright</a:t>
            </a:r>
          </a:p>
          <a:p>
            <a:pPr lvl="1"/>
            <a:r>
              <a:rPr lang="en-US" sz="2000" dirty="0"/>
              <a:t>Articles: often the publisher owns the copyright</a:t>
            </a:r>
          </a:p>
          <a:p>
            <a:pPr lvl="1"/>
            <a:r>
              <a:rPr lang="en-US" sz="2000" dirty="0"/>
              <a:t>Images: varies </a:t>
            </a:r>
          </a:p>
          <a:p>
            <a:pPr lvl="2"/>
            <a:r>
              <a:rPr lang="en-US" sz="1800" dirty="0"/>
              <a:t>images in books and journals are frequently not owned by the authors or publishers of the books or journals</a:t>
            </a:r>
          </a:p>
          <a:p>
            <a:pPr lvl="1"/>
            <a:r>
              <a:rPr lang="en-US" sz="2000" dirty="0"/>
              <a:t>Music, Movies, etc.: sometimes multiple owners </a:t>
            </a:r>
          </a:p>
          <a:p>
            <a:endParaRPr lang="en-US" sz="400" dirty="0"/>
          </a:p>
          <a:p>
            <a:endParaRPr lang="en-US" sz="1200" dirty="0"/>
          </a:p>
          <a:p>
            <a:r>
              <a:rPr lang="en-US" dirty="0"/>
              <a:t>Request permission in writing.</a:t>
            </a:r>
          </a:p>
          <a:p>
            <a:pPr lvl="1"/>
            <a:r>
              <a:rPr lang="en-US" sz="2000" dirty="0"/>
              <a:t>State what you want to use &amp; that it is for inclusion in a T/D that will be posted in an IR &amp; in ProQuest</a:t>
            </a:r>
          </a:p>
          <a:p>
            <a:endParaRPr lang="en-US" sz="400" dirty="0"/>
          </a:p>
          <a:p>
            <a:pPr marL="109537" indent="0">
              <a:buNone/>
            </a:pPr>
            <a:endParaRPr lang="en-US" dirty="0"/>
          </a:p>
        </p:txBody>
      </p:sp>
    </p:spTree>
    <p:extLst>
      <p:ext uri="{BB962C8B-B14F-4D97-AF65-F5344CB8AC3E}">
        <p14:creationId xmlns:p14="http://schemas.microsoft.com/office/powerpoint/2010/main" val="18329940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3700" dirty="0">
                <a:solidFill>
                  <a:srgbClr val="7030A0"/>
                </a:solidFill>
              </a:rPr>
              <a:t>Permissions</a:t>
            </a:r>
          </a:p>
        </p:txBody>
      </p:sp>
      <p:sp>
        <p:nvSpPr>
          <p:cNvPr id="40963" name="Content Placeholder 2"/>
          <p:cNvSpPr>
            <a:spLocks noGrp="1"/>
          </p:cNvSpPr>
          <p:nvPr>
            <p:ph idx="1"/>
          </p:nvPr>
        </p:nvSpPr>
        <p:spPr>
          <a:xfrm>
            <a:off x="457200" y="1371600"/>
            <a:ext cx="8229600" cy="4525962"/>
          </a:xfrm>
        </p:spPr>
        <p:txBody>
          <a:bodyPr/>
          <a:lstStyle/>
          <a:p>
            <a:r>
              <a:rPr lang="en-US" dirty="0"/>
              <a:t>Allow time for copyright owners to respond.</a:t>
            </a:r>
          </a:p>
          <a:p>
            <a:pPr lvl="1"/>
            <a:r>
              <a:rPr lang="en-US" dirty="0"/>
              <a:t>usually days or weeks; sometimes longer</a:t>
            </a:r>
          </a:p>
          <a:p>
            <a:endParaRPr lang="en-US" sz="1200" dirty="0"/>
          </a:p>
          <a:p>
            <a:r>
              <a:rPr lang="en-US" dirty="0"/>
              <a:t>For permission, you might have to </a:t>
            </a:r>
          </a:p>
          <a:p>
            <a:pPr lvl="1"/>
            <a:r>
              <a:rPr lang="en-US" dirty="0"/>
              <a:t>complete forms or a contract</a:t>
            </a:r>
          </a:p>
          <a:p>
            <a:pPr lvl="1"/>
            <a:r>
              <a:rPr lang="en-US" dirty="0"/>
              <a:t>pay copyright royalties </a:t>
            </a:r>
          </a:p>
          <a:p>
            <a:pPr lvl="1"/>
            <a:r>
              <a:rPr lang="en-US" dirty="0"/>
              <a:t>agree to certain methods of citation</a:t>
            </a:r>
          </a:p>
          <a:p>
            <a:pPr lvl="1"/>
            <a:r>
              <a:rPr lang="en-US" dirty="0"/>
              <a:t>agree to restrictions on the use of the material</a:t>
            </a:r>
          </a:p>
          <a:p>
            <a:endParaRPr lang="en-US" sz="1200" dirty="0"/>
          </a:p>
          <a:p>
            <a:r>
              <a:rPr lang="en-US" dirty="0"/>
              <a:t>If your request is denied </a:t>
            </a:r>
            <a:r>
              <a:rPr lang="en-US" sz="2400" dirty="0"/>
              <a:t>(or you can’t comply)</a:t>
            </a:r>
            <a:r>
              <a:rPr lang="en-US" dirty="0"/>
              <a:t>, </a:t>
            </a:r>
          </a:p>
          <a:p>
            <a:pPr lvl="1"/>
            <a:r>
              <a:rPr lang="en-US" dirty="0"/>
              <a:t>you can reference the work instead of including it </a:t>
            </a:r>
          </a:p>
          <a:p>
            <a:pPr lvl="1"/>
            <a:r>
              <a:rPr lang="en-US" dirty="0"/>
              <a:t>search for other related material to include </a:t>
            </a:r>
          </a:p>
          <a:p>
            <a:endParaRPr lang="en-US" dirty="0"/>
          </a:p>
        </p:txBody>
      </p:sp>
    </p:spTree>
    <p:extLst>
      <p:ext uri="{BB962C8B-B14F-4D97-AF65-F5344CB8AC3E}">
        <p14:creationId xmlns:p14="http://schemas.microsoft.com/office/powerpoint/2010/main" val="40018745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en-US" dirty="0">
                <a:solidFill>
                  <a:srgbClr val="7030A0"/>
                </a:solidFill>
              </a:rPr>
              <a:t>What About Your Own Previously Published Materials?</a:t>
            </a:r>
          </a:p>
        </p:txBody>
      </p:sp>
      <p:sp>
        <p:nvSpPr>
          <p:cNvPr id="3" name="Content Placeholder 2"/>
          <p:cNvSpPr>
            <a:spLocks noGrp="1"/>
          </p:cNvSpPr>
          <p:nvPr>
            <p:ph idx="1"/>
          </p:nvPr>
        </p:nvSpPr>
        <p:spPr>
          <a:xfrm>
            <a:off x="457200" y="1676400"/>
            <a:ext cx="8229600" cy="4419600"/>
          </a:xfrm>
        </p:spPr>
        <p:txBody>
          <a:bodyPr>
            <a:normAutofit/>
          </a:bodyPr>
          <a:lstStyle/>
          <a:p>
            <a:pPr>
              <a:defRPr/>
            </a:pPr>
            <a:r>
              <a:rPr lang="en-US" dirty="0"/>
              <a:t>Did you transfer/assign your copyright to the journal, editor, or publisher? </a:t>
            </a:r>
          </a:p>
          <a:p>
            <a:pPr lvl="1">
              <a:defRPr/>
            </a:pPr>
            <a:r>
              <a:rPr lang="en-US" sz="2200" dirty="0"/>
              <a:t>Doing so was/is the standard practice with many. </a:t>
            </a:r>
          </a:p>
          <a:p>
            <a:pPr>
              <a:defRPr/>
            </a:pPr>
            <a:endParaRPr lang="en-US" sz="2600" dirty="0"/>
          </a:p>
          <a:p>
            <a:pPr>
              <a:defRPr/>
            </a:pPr>
            <a:r>
              <a:rPr lang="en-US" sz="2600" dirty="0"/>
              <a:t>Read your publication agreement, check the site’s website, or contact the journal directly</a:t>
            </a:r>
          </a:p>
          <a:p>
            <a:pPr lvl="1">
              <a:defRPr/>
            </a:pPr>
            <a:r>
              <a:rPr lang="en-US" sz="2200" dirty="0"/>
              <a:t>Many publishers do allow reuse in T/Ds, but not all.</a:t>
            </a:r>
          </a:p>
          <a:p>
            <a:pPr lvl="1">
              <a:defRPr/>
            </a:pPr>
            <a:r>
              <a:rPr lang="en-US" sz="2200" dirty="0"/>
              <a:t>Some require acknowledgement of the prior publication, so you’ll cite yourself.</a:t>
            </a:r>
          </a:p>
          <a:p>
            <a:pPr lvl="1">
              <a:defRPr/>
            </a:pPr>
            <a:r>
              <a:rPr lang="en-US" sz="2200" dirty="0"/>
              <a:t>Some might require payment or significant changes to the document.</a:t>
            </a:r>
          </a:p>
          <a:p>
            <a:pPr lvl="1">
              <a:defRPr/>
            </a:pPr>
            <a:endParaRPr lang="en-US" dirty="0"/>
          </a:p>
        </p:txBody>
      </p:sp>
    </p:spTree>
    <p:extLst>
      <p:ext uri="{BB962C8B-B14F-4D97-AF65-F5344CB8AC3E}">
        <p14:creationId xmlns:p14="http://schemas.microsoft.com/office/powerpoint/2010/main" val="4173390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dirty="0">
                <a:solidFill>
                  <a:srgbClr val="7030A0"/>
                </a:solidFill>
              </a:rPr>
              <a:t>If You Haven’t Published Yet…</a:t>
            </a:r>
          </a:p>
        </p:txBody>
      </p:sp>
      <p:sp>
        <p:nvSpPr>
          <p:cNvPr id="3" name="Content Placeholder 2"/>
          <p:cNvSpPr>
            <a:spLocks noGrp="1"/>
          </p:cNvSpPr>
          <p:nvPr>
            <p:ph idx="1"/>
          </p:nvPr>
        </p:nvSpPr>
        <p:spPr>
          <a:xfrm>
            <a:off x="457200" y="1295400"/>
            <a:ext cx="8229600" cy="4711700"/>
          </a:xfrm>
        </p:spPr>
        <p:txBody>
          <a:bodyPr>
            <a:normAutofit/>
          </a:bodyPr>
          <a:lstStyle/>
          <a:p>
            <a:pPr>
              <a:defRPr/>
            </a:pPr>
            <a:r>
              <a:rPr lang="en-US" dirty="0"/>
              <a:t>Investigate the journals in your field.</a:t>
            </a:r>
          </a:p>
          <a:p>
            <a:pPr lvl="1">
              <a:defRPr/>
            </a:pPr>
            <a:r>
              <a:rPr lang="en-US" sz="2200" dirty="0"/>
              <a:t>Find out if republishing content is permitted.</a:t>
            </a:r>
          </a:p>
          <a:p>
            <a:pPr lvl="1">
              <a:defRPr/>
            </a:pPr>
            <a:r>
              <a:rPr lang="en-US" sz="2200" dirty="0"/>
              <a:t>Tell the journal your intention is to republish the work or to include a revision in your thesis/dissertation. </a:t>
            </a:r>
          </a:p>
          <a:p>
            <a:pPr>
              <a:defRPr/>
            </a:pPr>
            <a:endParaRPr lang="en-US" dirty="0"/>
          </a:p>
          <a:p>
            <a:pPr>
              <a:defRPr/>
            </a:pPr>
            <a:r>
              <a:rPr lang="en-US" dirty="0"/>
              <a:t>Make sure you retain your rights to your work. You can:</a:t>
            </a:r>
          </a:p>
          <a:p>
            <a:pPr lvl="1">
              <a:defRPr/>
            </a:pPr>
            <a:r>
              <a:rPr lang="en-US" dirty="0"/>
              <a:t>Negotiate the publishing agreement</a:t>
            </a:r>
          </a:p>
          <a:p>
            <a:pPr lvl="1">
              <a:defRPr/>
            </a:pPr>
            <a:r>
              <a:rPr lang="en-US" dirty="0"/>
              <a:t>Publish under a license</a:t>
            </a:r>
          </a:p>
          <a:p>
            <a:pPr lvl="1">
              <a:defRPr/>
            </a:pPr>
            <a:r>
              <a:rPr lang="en-US" dirty="0"/>
              <a:t>Add an </a:t>
            </a:r>
            <a:r>
              <a:rPr lang="en-US"/>
              <a:t>Author Addendum </a:t>
            </a:r>
            <a:endParaRPr lang="en-US" dirty="0"/>
          </a:p>
          <a:p>
            <a:pPr lvl="1">
              <a:defRPr/>
            </a:pPr>
            <a:endParaRPr lang="en-US" dirty="0"/>
          </a:p>
        </p:txBody>
      </p:sp>
    </p:spTree>
    <p:extLst>
      <p:ext uri="{BB962C8B-B14F-4D97-AF65-F5344CB8AC3E}">
        <p14:creationId xmlns:p14="http://schemas.microsoft.com/office/powerpoint/2010/main" val="3897146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Bef>
                <a:spcPts val="1200"/>
              </a:spcBef>
            </a:pPr>
            <a:r>
              <a:rPr lang="en-US" sz="2400" dirty="0"/>
              <a:t>Advice on fair use &amp; consultations</a:t>
            </a:r>
          </a:p>
          <a:p>
            <a:pPr lvl="1">
              <a:spcBef>
                <a:spcPts val="1200"/>
              </a:spcBef>
            </a:pPr>
            <a:r>
              <a:rPr lang="en-US" sz="2000" dirty="0"/>
              <a:t>TAs: Class handouts, showing media, course reserves, etc.</a:t>
            </a:r>
          </a:p>
          <a:p>
            <a:pPr>
              <a:spcBef>
                <a:spcPts val="1200"/>
              </a:spcBef>
            </a:pPr>
            <a:r>
              <a:rPr lang="en-US" sz="2400" dirty="0"/>
              <a:t>Assistance with obtaining any needed permissions </a:t>
            </a:r>
          </a:p>
          <a:p>
            <a:pPr>
              <a:spcBef>
                <a:spcPts val="1200"/>
              </a:spcBef>
            </a:pPr>
            <a:r>
              <a:rPr lang="en-US" sz="2400" dirty="0"/>
              <a:t>Help understanding publisher agreements/licenses</a:t>
            </a:r>
          </a:p>
          <a:p>
            <a:pPr>
              <a:spcBef>
                <a:spcPts val="1200"/>
              </a:spcBef>
            </a:pPr>
            <a:r>
              <a:rPr lang="en-US" sz="2400" dirty="0"/>
              <a:t>Determine ECU’s potential ownership of your works</a:t>
            </a:r>
          </a:p>
          <a:p>
            <a:pPr>
              <a:spcBef>
                <a:spcPts val="1200"/>
              </a:spcBef>
            </a:pPr>
            <a:r>
              <a:rPr lang="en-US" sz="2400" dirty="0"/>
              <a:t>Presentations for classes, offices, and groups</a:t>
            </a:r>
          </a:p>
          <a:p>
            <a:pPr>
              <a:spcBef>
                <a:spcPts val="1200"/>
              </a:spcBef>
            </a:pPr>
            <a:r>
              <a:rPr lang="en-US" sz="2400" dirty="0"/>
              <a:t>Referral to other legal resources </a:t>
            </a:r>
          </a:p>
          <a:p>
            <a:pPr>
              <a:spcBef>
                <a:spcPts val="1200"/>
              </a:spcBef>
            </a:pPr>
            <a:r>
              <a:rPr lang="en-US" sz="2400" dirty="0"/>
              <a:t>Website </a:t>
            </a:r>
            <a:r>
              <a:rPr lang="en-US" sz="2400" u="sng" dirty="0">
                <a:hlinkClick r:id="rId2"/>
              </a:rPr>
              <a:t>http://copyright.ecu.edu</a:t>
            </a:r>
            <a:r>
              <a:rPr lang="en-US" sz="2400" u="sng" dirty="0"/>
              <a:t> </a:t>
            </a:r>
            <a:endParaRPr lang="en-US" sz="2400" dirty="0"/>
          </a:p>
          <a:p>
            <a:endParaRPr lang="en-US" sz="1800" dirty="0"/>
          </a:p>
        </p:txBody>
      </p:sp>
      <p:sp>
        <p:nvSpPr>
          <p:cNvPr id="4" name="Title 1"/>
          <p:cNvSpPr>
            <a:spLocks noGrp="1"/>
          </p:cNvSpPr>
          <p:nvPr>
            <p:ph type="title"/>
          </p:nvPr>
        </p:nvSpPr>
        <p:spPr>
          <a:xfrm>
            <a:off x="457200" y="274638"/>
            <a:ext cx="8229600" cy="1143000"/>
          </a:xfrm>
        </p:spPr>
        <p:txBody>
          <a:bodyPr>
            <a:normAutofit/>
          </a:bodyPr>
          <a:lstStyle/>
          <a:p>
            <a:pPr algn="ctr">
              <a:defRPr/>
            </a:pPr>
            <a:r>
              <a:rPr lang="en-US" dirty="0">
                <a:solidFill>
                  <a:srgbClr val="7030A0"/>
                </a:solidFill>
              </a:rPr>
              <a:t>Copyright Officer Services</a:t>
            </a:r>
          </a:p>
        </p:txBody>
      </p:sp>
    </p:spTree>
    <p:extLst>
      <p:ext uri="{BB962C8B-B14F-4D97-AF65-F5344CB8AC3E}">
        <p14:creationId xmlns:p14="http://schemas.microsoft.com/office/powerpoint/2010/main" val="11612682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Graduate School ETD Page: </a:t>
            </a:r>
            <a:r>
              <a:rPr lang="en-US" dirty="0">
                <a:hlinkClick r:id="rId2"/>
              </a:rPr>
              <a:t>http://www.ecu.edu/cs-acad/gradschool/ETD-Vireo.cfm</a:t>
            </a:r>
            <a:r>
              <a:rPr lang="en-US" dirty="0"/>
              <a:t> </a:t>
            </a:r>
          </a:p>
          <a:p>
            <a:endParaRPr lang="en-US" dirty="0"/>
          </a:p>
          <a:p>
            <a:r>
              <a:rPr lang="en-US" dirty="0"/>
              <a:t>Library Guide to Vireo Deposit: </a:t>
            </a:r>
            <a:r>
              <a:rPr lang="en-US" dirty="0">
                <a:hlinkClick r:id="rId3"/>
              </a:rPr>
              <a:t>http://libguides.ecu.edu/vireo</a:t>
            </a:r>
            <a:endParaRPr lang="en-US" dirty="0"/>
          </a:p>
          <a:p>
            <a:endParaRPr lang="en-US" dirty="0"/>
          </a:p>
          <a:p>
            <a:r>
              <a:rPr lang="en-US" dirty="0"/>
              <a:t>Vireo: </a:t>
            </a:r>
            <a:r>
              <a:rPr lang="en-US" dirty="0">
                <a:hlinkClick r:id="rId4"/>
              </a:rPr>
              <a:t>https://vireo.ecu.edu/</a:t>
            </a:r>
            <a:r>
              <a:rPr lang="en-US" dirty="0"/>
              <a:t> </a:t>
            </a:r>
          </a:p>
        </p:txBody>
      </p:sp>
      <p:sp>
        <p:nvSpPr>
          <p:cNvPr id="3" name="Title 2"/>
          <p:cNvSpPr>
            <a:spLocks noGrp="1"/>
          </p:cNvSpPr>
          <p:nvPr>
            <p:ph type="title"/>
          </p:nvPr>
        </p:nvSpPr>
        <p:spPr/>
        <p:txBody>
          <a:bodyPr/>
          <a:lstStyle/>
          <a:p>
            <a:r>
              <a:rPr lang="en-US" dirty="0"/>
              <a:t>Resources:</a:t>
            </a:r>
          </a:p>
        </p:txBody>
      </p:sp>
    </p:spTree>
    <p:extLst>
      <p:ext uri="{BB962C8B-B14F-4D97-AF65-F5344CB8AC3E}">
        <p14:creationId xmlns:p14="http://schemas.microsoft.com/office/powerpoint/2010/main" val="37353756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839200" cy="6324600"/>
          </a:xfrm>
        </p:spPr>
        <p:txBody>
          <a:bodyPr>
            <a:normAutofit fontScale="90000"/>
          </a:bodyPr>
          <a:lstStyle/>
          <a:p>
            <a:pPr algn="ctr">
              <a:defRPr/>
            </a:pPr>
            <a:r>
              <a:rPr lang="en-US" sz="3600" dirty="0">
                <a:solidFill>
                  <a:schemeClr val="tx1"/>
                </a:solidFill>
              </a:rPr>
              <a:t>Questions?</a:t>
            </a:r>
            <a:br>
              <a:rPr lang="en-US" sz="3600" dirty="0">
                <a:solidFill>
                  <a:schemeClr val="tx1"/>
                </a:solidFill>
              </a:rPr>
            </a:br>
            <a:r>
              <a:rPr lang="en-US" sz="2700" b="0" dirty="0">
                <a:solidFill>
                  <a:schemeClr val="tx1"/>
                </a:solidFill>
              </a:rPr>
              <a:t>Contact us:</a:t>
            </a:r>
            <a:br>
              <a:rPr lang="en-US" sz="2700" b="0" dirty="0">
                <a:solidFill>
                  <a:schemeClr val="tx1"/>
                </a:solidFill>
              </a:rPr>
            </a:br>
            <a:r>
              <a:rPr lang="en-US" sz="2700" b="0" dirty="0">
                <a:solidFill>
                  <a:schemeClr val="tx1"/>
                </a:solidFill>
              </a:rPr>
              <a:t/>
            </a:r>
            <a:br>
              <a:rPr lang="en-US" sz="2700" b="0" dirty="0">
                <a:solidFill>
                  <a:schemeClr val="tx1"/>
                </a:solidFill>
              </a:rPr>
            </a:br>
            <a:r>
              <a:rPr lang="en-US" sz="2200" b="0" dirty="0">
                <a:solidFill>
                  <a:schemeClr val="tx1"/>
                </a:solidFill>
              </a:rPr>
              <a:t>Tom McConnell: </a:t>
            </a:r>
            <a:br>
              <a:rPr lang="en-US" sz="2200" b="0" dirty="0">
                <a:solidFill>
                  <a:schemeClr val="tx1"/>
                </a:solidFill>
              </a:rPr>
            </a:br>
            <a:r>
              <a:rPr lang="en-US" sz="2200" b="0" dirty="0">
                <a:solidFill>
                  <a:schemeClr val="accent1"/>
                </a:solidFill>
                <a:hlinkClick r:id="rId3"/>
              </a:rPr>
              <a:t>mcconnellt@ecu.edu</a:t>
            </a:r>
            <a:r>
              <a:rPr lang="en-US" sz="2200" b="0" dirty="0">
                <a:solidFill>
                  <a:schemeClr val="tx1"/>
                </a:solidFill>
              </a:rPr>
              <a:t> /252-328-5792</a:t>
            </a:r>
            <a:br>
              <a:rPr lang="en-US" sz="2200" b="0" dirty="0">
                <a:solidFill>
                  <a:schemeClr val="tx1"/>
                </a:solidFill>
              </a:rPr>
            </a:br>
            <a:r>
              <a:rPr lang="en-US" sz="2200" b="0" dirty="0">
                <a:solidFill>
                  <a:schemeClr val="tx1"/>
                </a:solidFill>
              </a:rPr>
              <a:t/>
            </a:r>
            <a:br>
              <a:rPr lang="en-US" sz="2200" b="0" dirty="0">
                <a:solidFill>
                  <a:schemeClr val="tx1"/>
                </a:solidFill>
              </a:rPr>
            </a:br>
            <a:r>
              <a:rPr lang="en-US" sz="2200" b="0" smtClean="0">
                <a:solidFill>
                  <a:schemeClr val="tx1"/>
                </a:solidFill>
              </a:rPr>
              <a:t>Jeanne Hoover:</a:t>
            </a:r>
            <a:r>
              <a:rPr lang="en-US" sz="2200" b="0">
                <a:solidFill>
                  <a:schemeClr val="tx1"/>
                </a:solidFill>
              </a:rPr>
              <a:t/>
            </a:r>
            <a:br>
              <a:rPr lang="en-US" sz="2200" b="0">
                <a:solidFill>
                  <a:schemeClr val="tx1"/>
                </a:solidFill>
              </a:rPr>
            </a:br>
            <a:r>
              <a:rPr lang="en-US" sz="2200" b="0" smtClean="0">
                <a:solidFill>
                  <a:schemeClr val="accent3"/>
                </a:solidFill>
              </a:rPr>
              <a:t>hooverj</a:t>
            </a:r>
            <a:r>
              <a:rPr lang="en-US" sz="2200" b="0" smtClean="0">
                <a:solidFill>
                  <a:schemeClr val="accent3"/>
                </a:solidFill>
                <a:hlinkClick r:id="rId4"/>
              </a:rPr>
              <a:t>@ecu.edu</a:t>
            </a:r>
            <a:r>
              <a:rPr lang="en-US" sz="2200" b="0" smtClean="0">
                <a:solidFill>
                  <a:schemeClr val="accent3"/>
                </a:solidFill>
              </a:rPr>
              <a:t> </a:t>
            </a:r>
            <a:r>
              <a:rPr lang="en-US" sz="2200" b="0">
                <a:solidFill>
                  <a:schemeClr val="tx1"/>
                </a:solidFill>
              </a:rPr>
              <a:t>/</a:t>
            </a:r>
            <a:r>
              <a:rPr lang="en-US" sz="2200" b="0" smtClean="0">
                <a:solidFill>
                  <a:schemeClr val="tx1"/>
                </a:solidFill>
              </a:rPr>
              <a:t>252-328-2261</a:t>
            </a:r>
            <a:r>
              <a:rPr lang="en-US" sz="2200" b="0" dirty="0">
                <a:solidFill>
                  <a:schemeClr val="tx1"/>
                </a:solidFill>
              </a:rPr>
              <a:t/>
            </a:r>
            <a:br>
              <a:rPr lang="en-US" sz="2200" b="0" dirty="0">
                <a:solidFill>
                  <a:schemeClr val="tx1"/>
                </a:solidFill>
              </a:rPr>
            </a:br>
            <a:r>
              <a:rPr lang="en-US" sz="2200" b="0" dirty="0">
                <a:solidFill>
                  <a:schemeClr val="tx1"/>
                </a:solidFill>
              </a:rPr>
              <a:t/>
            </a:r>
            <a:br>
              <a:rPr lang="en-US" sz="2200" b="0" dirty="0">
                <a:solidFill>
                  <a:schemeClr val="tx1"/>
                </a:solidFill>
              </a:rPr>
            </a:br>
            <a:r>
              <a:rPr lang="en-US" sz="2200" b="0" dirty="0">
                <a:solidFill>
                  <a:schemeClr val="tx1"/>
                </a:solidFill>
              </a:rPr>
              <a:t>Marquerite Latham:</a:t>
            </a:r>
            <a:br>
              <a:rPr lang="en-US" sz="2200" b="0" dirty="0">
                <a:solidFill>
                  <a:schemeClr val="tx1"/>
                </a:solidFill>
              </a:rPr>
            </a:br>
            <a:r>
              <a:rPr lang="en-US" sz="2200" b="0" dirty="0">
                <a:solidFill>
                  <a:schemeClr val="tx1"/>
                </a:solidFill>
                <a:hlinkClick r:id="rId5"/>
              </a:rPr>
              <a:t>bassm@ecu.edu</a:t>
            </a:r>
            <a:r>
              <a:rPr lang="en-US" sz="2200" b="0" dirty="0">
                <a:solidFill>
                  <a:schemeClr val="tx1"/>
                </a:solidFill>
              </a:rPr>
              <a:t> /252-328-5792</a:t>
            </a:r>
            <a:br>
              <a:rPr lang="en-US" sz="2200" b="0" dirty="0">
                <a:solidFill>
                  <a:schemeClr val="tx1"/>
                </a:solidFill>
              </a:rPr>
            </a:br>
            <a:r>
              <a:rPr lang="en-US" sz="2200" b="0" dirty="0">
                <a:solidFill>
                  <a:schemeClr val="tx1"/>
                </a:solidFill>
              </a:rPr>
              <a:t/>
            </a:r>
            <a:br>
              <a:rPr lang="en-US" sz="2200" b="0" dirty="0">
                <a:solidFill>
                  <a:schemeClr val="tx1"/>
                </a:solidFill>
              </a:rPr>
            </a:br>
            <a:r>
              <a:rPr lang="en-US" sz="2200" b="0" dirty="0">
                <a:solidFill>
                  <a:schemeClr val="tx1"/>
                </a:solidFill>
                <a:hlinkClick r:id="rId6"/>
              </a:rPr>
              <a:t>disspub@umi.com</a:t>
            </a:r>
            <a:r>
              <a:rPr lang="en-US" sz="2200" b="0" dirty="0">
                <a:solidFill>
                  <a:schemeClr val="tx1"/>
                </a:solidFill>
              </a:rPr>
              <a:t> or</a:t>
            </a:r>
            <a:br>
              <a:rPr lang="en-US" sz="2200" b="0" dirty="0">
                <a:solidFill>
                  <a:schemeClr val="tx1"/>
                </a:solidFill>
              </a:rPr>
            </a:br>
            <a:r>
              <a:rPr lang="en-US" sz="2200" b="0" dirty="0">
                <a:solidFill>
                  <a:schemeClr val="tx1"/>
                </a:solidFill>
              </a:rPr>
              <a:t>800-521-0600 Ext. 7020</a:t>
            </a:r>
            <a:br>
              <a:rPr lang="en-US" sz="2200" b="0" dirty="0">
                <a:solidFill>
                  <a:schemeClr val="tx1"/>
                </a:solidFill>
              </a:rPr>
            </a:br>
            <a:r>
              <a:rPr lang="en-US" sz="2200" b="0" dirty="0">
                <a:solidFill>
                  <a:schemeClr val="tx1"/>
                </a:solidFill>
              </a:rPr>
              <a:t/>
            </a:r>
            <a:br>
              <a:rPr lang="en-US" sz="2200" b="0" dirty="0">
                <a:solidFill>
                  <a:schemeClr val="tx1"/>
                </a:solidFill>
              </a:rPr>
            </a:br>
            <a:r>
              <a:rPr lang="en-US" sz="2200" b="0" dirty="0">
                <a:solidFill>
                  <a:schemeClr val="tx1"/>
                </a:solidFill>
              </a:rPr>
              <a:t>Link </a:t>
            </a:r>
            <a:br>
              <a:rPr lang="en-US" sz="2200" b="0" dirty="0">
                <a:solidFill>
                  <a:schemeClr val="tx1"/>
                </a:solidFill>
              </a:rPr>
            </a:br>
            <a:r>
              <a:rPr lang="en-US" sz="2200" u="sng" dirty="0">
                <a:effectLst/>
                <a:hlinkClick r:id="rId7"/>
              </a:rPr>
              <a:t>http://thescholarship.ecu.edu/handle/10342/4361</a:t>
            </a:r>
            <a:r>
              <a:rPr lang="en-US" sz="2200" dirty="0"/>
              <a:t/>
            </a:r>
            <a:br>
              <a:rPr lang="en-US" sz="2200" dirty="0"/>
            </a:br>
            <a:r>
              <a:rPr lang="en-US" sz="2200" dirty="0"/>
              <a:t/>
            </a:r>
            <a:br>
              <a:rPr lang="en-US" sz="2200" dirty="0"/>
            </a:br>
            <a:endParaRPr lang="en-US" sz="2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525962"/>
          </a:xfrm>
        </p:spPr>
        <p:txBody>
          <a:bodyPr/>
          <a:lstStyle/>
          <a:p>
            <a:r>
              <a:rPr lang="en-US" sz="2400" smtClean="0">
                <a:hlinkClick r:id="rId3"/>
              </a:rPr>
              <a:t>http://www.ecu.edu/cs-acad/gradschool/Vireo-ETD-Informational-Pages.cfm</a:t>
            </a:r>
            <a:endParaRPr lang="en-US" sz="2400" dirty="0"/>
          </a:p>
          <a:p>
            <a:r>
              <a:rPr lang="en-US" sz="2400" b="1" dirty="0"/>
              <a:t>Manual of Basic Formatting Requirements-required sections and order </a:t>
            </a:r>
          </a:p>
          <a:p>
            <a:pPr lvl="1"/>
            <a:r>
              <a:rPr lang="en-US" sz="2000" b="1" dirty="0"/>
              <a:t>One inch margins</a:t>
            </a:r>
          </a:p>
          <a:p>
            <a:pPr lvl="1"/>
            <a:r>
              <a:rPr lang="en-US" sz="2000" b="1" dirty="0"/>
              <a:t>No page number on first page of each section</a:t>
            </a:r>
          </a:p>
          <a:p>
            <a:pPr lvl="1"/>
            <a:r>
              <a:rPr lang="en-US" sz="2000" b="1" dirty="0"/>
              <a:t>IRB/IACUC Permission Letters in Appendices</a:t>
            </a:r>
          </a:p>
          <a:p>
            <a:pPr lvl="1"/>
            <a:r>
              <a:rPr lang="en-US" sz="2000" b="1" dirty="0"/>
              <a:t>Regardless of style manual used, format prefatory pages per instructions in Manual</a:t>
            </a:r>
          </a:p>
          <a:p>
            <a:pPr lvl="1"/>
            <a:r>
              <a:rPr lang="en-US" sz="2000" b="1" dirty="0"/>
              <a:t>Times New Roman or Arial 10-12 point font</a:t>
            </a:r>
          </a:p>
          <a:p>
            <a:r>
              <a:rPr lang="en-US" sz="2400" b="1" dirty="0"/>
              <a:t>File size- limited to 1000 MB or submit on a CD</a:t>
            </a:r>
          </a:p>
          <a:p>
            <a:r>
              <a:rPr lang="en-US" sz="2400" b="1" dirty="0"/>
              <a:t>Embed fonts</a:t>
            </a:r>
          </a:p>
          <a:p>
            <a:r>
              <a:rPr lang="en-US" sz="2400" b="1" dirty="0"/>
              <a:t>Convert to PDF</a:t>
            </a:r>
          </a:p>
          <a:p>
            <a:endParaRPr lang="en-US" sz="2400" dirty="0"/>
          </a:p>
          <a:p>
            <a:endParaRPr lang="en-US" sz="2400" dirty="0"/>
          </a:p>
        </p:txBody>
      </p:sp>
      <p:sp>
        <p:nvSpPr>
          <p:cNvPr id="3" name="Title 2"/>
          <p:cNvSpPr>
            <a:spLocks noGrp="1"/>
          </p:cNvSpPr>
          <p:nvPr>
            <p:ph type="title"/>
          </p:nvPr>
        </p:nvSpPr>
        <p:spPr/>
        <p:txBody>
          <a:bodyPr>
            <a:normAutofit/>
          </a:bodyPr>
          <a:lstStyle/>
          <a:p>
            <a:pPr algn="ctr"/>
            <a:r>
              <a:rPr lang="en-US" sz="3200" dirty="0">
                <a:solidFill>
                  <a:srgbClr val="7030A0"/>
                </a:solidFill>
              </a:rPr>
              <a:t>Formatting Manuscript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76200"/>
            <a:ext cx="8229600" cy="1143000"/>
          </a:xfrm>
        </p:spPr>
        <p:txBody>
          <a:bodyPr>
            <a:noAutofit/>
          </a:bodyPr>
          <a:lstStyle/>
          <a:p>
            <a:pPr algn="ctr" eaLnBrk="1" hangingPunct="1">
              <a:defRPr/>
            </a:pPr>
            <a:r>
              <a:rPr lang="en-US" sz="3200" dirty="0">
                <a:solidFill>
                  <a:srgbClr val="7030A0"/>
                </a:solidFill>
              </a:rPr>
              <a:t>Prior to Beginning the Submission Process</a:t>
            </a:r>
          </a:p>
        </p:txBody>
      </p:sp>
      <p:sp>
        <p:nvSpPr>
          <p:cNvPr id="13315" name="Content Placeholder 2"/>
          <p:cNvSpPr>
            <a:spLocks noGrp="1"/>
          </p:cNvSpPr>
          <p:nvPr>
            <p:ph idx="1"/>
          </p:nvPr>
        </p:nvSpPr>
        <p:spPr>
          <a:xfrm>
            <a:off x="457200" y="1295400"/>
            <a:ext cx="8229600" cy="4843462"/>
          </a:xfrm>
        </p:spPr>
        <p:txBody>
          <a:bodyPr/>
          <a:lstStyle/>
          <a:p>
            <a:pPr eaLnBrk="1" hangingPunct="1"/>
            <a:r>
              <a:rPr lang="en-US" dirty="0"/>
              <a:t>Decide upon publishing agreement and any restrictions in consultation with adviser</a:t>
            </a:r>
          </a:p>
          <a:p>
            <a:pPr eaLnBrk="1" hangingPunct="1"/>
            <a:r>
              <a:rPr lang="en-US" dirty="0"/>
              <a:t>Determine department’s preference for paper copy, CD or E-copy</a:t>
            </a:r>
          </a:p>
          <a:p>
            <a:pPr eaLnBrk="1" hangingPunct="1"/>
            <a:r>
              <a:rPr lang="en-US" dirty="0"/>
              <a:t>Save your signature page with committee member signatures </a:t>
            </a:r>
            <a:r>
              <a:rPr lang="en-US" b="1" u="sng" dirty="0"/>
              <a:t>&amp;</a:t>
            </a:r>
            <a:r>
              <a:rPr lang="en-US" dirty="0"/>
              <a:t> your signed ECU Non-exclusive Distribution License to your computer as PDF documents (for later uploading to submission site)</a:t>
            </a:r>
          </a:p>
          <a:p>
            <a:pPr eaLnBrk="1" hangingPunct="1"/>
            <a:r>
              <a:rPr lang="en-US" dirty="0"/>
              <a:t>To submit, go to: </a:t>
            </a:r>
          </a:p>
          <a:p>
            <a:pPr algn="ctr" eaLnBrk="1" hangingPunct="1"/>
            <a:r>
              <a:rPr lang="en-US" dirty="0"/>
              <a:t> </a:t>
            </a:r>
            <a:r>
              <a:rPr lang="en-US" dirty="0">
                <a:hlinkClick r:id="rId3"/>
              </a:rPr>
              <a:t>https://vireo.ecu.edu/</a:t>
            </a:r>
            <a:r>
              <a:rPr lang="en-US" dirty="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372600" cy="6913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381000" y="278426"/>
            <a:ext cx="8534400" cy="62170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NON-EXCLUSIVE DISTRIBUTION LICENSE</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The undersigned (“the Author”) hereby grants to East Carolina University (“ECU”) the non-exclusive right to reproduce, distribute, display, and, transmit, in whole or in part, the author’s thesis or dissertation (“the Work”) in such tangible electronic formats as may be in existence now or developed in the future, including, but not limited to, electronic distribution and display of the Work via the World Wide Web.  The Author further grants to ECU the right to retain one or more copies of the Work, in any format, whether electronic or hardcopy, for nonprofit educational use and archival purposes.    The Author retains all copyright rights in the Work and nothing herein shall be construed as an assignment of the Author’s copyright rights in the Work to ECU.</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The Author represents and warrants that the Work is his/her original work and that he/she has the legal right to grant this license to East Carolina University. The Author further represents and warrants that the Work does not contain any libelous, defamatory, or unlawful material and that the work does not infringe upon or violate any third-party’s copyright, patent, or other proprietary right. </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If the Work contains content for which the Author does not own the copyright, the Author represents and warrants that he/she has obtained </a:t>
            </a:r>
            <a:r>
              <a:rPr kumimoji="0" lang="en-US" sz="950" b="0" i="0" u="none" strike="noStrike" cap="none" normalizeH="0" baseline="0" dirty="0">
                <a:ln>
                  <a:noFill/>
                </a:ln>
                <a:solidFill>
                  <a:srgbClr val="000000"/>
                </a:solidFill>
                <a:effectLst/>
                <a:latin typeface="Courier New" pitchFamily="49" charset="0"/>
                <a:ea typeface="Calibri" pitchFamily="34" charset="0"/>
                <a:cs typeface="Courier New" pitchFamily="49" charset="0"/>
              </a:rPr>
              <a:t>all necessary permissions from</a:t>
            </a: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 the copyright holder to use the content. The Author further represents and warrants that he/she has obtained all necessary rights to permit ECU to reproduce and distribute third party materials contained in any part of the Work.  The Author shall clearly identify and acknowledge such third party content in the Work.  ECU may elect not to distribute and/or publish the Work for any reason, including for a determination that all necessary rights of third parties have not been secured by the Author.</a:t>
            </a:r>
            <a:r>
              <a:rPr kumimoji="0" lang="en-US" sz="950" b="0" i="0" u="none" strike="noStrike" cap="none" normalizeH="0" baseline="0" dirty="0">
                <a:ln>
                  <a:noFill/>
                </a:ln>
                <a:solidFill>
                  <a:srgbClr val="FF0000"/>
                </a:solidFill>
                <a:effectLst/>
                <a:latin typeface="Courier New" pitchFamily="49" charset="0"/>
                <a:ea typeface="Calibri" pitchFamily="34" charset="0"/>
                <a:cs typeface="Courier New" pitchFamily="49" charset="0"/>
              </a:rPr>
              <a:t> </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The Author hereby agrees to indemnify, hold harmless, and release ECU  and all of its officers, officials, administrators, agents and employees from and against all third party claims of damages, demands, actions, or causes of actions, which arise from or are in any way connected  to this Agreement and/or the Work as submitted for publication.  </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If the Work was sponsored or supported by any entity or organization external to ECU (the “Sponsor”), the Author represents and warrants that he/she has complied with all requirements of the Sponsor for the Work (such as a right of review of the Work prior to its publication or other contractual obligation with the Sponsor). </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East Carolina will use reasonable efforts to ensure that the Author’s name remains clearly associated with the submission and that no alterations of the content are made. </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I agree to the terms of the Non-Exclusive Distribution License. </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________________________________			_________________		</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Author Signature 						Date</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________________________________</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Print Name </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___________________________________________________________</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Title of Work </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I have consulted with my thesis or dissertation adviser (__Yes __No) concerning potential intellectual property and/or prior publication issues related to the electronic distribution of my Work as verified by the signature below. </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________________________________________________</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50" b="0" i="0" u="none" strike="noStrike" cap="none" normalizeH="0" baseline="0" dirty="0">
                <a:ln>
                  <a:noFill/>
                </a:ln>
                <a:solidFill>
                  <a:schemeClr val="tx1"/>
                </a:solidFill>
                <a:effectLst/>
                <a:latin typeface="Courier New" pitchFamily="49" charset="0"/>
                <a:ea typeface="Calibri" pitchFamily="34" charset="0"/>
                <a:cs typeface="Courier New" pitchFamily="49" charset="0"/>
              </a:rPr>
              <a:t>Acknowledgment of Thesis or Dissertation Adviser </a:t>
            </a:r>
            <a:endParaRPr kumimoji="0" lang="en-US" sz="950" b="0" i="0" u="none" strike="noStrike" cap="none" normalizeH="0" baseline="0" dirty="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Work displayed in two databases:</a:t>
            </a:r>
          </a:p>
          <a:p>
            <a:pPr lvl="1">
              <a:buFont typeface="Courier New" pitchFamily="49" charset="0"/>
              <a:buChar char="o"/>
            </a:pPr>
            <a:r>
              <a:rPr lang="en-US" sz="2000" dirty="0"/>
              <a:t>ECU’s Institutional Repository-The Scholarship </a:t>
            </a:r>
          </a:p>
          <a:p>
            <a:pPr lvl="1">
              <a:buFont typeface="Courier New" pitchFamily="49" charset="0"/>
              <a:buChar char="o"/>
            </a:pPr>
            <a:r>
              <a:rPr lang="en-US" sz="2000" dirty="0"/>
              <a:t>ProQuest Subscription Database or Open Database </a:t>
            </a:r>
          </a:p>
          <a:p>
            <a:r>
              <a:rPr lang="en-US" sz="2400" dirty="0"/>
              <a:t>Two publishing agreements: </a:t>
            </a:r>
          </a:p>
          <a:p>
            <a:pPr lvl="1">
              <a:buFont typeface="Courier New" pitchFamily="49" charset="0"/>
              <a:buChar char="o"/>
            </a:pPr>
            <a:r>
              <a:rPr lang="en-US" sz="2000" dirty="0"/>
              <a:t>ECU Institutional Repository (ECU IR)</a:t>
            </a:r>
          </a:p>
          <a:p>
            <a:pPr lvl="1">
              <a:buFont typeface="Courier New" pitchFamily="49" charset="0"/>
              <a:buChar char="o"/>
            </a:pPr>
            <a:r>
              <a:rPr lang="en-US" sz="2000" dirty="0"/>
              <a:t>ProQuest Database </a:t>
            </a:r>
          </a:p>
          <a:p>
            <a:r>
              <a:rPr lang="en-US" sz="2400" dirty="0"/>
              <a:t>Publishing agreements state </a:t>
            </a:r>
            <a:r>
              <a:rPr lang="en-US" sz="2400" b="1" dirty="0"/>
              <a:t>how</a:t>
            </a:r>
            <a:r>
              <a:rPr lang="en-US" sz="2400" dirty="0"/>
              <a:t> your work will be displayed and </a:t>
            </a:r>
            <a:r>
              <a:rPr lang="en-US" sz="2400" b="1" dirty="0"/>
              <a:t>when</a:t>
            </a:r>
            <a:r>
              <a:rPr lang="en-US" sz="2400" dirty="0"/>
              <a:t>:</a:t>
            </a:r>
          </a:p>
          <a:p>
            <a:pPr lvl="1">
              <a:buFont typeface="Courier New" panose="02070309020205020404" pitchFamily="49" charset="0"/>
              <a:buChar char="o"/>
            </a:pPr>
            <a:r>
              <a:rPr lang="en-US" sz="2000" b="1" dirty="0"/>
              <a:t>Open Access:  full-text available to everyone for free</a:t>
            </a:r>
          </a:p>
          <a:p>
            <a:pPr marL="392113" lvl="1" indent="0">
              <a:buNone/>
            </a:pPr>
            <a:r>
              <a:rPr lang="en-US" sz="2000" dirty="0"/>
              <a:t>	</a:t>
            </a:r>
            <a:r>
              <a:rPr lang="en-US" sz="2000" u="sng" dirty="0"/>
              <a:t>or</a:t>
            </a:r>
            <a:r>
              <a:rPr lang="en-US" sz="2000" dirty="0"/>
              <a:t> L</a:t>
            </a:r>
            <a:r>
              <a:rPr lang="en-US" sz="2000" b="1" dirty="0"/>
              <a:t>imited access </a:t>
            </a:r>
            <a:r>
              <a:rPr lang="en-US" sz="2000" dirty="0"/>
              <a:t>(</a:t>
            </a:r>
            <a:r>
              <a:rPr lang="en-US" sz="2000" b="1" dirty="0"/>
              <a:t>Campus Access</a:t>
            </a:r>
            <a:r>
              <a:rPr lang="en-US" sz="2000" dirty="0"/>
              <a:t>)</a:t>
            </a:r>
          </a:p>
          <a:p>
            <a:pPr lvl="1">
              <a:buFont typeface="Courier New" panose="02070309020205020404" pitchFamily="49" charset="0"/>
              <a:buChar char="o"/>
            </a:pPr>
            <a:r>
              <a:rPr lang="en-US" sz="2000" b="1" dirty="0"/>
              <a:t>Immediate access or delayed access (embargo)</a:t>
            </a:r>
          </a:p>
        </p:txBody>
      </p:sp>
      <p:sp>
        <p:nvSpPr>
          <p:cNvPr id="3" name="Title 2"/>
          <p:cNvSpPr>
            <a:spLocks noGrp="1"/>
          </p:cNvSpPr>
          <p:nvPr>
            <p:ph type="title"/>
          </p:nvPr>
        </p:nvSpPr>
        <p:spPr/>
        <p:txBody>
          <a:bodyPr>
            <a:normAutofit/>
          </a:bodyPr>
          <a:lstStyle/>
          <a:p>
            <a:pPr algn="ctr"/>
            <a:r>
              <a:rPr lang="en-US" dirty="0">
                <a:solidFill>
                  <a:srgbClr val="7030A0"/>
                </a:solidFill>
              </a:rPr>
              <a:t>Publishing Decisions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3886</TotalTime>
  <Words>2915</Words>
  <Application>Microsoft Office PowerPoint</Application>
  <PresentationFormat>On-screen Show (4:3)</PresentationFormat>
  <Paragraphs>383</Paragraphs>
  <Slides>48</Slides>
  <Notes>29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48</vt:i4>
      </vt:variant>
    </vt:vector>
  </HeadingPairs>
  <TitlesOfParts>
    <vt:vector size="57" baseType="lpstr">
      <vt:lpstr>Arial</vt:lpstr>
      <vt:lpstr>Calibri</vt:lpstr>
      <vt:lpstr>Courier New</vt:lpstr>
      <vt:lpstr>Lucida Sans Unicode</vt:lpstr>
      <vt:lpstr>Verdana</vt:lpstr>
      <vt:lpstr>Wingdings</vt:lpstr>
      <vt:lpstr>Wingdings 2</vt:lpstr>
      <vt:lpstr>Wingdings 3</vt:lpstr>
      <vt:lpstr>Concourse</vt:lpstr>
      <vt:lpstr>Electronic Theses and Dissertations Workshop </vt:lpstr>
      <vt:lpstr>PowerPoint Presentation</vt:lpstr>
      <vt:lpstr>PowerPoint Presentation</vt:lpstr>
      <vt:lpstr>PowerPoint Presentation</vt:lpstr>
      <vt:lpstr>Formatting Manuscript</vt:lpstr>
      <vt:lpstr>Prior to Beginning the Submission Process</vt:lpstr>
      <vt:lpstr>PowerPoint Presentation</vt:lpstr>
      <vt:lpstr>PowerPoint Presentation</vt:lpstr>
      <vt:lpstr>Publishing Decisions</vt:lpstr>
      <vt:lpstr>   ECU IR and ProQuest: Immediate or Delayed Access   </vt:lpstr>
      <vt:lpstr>Reasons to Delay Access</vt:lpstr>
      <vt:lpstr>Journal Policies</vt:lpstr>
      <vt:lpstr> ECU Institutional Repository: Open or Campus Access  </vt:lpstr>
      <vt:lpstr>PowerPoint Presentation</vt:lpstr>
      <vt:lpstr>PowerPoint Presentation</vt:lpstr>
      <vt:lpstr>Step 1: Verify Your Information</vt:lpstr>
      <vt:lpstr>Step 1:    Verify Your Information</vt:lpstr>
      <vt:lpstr>Step 2: License Agreement</vt:lpstr>
      <vt:lpstr>Step 2: License Agreement</vt:lpstr>
      <vt:lpstr>Step 2: License Agreement</vt:lpstr>
      <vt:lpstr>Step 3: Document Information</vt:lpstr>
      <vt:lpstr>Step 3: Document Information</vt:lpstr>
      <vt:lpstr>Step 3: Document Information</vt:lpstr>
      <vt:lpstr>Step 4: Upload   Your Files</vt:lpstr>
      <vt:lpstr>Step 4: Upload   Your Files</vt:lpstr>
      <vt:lpstr>Step 5: Confirm and Submit</vt:lpstr>
      <vt:lpstr>Step 5: Confirm and Submit</vt:lpstr>
      <vt:lpstr>Other Options for Ordering Bound Copies of Your Thesis/Dissertation</vt:lpstr>
      <vt:lpstr>In-Office Processing</vt:lpstr>
      <vt:lpstr>New Field in Vireo: ORCID</vt:lpstr>
      <vt:lpstr>ORCID: Unique Researcher ID</vt:lpstr>
      <vt:lpstr>What is Copyright?</vt:lpstr>
      <vt:lpstr>PowerPoint Presentation</vt:lpstr>
      <vt:lpstr>Two Sides of Copyright</vt:lpstr>
      <vt:lpstr>Your Copyright</vt:lpstr>
      <vt:lpstr>Registering Your Copyright</vt:lpstr>
      <vt:lpstr>Copyright Page</vt:lpstr>
      <vt:lpstr>Using Copyrighted Works</vt:lpstr>
      <vt:lpstr>Some Examples of Fair Use</vt:lpstr>
      <vt:lpstr>Extensive Use of These Materials May Trigger a Fair Use Analysis</vt:lpstr>
      <vt:lpstr>Conducting a Fair Use Analysis</vt:lpstr>
      <vt:lpstr>Requesting Permission</vt:lpstr>
      <vt:lpstr>Permissions</vt:lpstr>
      <vt:lpstr>What About Your Own Previously Published Materials?</vt:lpstr>
      <vt:lpstr>If You Haven’t Published Yet…</vt:lpstr>
      <vt:lpstr>Copyright Officer Services</vt:lpstr>
      <vt:lpstr>Resources:</vt:lpstr>
      <vt:lpstr>Questions? Contact us:  Tom McConnell:  mcconnellt@ecu.edu /252-328-5792  Jeanne Hoover: hooverj@ecu.edu /252-328-2261  Marquerite Latham: bassm@ecu.edu /252-328-5792  disspub@umi.com or 800-521-0600 Ext. 7020  Link  http://thescholarship.ecu.edu/handle/10342/4361  </vt:lpstr>
    </vt:vector>
  </TitlesOfParts>
  <Company>East Carolina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Before You Begin</dc:title>
  <dc:creator>Patterson, Belinxa</dc:creator>
  <cp:lastModifiedBy>Hoover, Jeanne</cp:lastModifiedBy>
  <cp:revision>599</cp:revision>
  <cp:lastPrinted>2015-10-15T13:00:46Z</cp:lastPrinted>
  <dcterms:created xsi:type="dcterms:W3CDTF">2009-02-20T17:48:49Z</dcterms:created>
  <dcterms:modified xsi:type="dcterms:W3CDTF">2017-10-31T15:08:31Z</dcterms:modified>
</cp:coreProperties>
</file>