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1AA469-6864-A348-A9E2-A74F267809B1}" name="Firnhaber, Gina" initials="FG" userId="S::firnhaberg@ecu.edu::0f7517cc-bcde-4cd1-998c-e2aaa2845675" providerId="AD"/>
  <p188:author id="{067FE784-3FF0-2EDF-F10F-A35DD95080AA}" name="Firnhaber, Gina" initials="GF" userId="S::FIRNHABERG@ecu.edu::0f7517cc-bcde-4cd1-998c-e2aaa28456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2E"/>
    <a:srgbClr val="502D7F"/>
    <a:srgbClr val="333333"/>
    <a:srgbClr val="FFCC18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29" autoAdjust="0"/>
    <p:restoredTop sz="94139" autoAdjust="0"/>
  </p:normalViewPr>
  <p:slideViewPr>
    <p:cSldViewPr>
      <p:cViewPr>
        <p:scale>
          <a:sx n="40" d="100"/>
          <a:sy n="40" d="100"/>
        </p:scale>
        <p:origin x="-640" y="-1712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5769"/>
            <a:ext cx="37306250" cy="7056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33"/>
            <a:ext cx="30724475" cy="8411936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172"/>
            <a:ext cx="9874250" cy="28087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4" y="1317172"/>
            <a:ext cx="29473525" cy="28087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665"/>
            <a:ext cx="37307838" cy="6536871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764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4" y="7679872"/>
            <a:ext cx="19673887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79872"/>
            <a:ext cx="19673888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8533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8269"/>
            <a:ext cx="19392900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8269"/>
            <a:ext cx="19400837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400"/>
            <a:ext cx="19400837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0369"/>
            <a:ext cx="14439900" cy="5577567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0369"/>
            <a:ext cx="24536400" cy="28094667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7936"/>
            <a:ext cx="14439900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336"/>
            <a:ext cx="26335037" cy="2721429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1865"/>
            <a:ext cx="26335037" cy="19750768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765"/>
            <a:ext cx="26335037" cy="3863068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317625"/>
            <a:ext cx="395001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7680325"/>
            <a:ext cx="39500175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3" y="29976763"/>
            <a:ext cx="13896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600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2pPr>
      <a:lvl3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3pPr>
      <a:lvl4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4pPr>
      <a:lvl5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5pPr>
      <a:lvl6pPr marL="391866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6pPr>
      <a:lvl7pPr marL="783732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7pPr>
      <a:lvl8pPr marL="1175598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8pPr>
      <a:lvl9pPr marL="1567464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9pPr>
    </p:titleStyle>
    <p:bodyStyle>
      <a:lvl1pPr marL="1617663" indent="-161766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03613" indent="-1346200" algn="l" defTabSz="4313238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91150" indent="-107791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</a:defRPr>
      </a:lvl3pPr>
      <a:lvl4pPr marL="7548563" indent="-1076325" algn="l" defTabSz="431323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02800" indent="-1074738" algn="l" defTabSz="43132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0095995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6pPr>
      <a:lvl7pPr marL="10487861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7pPr>
      <a:lvl8pPr marL="10879727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8pPr>
      <a:lvl9pPr marL="11271594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jopan.2018.02.007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doi.org/10.1213/ane.000000000000483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tif"/><Relationship Id="rId4" Type="http://schemas.openxmlformats.org/officeDocument/2006/relationships/hyperlink" Target="https://doi.org/10.1097/mjt.0b013e3181e7a51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/>
          <p:cNvSpPr>
            <a:spLocks noChangeArrowheads="1"/>
          </p:cNvSpPr>
          <p:nvPr/>
        </p:nvSpPr>
        <p:spPr bwMode="auto">
          <a:xfrm>
            <a:off x="13304319" y="5647369"/>
            <a:ext cx="16005174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1" name="Rectangle 36"/>
          <p:cNvSpPr>
            <a:spLocks noChangeArrowheads="1"/>
          </p:cNvSpPr>
          <p:nvPr/>
        </p:nvSpPr>
        <p:spPr bwMode="auto">
          <a:xfrm>
            <a:off x="31006308" y="5557422"/>
            <a:ext cx="12062716" cy="72242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31167858" y="17229075"/>
            <a:ext cx="11915924" cy="705246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3" name="Rectangle 38"/>
          <p:cNvSpPr>
            <a:spLocks noChangeArrowheads="1"/>
          </p:cNvSpPr>
          <p:nvPr/>
        </p:nvSpPr>
        <p:spPr bwMode="auto">
          <a:xfrm>
            <a:off x="31097538" y="25559101"/>
            <a:ext cx="12056563" cy="712487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6" name="Rectangle 39"/>
          <p:cNvSpPr>
            <a:spLocks noChangeArrowheads="1"/>
          </p:cNvSpPr>
          <p:nvPr/>
        </p:nvSpPr>
        <p:spPr bwMode="auto">
          <a:xfrm>
            <a:off x="2024061" y="5639678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799488" y="5385585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11731621" y="5385585"/>
            <a:ext cx="16614779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29755324" y="5379021"/>
            <a:ext cx="1211181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DISCUSSION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29759119" y="16974058"/>
            <a:ext cx="1191592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CONCLUSIONS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29755323" y="25311325"/>
            <a:ext cx="1188177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REFERENCES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67" name="Rectangle 57"/>
          <p:cNvSpPr>
            <a:spLocks noChangeArrowheads="1"/>
          </p:cNvSpPr>
          <p:nvPr/>
        </p:nvSpPr>
        <p:spPr bwMode="auto">
          <a:xfrm>
            <a:off x="457200" y="681038"/>
            <a:ext cx="42748200" cy="3890962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 dirty="0"/>
          </a:p>
        </p:txBody>
      </p:sp>
      <p:sp>
        <p:nvSpPr>
          <p:cNvPr id="2068" name="Text Box 58"/>
          <p:cNvSpPr txBox="1">
            <a:spLocks noChangeArrowheads="1"/>
          </p:cNvSpPr>
          <p:nvPr/>
        </p:nvSpPr>
        <p:spPr bwMode="auto">
          <a:xfrm>
            <a:off x="10858500" y="696914"/>
            <a:ext cx="21945600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altLang="en-US" sz="6000" b="1" dirty="0">
                <a:solidFill>
                  <a:srgbClr val="FFC82E"/>
                </a:solidFill>
              </a:rPr>
              <a:t>Postoperative Nausea and Vomiting (PONV): A Quality Improvement Project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5200" b="1" dirty="0">
                <a:solidFill>
                  <a:schemeClr val="bg1"/>
                </a:solidFill>
              </a:rPr>
              <a:t>Caleb Woolard,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5200" b="1" dirty="0">
                <a:solidFill>
                  <a:schemeClr val="bg1"/>
                </a:solidFill>
              </a:rPr>
              <a:t>Maura McAuliffe, PhD, CRNA, FAAN, Project Chair</a:t>
            </a:r>
          </a:p>
        </p:txBody>
      </p:sp>
      <p:sp>
        <p:nvSpPr>
          <p:cNvPr id="2069" name="Rectangle 59"/>
          <p:cNvSpPr>
            <a:spLocks noChangeArrowheads="1"/>
          </p:cNvSpPr>
          <p:nvPr/>
        </p:nvSpPr>
        <p:spPr bwMode="auto">
          <a:xfrm>
            <a:off x="32804100" y="1600200"/>
            <a:ext cx="981392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Nurse Anesthesia Program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woolardca12@students.ecu.edu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endParaRPr lang="en-US" altLang="en-US" sz="3771" b="1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  <a:defRPr/>
            </a:pPr>
            <a:endParaRPr lang="en-US" altLang="en-US" sz="3257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/>
          <p:cNvSpPr>
            <a:spLocks noChangeArrowheads="1"/>
          </p:cNvSpPr>
          <p:nvPr/>
        </p:nvSpPr>
        <p:spPr bwMode="auto">
          <a:xfrm>
            <a:off x="2082948" y="18199100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772907" y="17919700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METHODS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7412" y="6613524"/>
            <a:ext cx="10286999" cy="1084897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PONV is a common complication following anesthesia affecting 30% of patients, and 80% of those at high risk 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longer hospital stays and increased healthcare costs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 risk assessment can help identify those at high risk of developing PONV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factors include: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gender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Non-smoking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of PONV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postoperative opioids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Prevention of PONV is a part of the Merit-Based Incentive Payment System 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PONV education and prevention strategies has been shown to reduce hospital expenses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3600" dirty="0"/>
          </a:p>
          <a:p>
            <a:pPr marL="571500" indent="-571500">
              <a:buFont typeface="Wingdings" pitchFamily="2" charset="2"/>
              <a:buChar char="Ø"/>
            </a:pPr>
            <a:endParaRPr lang="en-US" sz="3600" dirty="0"/>
          </a:p>
          <a:p>
            <a:pPr marL="1028700" lvl="1" indent="-571500">
              <a:buFont typeface="Wingdings" pitchFamily="2" charset="2"/>
              <a:buChar char="Ø"/>
            </a:pPr>
            <a:endParaRPr lang="en-US" sz="3600" dirty="0"/>
          </a:p>
          <a:p>
            <a:pPr marL="1028700" lvl="1" indent="-571500">
              <a:buFont typeface="Wingdings" pitchFamily="2" charset="2"/>
              <a:buChar char="Ø"/>
            </a:pPr>
            <a:endParaRPr lang="en-US" sz="3600" dirty="0"/>
          </a:p>
          <a:p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966674" y="19183350"/>
            <a:ext cx="10287000" cy="1303813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single plan, do, study, act cycle was completed using a pre- and post-implementation survey design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(CRNAs) were: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Asked to complete a pre-implementation survey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Asked to view a PowerPoint presentation with audio providing information about PONV prophylaxis management/treatment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Provided an electronic, printable, one-page Quick Reference Guide summarizing information in the PowerPoint presentation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Invited to keep the Quick Reference Guide resource readily available and use over a  two-week period as an evidence-based resource to support their clinical practice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Asked to complete a post-implementation survey after the two-week period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perceptions of the usefulness of the Quick Reference Guide served as the outcome measure for this project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731621" y="6613524"/>
            <a:ext cx="17605375" cy="25607962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1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Number of Pharmacologic Agents Used for Low-Risk Patients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3600" i="1" dirty="0"/>
          </a:p>
          <a:p>
            <a:endParaRPr lang="en-US" sz="4000" i="1" dirty="0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2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Number of Pharmacologic Agents Used for High-Risk Patients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4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600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9835319" y="6613524"/>
            <a:ext cx="13248464" cy="1007427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Upon comparing the results of the pre- and post-implementation surveys, increases were noted in the participants’: 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confidence levels in using the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Apfel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risk assessment for PONV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willingness to incorporate the risk assessment into practice and reduce the percentage of PONV occurrences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various antiemetic drugs when managing high and low risk PONV patients (see Figure 1 and 2)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results further demonstrated: 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awareness of the importance of PONV prophylaxis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understanding of the cost-savings of PONV prophylaxis 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the project included small sample size and short duration of implementation</a:t>
            </a:r>
          </a:p>
          <a:p>
            <a:pPr marL="1028700" lvl="1" indent="-571500">
              <a:buFont typeface="Wingdings" pitchFamily="2" charset="2"/>
              <a:buChar char="Ø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755323" y="18140340"/>
            <a:ext cx="13328459" cy="6915968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project findings suggest: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interventions may be a cost-effective method of contributing to a reduction in PONV occurrences 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association between providing continuing education on PONV prophylaxis/treatment and reported willingness of participants to incorporate guidelines into their practice 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increased reported use of recommended PONV prophylaxis/treatment options, which may improve patient outcomes and reduces healthcare costs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could be used as a pilot to aid/inform future QI projects with the aim of PONV prophylaxis/treatment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55324" y="26519364"/>
            <a:ext cx="13450076" cy="5717998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342900" indent="-342900">
              <a:buAutoNum type="arabicPeriod"/>
            </a:pP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Gan, T. J.,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Belani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K. G.,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Bergese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S., Chung, F.,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Diemunsch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P., Habib, A. S.,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Z., Kovac, A. L., Meyer, T. A.,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Urman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 D.,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Apfel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C., Ayad, S.,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Beagley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L., Candiotti, K.,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Englesakis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M., Hedrick, T. L.,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Kranke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P., Lee, S., Lipman, D., … Philip, B. K. (2020). Fourth consensus guidelines for the management of postoperative nausea and vomiting.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Anesthesia &amp; Analgesia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131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(2), 411–448. </a:t>
            </a:r>
            <a:r>
              <a:rPr lang="en-US" sz="27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https://doi.org/10.1213/ane.0000000000004833</a:t>
            </a:r>
            <a:endParaRPr lang="en-US" sz="27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Thomas, J., Maple, I., Norcross, W., &amp;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Muckler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V. (2019). Preoperative risk assessment to guide prophylaxis and reduce the incidence of postoperative nausea and vomiting.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</a:t>
            </a:r>
            <a:r>
              <a:rPr lang="en-US" sz="27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PeriAnesthesia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Nursing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34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74–85. </a:t>
            </a:r>
            <a:r>
              <a:rPr lang="en-US" sz="27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https://doi.org/10.1016/j.jopan.2018.02.007</a:t>
            </a:r>
            <a:endParaRPr lang="en-US" sz="27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Dzwonczyk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R., Weaver, T. E., Puente, E. G., &amp;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Bergese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 D. (2012). Postoperative nausea and vomiting prophylaxis from an economic point of view.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American Journal of Therapeutics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11–15. </a:t>
            </a:r>
            <a:r>
              <a:rPr lang="en-US" sz="27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https://doi.org/10.1097/mjt.0b013e3181e7a512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342900" indent="-342900">
              <a:buFontTx/>
              <a:buAutoNum type="arabicPeriod"/>
            </a:pP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Melnyk, B. M., &amp; Fineout-Overholt, E. (2019). </a:t>
            </a:r>
            <a:r>
              <a:rPr lang="en-US" sz="27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Evidence-based practice in nursing and healthcare: A guide to best practice. 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Wolters Kluwer, (4</a:t>
            </a:r>
            <a:r>
              <a:rPr lang="en-US" sz="27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ed.) </a:t>
            </a:r>
          </a:p>
          <a:p>
            <a:pPr marL="342900" indent="-342900">
              <a:buFontTx/>
              <a:buAutoNum type="arabicPeriod"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600" baseline="30000" dirty="0"/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FC199B-BD44-4C43-BFA9-62855DE44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78069"/>
            <a:ext cx="8004541" cy="29367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A7D949-8043-4B46-85EC-1F5F332350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799" y="21961476"/>
            <a:ext cx="16627642" cy="8686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CAD70D-5015-8A49-831C-9AEA7E2A6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599" y="9126787"/>
            <a:ext cx="16321841" cy="94067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4494</TotalTime>
  <Words>746</Words>
  <Application>Microsoft Macintosh PowerPoint</Application>
  <PresentationFormat>Custom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Caleb Woolard</cp:lastModifiedBy>
  <cp:revision>54</cp:revision>
  <dcterms:created xsi:type="dcterms:W3CDTF">2005-01-10T15:51:10Z</dcterms:created>
  <dcterms:modified xsi:type="dcterms:W3CDTF">2023-11-11T21:02:10Z</dcterms:modified>
</cp:coreProperties>
</file>