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5" r:id="rId3"/>
    <p:sldId id="257" r:id="rId4"/>
    <p:sldId id="258" r:id="rId5"/>
    <p:sldId id="266" r:id="rId6"/>
    <p:sldId id="267" r:id="rId7"/>
    <p:sldId id="261" r:id="rId8"/>
    <p:sldId id="259" r:id="rId9"/>
    <p:sldId id="262" r:id="rId10"/>
    <p:sldId id="260" r:id="rId11"/>
    <p:sldId id="272" r:id="rId12"/>
    <p:sldId id="273" r:id="rId13"/>
    <p:sldId id="264" r:id="rId14"/>
    <p:sldId id="269" r:id="rId15"/>
    <p:sldId id="271" r:id="rId16"/>
    <p:sldId id="268" r:id="rId17"/>
    <p:sldId id="270"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200"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D0BC6B-038C-4CC6-935D-2E2D81C07D67}"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18F1572B-4253-4613-A23F-014E48A59A07}">
      <dgm:prSet phldrT="[Text]"/>
      <dgm:spPr/>
      <dgm:t>
        <a:bodyPr/>
        <a:lstStyle/>
        <a:p>
          <a:r>
            <a:rPr lang="en-US" dirty="0" smtClean="0"/>
            <a:t>Populations</a:t>
          </a:r>
          <a:endParaRPr lang="en-US" dirty="0"/>
        </a:p>
      </dgm:t>
    </dgm:pt>
    <dgm:pt modelId="{95AEA6BE-C03F-4CBA-88DA-C91D177A6EC5}" type="parTrans" cxnId="{4C689F48-4900-41C0-BF91-2BA905F82857}">
      <dgm:prSet/>
      <dgm:spPr/>
      <dgm:t>
        <a:bodyPr/>
        <a:lstStyle/>
        <a:p>
          <a:endParaRPr lang="en-US"/>
        </a:p>
      </dgm:t>
    </dgm:pt>
    <dgm:pt modelId="{EBCCBEE1-5695-4D23-AC49-B3D796C82A5C}" type="sibTrans" cxnId="{4C689F48-4900-41C0-BF91-2BA905F82857}">
      <dgm:prSet/>
      <dgm:spPr/>
      <dgm:t>
        <a:bodyPr/>
        <a:lstStyle/>
        <a:p>
          <a:endParaRPr lang="en-US"/>
        </a:p>
      </dgm:t>
    </dgm:pt>
    <dgm:pt modelId="{EAE7FF18-19E6-4E0B-B9EF-00987BEC45E8}">
      <dgm:prSet phldrT="[Text]"/>
      <dgm:spPr/>
      <dgm:t>
        <a:bodyPr/>
        <a:lstStyle/>
        <a:p>
          <a:r>
            <a:rPr lang="en-US" dirty="0" smtClean="0"/>
            <a:t>Community </a:t>
          </a:r>
          <a:endParaRPr lang="en-US" dirty="0"/>
        </a:p>
      </dgm:t>
    </dgm:pt>
    <dgm:pt modelId="{C636E7D1-F5C0-47F5-95B5-4D9236458AFA}" type="parTrans" cxnId="{183E2466-57CC-4879-B1B0-BAE7134EE05D}">
      <dgm:prSet/>
      <dgm:spPr/>
      <dgm:t>
        <a:bodyPr/>
        <a:lstStyle/>
        <a:p>
          <a:endParaRPr lang="en-US"/>
        </a:p>
      </dgm:t>
    </dgm:pt>
    <dgm:pt modelId="{88A676D6-89CB-4DF3-80F5-63FF7764E07A}" type="sibTrans" cxnId="{183E2466-57CC-4879-B1B0-BAE7134EE05D}">
      <dgm:prSet/>
      <dgm:spPr/>
      <dgm:t>
        <a:bodyPr/>
        <a:lstStyle/>
        <a:p>
          <a:endParaRPr lang="en-US"/>
        </a:p>
      </dgm:t>
    </dgm:pt>
    <dgm:pt modelId="{7A834D9F-D431-4FFA-BEE6-5A000E5E9B2C}">
      <dgm:prSet phldrT="[Text]"/>
      <dgm:spPr/>
      <dgm:t>
        <a:bodyPr/>
        <a:lstStyle/>
        <a:p>
          <a:r>
            <a:rPr lang="en-US" dirty="0" smtClean="0"/>
            <a:t>Family</a:t>
          </a:r>
          <a:endParaRPr lang="en-US" dirty="0"/>
        </a:p>
      </dgm:t>
    </dgm:pt>
    <dgm:pt modelId="{6A1474E5-806C-40BD-A3CB-F5F05373E9A5}" type="parTrans" cxnId="{F8C9908A-6212-4C28-9BE7-2B940E973266}">
      <dgm:prSet/>
      <dgm:spPr/>
      <dgm:t>
        <a:bodyPr/>
        <a:lstStyle/>
        <a:p>
          <a:endParaRPr lang="en-US"/>
        </a:p>
      </dgm:t>
    </dgm:pt>
    <dgm:pt modelId="{84CC09DD-51C0-4CF6-894B-1A89768C9BFD}" type="sibTrans" cxnId="{F8C9908A-6212-4C28-9BE7-2B940E973266}">
      <dgm:prSet/>
      <dgm:spPr/>
      <dgm:t>
        <a:bodyPr/>
        <a:lstStyle/>
        <a:p>
          <a:endParaRPr lang="en-US"/>
        </a:p>
      </dgm:t>
    </dgm:pt>
    <dgm:pt modelId="{16E5E2BA-49D7-4F49-B51A-F5D48D3AD1A9}">
      <dgm:prSet phldrT="[Text]"/>
      <dgm:spPr/>
      <dgm:t>
        <a:bodyPr/>
        <a:lstStyle/>
        <a:p>
          <a:r>
            <a:rPr lang="en-US" dirty="0" smtClean="0"/>
            <a:t>Individual</a:t>
          </a:r>
          <a:endParaRPr lang="en-US" dirty="0"/>
        </a:p>
      </dgm:t>
    </dgm:pt>
    <dgm:pt modelId="{3310BB41-EEBC-46D3-98E7-ED288A87BE8E}" type="parTrans" cxnId="{2C2A8A94-F6BE-40AD-9FCB-9676033FCFBA}">
      <dgm:prSet/>
      <dgm:spPr/>
      <dgm:t>
        <a:bodyPr/>
        <a:lstStyle/>
        <a:p>
          <a:endParaRPr lang="en-US"/>
        </a:p>
      </dgm:t>
    </dgm:pt>
    <dgm:pt modelId="{5F6978B7-4947-4247-AC77-DE0ABC2CE1E2}" type="sibTrans" cxnId="{2C2A8A94-F6BE-40AD-9FCB-9676033FCFBA}">
      <dgm:prSet/>
      <dgm:spPr/>
      <dgm:t>
        <a:bodyPr/>
        <a:lstStyle/>
        <a:p>
          <a:endParaRPr lang="en-US"/>
        </a:p>
      </dgm:t>
    </dgm:pt>
    <dgm:pt modelId="{8CEA6B42-86A0-4FE2-9FFB-67F03C3B7941}" type="pres">
      <dgm:prSet presAssocID="{43D0BC6B-038C-4CC6-935D-2E2D81C07D67}" presName="Name0" presStyleCnt="0">
        <dgm:presLayoutVars>
          <dgm:chMax val="7"/>
          <dgm:resizeHandles val="exact"/>
        </dgm:presLayoutVars>
      </dgm:prSet>
      <dgm:spPr/>
      <dgm:t>
        <a:bodyPr/>
        <a:lstStyle/>
        <a:p>
          <a:endParaRPr lang="en-US"/>
        </a:p>
      </dgm:t>
    </dgm:pt>
    <dgm:pt modelId="{86DE771F-B2CE-4153-94F2-746CFF6D5300}" type="pres">
      <dgm:prSet presAssocID="{43D0BC6B-038C-4CC6-935D-2E2D81C07D67}" presName="comp1" presStyleCnt="0"/>
      <dgm:spPr/>
    </dgm:pt>
    <dgm:pt modelId="{9C4D2AFC-2408-4408-A232-C9D0A2EA524C}" type="pres">
      <dgm:prSet presAssocID="{43D0BC6B-038C-4CC6-935D-2E2D81C07D67}" presName="circle1" presStyleLbl="node1" presStyleIdx="0" presStyleCnt="4"/>
      <dgm:spPr/>
      <dgm:t>
        <a:bodyPr/>
        <a:lstStyle/>
        <a:p>
          <a:endParaRPr lang="en-US"/>
        </a:p>
      </dgm:t>
    </dgm:pt>
    <dgm:pt modelId="{4BA1798C-8D2A-45A6-B14D-2B285385856E}" type="pres">
      <dgm:prSet presAssocID="{43D0BC6B-038C-4CC6-935D-2E2D81C07D67}" presName="c1text" presStyleLbl="node1" presStyleIdx="0" presStyleCnt="4">
        <dgm:presLayoutVars>
          <dgm:bulletEnabled val="1"/>
        </dgm:presLayoutVars>
      </dgm:prSet>
      <dgm:spPr/>
      <dgm:t>
        <a:bodyPr/>
        <a:lstStyle/>
        <a:p>
          <a:endParaRPr lang="en-US"/>
        </a:p>
      </dgm:t>
    </dgm:pt>
    <dgm:pt modelId="{7E28E11F-D706-43BF-922E-3253BD401622}" type="pres">
      <dgm:prSet presAssocID="{43D0BC6B-038C-4CC6-935D-2E2D81C07D67}" presName="comp2" presStyleCnt="0"/>
      <dgm:spPr/>
    </dgm:pt>
    <dgm:pt modelId="{360A2861-F927-4333-AFAA-464D58163258}" type="pres">
      <dgm:prSet presAssocID="{43D0BC6B-038C-4CC6-935D-2E2D81C07D67}" presName="circle2" presStyleLbl="node1" presStyleIdx="1" presStyleCnt="4"/>
      <dgm:spPr/>
      <dgm:t>
        <a:bodyPr/>
        <a:lstStyle/>
        <a:p>
          <a:endParaRPr lang="en-US"/>
        </a:p>
      </dgm:t>
    </dgm:pt>
    <dgm:pt modelId="{E455C15F-1101-427A-8F1A-CD9CE18C648F}" type="pres">
      <dgm:prSet presAssocID="{43D0BC6B-038C-4CC6-935D-2E2D81C07D67}" presName="c2text" presStyleLbl="node1" presStyleIdx="1" presStyleCnt="4">
        <dgm:presLayoutVars>
          <dgm:bulletEnabled val="1"/>
        </dgm:presLayoutVars>
      </dgm:prSet>
      <dgm:spPr/>
      <dgm:t>
        <a:bodyPr/>
        <a:lstStyle/>
        <a:p>
          <a:endParaRPr lang="en-US"/>
        </a:p>
      </dgm:t>
    </dgm:pt>
    <dgm:pt modelId="{7D0A47E2-61F0-4DF6-A23E-AB6FF976A20B}" type="pres">
      <dgm:prSet presAssocID="{43D0BC6B-038C-4CC6-935D-2E2D81C07D67}" presName="comp3" presStyleCnt="0"/>
      <dgm:spPr/>
    </dgm:pt>
    <dgm:pt modelId="{221CEE92-AAAB-4685-9A3A-54C643A165AA}" type="pres">
      <dgm:prSet presAssocID="{43D0BC6B-038C-4CC6-935D-2E2D81C07D67}" presName="circle3" presStyleLbl="node1" presStyleIdx="2" presStyleCnt="4"/>
      <dgm:spPr/>
      <dgm:t>
        <a:bodyPr/>
        <a:lstStyle/>
        <a:p>
          <a:endParaRPr lang="en-US"/>
        </a:p>
      </dgm:t>
    </dgm:pt>
    <dgm:pt modelId="{3827DB47-E7E2-43BD-9980-8D80BF08F99B}" type="pres">
      <dgm:prSet presAssocID="{43D0BC6B-038C-4CC6-935D-2E2D81C07D67}" presName="c3text" presStyleLbl="node1" presStyleIdx="2" presStyleCnt="4">
        <dgm:presLayoutVars>
          <dgm:bulletEnabled val="1"/>
        </dgm:presLayoutVars>
      </dgm:prSet>
      <dgm:spPr/>
      <dgm:t>
        <a:bodyPr/>
        <a:lstStyle/>
        <a:p>
          <a:endParaRPr lang="en-US"/>
        </a:p>
      </dgm:t>
    </dgm:pt>
    <dgm:pt modelId="{21FD8939-BA57-477C-BF98-1639D83BC663}" type="pres">
      <dgm:prSet presAssocID="{43D0BC6B-038C-4CC6-935D-2E2D81C07D67}" presName="comp4" presStyleCnt="0"/>
      <dgm:spPr/>
    </dgm:pt>
    <dgm:pt modelId="{5899D2BA-FBD9-4D40-BD3E-3B320749545A}" type="pres">
      <dgm:prSet presAssocID="{43D0BC6B-038C-4CC6-935D-2E2D81C07D67}" presName="circle4" presStyleLbl="node1" presStyleIdx="3" presStyleCnt="4"/>
      <dgm:spPr/>
      <dgm:t>
        <a:bodyPr/>
        <a:lstStyle/>
        <a:p>
          <a:endParaRPr lang="en-US"/>
        </a:p>
      </dgm:t>
    </dgm:pt>
    <dgm:pt modelId="{653D3F1B-C846-409C-B0A6-6E004CEEC9F8}" type="pres">
      <dgm:prSet presAssocID="{43D0BC6B-038C-4CC6-935D-2E2D81C07D67}" presName="c4text" presStyleLbl="node1" presStyleIdx="3" presStyleCnt="4">
        <dgm:presLayoutVars>
          <dgm:bulletEnabled val="1"/>
        </dgm:presLayoutVars>
      </dgm:prSet>
      <dgm:spPr/>
      <dgm:t>
        <a:bodyPr/>
        <a:lstStyle/>
        <a:p>
          <a:endParaRPr lang="en-US"/>
        </a:p>
      </dgm:t>
    </dgm:pt>
  </dgm:ptLst>
  <dgm:cxnLst>
    <dgm:cxn modelId="{183E2466-57CC-4879-B1B0-BAE7134EE05D}" srcId="{43D0BC6B-038C-4CC6-935D-2E2D81C07D67}" destId="{EAE7FF18-19E6-4E0B-B9EF-00987BEC45E8}" srcOrd="1" destOrd="0" parTransId="{C636E7D1-F5C0-47F5-95B5-4D9236458AFA}" sibTransId="{88A676D6-89CB-4DF3-80F5-63FF7764E07A}"/>
    <dgm:cxn modelId="{CC1CF5F8-17D4-4F6E-A360-186EF0282030}" type="presOf" srcId="{EAE7FF18-19E6-4E0B-B9EF-00987BEC45E8}" destId="{E455C15F-1101-427A-8F1A-CD9CE18C648F}" srcOrd="1" destOrd="0" presId="urn:microsoft.com/office/officeart/2005/8/layout/venn2"/>
    <dgm:cxn modelId="{7535F537-D6CA-46AA-9E60-1CA4D6A14B6D}" type="presOf" srcId="{18F1572B-4253-4613-A23F-014E48A59A07}" destId="{9C4D2AFC-2408-4408-A232-C9D0A2EA524C}" srcOrd="0" destOrd="0" presId="urn:microsoft.com/office/officeart/2005/8/layout/venn2"/>
    <dgm:cxn modelId="{F8C9908A-6212-4C28-9BE7-2B940E973266}" srcId="{43D0BC6B-038C-4CC6-935D-2E2D81C07D67}" destId="{7A834D9F-D431-4FFA-BEE6-5A000E5E9B2C}" srcOrd="2" destOrd="0" parTransId="{6A1474E5-806C-40BD-A3CB-F5F05373E9A5}" sibTransId="{84CC09DD-51C0-4CF6-894B-1A89768C9BFD}"/>
    <dgm:cxn modelId="{EC4A95DF-E954-49D3-80CC-5119723AF61D}" type="presOf" srcId="{18F1572B-4253-4613-A23F-014E48A59A07}" destId="{4BA1798C-8D2A-45A6-B14D-2B285385856E}" srcOrd="1" destOrd="0" presId="urn:microsoft.com/office/officeart/2005/8/layout/venn2"/>
    <dgm:cxn modelId="{A934D042-108C-4FE9-91E6-456DBFEB30CA}" type="presOf" srcId="{43D0BC6B-038C-4CC6-935D-2E2D81C07D67}" destId="{8CEA6B42-86A0-4FE2-9FFB-67F03C3B7941}" srcOrd="0" destOrd="0" presId="urn:microsoft.com/office/officeart/2005/8/layout/venn2"/>
    <dgm:cxn modelId="{6F623112-80AE-4C0D-9C53-B61843996D5B}" type="presOf" srcId="{16E5E2BA-49D7-4F49-B51A-F5D48D3AD1A9}" destId="{653D3F1B-C846-409C-B0A6-6E004CEEC9F8}" srcOrd="1" destOrd="0" presId="urn:microsoft.com/office/officeart/2005/8/layout/venn2"/>
    <dgm:cxn modelId="{1573B53A-E402-4C46-8375-2C8778559735}" type="presOf" srcId="{16E5E2BA-49D7-4F49-B51A-F5D48D3AD1A9}" destId="{5899D2BA-FBD9-4D40-BD3E-3B320749545A}" srcOrd="0" destOrd="0" presId="urn:microsoft.com/office/officeart/2005/8/layout/venn2"/>
    <dgm:cxn modelId="{2C2A8A94-F6BE-40AD-9FCB-9676033FCFBA}" srcId="{43D0BC6B-038C-4CC6-935D-2E2D81C07D67}" destId="{16E5E2BA-49D7-4F49-B51A-F5D48D3AD1A9}" srcOrd="3" destOrd="0" parTransId="{3310BB41-EEBC-46D3-98E7-ED288A87BE8E}" sibTransId="{5F6978B7-4947-4247-AC77-DE0ABC2CE1E2}"/>
    <dgm:cxn modelId="{4C689F48-4900-41C0-BF91-2BA905F82857}" srcId="{43D0BC6B-038C-4CC6-935D-2E2D81C07D67}" destId="{18F1572B-4253-4613-A23F-014E48A59A07}" srcOrd="0" destOrd="0" parTransId="{95AEA6BE-C03F-4CBA-88DA-C91D177A6EC5}" sibTransId="{EBCCBEE1-5695-4D23-AC49-B3D796C82A5C}"/>
    <dgm:cxn modelId="{4EF9DB65-3A23-4798-9FF9-68CC0C2C80CA}" type="presOf" srcId="{7A834D9F-D431-4FFA-BEE6-5A000E5E9B2C}" destId="{3827DB47-E7E2-43BD-9980-8D80BF08F99B}" srcOrd="1" destOrd="0" presId="urn:microsoft.com/office/officeart/2005/8/layout/venn2"/>
    <dgm:cxn modelId="{7C1DFCAB-077A-47A7-B636-4C9FD5F84625}" type="presOf" srcId="{7A834D9F-D431-4FFA-BEE6-5A000E5E9B2C}" destId="{221CEE92-AAAB-4685-9A3A-54C643A165AA}" srcOrd="0" destOrd="0" presId="urn:microsoft.com/office/officeart/2005/8/layout/venn2"/>
    <dgm:cxn modelId="{65F2A4FC-D18C-48BE-95BD-C7A2B8DC5DDC}" type="presOf" srcId="{EAE7FF18-19E6-4E0B-B9EF-00987BEC45E8}" destId="{360A2861-F927-4333-AFAA-464D58163258}" srcOrd="0" destOrd="0" presId="urn:microsoft.com/office/officeart/2005/8/layout/venn2"/>
    <dgm:cxn modelId="{457B318E-07CA-42B4-9F26-2696E2566088}" type="presParOf" srcId="{8CEA6B42-86A0-4FE2-9FFB-67F03C3B7941}" destId="{86DE771F-B2CE-4153-94F2-746CFF6D5300}" srcOrd="0" destOrd="0" presId="urn:microsoft.com/office/officeart/2005/8/layout/venn2"/>
    <dgm:cxn modelId="{0AFB2162-3606-423B-B67B-C00F4F85B7FE}" type="presParOf" srcId="{86DE771F-B2CE-4153-94F2-746CFF6D5300}" destId="{9C4D2AFC-2408-4408-A232-C9D0A2EA524C}" srcOrd="0" destOrd="0" presId="urn:microsoft.com/office/officeart/2005/8/layout/venn2"/>
    <dgm:cxn modelId="{6AEB88D7-BC77-4175-B6F9-6A7F3D67A462}" type="presParOf" srcId="{86DE771F-B2CE-4153-94F2-746CFF6D5300}" destId="{4BA1798C-8D2A-45A6-B14D-2B285385856E}" srcOrd="1" destOrd="0" presId="urn:microsoft.com/office/officeart/2005/8/layout/venn2"/>
    <dgm:cxn modelId="{84BB7279-FC96-4F43-A2C7-6B93FF24DDBB}" type="presParOf" srcId="{8CEA6B42-86A0-4FE2-9FFB-67F03C3B7941}" destId="{7E28E11F-D706-43BF-922E-3253BD401622}" srcOrd="1" destOrd="0" presId="urn:microsoft.com/office/officeart/2005/8/layout/venn2"/>
    <dgm:cxn modelId="{81128A2D-A5DC-4644-BFB0-28140883139A}" type="presParOf" srcId="{7E28E11F-D706-43BF-922E-3253BD401622}" destId="{360A2861-F927-4333-AFAA-464D58163258}" srcOrd="0" destOrd="0" presId="urn:microsoft.com/office/officeart/2005/8/layout/venn2"/>
    <dgm:cxn modelId="{BF6E5390-056A-4BB0-9B55-7EA69A59B7F9}" type="presParOf" srcId="{7E28E11F-D706-43BF-922E-3253BD401622}" destId="{E455C15F-1101-427A-8F1A-CD9CE18C648F}" srcOrd="1" destOrd="0" presId="urn:microsoft.com/office/officeart/2005/8/layout/venn2"/>
    <dgm:cxn modelId="{7C489881-DA04-4E9C-9D32-873EB6C0C649}" type="presParOf" srcId="{8CEA6B42-86A0-4FE2-9FFB-67F03C3B7941}" destId="{7D0A47E2-61F0-4DF6-A23E-AB6FF976A20B}" srcOrd="2" destOrd="0" presId="urn:microsoft.com/office/officeart/2005/8/layout/venn2"/>
    <dgm:cxn modelId="{537DB55A-9F0B-4F21-BAF5-F81FE7B71DC5}" type="presParOf" srcId="{7D0A47E2-61F0-4DF6-A23E-AB6FF976A20B}" destId="{221CEE92-AAAB-4685-9A3A-54C643A165AA}" srcOrd="0" destOrd="0" presId="urn:microsoft.com/office/officeart/2005/8/layout/venn2"/>
    <dgm:cxn modelId="{9CE9A8C3-A770-4E44-90E9-E6D0037ABA91}" type="presParOf" srcId="{7D0A47E2-61F0-4DF6-A23E-AB6FF976A20B}" destId="{3827DB47-E7E2-43BD-9980-8D80BF08F99B}" srcOrd="1" destOrd="0" presId="urn:microsoft.com/office/officeart/2005/8/layout/venn2"/>
    <dgm:cxn modelId="{99E37C92-CB57-4E2E-BC56-1001C8780B24}" type="presParOf" srcId="{8CEA6B42-86A0-4FE2-9FFB-67F03C3B7941}" destId="{21FD8939-BA57-477C-BF98-1639D83BC663}" srcOrd="3" destOrd="0" presId="urn:microsoft.com/office/officeart/2005/8/layout/venn2"/>
    <dgm:cxn modelId="{3C8F7800-C4D7-4BF5-A462-F4A9C6681D00}" type="presParOf" srcId="{21FD8939-BA57-477C-BF98-1639D83BC663}" destId="{5899D2BA-FBD9-4D40-BD3E-3B320749545A}" srcOrd="0" destOrd="0" presId="urn:microsoft.com/office/officeart/2005/8/layout/venn2"/>
    <dgm:cxn modelId="{A5B69354-AD97-4592-811A-9280B44E9742}" type="presParOf" srcId="{21FD8939-BA57-477C-BF98-1639D83BC663}" destId="{653D3F1B-C846-409C-B0A6-6E004CEEC9F8}"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0E8130-1B09-4AB7-A21A-DE4787691554}" type="datetimeFigureOut">
              <a:rPr lang="en-US" smtClean="0"/>
              <a:t>4/1/2015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DCB16F-1272-46D9-B90F-CAAF041458D4}" type="slidenum">
              <a:rPr lang="en-US" smtClean="0"/>
              <a:t>‹#›</a:t>
            </a:fld>
            <a:endParaRPr lang="en-US"/>
          </a:p>
        </p:txBody>
      </p:sp>
    </p:spTree>
    <p:extLst>
      <p:ext uri="{BB962C8B-B14F-4D97-AF65-F5344CB8AC3E}">
        <p14:creationId xmlns:p14="http://schemas.microsoft.com/office/powerpoint/2010/main" val="1555551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was working as a nursing student between my junior and senior year.  One night shift about 3 am, as I was checking on my patients, a gentleman said to me: “please help me die”.  In a typical student fashion, I said let me get the nurse.  He grabbed my hand and said please, please help me die.  So I replied and said I can’t do that but why do you want to die.  So I listened to his story of pain and his journey with cancer.  I did get the nurse and she did provide him with medication …. I will never forget that man’s face and how unbearable pain can be at times that one might want to choose death.  I feel perhaps that led me on my journey of clinical care, scholarship and to research on symptom management.  The story drives my work and teaching of nursing students that the important work we do is to provide symptom management</a:t>
            </a:r>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3</a:t>
            </a:fld>
            <a:endParaRPr lang="en-US"/>
          </a:p>
        </p:txBody>
      </p:sp>
    </p:spTree>
    <p:extLst>
      <p:ext uri="{BB962C8B-B14F-4D97-AF65-F5344CB8AC3E}">
        <p14:creationId xmlns:p14="http://schemas.microsoft.com/office/powerpoint/2010/main" val="1014178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story that I share</a:t>
            </a:r>
            <a:r>
              <a:rPr lang="en-US" baseline="0" dirty="0" smtClean="0"/>
              <a:t> with my students.  As a nurse on the Cancer Research Unit at Stanford, I was caring for a 16 year old young man.  He had been diagnosed with Stage IV Hodgkin’s disease.  He was to start on his chemotherapy regimen and the physician’s had come in to talk with him about the treatment.  As they were relating to him the long-term effects of therapy, they told him that he would be infertile.  I noticed that his eye’s widened at that point.  The physician’s finished talking with him and left the room.  I asked him if he had understood what they had said and he replied not really.  I then said that I noticed you reacted to the work infertile, do you know what that means?  He shook his head no and I said it means that you won’t be able to have children but you will be able to have sex.  He let out a huge sigh and said ‘thank God’.  </a:t>
            </a:r>
          </a:p>
          <a:p>
            <a:r>
              <a:rPr lang="en-US" baseline="0" dirty="0" smtClean="0"/>
              <a:t>I use this as a lessen to make sure in all of our discussions with client’s that we speak in plain language and verify that they understand.  </a:t>
            </a:r>
          </a:p>
          <a:p>
            <a:r>
              <a:rPr lang="en-US" baseline="0" dirty="0" smtClean="0"/>
              <a:t>This type of story is one that student’s tend not to forget!  </a:t>
            </a:r>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4</a:t>
            </a:fld>
            <a:endParaRPr lang="en-US"/>
          </a:p>
        </p:txBody>
      </p:sp>
    </p:spTree>
    <p:extLst>
      <p:ext uri="{BB962C8B-B14F-4D97-AF65-F5344CB8AC3E}">
        <p14:creationId xmlns:p14="http://schemas.microsoft.com/office/powerpoint/2010/main" val="1701793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Often the focus is the individual but it is important to recognize that each individual</a:t>
            </a:r>
            <a:r>
              <a:rPr lang="en-US" baseline="0" dirty="0" smtClean="0"/>
              <a:t> resides in a family, that resides in a community that is part of a population.  </a:t>
            </a:r>
          </a:p>
          <a:p>
            <a:r>
              <a:rPr lang="en-US" baseline="0" dirty="0" smtClean="0"/>
              <a:t>Health behaviors are highly influenced by family community and population</a:t>
            </a:r>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8</a:t>
            </a:fld>
            <a:endParaRPr lang="en-US"/>
          </a:p>
        </p:txBody>
      </p:sp>
    </p:spTree>
    <p:extLst>
      <p:ext uri="{BB962C8B-B14F-4D97-AF65-F5344CB8AC3E}">
        <p14:creationId xmlns:p14="http://schemas.microsoft.com/office/powerpoint/2010/main" val="2052694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Faculty</a:t>
            </a:r>
            <a:r>
              <a:rPr lang="en-US" baseline="0" dirty="0" smtClean="0"/>
              <a:t> prompts the students by ask specific questions to elicit aspects of the client’s well being.  What are the physical symptoms that client is experiencing,  the patient will be taking a certain drug, what outcome would you expect, what are potential side effects, what instructions are needed?  What is the state of the person’s psychological well-being?  What has been observed about the client’s mental status? What questions would you ask?  </a:t>
            </a:r>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9</a:t>
            </a:fld>
            <a:endParaRPr lang="en-US"/>
          </a:p>
        </p:txBody>
      </p:sp>
    </p:spTree>
    <p:extLst>
      <p:ext uri="{BB962C8B-B14F-4D97-AF65-F5344CB8AC3E}">
        <p14:creationId xmlns:p14="http://schemas.microsoft.com/office/powerpoint/2010/main" val="3168714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data gathered, students create</a:t>
            </a:r>
            <a:r>
              <a:rPr lang="en-US" baseline="0" dirty="0" smtClean="0"/>
              <a:t> a concept map with  a set of nursing diagnoses </a:t>
            </a:r>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10</a:t>
            </a:fld>
            <a:endParaRPr lang="en-US"/>
          </a:p>
        </p:txBody>
      </p:sp>
    </p:spTree>
    <p:extLst>
      <p:ext uri="{BB962C8B-B14F-4D97-AF65-F5344CB8AC3E}">
        <p14:creationId xmlns:p14="http://schemas.microsoft.com/office/powerpoint/2010/main" val="542157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Following simulation, students were asked to rate their confidence in focused assessment, mental status assessment, critical thinking ability, communication, administering interventions and pain management before and after the simulation experience</a:t>
            </a:r>
          </a:p>
          <a:p>
            <a:endParaRPr lang="en-US" dirty="0"/>
          </a:p>
        </p:txBody>
      </p:sp>
      <p:sp>
        <p:nvSpPr>
          <p:cNvPr id="4" name="Slide Number Placeholder 3"/>
          <p:cNvSpPr>
            <a:spLocks noGrp="1"/>
          </p:cNvSpPr>
          <p:nvPr>
            <p:ph type="sldNum" sz="quarter" idx="10"/>
          </p:nvPr>
        </p:nvSpPr>
        <p:spPr/>
        <p:txBody>
          <a:bodyPr/>
          <a:lstStyle/>
          <a:p>
            <a:fld id="{45DCB16F-1272-46D9-B90F-CAAF041458D4}" type="slidenum">
              <a:rPr lang="en-US" smtClean="0"/>
              <a:t>17</a:t>
            </a:fld>
            <a:endParaRPr lang="en-US"/>
          </a:p>
        </p:txBody>
      </p:sp>
    </p:spTree>
    <p:extLst>
      <p:ext uri="{BB962C8B-B14F-4D97-AF65-F5344CB8AC3E}">
        <p14:creationId xmlns:p14="http://schemas.microsoft.com/office/powerpoint/2010/main" val="2296369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3213EA97-11D5-4F29-8A87-5F0EBDC3B816}" type="datetimeFigureOut">
              <a:rPr lang="en-US" smtClean="0"/>
              <a:t>4/1/2015</a:t>
            </a:fld>
            <a:endParaRPr lang="en-US"/>
          </a:p>
        </p:txBody>
      </p:sp>
      <p:sp>
        <p:nvSpPr>
          <p:cNvPr id="8" name="Slide Number Placeholder 7"/>
          <p:cNvSpPr>
            <a:spLocks noGrp="1"/>
          </p:cNvSpPr>
          <p:nvPr>
            <p:ph type="sldNum" sz="quarter" idx="11"/>
          </p:nvPr>
        </p:nvSpPr>
        <p:spPr/>
        <p:txBody>
          <a:bodyPr/>
          <a:lstStyle/>
          <a:p>
            <a:fld id="{D7C3C422-0662-4FB0-995C-4850BEC7C55E}"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13EA97-11D5-4F29-8A87-5F0EBDC3B81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13EA97-11D5-4F29-8A87-5F0EBDC3B81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3213EA97-11D5-4F29-8A87-5F0EBDC3B81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13EA97-11D5-4F29-8A87-5F0EBDC3B816}" type="datetimeFigureOut">
              <a:rPr lang="en-US" smtClean="0"/>
              <a:t>4/1/2015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C3C422-0662-4FB0-995C-4850BEC7C55E}"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3213EA97-11D5-4F29-8A87-5F0EBDC3B81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C3C422-0662-4FB0-995C-4850BEC7C55E}"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213EA97-11D5-4F29-8A87-5F0EBDC3B816}" type="datetimeFigureOut">
              <a:rPr lang="en-US" smtClean="0"/>
              <a:t>4/1/2015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C3C422-0662-4FB0-995C-4850BEC7C55E}"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213EA97-11D5-4F29-8A87-5F0EBDC3B816}" type="datetimeFigureOut">
              <a:rPr lang="en-US" smtClean="0"/>
              <a:t>4/1/2015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13EA97-11D5-4F29-8A87-5F0EBDC3B816}" type="datetimeFigureOut">
              <a:rPr lang="en-US" smtClean="0"/>
              <a:t>4/1/2015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3EA97-11D5-4F29-8A87-5F0EBDC3B81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13EA97-11D5-4F29-8A87-5F0EBDC3B816}" type="datetimeFigureOut">
              <a:rPr lang="en-US" smtClean="0"/>
              <a:t>4/1/2015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C3C422-0662-4FB0-995C-4850BEC7C55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213EA97-11D5-4F29-8A87-5F0EBDC3B816}" type="datetimeFigureOut">
              <a:rPr lang="en-US" smtClean="0"/>
              <a:t>4/1/2015</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7C3C422-0662-4FB0-995C-4850BEC7C55E}"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ideo" Target="file:///D:\Intervention.wmv"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dirty="0" smtClean="0"/>
              <a:t>Using Narratives to Teach Nursing Content</a:t>
            </a:r>
            <a:endParaRPr lang="en-US" sz="7200" dirty="0"/>
          </a:p>
        </p:txBody>
      </p:sp>
      <p:sp>
        <p:nvSpPr>
          <p:cNvPr id="3" name="Subtitle 2"/>
          <p:cNvSpPr>
            <a:spLocks noGrp="1"/>
          </p:cNvSpPr>
          <p:nvPr>
            <p:ph type="subTitle" idx="1"/>
          </p:nvPr>
        </p:nvSpPr>
        <p:spPr/>
        <p:txBody>
          <a:bodyPr/>
          <a:lstStyle/>
          <a:p>
            <a:r>
              <a:rPr lang="en-US" dirty="0" smtClean="0"/>
              <a:t>Ann Schreier, PhD, RN</a:t>
            </a:r>
          </a:p>
          <a:p>
            <a:r>
              <a:rPr lang="en-US" dirty="0" smtClean="0"/>
              <a:t>Scholar Teacher Award Presentation</a:t>
            </a:r>
            <a:endParaRPr lang="en-US" dirty="0"/>
          </a:p>
        </p:txBody>
      </p:sp>
    </p:spTree>
    <p:extLst>
      <p:ext uri="{BB962C8B-B14F-4D97-AF65-F5344CB8AC3E}">
        <p14:creationId xmlns:p14="http://schemas.microsoft.com/office/powerpoint/2010/main" val="28561448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 example</a:t>
            </a:r>
            <a:endParaRPr lang="en-US" dirty="0"/>
          </a:p>
        </p:txBody>
      </p:sp>
      <p:sp>
        <p:nvSpPr>
          <p:cNvPr id="6" name="Content Placeholder 5"/>
          <p:cNvSpPr>
            <a:spLocks noGrp="1"/>
          </p:cNvSpPr>
          <p:nvPr>
            <p:ph idx="1"/>
          </p:nvPr>
        </p:nvSpPr>
        <p:spPr/>
        <p:txBody>
          <a:bodyPr>
            <a:normAutofit/>
          </a:bodyPr>
          <a:lstStyle/>
          <a:p>
            <a:pPr marL="0" indent="0">
              <a:buNone/>
            </a:pPr>
            <a:r>
              <a:rPr lang="en-US" sz="1600" b="1" dirty="0" smtClean="0">
                <a:solidFill>
                  <a:schemeClr val="tx1"/>
                </a:solidFill>
                <a:latin typeface="Arial" panose="020B0604020202020204" pitchFamily="34" charset="0"/>
                <a:cs typeface="Arial" panose="020B0604020202020204" pitchFamily="34" charset="0"/>
              </a:rPr>
              <a:t>Physical </a:t>
            </a:r>
          </a:p>
          <a:p>
            <a:pPr marL="0" indent="0">
              <a:buNone/>
            </a:pPr>
            <a:r>
              <a:rPr lang="en-US" sz="1600" b="1" dirty="0" smtClean="0">
                <a:solidFill>
                  <a:schemeClr val="tx1"/>
                </a:solidFill>
                <a:latin typeface="Arial" panose="020B0604020202020204" pitchFamily="34" charset="0"/>
                <a:cs typeface="Arial" panose="020B0604020202020204" pitchFamily="34" charset="0"/>
              </a:rPr>
              <a:t>well-being</a:t>
            </a:r>
          </a:p>
          <a:p>
            <a:pPr marL="0" indent="0">
              <a:buNone/>
            </a:pPr>
            <a:r>
              <a:rPr lang="en-US" sz="1400" dirty="0" smtClean="0">
                <a:solidFill>
                  <a:schemeClr val="tx1"/>
                </a:solidFill>
                <a:latin typeface="Arial" panose="020B0604020202020204" pitchFamily="34" charset="0"/>
                <a:cs typeface="Arial" panose="020B0604020202020204" pitchFamily="34" charset="0"/>
              </a:rPr>
              <a:t>Symptoms: SOB, Fatigue,</a:t>
            </a:r>
          </a:p>
          <a:p>
            <a:pPr marL="0" indent="0">
              <a:buNone/>
            </a:pPr>
            <a:r>
              <a:rPr lang="en-US" sz="1400" dirty="0" smtClean="0">
                <a:solidFill>
                  <a:schemeClr val="tx1"/>
                </a:solidFill>
                <a:latin typeface="Arial" panose="020B0604020202020204" pitchFamily="34" charset="0"/>
                <a:cs typeface="Arial" panose="020B0604020202020204" pitchFamily="34" charset="0"/>
              </a:rPr>
              <a:t>Pallor</a:t>
            </a:r>
          </a:p>
          <a:p>
            <a:pPr marL="0" indent="0">
              <a:buNone/>
            </a:pPr>
            <a:r>
              <a:rPr lang="en-US" sz="1400" dirty="0" smtClean="0">
                <a:solidFill>
                  <a:schemeClr val="tx1"/>
                </a:solidFill>
                <a:latin typeface="Arial" panose="020B0604020202020204" pitchFamily="34" charset="0"/>
                <a:cs typeface="Arial" panose="020B0604020202020204" pitchFamily="34" charset="0"/>
              </a:rPr>
              <a:t>Lab results: ↓RBC, H/H, iron</a:t>
            </a:r>
          </a:p>
          <a:p>
            <a:pPr marL="0" indent="0">
              <a:buNone/>
            </a:pPr>
            <a:r>
              <a:rPr lang="en-US" sz="1400" dirty="0" smtClean="0">
                <a:solidFill>
                  <a:schemeClr val="tx1"/>
                </a:solidFill>
                <a:latin typeface="Arial" panose="020B0604020202020204" pitchFamily="34" charset="0"/>
                <a:cs typeface="Arial" panose="020B0604020202020204" pitchFamily="34" charset="0"/>
              </a:rPr>
              <a:t>Medication: Iron</a:t>
            </a:r>
          </a:p>
          <a:p>
            <a:pPr marL="0" indent="0">
              <a:buNone/>
            </a:pPr>
            <a:r>
              <a:rPr lang="en-US" sz="1400" dirty="0" smtClean="0">
                <a:solidFill>
                  <a:schemeClr val="tx1"/>
                </a:solidFill>
                <a:latin typeface="Arial" panose="020B0604020202020204" pitchFamily="34" charset="0"/>
                <a:cs typeface="Arial" panose="020B0604020202020204" pitchFamily="34" charset="0"/>
              </a:rPr>
              <a:t>Diet: what foods contain iron</a:t>
            </a:r>
            <a:endParaRPr lang="en-US" sz="1400" dirty="0">
              <a:solidFill>
                <a:schemeClr val="tx1"/>
              </a:solidFill>
              <a:latin typeface="Arial" panose="020B0604020202020204" pitchFamily="34" charset="0"/>
              <a:cs typeface="Arial" panose="020B0604020202020204" pitchFamily="34" charset="0"/>
            </a:endParaRPr>
          </a:p>
        </p:txBody>
      </p:sp>
      <p:sp>
        <p:nvSpPr>
          <p:cNvPr id="7" name="TextBox 6"/>
          <p:cNvSpPr txBox="1"/>
          <p:nvPr/>
        </p:nvSpPr>
        <p:spPr>
          <a:xfrm>
            <a:off x="533400" y="4234873"/>
            <a:ext cx="3050835" cy="2092881"/>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Social </a:t>
            </a:r>
          </a:p>
          <a:p>
            <a:r>
              <a:rPr lang="en-US" sz="1600" b="1" dirty="0" smtClean="0">
                <a:latin typeface="Arial" panose="020B0604020202020204" pitchFamily="34" charset="0"/>
                <a:cs typeface="Arial" panose="020B0604020202020204" pitchFamily="34" charset="0"/>
              </a:rPr>
              <a:t>Well-Being</a:t>
            </a:r>
          </a:p>
          <a:p>
            <a:r>
              <a:rPr lang="en-US" sz="1400" dirty="0" smtClean="0">
                <a:latin typeface="Arial" panose="020B0604020202020204" pitchFamily="34" charset="0"/>
                <a:cs typeface="Arial" panose="020B0604020202020204" pitchFamily="34" charset="0"/>
              </a:rPr>
              <a:t>Oldest girl in family of 3 children</a:t>
            </a:r>
          </a:p>
          <a:p>
            <a:r>
              <a:rPr lang="en-US" sz="1400" dirty="0" smtClean="0">
                <a:latin typeface="Arial" panose="020B0604020202020204" pitchFamily="34" charset="0"/>
                <a:cs typeface="Arial" panose="020B0604020202020204" pitchFamily="34" charset="0"/>
              </a:rPr>
              <a:t>Mother died less than year ago</a:t>
            </a:r>
          </a:p>
          <a:p>
            <a:r>
              <a:rPr lang="en-US" sz="1400" dirty="0" smtClean="0">
                <a:latin typeface="Arial" panose="020B0604020202020204" pitchFamily="34" charset="0"/>
                <a:cs typeface="Arial" panose="020B0604020202020204" pitchFamily="34" charset="0"/>
              </a:rPr>
              <a:t>Father relies on her to cook &amp; </a:t>
            </a:r>
          </a:p>
          <a:p>
            <a:r>
              <a:rPr lang="en-US" sz="1400" dirty="0" smtClean="0">
                <a:latin typeface="Arial" panose="020B0604020202020204" pitchFamily="34" charset="0"/>
                <a:cs typeface="Arial" panose="020B0604020202020204" pitchFamily="34" charset="0"/>
              </a:rPr>
              <a:t>do housework</a:t>
            </a:r>
          </a:p>
          <a:p>
            <a:r>
              <a:rPr lang="en-US" sz="1400" dirty="0" smtClean="0">
                <a:latin typeface="Arial" panose="020B0604020202020204" pitchFamily="34" charset="0"/>
                <a:cs typeface="Arial" panose="020B0604020202020204" pitchFamily="34" charset="0"/>
              </a:rPr>
              <a:t>What is their social support system?</a:t>
            </a:r>
          </a:p>
          <a:p>
            <a:r>
              <a:rPr lang="en-US" sz="1400" dirty="0" smtClean="0">
                <a:latin typeface="Arial" panose="020B0604020202020204" pitchFamily="34" charset="0"/>
                <a:cs typeface="Arial" panose="020B0604020202020204" pitchFamily="34" charset="0"/>
              </a:rPr>
              <a:t>Economic situation</a:t>
            </a:r>
          </a:p>
          <a:p>
            <a:endParaRPr lang="en-US" sz="1400" dirty="0">
              <a:latin typeface="Arial" panose="020B0604020202020204" pitchFamily="34" charset="0"/>
              <a:cs typeface="Arial" panose="020B0604020202020204" pitchFamily="34" charset="0"/>
            </a:endParaRPr>
          </a:p>
        </p:txBody>
      </p:sp>
      <p:sp>
        <p:nvSpPr>
          <p:cNvPr id="8" name="TextBox 7"/>
          <p:cNvSpPr txBox="1"/>
          <p:nvPr/>
        </p:nvSpPr>
        <p:spPr>
          <a:xfrm>
            <a:off x="5334000" y="1600200"/>
            <a:ext cx="3297357" cy="1231106"/>
          </a:xfrm>
          <a:prstGeom prst="rect">
            <a:avLst/>
          </a:prstGeom>
          <a:noFill/>
        </p:spPr>
        <p:txBody>
          <a:bodyPr wrap="square" rtlCol="0">
            <a:spAutoFit/>
          </a:bodyPr>
          <a:lstStyle/>
          <a:p>
            <a:r>
              <a:rPr lang="en-US" sz="1600" b="1" dirty="0" smtClean="0">
                <a:latin typeface="Arial" panose="020B0604020202020204" pitchFamily="34" charset="0"/>
                <a:cs typeface="Arial" panose="020B0604020202020204" pitchFamily="34" charset="0"/>
              </a:rPr>
              <a:t>Psychological </a:t>
            </a:r>
          </a:p>
          <a:p>
            <a:r>
              <a:rPr lang="en-US" sz="1600" b="1" dirty="0" smtClean="0">
                <a:latin typeface="Arial" panose="020B0604020202020204" pitchFamily="34" charset="0"/>
                <a:cs typeface="Arial" panose="020B0604020202020204" pitchFamily="34" charset="0"/>
              </a:rPr>
              <a:t>Well-Being</a:t>
            </a:r>
          </a:p>
          <a:p>
            <a:r>
              <a:rPr lang="en-US" sz="1400" dirty="0" smtClean="0">
                <a:latin typeface="Arial" panose="020B0604020202020204" pitchFamily="34" charset="0"/>
                <a:cs typeface="Arial" panose="020B0604020202020204" pitchFamily="34" charset="0"/>
              </a:rPr>
              <a:t>Recent loss of mother</a:t>
            </a:r>
          </a:p>
          <a:p>
            <a:r>
              <a:rPr lang="en-US" sz="1400" dirty="0" smtClean="0">
                <a:latin typeface="Arial" panose="020B0604020202020204" pitchFamily="34" charset="0"/>
                <a:cs typeface="Arial" panose="020B0604020202020204" pitchFamily="34" charset="0"/>
              </a:rPr>
              <a:t>Listless</a:t>
            </a:r>
          </a:p>
          <a:p>
            <a:r>
              <a:rPr lang="en-US" sz="1400" dirty="0" smtClean="0">
                <a:latin typeface="Arial" panose="020B0604020202020204" pitchFamily="34" charset="0"/>
                <a:cs typeface="Arial" panose="020B0604020202020204" pitchFamily="34" charset="0"/>
              </a:rPr>
              <a:t>Interaction with father</a:t>
            </a:r>
          </a:p>
        </p:txBody>
      </p:sp>
      <p:sp>
        <p:nvSpPr>
          <p:cNvPr id="9" name="TextBox 8"/>
          <p:cNvSpPr txBox="1"/>
          <p:nvPr/>
        </p:nvSpPr>
        <p:spPr>
          <a:xfrm>
            <a:off x="5410200" y="4290291"/>
            <a:ext cx="2918535" cy="1231106"/>
          </a:xfrm>
          <a:prstGeom prst="rect">
            <a:avLst/>
          </a:prstGeom>
          <a:noFill/>
        </p:spPr>
        <p:txBody>
          <a:bodyPr wrap="square" rtlCol="0">
            <a:spAutoFit/>
          </a:bodyPr>
          <a:lstStyle/>
          <a:p>
            <a:r>
              <a:rPr lang="en-US" sz="1600" b="1" dirty="0" smtClean="0">
                <a:latin typeface="Arial" panose="020B0604020202020204" pitchFamily="34" charset="0"/>
                <a:cs typeface="Arial" panose="020B0604020202020204" pitchFamily="34" charset="0"/>
              </a:rPr>
              <a:t>Spiritual</a:t>
            </a:r>
          </a:p>
          <a:p>
            <a:r>
              <a:rPr lang="en-US" sz="1600" b="1" dirty="0" smtClean="0">
                <a:latin typeface="Arial" panose="020B0604020202020204" pitchFamily="34" charset="0"/>
                <a:cs typeface="Arial" panose="020B0604020202020204" pitchFamily="34" charset="0"/>
              </a:rPr>
              <a:t>Well-Being</a:t>
            </a:r>
          </a:p>
          <a:p>
            <a:r>
              <a:rPr lang="en-US" sz="1400" dirty="0" smtClean="0">
                <a:latin typeface="Arial" panose="020B0604020202020204" pitchFamily="34" charset="0"/>
                <a:cs typeface="Arial" panose="020B0604020202020204" pitchFamily="34" charset="0"/>
              </a:rPr>
              <a:t>Expressions of grief</a:t>
            </a:r>
          </a:p>
          <a:p>
            <a:r>
              <a:rPr lang="en-US" sz="1400" dirty="0" smtClean="0">
                <a:latin typeface="Arial" panose="020B0604020202020204" pitchFamily="34" charset="0"/>
                <a:cs typeface="Arial" panose="020B0604020202020204" pitchFamily="34" charset="0"/>
              </a:rPr>
              <a:t>Religion</a:t>
            </a:r>
          </a:p>
          <a:p>
            <a:endParaRPr lang="en-US" sz="1400" dirty="0">
              <a:latin typeface="Arial" panose="020B0604020202020204" pitchFamily="34" charset="0"/>
              <a:cs typeface="Arial" panose="020B0604020202020204" pitchFamily="34" charset="0"/>
            </a:endParaRPr>
          </a:p>
        </p:txBody>
      </p:sp>
      <p:sp>
        <p:nvSpPr>
          <p:cNvPr id="10" name="TextBox 9"/>
          <p:cNvSpPr txBox="1"/>
          <p:nvPr/>
        </p:nvSpPr>
        <p:spPr>
          <a:xfrm>
            <a:off x="3733800" y="2901814"/>
            <a:ext cx="1159292" cy="769441"/>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Client</a:t>
            </a:r>
          </a:p>
          <a:p>
            <a:r>
              <a:rPr lang="en-US" sz="1400" dirty="0" smtClean="0">
                <a:latin typeface="Arial" panose="020B0604020202020204" pitchFamily="34" charset="0"/>
                <a:cs typeface="Arial" panose="020B0604020202020204" pitchFamily="34" charset="0"/>
              </a:rPr>
              <a:t>Female</a:t>
            </a:r>
          </a:p>
          <a:p>
            <a:r>
              <a:rPr lang="en-US" sz="1400" dirty="0" smtClean="0">
                <a:latin typeface="Arial" panose="020B0604020202020204" pitchFamily="34" charset="0"/>
                <a:cs typeface="Arial" panose="020B0604020202020204" pitchFamily="34" charset="0"/>
              </a:rPr>
              <a:t>14 years old</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3961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0499" y="5029200"/>
            <a:ext cx="2743200" cy="1015663"/>
          </a:xfrm>
          <a:prstGeom prst="rect">
            <a:avLst/>
          </a:prstGeom>
          <a:noFill/>
          <a:ln>
            <a:solidFill>
              <a:schemeClr val="tx1"/>
            </a:solidFill>
          </a:ln>
        </p:spPr>
        <p:txBody>
          <a:bodyPr wrap="square" rtlCol="0">
            <a:spAutoFit/>
          </a:bodyPr>
          <a:lstStyle/>
          <a:p>
            <a:r>
              <a:rPr lang="en-US" sz="1200" b="1" dirty="0" smtClean="0"/>
              <a:t>Fatigue</a:t>
            </a:r>
          </a:p>
          <a:p>
            <a:r>
              <a:rPr lang="en-US" sz="1200" b="1" dirty="0" smtClean="0"/>
              <a:t> </a:t>
            </a:r>
            <a:r>
              <a:rPr lang="en-US" sz="1200" dirty="0" smtClean="0"/>
              <a:t>r/t inadequate oxygen delivery to the tissues AEB paleness, client’s expression of ‘being tired all the time’, fatigued appearance.</a:t>
            </a:r>
            <a:endParaRPr lang="en-US" sz="1200" dirty="0"/>
          </a:p>
        </p:txBody>
      </p:sp>
      <p:sp>
        <p:nvSpPr>
          <p:cNvPr id="6" name="TextBox 5"/>
          <p:cNvSpPr txBox="1"/>
          <p:nvPr/>
        </p:nvSpPr>
        <p:spPr>
          <a:xfrm>
            <a:off x="4419600" y="609600"/>
            <a:ext cx="3962400" cy="830997"/>
          </a:xfrm>
          <a:prstGeom prst="rect">
            <a:avLst/>
          </a:prstGeom>
          <a:noFill/>
          <a:ln>
            <a:solidFill>
              <a:schemeClr val="tx1"/>
            </a:solidFill>
          </a:ln>
        </p:spPr>
        <p:txBody>
          <a:bodyPr wrap="square" rtlCol="0">
            <a:spAutoFit/>
          </a:bodyPr>
          <a:lstStyle/>
          <a:p>
            <a:r>
              <a:rPr lang="en-US" sz="1200" b="1" dirty="0" smtClean="0"/>
              <a:t>Imbalanced Nutrition: less than body requirements</a:t>
            </a:r>
          </a:p>
          <a:p>
            <a:r>
              <a:rPr lang="en-US" sz="1200" dirty="0" smtClean="0"/>
              <a:t> r/t inadequate iron in body AEB paleness, fatigued appearance and  client’s verbal report of ‘being tired all the time’. </a:t>
            </a:r>
            <a:endParaRPr lang="en-US" sz="1200" dirty="0"/>
          </a:p>
        </p:txBody>
      </p:sp>
      <p:sp>
        <p:nvSpPr>
          <p:cNvPr id="7" name="TextBox 6"/>
          <p:cNvSpPr txBox="1"/>
          <p:nvPr/>
        </p:nvSpPr>
        <p:spPr>
          <a:xfrm>
            <a:off x="4679795" y="4977018"/>
            <a:ext cx="4419600" cy="830997"/>
          </a:xfrm>
          <a:prstGeom prst="rect">
            <a:avLst/>
          </a:prstGeom>
          <a:noFill/>
          <a:ln>
            <a:solidFill>
              <a:schemeClr val="tx1"/>
            </a:solidFill>
          </a:ln>
        </p:spPr>
        <p:txBody>
          <a:bodyPr wrap="square" rtlCol="0">
            <a:spAutoFit/>
          </a:bodyPr>
          <a:lstStyle/>
          <a:p>
            <a:r>
              <a:rPr lang="en-US" sz="1200" b="1" dirty="0" smtClean="0"/>
              <a:t>Interrupted Family Processes </a:t>
            </a:r>
          </a:p>
          <a:p>
            <a:r>
              <a:rPr lang="en-US" sz="1200" dirty="0" smtClean="0"/>
              <a:t>r/t Mother’s death, change in family relationships (i.e., client’s role as family caregiver) AEB client caring for younger sister, preparing family meals, getting herself and younger sister ready for school. </a:t>
            </a:r>
            <a:endParaRPr lang="en-US" sz="1200" dirty="0"/>
          </a:p>
        </p:txBody>
      </p:sp>
      <p:sp>
        <p:nvSpPr>
          <p:cNvPr id="8" name="TextBox 7"/>
          <p:cNvSpPr txBox="1"/>
          <p:nvPr/>
        </p:nvSpPr>
        <p:spPr>
          <a:xfrm>
            <a:off x="1981200" y="2438400"/>
            <a:ext cx="4038600" cy="2123658"/>
          </a:xfrm>
          <a:prstGeom prst="rect">
            <a:avLst/>
          </a:prstGeom>
          <a:noFill/>
          <a:ln>
            <a:solidFill>
              <a:schemeClr val="tx1"/>
            </a:solidFill>
          </a:ln>
        </p:spPr>
        <p:txBody>
          <a:bodyPr wrap="square" rtlCol="0">
            <a:spAutoFit/>
          </a:bodyPr>
          <a:lstStyle/>
          <a:p>
            <a:r>
              <a:rPr lang="en-US" sz="1200" dirty="0" smtClean="0"/>
              <a:t>Candy, 13 year old female.  Lives with father and younger sister, mother died 7 years ago.  Close family relationship. Father works 12 hour shifts.  Candy takes care of the house, gets herself and younger sister to school and prepares dinner.  Good student until last semester when grades declined.  Began menses 2 years ago, regular 28 day cycle.  Pale, fatigued appearance, complains of fatigue.  Vitals: temperature 35.9 C (96.6 F), pulse 116, respirations 30, BP 90/60.  Lab values: hemoglobin 10g/</a:t>
            </a:r>
            <a:r>
              <a:rPr lang="en-US" sz="1200" dirty="0" err="1" smtClean="0"/>
              <a:t>dL</a:t>
            </a:r>
            <a:r>
              <a:rPr lang="en-US" sz="1200" dirty="0" smtClean="0"/>
              <a:t>, hematocrit 28%, TIBC 450mg/dl, serum iron 24 mcg/L.  Diagnosis of iron-deficiency anemia.</a:t>
            </a:r>
            <a:endParaRPr lang="en-US" sz="1200" dirty="0"/>
          </a:p>
        </p:txBody>
      </p:sp>
      <p:cxnSp>
        <p:nvCxnSpPr>
          <p:cNvPr id="30" name="Elbow Connector 29"/>
          <p:cNvCxnSpPr>
            <a:endCxn id="6" idx="1"/>
          </p:cNvCxnSpPr>
          <p:nvPr/>
        </p:nvCxnSpPr>
        <p:spPr>
          <a:xfrm rot="5400000" flipH="1" flipV="1">
            <a:off x="3370050" y="1388850"/>
            <a:ext cx="1413301" cy="685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335486" y="1440597"/>
            <a:ext cx="2438400" cy="1015663"/>
          </a:xfrm>
          <a:prstGeom prst="rect">
            <a:avLst/>
          </a:prstGeom>
          <a:noFill/>
        </p:spPr>
        <p:txBody>
          <a:bodyPr wrap="square" rtlCol="0">
            <a:spAutoFit/>
          </a:bodyPr>
          <a:lstStyle/>
          <a:p>
            <a:r>
              <a:rPr lang="en-US" sz="1200" dirty="0" smtClean="0"/>
              <a:t>Rationale: client needs to consume more iron as there is insufficient iron in her body and in order to combat iron loss during menstruation.</a:t>
            </a:r>
            <a:endParaRPr lang="en-US" sz="1200" dirty="0"/>
          </a:p>
        </p:txBody>
      </p:sp>
      <p:sp>
        <p:nvSpPr>
          <p:cNvPr id="32" name="TextBox 31"/>
          <p:cNvSpPr txBox="1"/>
          <p:nvPr/>
        </p:nvSpPr>
        <p:spPr>
          <a:xfrm>
            <a:off x="952500" y="6026383"/>
            <a:ext cx="2057400" cy="646331"/>
          </a:xfrm>
          <a:prstGeom prst="rect">
            <a:avLst/>
          </a:prstGeom>
          <a:noFill/>
        </p:spPr>
        <p:txBody>
          <a:bodyPr wrap="square" rtlCol="0">
            <a:spAutoFit/>
          </a:bodyPr>
          <a:lstStyle/>
          <a:p>
            <a:r>
              <a:rPr lang="en-US" sz="1200" dirty="0" smtClean="0"/>
              <a:t>Rationale: client’s fatigue is directly related to disease process. </a:t>
            </a:r>
            <a:endParaRPr lang="en-US" sz="1200" dirty="0"/>
          </a:p>
        </p:txBody>
      </p:sp>
      <p:cxnSp>
        <p:nvCxnSpPr>
          <p:cNvPr id="34" name="Elbow Connector 33"/>
          <p:cNvCxnSpPr>
            <a:stCxn id="8" idx="1"/>
          </p:cNvCxnSpPr>
          <p:nvPr/>
        </p:nvCxnSpPr>
        <p:spPr>
          <a:xfrm rot="10800000" flipV="1">
            <a:off x="952500" y="3500228"/>
            <a:ext cx="1028700" cy="1528971"/>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5316344" y="5888503"/>
            <a:ext cx="3733800" cy="461665"/>
          </a:xfrm>
          <a:prstGeom prst="rect">
            <a:avLst/>
          </a:prstGeom>
          <a:noFill/>
        </p:spPr>
        <p:txBody>
          <a:bodyPr wrap="square" rtlCol="0">
            <a:spAutoFit/>
          </a:bodyPr>
          <a:lstStyle/>
          <a:p>
            <a:r>
              <a:rPr lang="en-US" sz="1200" dirty="0" smtClean="0"/>
              <a:t>Rationale: Client’s role as family caregiver after mother’s death is  superseding client’s family role as child. </a:t>
            </a:r>
            <a:endParaRPr lang="en-US" sz="1200" dirty="0"/>
          </a:p>
        </p:txBody>
      </p:sp>
      <p:cxnSp>
        <p:nvCxnSpPr>
          <p:cNvPr id="40" name="Elbow Connector 39"/>
          <p:cNvCxnSpPr/>
          <p:nvPr/>
        </p:nvCxnSpPr>
        <p:spPr>
          <a:xfrm rot="16200000" flipH="1">
            <a:off x="5791200" y="2890024"/>
            <a:ext cx="2286000" cy="18288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4036616" y="596292"/>
            <a:ext cx="417102" cy="369332"/>
          </a:xfrm>
          <a:prstGeom prst="rect">
            <a:avLst/>
          </a:prstGeom>
          <a:noFill/>
        </p:spPr>
        <p:txBody>
          <a:bodyPr wrap="none" rtlCol="0">
            <a:spAutoFit/>
          </a:bodyPr>
          <a:lstStyle/>
          <a:p>
            <a:r>
              <a:rPr lang="en-US" dirty="0" smtClean="0"/>
              <a:t>#1</a:t>
            </a:r>
            <a:endParaRPr lang="en-US" dirty="0"/>
          </a:p>
        </p:txBody>
      </p:sp>
    </p:spTree>
    <p:extLst>
      <p:ext uri="{BB962C8B-B14F-4D97-AF65-F5344CB8AC3E}">
        <p14:creationId xmlns:p14="http://schemas.microsoft.com/office/powerpoint/2010/main" val="3420856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770313" y="1857375"/>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Text Box 3"/>
          <p:cNvSpPr txBox="1">
            <a:spLocks noChangeArrowheads="1"/>
          </p:cNvSpPr>
          <p:nvPr/>
        </p:nvSpPr>
        <p:spPr bwMode="auto">
          <a:xfrm>
            <a:off x="3997325" y="1628775"/>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Text Box 1"/>
          <p:cNvSpPr txBox="1">
            <a:spLocks noChangeArrowheads="1"/>
          </p:cNvSpPr>
          <p:nvPr/>
        </p:nvSpPr>
        <p:spPr bwMode="auto">
          <a:xfrm>
            <a:off x="3124200" y="993796"/>
            <a:ext cx="2967038" cy="18240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chemeClr val="tx1"/>
                </a:solidFill>
                <a:effectLst/>
                <a:latin typeface="Arial" pitchFamily="34" charset="0"/>
                <a:ea typeface="Cambria" pitchFamily="18" charset="0"/>
                <a:cs typeface="Arial" pitchFamily="34" charset="0"/>
              </a:rPr>
              <a:t>Candy</a:t>
            </a:r>
            <a:r>
              <a:rPr kumimoji="0" lang="en-US" altLang="en-US" sz="1400" b="0" i="1" u="none" strike="noStrike" cap="none" normalizeH="0" baseline="0" dirty="0" smtClean="0">
                <a:ln>
                  <a:noFill/>
                </a:ln>
                <a:solidFill>
                  <a:schemeClr val="tx1"/>
                </a:solidFill>
                <a:effectLst/>
                <a:latin typeface="Cambria"/>
                <a:ea typeface="Cambria" pitchFamily="18" charset="0"/>
                <a:cs typeface="Arial" pitchFamily="34" charset="0"/>
              </a:rPr>
              <a:t>’</a:t>
            </a:r>
            <a:r>
              <a:rPr kumimoji="0" lang="en-US" altLang="en-US" sz="1400" b="0" i="1" u="none" strike="noStrike" cap="none" normalizeH="0" baseline="0" dirty="0" smtClean="0">
                <a:ln>
                  <a:noFill/>
                </a:ln>
                <a:solidFill>
                  <a:schemeClr val="tx1"/>
                </a:solidFill>
                <a:effectLst/>
                <a:latin typeface="Arial" pitchFamily="34" charset="0"/>
                <a:ea typeface="Cambria" pitchFamily="18" charset="0"/>
                <a:cs typeface="Arial" pitchFamily="34" charset="0"/>
              </a:rPr>
              <a:t>s chief medical diagnosis:</a:t>
            </a:r>
            <a:r>
              <a:rPr kumimoji="0" lang="en-US" altLang="en-US" sz="14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iron deficiency anemia</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chemeClr val="tx1"/>
                </a:solidFill>
                <a:effectLst/>
                <a:latin typeface="Arial" pitchFamily="34" charset="0"/>
                <a:ea typeface="Cambria" pitchFamily="18" charset="0"/>
                <a:cs typeface="Arial" pitchFamily="34" charset="0"/>
              </a:rPr>
              <a:t>Priority assessments:</a:t>
            </a:r>
            <a:r>
              <a:rPr kumimoji="0" lang="en-US" altLang="en-US" sz="14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a:t>
            </a:r>
            <a:r>
              <a:rPr kumimoji="0" lang="en-US" altLang="en-US" sz="14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Hb</a:t>
            </a:r>
            <a:r>
              <a:rPr kumimoji="0" lang="en-US" altLang="en-US" sz="14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10g/dl, pulse of 116, respirations of 30, body temp of 96.6, </a:t>
            </a:r>
            <a:r>
              <a:rPr kumimoji="0" lang="en-US" altLang="en-US" sz="14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Hct</a:t>
            </a:r>
            <a:r>
              <a:rPr kumimoji="0" lang="en-US" altLang="en-US" sz="14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28%, TIBC 450 mg/dl, serum iron 24 mcg/L, and pale skin.</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Text Box 5"/>
          <p:cNvSpPr txBox="1">
            <a:spLocks noChangeArrowheads="1"/>
          </p:cNvSpPr>
          <p:nvPr/>
        </p:nvSpPr>
        <p:spPr bwMode="auto">
          <a:xfrm>
            <a:off x="228600" y="1516856"/>
            <a:ext cx="2052638" cy="15954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Fatigue r/t decreased oxygen supply to the body, increased cardiac output </a:t>
            </a:r>
            <a:r>
              <a:rPr kumimoji="0" lang="en-US" altLang="en-US" sz="12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aeb</a:t>
            </a: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pulse 116, respirations 30, pale skin, and temperature of 96.6 degrees.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9"/>
          <p:cNvSpPr txBox="1">
            <a:spLocks noChangeArrowheads="1"/>
          </p:cNvSpPr>
          <p:nvPr/>
        </p:nvSpPr>
        <p:spPr bwMode="auto">
          <a:xfrm>
            <a:off x="3048000" y="3657599"/>
            <a:ext cx="2209800" cy="1468583"/>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Imbalanced nutrition: less than body requirements r/t iron deficiency </a:t>
            </a:r>
            <a:r>
              <a:rPr kumimoji="0" lang="en-US" altLang="en-US" sz="12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aeb</a:t>
            </a: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a:t>
            </a:r>
            <a:r>
              <a:rPr kumimoji="0" lang="en-US" altLang="en-US" sz="12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Hb</a:t>
            </a: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10 g/dl, </a:t>
            </a:r>
            <a:r>
              <a:rPr kumimoji="0" lang="en-US" altLang="en-US" sz="1200" b="0" i="0" u="none" strike="noStrike" cap="none" normalizeH="0" baseline="0" dirty="0" err="1" smtClean="0">
                <a:ln>
                  <a:noFill/>
                </a:ln>
                <a:solidFill>
                  <a:schemeClr val="tx1"/>
                </a:solidFill>
                <a:effectLst/>
                <a:latin typeface="Arial" pitchFamily="34" charset="0"/>
                <a:ea typeface="Cambria" pitchFamily="18" charset="0"/>
                <a:cs typeface="Arial" pitchFamily="34" charset="0"/>
              </a:rPr>
              <a:t>Hct</a:t>
            </a:r>
            <a:r>
              <a:rPr kumimoji="0" lang="en-US" altLang="en-US" sz="1200" b="0" i="0" u="none" strike="noStrike" cap="none" normalizeH="0" baseline="0" dirty="0" smtClean="0">
                <a:ln>
                  <a:noFill/>
                </a:ln>
                <a:solidFill>
                  <a:schemeClr val="tx1"/>
                </a:solidFill>
                <a:effectLst/>
                <a:latin typeface="Arial" pitchFamily="34" charset="0"/>
                <a:ea typeface="Cambria" pitchFamily="18" charset="0"/>
                <a:cs typeface="Arial" pitchFamily="34" charset="0"/>
              </a:rPr>
              <a:t> 28%, TIBC 450 mg/dl, and serum iron 24 mcg/L.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4"/>
          <p:cNvSpPr txBox="1">
            <a:spLocks noChangeArrowheads="1"/>
          </p:cNvSpPr>
          <p:nvPr/>
        </p:nvSpPr>
        <p:spPr bwMode="auto">
          <a:xfrm>
            <a:off x="7162800" y="1628775"/>
            <a:ext cx="1828800" cy="13716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Cambria" pitchFamily="18" charset="0"/>
                <a:cs typeface="Arial" pitchFamily="34" charset="0"/>
              </a:rPr>
              <a:t>Caregiver role strain r/t amount of activities aeb changes in school performance and lack of time to meet personal health needs.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AutoShape 6"/>
          <p:cNvSpPr>
            <a:spLocks noChangeArrowheads="1"/>
          </p:cNvSpPr>
          <p:nvPr/>
        </p:nvSpPr>
        <p:spPr bwMode="auto">
          <a:xfrm>
            <a:off x="6467388" y="2085975"/>
            <a:ext cx="457200" cy="228600"/>
          </a:xfrm>
          <a:prstGeom prst="rightArrow">
            <a:avLst>
              <a:gd name="adj1" fmla="val 50000"/>
              <a:gd name="adj2" fmla="val 50000"/>
            </a:avLst>
          </a:prstGeom>
          <a:solidFill>
            <a:srgbClr val="000000"/>
          </a:solidFill>
          <a:ln w="19050">
            <a:solidFill>
              <a:srgbClr val="000000"/>
            </a:solidFill>
            <a:miter lim="800000"/>
            <a:headEnd/>
            <a:tailEnd/>
          </a:ln>
          <a:effectLst>
            <a:outerShdw dist="25400" dir="5400000" algn="ctr" rotWithShape="0">
              <a:srgbClr val="808080">
                <a:alpha val="35001"/>
              </a:srgbClr>
            </a:outerShdw>
          </a:effectLst>
        </p:spPr>
        <p:txBody>
          <a:bodyPr vert="horz" wrap="square" lIns="91440" tIns="91440" rIns="91440" bIns="91440" numCol="1" anchor="t" anchorCtr="0" compatLnSpc="1">
            <a:prstTxWarp prst="textNoShape">
              <a:avLst/>
            </a:prstTxWarp>
          </a:bodyPr>
          <a:lstStyle/>
          <a:p>
            <a:endParaRPr lang="en-US"/>
          </a:p>
        </p:txBody>
      </p:sp>
      <p:sp>
        <p:nvSpPr>
          <p:cNvPr id="9" name="AutoShape 7"/>
          <p:cNvSpPr>
            <a:spLocks noChangeArrowheads="1"/>
          </p:cNvSpPr>
          <p:nvPr/>
        </p:nvSpPr>
        <p:spPr bwMode="auto">
          <a:xfrm>
            <a:off x="2514600" y="2001405"/>
            <a:ext cx="457200" cy="228600"/>
          </a:xfrm>
          <a:prstGeom prst="leftArrow">
            <a:avLst>
              <a:gd name="adj1" fmla="val 50000"/>
              <a:gd name="adj2" fmla="val 50000"/>
            </a:avLst>
          </a:prstGeom>
          <a:solidFill>
            <a:srgbClr val="000000"/>
          </a:solidFill>
          <a:ln w="19050">
            <a:solidFill>
              <a:srgbClr val="000000"/>
            </a:solidFill>
            <a:miter lim="800000"/>
            <a:headEnd/>
            <a:tailEnd/>
          </a:ln>
          <a:effectLst>
            <a:outerShdw dist="25400" dir="5400000" algn="ctr" rotWithShape="0">
              <a:srgbClr val="808080">
                <a:alpha val="35001"/>
              </a:srgbClr>
            </a:outerShdw>
          </a:effectLst>
        </p:spPr>
        <p:txBody>
          <a:bodyPr vert="horz" wrap="square" lIns="91440" tIns="91440" rIns="91440" bIns="91440" numCol="1" anchor="t" anchorCtr="0" compatLnSpc="1">
            <a:prstTxWarp prst="textNoShape">
              <a:avLst/>
            </a:prstTxWarp>
          </a:bodyPr>
          <a:lstStyle/>
          <a:p>
            <a:endParaRPr lang="en-US"/>
          </a:p>
        </p:txBody>
      </p:sp>
      <p:sp>
        <p:nvSpPr>
          <p:cNvPr id="10" name="AutoShape 8"/>
          <p:cNvSpPr>
            <a:spLocks noChangeArrowheads="1"/>
          </p:cNvSpPr>
          <p:nvPr/>
        </p:nvSpPr>
        <p:spPr bwMode="auto">
          <a:xfrm>
            <a:off x="4114800" y="2931102"/>
            <a:ext cx="228600" cy="457200"/>
          </a:xfrm>
          <a:prstGeom prst="downArrow">
            <a:avLst>
              <a:gd name="adj1" fmla="val 50000"/>
              <a:gd name="adj2" fmla="val 50000"/>
            </a:avLst>
          </a:prstGeom>
          <a:solidFill>
            <a:srgbClr val="000000"/>
          </a:solidFill>
          <a:ln w="19050">
            <a:solidFill>
              <a:srgbClr val="000000"/>
            </a:solidFill>
            <a:miter lim="800000"/>
            <a:headEnd/>
            <a:tailEnd/>
          </a:ln>
          <a:effectLst>
            <a:outerShdw dist="25400" dir="5400000" algn="ctr" rotWithShape="0">
              <a:srgbClr val="808080">
                <a:alpha val="35001"/>
              </a:srgbClr>
            </a:outerShdw>
          </a:effectLst>
        </p:spPr>
        <p:txBody>
          <a:bodyPr vert="horz" wrap="square" lIns="91440" tIns="91440" rIns="91440" bIns="91440" numCol="1" anchor="t" anchorCtr="0" compatLnSpc="1">
            <a:prstTxWarp prst="textNoShape">
              <a:avLst/>
            </a:prstTxWarp>
          </a:bodyPr>
          <a:lstStyle/>
          <a:p>
            <a:endParaRPr lang="en-US"/>
          </a:p>
        </p:txBody>
      </p:sp>
      <p:sp>
        <p:nvSpPr>
          <p:cNvPr id="11" name="Text Box 11"/>
          <p:cNvSpPr txBox="1">
            <a:spLocks noChangeArrowheads="1"/>
          </p:cNvSpPr>
          <p:nvPr/>
        </p:nvSpPr>
        <p:spPr bwMode="auto">
          <a:xfrm>
            <a:off x="152400" y="5286375"/>
            <a:ext cx="853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dirty="0" smtClean="0">
                <a:ln>
                  <a:noFill/>
                </a:ln>
                <a:solidFill>
                  <a:srgbClr val="3366FF"/>
                </a:solidFill>
                <a:effectLst/>
                <a:latin typeface="Cambria" pitchFamily="18" charset="0"/>
                <a:ea typeface="Cambria" pitchFamily="18" charset="0"/>
                <a:cs typeface="Times New Roman" pitchFamily="18" charset="0"/>
              </a:rPr>
              <a:t>Rationale:</a:t>
            </a:r>
            <a:r>
              <a:rPr kumimoji="0" lang="en-US" altLang="en-US" sz="1200" b="0" i="0" u="none" strike="noStrike" cap="none" normalizeH="0" baseline="0" dirty="0" smtClean="0">
                <a:ln>
                  <a:noFill/>
                </a:ln>
                <a:solidFill>
                  <a:schemeClr val="tx1"/>
                </a:solidFill>
                <a:effectLst/>
                <a:latin typeface="Cambria" pitchFamily="18" charset="0"/>
                <a:ea typeface="Cambria" pitchFamily="18" charset="0"/>
                <a:cs typeface="Times New Roman" pitchFamily="18" charset="0"/>
              </a:rPr>
              <a:t> Correcting the iron deficiency can be done efficiently with iron supplementation and inclusion of iron rich foods to the patient’s diet. This will help alleviate the symptoms of fatigue, increased heart rate, increased respirations, pale skin, and lowered temperature</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10"/>
          <p:cNvSpPr txBox="1">
            <a:spLocks noChangeArrowheads="1"/>
          </p:cNvSpPr>
          <p:nvPr/>
        </p:nvSpPr>
        <p:spPr bwMode="auto">
          <a:xfrm>
            <a:off x="3418609" y="335280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rgbClr val="3366FF"/>
                </a:solidFill>
                <a:effectLst/>
                <a:latin typeface="Cambria" pitchFamily="18" charset="0"/>
                <a:ea typeface="Cambria" pitchFamily="18" charset="0"/>
                <a:cs typeface="Times New Roman" pitchFamily="18" charset="0"/>
              </a:rPr>
              <a:t>   Priority diagnosis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2"/>
          <p:cNvSpPr>
            <a:spLocks noChangeArrowheads="1"/>
          </p:cNvSpPr>
          <p:nvPr/>
        </p:nvSpPr>
        <p:spPr bwMode="auto">
          <a:xfrm>
            <a:off x="-36945" y="74013"/>
            <a:ext cx="5809604"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400" b="1" i="0" u="none" strike="noStrike" cap="none" normalizeH="0" baseline="0" dirty="0" smtClean="0">
                <a:ln>
                  <a:noFill/>
                </a:ln>
                <a:solidFill>
                  <a:schemeClr val="tx1"/>
                </a:solidFill>
                <a:effectLst/>
                <a:latin typeface="Arial" pitchFamily="34" charset="0"/>
                <a:ea typeface="Cambria" pitchFamily="18" charset="0"/>
                <a:cs typeface="Arial" pitchFamily="34" charset="0"/>
              </a:rPr>
              <a:t>              			Concept Map</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21"/>
          <p:cNvSpPr>
            <a:spLocks noChangeArrowheads="1"/>
          </p:cNvSpPr>
          <p:nvPr/>
        </p:nvSpPr>
        <p:spPr bwMode="auto">
          <a:xfrm>
            <a:off x="-62865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90580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Simulations with high fidelity manikins</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057400"/>
            <a:ext cx="4427008" cy="3320256"/>
          </a:xfrm>
        </p:spPr>
      </p:pic>
      <p:graphicFrame>
        <p:nvGraphicFramePr>
          <p:cNvPr id="6" name="Content Placeholder 5"/>
          <p:cNvGraphicFramePr>
            <a:graphicFrameLocks noGrp="1"/>
          </p:cNvGraphicFramePr>
          <p:nvPr>
            <p:ph sz="quarter" idx="13"/>
            <p:extLst>
              <p:ext uri="{D42A27DB-BD31-4B8C-83A1-F6EECF244321}">
                <p14:modId xmlns:p14="http://schemas.microsoft.com/office/powerpoint/2010/main" val="4161318488"/>
              </p:ext>
            </p:extLst>
          </p:nvPr>
        </p:nvGraphicFramePr>
        <p:xfrm>
          <a:off x="228601" y="1676400"/>
          <a:ext cx="4178299" cy="4967954"/>
        </p:xfrm>
        <a:graphic>
          <a:graphicData uri="http://schemas.openxmlformats.org/drawingml/2006/table">
            <a:tbl>
              <a:tblPr firstRow="1" firstCol="1" bandRow="1">
                <a:tableStyleId>{5C22544A-7EE6-4342-B048-85BDC9FD1C3A}</a:tableStyleId>
              </a:tblPr>
              <a:tblGrid>
                <a:gridCol w="2127250"/>
                <a:gridCol w="2051049"/>
              </a:tblGrid>
              <a:tr h="181708">
                <a:tc gridSpan="2">
                  <a:txBody>
                    <a:bodyPr/>
                    <a:lstStyle/>
                    <a:p>
                      <a:pPr marL="0" marR="0">
                        <a:lnSpc>
                          <a:spcPct val="115000"/>
                        </a:lnSpc>
                        <a:spcBef>
                          <a:spcPts val="0"/>
                        </a:spcBef>
                        <a:spcAft>
                          <a:spcPts val="0"/>
                        </a:spcAft>
                      </a:pPr>
                      <a:r>
                        <a:rPr lang="en-US" sz="900" dirty="0">
                          <a:solidFill>
                            <a:schemeClr val="tx1"/>
                          </a:solidFill>
                          <a:effectLst/>
                        </a:rPr>
                        <a:t>Admission Date:  November 8,2012</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Today’s Date:  November 9,2012</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500" dirty="0">
                          <a:effectLst/>
                        </a:rPr>
                        <a:t> </a:t>
                      </a:r>
                      <a:endParaRPr lang="en-US" sz="500" dirty="0">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Brief Description of Patient:</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a:txBody>
                    <a:bodyPr/>
                    <a:lstStyle/>
                    <a:p>
                      <a:pPr marL="0" marR="0">
                        <a:lnSpc>
                          <a:spcPct val="115000"/>
                        </a:lnSpc>
                        <a:spcBef>
                          <a:spcPts val="0"/>
                        </a:spcBef>
                        <a:spcAft>
                          <a:spcPts val="0"/>
                        </a:spcAft>
                      </a:pPr>
                      <a:r>
                        <a:rPr lang="en-US" sz="900" dirty="0">
                          <a:solidFill>
                            <a:schemeClr val="tx1"/>
                          </a:solidFill>
                          <a:effectLst/>
                        </a:rPr>
                        <a:t>Name:  Mary Allen</a:t>
                      </a:r>
                      <a:endParaRPr lang="en-US" sz="900" dirty="0">
                        <a:solidFill>
                          <a:schemeClr val="tx1"/>
                        </a:solidFill>
                        <a:effectLst/>
                        <a:latin typeface="Calibri"/>
                        <a:ea typeface="Calibri"/>
                        <a:cs typeface="Times New Roman"/>
                      </a:endParaRPr>
                    </a:p>
                  </a:txBody>
                  <a:tcPr marL="33681" marR="33681" marT="0" marB="0">
                    <a:solidFill>
                      <a:schemeClr val="bg1"/>
                    </a:solidFill>
                  </a:tcPr>
                </a:tc>
                <a:tc>
                  <a:txBody>
                    <a:bodyPr/>
                    <a:lstStyle/>
                    <a:p>
                      <a:pPr marL="0" marR="0">
                        <a:lnSpc>
                          <a:spcPct val="115000"/>
                        </a:lnSpc>
                        <a:spcBef>
                          <a:spcPts val="0"/>
                        </a:spcBef>
                        <a:spcAft>
                          <a:spcPts val="0"/>
                        </a:spcAft>
                      </a:pPr>
                      <a:r>
                        <a:rPr lang="en-US" sz="900" dirty="0">
                          <a:effectLst/>
                        </a:rPr>
                        <a:t>Gender:  F</a:t>
                      </a:r>
                      <a:endParaRPr lang="en-US" sz="900" dirty="0">
                        <a:effectLst/>
                        <a:latin typeface="Calibri"/>
                        <a:ea typeface="Calibri"/>
                        <a:cs typeface="Times New Roman"/>
                      </a:endParaRPr>
                    </a:p>
                  </a:txBody>
                  <a:tcPr marL="33681" marR="33681" marT="0" marB="0">
                    <a:solidFill>
                      <a:schemeClr val="bg1"/>
                    </a:solidFill>
                  </a:tcPr>
                </a:tc>
              </a:tr>
              <a:tr h="181708">
                <a:tc>
                  <a:txBody>
                    <a:bodyPr/>
                    <a:lstStyle/>
                    <a:p>
                      <a:pPr marL="0" marR="0">
                        <a:lnSpc>
                          <a:spcPct val="115000"/>
                        </a:lnSpc>
                        <a:spcBef>
                          <a:spcPts val="0"/>
                        </a:spcBef>
                        <a:spcAft>
                          <a:spcPts val="0"/>
                        </a:spcAft>
                      </a:pPr>
                      <a:r>
                        <a:rPr lang="en-US" sz="900" dirty="0">
                          <a:solidFill>
                            <a:schemeClr val="tx1"/>
                          </a:solidFill>
                          <a:effectLst/>
                        </a:rPr>
                        <a:t>Age:  84</a:t>
                      </a:r>
                      <a:endParaRPr lang="en-US" sz="900" dirty="0">
                        <a:solidFill>
                          <a:schemeClr val="tx1"/>
                        </a:solidFill>
                        <a:effectLst/>
                        <a:latin typeface="Calibri"/>
                        <a:ea typeface="Calibri"/>
                        <a:cs typeface="Times New Roman"/>
                      </a:endParaRPr>
                    </a:p>
                  </a:txBody>
                  <a:tcPr marL="33681" marR="33681" marT="0" marB="0">
                    <a:solidFill>
                      <a:schemeClr val="bg1"/>
                    </a:solidFill>
                  </a:tcPr>
                </a:tc>
                <a:tc>
                  <a:txBody>
                    <a:bodyPr/>
                    <a:lstStyle/>
                    <a:p>
                      <a:pPr marL="0" marR="0">
                        <a:lnSpc>
                          <a:spcPct val="115000"/>
                        </a:lnSpc>
                        <a:spcBef>
                          <a:spcPts val="0"/>
                        </a:spcBef>
                        <a:spcAft>
                          <a:spcPts val="0"/>
                        </a:spcAft>
                      </a:pPr>
                      <a:r>
                        <a:rPr lang="en-US" sz="900" dirty="0">
                          <a:effectLst/>
                        </a:rPr>
                        <a:t>Race:  White</a:t>
                      </a:r>
                      <a:endParaRPr lang="en-US" sz="900" dirty="0">
                        <a:effectLst/>
                        <a:latin typeface="Calibri"/>
                        <a:ea typeface="Calibri"/>
                        <a:cs typeface="Times New Roman"/>
                      </a:endParaRPr>
                    </a:p>
                  </a:txBody>
                  <a:tcPr marL="33681" marR="33681" marT="0" marB="0">
                    <a:solidFill>
                      <a:schemeClr val="bg1"/>
                    </a:solidFill>
                  </a:tcPr>
                </a:tc>
              </a:tr>
              <a:tr h="181708">
                <a:tc>
                  <a:txBody>
                    <a:bodyPr/>
                    <a:lstStyle/>
                    <a:p>
                      <a:pPr marL="0" marR="0">
                        <a:lnSpc>
                          <a:spcPct val="115000"/>
                        </a:lnSpc>
                        <a:spcBef>
                          <a:spcPts val="0"/>
                        </a:spcBef>
                        <a:spcAft>
                          <a:spcPts val="0"/>
                        </a:spcAft>
                      </a:pPr>
                      <a:r>
                        <a:rPr lang="en-US" sz="900" dirty="0">
                          <a:solidFill>
                            <a:schemeClr val="tx1"/>
                          </a:solidFill>
                          <a:effectLst/>
                        </a:rPr>
                        <a:t>Ht.:  64 in.</a:t>
                      </a:r>
                      <a:endParaRPr lang="en-US" sz="900" dirty="0">
                        <a:solidFill>
                          <a:schemeClr val="tx1"/>
                        </a:solidFill>
                        <a:effectLst/>
                        <a:latin typeface="Calibri"/>
                        <a:ea typeface="Calibri"/>
                        <a:cs typeface="Times New Roman"/>
                      </a:endParaRPr>
                    </a:p>
                  </a:txBody>
                  <a:tcPr marL="33681" marR="33681" marT="0" marB="0">
                    <a:solidFill>
                      <a:schemeClr val="bg1"/>
                    </a:solidFill>
                  </a:tcPr>
                </a:tc>
                <a:tc>
                  <a:txBody>
                    <a:bodyPr/>
                    <a:lstStyle/>
                    <a:p>
                      <a:pPr marL="0" marR="0">
                        <a:lnSpc>
                          <a:spcPct val="115000"/>
                        </a:lnSpc>
                        <a:spcBef>
                          <a:spcPts val="0"/>
                        </a:spcBef>
                        <a:spcAft>
                          <a:spcPts val="0"/>
                        </a:spcAft>
                      </a:pPr>
                      <a:r>
                        <a:rPr lang="en-US" sz="900" dirty="0">
                          <a:effectLst/>
                        </a:rPr>
                        <a:t>Wt.:  50 kg</a:t>
                      </a:r>
                      <a:endParaRPr lang="en-US" sz="900" dirty="0">
                        <a:effectLst/>
                        <a:latin typeface="Calibri"/>
                        <a:ea typeface="Calibri"/>
                        <a:cs typeface="Times New Roman"/>
                      </a:endParaRPr>
                    </a:p>
                  </a:txBody>
                  <a:tcPr marL="33681" marR="33681" marT="0" marB="0">
                    <a:solidFill>
                      <a:schemeClr val="bg1"/>
                    </a:solidFill>
                  </a:tcPr>
                </a:tc>
              </a:tr>
              <a:tr h="181708">
                <a:tc>
                  <a:txBody>
                    <a:bodyPr/>
                    <a:lstStyle/>
                    <a:p>
                      <a:pPr marL="0" marR="0">
                        <a:lnSpc>
                          <a:spcPct val="115000"/>
                        </a:lnSpc>
                        <a:spcBef>
                          <a:spcPts val="0"/>
                        </a:spcBef>
                        <a:spcAft>
                          <a:spcPts val="0"/>
                        </a:spcAft>
                      </a:pPr>
                      <a:r>
                        <a:rPr lang="en-US" sz="900" dirty="0">
                          <a:solidFill>
                            <a:schemeClr val="tx1"/>
                          </a:solidFill>
                          <a:effectLst/>
                        </a:rPr>
                        <a:t>Religion:  Baptist</a:t>
                      </a:r>
                      <a:endParaRPr lang="en-US" sz="900" dirty="0">
                        <a:solidFill>
                          <a:schemeClr val="tx1"/>
                        </a:solidFill>
                        <a:effectLst/>
                        <a:latin typeface="Calibri"/>
                        <a:ea typeface="Calibri"/>
                        <a:cs typeface="Times New Roman"/>
                      </a:endParaRPr>
                    </a:p>
                  </a:txBody>
                  <a:tcPr marL="33681" marR="33681" marT="0" marB="0">
                    <a:solidFill>
                      <a:schemeClr val="bg1"/>
                    </a:solidFill>
                  </a:tcPr>
                </a:tc>
                <a:tc>
                  <a:txBody>
                    <a:bodyPr/>
                    <a:lstStyle/>
                    <a:p>
                      <a:pPr marL="0" marR="0">
                        <a:lnSpc>
                          <a:spcPct val="115000"/>
                        </a:lnSpc>
                        <a:spcBef>
                          <a:spcPts val="0"/>
                        </a:spcBef>
                        <a:spcAft>
                          <a:spcPts val="0"/>
                        </a:spcAft>
                      </a:pPr>
                      <a:r>
                        <a:rPr lang="en-US" sz="900" dirty="0">
                          <a:effectLst/>
                        </a:rPr>
                        <a:t>Phone:  252-555-6008</a:t>
                      </a:r>
                      <a:endParaRPr lang="en-US" sz="900" dirty="0">
                        <a:effectLst/>
                        <a:latin typeface="Calibri"/>
                        <a:ea typeface="Calibri"/>
                        <a:cs typeface="Times New Roman"/>
                      </a:endParaRPr>
                    </a:p>
                  </a:txBody>
                  <a:tcPr marL="33681" marR="33681" marT="0" marB="0">
                    <a:solidFill>
                      <a:schemeClr val="bg1"/>
                    </a:solidFill>
                  </a:tcPr>
                </a:tc>
              </a:tr>
              <a:tr h="181708">
                <a:tc gridSpan="2">
                  <a:txBody>
                    <a:bodyPr/>
                    <a:lstStyle/>
                    <a:p>
                      <a:pPr marL="0" marR="0">
                        <a:lnSpc>
                          <a:spcPct val="115000"/>
                        </a:lnSpc>
                        <a:spcBef>
                          <a:spcPts val="0"/>
                        </a:spcBef>
                        <a:spcAft>
                          <a:spcPts val="0"/>
                        </a:spcAft>
                      </a:pPr>
                      <a:r>
                        <a:rPr lang="en-US" sz="900" dirty="0">
                          <a:solidFill>
                            <a:schemeClr val="tx1"/>
                          </a:solidFill>
                          <a:effectLst/>
                        </a:rPr>
                        <a:t>Major Support:  Daughter</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a:txBody>
                    <a:bodyPr/>
                    <a:lstStyle/>
                    <a:p>
                      <a:pPr marL="0" marR="0">
                        <a:lnSpc>
                          <a:spcPct val="115000"/>
                        </a:lnSpc>
                        <a:spcBef>
                          <a:spcPts val="0"/>
                        </a:spcBef>
                        <a:spcAft>
                          <a:spcPts val="0"/>
                        </a:spcAft>
                      </a:pPr>
                      <a:r>
                        <a:rPr lang="en-US" sz="900" dirty="0">
                          <a:solidFill>
                            <a:schemeClr val="tx1"/>
                          </a:solidFill>
                          <a:effectLst/>
                        </a:rPr>
                        <a:t>Allergies:  penicillin</a:t>
                      </a:r>
                      <a:endParaRPr lang="en-US" sz="900" dirty="0">
                        <a:solidFill>
                          <a:schemeClr val="tx1"/>
                        </a:solidFill>
                        <a:effectLst/>
                        <a:latin typeface="Calibri"/>
                        <a:ea typeface="Calibri"/>
                        <a:cs typeface="Times New Roman"/>
                      </a:endParaRPr>
                    </a:p>
                  </a:txBody>
                  <a:tcPr marL="33681" marR="33681" marT="0" marB="0">
                    <a:solidFill>
                      <a:schemeClr val="bg1"/>
                    </a:solidFill>
                  </a:tcPr>
                </a:tc>
                <a:tc>
                  <a:txBody>
                    <a:bodyPr/>
                    <a:lstStyle/>
                    <a:p>
                      <a:pPr marL="0" marR="0">
                        <a:lnSpc>
                          <a:spcPct val="115000"/>
                        </a:lnSpc>
                        <a:spcBef>
                          <a:spcPts val="0"/>
                        </a:spcBef>
                        <a:spcAft>
                          <a:spcPts val="0"/>
                        </a:spcAft>
                      </a:pPr>
                      <a:r>
                        <a:rPr lang="en-US" sz="900" dirty="0">
                          <a:effectLst/>
                        </a:rPr>
                        <a:t>Immunizations:  N/A</a:t>
                      </a:r>
                      <a:endParaRPr lang="en-US" sz="900" dirty="0">
                        <a:effectLst/>
                        <a:latin typeface="Calibri"/>
                        <a:ea typeface="Calibri"/>
                        <a:cs typeface="Times New Roman"/>
                      </a:endParaRPr>
                    </a:p>
                  </a:txBody>
                  <a:tcPr marL="33681" marR="33681" marT="0" marB="0">
                    <a:solidFill>
                      <a:schemeClr val="bg1"/>
                    </a:solidFill>
                  </a:tcPr>
                </a:tc>
              </a:tr>
              <a:tr h="181708">
                <a:tc gridSpan="2">
                  <a:txBody>
                    <a:bodyPr/>
                    <a:lstStyle/>
                    <a:p>
                      <a:pPr marL="0" marR="0">
                        <a:lnSpc>
                          <a:spcPct val="115000"/>
                        </a:lnSpc>
                        <a:spcBef>
                          <a:spcPts val="0"/>
                        </a:spcBef>
                        <a:spcAft>
                          <a:spcPts val="0"/>
                        </a:spcAft>
                      </a:pPr>
                      <a:r>
                        <a:rPr lang="en-US" sz="900" dirty="0">
                          <a:solidFill>
                            <a:schemeClr val="tx1"/>
                          </a:solidFill>
                          <a:effectLst/>
                        </a:rPr>
                        <a:t>Attending Physician/Team:  Orthopedic Surgery</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 </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PMH:</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342900" marR="0" lvl="0" indent="-342900">
                        <a:lnSpc>
                          <a:spcPct val="115000"/>
                        </a:lnSpc>
                        <a:spcBef>
                          <a:spcPts val="0"/>
                        </a:spcBef>
                        <a:spcAft>
                          <a:spcPts val="0"/>
                        </a:spcAft>
                        <a:buFont typeface="Symbol"/>
                        <a:buChar char=""/>
                      </a:pPr>
                      <a:r>
                        <a:rPr lang="en-US" sz="900" dirty="0">
                          <a:solidFill>
                            <a:schemeClr val="tx1"/>
                          </a:solidFill>
                          <a:effectLst/>
                        </a:rPr>
                        <a:t>HTN, managed w/ HCTZ</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342900" marR="0" lvl="0" indent="-342900">
                        <a:lnSpc>
                          <a:spcPct val="115000"/>
                        </a:lnSpc>
                        <a:spcBef>
                          <a:spcPts val="0"/>
                        </a:spcBef>
                        <a:spcAft>
                          <a:spcPts val="0"/>
                        </a:spcAft>
                        <a:buFont typeface="Symbol"/>
                        <a:buChar char=""/>
                      </a:pPr>
                      <a:r>
                        <a:rPr lang="en-US" sz="900" dirty="0">
                          <a:solidFill>
                            <a:schemeClr val="tx1"/>
                          </a:solidFill>
                          <a:effectLst/>
                        </a:rPr>
                        <a:t>Osteoporosis, managed w/ calcium &amp; vitamin D</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 </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HPI:</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363417">
                <a:tc gridSpan="2">
                  <a:txBody>
                    <a:bodyPr/>
                    <a:lstStyle/>
                    <a:p>
                      <a:pPr marL="0" marR="0">
                        <a:lnSpc>
                          <a:spcPct val="115000"/>
                        </a:lnSpc>
                        <a:spcBef>
                          <a:spcPts val="0"/>
                        </a:spcBef>
                        <a:spcAft>
                          <a:spcPts val="0"/>
                        </a:spcAft>
                      </a:pPr>
                      <a:r>
                        <a:rPr lang="en-US" sz="900" dirty="0">
                          <a:solidFill>
                            <a:schemeClr val="tx1"/>
                          </a:solidFill>
                          <a:effectLst/>
                        </a:rPr>
                        <a:t>Fractured L hip as she was leaving church Sunday morning.  s/p ORIF on Nov. 8 @ 1100 &amp; admitted to unit @ 1400 on same day.  Currently has IV, </a:t>
                      </a:r>
                      <a:r>
                        <a:rPr lang="en-US" sz="900" dirty="0" err="1">
                          <a:solidFill>
                            <a:schemeClr val="tx1"/>
                          </a:solidFill>
                          <a:effectLst/>
                        </a:rPr>
                        <a:t>foley</a:t>
                      </a:r>
                      <a:r>
                        <a:rPr lang="en-US" sz="900" dirty="0">
                          <a:solidFill>
                            <a:schemeClr val="tx1"/>
                          </a:solidFill>
                          <a:effectLst/>
                        </a:rPr>
                        <a:t> catheter, &amp; continuous pulse oximetry.</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 </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Social </a:t>
                      </a:r>
                      <a:r>
                        <a:rPr lang="en-US" sz="900" dirty="0" err="1">
                          <a:solidFill>
                            <a:schemeClr val="tx1"/>
                          </a:solidFill>
                          <a:effectLst/>
                        </a:rPr>
                        <a:t>Hx</a:t>
                      </a:r>
                      <a:r>
                        <a:rPr lang="en-US" sz="900" dirty="0">
                          <a:solidFill>
                            <a:schemeClr val="tx1"/>
                          </a:solidFill>
                          <a:effectLst/>
                        </a:rPr>
                        <a:t>:</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Lives independently &amp; able to manage household w/o help.  Husband died 3 years ago.  Active in her community.</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 </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Primary </a:t>
                      </a:r>
                      <a:r>
                        <a:rPr lang="en-US" sz="900" dirty="0" err="1">
                          <a:solidFill>
                            <a:schemeClr val="tx1"/>
                          </a:solidFill>
                          <a:effectLst/>
                        </a:rPr>
                        <a:t>Dx</a:t>
                      </a:r>
                      <a:r>
                        <a:rPr lang="en-US" sz="900" dirty="0">
                          <a:solidFill>
                            <a:schemeClr val="tx1"/>
                          </a:solidFill>
                          <a:effectLst/>
                        </a:rPr>
                        <a:t>:  L hip fracture</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 </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r h="181708">
                <a:tc gridSpan="2">
                  <a:txBody>
                    <a:bodyPr/>
                    <a:lstStyle/>
                    <a:p>
                      <a:pPr marL="0" marR="0">
                        <a:lnSpc>
                          <a:spcPct val="115000"/>
                        </a:lnSpc>
                        <a:spcBef>
                          <a:spcPts val="0"/>
                        </a:spcBef>
                        <a:spcAft>
                          <a:spcPts val="0"/>
                        </a:spcAft>
                      </a:pPr>
                      <a:r>
                        <a:rPr lang="en-US" sz="900" dirty="0">
                          <a:solidFill>
                            <a:schemeClr val="tx1"/>
                          </a:solidFill>
                          <a:effectLst/>
                        </a:rPr>
                        <a:t>Surgeries/Procedures:  ORIF, L hip</a:t>
                      </a:r>
                      <a:endParaRPr lang="en-US" sz="900" dirty="0">
                        <a:solidFill>
                          <a:schemeClr val="tx1"/>
                        </a:solidFill>
                        <a:effectLst/>
                        <a:latin typeface="Calibri"/>
                        <a:ea typeface="Calibri"/>
                        <a:cs typeface="Times New Roman"/>
                      </a:endParaRPr>
                    </a:p>
                  </a:txBody>
                  <a:tcPr marL="33681" marR="33681" marT="0" marB="0">
                    <a:solidFill>
                      <a:schemeClr val="bg1"/>
                    </a:solidFill>
                  </a:tcPr>
                </a:tc>
                <a:tc hMerge="1">
                  <a:txBody>
                    <a:bodyPr/>
                    <a:lstStyle/>
                    <a:p>
                      <a:endParaRPr lang="en-US"/>
                    </a:p>
                  </a:txBody>
                  <a:tcPr/>
                </a:tc>
              </a:tr>
            </a:tbl>
          </a:graphicData>
        </a:graphic>
      </p:graphicFrame>
    </p:spTree>
    <p:extLst>
      <p:ext uri="{BB962C8B-B14F-4D97-AF65-F5344CB8AC3E}">
        <p14:creationId xmlns:p14="http://schemas.microsoft.com/office/powerpoint/2010/main" val="17766064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tervention.wmv">
            <a:hlinkClick r:id="" action="ppaction://media"/>
          </p:cNvPr>
          <p:cNvPicPr>
            <a:picLocks noRot="1" noChangeAspect="1"/>
          </p:cNvPicPr>
          <p:nvPr>
            <a:videoFile r:link="rId1"/>
          </p:nvPr>
        </p:nvPicPr>
        <p:blipFill>
          <a:blip r:embed="rId3">
            <a:extLst>
              <a:ext uri="{28A0092B-C50C-407E-A947-70E740481C1C}">
                <a14:useLocalDpi xmlns:a14="http://schemas.microsoft.com/office/drawing/2010/main" val="0"/>
              </a:ext>
            </a:extLst>
          </a:blip>
          <a:srcRect/>
          <a:stretch>
            <a:fillRect/>
          </a:stretch>
        </p:blipFill>
        <p:spPr>
          <a:xfrm>
            <a:off x="1143000" y="1171575"/>
            <a:ext cx="6477000" cy="4857750"/>
          </a:xfrm>
          <a:prstGeom prst="rect">
            <a:avLst/>
          </a:prstGeom>
        </p:spPr>
      </p:pic>
    </p:spTree>
    <p:extLst>
      <p:ext uri="{BB962C8B-B14F-4D97-AF65-F5344CB8AC3E}">
        <p14:creationId xmlns:p14="http://schemas.microsoft.com/office/powerpoint/2010/main" val="274724640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p:cNvSpPr>
            <a:spLocks noGrp="1"/>
          </p:cNvSpPr>
          <p:nvPr>
            <p:ph idx="1"/>
          </p:nvPr>
        </p:nvSpPr>
        <p:spPr/>
        <p:txBody>
          <a:bodyPr/>
          <a:lstStyle/>
          <a:p>
            <a:pPr eaLnBrk="1" hangingPunct="1"/>
            <a:r>
              <a:rPr lang="en-US" altLang="en-US" smtClean="0"/>
              <a:t>The debriefing provided an opportunity for students to evaluate their own actions and describe what they would do differently the next time</a:t>
            </a:r>
          </a:p>
          <a:p>
            <a:pPr eaLnBrk="1" hangingPunct="1"/>
            <a:r>
              <a:rPr lang="en-US" altLang="en-US" smtClean="0"/>
              <a:t>Students were able to determine that Acute Pain as keystone diagnosis or priority.  </a:t>
            </a:r>
          </a:p>
          <a:p>
            <a:pPr eaLnBrk="1" hangingPunct="1"/>
            <a:r>
              <a:rPr lang="en-US" altLang="en-US" smtClean="0"/>
              <a:t>Students identified that pain management interventions would improve cognition and stabilize the vital signs.</a:t>
            </a:r>
          </a:p>
          <a:p>
            <a:pPr eaLnBrk="1" hangingPunct="1"/>
            <a:endParaRPr lang="en-US" altLang="en-US" smtClean="0"/>
          </a:p>
          <a:p>
            <a:pPr eaLnBrk="1" hangingPunct="1"/>
            <a:endParaRPr lang="en-US" altLang="en-US" smtClean="0"/>
          </a:p>
          <a:p>
            <a:pPr eaLnBrk="1" hangingPunct="1"/>
            <a:endParaRPr lang="en-US" altLang="en-US" smtClean="0"/>
          </a:p>
        </p:txBody>
      </p:sp>
      <p:sp>
        <p:nvSpPr>
          <p:cNvPr id="3" name="Title 2"/>
          <p:cNvSpPr>
            <a:spLocks noGrp="1"/>
          </p:cNvSpPr>
          <p:nvPr>
            <p:ph type="title"/>
          </p:nvPr>
        </p:nvSpPr>
        <p:spPr/>
        <p:txBody>
          <a:bodyPr/>
          <a:lstStyle/>
          <a:p>
            <a:pPr eaLnBrk="1" hangingPunct="1">
              <a:defRPr/>
            </a:pPr>
            <a:r>
              <a:rPr lang="en-US" dirty="0" smtClean="0"/>
              <a:t>Discussion of debriefing</a:t>
            </a:r>
            <a:endParaRPr lang="en-US" dirty="0"/>
          </a:p>
        </p:txBody>
      </p:sp>
    </p:spTree>
    <p:extLst>
      <p:ext uri="{BB962C8B-B14F-4D97-AF65-F5344CB8AC3E}">
        <p14:creationId xmlns:p14="http://schemas.microsoft.com/office/powerpoint/2010/main" val="1351925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5"/>
          <p:cNvSpPr>
            <a:spLocks noChangeArrowheads="1"/>
          </p:cNvSpPr>
          <p:nvPr/>
        </p:nvSpPr>
        <p:spPr bwMode="auto">
          <a:xfrm>
            <a:off x="2222500" y="460375"/>
            <a:ext cx="4457700" cy="914400"/>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 name="Text Box 24"/>
          <p:cNvSpPr txBox="1">
            <a:spLocks noChangeArrowheads="1"/>
          </p:cNvSpPr>
          <p:nvPr/>
        </p:nvSpPr>
        <p:spPr bwMode="auto">
          <a:xfrm>
            <a:off x="2336800" y="684213"/>
            <a:ext cx="4011613"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REFLECTION</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Need to assess mental status; review chart, teach patient to CDB, raise HOB more; do full assessment</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Text Box 23"/>
          <p:cNvSpPr txBox="1">
            <a:spLocks noChangeArrowheads="1"/>
          </p:cNvSpPr>
          <p:nvPr/>
        </p:nvSpPr>
        <p:spPr bwMode="auto">
          <a:xfrm>
            <a:off x="2222500" y="1690688"/>
            <a:ext cx="4229100" cy="30861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FRAMING</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Text Box 22"/>
          <p:cNvSpPr txBox="1">
            <a:spLocks noChangeArrowheads="1"/>
          </p:cNvSpPr>
          <p:nvPr/>
        </p:nvSpPr>
        <p:spPr bwMode="auto">
          <a:xfrm>
            <a:off x="2336800" y="2139950"/>
            <a:ext cx="2057400" cy="17145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OUTCOME STATE</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O2 sat</a:t>
            </a: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95</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BP normal</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PAIN </a:t>
            </a: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3</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Pt oriented and calm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21"/>
          <p:cNvSpPr txBox="1">
            <a:spLocks noChangeArrowheads="1"/>
          </p:cNvSpPr>
          <p:nvPr/>
        </p:nvSpPr>
        <p:spPr bwMode="auto">
          <a:xfrm>
            <a:off x="4279900" y="2025650"/>
            <a:ext cx="2057400" cy="20574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PRESENT STATE</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Post op pt. hip ORIF</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HR 99, O2 </a:t>
            </a:r>
            <a:r>
              <a:rPr lang="en-US" altLang="en-US" sz="1200" dirty="0" smtClean="0">
                <a:latin typeface="Arial" pitchFamily="34" charset="0"/>
                <a:ea typeface="Times New Roman" pitchFamily="18" charset="0"/>
                <a:cs typeface="Times New Roman" pitchFamily="18" charset="0"/>
              </a:rPr>
              <a:t>s</a:t>
            </a: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at 91, BP 163/92 </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Pain 7 on scale of 1 to 10, patient agitated and confused</a:t>
            </a:r>
            <a:endParaRPr kumimoji="0" lang="en-US" altLang="en-US"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20"/>
          <p:cNvSpPr>
            <a:spLocks noChangeArrowheads="1"/>
          </p:cNvSpPr>
          <p:nvPr/>
        </p:nvSpPr>
        <p:spPr bwMode="auto">
          <a:xfrm>
            <a:off x="2565400" y="3705225"/>
            <a:ext cx="3429000" cy="914400"/>
          </a:xfrm>
          <a:prstGeom prst="cube">
            <a:avLst>
              <a:gd name="adj" fmla="val 2500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Text Box 19"/>
          <p:cNvSpPr txBox="1">
            <a:spLocks noChangeArrowheads="1"/>
          </p:cNvSpPr>
          <p:nvPr/>
        </p:nvSpPr>
        <p:spPr bwMode="auto">
          <a:xfrm>
            <a:off x="2647373" y="4048125"/>
            <a:ext cx="30861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TESTING</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Assessment and vital signs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AutoShape 18"/>
          <p:cNvSpPr>
            <a:spLocks noChangeArrowheads="1"/>
          </p:cNvSpPr>
          <p:nvPr/>
        </p:nvSpPr>
        <p:spPr bwMode="auto">
          <a:xfrm>
            <a:off x="2222500" y="4776788"/>
            <a:ext cx="4787900" cy="1243012"/>
          </a:xfrm>
          <a:prstGeom prst="cube">
            <a:avLst>
              <a:gd name="adj" fmla="val 250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Text Box 17"/>
          <p:cNvSpPr txBox="1">
            <a:spLocks noChangeArrowheads="1"/>
          </p:cNvSpPr>
          <p:nvPr/>
        </p:nvSpPr>
        <p:spPr bwMode="auto">
          <a:xfrm>
            <a:off x="2336800" y="4876800"/>
            <a:ext cx="40116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200" dirty="0" smtClean="0">
                <a:latin typeface="Arial" pitchFamily="34" charset="0"/>
                <a:ea typeface="Times New Roman" pitchFamily="18" charset="0"/>
                <a:cs typeface="Times New Roman" pitchFamily="18" charset="0"/>
              </a:rPr>
              <a:t>DECISION MAKING</a:t>
            </a:r>
            <a:endPar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Administer O2 at 2 L NC; Pain medications, educated patient regarding pain management, educated family re: home care, pain management; Removed restraints once pt. calm; Raised HOB for comfort and breathing</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AutoShape 16"/>
          <p:cNvSpPr>
            <a:spLocks noChangeArrowheads="1"/>
          </p:cNvSpPr>
          <p:nvPr/>
        </p:nvSpPr>
        <p:spPr bwMode="auto">
          <a:xfrm>
            <a:off x="279400" y="2360613"/>
            <a:ext cx="1714500" cy="160020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 name="AutoShape 15"/>
          <p:cNvSpPr>
            <a:spLocks noChangeArrowheads="1"/>
          </p:cNvSpPr>
          <p:nvPr/>
        </p:nvSpPr>
        <p:spPr bwMode="auto">
          <a:xfrm>
            <a:off x="6794500" y="2417763"/>
            <a:ext cx="1714500" cy="1485900"/>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Text Box 14"/>
          <p:cNvSpPr txBox="1">
            <a:spLocks noChangeArrowheads="1"/>
          </p:cNvSpPr>
          <p:nvPr/>
        </p:nvSpPr>
        <p:spPr bwMode="auto">
          <a:xfrm>
            <a:off x="622300" y="2809875"/>
            <a:ext cx="12573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JUDGEMENT</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Pain reported 3/10</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O2 sat 93</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BP normal</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Pt calmer</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Text Box 13"/>
          <p:cNvSpPr txBox="1">
            <a:spLocks noChangeArrowheads="1"/>
          </p:cNvSpPr>
          <p:nvPr/>
        </p:nvSpPr>
        <p:spPr bwMode="auto">
          <a:xfrm>
            <a:off x="7137400" y="2809875"/>
            <a:ext cx="125730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CUE LOGIC</a:t>
            </a:r>
            <a:endParaRPr kumimoji="0" lang="en-US" altLang="en-US" sz="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Acute Pain</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8" name="Group 10"/>
          <p:cNvGrpSpPr>
            <a:grpSpLocks/>
          </p:cNvGrpSpPr>
          <p:nvPr/>
        </p:nvGrpSpPr>
        <p:grpSpPr bwMode="auto">
          <a:xfrm>
            <a:off x="1079500" y="909638"/>
            <a:ext cx="1143000" cy="1485900"/>
            <a:chOff x="3141" y="2704"/>
            <a:chExt cx="1800" cy="2160"/>
          </a:xfrm>
        </p:grpSpPr>
        <p:sp>
          <p:nvSpPr>
            <p:cNvPr id="19" name="Line 12"/>
            <p:cNvSpPr>
              <a:spLocks noChangeShapeType="1"/>
            </p:cNvSpPr>
            <p:nvPr/>
          </p:nvSpPr>
          <p:spPr bwMode="auto">
            <a:xfrm>
              <a:off x="3141" y="2704"/>
              <a:ext cx="18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1"/>
            <p:cNvSpPr>
              <a:spLocks noChangeShapeType="1"/>
            </p:cNvSpPr>
            <p:nvPr/>
          </p:nvSpPr>
          <p:spPr bwMode="auto">
            <a:xfrm>
              <a:off x="3141" y="2704"/>
              <a:ext cx="0" cy="216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1" name="Group 7"/>
          <p:cNvGrpSpPr>
            <a:grpSpLocks/>
          </p:cNvGrpSpPr>
          <p:nvPr/>
        </p:nvGrpSpPr>
        <p:grpSpPr bwMode="auto">
          <a:xfrm rot="5396239">
            <a:off x="6394450" y="1195388"/>
            <a:ext cx="1600200" cy="1028700"/>
            <a:chOff x="3141" y="2704"/>
            <a:chExt cx="1800" cy="2160"/>
          </a:xfrm>
        </p:grpSpPr>
        <p:sp>
          <p:nvSpPr>
            <p:cNvPr id="22" name="Line 9"/>
            <p:cNvSpPr>
              <a:spLocks noChangeShapeType="1"/>
            </p:cNvSpPr>
            <p:nvPr/>
          </p:nvSpPr>
          <p:spPr bwMode="auto">
            <a:xfrm>
              <a:off x="3141" y="2704"/>
              <a:ext cx="18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8"/>
            <p:cNvSpPr>
              <a:spLocks noChangeShapeType="1"/>
            </p:cNvSpPr>
            <p:nvPr/>
          </p:nvSpPr>
          <p:spPr bwMode="auto">
            <a:xfrm>
              <a:off x="3141" y="2704"/>
              <a:ext cx="0" cy="216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4" name="Group 4"/>
          <p:cNvGrpSpPr>
            <a:grpSpLocks/>
          </p:cNvGrpSpPr>
          <p:nvPr/>
        </p:nvGrpSpPr>
        <p:grpSpPr bwMode="auto">
          <a:xfrm rot="-5400000">
            <a:off x="850900" y="4156075"/>
            <a:ext cx="1600200" cy="1143000"/>
            <a:chOff x="3141" y="2704"/>
            <a:chExt cx="1800" cy="2160"/>
          </a:xfrm>
        </p:grpSpPr>
        <p:sp>
          <p:nvSpPr>
            <p:cNvPr id="25" name="Line 6"/>
            <p:cNvSpPr>
              <a:spLocks noChangeShapeType="1"/>
            </p:cNvSpPr>
            <p:nvPr/>
          </p:nvSpPr>
          <p:spPr bwMode="auto">
            <a:xfrm>
              <a:off x="3141" y="2704"/>
              <a:ext cx="18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5"/>
            <p:cNvSpPr>
              <a:spLocks noChangeShapeType="1"/>
            </p:cNvSpPr>
            <p:nvPr/>
          </p:nvSpPr>
          <p:spPr bwMode="auto">
            <a:xfrm>
              <a:off x="3141" y="2704"/>
              <a:ext cx="0" cy="216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27" name="Group 1"/>
          <p:cNvGrpSpPr>
            <a:grpSpLocks/>
          </p:cNvGrpSpPr>
          <p:nvPr/>
        </p:nvGrpSpPr>
        <p:grpSpPr bwMode="auto">
          <a:xfrm rot="10800000">
            <a:off x="6680200" y="3816350"/>
            <a:ext cx="1028700" cy="1485900"/>
            <a:chOff x="3141" y="2704"/>
            <a:chExt cx="1800" cy="2160"/>
          </a:xfrm>
        </p:grpSpPr>
        <p:sp>
          <p:nvSpPr>
            <p:cNvPr id="28" name="Line 3"/>
            <p:cNvSpPr>
              <a:spLocks noChangeShapeType="1"/>
            </p:cNvSpPr>
            <p:nvPr/>
          </p:nvSpPr>
          <p:spPr bwMode="auto">
            <a:xfrm>
              <a:off x="3141" y="2704"/>
              <a:ext cx="1800"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
            <p:cNvSpPr>
              <a:spLocks noChangeShapeType="1"/>
            </p:cNvSpPr>
            <p:nvPr/>
          </p:nvSpPr>
          <p:spPr bwMode="auto">
            <a:xfrm>
              <a:off x="3141" y="2704"/>
              <a:ext cx="0" cy="216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30" name="Rectangle 2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35"/>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890179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533400" y="1371600"/>
          <a:ext cx="8001001" cy="5105400"/>
        </p:xfrm>
        <a:graphic>
          <a:graphicData uri="http://schemas.openxmlformats.org/drawingml/2006/table">
            <a:tbl>
              <a:tblPr firstRow="1" bandRow="1">
                <a:tableStyleId>{5C22544A-7EE6-4342-B048-85BDC9FD1C3A}</a:tableStyleId>
              </a:tblPr>
              <a:tblGrid>
                <a:gridCol w="1840230"/>
                <a:gridCol w="1840231"/>
                <a:gridCol w="2160270"/>
                <a:gridCol w="2160270"/>
              </a:tblGrid>
              <a:tr h="359892">
                <a:tc>
                  <a:txBody>
                    <a:bodyPr/>
                    <a:lstStyle/>
                    <a:p>
                      <a:pPr marL="0" marR="0">
                        <a:lnSpc>
                          <a:spcPct val="115000"/>
                        </a:lnSpc>
                        <a:spcBef>
                          <a:spcPts val="0"/>
                        </a:spcBef>
                        <a:spcAft>
                          <a:spcPts val="0"/>
                        </a:spcAft>
                      </a:pPr>
                      <a:r>
                        <a:rPr lang="en-US" sz="2000" b="1" dirty="0">
                          <a:solidFill>
                            <a:srgbClr val="FFFFFF"/>
                          </a:solidFill>
                          <a:latin typeface="Calibri"/>
                          <a:ea typeface="Times New Roman"/>
                          <a:cs typeface="Times New Roman"/>
                        </a:rPr>
                        <a:t>Question</a:t>
                      </a:r>
                      <a:endParaRPr lang="en-US" sz="20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b="1">
                          <a:solidFill>
                            <a:srgbClr val="FFFFFF"/>
                          </a:solidFill>
                          <a:latin typeface="Calibri"/>
                          <a:ea typeface="Times New Roman"/>
                          <a:cs typeface="Times New Roman"/>
                        </a:rPr>
                        <a:t>        Before</a:t>
                      </a:r>
                      <a:endParaRPr lang="en-US" sz="20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b="1">
                          <a:solidFill>
                            <a:srgbClr val="FFFFFF"/>
                          </a:solidFill>
                          <a:latin typeface="Calibri"/>
                          <a:ea typeface="Times New Roman"/>
                          <a:cs typeface="Times New Roman"/>
                        </a:rPr>
                        <a:t>After</a:t>
                      </a:r>
                      <a:endParaRPr lang="en-US" sz="2000">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2000" b="1">
                          <a:solidFill>
                            <a:srgbClr val="FFFFFF"/>
                          </a:solidFill>
                          <a:latin typeface="Calibri"/>
                          <a:ea typeface="Times New Roman"/>
                          <a:cs typeface="Times New Roman"/>
                        </a:rPr>
                        <a:t>Change</a:t>
                      </a:r>
                      <a:endParaRPr lang="en-US" sz="2000">
                        <a:latin typeface="Calibri"/>
                        <a:ea typeface="Calibri"/>
                        <a:cs typeface="Times New Roman"/>
                      </a:endParaRPr>
                    </a:p>
                  </a:txBody>
                  <a:tcPr marL="68580" marR="68580" marT="0" marB="0"/>
                </a:tc>
              </a:tr>
              <a:tr h="359892">
                <a:tc>
                  <a:txBody>
                    <a:bodyPr/>
                    <a:lstStyle/>
                    <a:p>
                      <a:pPr marL="0" marR="0">
                        <a:lnSpc>
                          <a:spcPct val="115000"/>
                        </a:lnSpc>
                        <a:spcBef>
                          <a:spcPts val="0"/>
                        </a:spcBef>
                        <a:spcAft>
                          <a:spcPts val="0"/>
                        </a:spcAft>
                      </a:pPr>
                      <a:endParaRPr lang="en-US" sz="20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2000" i="1" dirty="0">
                        <a:solidFill>
                          <a:srgbClr val="808080"/>
                        </a:solidFill>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20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pPr>
                      <a:endParaRPr lang="en-US" sz="2000">
                        <a:latin typeface="Calibri"/>
                        <a:ea typeface="Times New Roman"/>
                        <a:cs typeface="Times New Roman"/>
                      </a:endParaRPr>
                    </a:p>
                  </a:txBody>
                  <a:tcPr marL="68580" marR="68580" marT="0" marB="0"/>
                </a:tc>
              </a:tr>
              <a:tr h="4102762">
                <a:tc>
                  <a:txBody>
                    <a:bodyPr/>
                    <a:lstStyle/>
                    <a:p>
                      <a:pPr marL="0" marR="0">
                        <a:lnSpc>
                          <a:spcPct val="115000"/>
                        </a:lnSpc>
                        <a:spcBef>
                          <a:spcPts val="0"/>
                        </a:spcBef>
                        <a:spcAft>
                          <a:spcPts val="0"/>
                        </a:spcAft>
                      </a:pPr>
                      <a:r>
                        <a:rPr lang="en-US" sz="1600" dirty="0">
                          <a:latin typeface="Calibri"/>
                          <a:ea typeface="Times New Roman"/>
                          <a:cs typeface="Times New Roman"/>
                        </a:rPr>
                        <a:t>Focused </a:t>
                      </a:r>
                      <a:r>
                        <a:rPr lang="en-US" sz="1600" dirty="0" smtClean="0">
                          <a:latin typeface="Calibri"/>
                          <a:ea typeface="Times New Roman"/>
                          <a:cs typeface="Times New Roman"/>
                        </a:rPr>
                        <a:t>assessment</a:t>
                      </a:r>
                    </a:p>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en-US" sz="1600" dirty="0">
                          <a:latin typeface="Calibri"/>
                          <a:ea typeface="Times New Roman"/>
                          <a:cs typeface="Times New Roman"/>
                        </a:rPr>
                        <a:t>Mental Status </a:t>
                      </a:r>
                      <a:r>
                        <a:rPr lang="en-US" sz="1600" dirty="0" smtClean="0">
                          <a:latin typeface="Calibri"/>
                          <a:ea typeface="Times New Roman"/>
                          <a:cs typeface="Times New Roman"/>
                        </a:rPr>
                        <a:t>assessment</a:t>
                      </a:r>
                    </a:p>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en-US" sz="1600" dirty="0">
                          <a:latin typeface="Calibri"/>
                          <a:ea typeface="Times New Roman"/>
                          <a:cs typeface="Times New Roman"/>
                        </a:rPr>
                        <a:t>Critical Thinking </a:t>
                      </a:r>
                      <a:r>
                        <a:rPr lang="en-US" sz="1600" dirty="0" smtClean="0">
                          <a:latin typeface="Calibri"/>
                          <a:ea typeface="Times New Roman"/>
                          <a:cs typeface="Times New Roman"/>
                        </a:rPr>
                        <a:t>ability</a:t>
                      </a:r>
                    </a:p>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en-US" sz="1600" dirty="0" smtClean="0">
                          <a:latin typeface="Calibri"/>
                          <a:ea typeface="Times New Roman"/>
                          <a:cs typeface="Times New Roman"/>
                        </a:rPr>
                        <a:t>Communication</a:t>
                      </a:r>
                    </a:p>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en-US" sz="1600" dirty="0" smtClean="0">
                          <a:latin typeface="Calibri"/>
                          <a:ea typeface="Times New Roman"/>
                          <a:cs typeface="Times New Roman"/>
                        </a:rPr>
                        <a:t>Interventions</a:t>
                      </a:r>
                    </a:p>
                    <a:p>
                      <a:pPr marL="0" marR="0">
                        <a:lnSpc>
                          <a:spcPct val="115000"/>
                        </a:lnSpc>
                        <a:spcBef>
                          <a:spcPts val="0"/>
                        </a:spcBef>
                        <a:spcAft>
                          <a:spcPts val="0"/>
                        </a:spcAft>
                      </a:pPr>
                      <a:endParaRPr lang="en-US" sz="1600" dirty="0">
                        <a:latin typeface="Calibri"/>
                        <a:ea typeface="Calibri"/>
                        <a:cs typeface="Times New Roman"/>
                      </a:endParaRPr>
                    </a:p>
                    <a:p>
                      <a:pPr marL="0" marR="0">
                        <a:lnSpc>
                          <a:spcPct val="115000"/>
                        </a:lnSpc>
                        <a:spcBef>
                          <a:spcPts val="0"/>
                        </a:spcBef>
                        <a:spcAft>
                          <a:spcPts val="0"/>
                        </a:spcAft>
                      </a:pPr>
                      <a:r>
                        <a:rPr lang="en-US" sz="1600" dirty="0">
                          <a:latin typeface="Calibri"/>
                          <a:ea typeface="Times New Roman"/>
                          <a:cs typeface="Times New Roman"/>
                        </a:rPr>
                        <a:t>Pain Management</a:t>
                      </a:r>
                      <a:endParaRPr lang="en-US" sz="1600" dirty="0">
                        <a:latin typeface="Calibri"/>
                        <a:ea typeface="Calibri"/>
                        <a:cs typeface="Times New Roman"/>
                      </a:endParaRPr>
                    </a:p>
                  </a:txBody>
                  <a:tcPr marL="68580" marR="68580" marT="0" marB="0"/>
                </a:tc>
                <a:tc>
                  <a:txBody>
                    <a:bodyPr/>
                    <a:lstStyle/>
                    <a:p>
                      <a:pPr marL="0" marR="0">
                        <a:lnSpc>
                          <a:spcPct val="115000"/>
                        </a:lnSpc>
                        <a:spcBef>
                          <a:spcPts val="0"/>
                        </a:spcBef>
                        <a:spcAft>
                          <a:spcPts val="0"/>
                        </a:spcAft>
                        <a:tabLst>
                          <a:tab pos="228600" algn="dec"/>
                        </a:tabLst>
                      </a:pPr>
                      <a:r>
                        <a:rPr lang="en-US" sz="1600" dirty="0">
                          <a:latin typeface="Calibri"/>
                          <a:ea typeface="Times New Roman"/>
                          <a:cs typeface="Times New Roman"/>
                        </a:rPr>
                        <a:t>2.72</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2.68</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2.4</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2.6</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2.36</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20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2.27</a:t>
                      </a:r>
                      <a:endParaRPr lang="en-US" sz="16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tabLst>
                          <a:tab pos="228600" algn="dec"/>
                        </a:tabLst>
                      </a:pPr>
                      <a:r>
                        <a:rPr lang="en-US" sz="1600" dirty="0">
                          <a:latin typeface="Calibri"/>
                          <a:ea typeface="Times New Roman"/>
                          <a:cs typeface="Times New Roman"/>
                        </a:rPr>
                        <a:t>3.76</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3.88</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3.72</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3.6</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3.48</a:t>
                      </a:r>
                      <a:endParaRPr lang="en-US" sz="1600" dirty="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4.0</a:t>
                      </a:r>
                      <a:endParaRPr lang="en-US" sz="16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tabLst>
                          <a:tab pos="228600" algn="dec"/>
                        </a:tabLst>
                      </a:pPr>
                      <a:r>
                        <a:rPr lang="en-US" sz="2000" dirty="0">
                          <a:latin typeface="Calibri"/>
                          <a:ea typeface="Times New Roman"/>
                          <a:cs typeface="Times New Roman"/>
                        </a:rPr>
                        <a:t>+</a:t>
                      </a:r>
                      <a:r>
                        <a:rPr lang="en-US" sz="1600" dirty="0">
                          <a:latin typeface="Calibri"/>
                          <a:ea typeface="Times New Roman"/>
                          <a:cs typeface="Times New Roman"/>
                        </a:rPr>
                        <a:t>1.02</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a:t>
                      </a:r>
                      <a:r>
                        <a:rPr lang="en-US" sz="1600" dirty="0">
                          <a:latin typeface="Calibri"/>
                          <a:ea typeface="Times New Roman"/>
                          <a:cs typeface="Times New Roman"/>
                        </a:rPr>
                        <a:t>1.28</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a:t>
                      </a:r>
                      <a:r>
                        <a:rPr lang="en-US" sz="1600" dirty="0">
                          <a:latin typeface="Calibri"/>
                          <a:ea typeface="Times New Roman"/>
                          <a:cs typeface="Times New Roman"/>
                        </a:rPr>
                        <a:t>1.32</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a:t>
                      </a:r>
                      <a:r>
                        <a:rPr lang="en-US" sz="1600" dirty="0">
                          <a:latin typeface="Calibri"/>
                          <a:ea typeface="Times New Roman"/>
                          <a:cs typeface="Times New Roman"/>
                        </a:rPr>
                        <a:t>1.0</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a:t>
                      </a:r>
                      <a:r>
                        <a:rPr lang="en-US" sz="1600" dirty="0">
                          <a:latin typeface="Calibri"/>
                          <a:ea typeface="Times New Roman"/>
                          <a:cs typeface="Times New Roman"/>
                        </a:rPr>
                        <a:t>1.12</a:t>
                      </a:r>
                    </a:p>
                    <a:p>
                      <a:pPr marL="0" marR="0">
                        <a:lnSpc>
                          <a:spcPct val="115000"/>
                        </a:lnSpc>
                        <a:spcBef>
                          <a:spcPts val="0"/>
                        </a:spcBef>
                        <a:spcAft>
                          <a:spcPts val="0"/>
                        </a:spcAft>
                        <a:tabLst>
                          <a:tab pos="228600" algn="dec"/>
                        </a:tabLst>
                      </a:pPr>
                      <a:endParaRPr lang="en-US" sz="1600" dirty="0" smtClean="0">
                        <a:latin typeface="Calibri"/>
                        <a:ea typeface="Times New Roman"/>
                        <a:cs typeface="Times New Roman"/>
                      </a:endParaRPr>
                    </a:p>
                    <a:p>
                      <a:pPr marL="0" marR="0">
                        <a:lnSpc>
                          <a:spcPct val="115000"/>
                        </a:lnSpc>
                        <a:spcBef>
                          <a:spcPts val="0"/>
                        </a:spcBef>
                        <a:spcAft>
                          <a:spcPts val="0"/>
                        </a:spcAft>
                        <a:tabLst>
                          <a:tab pos="228600" algn="dec"/>
                        </a:tabLst>
                      </a:pPr>
                      <a:r>
                        <a:rPr lang="en-US" sz="1600" dirty="0" smtClean="0">
                          <a:latin typeface="Calibri"/>
                          <a:ea typeface="Times New Roman"/>
                          <a:cs typeface="Times New Roman"/>
                        </a:rPr>
                        <a:t>+</a:t>
                      </a:r>
                      <a:r>
                        <a:rPr lang="en-US" sz="1600" dirty="0">
                          <a:latin typeface="Calibri"/>
                          <a:ea typeface="Times New Roman"/>
                          <a:cs typeface="Times New Roman"/>
                        </a:rPr>
                        <a:t>1.73</a:t>
                      </a:r>
                    </a:p>
                  </a:txBody>
                  <a:tcPr marL="68580" marR="68580" marT="0" marB="0"/>
                </a:tc>
              </a:tr>
              <a:tr h="282854">
                <a:tc>
                  <a:txBody>
                    <a:bodyPr/>
                    <a:lstStyle/>
                    <a:p>
                      <a:pPr marL="0" marR="0">
                        <a:lnSpc>
                          <a:spcPct val="115000"/>
                        </a:lnSpc>
                        <a:spcBef>
                          <a:spcPts val="0"/>
                        </a:spcBef>
                        <a:spcAft>
                          <a:spcPts val="0"/>
                        </a:spcAft>
                      </a:pPr>
                      <a:endParaRPr lang="en-US" sz="1100" dirty="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tabLst>
                          <a:tab pos="228600" algn="dec"/>
                        </a:tabLst>
                      </a:pPr>
                      <a:endParaRPr lang="en-US" sz="110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tabLst>
                          <a:tab pos="228600" algn="dec"/>
                        </a:tabLst>
                      </a:pPr>
                      <a:endParaRPr lang="en-US" sz="1100">
                        <a:latin typeface="Calibri"/>
                        <a:ea typeface="Times New Roman"/>
                        <a:cs typeface="Times New Roman"/>
                      </a:endParaRPr>
                    </a:p>
                  </a:txBody>
                  <a:tcPr marL="68580" marR="68580" marT="0" marB="0"/>
                </a:tc>
                <a:tc>
                  <a:txBody>
                    <a:bodyPr/>
                    <a:lstStyle/>
                    <a:p>
                      <a:pPr marL="0" marR="0">
                        <a:lnSpc>
                          <a:spcPct val="115000"/>
                        </a:lnSpc>
                        <a:spcBef>
                          <a:spcPts val="0"/>
                        </a:spcBef>
                        <a:spcAft>
                          <a:spcPts val="0"/>
                        </a:spcAft>
                        <a:tabLst>
                          <a:tab pos="228600" algn="dec"/>
                        </a:tabLst>
                      </a:pPr>
                      <a:endParaRPr lang="en-US" sz="1100" dirty="0">
                        <a:latin typeface="Calibri"/>
                        <a:ea typeface="Times New Roman"/>
                        <a:cs typeface="Times New Roman"/>
                      </a:endParaRPr>
                    </a:p>
                  </a:txBody>
                  <a:tcPr marL="68580" marR="68580" marT="0" marB="0"/>
                </a:tc>
              </a:tr>
            </a:tbl>
          </a:graphicData>
        </a:graphic>
      </p:graphicFrame>
      <p:sp>
        <p:nvSpPr>
          <p:cNvPr id="2" name="Title 1"/>
          <p:cNvSpPr>
            <a:spLocks noGrp="1"/>
          </p:cNvSpPr>
          <p:nvPr>
            <p:ph type="title"/>
          </p:nvPr>
        </p:nvSpPr>
        <p:spPr/>
        <p:txBody>
          <a:bodyPr>
            <a:normAutofit/>
          </a:bodyPr>
          <a:lstStyle/>
          <a:p>
            <a:pPr eaLnBrk="1" fontAlgn="auto" hangingPunct="1">
              <a:spcAft>
                <a:spcPts val="0"/>
              </a:spcAft>
              <a:defRPr/>
            </a:pPr>
            <a:r>
              <a:rPr lang="en-US" sz="3600" dirty="0" smtClean="0"/>
              <a:t>Confidence before and after simulation</a:t>
            </a:r>
            <a:br>
              <a:rPr lang="en-US" sz="3600" dirty="0" smtClean="0"/>
            </a:br>
            <a:r>
              <a:rPr lang="en-US" sz="2800" dirty="0" smtClean="0"/>
              <a:t>(Scale 0= not at all 5=extremely confident)</a:t>
            </a:r>
            <a:endParaRPr lang="en-US" sz="2800" dirty="0"/>
          </a:p>
        </p:txBody>
      </p:sp>
    </p:spTree>
    <p:extLst>
      <p:ext uri="{BB962C8B-B14F-4D97-AF65-F5344CB8AC3E}">
        <p14:creationId xmlns:p14="http://schemas.microsoft.com/office/powerpoint/2010/main" val="37632156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marL="0" indent="0">
              <a:buNone/>
            </a:pPr>
            <a:r>
              <a:rPr lang="en-US" dirty="0" smtClean="0"/>
              <a:t>By using stories or narratives in various forms, students learn how to apply nursing concepts in context and translate this ability to clinical application</a:t>
            </a:r>
            <a:endParaRPr lang="en-US" dirty="0"/>
          </a:p>
        </p:txBody>
      </p:sp>
    </p:spTree>
    <p:extLst>
      <p:ext uri="{BB962C8B-B14F-4D97-AF65-F5344CB8AC3E}">
        <p14:creationId xmlns:p14="http://schemas.microsoft.com/office/powerpoint/2010/main" val="571641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Oncology nursing</a:t>
            </a:r>
          </a:p>
          <a:p>
            <a:pPr lvl="1"/>
            <a:r>
              <a:rPr lang="en-US" dirty="0" smtClean="0"/>
              <a:t>Peter Bent Brigham, Stanford University Medical Center</a:t>
            </a:r>
          </a:p>
          <a:p>
            <a:r>
              <a:rPr lang="en-US" dirty="0" smtClean="0"/>
              <a:t>Experience let to interest in symptom management and  conviction that through research, we can learn a more effective way to assist persons with cancer to experience a better quality of life</a:t>
            </a:r>
          </a:p>
          <a:p>
            <a:r>
              <a:rPr lang="en-US" dirty="0" smtClean="0"/>
              <a:t>Hospice nursing</a:t>
            </a:r>
          </a:p>
          <a:p>
            <a:r>
              <a:rPr lang="en-US" dirty="0" smtClean="0"/>
              <a:t>Pain management</a:t>
            </a:r>
            <a:endParaRPr lang="en-US" dirty="0"/>
          </a:p>
        </p:txBody>
      </p:sp>
    </p:spTree>
    <p:extLst>
      <p:ext uri="{BB962C8B-B14F-4D97-AF65-F5344CB8AC3E}">
        <p14:creationId xmlns:p14="http://schemas.microsoft.com/office/powerpoint/2010/main" val="3084820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Professional Stories</a:t>
            </a:r>
            <a:endParaRPr lang="en-US" dirty="0"/>
          </a:p>
        </p:txBody>
      </p:sp>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295900" y="2059781"/>
            <a:ext cx="2743200" cy="3606800"/>
          </a:xfrm>
        </p:spPr>
      </p:pic>
      <p:sp>
        <p:nvSpPr>
          <p:cNvPr id="5" name="Content Placeholder 4"/>
          <p:cNvSpPr>
            <a:spLocks noGrp="1"/>
          </p:cNvSpPr>
          <p:nvPr>
            <p:ph sz="quarter" idx="13"/>
          </p:nvPr>
        </p:nvSpPr>
        <p:spPr/>
        <p:txBody>
          <a:bodyPr/>
          <a:lstStyle/>
          <a:p>
            <a:r>
              <a:rPr lang="en-US" dirty="0" smtClean="0"/>
              <a:t>Developing a passion for relieving human suffering from salient clinical experiences</a:t>
            </a:r>
            <a:endParaRPr lang="en-US" dirty="0"/>
          </a:p>
        </p:txBody>
      </p:sp>
    </p:spTree>
    <p:extLst>
      <p:ext uri="{BB962C8B-B14F-4D97-AF65-F5344CB8AC3E}">
        <p14:creationId xmlns:p14="http://schemas.microsoft.com/office/powerpoint/2010/main" val="3399737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story</a:t>
            </a:r>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00600" y="1712117"/>
            <a:ext cx="3297903" cy="2667000"/>
          </a:xfrm>
        </p:spPr>
      </p:pic>
      <p:sp>
        <p:nvSpPr>
          <p:cNvPr id="4" name="Content Placeholder 3"/>
          <p:cNvSpPr>
            <a:spLocks noGrp="1"/>
          </p:cNvSpPr>
          <p:nvPr>
            <p:ph sz="quarter" idx="13"/>
          </p:nvPr>
        </p:nvSpPr>
        <p:spPr/>
        <p:txBody>
          <a:bodyPr/>
          <a:lstStyle/>
          <a:p>
            <a:r>
              <a:rPr lang="en-US" dirty="0" smtClean="0"/>
              <a:t>The need to provide health education in terms that the client can understand</a:t>
            </a:r>
          </a:p>
          <a:p>
            <a:r>
              <a:rPr lang="en-US" dirty="0" smtClean="0"/>
              <a:t>Health literacy</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600" y="4800600"/>
            <a:ext cx="2057400" cy="1415642"/>
          </a:xfrm>
          <a:prstGeom prst="rect">
            <a:avLst/>
          </a:prstGeom>
        </p:spPr>
      </p:pic>
    </p:spTree>
    <p:extLst>
      <p:ext uri="{BB962C8B-B14F-4D97-AF65-F5344CB8AC3E}">
        <p14:creationId xmlns:p14="http://schemas.microsoft.com/office/powerpoint/2010/main" val="251238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Doctoral work</a:t>
            </a:r>
            <a:endParaRPr lang="en-US" dirty="0"/>
          </a:p>
        </p:txBody>
      </p:sp>
      <p:sp>
        <p:nvSpPr>
          <p:cNvPr id="6" name="Content Placeholder 5"/>
          <p:cNvSpPr>
            <a:spLocks noGrp="1"/>
          </p:cNvSpPr>
          <p:nvPr>
            <p:ph idx="1"/>
          </p:nvPr>
        </p:nvSpPr>
        <p:spPr/>
        <p:txBody>
          <a:bodyPr/>
          <a:lstStyle/>
          <a:p>
            <a:r>
              <a:rPr lang="en-US" dirty="0" smtClean="0"/>
              <a:t>Education intervention for persons undergoing treatment for Hodgkin’s Disease</a:t>
            </a:r>
          </a:p>
          <a:p>
            <a:r>
              <a:rPr lang="en-US" dirty="0" smtClean="0"/>
              <a:t>Examined Parson’s sick role theory and postulated that a more active role during illness</a:t>
            </a:r>
            <a:endParaRPr lang="en-US" dirty="0"/>
          </a:p>
        </p:txBody>
      </p:sp>
    </p:spTree>
    <p:extLst>
      <p:ext uri="{BB962C8B-B14F-4D97-AF65-F5344CB8AC3E}">
        <p14:creationId xmlns:p14="http://schemas.microsoft.com/office/powerpoint/2010/main" val="2522985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ECU College of Nursing</a:t>
            </a:r>
            <a:endParaRPr lang="en-US" dirty="0"/>
          </a:p>
        </p:txBody>
      </p:sp>
      <p:sp>
        <p:nvSpPr>
          <p:cNvPr id="3" name="Content Placeholder 2"/>
          <p:cNvSpPr>
            <a:spLocks noGrp="1"/>
          </p:cNvSpPr>
          <p:nvPr>
            <p:ph idx="1"/>
          </p:nvPr>
        </p:nvSpPr>
        <p:spPr/>
        <p:txBody>
          <a:bodyPr/>
          <a:lstStyle/>
          <a:p>
            <a:r>
              <a:rPr lang="en-US" dirty="0" smtClean="0"/>
              <a:t>Education intervention- self care behaviors for women receiving breast cancer radiation and/or chemotherapy </a:t>
            </a:r>
          </a:p>
          <a:p>
            <a:pPr lvl="1"/>
            <a:r>
              <a:rPr lang="en-US" dirty="0" smtClean="0"/>
              <a:t>Collaborator: Dr. Susan A. Williams, CON</a:t>
            </a:r>
          </a:p>
          <a:p>
            <a:r>
              <a:rPr lang="en-US" dirty="0" smtClean="0"/>
              <a:t>Quality of life in breast cancer survivors</a:t>
            </a:r>
          </a:p>
          <a:p>
            <a:pPr lvl="1"/>
            <a:r>
              <a:rPr lang="en-US" dirty="0" smtClean="0"/>
              <a:t>Collaborators: Dr. Marieke </a:t>
            </a:r>
            <a:r>
              <a:rPr lang="en-US" dirty="0" err="1" smtClean="0"/>
              <a:t>VanWilligen</a:t>
            </a:r>
            <a:r>
              <a:rPr lang="en-US" dirty="0" smtClean="0"/>
              <a:t>, Sociology; Dr. Ken Wilson, Sociology, Dr. Susan A. Williams, CON</a:t>
            </a:r>
            <a:endParaRPr lang="en-US" dirty="0"/>
          </a:p>
        </p:txBody>
      </p:sp>
    </p:spTree>
    <p:extLst>
      <p:ext uri="{BB962C8B-B14F-4D97-AF65-F5344CB8AC3E}">
        <p14:creationId xmlns:p14="http://schemas.microsoft.com/office/powerpoint/2010/main" val="2643963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Theoretical model for holistic quality of life</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05087" y="2234406"/>
            <a:ext cx="3933825" cy="3257550"/>
          </a:xfrm>
        </p:spPr>
      </p:pic>
    </p:spTree>
    <p:extLst>
      <p:ext uri="{BB962C8B-B14F-4D97-AF65-F5344CB8AC3E}">
        <p14:creationId xmlns:p14="http://schemas.microsoft.com/office/powerpoint/2010/main" val="2779462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Promoting health </a:t>
            </a:r>
            <a:endParaRPr lang="en-US" sz="4800"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25430385"/>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p:cNvSpPr>
            <a:spLocks noGrp="1"/>
          </p:cNvSpPr>
          <p:nvPr>
            <p:ph sz="quarter" idx="13"/>
          </p:nvPr>
        </p:nvSpPr>
        <p:spPr/>
        <p:txBody>
          <a:bodyPr/>
          <a:lstStyle/>
          <a:p>
            <a:r>
              <a:rPr lang="en-US" dirty="0"/>
              <a:t>Nursing involves caring for individual, family, group and </a:t>
            </a:r>
            <a:r>
              <a:rPr lang="en-US" dirty="0" smtClean="0"/>
              <a:t>populations</a:t>
            </a:r>
          </a:p>
          <a:p>
            <a:r>
              <a:rPr lang="en-US" dirty="0" smtClean="0"/>
              <a:t>Interactive system</a:t>
            </a:r>
            <a:endParaRPr lang="en-US" dirty="0"/>
          </a:p>
        </p:txBody>
      </p:sp>
    </p:spTree>
    <p:extLst>
      <p:ext uri="{BB962C8B-B14F-4D97-AF65-F5344CB8AC3E}">
        <p14:creationId xmlns:p14="http://schemas.microsoft.com/office/powerpoint/2010/main" val="2710448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sz="half" idx="2"/>
          </p:nvPr>
        </p:nvSpPr>
        <p:spPr/>
        <p:txBody>
          <a:bodyPr/>
          <a:lstStyle/>
          <a:p>
            <a:endParaRPr lang="en-US" dirty="0"/>
          </a:p>
        </p:txBody>
      </p:sp>
      <p:sp>
        <p:nvSpPr>
          <p:cNvPr id="4" name="Content Placeholder 3"/>
          <p:cNvSpPr>
            <a:spLocks noGrp="1"/>
          </p:cNvSpPr>
          <p:nvPr>
            <p:ph sz="quarter" idx="13"/>
          </p:nvPr>
        </p:nvSpPr>
        <p:spPr/>
        <p:txBody>
          <a:bodyPr/>
          <a:lstStyle/>
          <a:p>
            <a:r>
              <a:rPr lang="en-US" dirty="0"/>
              <a:t>Concept that is emphasized is </a:t>
            </a:r>
            <a:r>
              <a:rPr lang="en-US" dirty="0" smtClean="0"/>
              <a:t>Holism and quality of life</a:t>
            </a:r>
            <a:endParaRPr lang="en-US" dirty="0"/>
          </a:p>
          <a:p>
            <a:r>
              <a:rPr lang="en-US" dirty="0"/>
              <a:t>Client presented in a particular setting (hospital, clinic or home)</a:t>
            </a:r>
          </a:p>
          <a:p>
            <a:r>
              <a:rPr lang="en-US" dirty="0"/>
              <a:t>Students provided with basic history and data that would likely be obtained in setting</a:t>
            </a:r>
          </a:p>
          <a:p>
            <a:endParaRPr lang="en-US" dirty="0"/>
          </a:p>
        </p:txBody>
      </p:sp>
      <p:sp>
        <p:nvSpPr>
          <p:cNvPr id="5" name="Oval 4"/>
          <p:cNvSpPr/>
          <p:nvPr/>
        </p:nvSpPr>
        <p:spPr>
          <a:xfrm>
            <a:off x="4692072" y="1676400"/>
            <a:ext cx="4147127" cy="426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p:cNvSpPr txBox="1">
            <a:spLocks/>
          </p:cNvSpPr>
          <p:nvPr/>
        </p:nvSpPr>
        <p:spPr>
          <a:xfrm>
            <a:off x="5257800" y="2209801"/>
            <a:ext cx="1219200" cy="60960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0" indent="0">
              <a:buFont typeface="Arial" pitchFamily="34" charset="0"/>
              <a:buNone/>
            </a:pPr>
            <a:r>
              <a:rPr lang="en-US" sz="1600" b="1" dirty="0" smtClean="0">
                <a:solidFill>
                  <a:schemeClr val="tx1"/>
                </a:solidFill>
                <a:latin typeface="Arial" panose="020B0604020202020204" pitchFamily="34" charset="0"/>
                <a:cs typeface="Arial" panose="020B0604020202020204" pitchFamily="34" charset="0"/>
              </a:rPr>
              <a:t>Physical </a:t>
            </a:r>
          </a:p>
          <a:p>
            <a:pPr marL="0" indent="0">
              <a:buFont typeface="Arial" pitchFamily="34" charset="0"/>
              <a:buNone/>
            </a:pPr>
            <a:r>
              <a:rPr lang="en-US" sz="1600" b="1" dirty="0">
                <a:solidFill>
                  <a:schemeClr val="tx1"/>
                </a:solidFill>
                <a:latin typeface="Arial" panose="020B0604020202020204" pitchFamily="34" charset="0"/>
                <a:cs typeface="Arial" panose="020B0604020202020204" pitchFamily="34" charset="0"/>
              </a:rPr>
              <a:t>W</a:t>
            </a:r>
            <a:r>
              <a:rPr lang="en-US" sz="1600" b="1" dirty="0" smtClean="0">
                <a:solidFill>
                  <a:schemeClr val="tx1"/>
                </a:solidFill>
                <a:latin typeface="Arial" panose="020B0604020202020204" pitchFamily="34" charset="0"/>
                <a:cs typeface="Arial" panose="020B0604020202020204" pitchFamily="34" charset="0"/>
              </a:rPr>
              <a:t>ell-being</a:t>
            </a:r>
            <a:endParaRPr lang="en-US" sz="1600" b="1" dirty="0">
              <a:solidFill>
                <a:schemeClr val="tx1"/>
              </a:solidFill>
              <a:latin typeface="Arial" panose="020B0604020202020204" pitchFamily="34" charset="0"/>
              <a:cs typeface="Arial" panose="020B0604020202020204" pitchFamily="34" charset="0"/>
            </a:endParaRPr>
          </a:p>
        </p:txBody>
      </p:sp>
      <p:sp>
        <p:nvSpPr>
          <p:cNvPr id="7" name="TextBox 6"/>
          <p:cNvSpPr txBox="1"/>
          <p:nvPr/>
        </p:nvSpPr>
        <p:spPr>
          <a:xfrm>
            <a:off x="6858000" y="2234627"/>
            <a:ext cx="1620957" cy="584775"/>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Psychological </a:t>
            </a:r>
          </a:p>
          <a:p>
            <a:r>
              <a:rPr lang="en-US" sz="1600" b="1" dirty="0" smtClean="0">
                <a:latin typeface="Arial" panose="020B0604020202020204" pitchFamily="34" charset="0"/>
                <a:cs typeface="Arial" panose="020B0604020202020204" pitchFamily="34" charset="0"/>
              </a:rPr>
              <a:t>Well-being</a:t>
            </a:r>
            <a:endParaRPr lang="en-US" sz="1600" b="1" dirty="0">
              <a:latin typeface="Arial" panose="020B0604020202020204" pitchFamily="34" charset="0"/>
              <a:cs typeface="Arial" panose="020B0604020202020204" pitchFamily="34" charset="0"/>
            </a:endParaRPr>
          </a:p>
        </p:txBody>
      </p:sp>
      <p:sp>
        <p:nvSpPr>
          <p:cNvPr id="8" name="TextBox 7"/>
          <p:cNvSpPr txBox="1"/>
          <p:nvPr/>
        </p:nvSpPr>
        <p:spPr>
          <a:xfrm>
            <a:off x="6327932" y="3429000"/>
            <a:ext cx="755335" cy="338554"/>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Client</a:t>
            </a:r>
            <a:endParaRPr lang="en-US" sz="1600" b="1" dirty="0">
              <a:latin typeface="Arial" panose="020B0604020202020204" pitchFamily="34" charset="0"/>
              <a:cs typeface="Arial" panose="020B0604020202020204" pitchFamily="34" charset="0"/>
            </a:endParaRPr>
          </a:p>
        </p:txBody>
      </p:sp>
      <p:sp>
        <p:nvSpPr>
          <p:cNvPr id="9" name="TextBox 8"/>
          <p:cNvSpPr txBox="1"/>
          <p:nvPr/>
        </p:nvSpPr>
        <p:spPr>
          <a:xfrm>
            <a:off x="5257800" y="4559587"/>
            <a:ext cx="1242135" cy="584775"/>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Social </a:t>
            </a:r>
          </a:p>
          <a:p>
            <a:r>
              <a:rPr lang="en-US" sz="1600" b="1" dirty="0" smtClean="0">
                <a:latin typeface="Arial" panose="020B0604020202020204" pitchFamily="34" charset="0"/>
                <a:cs typeface="Arial" panose="020B0604020202020204" pitchFamily="34" charset="0"/>
              </a:rPr>
              <a:t>Well-Being</a:t>
            </a:r>
            <a:endParaRPr lang="en-US" sz="1600" b="1" dirty="0">
              <a:latin typeface="Arial" panose="020B0604020202020204" pitchFamily="34" charset="0"/>
              <a:cs typeface="Arial" panose="020B0604020202020204" pitchFamily="34" charset="0"/>
            </a:endParaRPr>
          </a:p>
        </p:txBody>
      </p:sp>
      <p:sp>
        <p:nvSpPr>
          <p:cNvPr id="10" name="TextBox 9"/>
          <p:cNvSpPr txBox="1"/>
          <p:nvPr/>
        </p:nvSpPr>
        <p:spPr>
          <a:xfrm>
            <a:off x="7038238" y="4559587"/>
            <a:ext cx="1242135" cy="584775"/>
          </a:xfrm>
          <a:prstGeom prst="rect">
            <a:avLst/>
          </a:prstGeom>
          <a:noFill/>
        </p:spPr>
        <p:txBody>
          <a:bodyPr wrap="none" rtlCol="0">
            <a:spAutoFit/>
          </a:bodyPr>
          <a:lstStyle/>
          <a:p>
            <a:r>
              <a:rPr lang="en-US" sz="1600" b="1" dirty="0" smtClean="0">
                <a:latin typeface="Arial" panose="020B0604020202020204" pitchFamily="34" charset="0"/>
                <a:cs typeface="Arial" panose="020B0604020202020204" pitchFamily="34" charset="0"/>
              </a:rPr>
              <a:t>Spiritual</a:t>
            </a:r>
          </a:p>
          <a:p>
            <a:r>
              <a:rPr lang="en-US" sz="1600" b="1" dirty="0" smtClean="0">
                <a:latin typeface="Arial" panose="020B0604020202020204" pitchFamily="34" charset="0"/>
                <a:cs typeface="Arial" panose="020B0604020202020204" pitchFamily="34" charset="0"/>
              </a:rPr>
              <a:t>Well-Being</a:t>
            </a:r>
            <a:endParaRPr 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31387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324</TotalTime>
  <Words>1767</Words>
  <Application>Microsoft Office PowerPoint</Application>
  <PresentationFormat>On-screen Show (4:3)</PresentationFormat>
  <Paragraphs>224</Paragraphs>
  <Slides>18</Slides>
  <Notes>6</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Calibri</vt:lpstr>
      <vt:lpstr>Cambria</vt:lpstr>
      <vt:lpstr>Century Gothic</vt:lpstr>
      <vt:lpstr>Courier New</vt:lpstr>
      <vt:lpstr>Palatino Linotype</vt:lpstr>
      <vt:lpstr>Symbol</vt:lpstr>
      <vt:lpstr>Times New Roman</vt:lpstr>
      <vt:lpstr>Executive</vt:lpstr>
      <vt:lpstr>Using Narratives to Teach Nursing Content</vt:lpstr>
      <vt:lpstr>Background</vt:lpstr>
      <vt:lpstr>Personal Professional Stories</vt:lpstr>
      <vt:lpstr>Another story</vt:lpstr>
      <vt:lpstr>Doctoral work</vt:lpstr>
      <vt:lpstr>ECU College of Nursing</vt:lpstr>
      <vt:lpstr>Theoretical model for holistic quality of life</vt:lpstr>
      <vt:lpstr>Promoting health </vt:lpstr>
      <vt:lpstr>Case Studies</vt:lpstr>
      <vt:lpstr>Case study example</vt:lpstr>
      <vt:lpstr>PowerPoint Presentation</vt:lpstr>
      <vt:lpstr>PowerPoint Presentation</vt:lpstr>
      <vt:lpstr>Simulations with high fidelity manikins</vt:lpstr>
      <vt:lpstr>PowerPoint Presentation</vt:lpstr>
      <vt:lpstr>Discussion of debriefing</vt:lpstr>
      <vt:lpstr>PowerPoint Presentation</vt:lpstr>
      <vt:lpstr>Confidence before and after simulation (Scale 0= not at all 5=extremely confident)</vt:lpstr>
      <vt:lpstr>Conclusion</vt:lpstr>
    </vt:vector>
  </TitlesOfParts>
  <Company>East Carolina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Narratives to Teach Nursing Content</dc:title>
  <dc:creator>Schreier, Ann M</dc:creator>
  <cp:lastModifiedBy>Racine, Heather</cp:lastModifiedBy>
  <cp:revision>19</cp:revision>
  <dcterms:created xsi:type="dcterms:W3CDTF">2015-03-16T17:01:10Z</dcterms:created>
  <dcterms:modified xsi:type="dcterms:W3CDTF">2015-04-01T18:04:31Z</dcterms:modified>
</cp:coreProperties>
</file>