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461" r:id="rId1"/>
  </p:sldMasterIdLst>
  <p:notesMasterIdLst>
    <p:notesMasterId r:id="rId27"/>
  </p:notesMasterIdLst>
  <p:handoutMasterIdLst>
    <p:handoutMasterId r:id="rId28"/>
  </p:handoutMasterIdLst>
  <p:sldIdLst>
    <p:sldId id="257" r:id="rId2"/>
    <p:sldId id="319" r:id="rId3"/>
    <p:sldId id="260" r:id="rId4"/>
    <p:sldId id="270" r:id="rId5"/>
    <p:sldId id="271" r:id="rId6"/>
    <p:sldId id="327" r:id="rId7"/>
    <p:sldId id="262" r:id="rId8"/>
    <p:sldId id="308" r:id="rId9"/>
    <p:sldId id="322" r:id="rId10"/>
    <p:sldId id="265" r:id="rId11"/>
    <p:sldId id="323" r:id="rId12"/>
    <p:sldId id="279" r:id="rId13"/>
    <p:sldId id="324" r:id="rId14"/>
    <p:sldId id="282" r:id="rId15"/>
    <p:sldId id="283" r:id="rId16"/>
    <p:sldId id="285" r:id="rId17"/>
    <p:sldId id="321" r:id="rId18"/>
    <p:sldId id="299" r:id="rId19"/>
    <p:sldId id="288" r:id="rId20"/>
    <p:sldId id="289" r:id="rId21"/>
    <p:sldId id="277" r:id="rId22"/>
    <p:sldId id="325" r:id="rId23"/>
    <p:sldId id="326" r:id="rId24"/>
    <p:sldId id="320" r:id="rId25"/>
    <p:sldId id="328" r:id="rId26"/>
  </p:sldIdLst>
  <p:sldSz cx="8229600" cy="5143500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52"/>
    <p:restoredTop sz="91321"/>
  </p:normalViewPr>
  <p:slideViewPr>
    <p:cSldViewPr snapToGrid="0" snapToObjects="1">
      <p:cViewPr varScale="1">
        <p:scale>
          <a:sx n="136" d="100"/>
          <a:sy n="136" d="100"/>
        </p:scale>
        <p:origin x="16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EE758D-2F4E-FA46-AB82-E7DF1E6C875E}" type="doc">
      <dgm:prSet loTypeId="urn:microsoft.com/office/officeart/2005/8/layout/hierarchy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1C2FE9-85E3-8040-9FE4-D73E51749261}">
      <dgm:prSet phldrT="[Text]" custT="1"/>
      <dgm:spPr/>
      <dgm:t>
        <a:bodyPr/>
        <a:lstStyle/>
        <a:p>
          <a:r>
            <a:rPr lang="en-US" sz="1600" b="1" baseline="0" dirty="0"/>
            <a:t>CIPN mouse model</a:t>
          </a:r>
          <a:endParaRPr lang="en-US" sz="1600" dirty="0"/>
        </a:p>
      </dgm:t>
    </dgm:pt>
    <dgm:pt modelId="{51D039CF-5BFB-8941-B440-24CC45A959C3}" type="parTrans" cxnId="{19EBBFE7-CF7A-0241-8B51-F07D90FE06A9}">
      <dgm:prSet/>
      <dgm:spPr/>
      <dgm:t>
        <a:bodyPr/>
        <a:lstStyle/>
        <a:p>
          <a:endParaRPr lang="en-US" sz="1200"/>
        </a:p>
      </dgm:t>
    </dgm:pt>
    <dgm:pt modelId="{5726DB15-6532-7A44-AC5A-319375616C3C}" type="sibTrans" cxnId="{19EBBFE7-CF7A-0241-8B51-F07D90FE06A9}">
      <dgm:prSet/>
      <dgm:spPr/>
      <dgm:t>
        <a:bodyPr/>
        <a:lstStyle/>
        <a:p>
          <a:endParaRPr lang="en-US" sz="1200"/>
        </a:p>
      </dgm:t>
    </dgm:pt>
    <dgm:pt modelId="{CB2EC68D-F976-5145-A830-AA625040D70B}">
      <dgm:prSet phldrT="[Text]" custT="1"/>
      <dgm:spPr/>
      <dgm:t>
        <a:bodyPr/>
        <a:lstStyle/>
        <a:p>
          <a:r>
            <a:rPr lang="en-US" sz="1600" b="1" dirty="0"/>
            <a:t>Pharmacological treatment</a:t>
          </a:r>
          <a:endParaRPr lang="en-US" sz="1600" dirty="0"/>
        </a:p>
      </dgm:t>
    </dgm:pt>
    <dgm:pt modelId="{B1E8DEA8-40F9-BC44-A57B-8E27C71FA314}" type="parTrans" cxnId="{5CF759EA-A349-164A-A72C-F0EA92495171}">
      <dgm:prSet custT="1"/>
      <dgm:spPr/>
      <dgm:t>
        <a:bodyPr/>
        <a:lstStyle/>
        <a:p>
          <a:endParaRPr lang="en-US" sz="1200"/>
        </a:p>
      </dgm:t>
    </dgm:pt>
    <dgm:pt modelId="{03C731D7-0DCC-0E47-9834-4D7FA502BC72}" type="sibTrans" cxnId="{5CF759EA-A349-164A-A72C-F0EA92495171}">
      <dgm:prSet/>
      <dgm:spPr/>
      <dgm:t>
        <a:bodyPr/>
        <a:lstStyle/>
        <a:p>
          <a:endParaRPr lang="en-US" sz="1200"/>
        </a:p>
      </dgm:t>
    </dgm:pt>
    <dgm:pt modelId="{676E2751-0211-7942-BAAE-53F426507CDC}">
      <dgm:prSet phldrT="[Text]" custT="1"/>
      <dgm:spPr/>
      <dgm:t>
        <a:bodyPr/>
        <a:lstStyle/>
        <a:p>
          <a:r>
            <a:rPr lang="en-US" sz="1600" b="1" dirty="0"/>
            <a:t>Von Frey monofilament assay </a:t>
          </a:r>
          <a:endParaRPr lang="en-US" sz="1600" dirty="0"/>
        </a:p>
      </dgm:t>
    </dgm:pt>
    <dgm:pt modelId="{E3FD1C01-8FC4-AB44-8995-62DF75C107DD}" type="sibTrans" cxnId="{E53F2927-BF8A-2D4B-8B7A-26ED672F9A0C}">
      <dgm:prSet/>
      <dgm:spPr/>
      <dgm:t>
        <a:bodyPr/>
        <a:lstStyle/>
        <a:p>
          <a:endParaRPr lang="en-US" sz="1200"/>
        </a:p>
      </dgm:t>
    </dgm:pt>
    <dgm:pt modelId="{22A24E1E-43C5-1344-834F-1E8919AE9B6B}" type="parTrans" cxnId="{E53F2927-BF8A-2D4B-8B7A-26ED672F9A0C}">
      <dgm:prSet custT="1"/>
      <dgm:spPr/>
      <dgm:t>
        <a:bodyPr/>
        <a:lstStyle/>
        <a:p>
          <a:endParaRPr lang="en-US" sz="1200"/>
        </a:p>
      </dgm:t>
    </dgm:pt>
    <dgm:pt modelId="{73A9CAD8-1D46-6046-A0D2-525C52F35051}">
      <dgm:prSet phldrT="[Text]" custT="1"/>
      <dgm:spPr/>
      <dgm:t>
        <a:bodyPr/>
        <a:lstStyle/>
        <a:p>
          <a:r>
            <a:rPr lang="en-US" sz="1600" b="1" dirty="0"/>
            <a:t>Peripheral nerve function analysis</a:t>
          </a:r>
          <a:endParaRPr lang="en-US" sz="1600" dirty="0"/>
        </a:p>
      </dgm:t>
    </dgm:pt>
    <dgm:pt modelId="{24FFFB48-C60E-5645-8071-3BF8861ADA97}" type="sibTrans" cxnId="{EC7C847E-0AEF-C043-B496-E5418E6F43E1}">
      <dgm:prSet/>
      <dgm:spPr/>
      <dgm:t>
        <a:bodyPr/>
        <a:lstStyle/>
        <a:p>
          <a:endParaRPr lang="en-US" sz="1200"/>
        </a:p>
      </dgm:t>
    </dgm:pt>
    <dgm:pt modelId="{84DC2785-CDF0-704A-ADA8-12DD35065C4B}" type="parTrans" cxnId="{EC7C847E-0AEF-C043-B496-E5418E6F43E1}">
      <dgm:prSet custT="1"/>
      <dgm:spPr/>
      <dgm:t>
        <a:bodyPr/>
        <a:lstStyle/>
        <a:p>
          <a:endParaRPr lang="en-US" sz="1200"/>
        </a:p>
      </dgm:t>
    </dgm:pt>
    <dgm:pt modelId="{0D690E17-0D30-2544-9055-1B2676CD88A1}">
      <dgm:prSet custT="1"/>
      <dgm:spPr/>
      <dgm:t>
        <a:bodyPr/>
        <a:lstStyle/>
        <a:p>
          <a:r>
            <a:rPr lang="en-US" sz="1600" b="1" dirty="0"/>
            <a:t>Acetone evaporation assay </a:t>
          </a:r>
          <a:endParaRPr lang="en-US" sz="1600" dirty="0"/>
        </a:p>
      </dgm:t>
    </dgm:pt>
    <dgm:pt modelId="{838375A5-611D-414D-87EB-CBF02C898D76}" type="parTrans" cxnId="{C8678691-6F6A-FB41-B742-85B4E8F8F274}">
      <dgm:prSet custT="1"/>
      <dgm:spPr/>
      <dgm:t>
        <a:bodyPr/>
        <a:lstStyle/>
        <a:p>
          <a:endParaRPr lang="en-US" sz="1200"/>
        </a:p>
      </dgm:t>
    </dgm:pt>
    <dgm:pt modelId="{787300F7-001E-FE4A-8855-B20576851205}" type="sibTrans" cxnId="{C8678691-6F6A-FB41-B742-85B4E8F8F274}">
      <dgm:prSet/>
      <dgm:spPr/>
      <dgm:t>
        <a:bodyPr/>
        <a:lstStyle/>
        <a:p>
          <a:endParaRPr lang="en-US" sz="1200"/>
        </a:p>
      </dgm:t>
    </dgm:pt>
    <dgm:pt modelId="{8991FE0A-2C0C-8A40-BCAD-53BFCCBF7933}">
      <dgm:prSet custT="1"/>
      <dgm:spPr/>
      <dgm:t>
        <a:bodyPr/>
        <a:lstStyle/>
        <a:p>
          <a:r>
            <a:rPr lang="en-US" sz="1600" b="1" dirty="0"/>
            <a:t>Immuno-histological analysis</a:t>
          </a:r>
          <a:endParaRPr lang="en-US" sz="1600" dirty="0"/>
        </a:p>
      </dgm:t>
    </dgm:pt>
    <dgm:pt modelId="{73E4AF90-5FB5-B34D-BFE1-169EE7B30470}" type="parTrans" cxnId="{49D5D5B1-EF42-434B-A3A1-0274BC0C8EA4}">
      <dgm:prSet custT="1"/>
      <dgm:spPr/>
      <dgm:t>
        <a:bodyPr/>
        <a:lstStyle/>
        <a:p>
          <a:endParaRPr lang="en-US" sz="1200"/>
        </a:p>
      </dgm:t>
    </dgm:pt>
    <dgm:pt modelId="{A6B68B77-6F66-734C-B8A4-C766E9D23A4F}" type="sibTrans" cxnId="{49D5D5B1-EF42-434B-A3A1-0274BC0C8EA4}">
      <dgm:prSet/>
      <dgm:spPr/>
      <dgm:t>
        <a:bodyPr/>
        <a:lstStyle/>
        <a:p>
          <a:endParaRPr lang="en-US" sz="1200"/>
        </a:p>
      </dgm:t>
    </dgm:pt>
    <dgm:pt modelId="{CBE03C7D-900A-C94A-B19F-1CD4D08D8D77}">
      <dgm:prSet custT="1"/>
      <dgm:spPr/>
      <dgm:t>
        <a:bodyPr/>
        <a:lstStyle/>
        <a:p>
          <a:r>
            <a:rPr lang="en-US" sz="1600" b="1" dirty="0"/>
            <a:t>Footpad tissues</a:t>
          </a:r>
          <a:endParaRPr lang="en-US" sz="1600" dirty="0"/>
        </a:p>
      </dgm:t>
    </dgm:pt>
    <dgm:pt modelId="{BB22A166-C9A9-DE45-9B79-38F325F5C9AD}" type="parTrans" cxnId="{1CFD1FFC-2F2D-BA49-B3E9-B5C260691F07}">
      <dgm:prSet custT="1"/>
      <dgm:spPr/>
      <dgm:t>
        <a:bodyPr/>
        <a:lstStyle/>
        <a:p>
          <a:endParaRPr lang="en-US" sz="1200"/>
        </a:p>
      </dgm:t>
    </dgm:pt>
    <dgm:pt modelId="{E2AD40B9-3F31-D543-8501-A3A6F9A86061}" type="sibTrans" cxnId="{1CFD1FFC-2F2D-BA49-B3E9-B5C260691F07}">
      <dgm:prSet/>
      <dgm:spPr/>
      <dgm:t>
        <a:bodyPr/>
        <a:lstStyle/>
        <a:p>
          <a:endParaRPr lang="en-US" sz="1200"/>
        </a:p>
      </dgm:t>
    </dgm:pt>
    <dgm:pt modelId="{543C8DF8-0364-BE43-9011-51ABCB141EAF}">
      <dgm:prSet custT="1"/>
      <dgm:spPr/>
      <dgm:t>
        <a:bodyPr/>
        <a:lstStyle/>
        <a:p>
          <a:r>
            <a:rPr lang="en-US" sz="1600" b="1" baseline="0" dirty="0"/>
            <a:t>Body Weight measurements</a:t>
          </a:r>
          <a:endParaRPr lang="en-US" sz="1600" dirty="0"/>
        </a:p>
      </dgm:t>
    </dgm:pt>
    <dgm:pt modelId="{959837B4-02A3-C149-AD01-5FAFEA0E958B}" type="parTrans" cxnId="{06CD987D-05F6-D04C-B446-D35385E01E9D}">
      <dgm:prSet custT="1"/>
      <dgm:spPr/>
      <dgm:t>
        <a:bodyPr/>
        <a:lstStyle/>
        <a:p>
          <a:endParaRPr lang="en-US" sz="1200"/>
        </a:p>
      </dgm:t>
    </dgm:pt>
    <dgm:pt modelId="{F1AE8E14-EEDC-1C41-876E-59610C320C9E}" type="sibTrans" cxnId="{06CD987D-05F6-D04C-B446-D35385E01E9D}">
      <dgm:prSet/>
      <dgm:spPr/>
      <dgm:t>
        <a:bodyPr/>
        <a:lstStyle/>
        <a:p>
          <a:endParaRPr lang="en-US" sz="1200"/>
        </a:p>
      </dgm:t>
    </dgm:pt>
    <dgm:pt modelId="{5F65432C-08C8-1744-AB6F-9516BDD91580}">
      <dgm:prSet/>
      <dgm:spPr/>
      <dgm:t>
        <a:bodyPr/>
        <a:lstStyle/>
        <a:p>
          <a:r>
            <a:rPr lang="en-US" b="1" dirty="0"/>
            <a:t>Touch</a:t>
          </a:r>
          <a:r>
            <a:rPr lang="en-US" b="1" baseline="0" dirty="0"/>
            <a:t> sensitivity evaluation</a:t>
          </a:r>
          <a:endParaRPr lang="en-US" dirty="0"/>
        </a:p>
      </dgm:t>
    </dgm:pt>
    <dgm:pt modelId="{66430C05-040E-FE46-B4A9-A0022AB8E9F5}" type="parTrans" cxnId="{B6C3A143-03AF-0744-9FD2-B95AC8DCA968}">
      <dgm:prSet/>
      <dgm:spPr/>
      <dgm:t>
        <a:bodyPr/>
        <a:lstStyle/>
        <a:p>
          <a:endParaRPr lang="en-US"/>
        </a:p>
      </dgm:t>
    </dgm:pt>
    <dgm:pt modelId="{C20A9DA2-2E41-674F-8DC5-C31CD3893C38}" type="sibTrans" cxnId="{B6C3A143-03AF-0744-9FD2-B95AC8DCA968}">
      <dgm:prSet/>
      <dgm:spPr/>
      <dgm:t>
        <a:bodyPr/>
        <a:lstStyle/>
        <a:p>
          <a:endParaRPr lang="en-US"/>
        </a:p>
      </dgm:t>
    </dgm:pt>
    <dgm:pt modelId="{FFE923CC-03E2-2549-848E-49FA0E69A27D}">
      <dgm:prSet/>
      <dgm:spPr/>
      <dgm:t>
        <a:bodyPr/>
        <a:lstStyle/>
        <a:p>
          <a:r>
            <a:rPr lang="en-US" b="1" dirty="0"/>
            <a:t>Pain</a:t>
          </a:r>
          <a:r>
            <a:rPr lang="en-US" b="1" baseline="0" dirty="0"/>
            <a:t> sensation evaluation</a:t>
          </a:r>
          <a:endParaRPr lang="en-US" dirty="0"/>
        </a:p>
      </dgm:t>
    </dgm:pt>
    <dgm:pt modelId="{6FA8BBED-1CD4-A843-90D7-CFD37182BD85}" type="parTrans" cxnId="{3E803B45-FFD7-8F4B-A839-B882BA4007BD}">
      <dgm:prSet/>
      <dgm:spPr/>
      <dgm:t>
        <a:bodyPr/>
        <a:lstStyle/>
        <a:p>
          <a:endParaRPr lang="en-US"/>
        </a:p>
      </dgm:t>
    </dgm:pt>
    <dgm:pt modelId="{902D4202-E6AB-3F40-A1D4-605BE3A3A523}" type="sibTrans" cxnId="{3E803B45-FFD7-8F4B-A839-B882BA4007BD}">
      <dgm:prSet/>
      <dgm:spPr/>
      <dgm:t>
        <a:bodyPr/>
        <a:lstStyle/>
        <a:p>
          <a:endParaRPr lang="en-US"/>
        </a:p>
      </dgm:t>
    </dgm:pt>
    <dgm:pt modelId="{28C71950-FAF0-FC47-880C-71F95AB7DF54}">
      <dgm:prSet/>
      <dgm:spPr/>
      <dgm:t>
        <a:bodyPr/>
        <a:lstStyle/>
        <a:p>
          <a:r>
            <a:rPr lang="en-US" b="1" dirty="0" err="1"/>
            <a:t>Interepidermal</a:t>
          </a:r>
          <a:r>
            <a:rPr lang="en-US" b="1" baseline="0" dirty="0"/>
            <a:t> nerve fibers (IENFs) density</a:t>
          </a:r>
          <a:endParaRPr lang="en-US" dirty="0"/>
        </a:p>
      </dgm:t>
    </dgm:pt>
    <dgm:pt modelId="{98FA567D-EEB1-4843-9596-296518CF7776}" type="parTrans" cxnId="{6033923D-FA9E-8944-A504-7F3D2B79401E}">
      <dgm:prSet/>
      <dgm:spPr/>
      <dgm:t>
        <a:bodyPr/>
        <a:lstStyle/>
        <a:p>
          <a:endParaRPr lang="en-US"/>
        </a:p>
      </dgm:t>
    </dgm:pt>
    <dgm:pt modelId="{28C7769F-6472-C54A-A689-DD72F356CAA6}" type="sibTrans" cxnId="{6033923D-FA9E-8944-A504-7F3D2B79401E}">
      <dgm:prSet/>
      <dgm:spPr/>
      <dgm:t>
        <a:bodyPr/>
        <a:lstStyle/>
        <a:p>
          <a:endParaRPr lang="en-US"/>
        </a:p>
      </dgm:t>
    </dgm:pt>
    <dgm:pt modelId="{1AC0DFC8-C4D1-904D-9B2A-625B1219886E}" type="pres">
      <dgm:prSet presAssocID="{B3EE758D-2F4E-FA46-AB82-E7DF1E6C875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BA097281-A4E4-0949-9BE7-92801A001637}" type="pres">
      <dgm:prSet presAssocID="{931C2FE9-85E3-8040-9FE4-D73E51749261}" presName="root1" presStyleCnt="0"/>
      <dgm:spPr/>
    </dgm:pt>
    <dgm:pt modelId="{5C17201A-0811-E34B-8F06-80FC7129043F}" type="pres">
      <dgm:prSet presAssocID="{931C2FE9-85E3-8040-9FE4-D73E51749261}" presName="LevelOneTextNode" presStyleLbl="node0" presStyleIdx="0" presStyleCnt="1">
        <dgm:presLayoutVars>
          <dgm:chPref val="3"/>
        </dgm:presLayoutVars>
      </dgm:prSet>
      <dgm:spPr/>
    </dgm:pt>
    <dgm:pt modelId="{4C2504DD-2AA0-4C49-BCD7-A9D1E14D61E2}" type="pres">
      <dgm:prSet presAssocID="{931C2FE9-85E3-8040-9FE4-D73E51749261}" presName="level2hierChild" presStyleCnt="0"/>
      <dgm:spPr/>
    </dgm:pt>
    <dgm:pt modelId="{7B70891F-E762-254B-B20C-907F5CC13C34}" type="pres">
      <dgm:prSet presAssocID="{B1E8DEA8-40F9-BC44-A57B-8E27C71FA314}" presName="conn2-1" presStyleLbl="parChTrans1D2" presStyleIdx="0" presStyleCnt="4"/>
      <dgm:spPr/>
    </dgm:pt>
    <dgm:pt modelId="{F1C7C9A5-EF21-1F47-918C-00BE6A06F752}" type="pres">
      <dgm:prSet presAssocID="{B1E8DEA8-40F9-BC44-A57B-8E27C71FA314}" presName="connTx" presStyleLbl="parChTrans1D2" presStyleIdx="0" presStyleCnt="4"/>
      <dgm:spPr/>
    </dgm:pt>
    <dgm:pt modelId="{A966045A-6CC4-494A-963C-16A15EB95A76}" type="pres">
      <dgm:prSet presAssocID="{CB2EC68D-F976-5145-A830-AA625040D70B}" presName="root2" presStyleCnt="0"/>
      <dgm:spPr/>
    </dgm:pt>
    <dgm:pt modelId="{5538CF87-A342-4447-8138-3ED749982782}" type="pres">
      <dgm:prSet presAssocID="{CB2EC68D-F976-5145-A830-AA625040D70B}" presName="LevelTwoTextNode" presStyleLbl="node2" presStyleIdx="0" presStyleCnt="4">
        <dgm:presLayoutVars>
          <dgm:chPref val="3"/>
        </dgm:presLayoutVars>
      </dgm:prSet>
      <dgm:spPr/>
    </dgm:pt>
    <dgm:pt modelId="{7B6812BB-6427-DD45-ABDE-86478CB17923}" type="pres">
      <dgm:prSet presAssocID="{CB2EC68D-F976-5145-A830-AA625040D70B}" presName="level3hierChild" presStyleCnt="0"/>
      <dgm:spPr/>
    </dgm:pt>
    <dgm:pt modelId="{E466CE86-0D0D-9441-AF3F-40084F229502}" type="pres">
      <dgm:prSet presAssocID="{959837B4-02A3-C149-AD01-5FAFEA0E958B}" presName="conn2-1" presStyleLbl="parChTrans1D2" presStyleIdx="1" presStyleCnt="4"/>
      <dgm:spPr/>
    </dgm:pt>
    <dgm:pt modelId="{354C5372-7DD6-5849-A318-B280080239D4}" type="pres">
      <dgm:prSet presAssocID="{959837B4-02A3-C149-AD01-5FAFEA0E958B}" presName="connTx" presStyleLbl="parChTrans1D2" presStyleIdx="1" presStyleCnt="4"/>
      <dgm:spPr/>
    </dgm:pt>
    <dgm:pt modelId="{D0953843-72DF-FC4D-AE2C-1DF929637C74}" type="pres">
      <dgm:prSet presAssocID="{543C8DF8-0364-BE43-9011-51ABCB141EAF}" presName="root2" presStyleCnt="0"/>
      <dgm:spPr/>
    </dgm:pt>
    <dgm:pt modelId="{78EBDAEE-68F0-8C45-9A5E-5461A1B5BCDD}" type="pres">
      <dgm:prSet presAssocID="{543C8DF8-0364-BE43-9011-51ABCB141EAF}" presName="LevelTwoTextNode" presStyleLbl="node2" presStyleIdx="1" presStyleCnt="4">
        <dgm:presLayoutVars>
          <dgm:chPref val="3"/>
        </dgm:presLayoutVars>
      </dgm:prSet>
      <dgm:spPr/>
    </dgm:pt>
    <dgm:pt modelId="{B46FF4D3-B843-F349-9F2C-3E27890A4457}" type="pres">
      <dgm:prSet presAssocID="{543C8DF8-0364-BE43-9011-51ABCB141EAF}" presName="level3hierChild" presStyleCnt="0"/>
      <dgm:spPr/>
    </dgm:pt>
    <dgm:pt modelId="{ABB984E2-C7B0-7246-93A0-45B7D5B94425}" type="pres">
      <dgm:prSet presAssocID="{84DC2785-CDF0-704A-ADA8-12DD35065C4B}" presName="conn2-1" presStyleLbl="parChTrans1D2" presStyleIdx="2" presStyleCnt="4"/>
      <dgm:spPr/>
    </dgm:pt>
    <dgm:pt modelId="{B4E5A4A2-BC2C-3F42-9DF6-B4A49CBA70C6}" type="pres">
      <dgm:prSet presAssocID="{84DC2785-CDF0-704A-ADA8-12DD35065C4B}" presName="connTx" presStyleLbl="parChTrans1D2" presStyleIdx="2" presStyleCnt="4"/>
      <dgm:spPr/>
    </dgm:pt>
    <dgm:pt modelId="{BD68CFF7-E572-064B-8C7D-796BC3638B34}" type="pres">
      <dgm:prSet presAssocID="{73A9CAD8-1D46-6046-A0D2-525C52F35051}" presName="root2" presStyleCnt="0"/>
      <dgm:spPr/>
    </dgm:pt>
    <dgm:pt modelId="{42EDC700-CC45-C34C-9320-63FD0E2084DE}" type="pres">
      <dgm:prSet presAssocID="{73A9CAD8-1D46-6046-A0D2-525C52F35051}" presName="LevelTwoTextNode" presStyleLbl="node2" presStyleIdx="2" presStyleCnt="4">
        <dgm:presLayoutVars>
          <dgm:chPref val="3"/>
        </dgm:presLayoutVars>
      </dgm:prSet>
      <dgm:spPr/>
    </dgm:pt>
    <dgm:pt modelId="{B639A81E-1FE4-1C49-8408-01130AC2B6D5}" type="pres">
      <dgm:prSet presAssocID="{73A9CAD8-1D46-6046-A0D2-525C52F35051}" presName="level3hierChild" presStyleCnt="0"/>
      <dgm:spPr/>
    </dgm:pt>
    <dgm:pt modelId="{56E30A28-7A77-0242-822C-036E7E3AF65C}" type="pres">
      <dgm:prSet presAssocID="{22A24E1E-43C5-1344-834F-1E8919AE9B6B}" presName="conn2-1" presStyleLbl="parChTrans1D3" presStyleIdx="0" presStyleCnt="3"/>
      <dgm:spPr/>
    </dgm:pt>
    <dgm:pt modelId="{6F51F322-87FC-3A4B-BB62-03D735AD2216}" type="pres">
      <dgm:prSet presAssocID="{22A24E1E-43C5-1344-834F-1E8919AE9B6B}" presName="connTx" presStyleLbl="parChTrans1D3" presStyleIdx="0" presStyleCnt="3"/>
      <dgm:spPr/>
    </dgm:pt>
    <dgm:pt modelId="{C6CFEB39-F193-C441-8C2A-63DCA7112796}" type="pres">
      <dgm:prSet presAssocID="{676E2751-0211-7942-BAAE-53F426507CDC}" presName="root2" presStyleCnt="0"/>
      <dgm:spPr/>
    </dgm:pt>
    <dgm:pt modelId="{BB9E0554-5DE3-5842-B195-E268B2424C44}" type="pres">
      <dgm:prSet presAssocID="{676E2751-0211-7942-BAAE-53F426507CDC}" presName="LevelTwoTextNode" presStyleLbl="node3" presStyleIdx="0" presStyleCnt="3">
        <dgm:presLayoutVars>
          <dgm:chPref val="3"/>
        </dgm:presLayoutVars>
      </dgm:prSet>
      <dgm:spPr/>
    </dgm:pt>
    <dgm:pt modelId="{DA590F0A-F82F-B04C-8846-7A9AEF8B8FB1}" type="pres">
      <dgm:prSet presAssocID="{676E2751-0211-7942-BAAE-53F426507CDC}" presName="level3hierChild" presStyleCnt="0"/>
      <dgm:spPr/>
    </dgm:pt>
    <dgm:pt modelId="{B9E11C5F-2DFB-E648-B2F3-11470C179313}" type="pres">
      <dgm:prSet presAssocID="{66430C05-040E-FE46-B4A9-A0022AB8E9F5}" presName="conn2-1" presStyleLbl="parChTrans1D4" presStyleIdx="0" presStyleCnt="3"/>
      <dgm:spPr/>
    </dgm:pt>
    <dgm:pt modelId="{F9E284CB-8E58-254C-9042-E27CBBC426EE}" type="pres">
      <dgm:prSet presAssocID="{66430C05-040E-FE46-B4A9-A0022AB8E9F5}" presName="connTx" presStyleLbl="parChTrans1D4" presStyleIdx="0" presStyleCnt="3"/>
      <dgm:spPr/>
    </dgm:pt>
    <dgm:pt modelId="{370A1EC4-6C94-1147-BD42-9452C6ABFA37}" type="pres">
      <dgm:prSet presAssocID="{5F65432C-08C8-1744-AB6F-9516BDD91580}" presName="root2" presStyleCnt="0"/>
      <dgm:spPr/>
    </dgm:pt>
    <dgm:pt modelId="{BD85B411-6DE4-AB4A-B099-6696CC60EC39}" type="pres">
      <dgm:prSet presAssocID="{5F65432C-08C8-1744-AB6F-9516BDD91580}" presName="LevelTwoTextNode" presStyleLbl="node4" presStyleIdx="0" presStyleCnt="3">
        <dgm:presLayoutVars>
          <dgm:chPref val="3"/>
        </dgm:presLayoutVars>
      </dgm:prSet>
      <dgm:spPr/>
    </dgm:pt>
    <dgm:pt modelId="{965E7101-E42D-2B47-9BF0-2201B6559D00}" type="pres">
      <dgm:prSet presAssocID="{5F65432C-08C8-1744-AB6F-9516BDD91580}" presName="level3hierChild" presStyleCnt="0"/>
      <dgm:spPr/>
    </dgm:pt>
    <dgm:pt modelId="{2D5CF652-5E44-0646-BF74-5FD08614627C}" type="pres">
      <dgm:prSet presAssocID="{838375A5-611D-414D-87EB-CBF02C898D76}" presName="conn2-1" presStyleLbl="parChTrans1D3" presStyleIdx="1" presStyleCnt="3"/>
      <dgm:spPr/>
    </dgm:pt>
    <dgm:pt modelId="{3240823F-ABFA-4A45-AF12-9710685CCA6D}" type="pres">
      <dgm:prSet presAssocID="{838375A5-611D-414D-87EB-CBF02C898D76}" presName="connTx" presStyleLbl="parChTrans1D3" presStyleIdx="1" presStyleCnt="3"/>
      <dgm:spPr/>
    </dgm:pt>
    <dgm:pt modelId="{1DB68347-BF2F-E943-8ACB-B77DA2768DF9}" type="pres">
      <dgm:prSet presAssocID="{0D690E17-0D30-2544-9055-1B2676CD88A1}" presName="root2" presStyleCnt="0"/>
      <dgm:spPr/>
    </dgm:pt>
    <dgm:pt modelId="{DF0FF7E7-B4B9-AF4A-AD74-38F1DE7B0BBF}" type="pres">
      <dgm:prSet presAssocID="{0D690E17-0D30-2544-9055-1B2676CD88A1}" presName="LevelTwoTextNode" presStyleLbl="node3" presStyleIdx="1" presStyleCnt="3">
        <dgm:presLayoutVars>
          <dgm:chPref val="3"/>
        </dgm:presLayoutVars>
      </dgm:prSet>
      <dgm:spPr/>
    </dgm:pt>
    <dgm:pt modelId="{3D75EA11-F29C-4342-80E0-EEF678B96BCA}" type="pres">
      <dgm:prSet presAssocID="{0D690E17-0D30-2544-9055-1B2676CD88A1}" presName="level3hierChild" presStyleCnt="0"/>
      <dgm:spPr/>
    </dgm:pt>
    <dgm:pt modelId="{1C42074E-8E95-0B4A-8490-2378637DB234}" type="pres">
      <dgm:prSet presAssocID="{6FA8BBED-1CD4-A843-90D7-CFD37182BD85}" presName="conn2-1" presStyleLbl="parChTrans1D4" presStyleIdx="1" presStyleCnt="3"/>
      <dgm:spPr/>
    </dgm:pt>
    <dgm:pt modelId="{05887CDB-5B1D-024C-91EF-1539A25430B9}" type="pres">
      <dgm:prSet presAssocID="{6FA8BBED-1CD4-A843-90D7-CFD37182BD85}" presName="connTx" presStyleLbl="parChTrans1D4" presStyleIdx="1" presStyleCnt="3"/>
      <dgm:spPr/>
    </dgm:pt>
    <dgm:pt modelId="{2B0A5315-D551-A041-8650-9BF80BCD53F0}" type="pres">
      <dgm:prSet presAssocID="{FFE923CC-03E2-2549-848E-49FA0E69A27D}" presName="root2" presStyleCnt="0"/>
      <dgm:spPr/>
    </dgm:pt>
    <dgm:pt modelId="{D773EEC7-D96F-A540-A6E5-1005DBE9CB58}" type="pres">
      <dgm:prSet presAssocID="{FFE923CC-03E2-2549-848E-49FA0E69A27D}" presName="LevelTwoTextNode" presStyleLbl="node4" presStyleIdx="1" presStyleCnt="3">
        <dgm:presLayoutVars>
          <dgm:chPref val="3"/>
        </dgm:presLayoutVars>
      </dgm:prSet>
      <dgm:spPr/>
    </dgm:pt>
    <dgm:pt modelId="{0120E803-67CD-1F47-A17C-48B8DF99C3A9}" type="pres">
      <dgm:prSet presAssocID="{FFE923CC-03E2-2549-848E-49FA0E69A27D}" presName="level3hierChild" presStyleCnt="0"/>
      <dgm:spPr/>
    </dgm:pt>
    <dgm:pt modelId="{4A2D9B61-D106-5744-9901-7C39966815FE}" type="pres">
      <dgm:prSet presAssocID="{73E4AF90-5FB5-B34D-BFE1-169EE7B30470}" presName="conn2-1" presStyleLbl="parChTrans1D2" presStyleIdx="3" presStyleCnt="4"/>
      <dgm:spPr/>
    </dgm:pt>
    <dgm:pt modelId="{190B5569-A991-E94A-98E1-32DB2BFE2677}" type="pres">
      <dgm:prSet presAssocID="{73E4AF90-5FB5-B34D-BFE1-169EE7B30470}" presName="connTx" presStyleLbl="parChTrans1D2" presStyleIdx="3" presStyleCnt="4"/>
      <dgm:spPr/>
    </dgm:pt>
    <dgm:pt modelId="{2112F373-4A15-DC43-B3C7-F7C58C8DB019}" type="pres">
      <dgm:prSet presAssocID="{8991FE0A-2C0C-8A40-BCAD-53BFCCBF7933}" presName="root2" presStyleCnt="0"/>
      <dgm:spPr/>
    </dgm:pt>
    <dgm:pt modelId="{67CF88F2-C869-834C-B5B4-E9A4CD470744}" type="pres">
      <dgm:prSet presAssocID="{8991FE0A-2C0C-8A40-BCAD-53BFCCBF7933}" presName="LevelTwoTextNode" presStyleLbl="node2" presStyleIdx="3" presStyleCnt="4">
        <dgm:presLayoutVars>
          <dgm:chPref val="3"/>
        </dgm:presLayoutVars>
      </dgm:prSet>
      <dgm:spPr/>
    </dgm:pt>
    <dgm:pt modelId="{676F83BA-F3C7-CF4E-A194-60E1AF487FEE}" type="pres">
      <dgm:prSet presAssocID="{8991FE0A-2C0C-8A40-BCAD-53BFCCBF7933}" presName="level3hierChild" presStyleCnt="0"/>
      <dgm:spPr/>
    </dgm:pt>
    <dgm:pt modelId="{62AE72CB-3BE5-DF4D-8B49-AD80FAAD7F91}" type="pres">
      <dgm:prSet presAssocID="{BB22A166-C9A9-DE45-9B79-38F325F5C9AD}" presName="conn2-1" presStyleLbl="parChTrans1D3" presStyleIdx="2" presStyleCnt="3"/>
      <dgm:spPr/>
    </dgm:pt>
    <dgm:pt modelId="{540D8051-3840-0C48-895A-C252A394C1EA}" type="pres">
      <dgm:prSet presAssocID="{BB22A166-C9A9-DE45-9B79-38F325F5C9AD}" presName="connTx" presStyleLbl="parChTrans1D3" presStyleIdx="2" presStyleCnt="3"/>
      <dgm:spPr/>
    </dgm:pt>
    <dgm:pt modelId="{9A272898-D952-8940-A309-7E6E1BA7B2BD}" type="pres">
      <dgm:prSet presAssocID="{CBE03C7D-900A-C94A-B19F-1CD4D08D8D77}" presName="root2" presStyleCnt="0"/>
      <dgm:spPr/>
    </dgm:pt>
    <dgm:pt modelId="{09807A85-98AD-B14E-88A3-795359559003}" type="pres">
      <dgm:prSet presAssocID="{CBE03C7D-900A-C94A-B19F-1CD4D08D8D77}" presName="LevelTwoTextNode" presStyleLbl="node3" presStyleIdx="2" presStyleCnt="3">
        <dgm:presLayoutVars>
          <dgm:chPref val="3"/>
        </dgm:presLayoutVars>
      </dgm:prSet>
      <dgm:spPr/>
    </dgm:pt>
    <dgm:pt modelId="{DF68A3C6-B6E6-E94B-8697-F9845A096206}" type="pres">
      <dgm:prSet presAssocID="{CBE03C7D-900A-C94A-B19F-1CD4D08D8D77}" presName="level3hierChild" presStyleCnt="0"/>
      <dgm:spPr/>
    </dgm:pt>
    <dgm:pt modelId="{E5EA76D6-0E3E-9846-AB7F-47103236E1CE}" type="pres">
      <dgm:prSet presAssocID="{98FA567D-EEB1-4843-9596-296518CF7776}" presName="conn2-1" presStyleLbl="parChTrans1D4" presStyleIdx="2" presStyleCnt="3"/>
      <dgm:spPr/>
    </dgm:pt>
    <dgm:pt modelId="{0ED8C2E3-A2C2-5C48-BF49-22707CB07785}" type="pres">
      <dgm:prSet presAssocID="{98FA567D-EEB1-4843-9596-296518CF7776}" presName="connTx" presStyleLbl="parChTrans1D4" presStyleIdx="2" presStyleCnt="3"/>
      <dgm:spPr/>
    </dgm:pt>
    <dgm:pt modelId="{78FAACE4-CE7F-2744-9D7B-439A49E51EAF}" type="pres">
      <dgm:prSet presAssocID="{28C71950-FAF0-FC47-880C-71F95AB7DF54}" presName="root2" presStyleCnt="0"/>
      <dgm:spPr/>
    </dgm:pt>
    <dgm:pt modelId="{30728DE5-6E7B-C942-BE1D-5D4676C01956}" type="pres">
      <dgm:prSet presAssocID="{28C71950-FAF0-FC47-880C-71F95AB7DF54}" presName="LevelTwoTextNode" presStyleLbl="node4" presStyleIdx="2" presStyleCnt="3">
        <dgm:presLayoutVars>
          <dgm:chPref val="3"/>
        </dgm:presLayoutVars>
      </dgm:prSet>
      <dgm:spPr/>
    </dgm:pt>
    <dgm:pt modelId="{CDBD3F25-0A4E-2D46-AE4D-689B51E8049B}" type="pres">
      <dgm:prSet presAssocID="{28C71950-FAF0-FC47-880C-71F95AB7DF54}" presName="level3hierChild" presStyleCnt="0"/>
      <dgm:spPr/>
    </dgm:pt>
  </dgm:ptLst>
  <dgm:cxnLst>
    <dgm:cxn modelId="{F78A0E02-0CA4-9D41-898C-3F6044AAF664}" type="presOf" srcId="{B1E8DEA8-40F9-BC44-A57B-8E27C71FA314}" destId="{7B70891F-E762-254B-B20C-907F5CC13C34}" srcOrd="0" destOrd="0" presId="urn:microsoft.com/office/officeart/2005/8/layout/hierarchy2"/>
    <dgm:cxn modelId="{B3D95B09-81EE-584A-9C8B-AE0894EC0B4A}" type="presOf" srcId="{959837B4-02A3-C149-AD01-5FAFEA0E958B}" destId="{E466CE86-0D0D-9441-AF3F-40084F229502}" srcOrd="0" destOrd="0" presId="urn:microsoft.com/office/officeart/2005/8/layout/hierarchy2"/>
    <dgm:cxn modelId="{72AD8109-2AED-2040-9A43-B277628D54B4}" type="presOf" srcId="{98FA567D-EEB1-4843-9596-296518CF7776}" destId="{E5EA76D6-0E3E-9846-AB7F-47103236E1CE}" srcOrd="0" destOrd="0" presId="urn:microsoft.com/office/officeart/2005/8/layout/hierarchy2"/>
    <dgm:cxn modelId="{DCA2C113-C2C8-4F40-AD6C-8598A87872C5}" type="presOf" srcId="{838375A5-611D-414D-87EB-CBF02C898D76}" destId="{2D5CF652-5E44-0646-BF74-5FD08614627C}" srcOrd="0" destOrd="0" presId="urn:microsoft.com/office/officeart/2005/8/layout/hierarchy2"/>
    <dgm:cxn modelId="{C199D21B-B662-364B-8A91-0D815492CB70}" type="presOf" srcId="{66430C05-040E-FE46-B4A9-A0022AB8E9F5}" destId="{F9E284CB-8E58-254C-9042-E27CBBC426EE}" srcOrd="1" destOrd="0" presId="urn:microsoft.com/office/officeart/2005/8/layout/hierarchy2"/>
    <dgm:cxn modelId="{0846B31F-FE03-684C-AB33-57F35C0CB268}" type="presOf" srcId="{73E4AF90-5FB5-B34D-BFE1-169EE7B30470}" destId="{190B5569-A991-E94A-98E1-32DB2BFE2677}" srcOrd="1" destOrd="0" presId="urn:microsoft.com/office/officeart/2005/8/layout/hierarchy2"/>
    <dgm:cxn modelId="{2BFAC025-FD6C-9D44-A259-2FF193BDF013}" type="presOf" srcId="{98FA567D-EEB1-4843-9596-296518CF7776}" destId="{0ED8C2E3-A2C2-5C48-BF49-22707CB07785}" srcOrd="1" destOrd="0" presId="urn:microsoft.com/office/officeart/2005/8/layout/hierarchy2"/>
    <dgm:cxn modelId="{776B2E26-69EB-9041-B564-C1F0AF83B60E}" type="presOf" srcId="{84DC2785-CDF0-704A-ADA8-12DD35065C4B}" destId="{B4E5A4A2-BC2C-3F42-9DF6-B4A49CBA70C6}" srcOrd="1" destOrd="0" presId="urn:microsoft.com/office/officeart/2005/8/layout/hierarchy2"/>
    <dgm:cxn modelId="{E53F2927-BF8A-2D4B-8B7A-26ED672F9A0C}" srcId="{73A9CAD8-1D46-6046-A0D2-525C52F35051}" destId="{676E2751-0211-7942-BAAE-53F426507CDC}" srcOrd="0" destOrd="0" parTransId="{22A24E1E-43C5-1344-834F-1E8919AE9B6B}" sibTransId="{E3FD1C01-8FC4-AB44-8995-62DF75C107DD}"/>
    <dgm:cxn modelId="{CCB7BE39-3006-D440-A2E7-E94DFE2B2E0C}" type="presOf" srcId="{676E2751-0211-7942-BAAE-53F426507CDC}" destId="{BB9E0554-5DE3-5842-B195-E268B2424C44}" srcOrd="0" destOrd="0" presId="urn:microsoft.com/office/officeart/2005/8/layout/hierarchy2"/>
    <dgm:cxn modelId="{6033923D-FA9E-8944-A504-7F3D2B79401E}" srcId="{CBE03C7D-900A-C94A-B19F-1CD4D08D8D77}" destId="{28C71950-FAF0-FC47-880C-71F95AB7DF54}" srcOrd="0" destOrd="0" parTransId="{98FA567D-EEB1-4843-9596-296518CF7776}" sibTransId="{28C7769F-6472-C54A-A689-DD72F356CAA6}"/>
    <dgm:cxn modelId="{AFF5E73E-D9E6-3844-A353-B8A5F906BB6C}" type="presOf" srcId="{B1E8DEA8-40F9-BC44-A57B-8E27C71FA314}" destId="{F1C7C9A5-EF21-1F47-918C-00BE6A06F752}" srcOrd="1" destOrd="0" presId="urn:microsoft.com/office/officeart/2005/8/layout/hierarchy2"/>
    <dgm:cxn modelId="{2CE2FD3F-C06B-6A45-A684-FC7080995B44}" type="presOf" srcId="{22A24E1E-43C5-1344-834F-1E8919AE9B6B}" destId="{56E30A28-7A77-0242-822C-036E7E3AF65C}" srcOrd="0" destOrd="0" presId="urn:microsoft.com/office/officeart/2005/8/layout/hierarchy2"/>
    <dgm:cxn modelId="{B6C3A143-03AF-0744-9FD2-B95AC8DCA968}" srcId="{676E2751-0211-7942-BAAE-53F426507CDC}" destId="{5F65432C-08C8-1744-AB6F-9516BDD91580}" srcOrd="0" destOrd="0" parTransId="{66430C05-040E-FE46-B4A9-A0022AB8E9F5}" sibTransId="{C20A9DA2-2E41-674F-8DC5-C31CD3893C38}"/>
    <dgm:cxn modelId="{3E803B45-FFD7-8F4B-A839-B882BA4007BD}" srcId="{0D690E17-0D30-2544-9055-1B2676CD88A1}" destId="{FFE923CC-03E2-2549-848E-49FA0E69A27D}" srcOrd="0" destOrd="0" parTransId="{6FA8BBED-1CD4-A843-90D7-CFD37182BD85}" sibTransId="{902D4202-E6AB-3F40-A1D4-605BE3A3A523}"/>
    <dgm:cxn modelId="{9392714F-BFCE-0A47-80DE-09BB76904D4E}" type="presOf" srcId="{BB22A166-C9A9-DE45-9B79-38F325F5C9AD}" destId="{540D8051-3840-0C48-895A-C252A394C1EA}" srcOrd="1" destOrd="0" presId="urn:microsoft.com/office/officeart/2005/8/layout/hierarchy2"/>
    <dgm:cxn modelId="{959B8650-8619-D24B-941D-36B216CCEE41}" type="presOf" srcId="{22A24E1E-43C5-1344-834F-1E8919AE9B6B}" destId="{6F51F322-87FC-3A4B-BB62-03D735AD2216}" srcOrd="1" destOrd="0" presId="urn:microsoft.com/office/officeart/2005/8/layout/hierarchy2"/>
    <dgm:cxn modelId="{7469895B-CE3F-F14B-BC66-098ED13AA615}" type="presOf" srcId="{84DC2785-CDF0-704A-ADA8-12DD35065C4B}" destId="{ABB984E2-C7B0-7246-93A0-45B7D5B94425}" srcOrd="0" destOrd="0" presId="urn:microsoft.com/office/officeart/2005/8/layout/hierarchy2"/>
    <dgm:cxn modelId="{2FFFDF73-F13C-C74E-B57E-E5D65947780B}" type="presOf" srcId="{FFE923CC-03E2-2549-848E-49FA0E69A27D}" destId="{D773EEC7-D96F-A540-A6E5-1005DBE9CB58}" srcOrd="0" destOrd="0" presId="urn:microsoft.com/office/officeart/2005/8/layout/hierarchy2"/>
    <dgm:cxn modelId="{7D5DEF77-7AC9-E74A-A0C1-C3EC49462684}" type="presOf" srcId="{73E4AF90-5FB5-B34D-BFE1-169EE7B30470}" destId="{4A2D9B61-D106-5744-9901-7C39966815FE}" srcOrd="0" destOrd="0" presId="urn:microsoft.com/office/officeart/2005/8/layout/hierarchy2"/>
    <dgm:cxn modelId="{175D1078-91F8-AB40-ABCB-5E2E35C86FB1}" type="presOf" srcId="{6FA8BBED-1CD4-A843-90D7-CFD37182BD85}" destId="{1C42074E-8E95-0B4A-8490-2378637DB234}" srcOrd="0" destOrd="0" presId="urn:microsoft.com/office/officeart/2005/8/layout/hierarchy2"/>
    <dgm:cxn modelId="{64AD6778-A4BE-084B-AF09-21909B705F32}" type="presOf" srcId="{543C8DF8-0364-BE43-9011-51ABCB141EAF}" destId="{78EBDAEE-68F0-8C45-9A5E-5461A1B5BCDD}" srcOrd="0" destOrd="0" presId="urn:microsoft.com/office/officeart/2005/8/layout/hierarchy2"/>
    <dgm:cxn modelId="{06CD987D-05F6-D04C-B446-D35385E01E9D}" srcId="{931C2FE9-85E3-8040-9FE4-D73E51749261}" destId="{543C8DF8-0364-BE43-9011-51ABCB141EAF}" srcOrd="1" destOrd="0" parTransId="{959837B4-02A3-C149-AD01-5FAFEA0E958B}" sibTransId="{F1AE8E14-EEDC-1C41-876E-59610C320C9E}"/>
    <dgm:cxn modelId="{3937FB7D-A391-724C-AE5F-1784ECF147B1}" type="presOf" srcId="{5F65432C-08C8-1744-AB6F-9516BDD91580}" destId="{BD85B411-6DE4-AB4A-B099-6696CC60EC39}" srcOrd="0" destOrd="0" presId="urn:microsoft.com/office/officeart/2005/8/layout/hierarchy2"/>
    <dgm:cxn modelId="{EC7C847E-0AEF-C043-B496-E5418E6F43E1}" srcId="{931C2FE9-85E3-8040-9FE4-D73E51749261}" destId="{73A9CAD8-1D46-6046-A0D2-525C52F35051}" srcOrd="2" destOrd="0" parTransId="{84DC2785-CDF0-704A-ADA8-12DD35065C4B}" sibTransId="{24FFFB48-C60E-5645-8071-3BF8861ADA97}"/>
    <dgm:cxn modelId="{A005828A-EAE8-F94D-9C37-59C38B9E4EC0}" type="presOf" srcId="{B3EE758D-2F4E-FA46-AB82-E7DF1E6C875E}" destId="{1AC0DFC8-C4D1-904D-9B2A-625B1219886E}" srcOrd="0" destOrd="0" presId="urn:microsoft.com/office/officeart/2005/8/layout/hierarchy2"/>
    <dgm:cxn modelId="{C8678691-6F6A-FB41-B742-85B4E8F8F274}" srcId="{73A9CAD8-1D46-6046-A0D2-525C52F35051}" destId="{0D690E17-0D30-2544-9055-1B2676CD88A1}" srcOrd="1" destOrd="0" parTransId="{838375A5-611D-414D-87EB-CBF02C898D76}" sibTransId="{787300F7-001E-FE4A-8855-B20576851205}"/>
    <dgm:cxn modelId="{5121119A-0C31-B643-836B-55D95395747A}" type="presOf" srcId="{BB22A166-C9A9-DE45-9B79-38F325F5C9AD}" destId="{62AE72CB-3BE5-DF4D-8B49-AD80FAAD7F91}" srcOrd="0" destOrd="0" presId="urn:microsoft.com/office/officeart/2005/8/layout/hierarchy2"/>
    <dgm:cxn modelId="{044D479D-8B48-D645-9885-C0BB0DBA42FD}" type="presOf" srcId="{0D690E17-0D30-2544-9055-1B2676CD88A1}" destId="{DF0FF7E7-B4B9-AF4A-AD74-38F1DE7B0BBF}" srcOrd="0" destOrd="0" presId="urn:microsoft.com/office/officeart/2005/8/layout/hierarchy2"/>
    <dgm:cxn modelId="{BBDCD19F-BCAA-2849-8C3C-9B7386AF913F}" type="presOf" srcId="{8991FE0A-2C0C-8A40-BCAD-53BFCCBF7933}" destId="{67CF88F2-C869-834C-B5B4-E9A4CD470744}" srcOrd="0" destOrd="0" presId="urn:microsoft.com/office/officeart/2005/8/layout/hierarchy2"/>
    <dgm:cxn modelId="{49D5D5B1-EF42-434B-A3A1-0274BC0C8EA4}" srcId="{931C2FE9-85E3-8040-9FE4-D73E51749261}" destId="{8991FE0A-2C0C-8A40-BCAD-53BFCCBF7933}" srcOrd="3" destOrd="0" parTransId="{73E4AF90-5FB5-B34D-BFE1-169EE7B30470}" sibTransId="{A6B68B77-6F66-734C-B8A4-C766E9D23A4F}"/>
    <dgm:cxn modelId="{2B00E8B7-DF6A-A343-B3EF-6D4F2FF4735F}" type="presOf" srcId="{838375A5-611D-414D-87EB-CBF02C898D76}" destId="{3240823F-ABFA-4A45-AF12-9710685CCA6D}" srcOrd="1" destOrd="0" presId="urn:microsoft.com/office/officeart/2005/8/layout/hierarchy2"/>
    <dgm:cxn modelId="{4838C6BD-D4FD-154A-A3BD-CE8A6970DDFD}" type="presOf" srcId="{CB2EC68D-F976-5145-A830-AA625040D70B}" destId="{5538CF87-A342-4447-8138-3ED749982782}" srcOrd="0" destOrd="0" presId="urn:microsoft.com/office/officeart/2005/8/layout/hierarchy2"/>
    <dgm:cxn modelId="{7561D5BF-75FA-0546-B3BC-7D0C8D1ACF0E}" type="presOf" srcId="{6FA8BBED-1CD4-A843-90D7-CFD37182BD85}" destId="{05887CDB-5B1D-024C-91EF-1539A25430B9}" srcOrd="1" destOrd="0" presId="urn:microsoft.com/office/officeart/2005/8/layout/hierarchy2"/>
    <dgm:cxn modelId="{553DE9C8-0C12-C842-A593-FF69396CCF9F}" type="presOf" srcId="{28C71950-FAF0-FC47-880C-71F95AB7DF54}" destId="{30728DE5-6E7B-C942-BE1D-5D4676C01956}" srcOrd="0" destOrd="0" presId="urn:microsoft.com/office/officeart/2005/8/layout/hierarchy2"/>
    <dgm:cxn modelId="{55528DCD-CB4D-914B-B022-9E03EB9A8A70}" type="presOf" srcId="{959837B4-02A3-C149-AD01-5FAFEA0E958B}" destId="{354C5372-7DD6-5849-A318-B280080239D4}" srcOrd="1" destOrd="0" presId="urn:microsoft.com/office/officeart/2005/8/layout/hierarchy2"/>
    <dgm:cxn modelId="{1CD5B4E2-4ADC-3B4D-A429-F3C63A4F6025}" type="presOf" srcId="{66430C05-040E-FE46-B4A9-A0022AB8E9F5}" destId="{B9E11C5F-2DFB-E648-B2F3-11470C179313}" srcOrd="0" destOrd="0" presId="urn:microsoft.com/office/officeart/2005/8/layout/hierarchy2"/>
    <dgm:cxn modelId="{19EBBFE7-CF7A-0241-8B51-F07D90FE06A9}" srcId="{B3EE758D-2F4E-FA46-AB82-E7DF1E6C875E}" destId="{931C2FE9-85E3-8040-9FE4-D73E51749261}" srcOrd="0" destOrd="0" parTransId="{51D039CF-5BFB-8941-B440-24CC45A959C3}" sibTransId="{5726DB15-6532-7A44-AC5A-319375616C3C}"/>
    <dgm:cxn modelId="{5CF759EA-A349-164A-A72C-F0EA92495171}" srcId="{931C2FE9-85E3-8040-9FE4-D73E51749261}" destId="{CB2EC68D-F976-5145-A830-AA625040D70B}" srcOrd="0" destOrd="0" parTransId="{B1E8DEA8-40F9-BC44-A57B-8E27C71FA314}" sibTransId="{03C731D7-0DCC-0E47-9834-4D7FA502BC72}"/>
    <dgm:cxn modelId="{0B3F9EEC-5BEB-5A47-8C7E-D4AB4BE0019F}" type="presOf" srcId="{73A9CAD8-1D46-6046-A0D2-525C52F35051}" destId="{42EDC700-CC45-C34C-9320-63FD0E2084DE}" srcOrd="0" destOrd="0" presId="urn:microsoft.com/office/officeart/2005/8/layout/hierarchy2"/>
    <dgm:cxn modelId="{46BB47F9-1130-EB48-B7E6-AF38B698C116}" type="presOf" srcId="{931C2FE9-85E3-8040-9FE4-D73E51749261}" destId="{5C17201A-0811-E34B-8F06-80FC7129043F}" srcOrd="0" destOrd="0" presId="urn:microsoft.com/office/officeart/2005/8/layout/hierarchy2"/>
    <dgm:cxn modelId="{1CFD1FFC-2F2D-BA49-B3E9-B5C260691F07}" srcId="{8991FE0A-2C0C-8A40-BCAD-53BFCCBF7933}" destId="{CBE03C7D-900A-C94A-B19F-1CD4D08D8D77}" srcOrd="0" destOrd="0" parTransId="{BB22A166-C9A9-DE45-9B79-38F325F5C9AD}" sibTransId="{E2AD40B9-3F31-D543-8501-A3A6F9A86061}"/>
    <dgm:cxn modelId="{2CF684FE-DD5E-2644-88C1-4A275C9284C2}" type="presOf" srcId="{CBE03C7D-900A-C94A-B19F-1CD4D08D8D77}" destId="{09807A85-98AD-B14E-88A3-795359559003}" srcOrd="0" destOrd="0" presId="urn:microsoft.com/office/officeart/2005/8/layout/hierarchy2"/>
    <dgm:cxn modelId="{6E3FFC7D-B0F8-2340-98E9-1946CBE46FB8}" type="presParOf" srcId="{1AC0DFC8-C4D1-904D-9B2A-625B1219886E}" destId="{BA097281-A4E4-0949-9BE7-92801A001637}" srcOrd="0" destOrd="0" presId="urn:microsoft.com/office/officeart/2005/8/layout/hierarchy2"/>
    <dgm:cxn modelId="{498EC689-6925-F741-9313-299050B51035}" type="presParOf" srcId="{BA097281-A4E4-0949-9BE7-92801A001637}" destId="{5C17201A-0811-E34B-8F06-80FC7129043F}" srcOrd="0" destOrd="0" presId="urn:microsoft.com/office/officeart/2005/8/layout/hierarchy2"/>
    <dgm:cxn modelId="{53F5CAFC-9046-6349-ADB9-AD1AD10019DD}" type="presParOf" srcId="{BA097281-A4E4-0949-9BE7-92801A001637}" destId="{4C2504DD-2AA0-4C49-BCD7-A9D1E14D61E2}" srcOrd="1" destOrd="0" presId="urn:microsoft.com/office/officeart/2005/8/layout/hierarchy2"/>
    <dgm:cxn modelId="{52EB8285-40FF-1B4B-89A4-4B9DBAE97B2E}" type="presParOf" srcId="{4C2504DD-2AA0-4C49-BCD7-A9D1E14D61E2}" destId="{7B70891F-E762-254B-B20C-907F5CC13C34}" srcOrd="0" destOrd="0" presId="urn:microsoft.com/office/officeart/2005/8/layout/hierarchy2"/>
    <dgm:cxn modelId="{AED7990F-0787-3448-B7E1-07F976962CBB}" type="presParOf" srcId="{7B70891F-E762-254B-B20C-907F5CC13C34}" destId="{F1C7C9A5-EF21-1F47-918C-00BE6A06F752}" srcOrd="0" destOrd="0" presId="urn:microsoft.com/office/officeart/2005/8/layout/hierarchy2"/>
    <dgm:cxn modelId="{4DCE1B63-D4BE-0440-9C31-5569D33285E1}" type="presParOf" srcId="{4C2504DD-2AA0-4C49-BCD7-A9D1E14D61E2}" destId="{A966045A-6CC4-494A-963C-16A15EB95A76}" srcOrd="1" destOrd="0" presId="urn:microsoft.com/office/officeart/2005/8/layout/hierarchy2"/>
    <dgm:cxn modelId="{A7C05E4A-2144-9B4C-9E51-2430409356AF}" type="presParOf" srcId="{A966045A-6CC4-494A-963C-16A15EB95A76}" destId="{5538CF87-A342-4447-8138-3ED749982782}" srcOrd="0" destOrd="0" presId="urn:microsoft.com/office/officeart/2005/8/layout/hierarchy2"/>
    <dgm:cxn modelId="{DBAD2791-7038-DC40-8C7B-45864C33E0AF}" type="presParOf" srcId="{A966045A-6CC4-494A-963C-16A15EB95A76}" destId="{7B6812BB-6427-DD45-ABDE-86478CB17923}" srcOrd="1" destOrd="0" presId="urn:microsoft.com/office/officeart/2005/8/layout/hierarchy2"/>
    <dgm:cxn modelId="{1CC97EDD-D5E7-864D-AEF7-34F528635372}" type="presParOf" srcId="{4C2504DD-2AA0-4C49-BCD7-A9D1E14D61E2}" destId="{E466CE86-0D0D-9441-AF3F-40084F229502}" srcOrd="2" destOrd="0" presId="urn:microsoft.com/office/officeart/2005/8/layout/hierarchy2"/>
    <dgm:cxn modelId="{60A3268D-2483-D146-8D40-B90FA3B5BFE9}" type="presParOf" srcId="{E466CE86-0D0D-9441-AF3F-40084F229502}" destId="{354C5372-7DD6-5849-A318-B280080239D4}" srcOrd="0" destOrd="0" presId="urn:microsoft.com/office/officeart/2005/8/layout/hierarchy2"/>
    <dgm:cxn modelId="{3E178D71-1CA1-EE4A-82C1-079CC9DB0D22}" type="presParOf" srcId="{4C2504DD-2AA0-4C49-BCD7-A9D1E14D61E2}" destId="{D0953843-72DF-FC4D-AE2C-1DF929637C74}" srcOrd="3" destOrd="0" presId="urn:microsoft.com/office/officeart/2005/8/layout/hierarchy2"/>
    <dgm:cxn modelId="{0105DA8C-4F7D-1F48-9207-20100CB680D5}" type="presParOf" srcId="{D0953843-72DF-FC4D-AE2C-1DF929637C74}" destId="{78EBDAEE-68F0-8C45-9A5E-5461A1B5BCDD}" srcOrd="0" destOrd="0" presId="urn:microsoft.com/office/officeart/2005/8/layout/hierarchy2"/>
    <dgm:cxn modelId="{93FD1223-03E7-2F41-976B-4BC18EBC4428}" type="presParOf" srcId="{D0953843-72DF-FC4D-AE2C-1DF929637C74}" destId="{B46FF4D3-B843-F349-9F2C-3E27890A4457}" srcOrd="1" destOrd="0" presId="urn:microsoft.com/office/officeart/2005/8/layout/hierarchy2"/>
    <dgm:cxn modelId="{3670CF09-01DE-4243-BFAD-0122058D0661}" type="presParOf" srcId="{4C2504DD-2AA0-4C49-BCD7-A9D1E14D61E2}" destId="{ABB984E2-C7B0-7246-93A0-45B7D5B94425}" srcOrd="4" destOrd="0" presId="urn:microsoft.com/office/officeart/2005/8/layout/hierarchy2"/>
    <dgm:cxn modelId="{14530747-5862-8741-90C7-77EEE5B0896B}" type="presParOf" srcId="{ABB984E2-C7B0-7246-93A0-45B7D5B94425}" destId="{B4E5A4A2-BC2C-3F42-9DF6-B4A49CBA70C6}" srcOrd="0" destOrd="0" presId="urn:microsoft.com/office/officeart/2005/8/layout/hierarchy2"/>
    <dgm:cxn modelId="{D733892C-9D00-8F42-A296-EF15382DDE12}" type="presParOf" srcId="{4C2504DD-2AA0-4C49-BCD7-A9D1E14D61E2}" destId="{BD68CFF7-E572-064B-8C7D-796BC3638B34}" srcOrd="5" destOrd="0" presId="urn:microsoft.com/office/officeart/2005/8/layout/hierarchy2"/>
    <dgm:cxn modelId="{B97C7FBC-A685-B149-AC90-7D9E1AF07A6E}" type="presParOf" srcId="{BD68CFF7-E572-064B-8C7D-796BC3638B34}" destId="{42EDC700-CC45-C34C-9320-63FD0E2084DE}" srcOrd="0" destOrd="0" presId="urn:microsoft.com/office/officeart/2005/8/layout/hierarchy2"/>
    <dgm:cxn modelId="{77BBEF23-E565-BA46-89C7-B63D7E731BA9}" type="presParOf" srcId="{BD68CFF7-E572-064B-8C7D-796BC3638B34}" destId="{B639A81E-1FE4-1C49-8408-01130AC2B6D5}" srcOrd="1" destOrd="0" presId="urn:microsoft.com/office/officeart/2005/8/layout/hierarchy2"/>
    <dgm:cxn modelId="{C5190842-9769-4E45-A7B9-1C4FFF92ABBC}" type="presParOf" srcId="{B639A81E-1FE4-1C49-8408-01130AC2B6D5}" destId="{56E30A28-7A77-0242-822C-036E7E3AF65C}" srcOrd="0" destOrd="0" presId="urn:microsoft.com/office/officeart/2005/8/layout/hierarchy2"/>
    <dgm:cxn modelId="{D2834319-1786-1941-93FE-78F9E6F50C2D}" type="presParOf" srcId="{56E30A28-7A77-0242-822C-036E7E3AF65C}" destId="{6F51F322-87FC-3A4B-BB62-03D735AD2216}" srcOrd="0" destOrd="0" presId="urn:microsoft.com/office/officeart/2005/8/layout/hierarchy2"/>
    <dgm:cxn modelId="{C5F6A490-F18C-554C-8AF3-410C56FF4584}" type="presParOf" srcId="{B639A81E-1FE4-1C49-8408-01130AC2B6D5}" destId="{C6CFEB39-F193-C441-8C2A-63DCA7112796}" srcOrd="1" destOrd="0" presId="urn:microsoft.com/office/officeart/2005/8/layout/hierarchy2"/>
    <dgm:cxn modelId="{333B55F9-F0D4-2B46-82D0-2B999D7AC2FF}" type="presParOf" srcId="{C6CFEB39-F193-C441-8C2A-63DCA7112796}" destId="{BB9E0554-5DE3-5842-B195-E268B2424C44}" srcOrd="0" destOrd="0" presId="urn:microsoft.com/office/officeart/2005/8/layout/hierarchy2"/>
    <dgm:cxn modelId="{15A38389-B230-AA43-B654-0C9E5D5235AB}" type="presParOf" srcId="{C6CFEB39-F193-C441-8C2A-63DCA7112796}" destId="{DA590F0A-F82F-B04C-8846-7A9AEF8B8FB1}" srcOrd="1" destOrd="0" presId="urn:microsoft.com/office/officeart/2005/8/layout/hierarchy2"/>
    <dgm:cxn modelId="{EAC7AF30-9B81-B048-A1CE-B66FE87BE517}" type="presParOf" srcId="{DA590F0A-F82F-B04C-8846-7A9AEF8B8FB1}" destId="{B9E11C5F-2DFB-E648-B2F3-11470C179313}" srcOrd="0" destOrd="0" presId="urn:microsoft.com/office/officeart/2005/8/layout/hierarchy2"/>
    <dgm:cxn modelId="{B54821D0-9E97-5841-931D-5208D377BE53}" type="presParOf" srcId="{B9E11C5F-2DFB-E648-B2F3-11470C179313}" destId="{F9E284CB-8E58-254C-9042-E27CBBC426EE}" srcOrd="0" destOrd="0" presId="urn:microsoft.com/office/officeart/2005/8/layout/hierarchy2"/>
    <dgm:cxn modelId="{13652F5D-B94E-0147-A979-7FAA95ED175F}" type="presParOf" srcId="{DA590F0A-F82F-B04C-8846-7A9AEF8B8FB1}" destId="{370A1EC4-6C94-1147-BD42-9452C6ABFA37}" srcOrd="1" destOrd="0" presId="urn:microsoft.com/office/officeart/2005/8/layout/hierarchy2"/>
    <dgm:cxn modelId="{55E0EE23-5F1B-B44B-BE94-43964010B970}" type="presParOf" srcId="{370A1EC4-6C94-1147-BD42-9452C6ABFA37}" destId="{BD85B411-6DE4-AB4A-B099-6696CC60EC39}" srcOrd="0" destOrd="0" presId="urn:microsoft.com/office/officeart/2005/8/layout/hierarchy2"/>
    <dgm:cxn modelId="{E9A6415F-FE50-C247-8F29-91118330B3A8}" type="presParOf" srcId="{370A1EC4-6C94-1147-BD42-9452C6ABFA37}" destId="{965E7101-E42D-2B47-9BF0-2201B6559D00}" srcOrd="1" destOrd="0" presId="urn:microsoft.com/office/officeart/2005/8/layout/hierarchy2"/>
    <dgm:cxn modelId="{94ACC42D-BCC9-A84B-A98D-D98AE43B039E}" type="presParOf" srcId="{B639A81E-1FE4-1C49-8408-01130AC2B6D5}" destId="{2D5CF652-5E44-0646-BF74-5FD08614627C}" srcOrd="2" destOrd="0" presId="urn:microsoft.com/office/officeart/2005/8/layout/hierarchy2"/>
    <dgm:cxn modelId="{5958FBAF-608E-EF47-A731-2F9A35D72CF7}" type="presParOf" srcId="{2D5CF652-5E44-0646-BF74-5FD08614627C}" destId="{3240823F-ABFA-4A45-AF12-9710685CCA6D}" srcOrd="0" destOrd="0" presId="urn:microsoft.com/office/officeart/2005/8/layout/hierarchy2"/>
    <dgm:cxn modelId="{7949C13C-0D28-2744-9C31-C59A2A532D3C}" type="presParOf" srcId="{B639A81E-1FE4-1C49-8408-01130AC2B6D5}" destId="{1DB68347-BF2F-E943-8ACB-B77DA2768DF9}" srcOrd="3" destOrd="0" presId="urn:microsoft.com/office/officeart/2005/8/layout/hierarchy2"/>
    <dgm:cxn modelId="{B553194B-ACCD-9445-894E-6C261A2811A0}" type="presParOf" srcId="{1DB68347-BF2F-E943-8ACB-B77DA2768DF9}" destId="{DF0FF7E7-B4B9-AF4A-AD74-38F1DE7B0BBF}" srcOrd="0" destOrd="0" presId="urn:microsoft.com/office/officeart/2005/8/layout/hierarchy2"/>
    <dgm:cxn modelId="{30709618-7F20-BE42-84C5-743BC5A7F2AC}" type="presParOf" srcId="{1DB68347-BF2F-E943-8ACB-B77DA2768DF9}" destId="{3D75EA11-F29C-4342-80E0-EEF678B96BCA}" srcOrd="1" destOrd="0" presId="urn:microsoft.com/office/officeart/2005/8/layout/hierarchy2"/>
    <dgm:cxn modelId="{B31405DB-0CF4-0E49-AB76-21432D60633A}" type="presParOf" srcId="{3D75EA11-F29C-4342-80E0-EEF678B96BCA}" destId="{1C42074E-8E95-0B4A-8490-2378637DB234}" srcOrd="0" destOrd="0" presId="urn:microsoft.com/office/officeart/2005/8/layout/hierarchy2"/>
    <dgm:cxn modelId="{E7CF6C6D-4935-4840-9EA2-7E4FC869443E}" type="presParOf" srcId="{1C42074E-8E95-0B4A-8490-2378637DB234}" destId="{05887CDB-5B1D-024C-91EF-1539A25430B9}" srcOrd="0" destOrd="0" presId="urn:microsoft.com/office/officeart/2005/8/layout/hierarchy2"/>
    <dgm:cxn modelId="{8619404E-D806-B140-8024-4C99BCF31AE4}" type="presParOf" srcId="{3D75EA11-F29C-4342-80E0-EEF678B96BCA}" destId="{2B0A5315-D551-A041-8650-9BF80BCD53F0}" srcOrd="1" destOrd="0" presId="urn:microsoft.com/office/officeart/2005/8/layout/hierarchy2"/>
    <dgm:cxn modelId="{AA144647-0D18-8143-9F62-2000B51DC7BF}" type="presParOf" srcId="{2B0A5315-D551-A041-8650-9BF80BCD53F0}" destId="{D773EEC7-D96F-A540-A6E5-1005DBE9CB58}" srcOrd="0" destOrd="0" presId="urn:microsoft.com/office/officeart/2005/8/layout/hierarchy2"/>
    <dgm:cxn modelId="{1761ED1A-9FA6-214B-BB3B-371CE63B1C9E}" type="presParOf" srcId="{2B0A5315-D551-A041-8650-9BF80BCD53F0}" destId="{0120E803-67CD-1F47-A17C-48B8DF99C3A9}" srcOrd="1" destOrd="0" presId="urn:microsoft.com/office/officeart/2005/8/layout/hierarchy2"/>
    <dgm:cxn modelId="{4BBE93D2-EB45-AA40-98EB-F6DE0F818D80}" type="presParOf" srcId="{4C2504DD-2AA0-4C49-BCD7-A9D1E14D61E2}" destId="{4A2D9B61-D106-5744-9901-7C39966815FE}" srcOrd="6" destOrd="0" presId="urn:microsoft.com/office/officeart/2005/8/layout/hierarchy2"/>
    <dgm:cxn modelId="{27B68A6E-064A-8543-A588-097E7B6F4E4A}" type="presParOf" srcId="{4A2D9B61-D106-5744-9901-7C39966815FE}" destId="{190B5569-A991-E94A-98E1-32DB2BFE2677}" srcOrd="0" destOrd="0" presId="urn:microsoft.com/office/officeart/2005/8/layout/hierarchy2"/>
    <dgm:cxn modelId="{6B53E2BF-FF84-3748-AC37-FB0CC8B3F5A9}" type="presParOf" srcId="{4C2504DD-2AA0-4C49-BCD7-A9D1E14D61E2}" destId="{2112F373-4A15-DC43-B3C7-F7C58C8DB019}" srcOrd="7" destOrd="0" presId="urn:microsoft.com/office/officeart/2005/8/layout/hierarchy2"/>
    <dgm:cxn modelId="{0AF4DB09-F84C-8B43-8E39-0DBFB7AA97E5}" type="presParOf" srcId="{2112F373-4A15-DC43-B3C7-F7C58C8DB019}" destId="{67CF88F2-C869-834C-B5B4-E9A4CD470744}" srcOrd="0" destOrd="0" presId="urn:microsoft.com/office/officeart/2005/8/layout/hierarchy2"/>
    <dgm:cxn modelId="{FF797AFA-E9FE-6940-9513-0208CA9F3F97}" type="presParOf" srcId="{2112F373-4A15-DC43-B3C7-F7C58C8DB019}" destId="{676F83BA-F3C7-CF4E-A194-60E1AF487FEE}" srcOrd="1" destOrd="0" presId="urn:microsoft.com/office/officeart/2005/8/layout/hierarchy2"/>
    <dgm:cxn modelId="{FD206D3F-A0C2-D041-9B5F-15E43516C8DD}" type="presParOf" srcId="{676F83BA-F3C7-CF4E-A194-60E1AF487FEE}" destId="{62AE72CB-3BE5-DF4D-8B49-AD80FAAD7F91}" srcOrd="0" destOrd="0" presId="urn:microsoft.com/office/officeart/2005/8/layout/hierarchy2"/>
    <dgm:cxn modelId="{48DB1913-FB78-6247-ACF7-D3876C8D8588}" type="presParOf" srcId="{62AE72CB-3BE5-DF4D-8B49-AD80FAAD7F91}" destId="{540D8051-3840-0C48-895A-C252A394C1EA}" srcOrd="0" destOrd="0" presId="urn:microsoft.com/office/officeart/2005/8/layout/hierarchy2"/>
    <dgm:cxn modelId="{83C5E8DC-9BD7-EE4E-B061-8FAE00C9D6B1}" type="presParOf" srcId="{676F83BA-F3C7-CF4E-A194-60E1AF487FEE}" destId="{9A272898-D952-8940-A309-7E6E1BA7B2BD}" srcOrd="1" destOrd="0" presId="urn:microsoft.com/office/officeart/2005/8/layout/hierarchy2"/>
    <dgm:cxn modelId="{5F862F21-DAA8-A749-9512-449846980E20}" type="presParOf" srcId="{9A272898-D952-8940-A309-7E6E1BA7B2BD}" destId="{09807A85-98AD-B14E-88A3-795359559003}" srcOrd="0" destOrd="0" presId="urn:microsoft.com/office/officeart/2005/8/layout/hierarchy2"/>
    <dgm:cxn modelId="{AF000C6C-5174-4142-A293-5A80B3CC246F}" type="presParOf" srcId="{9A272898-D952-8940-A309-7E6E1BA7B2BD}" destId="{DF68A3C6-B6E6-E94B-8697-F9845A096206}" srcOrd="1" destOrd="0" presId="urn:microsoft.com/office/officeart/2005/8/layout/hierarchy2"/>
    <dgm:cxn modelId="{83143AC5-DCC7-3E4A-A552-8F552D1E5C2D}" type="presParOf" srcId="{DF68A3C6-B6E6-E94B-8697-F9845A096206}" destId="{E5EA76D6-0E3E-9846-AB7F-47103236E1CE}" srcOrd="0" destOrd="0" presId="urn:microsoft.com/office/officeart/2005/8/layout/hierarchy2"/>
    <dgm:cxn modelId="{418FAEFB-ABED-0F49-8768-D94F2CCEDC62}" type="presParOf" srcId="{E5EA76D6-0E3E-9846-AB7F-47103236E1CE}" destId="{0ED8C2E3-A2C2-5C48-BF49-22707CB07785}" srcOrd="0" destOrd="0" presId="urn:microsoft.com/office/officeart/2005/8/layout/hierarchy2"/>
    <dgm:cxn modelId="{1ED6D9C4-9FAA-3743-AE9C-13A656F2E7F7}" type="presParOf" srcId="{DF68A3C6-B6E6-E94B-8697-F9845A096206}" destId="{78FAACE4-CE7F-2744-9D7B-439A49E51EAF}" srcOrd="1" destOrd="0" presId="urn:microsoft.com/office/officeart/2005/8/layout/hierarchy2"/>
    <dgm:cxn modelId="{9D916506-57B9-CD45-A2E1-A529D5CE2397}" type="presParOf" srcId="{78FAACE4-CE7F-2744-9D7B-439A49E51EAF}" destId="{30728DE5-6E7B-C942-BE1D-5D4676C01956}" srcOrd="0" destOrd="0" presId="urn:microsoft.com/office/officeart/2005/8/layout/hierarchy2"/>
    <dgm:cxn modelId="{9BA2ADB1-EAD8-9947-BD34-1E28558B33CE}" type="presParOf" srcId="{78FAACE4-CE7F-2744-9D7B-439A49E51EAF}" destId="{CDBD3F25-0A4E-2D46-AE4D-689B51E8049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17201A-0811-E34B-8F06-80FC7129043F}">
      <dsp:nvSpPr>
        <dsp:cNvPr id="0" name=""/>
        <dsp:cNvSpPr/>
      </dsp:nvSpPr>
      <dsp:spPr>
        <a:xfrm>
          <a:off x="79432" y="1562062"/>
          <a:ext cx="1552064" cy="7760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baseline="0" dirty="0"/>
            <a:t>CIPN mouse model</a:t>
          </a:r>
          <a:endParaRPr lang="en-US" sz="1600" kern="1200" dirty="0"/>
        </a:p>
      </dsp:txBody>
      <dsp:txXfrm>
        <a:off x="102161" y="1584791"/>
        <a:ext cx="1506606" cy="730574"/>
      </dsp:txXfrm>
    </dsp:sp>
    <dsp:sp modelId="{7B70891F-E762-254B-B20C-907F5CC13C34}">
      <dsp:nvSpPr>
        <dsp:cNvPr id="0" name=""/>
        <dsp:cNvSpPr/>
      </dsp:nvSpPr>
      <dsp:spPr>
        <a:xfrm rot="17500715">
          <a:off x="1101592" y="1151288"/>
          <a:ext cx="1680635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1680635" y="1790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1899893" y="1127180"/>
        <a:ext cx="84031" cy="84031"/>
      </dsp:txXfrm>
    </dsp:sp>
    <dsp:sp modelId="{5538CF87-A342-4447-8138-3ED749982782}">
      <dsp:nvSpPr>
        <dsp:cNvPr id="0" name=""/>
        <dsp:cNvSpPr/>
      </dsp:nvSpPr>
      <dsp:spPr>
        <a:xfrm>
          <a:off x="2252322" y="297"/>
          <a:ext cx="1552064" cy="7760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Pharmacological treatment</a:t>
          </a:r>
          <a:endParaRPr lang="en-US" sz="1600" kern="1200" dirty="0"/>
        </a:p>
      </dsp:txBody>
      <dsp:txXfrm>
        <a:off x="2275051" y="23026"/>
        <a:ext cx="1506606" cy="730574"/>
      </dsp:txXfrm>
    </dsp:sp>
    <dsp:sp modelId="{E466CE86-0D0D-9441-AF3F-40084F229502}">
      <dsp:nvSpPr>
        <dsp:cNvPr id="0" name=""/>
        <dsp:cNvSpPr/>
      </dsp:nvSpPr>
      <dsp:spPr>
        <a:xfrm rot="18770822">
          <a:off x="1485449" y="1597506"/>
          <a:ext cx="912920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912920" y="1790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1919086" y="1592591"/>
        <a:ext cx="45646" cy="45646"/>
      </dsp:txXfrm>
    </dsp:sp>
    <dsp:sp modelId="{78EBDAEE-68F0-8C45-9A5E-5461A1B5BCDD}">
      <dsp:nvSpPr>
        <dsp:cNvPr id="0" name=""/>
        <dsp:cNvSpPr/>
      </dsp:nvSpPr>
      <dsp:spPr>
        <a:xfrm>
          <a:off x="2252322" y="892734"/>
          <a:ext cx="1552064" cy="7760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baseline="0" dirty="0"/>
            <a:t>Body Weight measurements</a:t>
          </a:r>
          <a:endParaRPr lang="en-US" sz="1600" kern="1200" dirty="0"/>
        </a:p>
      </dsp:txBody>
      <dsp:txXfrm>
        <a:off x="2275051" y="915463"/>
        <a:ext cx="1506606" cy="730574"/>
      </dsp:txXfrm>
    </dsp:sp>
    <dsp:sp modelId="{ABB984E2-C7B0-7246-93A0-45B7D5B94425}">
      <dsp:nvSpPr>
        <dsp:cNvPr id="0" name=""/>
        <dsp:cNvSpPr/>
      </dsp:nvSpPr>
      <dsp:spPr>
        <a:xfrm rot="1186030">
          <a:off x="1612060" y="2043725"/>
          <a:ext cx="659698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659698" y="1790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1925417" y="2045140"/>
        <a:ext cx="32984" cy="32984"/>
      </dsp:txXfrm>
    </dsp:sp>
    <dsp:sp modelId="{42EDC700-CC45-C34C-9320-63FD0E2084DE}">
      <dsp:nvSpPr>
        <dsp:cNvPr id="0" name=""/>
        <dsp:cNvSpPr/>
      </dsp:nvSpPr>
      <dsp:spPr>
        <a:xfrm>
          <a:off x="2252322" y="1785171"/>
          <a:ext cx="1552064" cy="7760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Peripheral nerve function analysis</a:t>
          </a:r>
          <a:endParaRPr lang="en-US" sz="1600" kern="1200" dirty="0"/>
        </a:p>
      </dsp:txBody>
      <dsp:txXfrm>
        <a:off x="2275051" y="1807900"/>
        <a:ext cx="1506606" cy="730574"/>
      </dsp:txXfrm>
    </dsp:sp>
    <dsp:sp modelId="{56E30A28-7A77-0242-822C-036E7E3AF65C}">
      <dsp:nvSpPr>
        <dsp:cNvPr id="0" name=""/>
        <dsp:cNvSpPr/>
      </dsp:nvSpPr>
      <dsp:spPr>
        <a:xfrm rot="19457599">
          <a:off x="3732525" y="1932170"/>
          <a:ext cx="764549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764549" y="1790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4095686" y="1930964"/>
        <a:ext cx="38227" cy="38227"/>
      </dsp:txXfrm>
    </dsp:sp>
    <dsp:sp modelId="{BB9E0554-5DE3-5842-B195-E268B2424C44}">
      <dsp:nvSpPr>
        <dsp:cNvPr id="0" name=""/>
        <dsp:cNvSpPr/>
      </dsp:nvSpPr>
      <dsp:spPr>
        <a:xfrm>
          <a:off x="4425212" y="1338953"/>
          <a:ext cx="1552064" cy="7760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Von Frey monofilament assay </a:t>
          </a:r>
          <a:endParaRPr lang="en-US" sz="1600" kern="1200" dirty="0"/>
        </a:p>
      </dsp:txBody>
      <dsp:txXfrm>
        <a:off x="4447941" y="1361682"/>
        <a:ext cx="1506606" cy="730574"/>
      </dsp:txXfrm>
    </dsp:sp>
    <dsp:sp modelId="{B9E11C5F-2DFB-E648-B2F3-11470C179313}">
      <dsp:nvSpPr>
        <dsp:cNvPr id="0" name=""/>
        <dsp:cNvSpPr/>
      </dsp:nvSpPr>
      <dsp:spPr>
        <a:xfrm>
          <a:off x="5977277" y="1709061"/>
          <a:ext cx="620825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620825" y="1790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272169" y="1711448"/>
        <a:ext cx="31041" cy="31041"/>
      </dsp:txXfrm>
    </dsp:sp>
    <dsp:sp modelId="{BD85B411-6DE4-AB4A-B099-6696CC60EC39}">
      <dsp:nvSpPr>
        <dsp:cNvPr id="0" name=""/>
        <dsp:cNvSpPr/>
      </dsp:nvSpPr>
      <dsp:spPr>
        <a:xfrm>
          <a:off x="6598103" y="1338953"/>
          <a:ext cx="1552064" cy="7760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Touch</a:t>
          </a:r>
          <a:r>
            <a:rPr lang="en-US" sz="1600" b="1" kern="1200" baseline="0" dirty="0"/>
            <a:t> sensitivity evaluation</a:t>
          </a:r>
          <a:endParaRPr lang="en-US" sz="1600" kern="1200" dirty="0"/>
        </a:p>
      </dsp:txBody>
      <dsp:txXfrm>
        <a:off x="6620832" y="1361682"/>
        <a:ext cx="1506606" cy="730574"/>
      </dsp:txXfrm>
    </dsp:sp>
    <dsp:sp modelId="{2D5CF652-5E44-0646-BF74-5FD08614627C}">
      <dsp:nvSpPr>
        <dsp:cNvPr id="0" name=""/>
        <dsp:cNvSpPr/>
      </dsp:nvSpPr>
      <dsp:spPr>
        <a:xfrm rot="2142401">
          <a:off x="3732525" y="2378389"/>
          <a:ext cx="764549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764549" y="1790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4095686" y="2377183"/>
        <a:ext cx="38227" cy="38227"/>
      </dsp:txXfrm>
    </dsp:sp>
    <dsp:sp modelId="{DF0FF7E7-B4B9-AF4A-AD74-38F1DE7B0BBF}">
      <dsp:nvSpPr>
        <dsp:cNvPr id="0" name=""/>
        <dsp:cNvSpPr/>
      </dsp:nvSpPr>
      <dsp:spPr>
        <a:xfrm>
          <a:off x="4425212" y="2231390"/>
          <a:ext cx="1552064" cy="7760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Acetone evaporation assay </a:t>
          </a:r>
          <a:endParaRPr lang="en-US" sz="1600" kern="1200" dirty="0"/>
        </a:p>
      </dsp:txBody>
      <dsp:txXfrm>
        <a:off x="4447941" y="2254119"/>
        <a:ext cx="1506606" cy="730574"/>
      </dsp:txXfrm>
    </dsp:sp>
    <dsp:sp modelId="{1C42074E-8E95-0B4A-8490-2378637DB234}">
      <dsp:nvSpPr>
        <dsp:cNvPr id="0" name=""/>
        <dsp:cNvSpPr/>
      </dsp:nvSpPr>
      <dsp:spPr>
        <a:xfrm>
          <a:off x="5977277" y="2601498"/>
          <a:ext cx="620825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620825" y="1790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272169" y="2603885"/>
        <a:ext cx="31041" cy="31041"/>
      </dsp:txXfrm>
    </dsp:sp>
    <dsp:sp modelId="{D773EEC7-D96F-A540-A6E5-1005DBE9CB58}">
      <dsp:nvSpPr>
        <dsp:cNvPr id="0" name=""/>
        <dsp:cNvSpPr/>
      </dsp:nvSpPr>
      <dsp:spPr>
        <a:xfrm>
          <a:off x="6598103" y="2231390"/>
          <a:ext cx="1552064" cy="7760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Pain</a:t>
          </a:r>
          <a:r>
            <a:rPr lang="en-US" sz="1600" b="1" kern="1200" baseline="0" dirty="0"/>
            <a:t> sensation evaluation</a:t>
          </a:r>
          <a:endParaRPr lang="en-US" sz="1600" kern="1200" dirty="0"/>
        </a:p>
      </dsp:txBody>
      <dsp:txXfrm>
        <a:off x="6620832" y="2254119"/>
        <a:ext cx="1506606" cy="730574"/>
      </dsp:txXfrm>
    </dsp:sp>
    <dsp:sp modelId="{4A2D9B61-D106-5744-9901-7C39966815FE}">
      <dsp:nvSpPr>
        <dsp:cNvPr id="0" name=""/>
        <dsp:cNvSpPr/>
      </dsp:nvSpPr>
      <dsp:spPr>
        <a:xfrm rot="4099285">
          <a:off x="1101592" y="2713053"/>
          <a:ext cx="1680635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1680635" y="1790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1899893" y="2688945"/>
        <a:ext cx="84031" cy="84031"/>
      </dsp:txXfrm>
    </dsp:sp>
    <dsp:sp modelId="{67CF88F2-C869-834C-B5B4-E9A4CD470744}">
      <dsp:nvSpPr>
        <dsp:cNvPr id="0" name=""/>
        <dsp:cNvSpPr/>
      </dsp:nvSpPr>
      <dsp:spPr>
        <a:xfrm>
          <a:off x="2252322" y="3123827"/>
          <a:ext cx="1552064" cy="7760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Immuno-histological analysis</a:t>
          </a:r>
          <a:endParaRPr lang="en-US" sz="1600" kern="1200" dirty="0"/>
        </a:p>
      </dsp:txBody>
      <dsp:txXfrm>
        <a:off x="2275051" y="3146556"/>
        <a:ext cx="1506606" cy="730574"/>
      </dsp:txXfrm>
    </dsp:sp>
    <dsp:sp modelId="{62AE72CB-3BE5-DF4D-8B49-AD80FAAD7F91}">
      <dsp:nvSpPr>
        <dsp:cNvPr id="0" name=""/>
        <dsp:cNvSpPr/>
      </dsp:nvSpPr>
      <dsp:spPr>
        <a:xfrm>
          <a:off x="3804387" y="3493935"/>
          <a:ext cx="620825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620825" y="1790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4099279" y="3496322"/>
        <a:ext cx="31041" cy="31041"/>
      </dsp:txXfrm>
    </dsp:sp>
    <dsp:sp modelId="{09807A85-98AD-B14E-88A3-795359559003}">
      <dsp:nvSpPr>
        <dsp:cNvPr id="0" name=""/>
        <dsp:cNvSpPr/>
      </dsp:nvSpPr>
      <dsp:spPr>
        <a:xfrm>
          <a:off x="4425212" y="3123827"/>
          <a:ext cx="1552064" cy="7760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Footpad tissues</a:t>
          </a:r>
          <a:endParaRPr lang="en-US" sz="1600" kern="1200" dirty="0"/>
        </a:p>
      </dsp:txBody>
      <dsp:txXfrm>
        <a:off x="4447941" y="3146556"/>
        <a:ext cx="1506606" cy="730574"/>
      </dsp:txXfrm>
    </dsp:sp>
    <dsp:sp modelId="{E5EA76D6-0E3E-9846-AB7F-47103236E1CE}">
      <dsp:nvSpPr>
        <dsp:cNvPr id="0" name=""/>
        <dsp:cNvSpPr/>
      </dsp:nvSpPr>
      <dsp:spPr>
        <a:xfrm>
          <a:off x="5977277" y="3493935"/>
          <a:ext cx="620825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620825" y="1790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272169" y="3496322"/>
        <a:ext cx="31041" cy="31041"/>
      </dsp:txXfrm>
    </dsp:sp>
    <dsp:sp modelId="{30728DE5-6E7B-C942-BE1D-5D4676C01956}">
      <dsp:nvSpPr>
        <dsp:cNvPr id="0" name=""/>
        <dsp:cNvSpPr/>
      </dsp:nvSpPr>
      <dsp:spPr>
        <a:xfrm>
          <a:off x="6598103" y="3123827"/>
          <a:ext cx="1552064" cy="7760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/>
            <a:t>Interepidermal</a:t>
          </a:r>
          <a:r>
            <a:rPr lang="en-US" sz="1600" b="1" kern="1200" baseline="0" dirty="0"/>
            <a:t> nerve fibers (IENFs) density</a:t>
          </a:r>
          <a:endParaRPr lang="en-US" sz="1600" kern="1200" dirty="0"/>
        </a:p>
      </dsp:txBody>
      <dsp:txXfrm>
        <a:off x="6620832" y="3146556"/>
        <a:ext cx="1506606" cy="7305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76BD5E-D54F-534D-92CF-62765D48773D}" type="datetimeFigureOut">
              <a:rPr lang="en-US" smtClean="0"/>
              <a:t>6/6/20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569D8A-B77B-7D43-BB89-5CBFE8B81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3426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36639B-7B5D-FE4E-A125-A02868536743}" type="datetimeFigureOut">
              <a:rPr lang="en-US" smtClean="0"/>
              <a:t>6/6/20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7DC4A2-5C1A-4148-8213-CA8FCF92F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134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7FB42-5E37-614C-8F58-6F380852D43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8665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DC4A2-5C1A-4148-8213-CA8FCF92F1A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8710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DC4A2-5C1A-4148-8213-CA8FCF92F1A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1036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CGRP=Calcitonin gene-related</a:t>
            </a:r>
            <a:r>
              <a:rPr lang="en-US" baseline="0" dirty="0"/>
              <a:t> peptide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DC4A2-5C1A-4148-8213-CA8FCF92F1A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6456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6B908D-4E38-CF48-B322-78CC5518DC1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958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DC4A2-5C1A-4148-8213-CA8FCF92F1A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019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DC4A2-5C1A-4148-8213-CA8FCF92F1A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9218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DC4A2-5C1A-4148-8213-CA8FCF92F1A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0722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DC4A2-5C1A-4148-8213-CA8FCF92F1A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6643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DC4A2-5C1A-4148-8213-CA8FCF92F1A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9930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DC4A2-5C1A-4148-8213-CA8FCF92F1A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6330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DC4A2-5C1A-4148-8213-CA8FCF92F1A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7340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DC4A2-5C1A-4148-8213-CA8FCF92F1A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0866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DC4A2-5C1A-4148-8213-CA8FCF92F1A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481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841772"/>
            <a:ext cx="6172200" cy="1790700"/>
          </a:xfrm>
        </p:spPr>
        <p:txBody>
          <a:bodyPr anchor="b"/>
          <a:lstStyle>
            <a:lvl1pPr algn="ctr"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2701528"/>
            <a:ext cx="6172200" cy="1241822"/>
          </a:xfrm>
        </p:spPr>
        <p:txBody>
          <a:bodyPr/>
          <a:lstStyle>
            <a:lvl1pPr marL="0" indent="0" algn="ctr">
              <a:buNone/>
              <a:defRPr sz="1620"/>
            </a:lvl1pPr>
            <a:lvl2pPr marL="308610" indent="0" algn="ctr">
              <a:buNone/>
              <a:defRPr sz="1350"/>
            </a:lvl2pPr>
            <a:lvl3pPr marL="617220" indent="0" algn="ctr">
              <a:buNone/>
              <a:defRPr sz="1215"/>
            </a:lvl3pPr>
            <a:lvl4pPr marL="925830" indent="0" algn="ctr">
              <a:buNone/>
              <a:defRPr sz="1080"/>
            </a:lvl4pPr>
            <a:lvl5pPr marL="1234440" indent="0" algn="ctr">
              <a:buNone/>
              <a:defRPr sz="1080"/>
            </a:lvl5pPr>
            <a:lvl6pPr marL="1543050" indent="0" algn="ctr">
              <a:buNone/>
              <a:defRPr sz="1080"/>
            </a:lvl6pPr>
            <a:lvl7pPr marL="1851660" indent="0" algn="ctr">
              <a:buNone/>
              <a:defRPr sz="1080"/>
            </a:lvl7pPr>
            <a:lvl8pPr marL="2160270" indent="0" algn="ctr">
              <a:buNone/>
              <a:defRPr sz="1080"/>
            </a:lvl8pPr>
            <a:lvl9pPr marL="2468880" indent="0" algn="ctr">
              <a:buNone/>
              <a:defRPr sz="10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9A017-54E7-1B4C-82D5-2DF91F080ACE}" type="datetime1">
              <a:rPr lang="en-US" smtClean="0"/>
              <a:t>6/6/20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7256C-E896-BA4C-B872-455DE494B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7216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85796-2F46-F243-B5A6-5C571EB9D02B}" type="datetime1">
              <a:rPr lang="en-US" smtClean="0"/>
              <a:t>6/6/20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7256C-E896-BA4C-B872-455DE494B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708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889307" y="273844"/>
            <a:ext cx="1774508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5785" y="273844"/>
            <a:ext cx="5220653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9216-7577-5F4D-8B46-1D92BC0EF16C}" type="datetime1">
              <a:rPr lang="en-US" smtClean="0"/>
              <a:t>6/6/20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7256C-E896-BA4C-B872-455DE494B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4396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B6CC2-903E-F546-B71A-4555C5F61EA4}" type="datetime1">
              <a:rPr lang="en-US" smtClean="0"/>
              <a:t>6/6/20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7256C-E896-BA4C-B872-455DE494B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117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499" y="1282304"/>
            <a:ext cx="7098030" cy="2139553"/>
          </a:xfrm>
        </p:spPr>
        <p:txBody>
          <a:bodyPr anchor="b"/>
          <a:lstStyle>
            <a:lvl1pPr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1499" y="3442098"/>
            <a:ext cx="7098030" cy="1125140"/>
          </a:xfrm>
        </p:spPr>
        <p:txBody>
          <a:bodyPr/>
          <a:lstStyle>
            <a:lvl1pPr marL="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1pPr>
            <a:lvl2pPr marL="30861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17220" indent="0">
              <a:buNone/>
              <a:defRPr sz="1215">
                <a:solidFill>
                  <a:schemeClr val="tx1">
                    <a:tint val="75000"/>
                  </a:schemeClr>
                </a:solidFill>
              </a:defRPr>
            </a:lvl3pPr>
            <a:lvl4pPr marL="92583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4pPr>
            <a:lvl5pPr marL="123444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5pPr>
            <a:lvl6pPr marL="154305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6pPr>
            <a:lvl7pPr marL="185166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7pPr>
            <a:lvl8pPr marL="216027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8pPr>
            <a:lvl9pPr marL="246888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A703A-BE9E-B648-9DA1-EF98D73AA768}" type="datetime1">
              <a:rPr lang="en-US" smtClean="0"/>
              <a:t>6/6/20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7256C-E896-BA4C-B872-455DE494B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4086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5785" y="1369219"/>
            <a:ext cx="349758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66235" y="1369219"/>
            <a:ext cx="349758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FCC53-8FB5-1F4A-B36B-AB759C5643BD}" type="datetime1">
              <a:rPr lang="en-US" smtClean="0"/>
              <a:t>6/6/20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7256C-E896-BA4C-B872-455DE494B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5270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857" y="273844"/>
            <a:ext cx="709803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6857" y="1260872"/>
            <a:ext cx="3481506" cy="617934"/>
          </a:xfrm>
        </p:spPr>
        <p:txBody>
          <a:bodyPr anchor="b"/>
          <a:lstStyle>
            <a:lvl1pPr marL="0" indent="0">
              <a:buNone/>
              <a:defRPr sz="1620" b="1"/>
            </a:lvl1pPr>
            <a:lvl2pPr marL="308610" indent="0">
              <a:buNone/>
              <a:defRPr sz="1350" b="1"/>
            </a:lvl2pPr>
            <a:lvl3pPr marL="617220" indent="0">
              <a:buNone/>
              <a:defRPr sz="1215" b="1"/>
            </a:lvl3pPr>
            <a:lvl4pPr marL="925830" indent="0">
              <a:buNone/>
              <a:defRPr sz="1080" b="1"/>
            </a:lvl4pPr>
            <a:lvl5pPr marL="1234440" indent="0">
              <a:buNone/>
              <a:defRPr sz="1080" b="1"/>
            </a:lvl5pPr>
            <a:lvl6pPr marL="1543050" indent="0">
              <a:buNone/>
              <a:defRPr sz="1080" b="1"/>
            </a:lvl6pPr>
            <a:lvl7pPr marL="1851660" indent="0">
              <a:buNone/>
              <a:defRPr sz="1080" b="1"/>
            </a:lvl7pPr>
            <a:lvl8pPr marL="2160270" indent="0">
              <a:buNone/>
              <a:defRPr sz="1080" b="1"/>
            </a:lvl8pPr>
            <a:lvl9pPr marL="2468880" indent="0">
              <a:buNone/>
              <a:defRPr sz="10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6857" y="1878806"/>
            <a:ext cx="3481506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66235" y="1260872"/>
            <a:ext cx="3498652" cy="617934"/>
          </a:xfrm>
        </p:spPr>
        <p:txBody>
          <a:bodyPr anchor="b"/>
          <a:lstStyle>
            <a:lvl1pPr marL="0" indent="0">
              <a:buNone/>
              <a:defRPr sz="1620" b="1"/>
            </a:lvl1pPr>
            <a:lvl2pPr marL="308610" indent="0">
              <a:buNone/>
              <a:defRPr sz="1350" b="1"/>
            </a:lvl2pPr>
            <a:lvl3pPr marL="617220" indent="0">
              <a:buNone/>
              <a:defRPr sz="1215" b="1"/>
            </a:lvl3pPr>
            <a:lvl4pPr marL="925830" indent="0">
              <a:buNone/>
              <a:defRPr sz="1080" b="1"/>
            </a:lvl4pPr>
            <a:lvl5pPr marL="1234440" indent="0">
              <a:buNone/>
              <a:defRPr sz="1080" b="1"/>
            </a:lvl5pPr>
            <a:lvl6pPr marL="1543050" indent="0">
              <a:buNone/>
              <a:defRPr sz="1080" b="1"/>
            </a:lvl6pPr>
            <a:lvl7pPr marL="1851660" indent="0">
              <a:buNone/>
              <a:defRPr sz="1080" b="1"/>
            </a:lvl7pPr>
            <a:lvl8pPr marL="2160270" indent="0">
              <a:buNone/>
              <a:defRPr sz="1080" b="1"/>
            </a:lvl8pPr>
            <a:lvl9pPr marL="2468880" indent="0">
              <a:buNone/>
              <a:defRPr sz="10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66235" y="1878806"/>
            <a:ext cx="3498652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5DE52-4E4D-1C43-9C83-BB9FC09218AD}" type="datetime1">
              <a:rPr lang="en-US" smtClean="0"/>
              <a:t>6/6/20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7256C-E896-BA4C-B872-455DE494B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40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6AB74-EF80-1048-9B23-5D63F5A149AF}" type="datetime1">
              <a:rPr lang="en-US" smtClean="0"/>
              <a:t>6/6/20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7256C-E896-BA4C-B872-455DE494B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0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26ED-935F-D94E-8E60-A767182C09CA}" type="datetime1">
              <a:rPr lang="en-US" smtClean="0"/>
              <a:t>6/6/20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7256C-E896-BA4C-B872-455DE494B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01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857" y="342900"/>
            <a:ext cx="2654260" cy="1200150"/>
          </a:xfrm>
        </p:spPr>
        <p:txBody>
          <a:bodyPr anchor="b"/>
          <a:lstStyle>
            <a:lvl1pPr>
              <a:defRPr sz="21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8652" y="740569"/>
            <a:ext cx="4166235" cy="3655219"/>
          </a:xfrm>
        </p:spPr>
        <p:txBody>
          <a:bodyPr/>
          <a:lstStyle>
            <a:lvl1pPr>
              <a:defRPr sz="2160"/>
            </a:lvl1pPr>
            <a:lvl2pPr>
              <a:defRPr sz="1890"/>
            </a:lvl2pPr>
            <a:lvl3pPr>
              <a:defRPr sz="162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6857" y="1543050"/>
            <a:ext cx="2654260" cy="2858691"/>
          </a:xfrm>
        </p:spPr>
        <p:txBody>
          <a:bodyPr/>
          <a:lstStyle>
            <a:lvl1pPr marL="0" indent="0">
              <a:buNone/>
              <a:defRPr sz="1080"/>
            </a:lvl1pPr>
            <a:lvl2pPr marL="308610" indent="0">
              <a:buNone/>
              <a:defRPr sz="945"/>
            </a:lvl2pPr>
            <a:lvl3pPr marL="617220" indent="0">
              <a:buNone/>
              <a:defRPr sz="810"/>
            </a:lvl3pPr>
            <a:lvl4pPr marL="925830" indent="0">
              <a:buNone/>
              <a:defRPr sz="675"/>
            </a:lvl4pPr>
            <a:lvl5pPr marL="1234440" indent="0">
              <a:buNone/>
              <a:defRPr sz="675"/>
            </a:lvl5pPr>
            <a:lvl6pPr marL="1543050" indent="0">
              <a:buNone/>
              <a:defRPr sz="675"/>
            </a:lvl6pPr>
            <a:lvl7pPr marL="1851660" indent="0">
              <a:buNone/>
              <a:defRPr sz="675"/>
            </a:lvl7pPr>
            <a:lvl8pPr marL="2160270" indent="0">
              <a:buNone/>
              <a:defRPr sz="675"/>
            </a:lvl8pPr>
            <a:lvl9pPr marL="246888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95D7C-2DB5-CA46-9E2E-138AFDE79D1E}" type="datetime1">
              <a:rPr lang="en-US" smtClean="0"/>
              <a:t>6/6/20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7256C-E896-BA4C-B872-455DE494B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8040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857" y="342900"/>
            <a:ext cx="2654260" cy="1200150"/>
          </a:xfrm>
        </p:spPr>
        <p:txBody>
          <a:bodyPr anchor="b"/>
          <a:lstStyle>
            <a:lvl1pPr>
              <a:defRPr sz="21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498652" y="740569"/>
            <a:ext cx="4166235" cy="3655219"/>
          </a:xfrm>
        </p:spPr>
        <p:txBody>
          <a:bodyPr anchor="t"/>
          <a:lstStyle>
            <a:lvl1pPr marL="0" indent="0">
              <a:buNone/>
              <a:defRPr sz="2160"/>
            </a:lvl1pPr>
            <a:lvl2pPr marL="308610" indent="0">
              <a:buNone/>
              <a:defRPr sz="1890"/>
            </a:lvl2pPr>
            <a:lvl3pPr marL="617220" indent="0">
              <a:buNone/>
              <a:defRPr sz="1620"/>
            </a:lvl3pPr>
            <a:lvl4pPr marL="925830" indent="0">
              <a:buNone/>
              <a:defRPr sz="1350"/>
            </a:lvl4pPr>
            <a:lvl5pPr marL="1234440" indent="0">
              <a:buNone/>
              <a:defRPr sz="1350"/>
            </a:lvl5pPr>
            <a:lvl6pPr marL="1543050" indent="0">
              <a:buNone/>
              <a:defRPr sz="1350"/>
            </a:lvl6pPr>
            <a:lvl7pPr marL="1851660" indent="0">
              <a:buNone/>
              <a:defRPr sz="1350"/>
            </a:lvl7pPr>
            <a:lvl8pPr marL="2160270" indent="0">
              <a:buNone/>
              <a:defRPr sz="1350"/>
            </a:lvl8pPr>
            <a:lvl9pPr marL="2468880" indent="0">
              <a:buNone/>
              <a:defRPr sz="135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6857" y="1543050"/>
            <a:ext cx="2654260" cy="2858691"/>
          </a:xfrm>
        </p:spPr>
        <p:txBody>
          <a:bodyPr/>
          <a:lstStyle>
            <a:lvl1pPr marL="0" indent="0">
              <a:buNone/>
              <a:defRPr sz="1080"/>
            </a:lvl1pPr>
            <a:lvl2pPr marL="308610" indent="0">
              <a:buNone/>
              <a:defRPr sz="945"/>
            </a:lvl2pPr>
            <a:lvl3pPr marL="617220" indent="0">
              <a:buNone/>
              <a:defRPr sz="810"/>
            </a:lvl3pPr>
            <a:lvl4pPr marL="925830" indent="0">
              <a:buNone/>
              <a:defRPr sz="675"/>
            </a:lvl4pPr>
            <a:lvl5pPr marL="1234440" indent="0">
              <a:buNone/>
              <a:defRPr sz="675"/>
            </a:lvl5pPr>
            <a:lvl6pPr marL="1543050" indent="0">
              <a:buNone/>
              <a:defRPr sz="675"/>
            </a:lvl6pPr>
            <a:lvl7pPr marL="1851660" indent="0">
              <a:buNone/>
              <a:defRPr sz="675"/>
            </a:lvl7pPr>
            <a:lvl8pPr marL="2160270" indent="0">
              <a:buNone/>
              <a:defRPr sz="675"/>
            </a:lvl8pPr>
            <a:lvl9pPr marL="246888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C4A72-B04C-A940-A807-E01B04D23965}" type="datetime1">
              <a:rPr lang="en-US" smtClean="0"/>
              <a:t>6/6/20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7256C-E896-BA4C-B872-455DE494B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0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5785" y="273844"/>
            <a:ext cx="709803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5785" y="1369219"/>
            <a:ext cx="709803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5785" y="4767263"/>
            <a:ext cx="185166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162D9-FD9C-4240-8C7E-EE053B620942}" type="datetime1">
              <a:rPr lang="en-US" smtClean="0"/>
              <a:t>6/6/20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26055" y="4767263"/>
            <a:ext cx="277749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12155" y="4767263"/>
            <a:ext cx="185166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7256C-E896-BA4C-B872-455DE494B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555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2" r:id="rId1"/>
    <p:sldLayoutId id="2147484463" r:id="rId2"/>
    <p:sldLayoutId id="2147484464" r:id="rId3"/>
    <p:sldLayoutId id="2147484465" r:id="rId4"/>
    <p:sldLayoutId id="2147484466" r:id="rId5"/>
    <p:sldLayoutId id="2147484467" r:id="rId6"/>
    <p:sldLayoutId id="2147484468" r:id="rId7"/>
    <p:sldLayoutId id="2147484469" r:id="rId8"/>
    <p:sldLayoutId id="2147484470" r:id="rId9"/>
    <p:sldLayoutId id="2147484471" r:id="rId10"/>
    <p:sldLayoutId id="2147484472" r:id="rId11"/>
  </p:sldLayoutIdLst>
  <p:hf hdr="0" ftr="0" dt="0"/>
  <p:txStyles>
    <p:titleStyle>
      <a:lvl1pPr algn="l" defTabSz="617220" rtl="0" eaLnBrk="1" latinLnBrk="0" hangingPunct="1">
        <a:lnSpc>
          <a:spcPct val="90000"/>
        </a:lnSpc>
        <a:spcBef>
          <a:spcPct val="0"/>
        </a:spcBef>
        <a:buNone/>
        <a:defRPr sz="29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4305" indent="-154305" algn="l" defTabSz="617220" rtl="0" eaLnBrk="1" latinLnBrk="0" hangingPunct="1">
        <a:lnSpc>
          <a:spcPct val="90000"/>
        </a:lnSpc>
        <a:spcBef>
          <a:spcPts val="67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62915" indent="-154305" algn="l" defTabSz="617220" rtl="0" eaLnBrk="1" latinLnBrk="0" hangingPunct="1">
        <a:lnSpc>
          <a:spcPct val="90000"/>
        </a:lnSpc>
        <a:spcBef>
          <a:spcPts val="338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771525" indent="-154305" algn="l" defTabSz="617220" rtl="0" eaLnBrk="1" latinLnBrk="0" hangingPunct="1">
        <a:lnSpc>
          <a:spcPct val="90000"/>
        </a:lnSpc>
        <a:spcBef>
          <a:spcPts val="338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80135" indent="-154305" algn="l" defTabSz="617220" rtl="0" eaLnBrk="1" latinLnBrk="0" hangingPunct="1">
        <a:lnSpc>
          <a:spcPct val="90000"/>
        </a:lnSpc>
        <a:spcBef>
          <a:spcPts val="338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4pPr>
      <a:lvl5pPr marL="1388745" indent="-154305" algn="l" defTabSz="617220" rtl="0" eaLnBrk="1" latinLnBrk="0" hangingPunct="1">
        <a:lnSpc>
          <a:spcPct val="90000"/>
        </a:lnSpc>
        <a:spcBef>
          <a:spcPts val="338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5pPr>
      <a:lvl6pPr marL="1697355" indent="-154305" algn="l" defTabSz="617220" rtl="0" eaLnBrk="1" latinLnBrk="0" hangingPunct="1">
        <a:lnSpc>
          <a:spcPct val="90000"/>
        </a:lnSpc>
        <a:spcBef>
          <a:spcPts val="338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6pPr>
      <a:lvl7pPr marL="2005965" indent="-154305" algn="l" defTabSz="617220" rtl="0" eaLnBrk="1" latinLnBrk="0" hangingPunct="1">
        <a:lnSpc>
          <a:spcPct val="90000"/>
        </a:lnSpc>
        <a:spcBef>
          <a:spcPts val="338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7pPr>
      <a:lvl8pPr marL="2314575" indent="-154305" algn="l" defTabSz="617220" rtl="0" eaLnBrk="1" latinLnBrk="0" hangingPunct="1">
        <a:lnSpc>
          <a:spcPct val="90000"/>
        </a:lnSpc>
        <a:spcBef>
          <a:spcPts val="338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8pPr>
      <a:lvl9pPr marL="2623185" indent="-154305" algn="l" defTabSz="617220" rtl="0" eaLnBrk="1" latinLnBrk="0" hangingPunct="1">
        <a:lnSpc>
          <a:spcPct val="90000"/>
        </a:lnSpc>
        <a:spcBef>
          <a:spcPts val="338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1pPr>
      <a:lvl2pPr marL="30861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2pPr>
      <a:lvl3pPr marL="61722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3pPr>
      <a:lvl4pPr marL="92583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4pPr>
      <a:lvl5pPr marL="123444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5pPr>
      <a:lvl6pPr marL="154305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6pPr>
      <a:lvl7pPr marL="185166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7pPr>
      <a:lvl8pPr marL="216027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hyperlink" Target="http://www.google.com/url?sa=i&amp;rct=j&amp;q=semmes+weinstein&amp;source=images&amp;cd=&amp;cad=rja&amp;docid=U4S2aXrVxjZYDM&amp;tbnid=bFlsV4J0XeHemM:&amp;ved=0CAUQjRw&amp;url=http://multiple-sclerosis-research.blogspot.com/2012/06/research-hand-and-arm-strength-in-ms.html&amp;ei=1YroUbyNCbbh4AOD5ID4Dg&amp;bvm=bv.49478099,d.dmg&amp;psig=AFQjCNG9Ev7uupUxJFrsab1OKGP9QETZPw&amp;ust=1374280699624664" TargetMode="External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tiff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7" Type="http://schemas.openxmlformats.org/officeDocument/2006/relationships/image" Target="../media/image28.t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tif"/><Relationship Id="rId5" Type="http://schemas.openxmlformats.org/officeDocument/2006/relationships/image" Target="../media/image26.tif"/><Relationship Id="rId4" Type="http://schemas.openxmlformats.org/officeDocument/2006/relationships/image" Target="../media/image25.t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9.tif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1.jpeg"/><Relationship Id="rId4" Type="http://schemas.openxmlformats.org/officeDocument/2006/relationships/image" Target="../media/image30.tif"/><Relationship Id="rId9" Type="http://schemas.openxmlformats.org/officeDocument/2006/relationships/image" Target="../media/image33.tif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5035" y="204107"/>
            <a:ext cx="7332326" cy="1564561"/>
          </a:xfrm>
        </p:spPr>
        <p:txBody>
          <a:bodyPr>
            <a:noAutofit/>
          </a:bodyPr>
          <a:lstStyle/>
          <a:p>
            <a:r>
              <a:rPr lang="en-US" altLang="en-US" sz="2400" b="1" dirty="0">
                <a:solidFill>
                  <a:srgbClr val="FFC000"/>
                </a:solidFill>
                <a:latin typeface="Times" pitchFamily="2" charset="0"/>
                <a:ea typeface="Times" pitchFamily="2" charset="0"/>
                <a:cs typeface="Times" pitchFamily="2" charset="0"/>
              </a:rPr>
              <a:t>The therapeutic effect of Rho kinase inhibitor Y-27632 on protection from chemotherapy-induced peripheral neuropathy in mouse model</a:t>
            </a:r>
            <a:br>
              <a:rPr lang="en-US" altLang="en-US" sz="2400" b="1" dirty="0">
                <a:solidFill>
                  <a:srgbClr val="FFC000"/>
                </a:solidFill>
                <a:latin typeface="Times" pitchFamily="2" charset="0"/>
                <a:ea typeface="Times" pitchFamily="2" charset="0"/>
                <a:cs typeface="Times" pitchFamily="2" charset="0"/>
              </a:rPr>
            </a:br>
            <a:endParaRPr lang="en-US" sz="24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-5402" y="2269760"/>
            <a:ext cx="8233200" cy="1241822"/>
          </a:xfrm>
        </p:spPr>
        <p:txBody>
          <a:bodyPr>
            <a:normAutofit lnSpcReduction="10000"/>
          </a:bodyPr>
          <a:lstStyle/>
          <a:p>
            <a:pPr marL="89151"/>
            <a:r>
              <a:rPr lang="en-US" b="1" dirty="0">
                <a:solidFill>
                  <a:schemeClr val="accent4"/>
                </a:solidFill>
                <a:cs typeface="Arial" pitchFamily="34" charset="0"/>
              </a:rPr>
              <a:t>Zachary Elliott</a:t>
            </a:r>
          </a:p>
          <a:p>
            <a:pPr marL="89151"/>
            <a:r>
              <a:rPr lang="en-US" b="1" dirty="0">
                <a:solidFill>
                  <a:schemeClr val="accent4"/>
                </a:solidFill>
                <a:cs typeface="Arial" pitchFamily="34" charset="0"/>
              </a:rPr>
              <a:t>Department of Anatomy and Cell Biology</a:t>
            </a:r>
          </a:p>
          <a:p>
            <a:pPr marL="89151"/>
            <a:r>
              <a:rPr lang="en-US" b="1" dirty="0">
                <a:solidFill>
                  <a:schemeClr val="accent4"/>
                </a:solidFill>
                <a:cs typeface="Arial" pitchFamily="34" charset="0"/>
              </a:rPr>
              <a:t>Brody School of Medicine</a:t>
            </a:r>
          </a:p>
          <a:p>
            <a:r>
              <a:rPr lang="en-US" dirty="0">
                <a:solidFill>
                  <a:schemeClr val="accent4"/>
                </a:solidFill>
              </a:rPr>
              <a:t>April 17, 2018</a:t>
            </a:r>
          </a:p>
        </p:txBody>
      </p:sp>
      <p:sp>
        <p:nvSpPr>
          <p:cNvPr id="8" name="Slide Number Placeholder 1"/>
          <p:cNvSpPr txBox="1">
            <a:spLocks/>
          </p:cNvSpPr>
          <p:nvPr/>
        </p:nvSpPr>
        <p:spPr>
          <a:xfrm>
            <a:off x="5812155" y="4767263"/>
            <a:ext cx="185166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800" rtl="0" eaLnBrk="1" latinLnBrk="0" hangingPunct="1">
              <a:defRPr sz="81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dirty="0">
                <a:solidFill>
                  <a:schemeClr val="tx1"/>
                </a:solidFill>
              </a:rPr>
              <a:t>1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147160" y="11567825"/>
            <a:ext cx="9286875" cy="9144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994760" y="11720225"/>
            <a:ext cx="9286875" cy="9144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05038" y="16241425"/>
            <a:ext cx="9286875" cy="9144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52638" y="16393825"/>
            <a:ext cx="9286875" cy="9144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2178" y="3468577"/>
            <a:ext cx="1458039" cy="143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883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3290711" y="1132638"/>
            <a:ext cx="1451605" cy="862855"/>
            <a:chOff x="2673139" y="2250782"/>
            <a:chExt cx="2729640" cy="1429846"/>
          </a:xfrm>
        </p:grpSpPr>
        <p:pic>
          <p:nvPicPr>
            <p:cNvPr id="35" name="Picture 34" descr="http://www.criver.com/SiteCollectionImages/Images_255x164/rm_mice_black_c57.jpg"/>
            <p:cNvPicPr>
              <a:picLocks noChangeAspect="1" noChangeArrowheads="1"/>
            </p:cNvPicPr>
            <p:nvPr/>
          </p:nvPicPr>
          <p:blipFill>
            <a:blip r:embed="rId2" cstate="print"/>
            <a:srcRect t="10345" b="17241"/>
            <a:stretch>
              <a:fillRect/>
            </a:stretch>
          </p:blipFill>
          <p:spPr bwMode="auto">
            <a:xfrm>
              <a:off x="3348958" y="2250782"/>
              <a:ext cx="1630535" cy="866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" name="TextBox 35"/>
            <p:cNvSpPr txBox="1"/>
            <p:nvPr/>
          </p:nvSpPr>
          <p:spPr>
            <a:xfrm>
              <a:off x="2673139" y="2998157"/>
              <a:ext cx="2729640" cy="6824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90" b="1" dirty="0"/>
                <a:t>Female</a:t>
              </a:r>
              <a:r>
                <a:rPr lang="en-US" sz="692" b="1" dirty="0"/>
                <a:t> mice </a:t>
              </a:r>
            </a:p>
            <a:p>
              <a:pPr algn="ctr"/>
              <a:r>
                <a:rPr lang="en-US" sz="692" b="1" dirty="0"/>
                <a:t>(C57BL6/J strain)</a:t>
              </a:r>
            </a:p>
            <a:p>
              <a:pPr algn="ctr"/>
              <a:r>
                <a:rPr lang="en-US" sz="692" b="1" dirty="0"/>
                <a:t>n=40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051988" y="2394815"/>
            <a:ext cx="1451605" cy="862855"/>
            <a:chOff x="2673139" y="2250782"/>
            <a:chExt cx="2729640" cy="1429842"/>
          </a:xfrm>
        </p:grpSpPr>
        <p:pic>
          <p:nvPicPr>
            <p:cNvPr id="42" name="Picture 41" descr="http://www.criver.com/SiteCollectionImages/Images_255x164/rm_mice_black_c57.jpg"/>
            <p:cNvPicPr>
              <a:picLocks noChangeAspect="1" noChangeArrowheads="1"/>
            </p:cNvPicPr>
            <p:nvPr/>
          </p:nvPicPr>
          <p:blipFill>
            <a:blip r:embed="rId2" cstate="print"/>
            <a:srcRect t="10345" b="17241"/>
            <a:stretch>
              <a:fillRect/>
            </a:stretch>
          </p:blipFill>
          <p:spPr bwMode="auto">
            <a:xfrm>
              <a:off x="3348958" y="2250782"/>
              <a:ext cx="1630535" cy="866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" name="TextBox 42"/>
            <p:cNvSpPr txBox="1"/>
            <p:nvPr/>
          </p:nvSpPr>
          <p:spPr>
            <a:xfrm>
              <a:off x="2673139" y="2998155"/>
              <a:ext cx="2729640" cy="68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90" b="1" dirty="0"/>
                <a:t>Female</a:t>
              </a:r>
              <a:r>
                <a:rPr lang="en-US" sz="692" b="1" dirty="0"/>
                <a:t> mice </a:t>
              </a:r>
            </a:p>
            <a:p>
              <a:pPr algn="ctr"/>
              <a:r>
                <a:rPr lang="en-US" sz="692" b="1" dirty="0"/>
                <a:t>(C57BL6/J strain)</a:t>
              </a:r>
            </a:p>
            <a:p>
              <a:pPr algn="ctr"/>
              <a:r>
                <a:rPr lang="en-US" sz="692" b="1" dirty="0"/>
                <a:t>n=10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2946909" y="2397393"/>
            <a:ext cx="1451605" cy="862855"/>
            <a:chOff x="2673139" y="2250782"/>
            <a:chExt cx="2729640" cy="1429842"/>
          </a:xfrm>
        </p:grpSpPr>
        <p:pic>
          <p:nvPicPr>
            <p:cNvPr id="45" name="Picture 44" descr="http://www.criver.com/SiteCollectionImages/Images_255x164/rm_mice_black_c57.jpg"/>
            <p:cNvPicPr>
              <a:picLocks noChangeAspect="1" noChangeArrowheads="1"/>
            </p:cNvPicPr>
            <p:nvPr/>
          </p:nvPicPr>
          <p:blipFill>
            <a:blip r:embed="rId2" cstate="print"/>
            <a:srcRect t="10345" b="17241"/>
            <a:stretch>
              <a:fillRect/>
            </a:stretch>
          </p:blipFill>
          <p:spPr bwMode="auto">
            <a:xfrm>
              <a:off x="3348958" y="2250782"/>
              <a:ext cx="1630535" cy="866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6" name="TextBox 45"/>
            <p:cNvSpPr txBox="1"/>
            <p:nvPr/>
          </p:nvSpPr>
          <p:spPr>
            <a:xfrm>
              <a:off x="2673139" y="2998155"/>
              <a:ext cx="2729640" cy="68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90" b="1" dirty="0"/>
                <a:t>Female</a:t>
              </a:r>
              <a:r>
                <a:rPr lang="en-US" sz="692" b="1" dirty="0"/>
                <a:t> mice </a:t>
              </a:r>
            </a:p>
            <a:p>
              <a:pPr algn="ctr"/>
              <a:r>
                <a:rPr lang="en-US" sz="692" b="1" dirty="0"/>
                <a:t>(C57BL6/J strain)</a:t>
              </a:r>
            </a:p>
            <a:p>
              <a:pPr algn="ctr"/>
              <a:r>
                <a:rPr lang="en-US" sz="692" b="1" dirty="0"/>
                <a:t>n=10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3840942" y="2393574"/>
            <a:ext cx="1451605" cy="862855"/>
            <a:chOff x="2673139" y="2250782"/>
            <a:chExt cx="2729640" cy="1429842"/>
          </a:xfrm>
        </p:grpSpPr>
        <p:pic>
          <p:nvPicPr>
            <p:cNvPr id="48" name="Picture 47" descr="http://www.criver.com/SiteCollectionImages/Images_255x164/rm_mice_black_c57.jpg"/>
            <p:cNvPicPr>
              <a:picLocks noChangeAspect="1" noChangeArrowheads="1"/>
            </p:cNvPicPr>
            <p:nvPr/>
          </p:nvPicPr>
          <p:blipFill>
            <a:blip r:embed="rId2" cstate="print"/>
            <a:srcRect t="10345" b="17241"/>
            <a:stretch>
              <a:fillRect/>
            </a:stretch>
          </p:blipFill>
          <p:spPr bwMode="auto">
            <a:xfrm>
              <a:off x="3348958" y="2250782"/>
              <a:ext cx="1630535" cy="866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9" name="TextBox 48"/>
            <p:cNvSpPr txBox="1"/>
            <p:nvPr/>
          </p:nvSpPr>
          <p:spPr>
            <a:xfrm>
              <a:off x="2673139" y="2998155"/>
              <a:ext cx="2729640" cy="68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90" b="1" dirty="0"/>
                <a:t>Female</a:t>
              </a:r>
              <a:r>
                <a:rPr lang="en-US" sz="692" b="1" dirty="0"/>
                <a:t> mice </a:t>
              </a:r>
            </a:p>
            <a:p>
              <a:pPr algn="ctr"/>
              <a:r>
                <a:rPr lang="en-US" sz="692" b="1" dirty="0"/>
                <a:t>(C57BL6/J strain)</a:t>
              </a:r>
            </a:p>
            <a:p>
              <a:pPr algn="ctr"/>
              <a:r>
                <a:rPr lang="en-US" sz="692" b="1" dirty="0"/>
                <a:t>n=10</a:t>
              </a: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4725524" y="2386989"/>
            <a:ext cx="1451605" cy="969360"/>
            <a:chOff x="2673139" y="2250782"/>
            <a:chExt cx="2729640" cy="1606332"/>
          </a:xfrm>
        </p:grpSpPr>
        <p:pic>
          <p:nvPicPr>
            <p:cNvPr id="51" name="Picture 50" descr="http://www.criver.com/SiteCollectionImages/Images_255x164/rm_mice_black_c57.jpg"/>
            <p:cNvPicPr>
              <a:picLocks noChangeAspect="1" noChangeArrowheads="1"/>
            </p:cNvPicPr>
            <p:nvPr/>
          </p:nvPicPr>
          <p:blipFill>
            <a:blip r:embed="rId2" cstate="print"/>
            <a:srcRect t="10345" b="17241"/>
            <a:stretch>
              <a:fillRect/>
            </a:stretch>
          </p:blipFill>
          <p:spPr bwMode="auto">
            <a:xfrm>
              <a:off x="3348958" y="2250782"/>
              <a:ext cx="1630535" cy="866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2" name="TextBox 51"/>
            <p:cNvSpPr txBox="1"/>
            <p:nvPr/>
          </p:nvSpPr>
          <p:spPr>
            <a:xfrm>
              <a:off x="2673139" y="2998158"/>
              <a:ext cx="2729640" cy="8589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90" b="1" dirty="0"/>
                <a:t>Female</a:t>
              </a:r>
              <a:r>
                <a:rPr lang="en-US" sz="692" b="1" dirty="0"/>
                <a:t> mice </a:t>
              </a:r>
            </a:p>
            <a:p>
              <a:pPr algn="ctr"/>
              <a:r>
                <a:rPr lang="en-US" sz="692" b="1" dirty="0"/>
                <a:t>(C57BL6/J strain)</a:t>
              </a:r>
            </a:p>
            <a:p>
              <a:pPr algn="ctr"/>
              <a:r>
                <a:rPr lang="en-US" sz="692" b="1" dirty="0"/>
                <a:t>n=10</a:t>
              </a:r>
              <a:endParaRPr lang="en-US" sz="692" b="1" dirty="0">
                <a:solidFill>
                  <a:srgbClr val="FF0000"/>
                </a:solidFill>
              </a:endParaRPr>
            </a:p>
            <a:p>
              <a:pPr algn="ctr"/>
              <a:endParaRPr lang="en-US" sz="692" b="1" dirty="0"/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2502527" y="3305194"/>
            <a:ext cx="516488" cy="25205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1038" b="1" dirty="0">
                <a:solidFill>
                  <a:srgbClr val="000000"/>
                </a:solidFill>
              </a:rPr>
              <a:t>Saline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230428" y="3304979"/>
            <a:ext cx="660758" cy="25205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1038" b="1" dirty="0">
                <a:solidFill>
                  <a:srgbClr val="000000"/>
                </a:solidFill>
              </a:rPr>
              <a:t>Y-27632 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312848" y="3304979"/>
            <a:ext cx="691216" cy="25205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1038" b="1" dirty="0" err="1">
                <a:solidFill>
                  <a:srgbClr val="000000"/>
                </a:solidFill>
              </a:rPr>
              <a:t>Cisplatin</a:t>
            </a:r>
            <a:r>
              <a:rPr lang="en-US" sz="1038" b="1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076945" y="3304979"/>
            <a:ext cx="942887" cy="25205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1038" b="1" dirty="0" err="1">
                <a:solidFill>
                  <a:srgbClr val="000000"/>
                </a:solidFill>
              </a:rPr>
              <a:t>Cis</a:t>
            </a:r>
            <a:r>
              <a:rPr lang="en-US" sz="1038" b="1" dirty="0">
                <a:solidFill>
                  <a:srgbClr val="000000"/>
                </a:solidFill>
              </a:rPr>
              <a:t> + Y-27632 </a:t>
            </a: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1836" y="2027217"/>
            <a:ext cx="2949353" cy="330821"/>
          </a:xfrm>
          <a:prstGeom prst="rect">
            <a:avLst/>
          </a:prstGeom>
        </p:spPr>
      </p:pic>
      <p:sp>
        <p:nvSpPr>
          <p:cNvPr id="84" name="Title 1"/>
          <p:cNvSpPr txBox="1">
            <a:spLocks/>
          </p:cNvSpPr>
          <p:nvPr/>
        </p:nvSpPr>
        <p:spPr>
          <a:xfrm>
            <a:off x="0" y="175850"/>
            <a:ext cx="8229600" cy="60963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50" b="1" u="sng" dirty="0">
                <a:latin typeface="Times New Roman" charset="0"/>
                <a:ea typeface="Times New Roman" charset="0"/>
                <a:cs typeface="Times New Roman" charset="0"/>
              </a:rPr>
              <a:t>Pharmacological treatment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7256C-E896-BA4C-B872-455DE494B43D}" type="slidenum">
              <a:rPr lang="en-US" sz="900" b="1" smtClean="0">
                <a:solidFill>
                  <a:schemeClr val="tx1"/>
                </a:solidFill>
              </a:rPr>
              <a:t>10</a:t>
            </a:fld>
            <a:endParaRPr lang="en-US" sz="9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246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C75E5-F034-B34F-AA22-8EB911CBE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u="sng" dirty="0">
                <a:latin typeface="Times New Roman" charset="0"/>
                <a:ea typeface="Times New Roman" charset="0"/>
                <a:cs typeface="Times New Roman" charset="0"/>
              </a:rPr>
              <a:t>Pharmacological treatment</a:t>
            </a:r>
            <a:br>
              <a:rPr lang="en-US" sz="3200" b="1" u="sng" dirty="0">
                <a:latin typeface="Times New Roman" charset="0"/>
                <a:ea typeface="Times New Roman" charset="0"/>
                <a:cs typeface="Times New Roman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380A1D-63FB-9D4B-9BA5-ADE388B1C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Saline</a:t>
            </a:r>
          </a:p>
          <a:p>
            <a:r>
              <a:rPr lang="en-US" sz="2000" dirty="0">
                <a:solidFill>
                  <a:srgbClr val="000000"/>
                </a:solidFill>
              </a:rPr>
              <a:t>200 </a:t>
            </a:r>
            <a:r>
              <a:rPr lang="en-US" sz="2000" dirty="0" err="1">
                <a:solidFill>
                  <a:srgbClr val="000000"/>
                </a:solidFill>
              </a:rPr>
              <a:t>uL</a:t>
            </a:r>
            <a:endParaRPr lang="en-US" sz="20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Cisplatin</a:t>
            </a:r>
          </a:p>
          <a:p>
            <a:r>
              <a:rPr lang="en-US" sz="2000" dirty="0"/>
              <a:t>6 mg/g cisplatin weekly for 4 weeks</a:t>
            </a:r>
          </a:p>
          <a:p>
            <a:pPr marL="0" indent="0">
              <a:buNone/>
            </a:pPr>
            <a:endParaRPr lang="en-US" sz="2000" b="1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Y-27632 </a:t>
            </a:r>
          </a:p>
          <a:p>
            <a:r>
              <a:rPr lang="en-US" sz="2000" dirty="0"/>
              <a:t>30 mg/g Y-27632 weekly for 4 weeks</a:t>
            </a:r>
            <a:endParaRPr lang="en-US" sz="2000" b="1" dirty="0">
              <a:solidFill>
                <a:srgbClr val="000000"/>
              </a:solidFill>
            </a:endParaRPr>
          </a:p>
          <a:p>
            <a:endParaRPr lang="en-US" sz="2000" b="1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Cis + Y-27632 </a:t>
            </a:r>
          </a:p>
          <a:p>
            <a:r>
              <a:rPr lang="en-US" sz="2000" dirty="0"/>
              <a:t>6 mg/g cisplatin and 30 mg/g Y-27632 weekly for 4 weeks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EE4993-F5F7-2444-B11B-A2C0975AD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7256C-E896-BA4C-B872-455DE494B43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5499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46"/>
          <a:stretch/>
        </p:blipFill>
        <p:spPr>
          <a:xfrm>
            <a:off x="370007" y="1006948"/>
            <a:ext cx="4965192" cy="3319272"/>
          </a:xfrm>
          <a:prstGeom prst="rect">
            <a:avLst/>
          </a:prstGeom>
        </p:spPr>
      </p:pic>
      <p:sp>
        <p:nvSpPr>
          <p:cNvPr id="29" name="Title 1"/>
          <p:cNvSpPr txBox="1">
            <a:spLocks/>
          </p:cNvSpPr>
          <p:nvPr/>
        </p:nvSpPr>
        <p:spPr>
          <a:xfrm>
            <a:off x="0" y="226367"/>
            <a:ext cx="8229599" cy="60963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u="sng" dirty="0">
                <a:latin typeface="Times New Roman" charset="0"/>
                <a:ea typeface="Times New Roman" charset="0"/>
                <a:cs typeface="Times New Roman" charset="0"/>
              </a:rPr>
              <a:t>Result: </a:t>
            </a:r>
            <a:r>
              <a:rPr lang="en-US" sz="2000" i="1" u="sng" dirty="0">
                <a:latin typeface="Times New Roman" charset="0"/>
                <a:ea typeface="Times New Roman" charset="0"/>
                <a:cs typeface="Times New Roman" charset="0"/>
              </a:rPr>
              <a:t>Y-27632 helps maintain mouse’s body weight and slowed down the cisplatin-induced weight loss in Cis+Y-27632 group of mice. </a:t>
            </a:r>
            <a:endParaRPr lang="en-US" sz="2000" b="1" i="1" u="sng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70007" y="4326220"/>
            <a:ext cx="7950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Values represent </a:t>
            </a:r>
            <a:r>
              <a:rPr lang="en-US" sz="1200" dirty="0" err="1">
                <a:latin typeface="Times New Roman" charset="0"/>
                <a:ea typeface="Times New Roman" charset="0"/>
                <a:cs typeface="Times New Roman" charset="0"/>
              </a:rPr>
              <a:t>mean±sem</a:t>
            </a:r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. *p&lt;0.05, **p&lt;0.0001, relative to Saline. •p&lt;0.05, ••p&lt;0.0005, •••p&lt;0.0001, relative to Y-27632. </a:t>
            </a:r>
            <a:r>
              <a:rPr lang="en-US" sz="1200" dirty="0" err="1">
                <a:latin typeface="Times New Roman" charset="0"/>
                <a:ea typeface="Times New Roman" charset="0"/>
                <a:cs typeface="Times New Roman" charset="0"/>
              </a:rPr>
              <a:t>Δp</a:t>
            </a:r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&lt;0.05, </a:t>
            </a:r>
            <a:r>
              <a:rPr lang="en-US" sz="1200" dirty="0" err="1">
                <a:latin typeface="Times New Roman" charset="0"/>
                <a:ea typeface="Times New Roman" charset="0"/>
                <a:cs typeface="Times New Roman" charset="0"/>
              </a:rPr>
              <a:t>ΔΔp</a:t>
            </a:r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&lt;0.0005, </a:t>
            </a:r>
            <a:r>
              <a:rPr lang="en-US" sz="1200" dirty="0" err="1">
                <a:latin typeface="Times New Roman" charset="0"/>
                <a:ea typeface="Times New Roman" charset="0"/>
                <a:cs typeface="Times New Roman" charset="0"/>
              </a:rPr>
              <a:t>ΔΔΔp</a:t>
            </a:r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&lt;0.0001, relative to Cisplatin.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7256C-E896-BA4C-B872-455DE494B43D}" type="slidenum">
              <a:rPr lang="en-US" sz="900" b="1" smtClean="0">
                <a:solidFill>
                  <a:schemeClr val="tx1"/>
                </a:solidFill>
              </a:rPr>
              <a:t>12</a:t>
            </a:fld>
            <a:endParaRPr lang="en-US" sz="9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7530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 9"/>
          <p:cNvGraphicFramePr/>
          <p:nvPr/>
        </p:nvGraphicFramePr>
        <p:xfrm>
          <a:off x="0" y="658450"/>
          <a:ext cx="8229600" cy="39001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Title 1"/>
          <p:cNvSpPr txBox="1">
            <a:spLocks/>
          </p:cNvSpPr>
          <p:nvPr/>
        </p:nvSpPr>
        <p:spPr>
          <a:xfrm>
            <a:off x="0" y="0"/>
            <a:ext cx="8229600" cy="60963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75" b="1" u="sng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Approaches</a:t>
            </a:r>
            <a:endParaRPr lang="en-US" sz="2475" b="1" u="sng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7256C-E896-BA4C-B872-455DE494B43D}" type="slidenum">
              <a:rPr lang="en-US" sz="900" b="1" smtClean="0">
                <a:solidFill>
                  <a:schemeClr val="tx1"/>
                </a:solidFill>
              </a:rPr>
              <a:t>13</a:t>
            </a:fld>
            <a:endParaRPr lang="en-US" sz="900" b="1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32237" y="3776427"/>
            <a:ext cx="1541099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2254840" y="3776427"/>
            <a:ext cx="597036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</p:txBody>
      </p:sp>
      <p:sp>
        <p:nvSpPr>
          <p:cNvPr id="15" name="TextBox 14"/>
          <p:cNvSpPr txBox="1"/>
          <p:nvPr/>
        </p:nvSpPr>
        <p:spPr>
          <a:xfrm>
            <a:off x="6600777" y="3752018"/>
            <a:ext cx="1541099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14966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66712"/>
            <a:ext cx="8229600" cy="60963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50" b="1" u="sng" dirty="0">
                <a:latin typeface="Times New Roman" charset="0"/>
                <a:ea typeface="Times New Roman" charset="0"/>
                <a:cs typeface="Times New Roman" charset="0"/>
              </a:rPr>
              <a:t>Von Frey monofilament assay</a:t>
            </a:r>
          </a:p>
        </p:txBody>
      </p:sp>
      <p:pic>
        <p:nvPicPr>
          <p:cNvPr id="8" name="Picture 2" descr="http://product.handyhealthcare.co.uk/semmes-weinstein-monofilaments.jpg">
            <a:hlinkClick r:id="rId3"/>
          </p:cNvPr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9047" y="679771"/>
            <a:ext cx="1874606" cy="1887891"/>
          </a:xfrm>
          <a:prstGeom prst="rect">
            <a:avLst/>
          </a:prstGeom>
          <a:noFill/>
        </p:spPr>
      </p:pic>
      <p:pic>
        <p:nvPicPr>
          <p:cNvPr id="9" name="Picture 10" descr="http://www.ndineuroscience.com/userfiles/pain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80160" y="679772"/>
            <a:ext cx="2094584" cy="1887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5355" y="679771"/>
            <a:ext cx="2047206" cy="1887891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0" y="2606986"/>
            <a:ext cx="8229600" cy="60963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50" b="1" u="sng" dirty="0">
                <a:latin typeface="Times New Roman" charset="0"/>
                <a:ea typeface="Times New Roman" charset="0"/>
                <a:cs typeface="Times New Roman" charset="0"/>
              </a:rPr>
              <a:t>Acetone evaporation assay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253218" y="3256563"/>
            <a:ext cx="7520789" cy="1720036"/>
            <a:chOff x="254286" y="2438456"/>
            <a:chExt cx="7520789" cy="1433367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739271" y="2438456"/>
              <a:ext cx="1264564" cy="1062710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54286" y="2509422"/>
              <a:ext cx="1213834" cy="1028174"/>
            </a:xfrm>
            <a:prstGeom prst="rect">
              <a:avLst/>
            </a:prstGeom>
            <a:ln>
              <a:noFill/>
            </a:ln>
          </p:spPr>
        </p:pic>
        <p:sp>
          <p:nvSpPr>
            <p:cNvPr id="15" name="Right Arrow 14"/>
            <p:cNvSpPr/>
            <p:nvPr/>
          </p:nvSpPr>
          <p:spPr>
            <a:xfrm>
              <a:off x="5383506" y="2962449"/>
              <a:ext cx="609676" cy="24919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916712" y="3456024"/>
              <a:ext cx="920219" cy="2308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1ml syringe </a:t>
              </a:r>
            </a:p>
          </p:txBody>
        </p:sp>
        <p:sp>
          <p:nvSpPr>
            <p:cNvPr id="17" name="Right Arrow 16"/>
            <p:cNvSpPr/>
            <p:nvPr/>
          </p:nvSpPr>
          <p:spPr>
            <a:xfrm>
              <a:off x="2744721" y="2949954"/>
              <a:ext cx="609676" cy="24919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626346" y="2644243"/>
              <a:ext cx="686406" cy="3590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b="1" dirty="0"/>
                <a:t>50 </a:t>
              </a:r>
              <a:r>
                <a:rPr lang="en-US" sz="1100" b="1" dirty="0" err="1"/>
                <a:t>μl</a:t>
              </a:r>
              <a:r>
                <a:rPr lang="en-US" sz="1100" b="1" dirty="0"/>
                <a:t> </a:t>
              </a:r>
            </a:p>
            <a:p>
              <a:pPr algn="ctr"/>
              <a:r>
                <a:rPr lang="en-US" sz="1100" b="1" dirty="0"/>
                <a:t>acetone </a:t>
              </a: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553267" y="2438603"/>
              <a:ext cx="1767309" cy="1433220"/>
            </a:xfrm>
            <a:prstGeom prst="rect">
              <a:avLst/>
            </a:prstGeom>
          </p:spPr>
        </p:pic>
        <p:sp>
          <p:nvSpPr>
            <p:cNvPr id="20" name="Right Arrow 19"/>
            <p:cNvSpPr/>
            <p:nvPr/>
          </p:nvSpPr>
          <p:spPr>
            <a:xfrm>
              <a:off x="1435500" y="2970285"/>
              <a:ext cx="609676" cy="24919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030779" y="2697441"/>
              <a:ext cx="1744296" cy="795089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Measure the time of licking or shaking the hind paw from each mouse</a:t>
              </a: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7256C-E896-BA4C-B872-455DE494B43D}" type="slidenum">
              <a:rPr lang="en-US" sz="900" b="1" smtClean="0">
                <a:solidFill>
                  <a:schemeClr val="tx1"/>
                </a:solidFill>
              </a:rPr>
              <a:t>14</a:t>
            </a:fld>
            <a:endParaRPr lang="en-US" sz="9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429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64233" y="138062"/>
            <a:ext cx="7230794" cy="72890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800" b="1" u="sng" dirty="0">
                <a:latin typeface="Times New Roman" charset="0"/>
                <a:ea typeface="Times New Roman" charset="0"/>
                <a:cs typeface="Times New Roman" charset="0"/>
              </a:rPr>
              <a:t>Result: </a:t>
            </a:r>
            <a:r>
              <a:rPr lang="en-US" sz="1800" i="1" u="sng" dirty="0">
                <a:latin typeface="Times New Roman" charset="0"/>
                <a:ea typeface="Times New Roman" charset="0"/>
                <a:cs typeface="Times New Roman" charset="0"/>
              </a:rPr>
              <a:t>Cisplatin-induced reduction of touch sensitivity was ameliorated by Y-27632 while the pain sensation was not affected by all treatments</a:t>
            </a:r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33" y="987296"/>
            <a:ext cx="5934808" cy="401588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09939" y="4646932"/>
            <a:ext cx="54891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Values represent </a:t>
            </a:r>
            <a:r>
              <a:rPr lang="en-US" sz="1200" dirty="0" err="1">
                <a:latin typeface="Times New Roman" charset="0"/>
                <a:ea typeface="Times New Roman" charset="0"/>
                <a:cs typeface="Times New Roman" charset="0"/>
              </a:rPr>
              <a:t>mean±sem</a:t>
            </a:r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. *p&lt;0.05, **p&lt;0.005, ***p&lt;0.001, relative to Cisplatin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7256C-E896-BA4C-B872-455DE494B43D}" type="slidenum">
              <a:rPr lang="en-US" sz="900" b="1" smtClean="0">
                <a:solidFill>
                  <a:schemeClr val="tx1"/>
                </a:solidFill>
              </a:rPr>
              <a:t>15</a:t>
            </a:fld>
            <a:endParaRPr lang="en-US" sz="900" b="1" dirty="0">
              <a:solidFill>
                <a:schemeClr val="tx1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 rot="5400000">
            <a:off x="5911521" y="1084307"/>
            <a:ext cx="609600" cy="3810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TextBox 5"/>
          <p:cNvSpPr txBox="1">
            <a:spLocks noChangeArrowheads="1"/>
          </p:cNvSpPr>
          <p:nvPr/>
        </p:nvSpPr>
        <p:spPr bwMode="auto">
          <a:xfrm>
            <a:off x="5150460" y="1074752"/>
            <a:ext cx="31885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latin typeface="Calibri" pitchFamily="34" charset="0"/>
              </a:rPr>
              <a:t>Force =       Touch Sensitivity </a:t>
            </a:r>
          </a:p>
        </p:txBody>
      </p:sp>
      <p:sp>
        <p:nvSpPr>
          <p:cNvPr id="10" name="Right Arrow 9"/>
          <p:cNvSpPr/>
          <p:nvPr/>
        </p:nvSpPr>
        <p:spPr>
          <a:xfrm rot="16200000">
            <a:off x="4678604" y="981265"/>
            <a:ext cx="609600" cy="3810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52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6053"/>
          <a:stretch/>
        </p:blipFill>
        <p:spPr>
          <a:xfrm>
            <a:off x="551131" y="1043566"/>
            <a:ext cx="5261024" cy="401588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64233" y="138062"/>
            <a:ext cx="7230794" cy="72890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800" b="1" u="sng" dirty="0">
                <a:latin typeface="Times New Roman" charset="0"/>
                <a:ea typeface="Times New Roman" charset="0"/>
                <a:cs typeface="Times New Roman" charset="0"/>
              </a:rPr>
              <a:t>Result: </a:t>
            </a:r>
            <a:r>
              <a:rPr lang="en-US" sz="1800" i="1" u="sng" dirty="0">
                <a:latin typeface="Times New Roman" charset="0"/>
                <a:ea typeface="Times New Roman" charset="0"/>
                <a:cs typeface="Times New Roman" charset="0"/>
              </a:rPr>
              <a:t>Cisplatin-induced reduction of touch sensitivity was ameliorated by Y-27632 while the pain sensation was not affected by all treatments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7256C-E896-BA4C-B872-455DE494B43D}" type="slidenum">
              <a:rPr lang="en-US" sz="900" b="1" smtClean="0">
                <a:solidFill>
                  <a:schemeClr val="tx1"/>
                </a:solidFill>
              </a:rPr>
              <a:t>16</a:t>
            </a:fld>
            <a:endParaRPr lang="en-US" sz="900" b="1" dirty="0">
              <a:solidFill>
                <a:schemeClr val="tx1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 rot="16200000">
            <a:off x="6182176" y="984534"/>
            <a:ext cx="609600" cy="3810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5323672" y="1078872"/>
            <a:ext cx="362438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latin typeface="Calibri" pitchFamily="34" charset="0"/>
              </a:rPr>
              <a:t>Time(s) =    Pain sensation</a:t>
            </a:r>
          </a:p>
        </p:txBody>
      </p:sp>
      <p:sp>
        <p:nvSpPr>
          <p:cNvPr id="9" name="Right Arrow 8"/>
          <p:cNvSpPr/>
          <p:nvPr/>
        </p:nvSpPr>
        <p:spPr>
          <a:xfrm rot="16200000">
            <a:off x="4982446" y="985385"/>
            <a:ext cx="609600" cy="3810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1049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73943-11EA-C846-935B-ADD8DFCF1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60274B6-58DB-E242-A456-22D062F094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9708" y="273844"/>
            <a:ext cx="7132321" cy="4767263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004402-2E97-5A46-936C-E61782FBC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7256C-E896-BA4C-B872-455DE494B43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7805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8229600" cy="60963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50" b="1" u="sng" dirty="0" err="1">
                <a:latin typeface="Times New Roman" charset="0"/>
                <a:ea typeface="Times New Roman" charset="0"/>
                <a:cs typeface="Times New Roman" charset="0"/>
              </a:rPr>
              <a:t>Intraepidermal</a:t>
            </a:r>
            <a:r>
              <a:rPr lang="en-US" sz="2450" b="1" u="sng" dirty="0">
                <a:latin typeface="Times New Roman" charset="0"/>
                <a:ea typeface="Times New Roman" charset="0"/>
                <a:cs typeface="Times New Roman" charset="0"/>
              </a:rPr>
              <a:t> nerve fibers (IENFs) Density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352082" y="3556170"/>
            <a:ext cx="387616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100" b="1" dirty="0">
                <a:latin typeface="Times New Roman" charset="0"/>
                <a:ea typeface="Times New Roman" charset="0"/>
                <a:cs typeface="Times New Roman" charset="0"/>
              </a:rPr>
              <a:t>S-100: myelinated nerve fibers marker (Aβ)</a:t>
            </a:r>
          </a:p>
          <a:p>
            <a:pPr marL="285750" indent="-285750">
              <a:buFont typeface="Arial" charset="0"/>
              <a:buChar char="•"/>
            </a:pPr>
            <a:endParaRPr lang="en-US" sz="1100" b="1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1100" b="1" dirty="0">
                <a:latin typeface="Times New Roman" charset="0"/>
                <a:ea typeface="Times New Roman" charset="0"/>
                <a:cs typeface="Times New Roman" charset="0"/>
              </a:rPr>
              <a:t>CGRP: nociceptive nerve fibers marker (C)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7256C-E896-BA4C-B872-455DE494B43D}" type="slidenum">
              <a:rPr lang="en-US" b="1" smtClean="0">
                <a:solidFill>
                  <a:schemeClr val="tx1"/>
                </a:solidFill>
              </a:rPr>
              <a:t>18</a:t>
            </a:fld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/>
          <a:srcRect b="7601"/>
          <a:stretch/>
        </p:blipFill>
        <p:spPr>
          <a:xfrm>
            <a:off x="2508269" y="742324"/>
            <a:ext cx="3426242" cy="254846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352082" y="4203684"/>
            <a:ext cx="38761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100" b="1" dirty="0">
                <a:latin typeface="Times New Roman" charset="0"/>
                <a:ea typeface="Times New Roman" charset="0"/>
                <a:cs typeface="Times New Roman" charset="0"/>
              </a:rPr>
              <a:t>IENFs Density = </a:t>
            </a:r>
            <a:r>
              <a:rPr lang="en-US" sz="1100" b="1" u="sng" dirty="0">
                <a:latin typeface="Times New Roman" charset="0"/>
                <a:ea typeface="Times New Roman" charset="0"/>
                <a:cs typeface="Times New Roman" charset="0"/>
              </a:rPr>
              <a:t>Number of IENFs</a:t>
            </a:r>
          </a:p>
          <a:p>
            <a:r>
              <a:rPr lang="en-US" sz="1100" b="1" dirty="0">
                <a:latin typeface="Times New Roman" charset="0"/>
                <a:ea typeface="Times New Roman" charset="0"/>
                <a:cs typeface="Times New Roman" charset="0"/>
              </a:rPr>
              <a:t>                                    Length of epidermis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28246" y="1056213"/>
            <a:ext cx="614142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6979937" y="1056764"/>
            <a:ext cx="614142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620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073469" y="1232280"/>
            <a:ext cx="4152162" cy="3444239"/>
            <a:chOff x="4073469" y="1232280"/>
            <a:chExt cx="4152162" cy="3444239"/>
          </a:xfrm>
        </p:grpSpPr>
        <p:pic>
          <p:nvPicPr>
            <p:cNvPr id="3" name="Picture 2"/>
            <p:cNvPicPr>
              <a:picLocks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249"/>
            <a:stretch/>
          </p:blipFill>
          <p:spPr>
            <a:xfrm>
              <a:off x="4188943" y="1232280"/>
              <a:ext cx="3678706" cy="2918555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4073469" y="4214854"/>
              <a:ext cx="415216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latin typeface="Times New Roman" charset="0"/>
                  <a:ea typeface="Times New Roman" charset="0"/>
                  <a:cs typeface="Times New Roman" charset="0"/>
                </a:rPr>
                <a:t>Values represent </a:t>
              </a:r>
              <a:r>
                <a:rPr lang="en-US" sz="1200" dirty="0" err="1">
                  <a:latin typeface="Times New Roman" charset="0"/>
                  <a:ea typeface="Times New Roman" charset="0"/>
                  <a:cs typeface="Times New Roman" charset="0"/>
                </a:rPr>
                <a:t>mean±sem</a:t>
              </a:r>
              <a:r>
                <a:rPr lang="en-US" sz="1200" dirty="0">
                  <a:latin typeface="Times New Roman" charset="0"/>
                  <a:ea typeface="Times New Roman" charset="0"/>
                  <a:cs typeface="Times New Roman" charset="0"/>
                </a:rPr>
                <a:t>. **p&lt;0.01, relative to Saline, Y-27632 and Cis+Y-27632 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50668" y="1141536"/>
            <a:ext cx="3925378" cy="3534983"/>
            <a:chOff x="608614" y="1232280"/>
            <a:chExt cx="3153105" cy="2769577"/>
          </a:xfrm>
        </p:grpSpPr>
        <p:pic>
          <p:nvPicPr>
            <p:cNvPr id="8" name="Picture 7" descr="Cis+Y-27 No.47 slide 5 S100 400x (1) 3-18-15.tif"/>
            <p:cNvPicPr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4299" y="2621004"/>
              <a:ext cx="1557420" cy="1352894"/>
            </a:xfrm>
            <a:prstGeom prst="rect">
              <a:avLst/>
            </a:prstGeom>
          </p:spPr>
        </p:pic>
        <p:pic>
          <p:nvPicPr>
            <p:cNvPr id="11" name="Picture 10" descr="LLCab No.15 slide 5 S100 400x (1) 3-18-15.tif"/>
            <p:cNvPicPr>
              <a:picLocks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608615" y="1232280"/>
              <a:ext cx="1557420" cy="1352894"/>
            </a:xfrm>
            <a:prstGeom prst="rect">
              <a:avLst/>
            </a:prstGeom>
          </p:spPr>
        </p:pic>
        <p:pic>
          <p:nvPicPr>
            <p:cNvPr id="12" name="Picture 11" descr="Y-27632 No.20 slide 5 S100 400x (1) 3-18-15.tif"/>
            <p:cNvPicPr>
              <a:picLocks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0742" y="1232280"/>
              <a:ext cx="1558876" cy="1353136"/>
            </a:xfrm>
            <a:prstGeom prst="rect">
              <a:avLst/>
            </a:prstGeom>
          </p:spPr>
        </p:pic>
        <p:pic>
          <p:nvPicPr>
            <p:cNvPr id="13" name="Picture 12" descr="Cisplatin No.27 slide 4 S100 400x (2) 3-6-15.tif"/>
            <p:cNvPicPr>
              <a:picLocks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4069"/>
            <a:stretch/>
          </p:blipFill>
          <p:spPr>
            <a:xfrm>
              <a:off x="609780" y="2621003"/>
              <a:ext cx="1557420" cy="1380854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611274" y="1235623"/>
              <a:ext cx="614457" cy="2288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98" b="1" dirty="0" err="1"/>
                <a:t>a.</a:t>
              </a:r>
              <a:r>
                <a:rPr lang="en-US" sz="1298" b="1" dirty="0" err="1">
                  <a:solidFill>
                    <a:srgbClr val="FF0000"/>
                  </a:solidFill>
                </a:rPr>
                <a:t>Saline</a:t>
              </a:r>
              <a:r>
                <a:rPr lang="en-US" sz="1298" b="1" dirty="0"/>
                <a:t> 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203101" y="1237092"/>
              <a:ext cx="689295" cy="2288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98" b="1" dirty="0"/>
                <a:t>b.</a:t>
              </a:r>
              <a:r>
                <a:rPr lang="en-US" sz="1298" b="1" dirty="0">
                  <a:solidFill>
                    <a:srgbClr val="7030A0"/>
                  </a:solidFill>
                </a:rPr>
                <a:t>Y-27632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08614" y="2630028"/>
              <a:ext cx="716593" cy="2288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98" b="1" dirty="0" err="1"/>
                <a:t>c.</a:t>
              </a:r>
              <a:r>
                <a:rPr lang="en-US" sz="1298" b="1" dirty="0" err="1">
                  <a:solidFill>
                    <a:srgbClr val="00B050"/>
                  </a:solidFill>
                </a:rPr>
                <a:t>Cisplatin</a:t>
              </a:r>
              <a:endParaRPr lang="en-US" sz="1298" b="1" dirty="0">
                <a:solidFill>
                  <a:srgbClr val="00B050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206645" y="2621003"/>
              <a:ext cx="718395" cy="2288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98" b="1" dirty="0"/>
                <a:t>d.</a:t>
              </a:r>
              <a:r>
                <a:rPr lang="en-US" sz="1298" b="1" dirty="0">
                  <a:solidFill>
                    <a:srgbClr val="FFC000"/>
                  </a:solidFill>
                </a:rPr>
                <a:t>Cis+Y-27</a:t>
              </a:r>
            </a:p>
          </p:txBody>
        </p:sp>
        <p:sp>
          <p:nvSpPr>
            <p:cNvPr id="19" name="Right Arrow 18"/>
            <p:cNvSpPr/>
            <p:nvPr/>
          </p:nvSpPr>
          <p:spPr>
            <a:xfrm rot="16200000">
              <a:off x="2884048" y="1560596"/>
              <a:ext cx="101974" cy="74841"/>
            </a:xfrm>
            <a:prstGeom prst="rightArrow">
              <a:avLst>
                <a:gd name="adj1" fmla="val 56250"/>
                <a:gd name="adj2" fmla="val 139994"/>
              </a:avLst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84"/>
            </a:p>
          </p:txBody>
        </p:sp>
        <p:sp>
          <p:nvSpPr>
            <p:cNvPr id="20" name="Right Arrow 19"/>
            <p:cNvSpPr/>
            <p:nvPr/>
          </p:nvSpPr>
          <p:spPr>
            <a:xfrm rot="16200000">
              <a:off x="2597854" y="3385749"/>
              <a:ext cx="101974" cy="74841"/>
            </a:xfrm>
            <a:prstGeom prst="rightArrow">
              <a:avLst>
                <a:gd name="adj1" fmla="val 56250"/>
                <a:gd name="adj2" fmla="val 139994"/>
              </a:avLst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84"/>
            </a:p>
          </p:txBody>
        </p:sp>
        <p:sp>
          <p:nvSpPr>
            <p:cNvPr id="21" name="Right Arrow 20"/>
            <p:cNvSpPr/>
            <p:nvPr/>
          </p:nvSpPr>
          <p:spPr>
            <a:xfrm rot="16200000">
              <a:off x="929989" y="2113820"/>
              <a:ext cx="101974" cy="74841"/>
            </a:xfrm>
            <a:prstGeom prst="rightArrow">
              <a:avLst>
                <a:gd name="adj1" fmla="val 56250"/>
                <a:gd name="adj2" fmla="val 139994"/>
              </a:avLst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84"/>
            </a:p>
          </p:txBody>
        </p:sp>
        <p:sp>
          <p:nvSpPr>
            <p:cNvPr id="22" name="Right Arrow 21"/>
            <p:cNvSpPr/>
            <p:nvPr/>
          </p:nvSpPr>
          <p:spPr>
            <a:xfrm rot="16200000">
              <a:off x="1423040" y="2339613"/>
              <a:ext cx="101974" cy="74841"/>
            </a:xfrm>
            <a:prstGeom prst="rightArrow">
              <a:avLst>
                <a:gd name="adj1" fmla="val 56250"/>
                <a:gd name="adj2" fmla="val 139994"/>
              </a:avLst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84"/>
            </a:p>
          </p:txBody>
        </p:sp>
        <p:sp>
          <p:nvSpPr>
            <p:cNvPr id="24" name="Right Arrow 23"/>
            <p:cNvSpPr/>
            <p:nvPr/>
          </p:nvSpPr>
          <p:spPr>
            <a:xfrm rot="16200000">
              <a:off x="1207330" y="2181536"/>
              <a:ext cx="101974" cy="74841"/>
            </a:xfrm>
            <a:prstGeom prst="rightArrow">
              <a:avLst>
                <a:gd name="adj1" fmla="val 56250"/>
                <a:gd name="adj2" fmla="val 139994"/>
              </a:avLst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84"/>
            </a:p>
          </p:txBody>
        </p:sp>
        <p:sp>
          <p:nvSpPr>
            <p:cNvPr id="25" name="Right Arrow 24"/>
            <p:cNvSpPr/>
            <p:nvPr/>
          </p:nvSpPr>
          <p:spPr>
            <a:xfrm rot="16200000">
              <a:off x="3143728" y="3487724"/>
              <a:ext cx="101974" cy="74841"/>
            </a:xfrm>
            <a:prstGeom prst="rightArrow">
              <a:avLst>
                <a:gd name="adj1" fmla="val 56250"/>
                <a:gd name="adj2" fmla="val 139994"/>
              </a:avLst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84"/>
            </a:p>
          </p:txBody>
        </p:sp>
        <p:sp>
          <p:nvSpPr>
            <p:cNvPr id="27" name="Right Arrow 26"/>
            <p:cNvSpPr/>
            <p:nvPr/>
          </p:nvSpPr>
          <p:spPr>
            <a:xfrm rot="16200000">
              <a:off x="1680960" y="3742661"/>
              <a:ext cx="101974" cy="74841"/>
            </a:xfrm>
            <a:prstGeom prst="rightArrow">
              <a:avLst>
                <a:gd name="adj1" fmla="val 56250"/>
                <a:gd name="adj2" fmla="val 139994"/>
              </a:avLst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84"/>
            </a:p>
          </p:txBody>
        </p:sp>
        <p:sp>
          <p:nvSpPr>
            <p:cNvPr id="28" name="Right Arrow 27"/>
            <p:cNvSpPr/>
            <p:nvPr/>
          </p:nvSpPr>
          <p:spPr>
            <a:xfrm rot="16200000">
              <a:off x="1295506" y="3640687"/>
              <a:ext cx="101974" cy="74841"/>
            </a:xfrm>
            <a:prstGeom prst="rightArrow">
              <a:avLst>
                <a:gd name="adj1" fmla="val 56250"/>
                <a:gd name="adj2" fmla="val 139994"/>
              </a:avLst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84"/>
            </a:p>
          </p:txBody>
        </p:sp>
        <p:sp>
          <p:nvSpPr>
            <p:cNvPr id="30" name="Right Arrow 29"/>
            <p:cNvSpPr/>
            <p:nvPr/>
          </p:nvSpPr>
          <p:spPr>
            <a:xfrm rot="16200000">
              <a:off x="2943706" y="2251012"/>
              <a:ext cx="101974" cy="74841"/>
            </a:xfrm>
            <a:prstGeom prst="rightArrow">
              <a:avLst>
                <a:gd name="adj1" fmla="val 56250"/>
                <a:gd name="adj2" fmla="val 139994"/>
              </a:avLst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84"/>
            </a:p>
          </p:txBody>
        </p:sp>
        <p:sp>
          <p:nvSpPr>
            <p:cNvPr id="31" name="Right Arrow 30"/>
            <p:cNvSpPr/>
            <p:nvPr/>
          </p:nvSpPr>
          <p:spPr>
            <a:xfrm rot="16200000">
              <a:off x="3032276" y="1861123"/>
              <a:ext cx="101974" cy="74841"/>
            </a:xfrm>
            <a:prstGeom prst="rightArrow">
              <a:avLst>
                <a:gd name="adj1" fmla="val 56250"/>
                <a:gd name="adj2" fmla="val 139994"/>
              </a:avLst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84"/>
            </a:p>
          </p:txBody>
        </p:sp>
        <p:sp>
          <p:nvSpPr>
            <p:cNvPr id="29" name="Right Arrow 28"/>
            <p:cNvSpPr/>
            <p:nvPr/>
          </p:nvSpPr>
          <p:spPr>
            <a:xfrm rot="16200000">
              <a:off x="2889380" y="3538712"/>
              <a:ext cx="101974" cy="74841"/>
            </a:xfrm>
            <a:prstGeom prst="rightArrow">
              <a:avLst>
                <a:gd name="adj1" fmla="val 56250"/>
                <a:gd name="adj2" fmla="val 139994"/>
              </a:avLst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84"/>
            </a:p>
          </p:txBody>
        </p:sp>
        <p:sp>
          <p:nvSpPr>
            <p:cNvPr id="32" name="Right Arrow 31"/>
            <p:cNvSpPr/>
            <p:nvPr/>
          </p:nvSpPr>
          <p:spPr>
            <a:xfrm rot="16200000">
              <a:off x="1582669" y="3584649"/>
              <a:ext cx="101974" cy="74841"/>
            </a:xfrm>
            <a:prstGeom prst="rightArrow">
              <a:avLst>
                <a:gd name="adj1" fmla="val 56250"/>
                <a:gd name="adj2" fmla="val 139994"/>
              </a:avLst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84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865055" y="788989"/>
            <a:ext cx="692177" cy="3586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31" b="1" dirty="0"/>
              <a:t>S-100</a:t>
            </a: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0" y="54217"/>
            <a:ext cx="8229600" cy="93210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800" b="1" u="sng" dirty="0">
                <a:latin typeface="Times New Roman" charset="0"/>
                <a:ea typeface="Times New Roman" charset="0"/>
                <a:cs typeface="Times New Roman" charset="0"/>
              </a:rPr>
              <a:t>Result: </a:t>
            </a:r>
            <a:r>
              <a:rPr lang="en-US" sz="1800" i="1" u="sng" dirty="0">
                <a:latin typeface="Times New Roman" charset="0"/>
                <a:ea typeface="Times New Roman" charset="0"/>
                <a:cs typeface="Times New Roman" charset="0"/>
              </a:rPr>
              <a:t>Y-27632 protected touch sensory associated-IENFs from being destroyed by cisplatin treatment, while nociceptive IENFs were not affected by drug treatments</a:t>
            </a:r>
          </a:p>
          <a:p>
            <a:pPr algn="l"/>
            <a:endParaRPr lang="en-US" sz="1800" b="1" u="sng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7256C-E896-BA4C-B872-455DE494B43D}" type="slidenum">
              <a:rPr lang="en-US" sz="900" b="1" smtClean="0">
                <a:solidFill>
                  <a:schemeClr val="tx1"/>
                </a:solidFill>
              </a:rPr>
              <a:t>19</a:t>
            </a:fld>
            <a:endParaRPr lang="en-US" sz="9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854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7256C-E896-BA4C-B872-455DE494B43D}" type="slidenum">
              <a:rPr lang="en-US" b="1" smtClean="0">
                <a:solidFill>
                  <a:schemeClr val="tx1"/>
                </a:solidFill>
              </a:rPr>
              <a:t>2</a:t>
            </a:fld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Title 1"/>
          <p:cNvSpPr txBox="1">
            <a:spLocks noGrp="1"/>
          </p:cNvSpPr>
          <p:nvPr>
            <p:ph type="title"/>
          </p:nvPr>
        </p:nvSpPr>
        <p:spPr>
          <a:xfrm>
            <a:off x="0" y="132510"/>
            <a:ext cx="8229600" cy="60963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75" b="1" u="sng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Outline</a:t>
            </a:r>
            <a:endParaRPr lang="en-US" sz="2475" b="1" u="sng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701437" y="742143"/>
            <a:ext cx="5381393" cy="3923642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charset="0"/>
                <a:ea typeface="Times New Roman" charset="0"/>
                <a:cs typeface="Times New Roman" charset="0"/>
              </a:rPr>
              <a:t>Background information</a:t>
            </a:r>
          </a:p>
          <a:p>
            <a:pPr lvl="1"/>
            <a:r>
              <a:rPr lang="en-US" b="1" dirty="0">
                <a:latin typeface="Times New Roman" charset="0"/>
                <a:ea typeface="Times New Roman" charset="0"/>
                <a:cs typeface="Times New Roman" charset="0"/>
              </a:rPr>
              <a:t>Chemotherapy-induced peripheral neuropathy (CIPN)</a:t>
            </a:r>
          </a:p>
          <a:p>
            <a:pPr lvl="1"/>
            <a:r>
              <a:rPr lang="en-US" b="1" dirty="0">
                <a:latin typeface="Times New Roman" charset="0"/>
                <a:ea typeface="Times New Roman" charset="0"/>
                <a:cs typeface="Times New Roman" charset="0"/>
              </a:rPr>
              <a:t>Cisplatin (mechanism of action)</a:t>
            </a:r>
          </a:p>
          <a:p>
            <a:pPr lvl="1"/>
            <a:r>
              <a:rPr lang="en-US" b="1" dirty="0">
                <a:latin typeface="Times New Roman" charset="0"/>
                <a:ea typeface="Times New Roman" charset="0"/>
                <a:cs typeface="Times New Roman" charset="0"/>
              </a:rPr>
              <a:t>Previous investigation</a:t>
            </a:r>
          </a:p>
          <a:p>
            <a:pPr lvl="1"/>
            <a:r>
              <a:rPr lang="en-US" b="1" dirty="0" err="1">
                <a:latin typeface="Times New Roman" charset="0"/>
                <a:ea typeface="Times New Roman" charset="0"/>
                <a:cs typeface="Times New Roman" charset="0"/>
              </a:rPr>
              <a:t>RhoA</a:t>
            </a:r>
            <a:r>
              <a:rPr lang="en-US" b="1" dirty="0">
                <a:latin typeface="Times New Roman" charset="0"/>
                <a:ea typeface="Times New Roman" charset="0"/>
                <a:cs typeface="Times New Roman" charset="0"/>
              </a:rPr>
              <a:t> pathway</a:t>
            </a:r>
          </a:p>
          <a:p>
            <a:r>
              <a:rPr lang="en-US" b="1" dirty="0">
                <a:latin typeface="Times New Roman" charset="0"/>
                <a:ea typeface="Times New Roman" charset="0"/>
                <a:cs typeface="Times New Roman" charset="0"/>
              </a:rPr>
              <a:t>Research hypothesis</a:t>
            </a:r>
          </a:p>
          <a:p>
            <a:r>
              <a:rPr lang="en-US" b="1" dirty="0">
                <a:latin typeface="Times New Roman" charset="0"/>
                <a:ea typeface="Times New Roman" charset="0"/>
                <a:cs typeface="Times New Roman" charset="0"/>
              </a:rPr>
              <a:t>Approaches</a:t>
            </a:r>
          </a:p>
          <a:p>
            <a:r>
              <a:rPr lang="en-US" b="1" dirty="0">
                <a:latin typeface="Times New Roman" charset="0"/>
                <a:ea typeface="Times New Roman" charset="0"/>
                <a:cs typeface="Times New Roman" charset="0"/>
              </a:rPr>
              <a:t>Results</a:t>
            </a:r>
          </a:p>
          <a:p>
            <a:r>
              <a:rPr lang="en-US" b="1" dirty="0">
                <a:latin typeface="Times New Roman" charset="0"/>
                <a:ea typeface="Times New Roman" charset="0"/>
                <a:cs typeface="Times New Roman" charset="0"/>
              </a:rPr>
              <a:t>Conclusion</a:t>
            </a:r>
          </a:p>
          <a:p>
            <a:r>
              <a:rPr lang="en-US" b="1" dirty="0">
                <a:latin typeface="Times New Roman" charset="0"/>
                <a:ea typeface="Times New Roman" charset="0"/>
                <a:cs typeface="Times New Roman" charset="0"/>
              </a:rPr>
              <a:t>Future direction</a:t>
            </a:r>
          </a:p>
          <a:p>
            <a:r>
              <a:rPr lang="en-US" b="1" dirty="0">
                <a:latin typeface="Times New Roman" charset="0"/>
                <a:ea typeface="Times New Roman" charset="0"/>
                <a:cs typeface="Times New Roman" charset="0"/>
              </a:rPr>
              <a:t>Acknowledgement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5438071" y="742143"/>
            <a:ext cx="1981200" cy="4298964"/>
            <a:chOff x="6477000" y="938814"/>
            <a:chExt cx="1981200" cy="3976688"/>
          </a:xfrm>
        </p:grpSpPr>
        <p:pic>
          <p:nvPicPr>
            <p:cNvPr id="7" name="Picture 6" descr="diagram illustrating a sensory-predominant peripheral neuropathy in a stocking-glove pattern"/>
            <p:cNvPicPr>
              <a:picLocks noChangeAspect="1" noChangeArrowheads="1"/>
            </p:cNvPicPr>
            <p:nvPr/>
          </p:nvPicPr>
          <p:blipFill>
            <a:blip r:embed="rId2" cstate="print"/>
            <a:srcRect l="58149"/>
            <a:stretch>
              <a:fillRect/>
            </a:stretch>
          </p:blipFill>
          <p:spPr bwMode="auto">
            <a:xfrm>
              <a:off x="6477000" y="938814"/>
              <a:ext cx="1981200" cy="3976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8"/>
            <p:cNvSpPr txBox="1"/>
            <p:nvPr/>
          </p:nvSpPr>
          <p:spPr>
            <a:xfrm>
              <a:off x="6858000" y="1700819"/>
              <a:ext cx="1371600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/>
                <a:t>CIPN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46525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092" y="2927086"/>
            <a:ext cx="1956616" cy="1756791"/>
          </a:xfrm>
          <a:prstGeom prst="rect">
            <a:avLst/>
          </a:prstGeom>
        </p:spPr>
      </p:pic>
      <p:pic>
        <p:nvPicPr>
          <p:cNvPr id="7" name="Picture 6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727" y="2934809"/>
            <a:ext cx="1947540" cy="1756791"/>
          </a:xfrm>
          <a:prstGeom prst="rect">
            <a:avLst/>
          </a:prstGeom>
        </p:spPr>
      </p:pic>
      <p:pic>
        <p:nvPicPr>
          <p:cNvPr id="2" name="Picture 1"/>
          <p:cNvPicPr>
            <a:picLocks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231093" y="1134758"/>
            <a:ext cx="1947398" cy="1756791"/>
          </a:xfrm>
          <a:prstGeom prst="rect">
            <a:avLst/>
          </a:prstGeom>
        </p:spPr>
      </p:pic>
      <p:pic>
        <p:nvPicPr>
          <p:cNvPr id="3" name="Picture 2" descr="LLCab 37 #6 M.O.M CGRP 400x (middle).tif"/>
          <p:cNvPicPr>
            <a:picLocks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69" y="1134758"/>
            <a:ext cx="1947398" cy="1756791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255073" y="1142800"/>
            <a:ext cx="764953" cy="2920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98" b="1" dirty="0"/>
              <a:t>a. </a:t>
            </a:r>
            <a:r>
              <a:rPr lang="en-US" sz="1298" b="1" dirty="0">
                <a:solidFill>
                  <a:srgbClr val="FF0000"/>
                </a:solidFill>
              </a:rPr>
              <a:t>Saline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235548" y="1137092"/>
            <a:ext cx="858120" cy="2920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98" b="1" dirty="0"/>
              <a:t>b.</a:t>
            </a:r>
            <a:r>
              <a:rPr lang="en-US" sz="1298" b="1" dirty="0">
                <a:solidFill>
                  <a:srgbClr val="7030A0"/>
                </a:solidFill>
              </a:rPr>
              <a:t>Y-27632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52727" y="2934809"/>
            <a:ext cx="892104" cy="2920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98" b="1" dirty="0" err="1"/>
              <a:t>c.</a:t>
            </a:r>
            <a:r>
              <a:rPr lang="en-US" sz="1298" b="1" dirty="0" err="1">
                <a:solidFill>
                  <a:srgbClr val="00B050"/>
                </a:solidFill>
              </a:rPr>
              <a:t>Cisplatin</a:t>
            </a:r>
            <a:endParaRPr lang="en-US" sz="1298" b="1" dirty="0">
              <a:solidFill>
                <a:srgbClr val="00B05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241768" y="2925460"/>
            <a:ext cx="894346" cy="2920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98" b="1" dirty="0"/>
              <a:t>d.</a:t>
            </a:r>
            <a:r>
              <a:rPr lang="en-US" sz="1298" b="1" dirty="0">
                <a:solidFill>
                  <a:srgbClr val="FFC000"/>
                </a:solidFill>
              </a:rPr>
              <a:t>Cis+Y-27</a:t>
            </a:r>
          </a:p>
        </p:txBody>
      </p:sp>
      <p:sp>
        <p:nvSpPr>
          <p:cNvPr id="45" name="Right Arrow 44"/>
          <p:cNvSpPr/>
          <p:nvPr/>
        </p:nvSpPr>
        <p:spPr>
          <a:xfrm rot="16200000">
            <a:off x="1152911" y="1652501"/>
            <a:ext cx="132394" cy="93494"/>
          </a:xfrm>
          <a:prstGeom prst="rightArrow">
            <a:avLst>
              <a:gd name="adj1" fmla="val 56250"/>
              <a:gd name="adj2" fmla="val 139994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84"/>
          </a:p>
        </p:txBody>
      </p:sp>
      <p:sp>
        <p:nvSpPr>
          <p:cNvPr id="46" name="Right Arrow 45"/>
          <p:cNvSpPr/>
          <p:nvPr/>
        </p:nvSpPr>
        <p:spPr>
          <a:xfrm rot="16200000">
            <a:off x="1752111" y="2643759"/>
            <a:ext cx="132394" cy="93494"/>
          </a:xfrm>
          <a:prstGeom prst="rightArrow">
            <a:avLst>
              <a:gd name="adj1" fmla="val 56250"/>
              <a:gd name="adj2" fmla="val 139994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84"/>
          </a:p>
        </p:txBody>
      </p:sp>
      <p:sp>
        <p:nvSpPr>
          <p:cNvPr id="47" name="Right Arrow 46"/>
          <p:cNvSpPr/>
          <p:nvPr/>
        </p:nvSpPr>
        <p:spPr>
          <a:xfrm rot="16200000">
            <a:off x="1845605" y="2128222"/>
            <a:ext cx="132394" cy="93494"/>
          </a:xfrm>
          <a:prstGeom prst="rightArrow">
            <a:avLst>
              <a:gd name="adj1" fmla="val 56250"/>
              <a:gd name="adj2" fmla="val 139994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84"/>
          </a:p>
        </p:txBody>
      </p:sp>
      <p:sp>
        <p:nvSpPr>
          <p:cNvPr id="51" name="Right Arrow 50"/>
          <p:cNvSpPr/>
          <p:nvPr/>
        </p:nvSpPr>
        <p:spPr>
          <a:xfrm rot="16200000">
            <a:off x="3747290" y="1652501"/>
            <a:ext cx="132394" cy="93494"/>
          </a:xfrm>
          <a:prstGeom prst="rightArrow">
            <a:avLst>
              <a:gd name="adj1" fmla="val 56250"/>
              <a:gd name="adj2" fmla="val 139994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84"/>
          </a:p>
        </p:txBody>
      </p:sp>
      <p:sp>
        <p:nvSpPr>
          <p:cNvPr id="54" name="Right Arrow 53"/>
          <p:cNvSpPr/>
          <p:nvPr/>
        </p:nvSpPr>
        <p:spPr>
          <a:xfrm rot="16200000">
            <a:off x="550881" y="3694069"/>
            <a:ext cx="132394" cy="93494"/>
          </a:xfrm>
          <a:prstGeom prst="rightArrow">
            <a:avLst>
              <a:gd name="adj1" fmla="val 56250"/>
              <a:gd name="adj2" fmla="val 139994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84"/>
          </a:p>
        </p:txBody>
      </p:sp>
      <p:sp>
        <p:nvSpPr>
          <p:cNvPr id="55" name="Right Arrow 54"/>
          <p:cNvSpPr/>
          <p:nvPr/>
        </p:nvSpPr>
        <p:spPr>
          <a:xfrm rot="16200000">
            <a:off x="1202658" y="3562524"/>
            <a:ext cx="132394" cy="93494"/>
          </a:xfrm>
          <a:prstGeom prst="rightArrow">
            <a:avLst>
              <a:gd name="adj1" fmla="val 56250"/>
              <a:gd name="adj2" fmla="val 139994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84"/>
          </a:p>
        </p:txBody>
      </p:sp>
      <p:sp>
        <p:nvSpPr>
          <p:cNvPr id="67" name="Right Arrow 66"/>
          <p:cNvSpPr/>
          <p:nvPr/>
        </p:nvSpPr>
        <p:spPr>
          <a:xfrm rot="16200000">
            <a:off x="1661616" y="3992245"/>
            <a:ext cx="132394" cy="93494"/>
          </a:xfrm>
          <a:prstGeom prst="rightArrow">
            <a:avLst>
              <a:gd name="adj1" fmla="val 56250"/>
              <a:gd name="adj2" fmla="val 139994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84"/>
          </a:p>
        </p:txBody>
      </p:sp>
      <p:sp>
        <p:nvSpPr>
          <p:cNvPr id="68" name="Right Arrow 67"/>
          <p:cNvSpPr/>
          <p:nvPr/>
        </p:nvSpPr>
        <p:spPr>
          <a:xfrm>
            <a:off x="3395179" y="4159365"/>
            <a:ext cx="127389" cy="97167"/>
          </a:xfrm>
          <a:prstGeom prst="rightArrow">
            <a:avLst>
              <a:gd name="adj1" fmla="val 56250"/>
              <a:gd name="adj2" fmla="val 139994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84"/>
          </a:p>
        </p:txBody>
      </p:sp>
      <p:sp>
        <p:nvSpPr>
          <p:cNvPr id="69" name="Right Arrow 68"/>
          <p:cNvSpPr/>
          <p:nvPr/>
        </p:nvSpPr>
        <p:spPr>
          <a:xfrm>
            <a:off x="3301685" y="3807496"/>
            <a:ext cx="127389" cy="97167"/>
          </a:xfrm>
          <a:prstGeom prst="rightArrow">
            <a:avLst>
              <a:gd name="adj1" fmla="val 56250"/>
              <a:gd name="adj2" fmla="val 139994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84"/>
          </a:p>
        </p:txBody>
      </p:sp>
      <p:sp>
        <p:nvSpPr>
          <p:cNvPr id="31" name="Right Arrow 30"/>
          <p:cNvSpPr/>
          <p:nvPr/>
        </p:nvSpPr>
        <p:spPr>
          <a:xfrm rot="16200000">
            <a:off x="2367779" y="1901899"/>
            <a:ext cx="132394" cy="93494"/>
          </a:xfrm>
          <a:prstGeom prst="rightArrow">
            <a:avLst>
              <a:gd name="adj1" fmla="val 56250"/>
              <a:gd name="adj2" fmla="val 139994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84"/>
          </a:p>
        </p:txBody>
      </p:sp>
      <p:sp>
        <p:nvSpPr>
          <p:cNvPr id="32" name="Right Arrow 31"/>
          <p:cNvSpPr/>
          <p:nvPr/>
        </p:nvSpPr>
        <p:spPr>
          <a:xfrm rot="16200000">
            <a:off x="3335539" y="1822881"/>
            <a:ext cx="132394" cy="93494"/>
          </a:xfrm>
          <a:prstGeom prst="rightArrow">
            <a:avLst>
              <a:gd name="adj1" fmla="val 56250"/>
              <a:gd name="adj2" fmla="val 139994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84"/>
          </a:p>
        </p:txBody>
      </p:sp>
      <p:sp>
        <p:nvSpPr>
          <p:cNvPr id="30" name="Right Arrow 29"/>
          <p:cNvSpPr/>
          <p:nvPr/>
        </p:nvSpPr>
        <p:spPr>
          <a:xfrm>
            <a:off x="2976670" y="3205583"/>
            <a:ext cx="127389" cy="97167"/>
          </a:xfrm>
          <a:prstGeom prst="rightArrow">
            <a:avLst>
              <a:gd name="adj1" fmla="val 56250"/>
              <a:gd name="adj2" fmla="val 139994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84"/>
          </a:p>
        </p:txBody>
      </p:sp>
      <p:pic>
        <p:nvPicPr>
          <p:cNvPr id="11" name="Picture 10"/>
          <p:cNvPicPr>
            <a:picLocks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72"/>
          <a:stretch/>
        </p:blipFill>
        <p:spPr>
          <a:xfrm>
            <a:off x="4197948" y="1232038"/>
            <a:ext cx="3675888" cy="2916936"/>
          </a:xfrm>
          <a:prstGeom prst="rect">
            <a:avLst/>
          </a:prstGeom>
        </p:spPr>
      </p:pic>
      <p:sp>
        <p:nvSpPr>
          <p:cNvPr id="27" name="Title 1"/>
          <p:cNvSpPr txBox="1">
            <a:spLocks/>
          </p:cNvSpPr>
          <p:nvPr/>
        </p:nvSpPr>
        <p:spPr>
          <a:xfrm>
            <a:off x="0" y="54217"/>
            <a:ext cx="8229600" cy="93210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800" b="1" u="sng" dirty="0">
                <a:latin typeface="Times New Roman" charset="0"/>
                <a:ea typeface="Times New Roman" charset="0"/>
                <a:cs typeface="Times New Roman" charset="0"/>
              </a:rPr>
              <a:t>Result: </a:t>
            </a:r>
            <a:r>
              <a:rPr lang="en-US" sz="1800" i="1" u="sng" dirty="0">
                <a:latin typeface="Times New Roman" charset="0"/>
                <a:ea typeface="Times New Roman" charset="0"/>
                <a:cs typeface="Times New Roman" charset="0"/>
              </a:rPr>
              <a:t>Y-27632 protected touch sensory associated-IENFs from being destroyed by cisplatin treatment, while nociceptive IENFs were not affected by drug treatments</a:t>
            </a:r>
          </a:p>
          <a:p>
            <a:pPr algn="l"/>
            <a:endParaRPr lang="en-US" sz="1800" b="1" u="sng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7256C-E896-BA4C-B872-455DE494B43D}" type="slidenum">
              <a:rPr lang="en-US" sz="900" b="1" smtClean="0">
                <a:solidFill>
                  <a:schemeClr val="tx1"/>
                </a:solidFill>
              </a:rPr>
              <a:t>20</a:t>
            </a:fld>
            <a:endParaRPr lang="en-US" sz="900" b="1">
              <a:solidFill>
                <a:schemeClr val="tx1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865055" y="788989"/>
            <a:ext cx="684867" cy="3586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31" b="1" dirty="0"/>
              <a:t>CGRP</a:t>
            </a:r>
          </a:p>
        </p:txBody>
      </p:sp>
    </p:spTree>
    <p:extLst>
      <p:ext uri="{BB962C8B-B14F-4D97-AF65-F5344CB8AC3E}">
        <p14:creationId xmlns:p14="http://schemas.microsoft.com/office/powerpoint/2010/main" val="10473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209480"/>
            <a:ext cx="8229599" cy="60963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u="sng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Conclusion</a:t>
            </a:r>
            <a:endParaRPr lang="en-US" sz="2450" b="1" u="sng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7256C-E896-BA4C-B872-455DE494B43D}" type="slidenum">
              <a:rPr lang="en-US" sz="900" b="1" smtClean="0">
                <a:solidFill>
                  <a:schemeClr val="tx1"/>
                </a:solidFill>
              </a:rPr>
              <a:t>21</a:t>
            </a:fld>
            <a:endParaRPr lang="en-US" sz="900" b="1">
              <a:solidFill>
                <a:schemeClr val="tx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7487A1-DD1F-8440-8834-113A994F3D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Arial" charset="0"/>
              <a:buAutoNum type="arabicPeriod"/>
              <a:defRPr/>
            </a:pPr>
            <a:r>
              <a:rPr lang="en-US" altLang="en-US" sz="2000" b="1" dirty="0">
                <a:solidFill>
                  <a:srgbClr val="000000"/>
                </a:solidFill>
                <a:ea typeface="Arial" charset="0"/>
                <a:cs typeface="Arial" charset="0"/>
              </a:rPr>
              <a:t> Employment of Y-27632 in the treatment regimen reduced the risks of peripheral neuropathy in cisplatin-treated mice, which also promoted Y-27632 as a potential adjuvant for cisplatin treatment. </a:t>
            </a:r>
          </a:p>
          <a:p>
            <a:pPr algn="just">
              <a:buFont typeface="Arial" charset="0"/>
              <a:buAutoNum type="arabicPeriod"/>
              <a:defRPr/>
            </a:pPr>
            <a:r>
              <a:rPr lang="en-US" altLang="en-US" sz="2000" b="1" dirty="0">
                <a:solidFill>
                  <a:srgbClr val="000000"/>
                </a:solidFill>
                <a:ea typeface="Arial" charset="0"/>
                <a:cs typeface="Arial" charset="0"/>
              </a:rPr>
              <a:t> By creating CIPN mouse model, we showed the potential clinical benefit for suppression of </a:t>
            </a:r>
            <a:r>
              <a:rPr lang="en-US" altLang="en-US" sz="2000" b="1" dirty="0" err="1">
                <a:solidFill>
                  <a:srgbClr val="000000"/>
                </a:solidFill>
                <a:ea typeface="Arial" charset="0"/>
                <a:cs typeface="Arial" charset="0"/>
              </a:rPr>
              <a:t>RhoA</a:t>
            </a:r>
            <a:r>
              <a:rPr lang="en-US" altLang="en-US" sz="2000" b="1" dirty="0">
                <a:solidFill>
                  <a:srgbClr val="000000"/>
                </a:solidFill>
                <a:ea typeface="Arial" charset="0"/>
                <a:cs typeface="Arial" charset="0"/>
              </a:rPr>
              <a:t> pathway in preventing CIPN.</a:t>
            </a:r>
          </a:p>
          <a:p>
            <a:pPr algn="just">
              <a:buFont typeface="Arial" charset="0"/>
              <a:buAutoNum type="arabicPeriod"/>
              <a:defRPr/>
            </a:pPr>
            <a:r>
              <a:rPr lang="en-US" altLang="en-US" sz="2000" b="1" dirty="0">
                <a:solidFill>
                  <a:srgbClr val="000000"/>
                </a:solidFill>
                <a:ea typeface="Arial" charset="0"/>
                <a:cs typeface="Arial" charset="0"/>
              </a:rPr>
              <a:t> Future experiments may study effects of Von Frey on larger mammals over a longer trial.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889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6E137-7AD3-D147-B92E-3B45DF875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67F07F-2AEA-A04B-B00D-E22070C069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 indent="-457200">
              <a:buAutoNum type="arabicPeriod"/>
            </a:pP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Boyette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-Davis, J., &amp; Dougherty, P. (2011). Protection against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oxaliplatin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-induced mechanical hyperalgesia and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intraepidermal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nerve    fiber loss by minocycline. </a:t>
            </a:r>
            <a: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Experimental Neurology,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229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(2), 353-357. doi:10.1016/j.expneurol.2011.02.019</a:t>
            </a:r>
          </a:p>
          <a:p>
            <a:pPr lvl="0" indent="-457200">
              <a:buAutoNum type="arabicPeriod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Friesland, A.,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Weng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Z., Duenas, M., Massa, S. M., Longo, F. M., &amp; Lu, Q. (2014). Amelioration of cisplatin-induced experimental peripheral neuropathy by a small molecule targeting p75NTR. </a:t>
            </a:r>
            <a:r>
              <a:rPr lang="en-US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NeuroToxicology</a:t>
            </a:r>
            <a: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81-90. doi:10.1016/j.neuro.2014.09.005</a:t>
            </a:r>
          </a:p>
          <a:p>
            <a:pPr indent="-457200">
              <a:buAutoNum type="arabicPeriod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James, S. E., Dunham, M., Carrion-Jones, M.,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Murashov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A., &amp; Lu, Q. (2010). Rho kinase inhibitor Y-27632 facilitates recovery from experimental peripheral neuropathy induced by anti-cancer drug cisplatin. </a:t>
            </a:r>
            <a:r>
              <a:rPr lang="en-US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NeuroToxicology</a:t>
            </a:r>
            <a: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(2), 188-194. doi:10.1016/j.neuro.2009.12.010</a:t>
            </a:r>
          </a:p>
          <a:p>
            <a:pPr lvl="0" indent="-457200">
              <a:buAutoNum type="arabicPeriod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Ta, L. E., Low, P. A., &amp;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Windebank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A. J. (2009). Mice with Cisplatin and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Oxaliplatin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-Induced Painful Neuropathy Develop Distinct Early Responses to Thermal Stimuli. </a:t>
            </a:r>
            <a: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Molecular Pain,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doi:10.1186/1744-8069-5-9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4478CD-C922-6A4F-AEB4-441EFB5C3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7256C-E896-BA4C-B872-455DE494B43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1327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23747-2CD6-214C-8593-CE0A25943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u="sng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Acknowledgements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D7BB0-E829-9B4F-ADA4-9D8CD4DCF8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000" b="1" dirty="0"/>
              <a:t>Taylor </a:t>
            </a:r>
            <a:r>
              <a:rPr lang="en-US" altLang="en-US" sz="2000" b="1" dirty="0" err="1"/>
              <a:t>Leposa</a:t>
            </a:r>
            <a:endParaRPr lang="en-US" altLang="en-US" sz="2000" b="1" dirty="0"/>
          </a:p>
          <a:p>
            <a:r>
              <a:rPr lang="en-US" altLang="en-US" sz="2000" b="1" dirty="0"/>
              <a:t>Yi Zhu</a:t>
            </a:r>
          </a:p>
          <a:p>
            <a:r>
              <a:rPr lang="en-US" altLang="en-US" sz="2000" b="1" dirty="0"/>
              <a:t>Christi Boykin </a:t>
            </a:r>
          </a:p>
          <a:p>
            <a:r>
              <a:rPr lang="en-US" altLang="en-US" sz="2000" b="1" dirty="0" err="1"/>
              <a:t>Qun</a:t>
            </a:r>
            <a:r>
              <a:rPr lang="en-US" altLang="en-US" sz="2000" b="1" dirty="0"/>
              <a:t> Lu</a:t>
            </a:r>
            <a:r>
              <a:rPr lang="en-US" altLang="en-US" sz="2000" b="1" baseline="30000" dirty="0">
                <a:solidFill>
                  <a:schemeClr val="bg1"/>
                </a:solidFill>
              </a:rPr>
              <a:t>, 3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451916-3033-974B-8753-8A81BF375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7256C-E896-BA4C-B872-455DE494B43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998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 noGrp="1"/>
          </p:cNvSpPr>
          <p:nvPr>
            <p:ph type="title"/>
          </p:nvPr>
        </p:nvSpPr>
        <p:spPr>
          <a:xfrm>
            <a:off x="0" y="0"/>
            <a:ext cx="8229600" cy="78677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75" b="1" u="sng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Acknowledgements</a:t>
            </a:r>
            <a:endParaRPr lang="en-US" sz="2475" b="1" u="sng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7256C-E896-BA4C-B872-455DE494B43D}" type="slidenum">
              <a:rPr lang="en-US" smtClean="0"/>
              <a:t>24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CFC48C-3CBA-8549-811A-28C2286014F2}"/>
              </a:ext>
            </a:extLst>
          </p:cNvPr>
          <p:cNvSpPr txBox="1"/>
          <p:nvPr/>
        </p:nvSpPr>
        <p:spPr>
          <a:xfrm>
            <a:off x="925286" y="1780048"/>
            <a:ext cx="6368143" cy="11618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1400" b="1" dirty="0">
                <a:solidFill>
                  <a:srgbClr val="000000"/>
                </a:solidFill>
                <a:cs typeface="Arial" panose="020B0604020202020204" pitchFamily="34" charset="0"/>
              </a:rPr>
              <a:t>We wish to acknowledge the technical assistance from </a:t>
            </a:r>
            <a:r>
              <a:rPr lang="en-US" altLang="en-US" sz="1400" b="1" dirty="0" err="1">
                <a:solidFill>
                  <a:srgbClr val="000000"/>
                </a:solidFill>
                <a:cs typeface="Arial" panose="020B0604020202020204" pitchFamily="34" charset="0"/>
              </a:rPr>
              <a:t>Joani</a:t>
            </a:r>
            <a:r>
              <a:rPr lang="en-US" altLang="en-US" sz="1400" b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1400" b="1" dirty="0" err="1">
                <a:solidFill>
                  <a:srgbClr val="000000"/>
                </a:solidFill>
                <a:cs typeface="Arial" panose="020B0604020202020204" pitchFamily="34" charset="0"/>
              </a:rPr>
              <a:t>Zary</a:t>
            </a:r>
            <a:r>
              <a:rPr lang="en-US" altLang="en-US" sz="1400" b="1" dirty="0">
                <a:solidFill>
                  <a:srgbClr val="000000"/>
                </a:solidFill>
                <a:cs typeface="Arial" panose="020B0604020202020204" pitchFamily="34" charset="0"/>
              </a:rPr>
              <a:t> Oswald and the members of Dr. Lu and Dr. </a:t>
            </a:r>
            <a:r>
              <a:rPr lang="en-US" altLang="en-US" sz="1400" b="1" dirty="0" err="1">
                <a:solidFill>
                  <a:srgbClr val="000000"/>
                </a:solidFill>
                <a:cs typeface="Arial" panose="020B0604020202020204" pitchFamily="34" charset="0"/>
              </a:rPr>
              <a:t>Verbanac</a:t>
            </a:r>
            <a:r>
              <a:rPr lang="en-US" altLang="en-US" sz="1400" b="1" dirty="0">
                <a:solidFill>
                  <a:srgbClr val="000000"/>
                </a:solidFill>
                <a:cs typeface="Arial" panose="020B0604020202020204" pitchFamily="34" charset="0"/>
              </a:rPr>
              <a:t> Labs. This study is supported in part by grants from National Cancer institute CA111891 and CA165202 and the Harriet and John Wooten Foundation for Alzheimer’s Diseases Research.</a:t>
            </a:r>
            <a:endParaRPr lang="en-US" altLang="en-US" sz="1400" b="1" dirty="0"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7" name="Picture 34">
            <a:extLst>
              <a:ext uri="{FF2B5EF4-FFF2-40B4-BE49-F238E27FC236}">
                <a16:creationId xmlns:a16="http://schemas.microsoft.com/office/drawing/2014/main" id="{BB2590A5-69F0-544C-BDD9-D56C3A4B9AC3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1928" y="35024931"/>
            <a:ext cx="1573212" cy="157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C226ACC-FD56-C64C-8F1C-0D937C7F1EF2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6823" y="3467895"/>
            <a:ext cx="1573212" cy="157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lc="http://schemas.openxmlformats.org/drawingml/2006/lockedCanvas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3DF4D9F-1CA4-D945-9DE3-C63170E375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67113"/>
            <a:ext cx="1576387" cy="15763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24101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760919-153D-6240-AF34-1E0F824107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b="1" u="sng" dirty="0"/>
              <a:t>Questions?</a:t>
            </a:r>
            <a:endParaRPr lang="en-US" sz="4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AEBE21-B069-E54C-9A2E-7D242CC23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7256C-E896-BA4C-B872-455DE494B43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04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0" y="132510"/>
            <a:ext cx="8229600" cy="60963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75" b="1" u="sng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Chemotherapy-Induced Peripheral Neuropathy (CIPN)</a:t>
            </a:r>
            <a:endParaRPr lang="en-US" sz="2475" b="1" u="sng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9" name="TextBox 13"/>
          <p:cNvSpPr txBox="1">
            <a:spLocks noChangeArrowheads="1"/>
          </p:cNvSpPr>
          <p:nvPr/>
        </p:nvSpPr>
        <p:spPr bwMode="auto">
          <a:xfrm>
            <a:off x="2900060" y="1009861"/>
            <a:ext cx="497723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1800" b="1" dirty="0">
                <a:latin typeface="Times New Roman" charset="0"/>
                <a:ea typeface="Times New Roman" charset="0"/>
                <a:cs typeface="Times New Roman" charset="0"/>
              </a:rPr>
              <a:t>  CIPN is a condition that affects 30~40% of patients undergoing chemotherapy. </a:t>
            </a:r>
          </a:p>
        </p:txBody>
      </p:sp>
      <p:sp>
        <p:nvSpPr>
          <p:cNvPr id="10" name="TextBox 14"/>
          <p:cNvSpPr txBox="1">
            <a:spLocks noChangeArrowheads="1"/>
          </p:cNvSpPr>
          <p:nvPr/>
        </p:nvSpPr>
        <p:spPr bwMode="auto">
          <a:xfrm>
            <a:off x="2900054" y="1799012"/>
            <a:ext cx="4907516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1800" b="1" dirty="0">
                <a:latin typeface="Times New Roman" charset="0"/>
                <a:ea typeface="Times New Roman" charset="0"/>
                <a:cs typeface="Times New Roman" charset="0"/>
              </a:rPr>
              <a:t>  Clinical symptoms of CIPN:</a:t>
            </a:r>
          </a:p>
          <a:p>
            <a:pPr lvl="1">
              <a:buFont typeface="Wingdings" pitchFamily="2" charset="2"/>
              <a:buChar char="§"/>
            </a:pPr>
            <a:r>
              <a:rPr lang="en-US" sz="1800" b="1" dirty="0">
                <a:latin typeface="Times New Roman" charset="0"/>
                <a:ea typeface="Times New Roman" charset="0"/>
                <a:cs typeface="Times New Roman" charset="0"/>
              </a:rPr>
              <a:t>  Acute or chronic pain </a:t>
            </a:r>
          </a:p>
          <a:p>
            <a:pPr lvl="1">
              <a:buFont typeface="Wingdings" pitchFamily="2" charset="2"/>
              <a:buChar char="§"/>
            </a:pPr>
            <a:r>
              <a:rPr lang="en-US" sz="18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  Numbness </a:t>
            </a:r>
            <a:r>
              <a:rPr lang="en-US" sz="1800" b="1" dirty="0">
                <a:latin typeface="Times New Roman" charset="0"/>
                <a:ea typeface="Times New Roman" charset="0"/>
                <a:cs typeface="Times New Roman" charset="0"/>
              </a:rPr>
              <a:t>(“Stocking-glove” distribution)</a:t>
            </a:r>
          </a:p>
          <a:p>
            <a:pPr lvl="1">
              <a:buFont typeface="Wingdings" pitchFamily="2" charset="2"/>
              <a:buChar char="§"/>
            </a:pPr>
            <a:r>
              <a:rPr lang="en-US" sz="1800" b="1" dirty="0">
                <a:latin typeface="Times New Roman" charset="0"/>
                <a:ea typeface="Times New Roman" charset="0"/>
                <a:cs typeface="Times New Roman" charset="0"/>
              </a:rPr>
              <a:t>  Tingling</a:t>
            </a:r>
          </a:p>
          <a:p>
            <a:pPr lvl="1">
              <a:buFont typeface="Wingdings" pitchFamily="2" charset="2"/>
              <a:buChar char="§"/>
            </a:pPr>
            <a:r>
              <a:rPr lang="en-US" sz="1800" b="1" dirty="0">
                <a:latin typeface="Times New Roman" charset="0"/>
                <a:ea typeface="Times New Roman" charset="0"/>
                <a:cs typeface="Times New Roman" charset="0"/>
              </a:rPr>
              <a:t>  </a:t>
            </a:r>
            <a:r>
              <a:rPr lang="en-US" sz="18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Sensitivity of cold and heat</a:t>
            </a:r>
            <a:endParaRPr lang="en-US" sz="18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614059" y="1778347"/>
            <a:ext cx="4212342" cy="2184123"/>
          </a:xfrm>
          <a:prstGeom prst="rect">
            <a:avLst/>
          </a:prstGeom>
        </p:spPr>
      </p:pic>
      <p:sp>
        <p:nvSpPr>
          <p:cNvPr id="13" name="TextBox 13"/>
          <p:cNvSpPr txBox="1">
            <a:spLocks noChangeArrowheads="1"/>
          </p:cNvSpPr>
          <p:nvPr/>
        </p:nvSpPr>
        <p:spPr bwMode="auto">
          <a:xfrm>
            <a:off x="2900057" y="3423919"/>
            <a:ext cx="505600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1800" b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 CIPN usually increases in severity as chemotherapy continues and ceases its progression at the end of treatment.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55557" y="4355229"/>
            <a:ext cx="2035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14306" indent="-214306">
              <a:buFont typeface="Wingdings" charset="2"/>
              <a:buChar char="§"/>
            </a:pPr>
            <a:r>
              <a:rPr lang="en-US" sz="1800" b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Except </a:t>
            </a:r>
            <a:r>
              <a:rPr lang="en-US" sz="1800" b="1" u="sng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Cisplatin</a:t>
            </a:r>
            <a:endParaRPr lang="en-US" sz="1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7256C-E896-BA4C-B872-455DE494B43D}" type="slidenum">
              <a:rPr lang="en-US" sz="900" b="1" smtClean="0">
                <a:solidFill>
                  <a:schemeClr val="tx1"/>
                </a:solidFill>
              </a:rPr>
              <a:t>3</a:t>
            </a:fld>
            <a:endParaRPr lang="en-US" sz="9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867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www.themesotheliomalibrary.com/cisplat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64" y="924442"/>
            <a:ext cx="1393031" cy="1957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4" descr="http://www.gibs.ws/Chemistry/option-b-medicine-drugs/Cisplatin_files/image002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557" y="2847437"/>
            <a:ext cx="2198000" cy="1132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/>
          <p:cNvSpPr txBox="1"/>
          <p:nvPr/>
        </p:nvSpPr>
        <p:spPr>
          <a:xfrm>
            <a:off x="2284730" y="866848"/>
            <a:ext cx="54602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1600" b="1" dirty="0">
                <a:latin typeface="Times New Roman" charset="0"/>
                <a:ea typeface="Times New Roman" charset="0"/>
                <a:cs typeface="Times New Roman" charset="0"/>
              </a:rPr>
              <a:t> First member of a class of platinum-based chemotherapy drugs </a:t>
            </a:r>
          </a:p>
          <a:p>
            <a:pPr>
              <a:buFont typeface="Wingdings" pitchFamily="2" charset="2"/>
              <a:buChar char="§"/>
            </a:pPr>
            <a:endParaRPr lang="en-US" sz="1600" b="1" dirty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1600" b="1" dirty="0">
                <a:latin typeface="Times New Roman" charset="0"/>
                <a:ea typeface="Times New Roman" charset="0"/>
                <a:cs typeface="Times New Roman" charset="0"/>
              </a:rPr>
              <a:t> Used to treat various forms of cancer including testicular, ovarian, cervical, bladder, head and neck, lung, breast, prostate and colorectal.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84731" y="2432564"/>
            <a:ext cx="546029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1600" b="1" dirty="0">
                <a:latin typeface="Times New Roman" charset="0"/>
                <a:ea typeface="Times New Roman" charset="0"/>
                <a:cs typeface="Times New Roman" charset="0"/>
              </a:rPr>
              <a:t> The inherent cytotoxicity of cisplatin is not limited to tumor tissue, which result in:</a:t>
            </a:r>
          </a:p>
          <a:p>
            <a:pPr lvl="1">
              <a:buFont typeface="Wingdings" pitchFamily="2" charset="2"/>
              <a:buChar char="§"/>
            </a:pPr>
            <a:r>
              <a:rPr lang="en-US" sz="1600" b="1" dirty="0">
                <a:latin typeface="Times New Roman" charset="0"/>
                <a:ea typeface="Times New Roman" charset="0"/>
                <a:cs typeface="Times New Roman" charset="0"/>
              </a:rPr>
              <a:t>  Depressed immune system</a:t>
            </a:r>
          </a:p>
          <a:p>
            <a:pPr lvl="1">
              <a:buFont typeface="Wingdings" pitchFamily="2" charset="2"/>
              <a:buChar char="§"/>
            </a:pPr>
            <a:r>
              <a:rPr lang="en-US" sz="1600" b="1" dirty="0">
                <a:latin typeface="Times New Roman" charset="0"/>
                <a:ea typeface="Times New Roman" charset="0"/>
                <a:cs typeface="Times New Roman" charset="0"/>
              </a:rPr>
              <a:t>  Hair loss</a:t>
            </a:r>
          </a:p>
          <a:p>
            <a:pPr lvl="1">
              <a:buFont typeface="Wingdings" pitchFamily="2" charset="2"/>
              <a:buChar char="§"/>
            </a:pPr>
            <a:r>
              <a:rPr lang="en-US" sz="1600" b="1" dirty="0">
                <a:latin typeface="Times New Roman" charset="0"/>
                <a:ea typeface="Times New Roman" charset="0"/>
                <a:cs typeface="Times New Roman" charset="0"/>
              </a:rPr>
              <a:t>  Nausea</a:t>
            </a:r>
          </a:p>
          <a:p>
            <a:pPr lvl="1">
              <a:buFont typeface="Wingdings" pitchFamily="2" charset="2"/>
              <a:buChar char="§"/>
            </a:pPr>
            <a:r>
              <a:rPr lang="en-US" sz="1600" b="1" dirty="0">
                <a:latin typeface="Times New Roman" charset="0"/>
                <a:ea typeface="Times New Roman" charset="0"/>
                <a:cs typeface="Times New Roman" charset="0"/>
              </a:rPr>
              <a:t>  Vomiting </a:t>
            </a:r>
          </a:p>
          <a:p>
            <a:pPr lvl="1">
              <a:buFont typeface="Wingdings" pitchFamily="2" charset="2"/>
              <a:buChar char="§"/>
            </a:pPr>
            <a:r>
              <a:rPr lang="en-US" sz="1600" b="1" dirty="0">
                <a:latin typeface="Times New Roman" charset="0"/>
                <a:ea typeface="Times New Roman" charset="0"/>
                <a:cs typeface="Times New Roman" charset="0"/>
              </a:rPr>
              <a:t>  Fatigue</a:t>
            </a:r>
            <a:endParaRPr lang="en-US" sz="11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9" name="Title 1"/>
          <p:cNvSpPr txBox="1">
            <a:spLocks noGrp="1"/>
          </p:cNvSpPr>
          <p:nvPr>
            <p:ph type="title"/>
          </p:nvPr>
        </p:nvSpPr>
        <p:spPr>
          <a:xfrm>
            <a:off x="0" y="132510"/>
            <a:ext cx="8229600" cy="60963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75" b="1" u="sng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Cisplatin</a:t>
            </a:r>
            <a:endParaRPr lang="en-US" sz="2475" b="1" u="sng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7256C-E896-BA4C-B872-455DE494B43D}" type="slidenum">
              <a:rPr lang="en-US" sz="900" b="1" smtClean="0">
                <a:solidFill>
                  <a:schemeClr val="tx1"/>
                </a:solidFill>
              </a:rPr>
              <a:t>4</a:t>
            </a:fld>
            <a:endParaRPr lang="en-US" sz="9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285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3478235" y="972513"/>
            <a:ext cx="4110179" cy="3325367"/>
            <a:chOff x="3372227" y="871769"/>
            <a:chExt cx="4114800" cy="3326130"/>
          </a:xfrm>
        </p:grpSpPr>
        <p:pic>
          <p:nvPicPr>
            <p:cNvPr id="6" name="Picture 5"/>
            <p:cNvPicPr>
              <a:picLocks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372227" y="871769"/>
              <a:ext cx="4114800" cy="332613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5601809" y="935054"/>
              <a:ext cx="1779974" cy="30008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/>
            </a:p>
          </p:txBody>
        </p:sp>
      </p:grpSp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1187614" y="4252113"/>
            <a:ext cx="53149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Neurons are not a mitotic population of cells.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06146" y="1008194"/>
            <a:ext cx="131112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Sensory Neuron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46610" y="640796"/>
            <a:ext cx="143020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Non-mitotic cells</a:t>
            </a:r>
          </a:p>
        </p:txBody>
      </p:sp>
      <p:pic>
        <p:nvPicPr>
          <p:cNvPr id="19" name="Picture 18" descr="http://www.themesotheliomalibrary.com/cisplati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14413" y="1731967"/>
            <a:ext cx="1393031" cy="1957388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Right Arrow 19"/>
          <p:cNvSpPr/>
          <p:nvPr/>
        </p:nvSpPr>
        <p:spPr>
          <a:xfrm flipV="1">
            <a:off x="2407444" y="2442978"/>
            <a:ext cx="1053035" cy="5353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13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7256C-E896-BA4C-B872-455DE494B43D}" type="slidenum">
              <a:rPr lang="en-US" sz="900" b="1" smtClean="0">
                <a:solidFill>
                  <a:schemeClr val="tx1"/>
                </a:solidFill>
              </a:rPr>
              <a:t>5</a:t>
            </a:fld>
            <a:endParaRPr lang="en-US" sz="900" b="1">
              <a:solidFill>
                <a:schemeClr val="tx1"/>
              </a:solidFill>
            </a:endParaRPr>
          </a:p>
        </p:txBody>
      </p:sp>
      <p:sp>
        <p:nvSpPr>
          <p:cNvPr id="15" name="Title 1"/>
          <p:cNvSpPr txBox="1">
            <a:spLocks noGrp="1"/>
          </p:cNvSpPr>
          <p:nvPr>
            <p:ph type="title"/>
          </p:nvPr>
        </p:nvSpPr>
        <p:spPr>
          <a:xfrm>
            <a:off x="0" y="132510"/>
            <a:ext cx="8229600" cy="60963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75" b="1" u="sng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Cisplatin Mechanism Of Action</a:t>
            </a:r>
            <a:endParaRPr lang="en-US" sz="2475" b="1" u="sng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127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E5E164-4625-8245-80DB-85C4F9E93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7256C-E896-BA4C-B872-455DE494B43D}" type="slidenum">
              <a:rPr lang="en-US" smtClean="0"/>
              <a:t>6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A53794E-F12A-8442-98EB-AFE14F322CE0}"/>
              </a:ext>
            </a:extLst>
          </p:cNvPr>
          <p:cNvGrpSpPr/>
          <p:nvPr/>
        </p:nvGrpSpPr>
        <p:grpSpPr>
          <a:xfrm>
            <a:off x="1752599" y="1132114"/>
            <a:ext cx="4059555" cy="3647736"/>
            <a:chOff x="4283918" y="492140"/>
            <a:chExt cx="3515755" cy="4341257"/>
          </a:xfrm>
        </p:grpSpPr>
        <p:sp>
          <p:nvSpPr>
            <p:cNvPr id="6" name="Text Box 7">
              <a:extLst>
                <a:ext uri="{FF2B5EF4-FFF2-40B4-BE49-F238E27FC236}">
                  <a16:creationId xmlns:a16="http://schemas.microsoft.com/office/drawing/2014/main" id="{896E0270-694C-A948-BED2-D94FDC82BD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92861" y="492140"/>
              <a:ext cx="1159293" cy="41549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050" b="1" dirty="0">
                  <a:latin typeface="+mj-lt"/>
                </a:rPr>
                <a:t>p75</a:t>
              </a:r>
              <a:r>
                <a:rPr lang="en-US" sz="1050" b="1" baseline="30000" dirty="0">
                  <a:latin typeface="+mj-lt"/>
                </a:rPr>
                <a:t> </a:t>
              </a:r>
              <a:r>
                <a:rPr lang="en-US" sz="1050" b="1" dirty="0" err="1">
                  <a:latin typeface="+mj-lt"/>
                </a:rPr>
                <a:t>Neurotrophin</a:t>
              </a:r>
              <a:endParaRPr lang="en-US" sz="1050" b="1" dirty="0">
                <a:latin typeface="+mj-lt"/>
              </a:endParaRPr>
            </a:p>
            <a:p>
              <a:pPr algn="ctr"/>
              <a:r>
                <a:rPr lang="en-US" sz="1050" b="1" dirty="0">
                  <a:latin typeface="+mj-lt"/>
                </a:rPr>
                <a:t>Receptor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E36FD29-0181-DF4C-A9BE-9BD92F4D22BA}"/>
                </a:ext>
              </a:extLst>
            </p:cNvPr>
            <p:cNvGrpSpPr/>
            <p:nvPr/>
          </p:nvGrpSpPr>
          <p:grpSpPr>
            <a:xfrm>
              <a:off x="4283918" y="704696"/>
              <a:ext cx="3515755" cy="4128701"/>
              <a:chOff x="4283918" y="704696"/>
              <a:chExt cx="3515755" cy="4128701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285CAF99-CBA4-8A47-AE59-809793989F1F}"/>
                  </a:ext>
                </a:extLst>
              </p:cNvPr>
              <p:cNvSpPr/>
              <p:nvPr/>
            </p:nvSpPr>
            <p:spPr>
              <a:xfrm>
                <a:off x="5833196" y="1982862"/>
                <a:ext cx="1089051" cy="76314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RhoA</a:t>
                </a:r>
              </a:p>
            </p:txBody>
          </p:sp>
          <p:sp>
            <p:nvSpPr>
              <p:cNvPr id="9" name="Down Arrow 8">
                <a:extLst>
                  <a:ext uri="{FF2B5EF4-FFF2-40B4-BE49-F238E27FC236}">
                    <a16:creationId xmlns:a16="http://schemas.microsoft.com/office/drawing/2014/main" id="{69C0ECCF-5F18-5E48-9F8D-AFC5D9680DAA}"/>
                  </a:ext>
                </a:extLst>
              </p:cNvPr>
              <p:cNvSpPr/>
              <p:nvPr/>
            </p:nvSpPr>
            <p:spPr>
              <a:xfrm>
                <a:off x="6349070" y="2776381"/>
                <a:ext cx="114300" cy="400050"/>
              </a:xfrm>
              <a:prstGeom prst="downArrow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2BB86EB-8957-5542-BF1E-CFADC68C3497}"/>
                  </a:ext>
                </a:extLst>
              </p:cNvPr>
              <p:cNvSpPr/>
              <p:nvPr/>
            </p:nvSpPr>
            <p:spPr>
              <a:xfrm>
                <a:off x="5048746" y="3206807"/>
                <a:ext cx="2704122" cy="594982"/>
              </a:xfrm>
              <a:prstGeom prst="rect">
                <a:avLst/>
              </a:prstGeom>
              <a:solidFill>
                <a:srgbClr val="FF99CC"/>
              </a:solidFill>
              <a:ln>
                <a:solidFill>
                  <a:srgbClr val="FF99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6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Rho</a:t>
                </a:r>
                <a:r>
                  <a:rPr lang="zh-CN" altLang="en-US" sz="16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altLang="zh-CN" sz="16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kinase/</a:t>
                </a:r>
                <a:r>
                  <a:rPr lang="en-US" sz="16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ROCK</a:t>
                </a:r>
              </a:p>
            </p:txBody>
          </p:sp>
          <p:sp>
            <p:nvSpPr>
              <p:cNvPr id="11" name="Down Arrow 10">
                <a:extLst>
                  <a:ext uri="{FF2B5EF4-FFF2-40B4-BE49-F238E27FC236}">
                    <a16:creationId xmlns:a16="http://schemas.microsoft.com/office/drawing/2014/main" id="{859E4EAB-5392-AE4F-B7DC-BF934BEBBCA7}"/>
                  </a:ext>
                </a:extLst>
              </p:cNvPr>
              <p:cNvSpPr/>
              <p:nvPr/>
            </p:nvSpPr>
            <p:spPr>
              <a:xfrm>
                <a:off x="6349070" y="3833662"/>
                <a:ext cx="114300" cy="400050"/>
              </a:xfrm>
              <a:prstGeom prst="downArrow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26BFED1-4C2A-1843-887C-AA3EF9714080}"/>
                  </a:ext>
                </a:extLst>
              </p:cNvPr>
              <p:cNvSpPr/>
              <p:nvPr/>
            </p:nvSpPr>
            <p:spPr>
              <a:xfrm>
                <a:off x="5502793" y="4273916"/>
                <a:ext cx="1851356" cy="559481"/>
              </a:xfrm>
              <a:prstGeom prst="rect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n-US" sz="1600" dirty="0">
                    <a:solidFill>
                      <a:schemeClr val="tx1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Actin cytoskeleton organization</a:t>
                </a:r>
              </a:p>
            </p:txBody>
          </p:sp>
          <p:sp>
            <p:nvSpPr>
              <p:cNvPr id="13" name="Text Box 111">
                <a:extLst>
                  <a:ext uri="{FF2B5EF4-FFF2-40B4-BE49-F238E27FC236}">
                    <a16:creationId xmlns:a16="http://schemas.microsoft.com/office/drawing/2014/main" id="{691DC00D-1C7B-6744-8CA0-BCD5792C838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83918" y="704696"/>
                <a:ext cx="1218875" cy="248209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sz="1013" b="1" dirty="0"/>
                  <a:t>Extracellular</a:t>
                </a:r>
              </a:p>
            </p:txBody>
          </p:sp>
          <p:sp>
            <p:nvSpPr>
              <p:cNvPr id="14" name="Text Box 112">
                <a:extLst>
                  <a:ext uri="{FF2B5EF4-FFF2-40B4-BE49-F238E27FC236}">
                    <a16:creationId xmlns:a16="http://schemas.microsoft.com/office/drawing/2014/main" id="{5233BB52-7397-8A42-87EE-1130095D029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83918" y="1333346"/>
                <a:ext cx="1218875" cy="248209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sz="1013" b="1" dirty="0"/>
                  <a:t>Intracellular</a:t>
                </a:r>
              </a:p>
            </p:txBody>
          </p:sp>
          <p:pic>
            <p:nvPicPr>
              <p:cNvPr id="15" name="Picture 102">
                <a:extLst>
                  <a:ext uri="{FF2B5EF4-FFF2-40B4-BE49-F238E27FC236}">
                    <a16:creationId xmlns:a16="http://schemas.microsoft.com/office/drawing/2014/main" id="{5D7C8A4E-25D8-8146-805B-03E644A2216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4341958" y="1036879"/>
                <a:ext cx="1891190" cy="2488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" name="Picture 136">
                <a:extLst>
                  <a:ext uri="{FF2B5EF4-FFF2-40B4-BE49-F238E27FC236}">
                    <a16:creationId xmlns:a16="http://schemas.microsoft.com/office/drawing/2014/main" id="{0D9F493F-E9B9-E84C-82E6-31BBA0A229D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5908483" y="1034583"/>
                <a:ext cx="1891190" cy="2488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7" name="AutoShape 151">
                <a:extLst>
                  <a:ext uri="{FF2B5EF4-FFF2-40B4-BE49-F238E27FC236}">
                    <a16:creationId xmlns:a16="http://schemas.microsoft.com/office/drawing/2014/main" id="{E1D621C7-124E-6540-82DB-EE269E20DB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33511" y="1857523"/>
                <a:ext cx="715494" cy="342900"/>
              </a:xfrm>
              <a:prstGeom prst="plus">
                <a:avLst>
                  <a:gd name="adj" fmla="val 25000"/>
                </a:avLst>
              </a:prstGeom>
              <a:solidFill>
                <a:srgbClr val="00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1000" dirty="0">
                  <a:latin typeface="Calibri" pitchFamily="34" charset="0"/>
                </a:endParaRPr>
              </a:p>
            </p:txBody>
          </p:sp>
          <p:sp>
            <p:nvSpPr>
              <p:cNvPr id="18" name="Text Box 152">
                <a:extLst>
                  <a:ext uri="{FF2B5EF4-FFF2-40B4-BE49-F238E27FC236}">
                    <a16:creationId xmlns:a16="http://schemas.microsoft.com/office/drawing/2014/main" id="{C39B9A9D-3985-FF49-B9F7-8C8F6E58F7D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794579" y="1854177"/>
                <a:ext cx="622984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1600" b="1" dirty="0">
                    <a:latin typeface="Times New Roman" charset="0"/>
                    <a:ea typeface="Times New Roman" charset="0"/>
                    <a:cs typeface="Times New Roman" charset="0"/>
                  </a:rPr>
                  <a:t>GEF   </a:t>
                </a:r>
              </a:p>
            </p:txBody>
          </p:sp>
          <p:sp>
            <p:nvSpPr>
              <p:cNvPr id="19" name="AutoShape 112">
                <a:extLst>
                  <a:ext uri="{FF2B5EF4-FFF2-40B4-BE49-F238E27FC236}">
                    <a16:creationId xmlns:a16="http://schemas.microsoft.com/office/drawing/2014/main" id="{C2DFA558-8384-2244-B199-DCF1DF6433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6695" y="1857643"/>
                <a:ext cx="695325" cy="323850"/>
              </a:xfrm>
              <a:prstGeom prst="octagon">
                <a:avLst>
                  <a:gd name="adj" fmla="val 29287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1013">
                  <a:latin typeface="Calibri" pitchFamily="34" charset="0"/>
                </a:endParaRPr>
              </a:p>
            </p:txBody>
          </p:sp>
          <p:sp>
            <p:nvSpPr>
              <p:cNvPr id="20" name="Text Box 63">
                <a:extLst>
                  <a:ext uri="{FF2B5EF4-FFF2-40B4-BE49-F238E27FC236}">
                    <a16:creationId xmlns:a16="http://schemas.microsoft.com/office/drawing/2014/main" id="{CB1F66EA-944C-9143-B737-6806FBD5157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99746" y="1854677"/>
                <a:ext cx="633574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600" b="1">
                    <a:latin typeface="Times New Roman" charset="0"/>
                    <a:ea typeface="Times New Roman" charset="0"/>
                    <a:cs typeface="Times New Roman" charset="0"/>
                  </a:rPr>
                  <a:t>GDI</a:t>
                </a:r>
                <a:endParaRPr lang="en-US" sz="1600" b="1" dirty="0"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  <p:sp>
            <p:nvSpPr>
              <p:cNvPr id="21" name="AutoShape 114">
                <a:extLst>
                  <a:ext uri="{FF2B5EF4-FFF2-40B4-BE49-F238E27FC236}">
                    <a16:creationId xmlns:a16="http://schemas.microsoft.com/office/drawing/2014/main" id="{B2BBA348-D480-1845-956E-0F8C23F51E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61399" y="876267"/>
                <a:ext cx="210740" cy="628650"/>
              </a:xfrm>
              <a:prstGeom prst="can">
                <a:avLst>
                  <a:gd name="adj" fmla="val 44387"/>
                </a:avLst>
              </a:prstGeom>
              <a:gradFill rotWithShape="1">
                <a:gsLst>
                  <a:gs pos="0">
                    <a:srgbClr val="185E18"/>
                  </a:gs>
                  <a:gs pos="50000">
                    <a:srgbClr val="33CC33"/>
                  </a:gs>
                  <a:gs pos="100000">
                    <a:srgbClr val="185E18"/>
                  </a:gs>
                </a:gsLst>
                <a:lin ang="5400000" scaled="1"/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1013">
                  <a:latin typeface="Calibri" pitchFamily="34" charset="0"/>
                </a:endParaRPr>
              </a:p>
            </p:txBody>
          </p:sp>
          <p:sp>
            <p:nvSpPr>
              <p:cNvPr id="22" name="Down Arrow 21">
                <a:extLst>
                  <a:ext uri="{FF2B5EF4-FFF2-40B4-BE49-F238E27FC236}">
                    <a16:creationId xmlns:a16="http://schemas.microsoft.com/office/drawing/2014/main" id="{F9FE435B-F5D7-B041-BE32-B1F0F8F0AE83}"/>
                  </a:ext>
                </a:extLst>
              </p:cNvPr>
              <p:cNvSpPr/>
              <p:nvPr/>
            </p:nvSpPr>
            <p:spPr>
              <a:xfrm>
                <a:off x="6315352" y="1544783"/>
                <a:ext cx="114300" cy="400050"/>
              </a:xfrm>
              <a:prstGeom prst="downArrow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</p:grp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C8692043-283F-804F-AC7D-6D7CA684EF27}"/>
              </a:ext>
            </a:extLst>
          </p:cNvPr>
          <p:cNvSpPr txBox="1"/>
          <p:nvPr/>
        </p:nvSpPr>
        <p:spPr>
          <a:xfrm>
            <a:off x="3810000" y="370114"/>
            <a:ext cx="101822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Mechanism</a:t>
            </a:r>
          </a:p>
        </p:txBody>
      </p:sp>
    </p:spTree>
    <p:extLst>
      <p:ext uri="{BB962C8B-B14F-4D97-AF65-F5344CB8AC3E}">
        <p14:creationId xmlns:p14="http://schemas.microsoft.com/office/powerpoint/2010/main" val="856684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9"/>
          <p:cNvSpPr txBox="1">
            <a:spLocks noChangeArrowheads="1"/>
          </p:cNvSpPr>
          <p:nvPr/>
        </p:nvSpPr>
        <p:spPr bwMode="auto">
          <a:xfrm>
            <a:off x="928167" y="927328"/>
            <a:ext cx="1371600" cy="248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013" dirty="0"/>
              <a:t>β</a:t>
            </a:r>
            <a:r>
              <a:rPr lang="en-US" sz="1013" dirty="0">
                <a:latin typeface="Arial Rounded MT Bold" pitchFamily="34" charset="0"/>
              </a:rPr>
              <a:t>-</a:t>
            </a:r>
            <a:r>
              <a:rPr lang="en-US" sz="1013" dirty="0" err="1">
                <a:latin typeface="Arial Rounded MT Bold" pitchFamily="34" charset="0"/>
              </a:rPr>
              <a:t>tubulin</a:t>
            </a:r>
            <a:r>
              <a:rPr lang="en-US" sz="1013" dirty="0">
                <a:latin typeface="Arial Rounded MT Bold" pitchFamily="34" charset="0"/>
              </a:rPr>
              <a:t> III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3" cstate="print"/>
          <a:srcRect b="31388"/>
          <a:stretch/>
        </p:blipFill>
        <p:spPr bwMode="auto">
          <a:xfrm>
            <a:off x="698933" y="1290522"/>
            <a:ext cx="1543683" cy="2827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rrowheads="1"/>
          </p:cNvPicPr>
          <p:nvPr/>
        </p:nvPicPr>
        <p:blipFill rotWithShape="1">
          <a:blip r:embed="rId4" cstate="print"/>
          <a:srcRect b="30503"/>
          <a:stretch/>
        </p:blipFill>
        <p:spPr bwMode="auto">
          <a:xfrm>
            <a:off x="2299767" y="1290521"/>
            <a:ext cx="1545336" cy="2865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625410" y="4929915"/>
            <a:ext cx="2411233" cy="213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788" b="1" dirty="0">
                <a:latin typeface="+mj-lt"/>
              </a:rPr>
              <a:t>James et al. (2010) </a:t>
            </a:r>
            <a:r>
              <a:rPr lang="en-US" sz="788" b="1" i="1" dirty="0" err="1">
                <a:latin typeface="+mj-lt"/>
              </a:rPr>
              <a:t>NeuroToxicology</a:t>
            </a:r>
            <a:r>
              <a:rPr lang="en-US" sz="788" b="1" dirty="0">
                <a:latin typeface="+mj-lt"/>
              </a:rPr>
              <a:t>, 31 (2), 188-194.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0" y="0"/>
            <a:ext cx="8229600" cy="60963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75" b="1" u="sng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Previous Investigations</a:t>
            </a:r>
            <a:endParaRPr lang="en-US" sz="2475" b="1" u="sng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45103" y="3256413"/>
            <a:ext cx="8368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LM11A-31</a:t>
            </a:r>
          </a:p>
        </p:txBody>
      </p:sp>
      <p:sp>
        <p:nvSpPr>
          <p:cNvPr id="17" name="Text Box 111"/>
          <p:cNvSpPr txBox="1">
            <a:spLocks noChangeArrowheads="1"/>
          </p:cNvSpPr>
          <p:nvPr/>
        </p:nvSpPr>
        <p:spPr bwMode="auto">
          <a:xfrm>
            <a:off x="4273683" y="1733339"/>
            <a:ext cx="1218875" cy="2482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013" b="1" dirty="0"/>
              <a:t>Extracellular</a:t>
            </a:r>
          </a:p>
        </p:txBody>
      </p:sp>
      <p:sp>
        <p:nvSpPr>
          <p:cNvPr id="18" name="Text Box 112"/>
          <p:cNvSpPr txBox="1">
            <a:spLocks noChangeArrowheads="1"/>
          </p:cNvSpPr>
          <p:nvPr/>
        </p:nvSpPr>
        <p:spPr bwMode="auto">
          <a:xfrm>
            <a:off x="4273683" y="2361989"/>
            <a:ext cx="1218875" cy="2482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013" b="1" dirty="0"/>
              <a:t>Intracellular</a:t>
            </a:r>
          </a:p>
        </p:txBody>
      </p:sp>
      <p:pic>
        <p:nvPicPr>
          <p:cNvPr id="19" name="Picture 10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31723" y="2065522"/>
            <a:ext cx="1891190" cy="24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3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98248" y="2063226"/>
            <a:ext cx="1891190" cy="24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 Box 7"/>
          <p:cNvSpPr txBox="1">
            <a:spLocks noChangeArrowheads="1"/>
          </p:cNvSpPr>
          <p:nvPr/>
        </p:nvSpPr>
        <p:spPr bwMode="auto">
          <a:xfrm>
            <a:off x="5693894" y="1520783"/>
            <a:ext cx="1168910" cy="4154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050" b="1" dirty="0">
                <a:latin typeface="+mj-lt"/>
              </a:rPr>
              <a:t>p75 </a:t>
            </a:r>
            <a:r>
              <a:rPr lang="en-US" sz="1050" b="1" dirty="0" err="1">
                <a:latin typeface="+mj-lt"/>
              </a:rPr>
              <a:t>Neurotrophin</a:t>
            </a:r>
            <a:endParaRPr lang="en-US" sz="1050" b="1" dirty="0">
              <a:latin typeface="+mj-lt"/>
            </a:endParaRPr>
          </a:p>
          <a:p>
            <a:pPr algn="ctr"/>
            <a:r>
              <a:rPr lang="en-US" sz="1050" b="1" dirty="0">
                <a:latin typeface="+mj-lt"/>
              </a:rPr>
              <a:t>Receptor</a:t>
            </a:r>
          </a:p>
        </p:txBody>
      </p:sp>
      <p:sp>
        <p:nvSpPr>
          <p:cNvPr id="26" name="AutoShape 114"/>
          <p:cNvSpPr>
            <a:spLocks noChangeArrowheads="1"/>
          </p:cNvSpPr>
          <p:nvPr/>
        </p:nvSpPr>
        <p:spPr bwMode="auto">
          <a:xfrm>
            <a:off x="6167241" y="1904910"/>
            <a:ext cx="210740" cy="628650"/>
          </a:xfrm>
          <a:prstGeom prst="can">
            <a:avLst>
              <a:gd name="adj" fmla="val 44387"/>
            </a:avLst>
          </a:prstGeom>
          <a:gradFill rotWithShape="1">
            <a:gsLst>
              <a:gs pos="0">
                <a:srgbClr val="185E18"/>
              </a:gs>
              <a:gs pos="50000">
                <a:srgbClr val="33CC33"/>
              </a:gs>
              <a:gs pos="100000">
                <a:srgbClr val="185E18"/>
              </a:gs>
            </a:gsLst>
            <a:lin ang="5400000" scaled="1"/>
          </a:gra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013">
              <a:latin typeface="Calibri" pitchFamily="34" charset="0"/>
            </a:endParaRPr>
          </a:p>
        </p:txBody>
      </p:sp>
      <p:sp>
        <p:nvSpPr>
          <p:cNvPr id="27" name="Down Arrow 26"/>
          <p:cNvSpPr/>
          <p:nvPr/>
        </p:nvSpPr>
        <p:spPr>
          <a:xfrm>
            <a:off x="6221194" y="2573426"/>
            <a:ext cx="114300" cy="40005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30" name="TextBox 29"/>
          <p:cNvSpPr txBox="1"/>
          <p:nvPr/>
        </p:nvSpPr>
        <p:spPr>
          <a:xfrm>
            <a:off x="7161852" y="1539891"/>
            <a:ext cx="8368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LM11A-31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7256C-E896-BA4C-B872-455DE494B43D}" type="slidenum">
              <a:rPr lang="en-US" sz="900" b="1" smtClean="0">
                <a:solidFill>
                  <a:schemeClr val="tx1"/>
                </a:solidFill>
              </a:rPr>
              <a:t>7</a:t>
            </a:fld>
            <a:endParaRPr lang="en-US" sz="900" b="1">
              <a:solidFill>
                <a:schemeClr val="tx1"/>
              </a:solidFill>
            </a:endParaRPr>
          </a:p>
        </p:txBody>
      </p:sp>
      <p:grpSp>
        <p:nvGrpSpPr>
          <p:cNvPr id="24" name="Group 99"/>
          <p:cNvGrpSpPr>
            <a:grpSpLocks/>
          </p:cNvGrpSpPr>
          <p:nvPr/>
        </p:nvGrpSpPr>
        <p:grpSpPr bwMode="auto">
          <a:xfrm flipH="1">
            <a:off x="6932535" y="1613830"/>
            <a:ext cx="234553" cy="171450"/>
            <a:chOff x="3048000" y="4751696"/>
            <a:chExt cx="386688" cy="228600"/>
          </a:xfrm>
        </p:grpSpPr>
        <p:cxnSp>
          <p:nvCxnSpPr>
            <p:cNvPr id="32" name="Straight Connector 100"/>
            <p:cNvCxnSpPr/>
            <p:nvPr/>
          </p:nvCxnSpPr>
          <p:spPr>
            <a:xfrm rot="5400000">
              <a:off x="3320388" y="4865996"/>
              <a:ext cx="2286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3" name="Straight Connector 101"/>
            <p:cNvCxnSpPr/>
            <p:nvPr/>
          </p:nvCxnSpPr>
          <p:spPr>
            <a:xfrm rot="10800000">
              <a:off x="3048000" y="4854883"/>
              <a:ext cx="3808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6" name="TextBox 5"/>
          <p:cNvSpPr txBox="1"/>
          <p:nvPr/>
        </p:nvSpPr>
        <p:spPr>
          <a:xfrm>
            <a:off x="633723" y="2788205"/>
            <a:ext cx="3993452" cy="13388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7" name="Oval 36"/>
          <p:cNvSpPr/>
          <p:nvPr/>
        </p:nvSpPr>
        <p:spPr>
          <a:xfrm>
            <a:off x="5728085" y="3013342"/>
            <a:ext cx="1089051" cy="76314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RhoA</a:t>
            </a:r>
          </a:p>
        </p:txBody>
      </p:sp>
    </p:spTree>
    <p:extLst>
      <p:ext uri="{BB962C8B-B14F-4D97-AF65-F5344CB8AC3E}">
        <p14:creationId xmlns:p14="http://schemas.microsoft.com/office/powerpoint/2010/main" val="456149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5" grpId="0"/>
      <p:bldP spid="26" grpId="0" animBg="1"/>
      <p:bldP spid="27" grpId="0" animBg="1"/>
      <p:bldP spid="30" grpId="0"/>
      <p:bldP spid="6" grpId="0" animBg="1"/>
      <p:bldP spid="3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3"/>
          <p:cNvSpPr txBox="1">
            <a:spLocks noChangeArrowheads="1"/>
          </p:cNvSpPr>
          <p:nvPr/>
        </p:nvSpPr>
        <p:spPr bwMode="auto">
          <a:xfrm>
            <a:off x="197234" y="861266"/>
            <a:ext cx="4158937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1800" b="1" dirty="0">
                <a:latin typeface="Times New Roman" charset="0"/>
                <a:ea typeface="Times New Roman" charset="0"/>
                <a:cs typeface="Times New Roman" charset="0"/>
              </a:rPr>
              <a:t> Members of Small </a:t>
            </a:r>
            <a:r>
              <a:rPr lang="en-US" sz="1800" b="1" dirty="0" err="1">
                <a:latin typeface="Times New Roman" charset="0"/>
                <a:ea typeface="Times New Roman" charset="0"/>
                <a:cs typeface="Times New Roman" charset="0"/>
              </a:rPr>
              <a:t>GTPases</a:t>
            </a:r>
            <a:r>
              <a:rPr lang="en-US" sz="1800" b="1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  <a:p>
            <a:pPr>
              <a:buFont typeface="Wingdings" pitchFamily="2" charset="2"/>
              <a:buChar char="§"/>
            </a:pPr>
            <a:endParaRPr lang="en-US" sz="1800" b="1" dirty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1800" b="1" dirty="0">
                <a:latin typeface="Times New Roman" charset="0"/>
                <a:ea typeface="Times New Roman" charset="0"/>
                <a:cs typeface="Times New Roman" charset="0"/>
              </a:rPr>
              <a:t> Activity is tightly controlled by positive and negative regulators.</a:t>
            </a:r>
          </a:p>
          <a:p>
            <a:pPr>
              <a:buFont typeface="Wingdings" pitchFamily="2" charset="2"/>
              <a:buChar char="§"/>
            </a:pPr>
            <a:endParaRPr lang="en-US" sz="1800" b="1" dirty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1800" b="1" dirty="0">
                <a:latin typeface="Times New Roman" charset="0"/>
                <a:ea typeface="Times New Roman" charset="0"/>
                <a:cs typeface="Times New Roman" charset="0"/>
              </a:rPr>
              <a:t>Rho kinase (ROCK)</a:t>
            </a:r>
          </a:p>
          <a:p>
            <a:pPr>
              <a:buFont typeface="Wingdings" pitchFamily="2" charset="2"/>
              <a:buChar char="§"/>
            </a:pPr>
            <a:endParaRPr lang="en-US" sz="1800" b="1" dirty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1800" b="1" dirty="0">
                <a:latin typeface="Times New Roman" charset="0"/>
                <a:ea typeface="Times New Roman" charset="0"/>
                <a:cs typeface="Times New Roman" charset="0"/>
              </a:rPr>
              <a:t> Clinic Implications</a:t>
            </a:r>
          </a:p>
          <a:p>
            <a:pPr marL="257165" indent="-257165">
              <a:buFont typeface="+mj-lt"/>
              <a:buAutoNum type="arabicParenR"/>
            </a:pPr>
            <a:r>
              <a:rPr lang="en-US" sz="1200" b="1" dirty="0">
                <a:latin typeface="Times New Roman" charset="0"/>
                <a:ea typeface="Times New Roman" charset="0"/>
                <a:cs typeface="Times New Roman" charset="0"/>
              </a:rPr>
              <a:t>Cardiovascular disease</a:t>
            </a:r>
          </a:p>
          <a:p>
            <a:pPr marL="600054" lvl="1" indent="-257165">
              <a:buFont typeface="+mj-lt"/>
              <a:buAutoNum type="arabicParenR"/>
            </a:pPr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Hypertension </a:t>
            </a:r>
          </a:p>
          <a:p>
            <a:pPr marL="600054" lvl="1" indent="-257165">
              <a:buFont typeface="+mj-lt"/>
              <a:buAutoNum type="arabicParenR"/>
            </a:pPr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Atherosclerosis</a:t>
            </a:r>
          </a:p>
          <a:p>
            <a:pPr marL="257165" indent="-257165">
              <a:buFont typeface="+mj-lt"/>
              <a:buAutoNum type="arabicParenR"/>
            </a:pPr>
            <a:r>
              <a:rPr lang="en-US" sz="1200" b="1" dirty="0">
                <a:latin typeface="Times New Roman" charset="0"/>
                <a:ea typeface="Times New Roman" charset="0"/>
                <a:cs typeface="Times New Roman" charset="0"/>
              </a:rPr>
              <a:t>Neurological problems</a:t>
            </a:r>
          </a:p>
          <a:p>
            <a:pPr marL="600054" lvl="1" indent="-257165">
              <a:buFont typeface="+mj-lt"/>
              <a:buAutoNum type="arabicParenR"/>
            </a:pPr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Traumatic brain and spinal cord injury</a:t>
            </a:r>
          </a:p>
          <a:p>
            <a:pPr marL="600054" lvl="1" indent="-257165">
              <a:buFont typeface="+mj-lt"/>
              <a:buAutoNum type="arabicParenR"/>
            </a:pPr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Stroke</a:t>
            </a:r>
          </a:p>
          <a:p>
            <a:pPr marL="600054" lvl="1" indent="-257165">
              <a:buFont typeface="+mj-lt"/>
              <a:buAutoNum type="arabicParenR"/>
            </a:pPr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Alzheimer’s disease</a:t>
            </a:r>
          </a:p>
          <a:p>
            <a:pPr marL="257165" indent="-257165">
              <a:buFont typeface="+mj-lt"/>
              <a:buAutoNum type="arabicParenR"/>
            </a:pPr>
            <a:r>
              <a:rPr lang="en-US" sz="1200" b="1" dirty="0">
                <a:latin typeface="Times New Roman" charset="0"/>
                <a:ea typeface="Times New Roman" charset="0"/>
                <a:cs typeface="Times New Roman" charset="0"/>
              </a:rPr>
              <a:t>Cancer</a:t>
            </a:r>
          </a:p>
          <a:p>
            <a:pPr marL="600054" lvl="1" indent="-257165">
              <a:buFont typeface="+mj-lt"/>
              <a:buAutoNum type="arabicParenR"/>
            </a:pPr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Leukemia, breast, lung, colon, gastric, bladder, and testicular</a:t>
            </a:r>
          </a:p>
          <a:p>
            <a:pPr>
              <a:buFont typeface="Wingdings" pitchFamily="2" charset="2"/>
              <a:buChar char="§"/>
            </a:pPr>
            <a:endParaRPr lang="en-US" sz="1800" b="1" dirty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pitchFamily="2" charset="2"/>
              <a:buChar char="§"/>
            </a:pPr>
            <a:endParaRPr lang="en-US" sz="18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283918" y="492140"/>
            <a:ext cx="3515755" cy="4341257"/>
            <a:chOff x="4283918" y="492140"/>
            <a:chExt cx="3515755" cy="4341257"/>
          </a:xfrm>
        </p:grpSpPr>
        <p:sp>
          <p:nvSpPr>
            <p:cNvPr id="64" name="Text Box 7"/>
            <p:cNvSpPr txBox="1">
              <a:spLocks noChangeArrowheads="1"/>
            </p:cNvSpPr>
            <p:nvPr/>
          </p:nvSpPr>
          <p:spPr bwMode="auto">
            <a:xfrm>
              <a:off x="5792861" y="492140"/>
              <a:ext cx="1159293" cy="41549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050" b="1" dirty="0">
                  <a:latin typeface="+mj-lt"/>
                </a:rPr>
                <a:t>p75</a:t>
              </a:r>
              <a:r>
                <a:rPr lang="en-US" sz="1050" b="1" baseline="30000" dirty="0">
                  <a:latin typeface="+mj-lt"/>
                </a:rPr>
                <a:t> </a:t>
              </a:r>
              <a:r>
                <a:rPr lang="en-US" sz="1050" b="1" dirty="0" err="1">
                  <a:latin typeface="+mj-lt"/>
                </a:rPr>
                <a:t>Neurotrophin</a:t>
              </a:r>
              <a:endParaRPr lang="en-US" sz="1050" b="1" dirty="0">
                <a:latin typeface="+mj-lt"/>
              </a:endParaRPr>
            </a:p>
            <a:p>
              <a:pPr algn="ctr"/>
              <a:r>
                <a:rPr lang="en-US" sz="1050" b="1" dirty="0">
                  <a:latin typeface="+mj-lt"/>
                </a:rPr>
                <a:t>Receptor</a:t>
              </a:r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4283918" y="704696"/>
              <a:ext cx="3515755" cy="4128701"/>
              <a:chOff x="4283918" y="704696"/>
              <a:chExt cx="3515755" cy="4128701"/>
            </a:xfrm>
          </p:grpSpPr>
          <p:sp>
            <p:nvSpPr>
              <p:cNvPr id="36" name="Oval 35"/>
              <p:cNvSpPr/>
              <p:nvPr/>
            </p:nvSpPr>
            <p:spPr>
              <a:xfrm>
                <a:off x="5833196" y="1982862"/>
                <a:ext cx="1089051" cy="76314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RhoA</a:t>
                </a:r>
              </a:p>
            </p:txBody>
          </p:sp>
          <p:sp>
            <p:nvSpPr>
              <p:cNvPr id="37" name="Down Arrow 36"/>
              <p:cNvSpPr/>
              <p:nvPr/>
            </p:nvSpPr>
            <p:spPr>
              <a:xfrm>
                <a:off x="6349070" y="2776381"/>
                <a:ext cx="114300" cy="400050"/>
              </a:xfrm>
              <a:prstGeom prst="downArrow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5048746" y="3206807"/>
                <a:ext cx="2704122" cy="594982"/>
              </a:xfrm>
              <a:prstGeom prst="rect">
                <a:avLst/>
              </a:prstGeom>
              <a:solidFill>
                <a:srgbClr val="FF99CC"/>
              </a:solidFill>
              <a:ln>
                <a:solidFill>
                  <a:srgbClr val="FF99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6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Rho</a:t>
                </a:r>
                <a:r>
                  <a:rPr lang="zh-CN" altLang="en-US" sz="16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altLang="zh-CN" sz="16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kinase/</a:t>
                </a:r>
                <a:r>
                  <a:rPr lang="en-US" sz="16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ROCK</a:t>
                </a:r>
              </a:p>
            </p:txBody>
          </p:sp>
          <p:sp>
            <p:nvSpPr>
              <p:cNvPr id="39" name="Down Arrow 38"/>
              <p:cNvSpPr/>
              <p:nvPr/>
            </p:nvSpPr>
            <p:spPr>
              <a:xfrm>
                <a:off x="6349070" y="3833662"/>
                <a:ext cx="114300" cy="400050"/>
              </a:xfrm>
              <a:prstGeom prst="downArrow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5502793" y="4273916"/>
                <a:ext cx="1851356" cy="559481"/>
              </a:xfrm>
              <a:prstGeom prst="rect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n-US" sz="1600" dirty="0">
                    <a:solidFill>
                      <a:schemeClr val="tx1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Actin cytoskeleton organization</a:t>
                </a:r>
              </a:p>
            </p:txBody>
          </p:sp>
          <p:sp>
            <p:nvSpPr>
              <p:cNvPr id="50" name="Text Box 111"/>
              <p:cNvSpPr txBox="1">
                <a:spLocks noChangeArrowheads="1"/>
              </p:cNvSpPr>
              <p:nvPr/>
            </p:nvSpPr>
            <p:spPr bwMode="auto">
              <a:xfrm>
                <a:off x="4283918" y="704696"/>
                <a:ext cx="1218875" cy="248209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sz="1013" b="1" dirty="0"/>
                  <a:t>Extracellular</a:t>
                </a:r>
              </a:p>
            </p:txBody>
          </p:sp>
          <p:sp>
            <p:nvSpPr>
              <p:cNvPr id="51" name="Text Box 112"/>
              <p:cNvSpPr txBox="1">
                <a:spLocks noChangeArrowheads="1"/>
              </p:cNvSpPr>
              <p:nvPr/>
            </p:nvSpPr>
            <p:spPr bwMode="auto">
              <a:xfrm>
                <a:off x="4283918" y="1333346"/>
                <a:ext cx="1218875" cy="248209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sz="1013" b="1" dirty="0"/>
                  <a:t>Intracellular</a:t>
                </a:r>
              </a:p>
            </p:txBody>
          </p:sp>
          <p:pic>
            <p:nvPicPr>
              <p:cNvPr id="52" name="Picture 10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341958" y="1036879"/>
                <a:ext cx="1891190" cy="2488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5" name="Picture 136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5908483" y="1034583"/>
                <a:ext cx="1891190" cy="2488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0" name="AutoShape 151"/>
              <p:cNvSpPr>
                <a:spLocks noChangeArrowheads="1"/>
              </p:cNvSpPr>
              <p:nvPr/>
            </p:nvSpPr>
            <p:spPr bwMode="auto">
              <a:xfrm>
                <a:off x="6733511" y="1857523"/>
                <a:ext cx="715494" cy="342900"/>
              </a:xfrm>
              <a:prstGeom prst="plus">
                <a:avLst>
                  <a:gd name="adj" fmla="val 25000"/>
                </a:avLst>
              </a:prstGeom>
              <a:solidFill>
                <a:srgbClr val="00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1000" dirty="0">
                  <a:latin typeface="Calibri" pitchFamily="34" charset="0"/>
                </a:endParaRPr>
              </a:p>
            </p:txBody>
          </p:sp>
          <p:sp>
            <p:nvSpPr>
              <p:cNvPr id="61" name="Text Box 152"/>
              <p:cNvSpPr txBox="1">
                <a:spLocks noChangeArrowheads="1"/>
              </p:cNvSpPr>
              <p:nvPr/>
            </p:nvSpPr>
            <p:spPr bwMode="auto">
              <a:xfrm>
                <a:off x="6794579" y="1854177"/>
                <a:ext cx="622984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1600" b="1" dirty="0">
                    <a:latin typeface="Times New Roman" charset="0"/>
                    <a:ea typeface="Times New Roman" charset="0"/>
                    <a:cs typeface="Times New Roman" charset="0"/>
                  </a:rPr>
                  <a:t>GEF   </a:t>
                </a:r>
              </a:p>
            </p:txBody>
          </p:sp>
          <p:sp>
            <p:nvSpPr>
              <p:cNvPr id="62" name="AutoShape 112"/>
              <p:cNvSpPr>
                <a:spLocks noChangeArrowheads="1"/>
              </p:cNvSpPr>
              <p:nvPr/>
            </p:nvSpPr>
            <p:spPr bwMode="auto">
              <a:xfrm>
                <a:off x="5286695" y="1857643"/>
                <a:ext cx="695325" cy="323850"/>
              </a:xfrm>
              <a:prstGeom prst="octagon">
                <a:avLst>
                  <a:gd name="adj" fmla="val 29287"/>
                </a:avLst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1013">
                  <a:latin typeface="Calibri" pitchFamily="34" charset="0"/>
                </a:endParaRPr>
              </a:p>
            </p:txBody>
          </p:sp>
          <p:sp>
            <p:nvSpPr>
              <p:cNvPr id="63" name="Text Box 63"/>
              <p:cNvSpPr txBox="1">
                <a:spLocks noChangeArrowheads="1"/>
              </p:cNvSpPr>
              <p:nvPr/>
            </p:nvSpPr>
            <p:spPr bwMode="auto">
              <a:xfrm>
                <a:off x="5299746" y="1854677"/>
                <a:ext cx="633574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600" b="1">
                    <a:latin typeface="Times New Roman" charset="0"/>
                    <a:ea typeface="Times New Roman" charset="0"/>
                    <a:cs typeface="Times New Roman" charset="0"/>
                  </a:rPr>
                  <a:t>GDI</a:t>
                </a:r>
                <a:endParaRPr lang="en-US" sz="1600" b="1" dirty="0"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  <p:sp>
            <p:nvSpPr>
              <p:cNvPr id="65" name="AutoShape 114"/>
              <p:cNvSpPr>
                <a:spLocks noChangeArrowheads="1"/>
              </p:cNvSpPr>
              <p:nvPr/>
            </p:nvSpPr>
            <p:spPr bwMode="auto">
              <a:xfrm>
                <a:off x="6261399" y="876267"/>
                <a:ext cx="210740" cy="628650"/>
              </a:xfrm>
              <a:prstGeom prst="can">
                <a:avLst>
                  <a:gd name="adj" fmla="val 44387"/>
                </a:avLst>
              </a:prstGeom>
              <a:gradFill rotWithShape="1">
                <a:gsLst>
                  <a:gs pos="0">
                    <a:srgbClr val="185E18"/>
                  </a:gs>
                  <a:gs pos="50000">
                    <a:srgbClr val="33CC33"/>
                  </a:gs>
                  <a:gs pos="100000">
                    <a:srgbClr val="185E18"/>
                  </a:gs>
                </a:gsLst>
                <a:lin ang="5400000" scaled="1"/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1013">
                  <a:latin typeface="Calibri" pitchFamily="34" charset="0"/>
                </a:endParaRPr>
              </a:p>
            </p:txBody>
          </p:sp>
          <p:sp>
            <p:nvSpPr>
              <p:cNvPr id="66" name="Down Arrow 65"/>
              <p:cNvSpPr/>
              <p:nvPr/>
            </p:nvSpPr>
            <p:spPr>
              <a:xfrm>
                <a:off x="6315352" y="1544783"/>
                <a:ext cx="114300" cy="400050"/>
              </a:xfrm>
              <a:prstGeom prst="downArrow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</p:grpSp>
      </p:grpSp>
      <p:sp>
        <p:nvSpPr>
          <p:cNvPr id="69" name="Title 1"/>
          <p:cNvSpPr txBox="1">
            <a:spLocks/>
          </p:cNvSpPr>
          <p:nvPr/>
        </p:nvSpPr>
        <p:spPr>
          <a:xfrm>
            <a:off x="0" y="0"/>
            <a:ext cx="8229600" cy="60963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75" b="1" u="sng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Target of Interest: </a:t>
            </a:r>
            <a:r>
              <a:rPr lang="en-US" sz="2475" b="1" u="sng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RhoA</a:t>
            </a:r>
            <a:r>
              <a:rPr lang="en-US" sz="2475" b="1" u="sng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Pathway</a:t>
            </a:r>
            <a:endParaRPr lang="en-US" sz="2475" b="1" u="sng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7256C-E896-BA4C-B872-455DE494B43D}" type="slidenum">
              <a:rPr lang="en-US" sz="900" b="1" smtClean="0">
                <a:solidFill>
                  <a:schemeClr val="tx1"/>
                </a:solidFill>
              </a:rPr>
              <a:t>8</a:t>
            </a:fld>
            <a:endParaRPr lang="en-US" sz="9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85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0B2A9-A55C-F248-9440-D28B587A3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DAC8871-9A7D-9049-A552-648AE51112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0114" y="273843"/>
            <a:ext cx="7543800" cy="4592557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7205E2-10DB-964C-989C-D603B3F59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7256C-E896-BA4C-B872-455DE494B43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3236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28383</TotalTime>
  <Words>1176</Words>
  <Application>Microsoft Macintosh PowerPoint</Application>
  <PresentationFormat>Custom</PresentationFormat>
  <Paragraphs>230</Paragraphs>
  <Slides>25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Arial</vt:lpstr>
      <vt:lpstr>Arial Rounded MT Bold</vt:lpstr>
      <vt:lpstr>Calibri</vt:lpstr>
      <vt:lpstr>Calibri Light</vt:lpstr>
      <vt:lpstr>Times</vt:lpstr>
      <vt:lpstr>Times New Roman</vt:lpstr>
      <vt:lpstr>Wingdings</vt:lpstr>
      <vt:lpstr>Office Theme</vt:lpstr>
      <vt:lpstr>The therapeutic effect of Rho kinase inhibitor Y-27632 on protection from chemotherapy-induced peripheral neuropathy in mouse model </vt:lpstr>
      <vt:lpstr>Outline</vt:lpstr>
      <vt:lpstr>Chemotherapy-Induced Peripheral Neuropathy (CIPN)</vt:lpstr>
      <vt:lpstr>Cisplatin</vt:lpstr>
      <vt:lpstr>Cisplatin Mechanism Of Action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Pharmacological treatment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  <vt:lpstr>Acknowledgements</vt:lpstr>
      <vt:lpstr>Acknowledgements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therapeutic effect of Rho kinase inhibitor Y-27632 on protection from chemotherapy induced peripheral neuropathy in a tumor-bearing mouse model</dc:title>
  <dc:creator>Zhu, Yi</dc:creator>
  <cp:lastModifiedBy>Elliott, Zach</cp:lastModifiedBy>
  <cp:revision>237</cp:revision>
  <dcterms:created xsi:type="dcterms:W3CDTF">2016-10-11T02:26:37Z</dcterms:created>
  <dcterms:modified xsi:type="dcterms:W3CDTF">2020-06-07T01:47:01Z</dcterms:modified>
</cp:coreProperties>
</file>