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E75F47-8D66-4DA3-B0A7-49C5A8898388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F5EA67-AAA6-4ADD-9337-F89E9DB8CBE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rricellal@ecu.edu" TargetMode="External"/><Relationship Id="rId2" Type="http://schemas.openxmlformats.org/officeDocument/2006/relationships/hyperlink" Target="mailto:shirkeyc@ecu.edu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umn.edu/opentextbooks/" TargetMode="External"/><Relationship Id="rId2" Type="http://schemas.openxmlformats.org/officeDocument/2006/relationships/hyperlink" Target="http://www.oapen.org/hom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ibguides.ecu.edu/coursetext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924800" cy="1828800"/>
          </a:xfrm>
        </p:spPr>
        <p:txBody>
          <a:bodyPr>
            <a:noAutofit/>
          </a:bodyPr>
          <a:lstStyle/>
          <a:p>
            <a:pPr algn="ctr"/>
            <a:r>
              <a:rPr lang="en-US" sz="4200" dirty="0" err="1" smtClean="0"/>
              <a:t>OERs</a:t>
            </a:r>
            <a:r>
              <a:rPr lang="en-US" sz="4200" dirty="0" smtClean="0"/>
              <a:t> and Alt-Texts </a:t>
            </a:r>
            <a:r>
              <a:rPr lang="en-US" sz="4200" dirty="0" smtClean="0"/>
              <a:t>in </a:t>
            </a:r>
            <a:r>
              <a:rPr lang="en-US" sz="4200" dirty="0" smtClean="0"/>
              <a:t>Technical Services: How to Get the Job Done</a:t>
            </a:r>
            <a:endParaRPr lang="en-US" sz="42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609600" y="3429002"/>
            <a:ext cx="7924800" cy="1142999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b="0" dirty="0" smtClean="0"/>
              <a:t>Course-Adopted Texts at Joyner Library, </a:t>
            </a:r>
          </a:p>
          <a:p>
            <a:pPr algn="ctr"/>
            <a:r>
              <a:rPr lang="en-US" sz="3200" b="0" dirty="0" smtClean="0"/>
              <a:t>East Carolina University</a:t>
            </a:r>
            <a:endParaRPr lang="en-US" sz="3200" b="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760413" y="5105400"/>
            <a:ext cx="3811588" cy="1143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Cindy Shirkey</a:t>
            </a:r>
          </a:p>
          <a:p>
            <a:pPr marL="0" indent="0">
              <a:buNone/>
            </a:pPr>
            <a:r>
              <a:rPr lang="en-US" sz="1800" dirty="0" smtClean="0"/>
              <a:t>Head, Collection Development</a:t>
            </a:r>
          </a:p>
          <a:p>
            <a:pPr marL="0" indent="0">
              <a:buNone/>
            </a:pPr>
            <a:r>
              <a:rPr lang="en-US" sz="1800" dirty="0" smtClean="0"/>
              <a:t>Joyner Library, </a:t>
            </a:r>
            <a:r>
              <a:rPr lang="en-US" sz="1800" dirty="0" smtClean="0"/>
              <a:t>ECU</a:t>
            </a: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shirkeyc@ecu.edu</a:t>
            </a:r>
            <a:r>
              <a:rPr lang="en-US" sz="1800" dirty="0" smtClean="0"/>
              <a:t> </a:t>
            </a:r>
            <a:endParaRPr lang="en-US" sz="18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95802" y="5105400"/>
            <a:ext cx="3889375" cy="1143000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en-US" sz="1800" dirty="0" smtClean="0"/>
              <a:t>Lisa Barricella</a:t>
            </a:r>
          </a:p>
          <a:p>
            <a:pPr marL="0" indent="0" algn="r">
              <a:buNone/>
            </a:pPr>
            <a:r>
              <a:rPr lang="en-US" sz="1800" dirty="0" smtClean="0"/>
              <a:t>Head, Monographic Acquisitions</a:t>
            </a:r>
          </a:p>
          <a:p>
            <a:pPr marL="0" indent="0" algn="r">
              <a:buNone/>
            </a:pPr>
            <a:r>
              <a:rPr lang="en-US" sz="1800" dirty="0" smtClean="0"/>
              <a:t>Joyner Library, </a:t>
            </a:r>
            <a:r>
              <a:rPr lang="en-US" sz="1800" dirty="0" smtClean="0"/>
              <a:t>ECU</a:t>
            </a:r>
          </a:p>
          <a:p>
            <a:pPr marL="0" indent="0" algn="r">
              <a:buNone/>
            </a:pPr>
            <a:r>
              <a:rPr lang="en-US" sz="1800" dirty="0" smtClean="0">
                <a:hlinkClick r:id="rId3"/>
              </a:rPr>
              <a:t>barricellal</a:t>
            </a:r>
            <a:r>
              <a:rPr lang="en-US" sz="1800" dirty="0" smtClean="0">
                <a:hlinkClick r:id="rId3"/>
              </a:rPr>
              <a:t>@ecu.edu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696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Usage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What types of usage are we seeing</a:t>
            </a:r>
          </a:p>
          <a:p>
            <a:pPr lvl="1"/>
            <a:r>
              <a:rPr lang="en-US" dirty="0" smtClean="0"/>
              <a:t>User sessions</a:t>
            </a:r>
          </a:p>
          <a:p>
            <a:pPr lvl="1"/>
            <a:r>
              <a:rPr lang="en-US" dirty="0" smtClean="0"/>
              <a:t>Number of pages viewed</a:t>
            </a:r>
          </a:p>
          <a:p>
            <a:pPr lvl="1"/>
            <a:r>
              <a:rPr lang="en-US" dirty="0" smtClean="0"/>
              <a:t>Pages printed</a:t>
            </a:r>
          </a:p>
          <a:p>
            <a:pPr lvl="1"/>
            <a:r>
              <a:rPr lang="en-US" dirty="0" smtClean="0"/>
              <a:t>Full title downloads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5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"/>
            <a:ext cx="82296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Editions matter</a:t>
            </a:r>
          </a:p>
          <a:p>
            <a:r>
              <a:rPr lang="en-US" dirty="0" smtClean="0"/>
              <a:t>Nothing with course access codes</a:t>
            </a:r>
          </a:p>
          <a:p>
            <a:r>
              <a:rPr lang="en-US" dirty="0" smtClean="0"/>
              <a:t>EBL </a:t>
            </a:r>
            <a:r>
              <a:rPr lang="en-US" dirty="0" smtClean="0"/>
              <a:t>concurrent license </a:t>
            </a:r>
            <a:r>
              <a:rPr lang="en-US" dirty="0" smtClean="0"/>
              <a:t>has worked</a:t>
            </a:r>
            <a:endParaRPr lang="en-US" dirty="0" smtClean="0"/>
          </a:p>
          <a:p>
            <a:r>
              <a:rPr lang="en-US" dirty="0" smtClean="0"/>
              <a:t>Added publishers: JSTOR, </a:t>
            </a:r>
            <a:r>
              <a:rPr lang="en-US" dirty="0" err="1" smtClean="0"/>
              <a:t>ProjectMuse</a:t>
            </a:r>
            <a:endParaRPr lang="en-US" dirty="0" smtClean="0"/>
          </a:p>
          <a:p>
            <a:r>
              <a:rPr lang="en-US" dirty="0" smtClean="0"/>
              <a:t>Least DRM possible</a:t>
            </a:r>
          </a:p>
          <a:p>
            <a:r>
              <a:rPr lang="en-US" dirty="0" smtClean="0"/>
              <a:t>Some always fall through the cracks and we have to pick them up </a:t>
            </a:r>
            <a:r>
              <a:rPr lang="en-US" dirty="0" smtClean="0"/>
              <a:t>later</a:t>
            </a:r>
          </a:p>
          <a:p>
            <a:r>
              <a:rPr lang="en-US" dirty="0" smtClean="0"/>
              <a:t>Remember to count repeating courses over multiple semesters when calculating cost savings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Would a 3 concurrent user license be ok for a small seminar class?</a:t>
            </a:r>
          </a:p>
          <a:p>
            <a:r>
              <a:rPr lang="en-US" dirty="0" smtClean="0"/>
              <a:t>Make </a:t>
            </a:r>
            <a:r>
              <a:rPr lang="en-US" dirty="0" err="1" smtClean="0"/>
              <a:t>LibGuide</a:t>
            </a:r>
            <a:r>
              <a:rPr lang="en-US" dirty="0" smtClean="0"/>
              <a:t> into something better</a:t>
            </a:r>
          </a:p>
          <a:p>
            <a:pPr lvl="1"/>
            <a:r>
              <a:rPr lang="en-US" dirty="0" smtClean="0"/>
              <a:t>Database driven replacement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Reference: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Patrick </a:t>
            </a:r>
            <a:r>
              <a:rPr lang="en-US" sz="1600" dirty="0"/>
              <a:t>L. Carr, James D. Cardin &amp; Daniel L. Shouse (</a:t>
            </a:r>
            <a:r>
              <a:rPr lang="en-US" sz="1600" dirty="0" smtClean="0"/>
              <a:t>2016) Aligning Collections </a:t>
            </a:r>
            <a:r>
              <a:rPr lang="en-US" sz="1600" dirty="0"/>
              <a:t>with Student Needs: East </a:t>
            </a:r>
            <a:r>
              <a:rPr lang="en-US" sz="1600" dirty="0" smtClean="0"/>
              <a:t>Carolina University's </a:t>
            </a:r>
            <a:r>
              <a:rPr lang="en-US" sz="1600" dirty="0"/>
              <a:t>Project to Acquire </a:t>
            </a:r>
            <a:r>
              <a:rPr lang="en-US" sz="1600" dirty="0" smtClean="0"/>
              <a:t>and Promote </a:t>
            </a:r>
            <a:r>
              <a:rPr lang="en-US" sz="1600" dirty="0"/>
              <a:t>Online Access </a:t>
            </a:r>
            <a:r>
              <a:rPr lang="en-US" sz="1600" dirty="0" smtClean="0"/>
              <a:t>to Course-Adopted </a:t>
            </a:r>
            <a:r>
              <a:rPr lang="en-US" sz="1600" dirty="0"/>
              <a:t>Texts, Serials Review, 42:1, 1-9, </a:t>
            </a:r>
            <a:r>
              <a:rPr lang="en-US" sz="1600" dirty="0" err="1" smtClean="0"/>
              <a:t>DOI</a:t>
            </a:r>
            <a:r>
              <a:rPr lang="en-US" sz="1600" dirty="0" smtClean="0"/>
              <a:t>: </a:t>
            </a:r>
            <a:r>
              <a:rPr lang="en-US" sz="1600" dirty="0" smtClean="0"/>
              <a:t>10.1080/00987913.2015.1128381 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710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are Alt-Texts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Course-adopted texts (CATs)</a:t>
            </a:r>
          </a:p>
          <a:p>
            <a:r>
              <a:rPr lang="en-US" dirty="0" smtClean="0"/>
              <a:t>Freely available</a:t>
            </a:r>
          </a:p>
          <a:p>
            <a:r>
              <a:rPr lang="en-US" dirty="0" smtClean="0"/>
              <a:t>Can be articles or books from library</a:t>
            </a:r>
          </a:p>
          <a:p>
            <a:r>
              <a:rPr lang="en-US" dirty="0" smtClean="0"/>
              <a:t>Can be open access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7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Examples of Alt-Texts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Two places you c</a:t>
            </a:r>
            <a:r>
              <a:rPr lang="en-US" dirty="0" smtClean="0"/>
              <a:t>an </a:t>
            </a:r>
            <a:r>
              <a:rPr lang="en-US" dirty="0" smtClean="0"/>
              <a:t>find open textbooks </a:t>
            </a:r>
            <a:r>
              <a:rPr lang="en-US" dirty="0" smtClean="0"/>
              <a:t>are at </a:t>
            </a:r>
            <a:r>
              <a:rPr lang="en-US" dirty="0" err="1" smtClean="0"/>
              <a:t>Oapen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www.oapen.org/home</a:t>
            </a:r>
            <a:r>
              <a:rPr lang="en-US" dirty="0" smtClean="0"/>
              <a:t> and Open </a:t>
            </a:r>
            <a:r>
              <a:rPr lang="en-US" dirty="0"/>
              <a:t>Textbook Library </a:t>
            </a:r>
            <a:r>
              <a:rPr lang="en-US" dirty="0">
                <a:hlinkClick r:id="rId3"/>
              </a:rPr>
              <a:t>https://open.umn.edu/opentextbooks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Some examples of ECU CATs:</a:t>
            </a:r>
          </a:p>
          <a:p>
            <a:pPr lvl="1"/>
            <a:r>
              <a:rPr lang="en-US" i="1" dirty="0" err="1" smtClean="0"/>
              <a:t>Bloodchild</a:t>
            </a:r>
            <a:r>
              <a:rPr lang="en-US" i="1" dirty="0" smtClean="0"/>
              <a:t> and Other Stories </a:t>
            </a:r>
            <a:r>
              <a:rPr lang="en-US" dirty="0" smtClean="0"/>
              <a:t>by Octavia Butler</a:t>
            </a:r>
          </a:p>
          <a:p>
            <a:pPr lvl="1"/>
            <a:r>
              <a:rPr lang="en-US" i="1" dirty="0" smtClean="0"/>
              <a:t>Encyclopedia of Urban Legends </a:t>
            </a:r>
            <a:r>
              <a:rPr lang="en-US" dirty="0" smtClean="0"/>
              <a:t>by </a:t>
            </a:r>
            <a:r>
              <a:rPr lang="en-US" dirty="0"/>
              <a:t>Jan </a:t>
            </a:r>
            <a:r>
              <a:rPr lang="en-US" dirty="0" smtClean="0"/>
              <a:t>Brunvand</a:t>
            </a:r>
          </a:p>
          <a:p>
            <a:pPr lvl="1"/>
            <a:r>
              <a:rPr lang="en-US" i="1" dirty="0"/>
              <a:t>Job Search Handbook for People with </a:t>
            </a:r>
            <a:r>
              <a:rPr lang="en-US" i="1" dirty="0" smtClean="0"/>
              <a:t>Disabilities </a:t>
            </a:r>
            <a:r>
              <a:rPr lang="en-US" dirty="0" smtClean="0"/>
              <a:t>by Daniel </a:t>
            </a:r>
            <a:r>
              <a:rPr lang="en-US" dirty="0" smtClean="0"/>
              <a:t>Ryan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52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Classes Using CATs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Lower level and upper level courses</a:t>
            </a:r>
          </a:p>
          <a:p>
            <a:r>
              <a:rPr lang="en-US" dirty="0" smtClean="0"/>
              <a:t>From anthropology to theatre</a:t>
            </a:r>
          </a:p>
          <a:p>
            <a:r>
              <a:rPr lang="en-US" dirty="0" smtClean="0"/>
              <a:t>Both on-campus and distance </a:t>
            </a:r>
            <a:r>
              <a:rPr lang="en-US" dirty="0" err="1" smtClean="0"/>
              <a:t>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4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Bookstore Cooperation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Reluctant partners at first, but now willingly participate</a:t>
            </a:r>
          </a:p>
          <a:p>
            <a:r>
              <a:rPr lang="en-US" dirty="0" smtClean="0"/>
              <a:t>We ask them for </a:t>
            </a:r>
            <a:r>
              <a:rPr lang="en-US" dirty="0" smtClean="0"/>
              <a:t>“The List”: </a:t>
            </a:r>
            <a:r>
              <a:rPr lang="en-US" dirty="0" smtClean="0"/>
              <a:t>spreadsheet with </a:t>
            </a:r>
            <a:r>
              <a:rPr lang="en-US" dirty="0" smtClean="0"/>
              <a:t>resource</a:t>
            </a:r>
            <a:r>
              <a:rPr lang="en-US" dirty="0" smtClean="0"/>
              <a:t>, author, edition, publication year, course, section, instructor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The raw </a:t>
            </a:r>
            <a:r>
              <a:rPr lang="en-US" dirty="0" smtClean="0"/>
              <a:t>list </a:t>
            </a:r>
            <a:r>
              <a:rPr lang="en-US" dirty="0" smtClean="0"/>
              <a:t>needs to be cleaned up</a:t>
            </a:r>
          </a:p>
          <a:p>
            <a:r>
              <a:rPr lang="en-US" dirty="0" smtClean="0"/>
              <a:t>It needs to be searched in Serials Solutions to see if we could have access to the titles</a:t>
            </a:r>
          </a:p>
          <a:p>
            <a:r>
              <a:rPr lang="en-US" dirty="0" smtClean="0"/>
              <a:t>Then it gets searched in Gobi to see what type of license we could buy for each title: we’re primarily interested in unlimited license e-books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8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Buy-in from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Send faculty emails</a:t>
            </a:r>
          </a:p>
          <a:p>
            <a:pPr lvl="1"/>
            <a:r>
              <a:rPr lang="en-US" dirty="0" smtClean="0"/>
              <a:t>Ask if they’d be willing to let students use electronic version</a:t>
            </a:r>
          </a:p>
          <a:p>
            <a:pPr lvl="1"/>
            <a:r>
              <a:rPr lang="en-US" dirty="0" smtClean="0"/>
              <a:t>Most say yes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 few say no</a:t>
            </a:r>
          </a:p>
          <a:p>
            <a:pPr lvl="2"/>
            <a:r>
              <a:rPr lang="en-US" dirty="0" smtClean="0"/>
              <a:t>Royalties</a:t>
            </a:r>
          </a:p>
          <a:p>
            <a:pPr lvl="2"/>
            <a:r>
              <a:rPr lang="en-US" dirty="0" smtClean="0"/>
              <a:t>Students </a:t>
            </a:r>
            <a:r>
              <a:rPr lang="en-US" dirty="0" smtClean="0"/>
              <a:t>should own book for future reference</a:t>
            </a:r>
            <a:endParaRPr lang="en-US" dirty="0" smtClean="0"/>
          </a:p>
          <a:p>
            <a:pPr lvl="2"/>
            <a:r>
              <a:rPr lang="en-US" dirty="0" smtClean="0"/>
              <a:t>Concerns about access</a:t>
            </a:r>
          </a:p>
          <a:p>
            <a:pPr lvl="2"/>
            <a:r>
              <a:rPr lang="en-US" dirty="0" smtClean="0"/>
              <a:t>Absence of content in online that is included in print</a:t>
            </a:r>
          </a:p>
          <a:p>
            <a:pPr lvl="2"/>
            <a:r>
              <a:rPr lang="en-US" dirty="0" smtClean="0"/>
              <a:t>Image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2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Getting the Item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r>
              <a:rPr lang="en-US" dirty="0" smtClean="0"/>
              <a:t>We purchase the item like any other e-book</a:t>
            </a:r>
          </a:p>
          <a:p>
            <a:r>
              <a:rPr lang="en-US" dirty="0" smtClean="0"/>
              <a:t>Activate it in Serials Solutions</a:t>
            </a:r>
          </a:p>
          <a:p>
            <a:r>
              <a:rPr lang="en-US" dirty="0" smtClean="0"/>
              <a:t>Update the </a:t>
            </a:r>
            <a:r>
              <a:rPr lang="en-US" dirty="0" err="1" smtClean="0"/>
              <a:t>LibGuide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http://libguides.ecu.edu/coursetexts</a:t>
            </a:r>
            <a:endParaRPr lang="en-US" dirty="0" smtClean="0"/>
          </a:p>
          <a:p>
            <a:r>
              <a:rPr lang="en-US" dirty="0" smtClean="0"/>
              <a:t>Catalog it so it’s in our catalog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Projected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084320"/>
          </a:xfrm>
        </p:spPr>
        <p:txBody>
          <a:bodyPr>
            <a:normAutofit/>
          </a:bodyPr>
          <a:lstStyle/>
          <a:p>
            <a:r>
              <a:rPr lang="en-US" dirty="0" smtClean="0"/>
              <a:t>Track number of courses, sections, number of students and bookstore cost  and library cost and you can come up with an estimated savings amount</a:t>
            </a:r>
          </a:p>
          <a:p>
            <a:r>
              <a:rPr lang="en-US" dirty="0" smtClean="0"/>
              <a:t>The library spent $6,141.77</a:t>
            </a:r>
          </a:p>
          <a:p>
            <a:r>
              <a:rPr lang="en-US" dirty="0" smtClean="0"/>
              <a:t>It saved approximately $241,876.66</a:t>
            </a:r>
          </a:p>
          <a:p>
            <a:r>
              <a:rPr lang="en-US" dirty="0" smtClean="0"/>
              <a:t>Involved 144 professors</a:t>
            </a:r>
          </a:p>
          <a:p>
            <a:r>
              <a:rPr lang="en-US" dirty="0" smtClean="0"/>
              <a:t>235 class sections</a:t>
            </a:r>
          </a:p>
          <a:p>
            <a:r>
              <a:rPr lang="en-US" dirty="0" smtClean="0"/>
              <a:t>167 titles in all, some of which were already held by ECU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6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rgbClr val="003366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530</TotalTime>
  <Words>504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OERs and Alt-Texts in Technical Services: How to Get the Job Done</vt:lpstr>
      <vt:lpstr>What are Alt-Texts</vt:lpstr>
      <vt:lpstr>Examples of Alt-Texts</vt:lpstr>
      <vt:lpstr>Classes Using CATs</vt:lpstr>
      <vt:lpstr>Bookstore Cooperation</vt:lpstr>
      <vt:lpstr>The List</vt:lpstr>
      <vt:lpstr>Buy-in from Faculty</vt:lpstr>
      <vt:lpstr>Getting the Item</vt:lpstr>
      <vt:lpstr>Projected Savings</vt:lpstr>
      <vt:lpstr>Usage </vt:lpstr>
      <vt:lpstr>PowerPoint Presentation</vt:lpstr>
      <vt:lpstr>What We’ve Learned</vt:lpstr>
      <vt:lpstr>For the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Alt-Texts in Tech Services</dc:title>
  <dc:creator>Administrator</dc:creator>
  <cp:lastModifiedBy>Barricella, Lisa A</cp:lastModifiedBy>
  <cp:revision>41</cp:revision>
  <dcterms:created xsi:type="dcterms:W3CDTF">2016-09-30T15:17:03Z</dcterms:created>
  <dcterms:modified xsi:type="dcterms:W3CDTF">2016-10-07T12:01:14Z</dcterms:modified>
</cp:coreProperties>
</file>