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0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72" r:id="rId11"/>
    <p:sldId id="267" r:id="rId12"/>
    <p:sldId id="273" r:id="rId13"/>
    <p:sldId id="268" r:id="rId14"/>
    <p:sldId id="269" r:id="rId15"/>
    <p:sldId id="270" r:id="rId16"/>
    <p:sldId id="271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72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F466F-BDA4-4F18-9C7B-FF0A9A1B0E80}" type="datetime1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B4290-6522-4139-852E-05BD9E7F0D2E}" type="datetime1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55F9-81EA-47C5-8059-9E5C2B437C70}" type="datetime1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F607B-A47E-422C-9BEF-122CCDB7C526}" type="datetime1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9A7CB-BEE6-4F99-898E-913F06E8E125}" type="datetime1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E300C-6FC5-4FC3-AF1A-075E4F50620D}" type="datetime1">
              <a:rPr lang="en-US" smtClean="0"/>
              <a:pPr/>
              <a:t>4/22/2015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295D-4A77-4DEB-B04C-9F4282A8BC04}" type="datetime1">
              <a:rPr lang="en-US" smtClean="0"/>
              <a:pPr/>
              <a:t>4/22/2015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28685-4D0C-42D5-8013-B5904CD1FCBC}" type="datetime1">
              <a:rPr lang="en-US" smtClean="0"/>
              <a:pPr/>
              <a:t>4/22/2015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226C0-9885-4BA9-BBFA-A52CBFEBB775}" type="datetime1">
              <a:rPr lang="en-US" smtClean="0"/>
              <a:pPr/>
              <a:t>4/22/2015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1B38-C5EB-4D66-9137-0AFE9CDEDE8F}" type="datetime1">
              <a:rPr lang="en-US" smtClean="0"/>
              <a:pPr/>
              <a:t>4/22/2015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613C-1AD7-49D3-885D-F654C5CDBAA6}" type="datetime1">
              <a:rPr lang="en-US" smtClean="0"/>
              <a:pPr/>
              <a:t>4/22/2015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27B613C-1AD7-49D3-885D-F654C5CDBAA6}" type="datetime1">
              <a:rPr lang="en-US" smtClean="0"/>
              <a:pPr/>
              <a:t>4/22/2015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68417"/>
            <a:ext cx="7543800" cy="2593975"/>
          </a:xfrm>
        </p:spPr>
        <p:txBody>
          <a:bodyPr/>
          <a:lstStyle/>
          <a:p>
            <a:r>
              <a:rPr lang="en-US" sz="4800" dirty="0" smtClean="0"/>
              <a:t>Studies of Instructional Design Practices: Recent Research and Takeaways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717527"/>
            <a:ext cx="6461760" cy="163277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William Sugar, PhD</a:t>
            </a:r>
          </a:p>
          <a:p>
            <a:r>
              <a:rPr lang="en-US" sz="2400" dirty="0" smtClean="0"/>
              <a:t>Scholar-Teacher presentation</a:t>
            </a:r>
          </a:p>
          <a:p>
            <a:r>
              <a:rPr lang="en-US" sz="2400" dirty="0" smtClean="0"/>
              <a:t>March 26, 2015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99410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Sugar (2014a)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i="1" dirty="0" smtClean="0"/>
              <a:t>Takeaways</a:t>
            </a:r>
          </a:p>
          <a:p>
            <a:pPr lvl="1"/>
            <a:r>
              <a:rPr lang="en-US" i="1" dirty="0" smtClean="0"/>
              <a:t>Three case studies</a:t>
            </a:r>
            <a:r>
              <a:rPr lang="en-US" dirty="0" smtClean="0"/>
              <a:t>: higher education (Sugar, 2013), corporate training, and military training</a:t>
            </a:r>
          </a:p>
          <a:p>
            <a:pPr lvl="1"/>
            <a:r>
              <a:rPr lang="en-US" dirty="0" smtClean="0"/>
              <a:t>IDT graduate students in multimedia production courses from six IDT graduate programs (n=57) evaluated case studies</a:t>
            </a:r>
          </a:p>
          <a:p>
            <a:pPr lvl="1"/>
            <a:r>
              <a:rPr lang="en-US" dirty="0" smtClean="0"/>
              <a:t>Overall, effective. Enhanced their understanding of </a:t>
            </a:r>
            <a:r>
              <a:rPr lang="en-US" dirty="0"/>
              <a:t>related multimedia production </a:t>
            </a:r>
            <a:r>
              <a:rPr lang="en-US" dirty="0" smtClean="0"/>
              <a:t>and instructional </a:t>
            </a:r>
            <a:r>
              <a:rPr lang="en-US" dirty="0"/>
              <a:t>design </a:t>
            </a:r>
            <a:r>
              <a:rPr lang="en-US" dirty="0" smtClean="0"/>
              <a:t>activities</a:t>
            </a:r>
          </a:p>
          <a:p>
            <a:pPr lvl="1"/>
            <a:r>
              <a:rPr lang="en-US" i="1" dirty="0" smtClean="0"/>
              <a:t>Future study</a:t>
            </a:r>
            <a:r>
              <a:rPr lang="en-US" dirty="0" smtClean="0"/>
              <a:t>: More research on use of case studies in three IDT programs (ECU, UNC Charlotte, and Emporia State)</a:t>
            </a:r>
          </a:p>
        </p:txBody>
      </p:sp>
    </p:spTree>
    <p:extLst>
      <p:ext uri="{BB962C8B-B14F-4D97-AF65-F5344CB8AC3E}">
        <p14:creationId xmlns:p14="http://schemas.microsoft.com/office/powerpoint/2010/main" val="326850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Sugar (2014b)</a:t>
            </a:r>
            <a:endParaRPr lang="en-US" dirty="0"/>
          </a:p>
        </p:txBody>
      </p:sp>
      <p:pic>
        <p:nvPicPr>
          <p:cNvPr id="5" name="Content Placeholder 4" descr="51N+5iRQ9UL._BO2,204,203,200_PIsitb-sticker-v3-big,TopRight,0,-55_SX278_SY278_PIkin4,BottomRight,1,22_AA300_SH20_OU01_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52" r="10152"/>
          <a:stretch>
            <a:fillRect/>
          </a:stretch>
        </p:blipFill>
        <p:spPr>
          <a:xfrm>
            <a:off x="457200" y="1536192"/>
            <a:ext cx="3298322" cy="4139394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28778" y="1217141"/>
            <a:ext cx="4299168" cy="5358071"/>
          </a:xfrm>
        </p:spPr>
        <p:txBody>
          <a:bodyPr>
            <a:normAutofit/>
          </a:bodyPr>
          <a:lstStyle/>
          <a:p>
            <a:r>
              <a:rPr lang="en-US" i="1" dirty="0"/>
              <a:t>Question</a:t>
            </a:r>
            <a:r>
              <a:rPr lang="en-US" dirty="0"/>
              <a:t>: </a:t>
            </a:r>
            <a:r>
              <a:rPr lang="en-US" dirty="0" smtClean="0"/>
              <a:t>What are the results and implications from existing research studies of ID practices?</a:t>
            </a:r>
            <a:endParaRPr lang="en-US" dirty="0"/>
          </a:p>
          <a:p>
            <a:r>
              <a:rPr lang="en-US" dirty="0" smtClean="0"/>
              <a:t>Summary and analysis of 102 studies of ID practices</a:t>
            </a:r>
            <a:endParaRPr lang="en-US" dirty="0"/>
          </a:p>
          <a:p>
            <a:r>
              <a:rPr lang="en-US" i="1" dirty="0" smtClean="0"/>
              <a:t>Three categories</a:t>
            </a:r>
            <a:r>
              <a:rPr lang="en-US" dirty="0" smtClean="0"/>
              <a:t>: ID professionals, ID students, and Expert/novice differences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5773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Sugar (2014b)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Takeaways</a:t>
            </a:r>
          </a:p>
          <a:p>
            <a:pPr lvl="1"/>
            <a:r>
              <a:rPr lang="en-US" dirty="0" smtClean="0"/>
              <a:t>Studies of ID practices on the rise. 80 </a:t>
            </a:r>
            <a:r>
              <a:rPr lang="en-US" dirty="0"/>
              <a:t>studies of ID practices have been published since </a:t>
            </a:r>
            <a:r>
              <a:rPr lang="en-US" dirty="0" smtClean="0"/>
              <a:t>2000 (78%); </a:t>
            </a:r>
            <a:r>
              <a:rPr lang="en-US" dirty="0"/>
              <a:t>37 of these studies were completed between 2010 and </a:t>
            </a:r>
            <a:r>
              <a:rPr lang="en-US" dirty="0" smtClean="0"/>
              <a:t>2014 (36%)</a:t>
            </a:r>
          </a:p>
          <a:p>
            <a:pPr lvl="1"/>
            <a:r>
              <a:rPr lang="en-US" dirty="0" smtClean="0"/>
              <a:t>Common ID practices circa 1990’s</a:t>
            </a:r>
          </a:p>
          <a:p>
            <a:pPr lvl="1"/>
            <a:r>
              <a:rPr lang="en-US" dirty="0" smtClean="0"/>
              <a:t>Common ID and multimedia production competencies</a:t>
            </a:r>
          </a:p>
          <a:p>
            <a:pPr lvl="1"/>
            <a:r>
              <a:rPr lang="en-US" dirty="0" smtClean="0"/>
              <a:t>Innovative strategies to teach IDT students ID expertise</a:t>
            </a:r>
          </a:p>
        </p:txBody>
      </p:sp>
    </p:spTree>
    <p:extLst>
      <p:ext uri="{BB962C8B-B14F-4D97-AF65-F5344CB8AC3E}">
        <p14:creationId xmlns:p14="http://schemas.microsoft.com/office/powerpoint/2010/main" val="273699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Studies of ID practices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Sugar &amp; </a:t>
            </a:r>
            <a:r>
              <a:rPr lang="en-US" dirty="0" err="1" smtClean="0"/>
              <a:t>Luterbach</a:t>
            </a:r>
            <a:r>
              <a:rPr lang="en-US" dirty="0"/>
              <a:t> </a:t>
            </a:r>
            <a:r>
              <a:rPr lang="en-US" dirty="0" smtClean="0"/>
              <a:t>(2014)</a:t>
            </a:r>
          </a:p>
          <a:p>
            <a:pPr lvl="1"/>
            <a:r>
              <a:rPr lang="en-US" dirty="0" smtClean="0"/>
              <a:t>Analysis of professional designers effective, ineffective, and extraordinary critical incidents</a:t>
            </a:r>
          </a:p>
          <a:p>
            <a:r>
              <a:rPr lang="en-US" dirty="0" smtClean="0"/>
              <a:t>Sugar &amp; Moore (2014)</a:t>
            </a:r>
          </a:p>
          <a:p>
            <a:pPr lvl="1"/>
            <a:r>
              <a:rPr lang="en-US" dirty="0" smtClean="0"/>
              <a:t>Evaluation of a professional instructional designer’s activities, roles and collaboration with clients over an one-year period</a:t>
            </a:r>
          </a:p>
          <a:p>
            <a:r>
              <a:rPr lang="en-US" dirty="0" smtClean="0"/>
              <a:t>Rich, Sugar, </a:t>
            </a:r>
            <a:r>
              <a:rPr lang="en-US" dirty="0" err="1" smtClean="0"/>
              <a:t>Luterbach</a:t>
            </a:r>
            <a:r>
              <a:rPr lang="en-US" dirty="0" smtClean="0"/>
              <a:t>, </a:t>
            </a:r>
            <a:r>
              <a:rPr lang="en-US" dirty="0"/>
              <a:t>Mayer, </a:t>
            </a:r>
            <a:r>
              <a:rPr lang="en-US" dirty="0" smtClean="0"/>
              <a:t>&amp; </a:t>
            </a:r>
            <a:r>
              <a:rPr lang="en-US" dirty="0" err="1" smtClean="0"/>
              <a:t>McPhillen</a:t>
            </a:r>
            <a:r>
              <a:rPr lang="en-US" dirty="0"/>
              <a:t> </a:t>
            </a:r>
            <a:r>
              <a:rPr lang="en-US" dirty="0" smtClean="0"/>
              <a:t>(2013)</a:t>
            </a:r>
          </a:p>
          <a:p>
            <a:pPr lvl="1"/>
            <a:r>
              <a:rPr lang="en-US" dirty="0" smtClean="0"/>
              <a:t>Evaluation of multimedia production course offerings </a:t>
            </a:r>
            <a:r>
              <a:rPr lang="en-US" smtClean="0"/>
              <a:t>at IDT programs (n=101)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4479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personal takeaway….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735699" y="84670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37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3084"/>
            <a:ext cx="7620000" cy="1143000"/>
          </a:xfrm>
        </p:spPr>
        <p:txBody>
          <a:bodyPr/>
          <a:lstStyle/>
          <a:p>
            <a:pPr algn="ctr"/>
            <a:r>
              <a:rPr lang="en-US" sz="6000" dirty="0" smtClean="0"/>
              <a:t>Questions?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229549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3291"/>
            <a:ext cx="7620000" cy="5117509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1400" dirty="0"/>
              <a:t>Rich, P., Sugar, W., </a:t>
            </a:r>
            <a:r>
              <a:rPr lang="en-US" sz="1400" dirty="0" err="1"/>
              <a:t>Luterbach</a:t>
            </a:r>
            <a:r>
              <a:rPr lang="en-US" sz="1400" dirty="0"/>
              <a:t>, K., Mayer, A., &amp; </a:t>
            </a:r>
            <a:r>
              <a:rPr lang="en-US" sz="1400" dirty="0" err="1"/>
              <a:t>McPhillen</a:t>
            </a:r>
            <a:r>
              <a:rPr lang="en-US" sz="1400" dirty="0"/>
              <a:t>, A. (2013, November). </a:t>
            </a:r>
            <a:r>
              <a:rPr lang="en-US" sz="1400" i="1" dirty="0"/>
              <a:t>Examining multimedia production course offerings in Educational Technology programs.</a:t>
            </a:r>
            <a:r>
              <a:rPr lang="en-US" sz="1400" dirty="0"/>
              <a:t> Paper presented at the annual meeting of the Association of Educational Communications and Technology, Anaheim, CA. </a:t>
            </a:r>
            <a:endParaRPr lang="en-US" sz="1400" dirty="0" smtClean="0"/>
          </a:p>
          <a:p>
            <a:pPr marL="114300" indent="0">
              <a:buNone/>
            </a:pPr>
            <a:r>
              <a:rPr lang="en-US" sz="1400" dirty="0" smtClean="0"/>
              <a:t>Sugar</a:t>
            </a:r>
            <a:r>
              <a:rPr lang="en-US" sz="1400" dirty="0"/>
              <a:t>, W. (2014a). Development and formative evaluation of multimedia case studies for Instructional Design and Technology students. </a:t>
            </a:r>
            <a:r>
              <a:rPr lang="en-US" sz="1400" i="1" dirty="0" err="1"/>
              <a:t>TechTrends</a:t>
            </a:r>
            <a:r>
              <a:rPr lang="en-US" sz="1400" dirty="0"/>
              <a:t>, </a:t>
            </a:r>
            <a:r>
              <a:rPr lang="en-US" sz="1400" i="1" dirty="0"/>
              <a:t>58</a:t>
            </a:r>
            <a:r>
              <a:rPr lang="en-US" sz="1400" dirty="0"/>
              <a:t>(5), 37-53</a:t>
            </a:r>
            <a:r>
              <a:rPr lang="en-US" sz="1400" dirty="0" smtClean="0"/>
              <a:t>.</a:t>
            </a:r>
          </a:p>
          <a:p>
            <a:pPr marL="114300" indent="0">
              <a:buNone/>
            </a:pPr>
            <a:r>
              <a:rPr lang="en-US" sz="1400" dirty="0" smtClean="0"/>
              <a:t>Sugar</a:t>
            </a:r>
            <a:r>
              <a:rPr lang="en-US" sz="1400" dirty="0"/>
              <a:t>, W. (2014b). </a:t>
            </a:r>
            <a:r>
              <a:rPr lang="en-US" sz="1400" i="1" dirty="0"/>
              <a:t>Studies of ID practices: A review and synthesis of research on ID current practices</a:t>
            </a:r>
            <a:r>
              <a:rPr lang="en-US" sz="1400" dirty="0"/>
              <a:t>. New York: Springer. </a:t>
            </a:r>
            <a:endParaRPr lang="en-US" sz="1400" dirty="0" smtClean="0"/>
          </a:p>
          <a:p>
            <a:pPr marL="114300" indent="0">
              <a:buNone/>
            </a:pPr>
            <a:r>
              <a:rPr lang="en-US" sz="1400" dirty="0"/>
              <a:t>Sugar, W., Brown, A., Daniels, L., &amp; Hoard, B. (2011). Instructional Design and Technology professionals in higher education: Multimedia production knowledge and skills identified from a Delphi study. </a:t>
            </a:r>
            <a:r>
              <a:rPr lang="en-US" sz="1400" i="1" dirty="0"/>
              <a:t>Journal of Applied Instructional Design</a:t>
            </a:r>
            <a:r>
              <a:rPr lang="en-US" sz="1400" dirty="0"/>
              <a:t>, </a:t>
            </a:r>
            <a:r>
              <a:rPr lang="en-US" sz="1400" i="1" dirty="0"/>
              <a:t>1</a:t>
            </a:r>
            <a:r>
              <a:rPr lang="en-US" sz="1400" dirty="0"/>
              <a:t>(2), 30-46.</a:t>
            </a:r>
          </a:p>
          <a:p>
            <a:pPr marL="114300" indent="0">
              <a:buNone/>
            </a:pPr>
            <a:r>
              <a:rPr lang="en-US" sz="1400" dirty="0" smtClean="0"/>
              <a:t>Sugar</a:t>
            </a:r>
            <a:r>
              <a:rPr lang="en-US" sz="1400" dirty="0"/>
              <a:t>, W., Brown, A., &amp; </a:t>
            </a:r>
            <a:r>
              <a:rPr lang="en-US" sz="1400" dirty="0" err="1"/>
              <a:t>Luterbach</a:t>
            </a:r>
            <a:r>
              <a:rPr lang="en-US" sz="1400" dirty="0"/>
              <a:t>, K. (2010).  Examining the anatomy of a screencast: Uncovering common elements and instructional strategies. </a:t>
            </a:r>
            <a:r>
              <a:rPr lang="en-US" sz="1400" i="1" dirty="0"/>
              <a:t>International Review of Research in Open and Distance Learning, 11(</a:t>
            </a:r>
            <a:r>
              <a:rPr lang="en-US" sz="1400" dirty="0"/>
              <a:t>3</a:t>
            </a:r>
            <a:r>
              <a:rPr lang="en-US" sz="1400" i="1" dirty="0"/>
              <a:t>)</a:t>
            </a:r>
            <a:r>
              <a:rPr lang="en-US" sz="1400" dirty="0"/>
              <a:t>, 1-20.   </a:t>
            </a:r>
          </a:p>
          <a:p>
            <a:pPr marL="114300" indent="0">
              <a:buNone/>
            </a:pPr>
            <a:r>
              <a:rPr lang="en-US" sz="1400" dirty="0" smtClean="0"/>
              <a:t>Sugar</a:t>
            </a:r>
            <a:r>
              <a:rPr lang="en-US" sz="1400" dirty="0"/>
              <a:t>, W., Hoard, B., Brown, A., &amp; Daniels, L. (2012). Identifying multimedia production competencies and skills of instructional design and technology professionals: An analysis of recent job postings. </a:t>
            </a:r>
            <a:r>
              <a:rPr lang="en-US" sz="1400" i="1" dirty="0"/>
              <a:t>Journal of Educational Technology Systems</a:t>
            </a:r>
            <a:r>
              <a:rPr lang="en-US" sz="1400" dirty="0"/>
              <a:t>, </a:t>
            </a:r>
            <a:r>
              <a:rPr lang="en-US" sz="1400" i="1" dirty="0"/>
              <a:t>40</a:t>
            </a:r>
            <a:r>
              <a:rPr lang="en-US" sz="1400" dirty="0"/>
              <a:t>(3), 227-249</a:t>
            </a:r>
            <a:r>
              <a:rPr lang="en-US" sz="1400" dirty="0" smtClean="0"/>
              <a:t>.</a:t>
            </a:r>
          </a:p>
          <a:p>
            <a:pPr marL="114300" indent="0">
              <a:buNone/>
            </a:pPr>
            <a:r>
              <a:rPr lang="en-US" sz="1400" dirty="0" smtClean="0"/>
              <a:t>Sugar</a:t>
            </a:r>
            <a:r>
              <a:rPr lang="en-US" sz="1400" dirty="0"/>
              <a:t>, W. A. &amp; </a:t>
            </a:r>
            <a:r>
              <a:rPr lang="en-US" sz="1400" dirty="0" err="1"/>
              <a:t>Luterbach</a:t>
            </a:r>
            <a:r>
              <a:rPr lang="en-US" sz="1400" dirty="0"/>
              <a:t>, K. J. (2014). </a:t>
            </a:r>
            <a:r>
              <a:rPr lang="en-US" sz="1400" i="1" dirty="0"/>
              <a:t>Using critical incidents of instructional design and multimedia production activities to investigate instructional designers’ current practices and roles</a:t>
            </a:r>
            <a:r>
              <a:rPr lang="en-US" sz="1400" dirty="0"/>
              <a:t>. Manuscript submitted for publication.</a:t>
            </a:r>
          </a:p>
          <a:p>
            <a:pPr marL="114300" indent="0">
              <a:buNone/>
            </a:pPr>
            <a:r>
              <a:rPr lang="en-US" sz="1400" dirty="0" smtClean="0"/>
              <a:t>Sugar</a:t>
            </a:r>
            <a:r>
              <a:rPr lang="en-US" sz="1400" dirty="0"/>
              <a:t>, W. &amp; Moore, R. L. (2014). </a:t>
            </a:r>
            <a:r>
              <a:rPr lang="en-US" sz="1400" i="1" dirty="0"/>
              <a:t>Documenting current instructional design practices: Towards a typology of instructional designer activities, roles, and collaboration</a:t>
            </a:r>
            <a:r>
              <a:rPr lang="en-US" sz="1400" dirty="0"/>
              <a:t>. Manuscript submitted for publication. </a:t>
            </a:r>
          </a:p>
          <a:p>
            <a:pPr marL="114300" indent="0">
              <a:buNone/>
            </a:pPr>
            <a:endParaRPr lang="en-US" sz="1100" dirty="0" smtClean="0"/>
          </a:p>
          <a:p>
            <a:pPr marL="114300" indent="0">
              <a:buNone/>
            </a:pPr>
            <a:endParaRPr lang="en-US" sz="1100" dirty="0"/>
          </a:p>
          <a:p>
            <a:pPr marL="114300" indent="0">
              <a:buNone/>
            </a:pPr>
            <a:endParaRPr lang="en-US" sz="1100" dirty="0"/>
          </a:p>
          <a:p>
            <a:pPr marL="114300" indent="0">
              <a:buNone/>
            </a:pPr>
            <a:endParaRPr lang="en-US" sz="1100" dirty="0" smtClean="0"/>
          </a:p>
          <a:p>
            <a:pPr marL="114300" indent="0">
              <a:buNone/>
            </a:pPr>
            <a:endParaRPr lang="en-US" sz="1100" dirty="0"/>
          </a:p>
          <a:p>
            <a:pPr marL="114300" indent="0">
              <a:buNone/>
            </a:pPr>
            <a:endParaRPr lang="en-US" sz="1100" dirty="0" smtClean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45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Studies of Instructional Design Practices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What?</a:t>
            </a:r>
          </a:p>
          <a:p>
            <a:pPr lvl="1"/>
            <a:r>
              <a:rPr lang="en-US" sz="2400" dirty="0" smtClean="0"/>
              <a:t>Research on instructional designers’ current practices</a:t>
            </a:r>
          </a:p>
          <a:p>
            <a:r>
              <a:rPr lang="en-US" sz="2800" dirty="0" smtClean="0"/>
              <a:t>Why?</a:t>
            </a:r>
          </a:p>
          <a:p>
            <a:pPr lvl="1"/>
            <a:r>
              <a:rPr lang="en-US" sz="2400" dirty="0" smtClean="0"/>
              <a:t>Insight on the differences (or gaps) between current instructional design practices and instructional design models</a:t>
            </a:r>
          </a:p>
          <a:p>
            <a:pPr lvl="1"/>
            <a:r>
              <a:rPr lang="en-US" dirty="0" smtClean="0"/>
              <a:t>Potential changes to </a:t>
            </a:r>
            <a:r>
              <a:rPr lang="en-US" dirty="0"/>
              <a:t>instructional design </a:t>
            </a:r>
            <a:r>
              <a:rPr lang="en-US" dirty="0" smtClean="0"/>
              <a:t>practices, models, curriculum, and overall understanding of discipline</a:t>
            </a:r>
            <a:endParaRPr lang="en-US" dirty="0"/>
          </a:p>
          <a:p>
            <a:r>
              <a:rPr lang="en-US" dirty="0" smtClean="0"/>
              <a:t>Game plan for today….</a:t>
            </a:r>
          </a:p>
        </p:txBody>
      </p:sp>
    </p:spTree>
    <p:extLst>
      <p:ext uri="{BB962C8B-B14F-4D97-AF65-F5344CB8AC3E}">
        <p14:creationId xmlns:p14="http://schemas.microsoft.com/office/powerpoint/2010/main" val="285659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“Takeaways”???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Or…now what???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90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Sugar, Brown, &amp; </a:t>
            </a:r>
            <a:r>
              <a:rPr lang="en-US" dirty="0" err="1"/>
              <a:t>Luterbach</a:t>
            </a:r>
            <a:r>
              <a:rPr lang="en-US" dirty="0"/>
              <a:t> (2010)</a:t>
            </a:r>
          </a:p>
        </p:txBody>
      </p:sp>
      <p:pic>
        <p:nvPicPr>
          <p:cNvPr id="6" name="Content Placeholder 5" descr="Sugar_Brown_Luterbach_2010.tiff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5080" r="-43492" b="-77380"/>
          <a:stretch/>
        </p:blipFill>
        <p:spPr>
          <a:xfrm>
            <a:off x="-1898316" y="1536192"/>
            <a:ext cx="7940841" cy="3983791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17474" y="1536192"/>
            <a:ext cx="3959726" cy="4590288"/>
          </a:xfrm>
        </p:spPr>
        <p:txBody>
          <a:bodyPr/>
          <a:lstStyle/>
          <a:p>
            <a:r>
              <a:rPr lang="en-US" i="1" dirty="0" smtClean="0"/>
              <a:t>Question</a:t>
            </a:r>
            <a:r>
              <a:rPr lang="en-US" dirty="0" smtClean="0"/>
              <a:t>: What are the best ways to deliver a screencast in an online course?</a:t>
            </a:r>
          </a:p>
          <a:p>
            <a:r>
              <a:rPr lang="en-US" dirty="0" smtClean="0"/>
              <a:t>Three different approaches</a:t>
            </a:r>
            <a:endParaRPr lang="en-US" dirty="0"/>
          </a:p>
          <a:p>
            <a:r>
              <a:rPr lang="en-US" dirty="0" smtClean="0"/>
              <a:t>Evaluate common characteristics of screencasts (n=37)</a:t>
            </a:r>
          </a:p>
        </p:txBody>
      </p:sp>
    </p:spTree>
    <p:extLst>
      <p:ext uri="{BB962C8B-B14F-4D97-AF65-F5344CB8AC3E}">
        <p14:creationId xmlns:p14="http://schemas.microsoft.com/office/powerpoint/2010/main" val="242914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Sugar, Brown, &amp; </a:t>
            </a:r>
            <a:r>
              <a:rPr lang="en-US" dirty="0" err="1"/>
              <a:t>Luterbach</a:t>
            </a:r>
            <a:r>
              <a:rPr lang="en-US" dirty="0"/>
              <a:t> (2010)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i="1" dirty="0" smtClean="0"/>
              <a:t>Takeaways</a:t>
            </a:r>
          </a:p>
          <a:p>
            <a:pPr lvl="1"/>
            <a:r>
              <a:rPr lang="en-US" dirty="0" smtClean="0"/>
              <a:t>Common features (e.g., bumpers</a:t>
            </a:r>
            <a:r>
              <a:rPr lang="en-US" dirty="0"/>
              <a:t>, screen movement, and </a:t>
            </a:r>
            <a:r>
              <a:rPr lang="en-US" dirty="0" smtClean="0"/>
              <a:t>narration)</a:t>
            </a:r>
          </a:p>
          <a:p>
            <a:pPr lvl="1"/>
            <a:r>
              <a:rPr lang="en-US" dirty="0" smtClean="0"/>
              <a:t>Common instructional strategies (e.g., </a:t>
            </a:r>
            <a:r>
              <a:rPr lang="en-US" dirty="0"/>
              <a:t>provide overview, describe procedure, present concept, focus attention, and elaborate </a:t>
            </a:r>
            <a:r>
              <a:rPr lang="en-US" dirty="0" smtClean="0"/>
              <a:t>content)</a:t>
            </a:r>
          </a:p>
          <a:p>
            <a:pPr lvl="1"/>
            <a:r>
              <a:rPr lang="en-US" dirty="0" smtClean="0"/>
              <a:t>Metacognitive awareness of best practices and my own </a:t>
            </a:r>
            <a:r>
              <a:rPr lang="en-US" dirty="0" err="1" smtClean="0"/>
              <a:t>screencasting</a:t>
            </a:r>
            <a:r>
              <a:rPr lang="en-US" dirty="0" smtClean="0"/>
              <a:t> practices	</a:t>
            </a:r>
          </a:p>
          <a:p>
            <a:pPr lvl="1"/>
            <a:r>
              <a:rPr lang="en-US" i="1" dirty="0" smtClean="0"/>
              <a:t>Google Scholar</a:t>
            </a:r>
            <a:r>
              <a:rPr lang="en-US" dirty="0" smtClean="0"/>
              <a:t>: Currently, 29 citations </a:t>
            </a:r>
          </a:p>
        </p:txBody>
      </p:sp>
    </p:spTree>
    <p:extLst>
      <p:ext uri="{BB962C8B-B14F-4D97-AF65-F5344CB8AC3E}">
        <p14:creationId xmlns:p14="http://schemas.microsoft.com/office/powerpoint/2010/main" val="197229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Sugar, </a:t>
            </a:r>
            <a:r>
              <a:rPr lang="en-US" dirty="0" smtClean="0"/>
              <a:t>Brown</a:t>
            </a:r>
            <a:r>
              <a:rPr lang="en-US" dirty="0"/>
              <a:t>, </a:t>
            </a:r>
            <a:r>
              <a:rPr lang="en-US" dirty="0" smtClean="0"/>
              <a:t>Daniels</a:t>
            </a:r>
            <a:r>
              <a:rPr lang="en-US" dirty="0"/>
              <a:t>, </a:t>
            </a:r>
            <a:r>
              <a:rPr lang="en-US" dirty="0" smtClean="0"/>
              <a:t>&amp; Hoard </a:t>
            </a:r>
            <a:r>
              <a:rPr lang="en-US" dirty="0"/>
              <a:t>(2011) </a:t>
            </a:r>
          </a:p>
        </p:txBody>
      </p:sp>
      <p:pic>
        <p:nvPicPr>
          <p:cNvPr id="5" name="Content Placeholder 4" descr="Sugar_etal_2011.tiff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33" r="-225040" b="-136116"/>
          <a:stretch/>
        </p:blipFill>
        <p:spPr>
          <a:xfrm>
            <a:off x="-505251" y="1417638"/>
            <a:ext cx="14870736" cy="4358239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294742"/>
            <a:ext cx="3657600" cy="5204825"/>
          </a:xfrm>
        </p:spPr>
        <p:txBody>
          <a:bodyPr>
            <a:normAutofit lnSpcReduction="10000"/>
          </a:bodyPr>
          <a:lstStyle/>
          <a:p>
            <a:r>
              <a:rPr lang="en-US" i="1" dirty="0"/>
              <a:t>Question</a:t>
            </a:r>
            <a:r>
              <a:rPr lang="en-US" dirty="0"/>
              <a:t>: </a:t>
            </a:r>
            <a:r>
              <a:rPr lang="en-US" dirty="0" smtClean="0"/>
              <a:t>What type of multimedia production skills do entry-level IDT professionals need to have?</a:t>
            </a:r>
            <a:endParaRPr lang="en-US" dirty="0"/>
          </a:p>
          <a:p>
            <a:r>
              <a:rPr lang="en-US" dirty="0" smtClean="0"/>
              <a:t>Delphi study (n=11); IDT professionals in higher education setting</a:t>
            </a:r>
            <a:endParaRPr lang="en-US" dirty="0"/>
          </a:p>
          <a:p>
            <a:r>
              <a:rPr lang="en-US" dirty="0" smtClean="0"/>
              <a:t>Heterogeneous sampling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424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Sugar, </a:t>
            </a:r>
            <a:r>
              <a:rPr lang="en-US" dirty="0"/>
              <a:t>Hoard, </a:t>
            </a:r>
            <a:r>
              <a:rPr lang="en-US" dirty="0" smtClean="0"/>
              <a:t>Brown</a:t>
            </a:r>
            <a:r>
              <a:rPr lang="en-US" dirty="0"/>
              <a:t>, </a:t>
            </a:r>
            <a:r>
              <a:rPr lang="en-US" dirty="0" smtClean="0"/>
              <a:t>&amp; Daniels (</a:t>
            </a:r>
            <a:r>
              <a:rPr lang="en-US" dirty="0"/>
              <a:t>2012) </a:t>
            </a:r>
          </a:p>
        </p:txBody>
      </p:sp>
      <p:pic>
        <p:nvPicPr>
          <p:cNvPr id="5" name="Content Placeholder 4" descr="Sugar_etal_2012.tiff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561" t="-1244" r="-4028" b="-12482"/>
          <a:stretch/>
        </p:blipFill>
        <p:spPr>
          <a:xfrm>
            <a:off x="-92597" y="1536192"/>
            <a:ext cx="4682786" cy="4590288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i="1" dirty="0"/>
              <a:t>Question</a:t>
            </a:r>
            <a:r>
              <a:rPr lang="en-US" dirty="0"/>
              <a:t>: What type of multimedia production skills do entry-level IDT professionals need to have?</a:t>
            </a:r>
          </a:p>
          <a:p>
            <a:r>
              <a:rPr lang="en-US" dirty="0"/>
              <a:t>A</a:t>
            </a:r>
            <a:r>
              <a:rPr lang="en-US" dirty="0" smtClean="0"/>
              <a:t>nalysis of IDT jobs posted over a seven month period (n=615)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76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Sugar, </a:t>
            </a:r>
            <a:r>
              <a:rPr lang="en-US" dirty="0" smtClean="0"/>
              <a:t>et al. (2011); Sugar, et al. (2012)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Takeaways</a:t>
            </a:r>
          </a:p>
          <a:p>
            <a:pPr lvl="1"/>
            <a:r>
              <a:rPr lang="en-US" dirty="0"/>
              <a:t>Emphasis on general and basic multimedia production competences </a:t>
            </a:r>
            <a:endParaRPr lang="en-US" dirty="0" smtClean="0"/>
          </a:p>
          <a:p>
            <a:pPr lvl="1"/>
            <a:r>
              <a:rPr lang="en-US" dirty="0" smtClean="0"/>
              <a:t>Interrelationship between instructional design and multimedia production competencies</a:t>
            </a:r>
          </a:p>
          <a:p>
            <a:pPr lvl="1"/>
            <a:r>
              <a:rPr lang="en-US" dirty="0" smtClean="0"/>
              <a:t>Emphasis on “soft skills” (e.g., collaboration, communications)</a:t>
            </a:r>
          </a:p>
          <a:p>
            <a:pPr lvl="1"/>
            <a:r>
              <a:rPr lang="en-US" dirty="0" smtClean="0"/>
              <a:t>Impact on our multimedia production course; no longer a “software application” course, but an overview of multimedia production skills course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45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Sugar (2014a)</a:t>
            </a:r>
            <a:endParaRPr lang="en-US" dirty="0"/>
          </a:p>
        </p:txBody>
      </p:sp>
      <p:pic>
        <p:nvPicPr>
          <p:cNvPr id="5" name="Content Placeholder 4" descr="Sugar_2014a.tiff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3421" t="1" r="-85693" b="-143731"/>
          <a:stretch/>
        </p:blipFill>
        <p:spPr>
          <a:xfrm>
            <a:off x="-3686959" y="1536193"/>
            <a:ext cx="11893857" cy="4376230"/>
          </a:xfrm>
        </p:spPr>
      </p:pic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322135"/>
            <a:ext cx="3882886" cy="5313978"/>
          </a:xfrm>
        </p:spPr>
        <p:txBody>
          <a:bodyPr>
            <a:normAutofit/>
          </a:bodyPr>
          <a:lstStyle/>
          <a:p>
            <a:r>
              <a:rPr lang="en-US" i="1" dirty="0"/>
              <a:t>Question</a:t>
            </a:r>
            <a:r>
              <a:rPr lang="en-US" dirty="0"/>
              <a:t>: </a:t>
            </a:r>
            <a:r>
              <a:rPr lang="en-US" dirty="0" smtClean="0"/>
              <a:t>What is the relationship between instructional design and multimedia production activities?</a:t>
            </a:r>
            <a:endParaRPr lang="en-US" dirty="0"/>
          </a:p>
          <a:p>
            <a:r>
              <a:rPr lang="en-US" dirty="0" smtClean="0"/>
              <a:t>Development of case studies to illustrate relationship</a:t>
            </a:r>
            <a:endParaRPr lang="en-US" dirty="0"/>
          </a:p>
          <a:p>
            <a:r>
              <a:rPr lang="en-US" dirty="0" smtClean="0"/>
              <a:t>Based on professional instructional designers’ experiences (n=47)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0147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1019</TotalTime>
  <Words>790</Words>
  <Application>Microsoft Office PowerPoint</Application>
  <PresentationFormat>On-screen Show (4:3)</PresentationFormat>
  <Paragraphs>80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Cambria</vt:lpstr>
      <vt:lpstr>Adjacency</vt:lpstr>
      <vt:lpstr>Studies of Instructional Design Practices: Recent Research and Takeaways</vt:lpstr>
      <vt:lpstr>Studies of Instructional Design Practices</vt:lpstr>
      <vt:lpstr>“Takeaways”???</vt:lpstr>
      <vt:lpstr>Sugar, Brown, &amp; Luterbach (2010)</vt:lpstr>
      <vt:lpstr>Sugar, Brown, &amp; Luterbach (2010)</vt:lpstr>
      <vt:lpstr>Sugar, Brown, Daniels, &amp; Hoard (2011) </vt:lpstr>
      <vt:lpstr>Sugar, Hoard, Brown, &amp; Daniels (2012) </vt:lpstr>
      <vt:lpstr>Sugar, et al. (2011); Sugar, et al. (2012)</vt:lpstr>
      <vt:lpstr>Sugar (2014a)</vt:lpstr>
      <vt:lpstr>Sugar (2014a)</vt:lpstr>
      <vt:lpstr>Sugar (2014b)</vt:lpstr>
      <vt:lpstr>Sugar (2014b)</vt:lpstr>
      <vt:lpstr>More Studies of ID practices research</vt:lpstr>
      <vt:lpstr>My personal takeaway….</vt:lpstr>
      <vt:lpstr>Questions?</vt:lpstr>
      <vt:lpstr>References</vt:lpstr>
    </vt:vector>
  </TitlesOfParts>
  <Company>East Carolina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Studies of Instructional Design Practices: Recent Research and “Take Aways”</dc:title>
  <dc:creator>Bill Sugar</dc:creator>
  <cp:lastModifiedBy>Racine, Heather</cp:lastModifiedBy>
  <cp:revision>30</cp:revision>
  <dcterms:created xsi:type="dcterms:W3CDTF">2015-01-28T16:31:17Z</dcterms:created>
  <dcterms:modified xsi:type="dcterms:W3CDTF">2015-04-22T17:08:19Z</dcterms:modified>
</cp:coreProperties>
</file>