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7FE784-3FF0-2EDF-F10F-A35DD95080AA}" name="Firnhaber, Gina" initials="GF" userId="S::FIRNHABERG@ecu.edu::0f7517cc-bcde-4cd1-998c-e2aaa28456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35" autoAdjust="0"/>
    <p:restoredTop sz="96341" autoAdjust="0"/>
  </p:normalViewPr>
  <p:slideViewPr>
    <p:cSldViewPr>
      <p:cViewPr>
        <p:scale>
          <a:sx n="31" d="100"/>
          <a:sy n="31" d="100"/>
        </p:scale>
        <p:origin x="992" y="-648"/>
      </p:cViewPr>
      <p:guideLst>
        <p:guide orient="horz" pos="10368"/>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9858C71C-741D-4F6C-8766-D1E766A98ED0}" authorId="{067FE784-3FF0-2EDF-F10F-A35DD95080AA}" created="2023-09-22T14:52:37.352">
    <ac:deMkLst xmlns:ac="http://schemas.microsoft.com/office/drawing/2013/main/command">
      <pc:docMk xmlns:pc="http://schemas.microsoft.com/office/powerpoint/2013/main/command"/>
      <pc:sldMk xmlns:pc="http://schemas.microsoft.com/office/powerpoint/2013/main/command" cId="0" sldId="256"/>
      <ac:picMk id="10" creationId="{4275493F-3356-064A-B43C-E673B5443A6F}"/>
    </ac:deMkLst>
    <p188:txBody>
      <a:bodyPr/>
      <a:lstStyle/>
      <a:p>
        <a:r>
          <a:rPr lang="en-US"/>
          <a:t>I did a little tweaking here and there. You went back and forth between sentences and simple statements. I made them all sentences (added verbs). You can do either on a poster but you need to be consistent with one or the other. 
Only thing I see that you should adjust if possible is in Figure 1. You have Note in italics as it should be but the info after it should not be in italics. Figure 2 is done per APA, it is correctly formatted. I know it's tedious but consistency is really important. 
Do keep reviewing for errors though, I don't catch everything and it's much better to catch things before you're standing in front of a group presenting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doi.org/10.29045/14784726.2019.12.4.3.51" TargetMode="External"/><Relationship Id="rId7" Type="http://schemas.openxmlformats.org/officeDocument/2006/relationships/image" Target="../media/image2.png"/><Relationship Id="rId2" Type="http://schemas.microsoft.com/office/2018/10/relationships/comments" Target="../comments/modernComment_100_0.xml"/><Relationship Id="rId1" Type="http://schemas.openxmlformats.org/officeDocument/2006/relationships/slideLayout" Target="../slideLayouts/slideLayout7.xml"/><Relationship Id="rId6" Type="http://schemas.openxmlformats.org/officeDocument/2006/relationships/image" Target="../media/image1.tif"/><Relationship Id="rId5" Type="http://schemas.openxmlformats.org/officeDocument/2006/relationships/hyperlink" Target="https://doi.org/10.1111/j.1742-1241.2007.01390..x" TargetMode="External"/><Relationship Id="rId10" Type="http://schemas.openxmlformats.org/officeDocument/2006/relationships/image" Target="../media/image5.png"/><Relationship Id="rId4" Type="http://schemas.openxmlformats.org/officeDocument/2006/relationships/hyperlink" Target="https://www.ihi.org/resources/Pages/Tools/PlanDoStudyActWorksheet.aspx"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13290258" y="5639446"/>
            <a:ext cx="16005174"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1" name="Rectangle 36"/>
          <p:cNvSpPr>
            <a:spLocks noChangeArrowheads="1"/>
          </p:cNvSpPr>
          <p:nvPr/>
        </p:nvSpPr>
        <p:spPr bwMode="auto">
          <a:xfrm>
            <a:off x="31006308" y="5557422"/>
            <a:ext cx="12062716"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1006308" y="16669695"/>
            <a:ext cx="11915924" cy="82739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3" name="Rectangle 38"/>
          <p:cNvSpPr>
            <a:spLocks noChangeArrowheads="1"/>
          </p:cNvSpPr>
          <p:nvPr/>
        </p:nvSpPr>
        <p:spPr bwMode="auto">
          <a:xfrm>
            <a:off x="31006308" y="24395619"/>
            <a:ext cx="11842333" cy="827199"/>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6" name="Rectangle 39"/>
          <p:cNvSpPr>
            <a:spLocks noChangeArrowheads="1"/>
          </p:cNvSpPr>
          <p:nvPr/>
        </p:nvSpPr>
        <p:spPr bwMode="auto">
          <a:xfrm>
            <a:off x="2024061" y="5639678"/>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1" name="Text Box 43"/>
          <p:cNvSpPr txBox="1">
            <a:spLocks noChangeArrowheads="1"/>
          </p:cNvSpPr>
          <p:nvPr/>
        </p:nvSpPr>
        <p:spPr bwMode="auto">
          <a:xfrm>
            <a:off x="887412" y="5240337"/>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INTRODUCTION</a:t>
            </a:r>
            <a:endParaRPr lang="en-US" sz="3257"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11731621" y="5257800"/>
            <a:ext cx="16614779"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RESULTS</a:t>
            </a:r>
            <a:endParaRPr lang="en-US" sz="3257"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29755324" y="5248076"/>
            <a:ext cx="1211181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DISCUSSION</a:t>
            </a:r>
            <a:endParaRPr lang="en-US" sz="3257" dirty="0">
              <a:latin typeface="Times New Roman" pitchFamily="18" charset="0"/>
            </a:endParaRPr>
          </a:p>
        </p:txBody>
      </p:sp>
      <p:sp>
        <p:nvSpPr>
          <p:cNvPr id="2099" name="Text Box 51"/>
          <p:cNvSpPr txBox="1">
            <a:spLocks noChangeArrowheads="1"/>
          </p:cNvSpPr>
          <p:nvPr/>
        </p:nvSpPr>
        <p:spPr bwMode="auto">
          <a:xfrm>
            <a:off x="30168839" y="16432521"/>
            <a:ext cx="1191592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CONCLUSIONS</a:t>
            </a:r>
            <a:endParaRPr lang="en-US" sz="3257" dirty="0">
              <a:latin typeface="Times New Roman" pitchFamily="18" charset="0"/>
            </a:endParaRPr>
          </a:p>
        </p:txBody>
      </p:sp>
      <p:sp>
        <p:nvSpPr>
          <p:cNvPr id="2101" name="Text Box 53"/>
          <p:cNvSpPr txBox="1">
            <a:spLocks noChangeArrowheads="1"/>
          </p:cNvSpPr>
          <p:nvPr/>
        </p:nvSpPr>
        <p:spPr bwMode="auto">
          <a:xfrm>
            <a:off x="30146475" y="24223518"/>
            <a:ext cx="11655427"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REFERENCES</a:t>
            </a:r>
            <a:endParaRPr lang="en-US" sz="3257" dirty="0">
              <a:latin typeface="Times New Roman" pitchFamily="18"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858500" y="696914"/>
            <a:ext cx="21945600"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4800" b="1" dirty="0">
                <a:solidFill>
                  <a:srgbClr val="FFC82E"/>
                </a:solidFill>
              </a:rPr>
              <a:t>Quality Improvement DNP Project: Perioperative ECG Lead Placement</a:t>
            </a:r>
          </a:p>
          <a:p>
            <a:pPr algn="ctr">
              <a:spcBef>
                <a:spcPct val="30000"/>
              </a:spcBef>
              <a:defRPr/>
            </a:pPr>
            <a:r>
              <a:rPr lang="en-US" altLang="en-US" sz="5400" b="1" dirty="0">
                <a:solidFill>
                  <a:schemeClr val="bg1"/>
                </a:solidFill>
              </a:rPr>
              <a:t>Stephen C. Whedbee, BSN, SRNA</a:t>
            </a:r>
          </a:p>
          <a:p>
            <a:pPr algn="ctr">
              <a:spcBef>
                <a:spcPct val="30000"/>
              </a:spcBef>
              <a:defRPr/>
            </a:pPr>
            <a:r>
              <a:rPr lang="en-US" altLang="en-US" sz="5400" b="1" dirty="0">
                <a:solidFill>
                  <a:schemeClr val="bg1"/>
                </a:solidFill>
              </a:rPr>
              <a:t>Travis </a:t>
            </a:r>
            <a:r>
              <a:rPr lang="en-US" altLang="en-US" sz="5400" b="1" dirty="0" err="1">
                <a:solidFill>
                  <a:schemeClr val="bg1"/>
                </a:solidFill>
              </a:rPr>
              <a:t>Chabo</a:t>
            </a:r>
            <a:r>
              <a:rPr lang="en-US" altLang="en-US" sz="5400" b="1" dirty="0">
                <a:solidFill>
                  <a:schemeClr val="bg1"/>
                </a:solidFill>
              </a:rPr>
              <a:t>, PhD, CRNA, Project Chair</a:t>
            </a:r>
          </a:p>
        </p:txBody>
      </p:sp>
      <p:sp>
        <p:nvSpPr>
          <p:cNvPr id="2069" name="Rectangle 59"/>
          <p:cNvSpPr>
            <a:spLocks noChangeArrowheads="1"/>
          </p:cNvSpPr>
          <p:nvPr/>
        </p:nvSpPr>
        <p:spPr bwMode="auto">
          <a:xfrm>
            <a:off x="32804100" y="1600200"/>
            <a:ext cx="98139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3600" dirty="0">
                <a:solidFill>
                  <a:schemeClr val="bg1"/>
                </a:solidFill>
              </a:rPr>
              <a:t>Nurse Anesthesia Program</a:t>
            </a:r>
          </a:p>
          <a:p>
            <a:pPr algn="r">
              <a:lnSpc>
                <a:spcPct val="70000"/>
              </a:lnSpc>
              <a:spcBef>
                <a:spcPct val="30000"/>
              </a:spcBef>
              <a:defRPr/>
            </a:pPr>
            <a:r>
              <a:rPr lang="en-US" altLang="en-US" sz="3600" dirty="0">
                <a:solidFill>
                  <a:schemeClr val="bg1"/>
                </a:solidFill>
              </a:rPr>
              <a:t>College of Nursing, East Carolina University</a:t>
            </a:r>
          </a:p>
          <a:p>
            <a:pPr algn="r">
              <a:lnSpc>
                <a:spcPct val="70000"/>
              </a:lnSpc>
              <a:spcBef>
                <a:spcPct val="30000"/>
              </a:spcBef>
              <a:defRPr/>
            </a:pPr>
            <a:r>
              <a:rPr lang="en-US" altLang="en-US" sz="3600" dirty="0">
                <a:solidFill>
                  <a:schemeClr val="bg1"/>
                </a:solidFill>
              </a:rPr>
              <a:t>Greenville, North Carolina 27858</a:t>
            </a:r>
          </a:p>
          <a:p>
            <a:pPr algn="r">
              <a:lnSpc>
                <a:spcPct val="70000"/>
              </a:lnSpc>
              <a:spcBef>
                <a:spcPct val="30000"/>
              </a:spcBef>
              <a:defRPr/>
            </a:pPr>
            <a:r>
              <a:rPr lang="en-US" altLang="en-US" sz="3600" dirty="0">
                <a:solidFill>
                  <a:schemeClr val="bg1"/>
                </a:solidFill>
              </a:rPr>
              <a:t>whedbees11@students.ecu.edu</a:t>
            </a:r>
          </a:p>
          <a:p>
            <a:pPr algn="r">
              <a:lnSpc>
                <a:spcPct val="70000"/>
              </a:lnSpc>
              <a:spcBef>
                <a:spcPct val="30000"/>
              </a:spcBef>
              <a:defRPr/>
            </a:pPr>
            <a:endParaRPr lang="en-US" altLang="en-US" sz="3771" b="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2024061" y="16669695"/>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112" name="Text Box 64"/>
          <p:cNvSpPr txBox="1">
            <a:spLocks noChangeArrowheads="1"/>
          </p:cNvSpPr>
          <p:nvPr/>
        </p:nvSpPr>
        <p:spPr bwMode="auto">
          <a:xfrm>
            <a:off x="887412" y="16383992"/>
            <a:ext cx="9148763" cy="704850"/>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METHODS</a:t>
            </a:r>
            <a:endParaRPr lang="en-US" sz="3257" dirty="0">
              <a:effectLst>
                <a:outerShdw blurRad="38100" dist="38100" dir="2700000" algn="tl">
                  <a:srgbClr val="FFFFFF"/>
                </a:outerShdw>
              </a:effectLst>
              <a:latin typeface="Times New Roman" pitchFamily="18" charset="0"/>
            </a:endParaRPr>
          </a:p>
        </p:txBody>
      </p:sp>
      <p:sp>
        <p:nvSpPr>
          <p:cNvPr id="28" name="TextBox 27"/>
          <p:cNvSpPr txBox="1"/>
          <p:nvPr/>
        </p:nvSpPr>
        <p:spPr>
          <a:xfrm>
            <a:off x="887412" y="6613524"/>
            <a:ext cx="10286999" cy="8959041"/>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200" dirty="0"/>
              <a:t>There is wide variability of ECG lead placement across health care personnel from a variety of educational levels (</a:t>
            </a:r>
            <a:r>
              <a:rPr lang="en-US" sz="3200" dirty="0" err="1"/>
              <a:t>Rajaganeshan</a:t>
            </a:r>
            <a:r>
              <a:rPr lang="en-US" sz="3200" dirty="0"/>
              <a:t> et al., 2008). </a:t>
            </a:r>
          </a:p>
          <a:p>
            <a:pPr marL="571500" indent="-571500">
              <a:buFont typeface="Arial" panose="020B0604020202020204" pitchFamily="34" charset="0"/>
              <a:buChar char="•"/>
            </a:pPr>
            <a:r>
              <a:rPr lang="en-US" sz="3200" dirty="0"/>
              <a:t>Inaccurate placement of ECG leads has the potential to cause harm to patients by exhibiting inaccurate morphology and masking life-threatening waves (Gregory et al., 2019)</a:t>
            </a:r>
          </a:p>
          <a:p>
            <a:pPr marL="571500" indent="-571500">
              <a:buFont typeface="Arial" panose="020B0604020202020204" pitchFamily="34" charset="0"/>
              <a:buChar char="•"/>
            </a:pPr>
            <a:r>
              <a:rPr lang="en-US" sz="3200" dirty="0"/>
              <a:t>Inaccurate and/or inconsistent ECG lead placement has the potential to result in incorrect, missed, or delayed patient diagnosis. This may lead to unnecessary interventions, increased cost of care, and poor patient outcomes. </a:t>
            </a:r>
          </a:p>
          <a:p>
            <a:pPr marL="571500" indent="-571500">
              <a:buFont typeface="Arial" panose="020B0604020202020204" pitchFamily="34" charset="0"/>
              <a:buChar char="•"/>
            </a:pPr>
            <a:r>
              <a:rPr lang="en-US" sz="3200" dirty="0"/>
              <a:t>This Doctor of Nursing Practice project assessed the perceived efficacy of a standardized educational aid designed to streamline ECG lead placement and increase consistency among Cardiac Intensive Care Unit nurses in the perioperative setting. </a:t>
            </a:r>
            <a:endParaRPr lang="en-US" sz="1600" i="1" dirty="0"/>
          </a:p>
        </p:txBody>
      </p:sp>
      <p:sp>
        <p:nvSpPr>
          <p:cNvPr id="29" name="TextBox 28"/>
          <p:cNvSpPr txBox="1"/>
          <p:nvPr/>
        </p:nvSpPr>
        <p:spPr>
          <a:xfrm>
            <a:off x="944562" y="17815399"/>
            <a:ext cx="10287000" cy="13506450"/>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200" dirty="0"/>
              <a:t>Framework was modeled after the plan-do-study-act cycle (Institute for Healthcare Improvement, 2022). </a:t>
            </a:r>
          </a:p>
          <a:p>
            <a:pPr marL="571500" indent="-571500">
              <a:buFont typeface="Arial" panose="020B0604020202020204" pitchFamily="34" charset="0"/>
              <a:buChar char="•"/>
            </a:pPr>
            <a:r>
              <a:rPr lang="en-US" sz="3200" dirty="0"/>
              <a:t>Pre- and post-intervention survey design</a:t>
            </a:r>
          </a:p>
          <a:p>
            <a:pPr marL="571500" indent="-571500">
              <a:buFont typeface="Arial" panose="020B0604020202020204" pitchFamily="34" charset="0"/>
              <a:buChar char="•"/>
            </a:pPr>
            <a:r>
              <a:rPr lang="en-US" sz="3200" dirty="0"/>
              <a:t>An educational presentation with voice over and PDF reference guide was delivered electronically to all Registered Nurses on the Cardiovascular Intensive Care Unit.</a:t>
            </a:r>
          </a:p>
          <a:p>
            <a:pPr marL="571500" indent="-571500">
              <a:buFont typeface="Arial" panose="020B0604020202020204" pitchFamily="34" charset="0"/>
              <a:buChar char="•"/>
            </a:pPr>
            <a:r>
              <a:rPr lang="en-US" sz="3200" dirty="0"/>
              <a:t>Physical copies of the reference guide were also placed in the break room.</a:t>
            </a:r>
          </a:p>
          <a:p>
            <a:pPr marL="571500" indent="-571500">
              <a:buFont typeface="Arial" panose="020B0604020202020204" pitchFamily="34" charset="0"/>
              <a:buChar char="•"/>
            </a:pPr>
            <a:r>
              <a:rPr lang="en-US" sz="3200" dirty="0"/>
              <a:t>Nurses implemented the reference guide over a two-week period and then completed a post-intervention questionnaire. </a:t>
            </a:r>
          </a:p>
          <a:p>
            <a:pPr marL="571500" indent="-571500">
              <a:buFont typeface="Arial" panose="020B0604020202020204" pitchFamily="34" charset="0"/>
              <a:buChar char="•"/>
            </a:pPr>
            <a:endParaRPr lang="en-US" sz="3600" dirty="0"/>
          </a:p>
          <a:p>
            <a:pPr marL="571500" indent="-571500">
              <a:buFont typeface="Arial" panose="020B0604020202020204" pitchFamily="34" charset="0"/>
              <a:buChar char="•"/>
            </a:pPr>
            <a:endParaRPr lang="en-US" sz="3600" dirty="0"/>
          </a:p>
          <a:p>
            <a:endParaRPr lang="en-US" sz="3600" dirty="0"/>
          </a:p>
        </p:txBody>
      </p:sp>
      <p:sp>
        <p:nvSpPr>
          <p:cNvPr id="30" name="TextBox 29"/>
          <p:cNvSpPr txBox="1"/>
          <p:nvPr/>
        </p:nvSpPr>
        <p:spPr>
          <a:xfrm>
            <a:off x="11731621" y="6613524"/>
            <a:ext cx="17605375" cy="25607962"/>
          </a:xfrm>
          <a:prstGeom prst="rect">
            <a:avLst/>
          </a:prstGeom>
          <a:noFill/>
          <a:ln>
            <a:solidFill>
              <a:srgbClr val="3F006A"/>
            </a:solidFill>
          </a:ln>
        </p:spPr>
        <p:txBody>
          <a:bodyPr wrap="square" rtlCol="0">
            <a:noAutofit/>
          </a:bodyPr>
          <a:lstStyle/>
          <a:p>
            <a:r>
              <a:rPr lang="en-US" sz="3600" i="1" dirty="0"/>
              <a:t>Insert text here</a:t>
            </a:r>
          </a:p>
        </p:txBody>
      </p:sp>
      <p:sp>
        <p:nvSpPr>
          <p:cNvPr id="31" name="TextBox 30"/>
          <p:cNvSpPr txBox="1"/>
          <p:nvPr/>
        </p:nvSpPr>
        <p:spPr>
          <a:xfrm>
            <a:off x="29946600" y="6629398"/>
            <a:ext cx="13057188" cy="8943167"/>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200" dirty="0"/>
              <a:t>16 pre-intervention responses but only 4 post-intervention responses were obtained despite three face to face visits made to address questions.</a:t>
            </a:r>
          </a:p>
          <a:p>
            <a:pPr marL="571500" indent="-571500">
              <a:buFont typeface="Arial" panose="020B0604020202020204" pitchFamily="34" charset="0"/>
              <a:buChar char="•"/>
            </a:pPr>
            <a:r>
              <a:rPr lang="en-US" sz="3200" dirty="0"/>
              <a:t>Original dates for implementation were modified to accommodate for delay in delivery to participants and low rate of responses.</a:t>
            </a:r>
          </a:p>
          <a:p>
            <a:pPr marL="571500" indent="-571500">
              <a:buFont typeface="Arial" panose="020B0604020202020204" pitchFamily="34" charset="0"/>
              <a:buChar char="•"/>
            </a:pPr>
            <a:r>
              <a:rPr lang="en-US" sz="3200" dirty="0"/>
              <a:t>The presence of artifact or incorrect morphology was reported as “sometimes” present for the majority of pre- and post-intervention participants (Figure 1).</a:t>
            </a:r>
          </a:p>
          <a:p>
            <a:pPr marL="571500" indent="-571500">
              <a:buFont typeface="Arial" panose="020B0604020202020204" pitchFamily="34" charset="0"/>
              <a:buChar char="•"/>
            </a:pPr>
            <a:r>
              <a:rPr lang="en-US" sz="3200" dirty="0"/>
              <a:t>Adjustment of ECG leads was required “most of the time” for the majority of pre- and post-intervention participants (Figure 2).</a:t>
            </a:r>
          </a:p>
          <a:p>
            <a:pPr marL="571500" indent="-571500">
              <a:buFont typeface="Arial" panose="020B0604020202020204" pitchFamily="34" charset="0"/>
              <a:buChar char="•"/>
            </a:pPr>
            <a:r>
              <a:rPr lang="en-US" sz="3200" dirty="0"/>
              <a:t>Decreased confidence when placing leads in the lateral and prone position was noted in both surveys. </a:t>
            </a:r>
          </a:p>
          <a:p>
            <a:pPr marL="571500" indent="-571500">
              <a:buFont typeface="Arial" panose="020B0604020202020204" pitchFamily="34" charset="0"/>
              <a:buChar char="•"/>
            </a:pPr>
            <a:r>
              <a:rPr lang="en-US" sz="3200" dirty="0"/>
              <a:t>Three of four post-intervention responses were that the reference tool would improve the quality of patient care.</a:t>
            </a:r>
          </a:p>
          <a:p>
            <a:pPr marL="571500" indent="-571500">
              <a:buFont typeface="Arial" panose="020B0604020202020204" pitchFamily="34" charset="0"/>
              <a:buChar char="•"/>
            </a:pPr>
            <a:r>
              <a:rPr lang="en-US" sz="3200" dirty="0"/>
              <a:t>All post-intervention responses were that it took less than two minutes to reference the tool in clinical practice. </a:t>
            </a:r>
          </a:p>
          <a:p>
            <a:pPr marL="571500" indent="-571500">
              <a:buFont typeface="Arial" panose="020B0604020202020204" pitchFamily="34" charset="0"/>
              <a:buChar char="•"/>
            </a:pPr>
            <a:r>
              <a:rPr lang="en-US" sz="3200" dirty="0"/>
              <a:t>It was discovered that a similar tool was already used in practice but lacked information on various positions and right sided ECG.</a:t>
            </a:r>
          </a:p>
          <a:p>
            <a:pPr marL="571500" indent="-571500">
              <a:buFont typeface="Arial" panose="020B0604020202020204" pitchFamily="34" charset="0"/>
              <a:buChar char="•"/>
            </a:pPr>
            <a:endParaRPr lang="en-US" sz="3600" dirty="0"/>
          </a:p>
        </p:txBody>
      </p:sp>
      <p:sp>
        <p:nvSpPr>
          <p:cNvPr id="32" name="TextBox 31"/>
          <p:cNvSpPr txBox="1"/>
          <p:nvPr/>
        </p:nvSpPr>
        <p:spPr>
          <a:xfrm>
            <a:off x="30161051" y="17815399"/>
            <a:ext cx="12798426" cy="5874973"/>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200" dirty="0"/>
              <a:t>Major limitations included a large difference in the number of pre- and post-intervention responses despite an extended implementation period.</a:t>
            </a:r>
          </a:p>
          <a:p>
            <a:pPr marL="571500" indent="-571500">
              <a:buFont typeface="Arial" panose="020B0604020202020204" pitchFamily="34" charset="0"/>
              <a:buChar char="•"/>
            </a:pPr>
            <a:r>
              <a:rPr lang="en-US" sz="3200" dirty="0"/>
              <a:t>Nursing Assistants performed12-lead ECG on the unit but were not included in this study and potentially limited the number of participants. </a:t>
            </a:r>
          </a:p>
          <a:p>
            <a:pPr marL="571500" indent="-571500">
              <a:buFont typeface="Arial" panose="020B0604020202020204" pitchFamily="34" charset="0"/>
              <a:buChar char="•"/>
            </a:pPr>
            <a:r>
              <a:rPr lang="en-US" sz="3200" dirty="0"/>
              <a:t>Unable to draw precise conclusions about the perceived efficacy of the reference tool based on the large difference in responses.</a:t>
            </a:r>
          </a:p>
          <a:p>
            <a:pPr marL="571500" indent="-571500">
              <a:buFont typeface="Arial" panose="020B0604020202020204" pitchFamily="34" charset="0"/>
              <a:buChar char="•"/>
            </a:pPr>
            <a:r>
              <a:rPr lang="en-US" sz="3200" dirty="0"/>
              <a:t>Recommendations for future projects include:</a:t>
            </a:r>
          </a:p>
          <a:p>
            <a:pPr marL="1028700" lvl="1" indent="-571500">
              <a:buFont typeface="Arial" panose="020B0604020202020204" pitchFamily="34" charset="0"/>
              <a:buChar char="•"/>
            </a:pPr>
            <a:r>
              <a:rPr lang="en-US" sz="3200" dirty="0"/>
              <a:t> Incentivized participation </a:t>
            </a:r>
          </a:p>
          <a:p>
            <a:pPr marL="1028700" lvl="1" indent="-571500">
              <a:buFont typeface="Arial" panose="020B0604020202020204" pitchFamily="34" charset="0"/>
              <a:buChar char="•"/>
            </a:pPr>
            <a:r>
              <a:rPr lang="en-US" sz="3200" dirty="0"/>
              <a:t>Expansion of participant population to include Nursing Assistants. </a:t>
            </a:r>
          </a:p>
        </p:txBody>
      </p:sp>
      <p:sp>
        <p:nvSpPr>
          <p:cNvPr id="33" name="TextBox 32"/>
          <p:cNvSpPr txBox="1"/>
          <p:nvPr/>
        </p:nvSpPr>
        <p:spPr>
          <a:xfrm>
            <a:off x="30174906" y="25461910"/>
            <a:ext cx="12894118" cy="6759576"/>
          </a:xfrm>
          <a:prstGeom prst="rect">
            <a:avLst/>
          </a:prstGeom>
          <a:noFill/>
          <a:ln>
            <a:solidFill>
              <a:srgbClr val="3F006A"/>
            </a:solidFill>
          </a:ln>
        </p:spPr>
        <p:txBody>
          <a:bodyPr wrap="square" rtlCol="0">
            <a:noAutofit/>
          </a:bodyPr>
          <a:lstStyle/>
          <a:p>
            <a:pPr lvl="1" indent="-457200"/>
            <a:r>
              <a:rPr lang="en-US" sz="3200" dirty="0"/>
              <a:t>Gregory, P., Lodge, S., Paget, S. (2019). Accuracy of ECG chest lead placements by paramedics: an observational study [Abstract]. </a:t>
            </a:r>
            <a:r>
              <a:rPr lang="en-US" sz="3200" i="1" dirty="0"/>
              <a:t>Emergency Medicine Journal, 4</a:t>
            </a:r>
            <a:r>
              <a:rPr lang="en-US" sz="3200" dirty="0"/>
              <a:t>(3), 51-52. </a:t>
            </a:r>
            <a:r>
              <a:rPr lang="en-US" sz="3200" dirty="0">
                <a:hlinkClick r:id="rId3"/>
              </a:rPr>
              <a:t>https://doi.org/10.29045/14784726.2019.12.4.3.51</a:t>
            </a:r>
            <a:endParaRPr lang="en-US" sz="3200" dirty="0"/>
          </a:p>
          <a:p>
            <a:pPr lvl="1" indent="-457200"/>
            <a:r>
              <a:rPr lang="en-US" sz="3200"/>
              <a:t>Institute for </a:t>
            </a:r>
            <a:r>
              <a:rPr lang="en-US" sz="3200" dirty="0"/>
              <a:t>Healthcare Improvement. (2022). </a:t>
            </a:r>
            <a:r>
              <a:rPr lang="en-US" sz="3200" i="1" dirty="0"/>
              <a:t>PDSA Worksheet. </a:t>
            </a:r>
            <a:r>
              <a:rPr lang="en-US" sz="3200" dirty="0"/>
              <a:t>Retrieved October 30, 2022, from </a:t>
            </a:r>
            <a:r>
              <a:rPr lang="en-US" sz="3200" u="sng" dirty="0">
                <a:hlinkClick r:id="rId4"/>
              </a:rPr>
              <a:t>https://www.ihi.org/resources/Pages/Tools/PlanDoStudyActWorksheet.aspx</a:t>
            </a:r>
            <a:endParaRPr lang="en-US" sz="3200" u="sng" dirty="0"/>
          </a:p>
          <a:p>
            <a:pPr lvl="1" indent="-457200"/>
            <a:r>
              <a:rPr lang="en-US" sz="3200" dirty="0" err="1"/>
              <a:t>Rajaganeshan</a:t>
            </a:r>
            <a:r>
              <a:rPr lang="en-US" sz="3200" dirty="0"/>
              <a:t>, R., Ludlam, C. L., Francis, D. P., </a:t>
            </a:r>
            <a:r>
              <a:rPr lang="en-US" sz="3200" dirty="0" err="1"/>
              <a:t>Parasramka</a:t>
            </a:r>
            <a:r>
              <a:rPr lang="en-US" sz="3200" dirty="0"/>
              <a:t>, S. V., &amp; Sutton, R. (2008). Accuracy in ECG lead placement among technicians, nurses, general physicians and cardiologists: Accuracy in ECG lead placement</a:t>
            </a:r>
            <a:r>
              <a:rPr lang="en-US" sz="3200" i="1" dirty="0"/>
              <a:t>.</a:t>
            </a:r>
            <a:r>
              <a:rPr lang="en-US" sz="3200" dirty="0"/>
              <a:t> </a:t>
            </a:r>
            <a:r>
              <a:rPr lang="en-US" sz="3200" i="1" dirty="0"/>
              <a:t>International Journal of Clinical Practice</a:t>
            </a:r>
            <a:r>
              <a:rPr lang="en-US" sz="3200" dirty="0"/>
              <a:t>, </a:t>
            </a:r>
            <a:r>
              <a:rPr lang="en-US" sz="3200" i="1" dirty="0"/>
              <a:t>62</a:t>
            </a:r>
            <a:r>
              <a:rPr lang="en-US" sz="3200" dirty="0"/>
              <a:t>(1), 65-70. </a:t>
            </a:r>
            <a:r>
              <a:rPr lang="en-US" sz="3200" dirty="0">
                <a:hlinkClick r:id="rId5"/>
              </a:rPr>
              <a:t>https://doi.org/10.1111/j.1742-1241.2007.01390..x</a:t>
            </a:r>
            <a:r>
              <a:rPr lang="en-US" sz="3200" dirty="0"/>
              <a:t>  </a:t>
            </a:r>
          </a:p>
          <a:p>
            <a:endParaRPr lang="en-US" sz="2000" dirty="0"/>
          </a:p>
          <a:p>
            <a:pPr marL="571500" indent="-571500">
              <a:buFont typeface="Arial" panose="020B0604020202020204" pitchFamily="34" charset="0"/>
              <a:buChar char="•"/>
            </a:pPr>
            <a:endParaRPr lang="en-US" sz="3600" dirty="0"/>
          </a:p>
          <a:p>
            <a:endParaRPr lang="en-US" sz="3600" dirty="0"/>
          </a:p>
          <a:p>
            <a:endParaRPr lang="en-US" sz="3600" dirty="0"/>
          </a:p>
          <a:p>
            <a:pPr marL="571500" indent="-571500">
              <a:buFont typeface="Arial" panose="020B0604020202020204" pitchFamily="34" charset="0"/>
              <a:buChar char="•"/>
            </a:pPr>
            <a:endParaRPr lang="en-US" sz="3600" i="1" dirty="0"/>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1600" y="1178069"/>
            <a:ext cx="8004541" cy="2936731"/>
          </a:xfrm>
          <a:prstGeom prst="rect">
            <a:avLst/>
          </a:prstGeom>
        </p:spPr>
      </p:pic>
      <p:pic>
        <p:nvPicPr>
          <p:cNvPr id="8" name="Picture 7">
            <a:extLst>
              <a:ext uri="{FF2B5EF4-FFF2-40B4-BE49-F238E27FC236}">
                <a16:creationId xmlns:a16="http://schemas.microsoft.com/office/drawing/2014/main" id="{CA737BBA-F742-A744-89CB-B2EDD790DD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900507" y="18675208"/>
            <a:ext cx="17267601" cy="13196692"/>
          </a:xfrm>
          <a:prstGeom prst="rect">
            <a:avLst/>
          </a:prstGeom>
        </p:spPr>
      </p:pic>
      <p:pic>
        <p:nvPicPr>
          <p:cNvPr id="10" name="Picture 9">
            <a:extLst>
              <a:ext uri="{FF2B5EF4-FFF2-40B4-BE49-F238E27FC236}">
                <a16:creationId xmlns:a16="http://schemas.microsoft.com/office/drawing/2014/main" id="{4275493F-3356-064A-B43C-E673B5443A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784014" y="6725942"/>
            <a:ext cx="16790986" cy="11680038"/>
          </a:xfrm>
          <a:prstGeom prst="rect">
            <a:avLst/>
          </a:prstGeom>
        </p:spPr>
      </p:pic>
      <p:pic>
        <p:nvPicPr>
          <p:cNvPr id="35" name="Picture 34">
            <a:extLst>
              <a:ext uri="{FF2B5EF4-FFF2-40B4-BE49-F238E27FC236}">
                <a16:creationId xmlns:a16="http://schemas.microsoft.com/office/drawing/2014/main" id="{A2DBDFD1-9745-5D47-8541-42790F3BB570}"/>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3196570" y="23728680"/>
            <a:ext cx="5718830" cy="7461504"/>
          </a:xfrm>
          <a:prstGeom prst="rect">
            <a:avLst/>
          </a:prstGeom>
        </p:spPr>
      </p:pic>
      <p:pic>
        <p:nvPicPr>
          <p:cNvPr id="12" name="Picture 11">
            <a:extLst>
              <a:ext uri="{FF2B5EF4-FFF2-40B4-BE49-F238E27FC236}">
                <a16:creationId xmlns:a16="http://schemas.microsoft.com/office/drawing/2014/main" id="{E34ABEA0-1446-8317-F15F-C5CA165B983A}"/>
              </a:ext>
            </a:extLst>
          </p:cNvPr>
          <p:cNvPicPr>
            <a:picLocks noChangeAspect="1"/>
          </p:cNvPicPr>
          <p:nvPr/>
        </p:nvPicPr>
        <p:blipFill rotWithShape="1">
          <a:blip r:embed="rId10"/>
          <a:srcRect l="-8099" t="-10624" r="-8099" b="-10624"/>
          <a:stretch/>
        </p:blipFill>
        <p:spPr>
          <a:xfrm>
            <a:off x="5532120" y="27889200"/>
            <a:ext cx="137160" cy="137160"/>
          </a:xfrm>
          <a:prstGeom prst="rect">
            <a:avLst/>
          </a:prstGeom>
        </p:spPr>
      </p:pic>
    </p:spTree>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2179</TotalTime>
  <Words>662</Words>
  <Application>Microsoft Macintosh PowerPoint</Application>
  <PresentationFormat>Custom</PresentationFormat>
  <Paragraphs>44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Tracey Whedbee</cp:lastModifiedBy>
  <cp:revision>58</cp:revision>
  <dcterms:created xsi:type="dcterms:W3CDTF">2005-01-10T15:51:10Z</dcterms:created>
  <dcterms:modified xsi:type="dcterms:W3CDTF">2023-11-18T21:08:04Z</dcterms:modified>
</cp:coreProperties>
</file>