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sldIdLst>
    <p:sldId id="256" r:id="rId2"/>
    <p:sldId id="257" r:id="rId3"/>
    <p:sldId id="258" r:id="rId4"/>
    <p:sldId id="269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77" d="100"/>
          <a:sy n="77" d="100"/>
        </p:scale>
        <p:origin x="-714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2400"/>
            </a:pPr>
            <a:r>
              <a:rPr lang="en-US" sz="2400" dirty="0" smtClean="0"/>
              <a:t>Chow and </a:t>
            </a:r>
            <a:r>
              <a:rPr lang="en-US" sz="2400" dirty="0" err="1" smtClean="0"/>
              <a:t>Croxton</a:t>
            </a:r>
            <a:r>
              <a:rPr lang="en-US" sz="2400" dirty="0" smtClean="0"/>
              <a:t> (2012) study on User Preference </a:t>
            </a:r>
            <a:r>
              <a:rPr lang="en-US" sz="2400" dirty="0"/>
              <a:t>by reference service type</a:t>
            </a:r>
          </a:p>
        </c:rich>
      </c:tx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Preference by reference service type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Face-to-face</c:v>
                </c:pt>
                <c:pt idx="1">
                  <c:v>Email</c:v>
                </c:pt>
                <c:pt idx="2">
                  <c:v>Telephone</c:v>
                </c:pt>
                <c:pt idx="3">
                  <c:v>Online chat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0.49</c:v>
                </c:pt>
                <c:pt idx="1">
                  <c:v>0.36</c:v>
                </c:pt>
                <c:pt idx="2">
                  <c:v>0.24</c:v>
                </c:pt>
                <c:pt idx="3">
                  <c:v>0.15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  <c:txPr>
        <a:bodyPr/>
        <a:lstStyle/>
        <a:p>
          <a:pPr>
            <a:defRPr sz="24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DEABC-D766-4322-8E78-B830FAE35C72}" type="datetime4">
              <a:rPr lang="en-US" smtClean="0"/>
              <a:pPr/>
              <a:t>April 9,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31F9E-604E-4343-9F29-EF72E8231CAD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8E1CE-37F8-4102-8DF9-852A0A51F293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33F43-3E86-47E4-BFBB-2476D384E1C6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63BA-01FC-4367-B6F3-ABB2645D55F1}" type="datetime4">
              <a:rPr lang="en-US" smtClean="0"/>
              <a:pPr/>
              <a:t>April 9, 2014</a:t>
            </a:fld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19C71-EC74-44AF-B27E-FC7DC3C3A61D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5CDA29-3CBE-48EA-92AE-A996835462BA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C054-3869-4501-B163-1BBFDE8DCE04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3D831-56C1-49CF-8EF7-8B9A98402BCD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AD5615-7F4F-4584-84D5-CC95918C321F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DF745-7D3F-47F4-83A3-874385CFAA6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EA923-9BEE-48CE-9F28-5B525F399BAD}" type="datetime4">
              <a:rPr lang="en-US" smtClean="0"/>
              <a:pPr/>
              <a:t>April 9,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17D0EFEE-2756-4A20-BF2A-63F0A94F99AC}" type="datetime4">
              <a:rPr lang="en-US" smtClean="0"/>
              <a:pPr/>
              <a:t>April 9, 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F38DF745-7D3F-47F4-83A3-874385CFAA6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Innovations in health sciences librarianship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Kerry Browder, MSLS</a:t>
            </a:r>
          </a:p>
          <a:p>
            <a:r>
              <a:rPr lang="en-US" dirty="0" smtClean="0"/>
              <a:t>November 11,2013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0822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of the </a:t>
            </a:r>
            <a:r>
              <a:rPr lang="en-US" dirty="0" err="1" smtClean="0"/>
              <a:t>Mooc</a:t>
            </a:r>
            <a:r>
              <a:rPr lang="en-US" dirty="0" smtClean="0"/>
              <a:t>: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Self-paced learning</a:t>
            </a:r>
          </a:p>
          <a:p>
            <a:endParaRPr lang="en-US" sz="2400" dirty="0" smtClean="0"/>
          </a:p>
          <a:p>
            <a:r>
              <a:rPr lang="en-US" sz="2400" dirty="0" smtClean="0"/>
              <a:t>Participatory</a:t>
            </a:r>
          </a:p>
          <a:p>
            <a:endParaRPr lang="en-US" sz="2400" dirty="0" smtClean="0"/>
          </a:p>
          <a:p>
            <a:r>
              <a:rPr lang="en-US" sz="2400" dirty="0" smtClean="0"/>
              <a:t>Support a ‘flipped classroom’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4143" y="406109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 descr="AA049692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424573" y="3244737"/>
            <a:ext cx="3072000" cy="27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911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2354596"/>
          </a:xfrm>
        </p:spPr>
        <p:txBody>
          <a:bodyPr>
            <a:norm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mooc</a:t>
            </a:r>
            <a:r>
              <a:rPr lang="en-US" dirty="0" smtClean="0"/>
              <a:t> on health information literacy: supporting evidence-based practice</a:t>
            </a:r>
            <a:endParaRPr lang="en-US" dirty="0"/>
          </a:p>
        </p:txBody>
      </p:sp>
      <p:pic>
        <p:nvPicPr>
          <p:cNvPr id="5" name="Content Placeholder 4" descr="MedInfo_EBMtriadImag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983" r="-28983"/>
          <a:stretch>
            <a:fillRect/>
          </a:stretch>
        </p:blipFill>
        <p:spPr>
          <a:xfrm>
            <a:off x="-950230" y="2501524"/>
            <a:ext cx="6888163" cy="2830512"/>
          </a:xfrm>
        </p:spPr>
      </p:pic>
      <p:sp>
        <p:nvSpPr>
          <p:cNvPr id="4" name="TextBox 3"/>
          <p:cNvSpPr txBox="1"/>
          <p:nvPr/>
        </p:nvSpPr>
        <p:spPr>
          <a:xfrm>
            <a:off x="201462" y="5525998"/>
            <a:ext cx="8672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Florida State University, College of Medicine. (</a:t>
            </a:r>
            <a:r>
              <a:rPr lang="en-US" dirty="0" err="1"/>
              <a:t>n.d.</a:t>
            </a:r>
            <a:r>
              <a:rPr lang="en-US" dirty="0"/>
              <a:t>). </a:t>
            </a:r>
            <a:r>
              <a:rPr lang="en-US" i="1" dirty="0"/>
              <a:t>The Evidence-based Medicine Triad</a:t>
            </a:r>
            <a:r>
              <a:rPr lang="en-US" dirty="0"/>
              <a:t>. Retrieved from http://</a:t>
            </a:r>
            <a:r>
              <a:rPr lang="en-US" dirty="0" err="1"/>
              <a:t>med.fsu.edu</a:t>
            </a:r>
            <a:r>
              <a:rPr lang="en-US" dirty="0"/>
              <a:t>/</a:t>
            </a:r>
            <a:r>
              <a:rPr lang="en-US" dirty="0" err="1"/>
              <a:t>index.cfm?page</a:t>
            </a:r>
            <a:r>
              <a:rPr lang="en-US" dirty="0"/>
              <a:t>=</a:t>
            </a:r>
            <a:r>
              <a:rPr lang="en-US" dirty="0" err="1"/>
              <a:t>medicalinformatics.ebmTutorial</a:t>
            </a:r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72262" y="3054674"/>
            <a:ext cx="30379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Supporting the acquisition of skills allowing students to acquire the ‘best external evidence’</a:t>
            </a:r>
            <a:endParaRPr lang="en-US" sz="2400" dirty="0"/>
          </a:p>
        </p:txBody>
      </p:sp>
      <p:sp>
        <p:nvSpPr>
          <p:cNvPr id="7" name="Left Arrow 6"/>
          <p:cNvSpPr/>
          <p:nvPr/>
        </p:nvSpPr>
        <p:spPr>
          <a:xfrm>
            <a:off x="4514072" y="3302194"/>
            <a:ext cx="858190" cy="181507"/>
          </a:xfrm>
          <a:prstGeom prst="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8412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7"/>
            <a:ext cx="7963992" cy="1843237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Highlights from a study on health information literacy among </a:t>
            </a:r>
            <a:r>
              <a:rPr lang="en-US" sz="2800" dirty="0" err="1" smtClean="0"/>
              <a:t>preprofessional</a:t>
            </a:r>
            <a:r>
              <a:rPr lang="en-US" sz="2800" dirty="0" smtClean="0"/>
              <a:t> health students: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2297"/>
            <a:ext cx="7963992" cy="3963866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/>
              <a:t>M</a:t>
            </a:r>
            <a:r>
              <a:rPr lang="en-US" dirty="0" smtClean="0"/>
              <a:t>ost </a:t>
            </a:r>
            <a:r>
              <a:rPr lang="en-US" dirty="0" err="1"/>
              <a:t>preprofessional</a:t>
            </a:r>
            <a:r>
              <a:rPr lang="en-US" dirty="0"/>
              <a:t> health students intend to develop their information literacy </a:t>
            </a:r>
            <a:r>
              <a:rPr lang="en-US" dirty="0" smtClean="0"/>
              <a:t>skills, including: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information </a:t>
            </a:r>
            <a:r>
              <a:rPr lang="en-US" dirty="0"/>
              <a:t>evaluation skills,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knowledge </a:t>
            </a:r>
            <a:r>
              <a:rPr lang="en-US" dirty="0"/>
              <a:t>of citations and plagiarism, and </a:t>
            </a:r>
            <a:endParaRPr lang="en-US" dirty="0" smtClean="0"/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library skills</a:t>
            </a:r>
          </a:p>
          <a:p>
            <a:pPr marL="800100" lvl="1" indent="-342900">
              <a:buFont typeface="Arial"/>
              <a:buChar char="•"/>
            </a:pPr>
            <a:endParaRPr lang="en-US" dirty="0" smtClean="0"/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Some students </a:t>
            </a:r>
            <a:r>
              <a:rPr lang="en-US" dirty="0"/>
              <a:t>report that a trip to the library is a barrier to using library resources.</a:t>
            </a:r>
          </a:p>
          <a:p>
            <a:pPr marL="342900" indent="-342900">
              <a:buFont typeface="Arial"/>
              <a:buChar char="•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6142" y="5285123"/>
            <a:ext cx="778505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Source: </a:t>
            </a:r>
            <a:r>
              <a:rPr lang="en-US" sz="1600" dirty="0" err="1" smtClean="0"/>
              <a:t>Ivanitskaya</a:t>
            </a:r>
            <a:r>
              <a:rPr lang="en-US" sz="1600" dirty="0"/>
              <a:t>, L. V., </a:t>
            </a:r>
            <a:r>
              <a:rPr lang="en-US" sz="1600" dirty="0" err="1"/>
              <a:t>Hanisko</a:t>
            </a:r>
            <a:r>
              <a:rPr lang="en-US" sz="1600" dirty="0"/>
              <a:t>, K. A., Garrison, J. A., </a:t>
            </a:r>
            <a:r>
              <a:rPr lang="en-US" sz="1600" dirty="0" err="1"/>
              <a:t>Janson</a:t>
            </a:r>
            <a:r>
              <a:rPr lang="en-US" sz="1600" dirty="0"/>
              <a:t>, S. J., &amp; </a:t>
            </a:r>
            <a:r>
              <a:rPr lang="en-US" sz="1600" dirty="0" err="1"/>
              <a:t>Vibbert</a:t>
            </a:r>
            <a:r>
              <a:rPr lang="en-US" sz="1600" dirty="0"/>
              <a:t>, D. (2012). Developing health information literacy: a needs analysis from the perspective of </a:t>
            </a:r>
            <a:r>
              <a:rPr lang="en-US" sz="1600" dirty="0" err="1"/>
              <a:t>preprofessional</a:t>
            </a:r>
            <a:r>
              <a:rPr lang="en-US" sz="1600" dirty="0"/>
              <a:t> health students. </a:t>
            </a:r>
            <a:r>
              <a:rPr lang="en-US" sz="1600" i="1" dirty="0"/>
              <a:t>Journal of the Medical Library Association : JMLA</a:t>
            </a:r>
            <a:r>
              <a:rPr lang="en-US" sz="1600" dirty="0"/>
              <a:t>, </a:t>
            </a:r>
            <a:r>
              <a:rPr lang="en-US" sz="1600" i="1" dirty="0"/>
              <a:t>100</a:t>
            </a:r>
            <a:r>
              <a:rPr lang="en-US" sz="1600" dirty="0"/>
              <a:t>(4), 277–283. doi:10.3163/1536-5050.100.4.009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072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Choose and then learn the technology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Collaboration: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/>
              <a:t>W</a:t>
            </a:r>
            <a:r>
              <a:rPr lang="en-US" dirty="0" smtClean="0"/>
              <a:t>ith faculty </a:t>
            </a:r>
            <a:r>
              <a:rPr lang="en-US" dirty="0" smtClean="0"/>
              <a:t>to </a:t>
            </a:r>
            <a:r>
              <a:rPr lang="en-US" dirty="0" smtClean="0"/>
              <a:t>discuss content</a:t>
            </a:r>
          </a:p>
          <a:p>
            <a:pPr marL="800100" lvl="1" indent="-342900">
              <a:buFont typeface="Arial"/>
              <a:buChar char="•"/>
            </a:pPr>
            <a:r>
              <a:rPr lang="en-US" dirty="0" smtClean="0"/>
              <a:t>With fellow librarians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Promote</a:t>
            </a:r>
          </a:p>
          <a:p>
            <a:pPr marL="342900" indent="-342900">
              <a:buFont typeface="Arial"/>
              <a:buChar char="•"/>
            </a:pPr>
            <a:r>
              <a:rPr lang="en-US" dirty="0" smtClean="0"/>
              <a:t>Monitor and evaluate!</a:t>
            </a:r>
            <a:endParaRPr lang="en-US" dirty="0"/>
          </a:p>
        </p:txBody>
      </p:sp>
      <p:pic>
        <p:nvPicPr>
          <p:cNvPr id="4" name="Picture 3" descr="planning-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2733" y="3492217"/>
            <a:ext cx="4899294" cy="2954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2105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7"/>
            <a:ext cx="7620000" cy="1958705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r>
              <a:rPr lang="en-US" sz="3200" dirty="0" smtClean="0"/>
              <a:t>Questions?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530008" y="4272677"/>
            <a:ext cx="754719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(and a couple of other citations) </a:t>
            </a:r>
          </a:p>
          <a:p>
            <a:pPr indent="-457200"/>
            <a:endParaRPr lang="en-US" dirty="0" smtClean="0"/>
          </a:p>
          <a:p>
            <a:pPr indent="-457200"/>
            <a:r>
              <a:rPr lang="en-US" dirty="0" err="1" smtClean="0"/>
              <a:t>Frand</a:t>
            </a:r>
            <a:r>
              <a:rPr lang="en-US" dirty="0"/>
              <a:t>, J. L. (2000). The Information-Age Mindset: Changes in Students and Implications for Higher Education. </a:t>
            </a:r>
            <a:r>
              <a:rPr lang="en-US" i="1" dirty="0"/>
              <a:t>EDUCAUSE Review</a:t>
            </a:r>
            <a:r>
              <a:rPr lang="en-US" dirty="0"/>
              <a:t>, </a:t>
            </a:r>
            <a:r>
              <a:rPr lang="en-US" i="1" dirty="0"/>
              <a:t>35</a:t>
            </a:r>
            <a:r>
              <a:rPr lang="en-US" dirty="0"/>
              <a:t>(5), 15–24</a:t>
            </a:r>
            <a:r>
              <a:rPr lang="en-US" dirty="0" smtClean="0"/>
              <a:t>.</a:t>
            </a:r>
          </a:p>
          <a:p>
            <a:pPr indent="-457200"/>
            <a:r>
              <a:rPr lang="en-US" dirty="0" err="1"/>
              <a:t>Prensky</a:t>
            </a:r>
            <a:r>
              <a:rPr lang="en-US" dirty="0"/>
              <a:t>, M. (2001). Digital Natives, Digital Immigrants Part 1. </a:t>
            </a:r>
            <a:r>
              <a:rPr lang="en-US" i="1" dirty="0"/>
              <a:t>On the Horizon</a:t>
            </a:r>
            <a:r>
              <a:rPr lang="en-US" dirty="0"/>
              <a:t>, </a:t>
            </a:r>
            <a:r>
              <a:rPr lang="en-US" i="1" dirty="0"/>
              <a:t>9</a:t>
            </a:r>
            <a:r>
              <a:rPr lang="en-US" dirty="0"/>
              <a:t>(5), 1–6. doi:10.1108/</a:t>
            </a:r>
            <a:r>
              <a:rPr lang="en-US" dirty="0" smtClean="0"/>
              <a:t>10748120110424816</a:t>
            </a:r>
            <a:endParaRPr lang="en-US" dirty="0"/>
          </a:p>
          <a:p>
            <a:pPr indent="-457200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80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lang="en-US" dirty="0" smtClean="0"/>
              <a:t>Two [ very ] different innovations: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Using </a:t>
            </a:r>
            <a:r>
              <a:rPr lang="en-US" sz="2400" dirty="0"/>
              <a:t>online video conferencing </a:t>
            </a:r>
            <a:r>
              <a:rPr lang="en-US" sz="2400" dirty="0" smtClean="0"/>
              <a:t>technologies to </a:t>
            </a:r>
            <a:r>
              <a:rPr lang="en-US" sz="2400" dirty="0"/>
              <a:t>provide virtual ‘in-person’ reference services </a:t>
            </a:r>
            <a:endParaRPr lang="en-US" sz="2400" dirty="0" smtClean="0"/>
          </a:p>
          <a:p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/>
              <a:t>T</a:t>
            </a:r>
            <a:r>
              <a:rPr lang="en-US" sz="2400" dirty="0" smtClean="0"/>
              <a:t>he </a:t>
            </a:r>
            <a:r>
              <a:rPr lang="en-US" sz="2400" dirty="0"/>
              <a:t>creation and use of a Massive Open Online Course (MOOC) </a:t>
            </a:r>
            <a:r>
              <a:rPr lang="en-US" sz="2400" dirty="0" smtClean="0"/>
              <a:t>to deliver education </a:t>
            </a:r>
            <a:r>
              <a:rPr lang="en-US" sz="2400" dirty="0"/>
              <a:t>to </a:t>
            </a:r>
            <a:r>
              <a:rPr lang="en-US" sz="2400" dirty="0" smtClean="0"/>
              <a:t>students</a:t>
            </a:r>
          </a:p>
          <a:p>
            <a:pPr marL="457200" indent="-457200">
              <a:buAutoNum type="arabicPeriod"/>
            </a:pPr>
            <a:endParaRPr lang="en-US" sz="2400" dirty="0"/>
          </a:p>
          <a:p>
            <a:r>
              <a:rPr lang="en-US" sz="2400" dirty="0" smtClean="0"/>
              <a:t>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996989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152718"/>
            <a:ext cx="8181195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Commonality: Adapting to change, sustaining programs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Demographic changes</a:t>
            </a:r>
          </a:p>
          <a:p>
            <a:pPr marL="457200" indent="-457200">
              <a:buAutoNum type="arabicPeriod"/>
            </a:pPr>
            <a:r>
              <a:rPr lang="en-US" sz="2400" dirty="0" smtClean="0"/>
              <a:t>Changed (and changing) expectations </a:t>
            </a:r>
            <a:r>
              <a:rPr lang="en-US" sz="2400" dirty="0"/>
              <a:t>about the delivery of information resources and services </a:t>
            </a:r>
          </a:p>
        </p:txBody>
      </p:sp>
      <p:pic>
        <p:nvPicPr>
          <p:cNvPr id="4" name="Picture 3" descr="Hostess_twinkies_tweake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7437" y="3150900"/>
            <a:ext cx="5001176" cy="31444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3118" y="3308461"/>
            <a:ext cx="2684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( learning from Twinkies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39371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r>
              <a:rPr lang="en-US" dirty="0" smtClean="0"/>
              <a:t>Virtual ‘face-to-face’ Reference services--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3880789" cy="4373563"/>
          </a:xfrm>
        </p:spPr>
        <p:txBody>
          <a:bodyPr/>
          <a:lstStyle/>
          <a:p>
            <a:r>
              <a:rPr lang="en-US" sz="2400" dirty="0" smtClean="0"/>
              <a:t>The newcomer in the healthy arsenal of digital reference services.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3" descr="radioStationManager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148" y="1653529"/>
            <a:ext cx="3439052" cy="42498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3793" y="5726443"/>
            <a:ext cx="74834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United </a:t>
            </a:r>
            <a:r>
              <a:rPr lang="en-US" dirty="0" smtClean="0"/>
              <a:t>States </a:t>
            </a:r>
            <a:r>
              <a:rPr lang="en-US" dirty="0"/>
              <a:t>Army. (1947). </a:t>
            </a:r>
            <a:r>
              <a:rPr lang="en-US" i="1" dirty="0"/>
              <a:t>Radio station manager</a:t>
            </a:r>
            <a:r>
              <a:rPr lang="en-US" dirty="0" smtClean="0"/>
              <a:t>. New York Public Library. </a:t>
            </a:r>
            <a:r>
              <a:rPr lang="en-US" dirty="0"/>
              <a:t>Retrieved from http://</a:t>
            </a:r>
            <a:r>
              <a:rPr lang="en-US" dirty="0" err="1"/>
              <a:t>digitalgallery.nypl.org</a:t>
            </a:r>
            <a:r>
              <a:rPr lang="en-US" dirty="0"/>
              <a:t>/</a:t>
            </a:r>
            <a:r>
              <a:rPr lang="en-US" dirty="0" err="1"/>
              <a:t>nypldigital</a:t>
            </a:r>
            <a:r>
              <a:rPr lang="en-US" dirty="0"/>
              <a:t>/</a:t>
            </a:r>
            <a:r>
              <a:rPr lang="en-US" dirty="0" err="1"/>
              <a:t>dgkeysearchdetail.cfm?strucID</a:t>
            </a:r>
            <a:r>
              <a:rPr lang="en-US" dirty="0"/>
              <a:t>=612712&amp;imageID=1260303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13302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Reference Services: preferences among users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0083672"/>
              </p:ext>
            </p:extLst>
          </p:nvPr>
        </p:nvGraphicFramePr>
        <p:xfrm>
          <a:off x="457200" y="1721241"/>
          <a:ext cx="6808589" cy="39078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0842" y="5747579"/>
            <a:ext cx="83561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Chow</a:t>
            </a:r>
            <a:r>
              <a:rPr lang="en-US" dirty="0"/>
              <a:t>, A. S., &amp; </a:t>
            </a:r>
            <a:r>
              <a:rPr lang="en-US" dirty="0" err="1"/>
              <a:t>Croxton</a:t>
            </a:r>
            <a:r>
              <a:rPr lang="en-US" dirty="0"/>
              <a:t>, R. A. (2012). Information-Seeking Behavior and Reference Medium Preferences. Reference &amp; User Services Quarterly, 51(3), 246-262.</a:t>
            </a:r>
          </a:p>
        </p:txBody>
      </p:sp>
    </p:spTree>
    <p:extLst>
      <p:ext uri="{BB962C8B-B14F-4D97-AF65-F5344CB8AC3E}">
        <p14:creationId xmlns:p14="http://schemas.microsoft.com/office/powerpoint/2010/main" val="24038495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59988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Virtual “in Person” reference: mixing the best of several worlds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29972"/>
            <a:ext cx="6915730" cy="4196191"/>
          </a:xfrm>
        </p:spPr>
        <p:txBody>
          <a:bodyPr>
            <a:norm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Remote face-to face interaction: non-verbal cues</a:t>
            </a:r>
          </a:p>
          <a:p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Screen-sharing</a:t>
            </a:r>
          </a:p>
          <a:p>
            <a:endParaRPr lang="en-US" sz="2400" dirty="0" smtClean="0"/>
          </a:p>
          <a:p>
            <a:pPr marL="457200" indent="-457200">
              <a:buAutoNum type="arabicPeriod"/>
            </a:pPr>
            <a:r>
              <a:rPr lang="en-US" sz="2400" dirty="0" smtClean="0"/>
              <a:t>Moving library service ‘outside of the cube’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35354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318"/>
            <a:ext cx="7620000" cy="460184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“I want to know if the change in government standards and guidelines on women’s health care in Nigeria resulted in a reduction in maternal mortality there. Can you help me with this?”</a:t>
            </a:r>
          </a:p>
          <a:p>
            <a:endParaRPr lang="en-US" sz="2800" dirty="0"/>
          </a:p>
          <a:p>
            <a:r>
              <a:rPr lang="en-US" sz="2800" dirty="0" smtClean="0"/>
              <a:t>“I can’t meet you any day before 7 P.M. Can you meet me in the evening?”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29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/>
          <a:lstStyle/>
          <a:p>
            <a:r>
              <a:rPr lang="en-US" dirty="0" smtClean="0"/>
              <a:t>Practical implementation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Promote, promote, promote: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Social media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/>
              <a:t>Visibility on the library website</a:t>
            </a:r>
          </a:p>
          <a:p>
            <a:pPr marL="342900" indent="-342900">
              <a:buFont typeface="Arial"/>
              <a:buChar char="•"/>
            </a:pPr>
            <a:endParaRPr lang="en-US" sz="2400" dirty="0"/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Use as a follow-up method of reference service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Probably not for factual questions like:</a:t>
            </a:r>
          </a:p>
          <a:p>
            <a:endParaRPr lang="en-US" sz="2400" dirty="0"/>
          </a:p>
          <a:p>
            <a:r>
              <a:rPr lang="en-US" sz="2400" b="0" dirty="0" smtClean="0"/>
              <a:t>	“how many ducks are in North Carolina?”*</a:t>
            </a:r>
          </a:p>
          <a:p>
            <a:r>
              <a:rPr lang="en-US" sz="2400" b="0" i="1" dirty="0" smtClean="0"/>
              <a:t>		</a:t>
            </a:r>
            <a:endParaRPr lang="en-US" sz="2400" b="0" i="1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6126163"/>
            <a:ext cx="75912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*actual reference </a:t>
            </a:r>
            <a:r>
              <a:rPr lang="en-US" i="1" dirty="0" smtClean="0"/>
              <a:t>question received </a:t>
            </a:r>
            <a:r>
              <a:rPr lang="en-US" i="1" dirty="0"/>
              <a:t>at a</a:t>
            </a:r>
            <a:r>
              <a:rPr lang="en-US" i="1" dirty="0" smtClean="0"/>
              <a:t> health sciences library last year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6186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917"/>
            <a:ext cx="7620000" cy="194430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Massive Open Online Course (The MOOC) for outreach and education in health sciences libraries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2226"/>
            <a:ext cx="7620000" cy="3883937"/>
          </a:xfrm>
        </p:spPr>
        <p:txBody>
          <a:bodyPr/>
          <a:lstStyle/>
          <a:p>
            <a:endParaRPr lang="en-US" sz="2400" dirty="0" smtClean="0"/>
          </a:p>
          <a:p>
            <a:r>
              <a:rPr lang="en-US" sz="2400" dirty="0" smtClean="0"/>
              <a:t>History: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Antecedents</a:t>
            </a:r>
          </a:p>
          <a:p>
            <a:r>
              <a:rPr lang="en-US" sz="2400" dirty="0"/>
              <a:t>	</a:t>
            </a:r>
            <a:r>
              <a:rPr lang="en-US" sz="2400" dirty="0" smtClean="0"/>
              <a:t>Birth—2008 neologism</a:t>
            </a:r>
          </a:p>
          <a:p>
            <a:endParaRPr lang="en-US" sz="2400" dirty="0" smtClean="0"/>
          </a:p>
          <a:p>
            <a:r>
              <a:rPr lang="en-US" sz="2400" dirty="0" smtClean="0"/>
              <a:t>MOOCs and Libraries</a:t>
            </a:r>
            <a:r>
              <a:rPr lang="en-US" sz="2400" dirty="0"/>
              <a:t>	</a:t>
            </a:r>
            <a:endParaRPr lang="en-US" sz="2400" dirty="0" smtClean="0"/>
          </a:p>
          <a:p>
            <a:r>
              <a:rPr lang="en-US" dirty="0"/>
              <a:t>	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6781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ssential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a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Essential.thmx</Template>
  <TotalTime>217</TotalTime>
  <Words>579</Words>
  <Application>Microsoft Office PowerPoint</Application>
  <PresentationFormat>On-screen Show (4:3)</PresentationFormat>
  <Paragraphs>80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Essential</vt:lpstr>
      <vt:lpstr>Innovations in health sciences librarianship</vt:lpstr>
      <vt:lpstr>Two [ very ] different innovations:</vt:lpstr>
      <vt:lpstr>Commonality: Adapting to change, sustaining programs</vt:lpstr>
      <vt:lpstr>Virtual ‘face-to-face’ Reference services--</vt:lpstr>
      <vt:lpstr>Reference Services: preferences among users</vt:lpstr>
      <vt:lpstr>Virtual “in Person” reference: mixing the best of several worlds</vt:lpstr>
      <vt:lpstr>PowerPoint Presentation</vt:lpstr>
      <vt:lpstr>Practical implementation</vt:lpstr>
      <vt:lpstr>Massive Open Online Course (The MOOC) for outreach and education in health sciences libraries</vt:lpstr>
      <vt:lpstr>Advantages of the Mooc: </vt:lpstr>
      <vt:lpstr>A mooc on health information literacy: supporting evidence-based practice</vt:lpstr>
      <vt:lpstr>Highlights from a study on health information literacy among preprofessional health students:</vt:lpstr>
      <vt:lpstr>Implementation:</vt:lpstr>
      <vt:lpstr>Thank you!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Innovations in health sciences librarianship</dc:title>
  <dc:creator>Kerry Browder</dc:creator>
  <cp:lastModifiedBy>Windows User</cp:lastModifiedBy>
  <cp:revision>59</cp:revision>
  <dcterms:created xsi:type="dcterms:W3CDTF">2013-11-09T15:30:04Z</dcterms:created>
  <dcterms:modified xsi:type="dcterms:W3CDTF">2014-04-09T13:02:40Z</dcterms:modified>
</cp:coreProperties>
</file>