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4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3A4FD-BC65-4E4B-85D4-0FB779C93031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6EE-FEE6-499D-A349-BECF0D4F41C3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3A4FD-BC65-4E4B-85D4-0FB779C93031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6EE-FEE6-499D-A349-BECF0D4F4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3A4FD-BC65-4E4B-85D4-0FB779C93031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6EE-FEE6-499D-A349-BECF0D4F4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3A4FD-BC65-4E4B-85D4-0FB779C93031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6EE-FEE6-499D-A349-BECF0D4F4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3A4FD-BC65-4E4B-85D4-0FB779C93031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6EE-FEE6-499D-A349-BECF0D4F41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3A4FD-BC65-4E4B-85D4-0FB779C93031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6EE-FEE6-499D-A349-BECF0D4F4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3A4FD-BC65-4E4B-85D4-0FB779C93031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6EE-FEE6-499D-A349-BECF0D4F4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3A4FD-BC65-4E4B-85D4-0FB779C93031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6EE-FEE6-499D-A349-BECF0D4F4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3A4FD-BC65-4E4B-85D4-0FB779C93031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6EE-FEE6-499D-A349-BECF0D4F4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3A4FD-BC65-4E4B-85D4-0FB779C93031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6EE-FEE6-499D-A349-BECF0D4F41C3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3A4FD-BC65-4E4B-85D4-0FB779C93031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6EE-FEE6-499D-A349-BECF0D4F41C3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43A4FD-BC65-4E4B-85D4-0FB779C93031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55E6EE-FEE6-499D-A349-BECF0D4F41C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3600"/>
            <a:ext cx="4419600" cy="2593975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latin typeface="Arial Narrow" panose="020B0606020202030204" pitchFamily="34" charset="0"/>
              </a:rPr>
              <a:t>Total Health</a:t>
            </a:r>
            <a:br>
              <a:rPr lang="en-US" sz="4800" dirty="0" smtClean="0">
                <a:latin typeface="Arial Narrow" panose="020B0606020202030204" pitchFamily="34" charset="0"/>
              </a:rPr>
            </a:br>
            <a:r>
              <a:rPr lang="en-US" dirty="0" smtClean="0">
                <a:latin typeface="Arial Narrow" panose="020B0606020202030204" pitchFamily="34" charset="0"/>
              </a:rPr>
              <a:t>for</a:t>
            </a:r>
            <a:r>
              <a:rPr lang="en-US" sz="4800" dirty="0" smtClean="0">
                <a:latin typeface="Arial Narrow" panose="020B0606020202030204" pitchFamily="34" charset="0"/>
              </a:rPr>
              <a:t/>
            </a:r>
            <a:br>
              <a:rPr lang="en-US" sz="4800" dirty="0" smtClean="0">
                <a:latin typeface="Arial Narrow" panose="020B0606020202030204" pitchFamily="34" charset="0"/>
              </a:rPr>
            </a:br>
            <a:r>
              <a:rPr lang="en-US" sz="4800" dirty="0" smtClean="0">
                <a:latin typeface="Arial Narrow" panose="020B0606020202030204" pitchFamily="34" charset="0"/>
              </a:rPr>
              <a:t>Music Librarians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228600" y="4800599"/>
            <a:ext cx="4419600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18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800" dirty="0">
                <a:latin typeface="Arial Narrow" panose="020B0606020202030204" pitchFamily="34" charset="0"/>
                <a:ea typeface="Calibri"/>
                <a:cs typeface="Times New Roman"/>
              </a:rPr>
              <a:t>The jaw bone’s connected to the what </a:t>
            </a:r>
            <a:r>
              <a:rPr lang="en-US" sz="3800" dirty="0" smtClean="0">
                <a:latin typeface="Arial Narrow" panose="020B0606020202030204" pitchFamily="34" charset="0"/>
                <a:ea typeface="Calibri"/>
                <a:cs typeface="Times New Roman"/>
              </a:rPr>
              <a:t>bone</a:t>
            </a:r>
            <a:r>
              <a:rPr lang="en-US" sz="3800" dirty="0" smtClean="0">
                <a:latin typeface="Arial Narrow" panose="020B0606020202030204" pitchFamily="34" charset="0"/>
                <a:ea typeface="Calibri"/>
                <a:cs typeface="Times New Roman"/>
              </a:rPr>
              <a:t>?!</a:t>
            </a:r>
            <a:r>
              <a:rPr lang="en-US" sz="3800" dirty="0" smtClean="0">
                <a:latin typeface="Arial Narrow" panose="020B0606020202030204" pitchFamily="34" charset="0"/>
                <a:ea typeface="Calibri"/>
                <a:cs typeface="Times New Roman"/>
              </a:rPr>
              <a:t> 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/>
            </a:r>
            <a:br>
              <a:rPr lang="en-US" dirty="0" smtClean="0">
                <a:latin typeface="Calibri"/>
                <a:ea typeface="Calibri"/>
                <a:cs typeface="Times New Roman"/>
              </a:rPr>
            </a:br>
            <a:endParaRPr lang="en-US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35" name="Picture 11" descr="C:\Users\hurshd\AppData\Local\Microsoft\Windows\Temporary Internet Files\Content.IE5\6YOY5YDP\Skeleton-diagram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447800"/>
            <a:ext cx="2697253" cy="493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4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>
                <a:latin typeface="Arial Narrow" panose="020B0606020202030204" pitchFamily="34" charset="0"/>
                <a:ea typeface="Calibri"/>
                <a:cs typeface="Times New Roman"/>
              </a:rPr>
              <a:t>Go </a:t>
            </a:r>
            <a:r>
              <a:rPr lang="en-US" sz="5400" dirty="0" smtClean="0">
                <a:latin typeface="Arial Narrow" panose="020B0606020202030204" pitchFamily="34" charset="0"/>
                <a:ea typeface="Calibri"/>
                <a:cs typeface="Times New Roman"/>
              </a:rPr>
              <a:t>With Your Gut</a:t>
            </a:r>
            <a:endParaRPr lang="en-US" sz="5400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Temporomandibular</a:t>
            </a:r>
            <a:r>
              <a:rPr lang="en-US" dirty="0" smtClean="0"/>
              <a:t> Joint (TMJ) Syndrome</a:t>
            </a:r>
            <a:endParaRPr lang="en-US" dirty="0">
              <a:solidFill>
                <a:srgbClr val="FEFAC9"/>
              </a:solidFill>
            </a:endParaRP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312" y="3276600"/>
            <a:ext cx="23653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348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>
                <a:latin typeface="Arial Narrow" panose="020B0606020202030204" pitchFamily="34" charset="0"/>
                <a:ea typeface="Calibri"/>
                <a:cs typeface="Times New Roman"/>
              </a:rPr>
              <a:t>Go </a:t>
            </a:r>
            <a:r>
              <a:rPr lang="en-US" sz="5400" dirty="0" smtClean="0">
                <a:latin typeface="Arial Narrow" panose="020B0606020202030204" pitchFamily="34" charset="0"/>
                <a:ea typeface="Calibri"/>
                <a:cs typeface="Times New Roman"/>
              </a:rPr>
              <a:t>With Your Gut</a:t>
            </a:r>
            <a:endParaRPr lang="en-US" sz="5400" dirty="0">
              <a:latin typeface="Arial Narrow" panose="020B0606020202030204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01" y="2720082"/>
            <a:ext cx="2286198" cy="2286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9699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>
                <a:latin typeface="Arial Narrow" panose="020B0606020202030204" pitchFamily="34" charset="0"/>
                <a:ea typeface="Calibri"/>
                <a:cs typeface="Times New Roman"/>
              </a:rPr>
              <a:t>Go </a:t>
            </a:r>
            <a:r>
              <a:rPr lang="en-US" sz="5400" dirty="0" smtClean="0">
                <a:latin typeface="Arial Narrow" panose="020B0606020202030204" pitchFamily="34" charset="0"/>
                <a:ea typeface="Calibri"/>
                <a:cs typeface="Times New Roman"/>
              </a:rPr>
              <a:t>With Your Gut</a:t>
            </a:r>
            <a:endParaRPr lang="en-US" sz="5400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Davis, </a:t>
            </a:r>
            <a:r>
              <a:rPr lang="en-US" dirty="0" smtClean="0"/>
              <a:t>William. </a:t>
            </a:r>
            <a:r>
              <a:rPr lang="en-US" i="1" dirty="0" smtClean="0"/>
              <a:t>Wheat Belly Total Health</a:t>
            </a:r>
            <a:r>
              <a:rPr lang="en-US" dirty="0" smtClean="0"/>
              <a:t>. Emmaus, PA: Rodale </a:t>
            </a:r>
            <a:r>
              <a:rPr lang="en-US" dirty="0" smtClean="0"/>
              <a:t>Publishing, 2014.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Perlmutter</a:t>
            </a:r>
            <a:r>
              <a:rPr lang="en-US" dirty="0" smtClean="0"/>
              <a:t>, </a:t>
            </a:r>
            <a:r>
              <a:rPr lang="en-US" dirty="0" smtClean="0"/>
              <a:t>David. </a:t>
            </a:r>
            <a:r>
              <a:rPr lang="en-US" i="1" dirty="0" smtClean="0"/>
              <a:t>Grain Brain</a:t>
            </a:r>
            <a:r>
              <a:rPr lang="en-US" dirty="0" smtClean="0"/>
              <a:t>.  New York: Little, Brown, &amp; Co</a:t>
            </a:r>
            <a:r>
              <a:rPr lang="en-US" dirty="0" smtClean="0"/>
              <a:t>., 2013.</a:t>
            </a:r>
            <a:endParaRPr lang="en-US" dirty="0" smtClean="0"/>
          </a:p>
          <a:p>
            <a:pPr lvl="0">
              <a:buClr>
                <a:srgbClr val="A5B592">
                  <a:lumMod val="60000"/>
                  <a:lumOff val="40000"/>
                </a:srgbClr>
              </a:buClr>
            </a:pPr>
            <a:endParaRPr lang="en-US" dirty="0" smtClean="0">
              <a:solidFill>
                <a:srgbClr val="FEFAC9"/>
              </a:solidFill>
            </a:endParaRPr>
          </a:p>
          <a:p>
            <a:pPr lvl="0">
              <a:buClr>
                <a:srgbClr val="A5B592">
                  <a:lumMod val="60000"/>
                  <a:lumOff val="40000"/>
                </a:srgbClr>
              </a:buClr>
            </a:pPr>
            <a:r>
              <a:rPr lang="en-US" dirty="0" smtClean="0">
                <a:solidFill>
                  <a:srgbClr val="FEFAC9"/>
                </a:solidFill>
              </a:rPr>
              <a:t>Watson</a:t>
            </a:r>
            <a:r>
              <a:rPr lang="en-US" dirty="0">
                <a:solidFill>
                  <a:srgbClr val="FEFAC9"/>
                </a:solidFill>
              </a:rPr>
              <a:t>, </a:t>
            </a:r>
            <a:r>
              <a:rPr lang="en-US" dirty="0" smtClean="0">
                <a:solidFill>
                  <a:srgbClr val="FEFAC9"/>
                </a:solidFill>
              </a:rPr>
              <a:t>Brenda. </a:t>
            </a:r>
            <a:r>
              <a:rPr lang="en-US" i="1" dirty="0">
                <a:solidFill>
                  <a:srgbClr val="FEFAC9"/>
                </a:solidFill>
              </a:rPr>
              <a:t>The Skinny Gut Diet</a:t>
            </a:r>
            <a:r>
              <a:rPr lang="en-US" dirty="0">
                <a:solidFill>
                  <a:srgbClr val="FEFAC9"/>
                </a:solidFill>
              </a:rPr>
              <a:t>.  New York: Harmony </a:t>
            </a:r>
            <a:r>
              <a:rPr lang="en-US" dirty="0" smtClean="0">
                <a:solidFill>
                  <a:srgbClr val="FEFAC9"/>
                </a:solidFill>
              </a:rPr>
              <a:t>Books, 2014.</a:t>
            </a:r>
            <a:endParaRPr lang="en-US" dirty="0">
              <a:solidFill>
                <a:srgbClr val="FEFAC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319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rial Narrow" panose="020B0606020202030204" pitchFamily="34" charset="0"/>
                <a:cs typeface="Times New Roman"/>
              </a:rPr>
              <a:t>Use It, or Lose It</a:t>
            </a:r>
            <a:endParaRPr lang="en-US" sz="5400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Total-Health Approach to Physical Activity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trength training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erobic activity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lexibility</a:t>
            </a:r>
          </a:p>
          <a:p>
            <a:r>
              <a:rPr lang="en-US" dirty="0" smtClean="0"/>
              <a:t>Ideal Physical Activity Routine</a:t>
            </a:r>
          </a:p>
          <a:p>
            <a:pPr lvl="1"/>
            <a:r>
              <a:rPr lang="en-US" dirty="0" smtClean="0"/>
              <a:t>5-10 minutes </a:t>
            </a:r>
            <a:r>
              <a:rPr lang="en-US" dirty="0"/>
              <a:t>of aerobic activity, or gentle no-hold </a:t>
            </a:r>
            <a:r>
              <a:rPr lang="en-US" dirty="0" smtClean="0"/>
              <a:t>stretching</a:t>
            </a:r>
          </a:p>
          <a:p>
            <a:pPr lvl="1"/>
            <a:r>
              <a:rPr lang="en-US" dirty="0" smtClean="0"/>
              <a:t>30-45 </a:t>
            </a:r>
            <a:r>
              <a:rPr lang="en-US" dirty="0"/>
              <a:t>minutes of </a:t>
            </a:r>
            <a:r>
              <a:rPr lang="en-US" dirty="0" smtClean="0"/>
              <a:t>balanced strength training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ong-hold stretching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on’t forget 20-30 minutes of aerobic activity either before or after strength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96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>
                <a:latin typeface="Arial Narrow" panose="020B0606020202030204" pitchFamily="34" charset="0"/>
                <a:cs typeface="Times New Roman"/>
              </a:rPr>
              <a:t>New Variations on Old Themes</a:t>
            </a:r>
            <a:endParaRPr lang="en-US" sz="5400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Theme: massage therapy</a:t>
            </a:r>
          </a:p>
          <a:p>
            <a:pPr lvl="1"/>
            <a:r>
              <a:rPr lang="en-US" dirty="0" smtClean="0"/>
              <a:t>Variation #1: neuromuscular therapy (NMT)</a:t>
            </a:r>
          </a:p>
          <a:p>
            <a:pPr lvl="1"/>
            <a:r>
              <a:rPr lang="en-US" dirty="0" smtClean="0"/>
              <a:t>Variation #2: NMT St. John method</a:t>
            </a:r>
          </a:p>
          <a:p>
            <a:pPr marL="365760" lvl="1" indent="0">
              <a:buNone/>
            </a:pPr>
            <a:endParaRPr lang="en-US" dirty="0" smtClean="0"/>
          </a:p>
          <a:p>
            <a:r>
              <a:rPr lang="en-US" dirty="0" smtClean="0"/>
              <a:t>Theme: chiropractic</a:t>
            </a:r>
          </a:p>
          <a:p>
            <a:pPr lvl="1"/>
            <a:r>
              <a:rPr lang="en-US" dirty="0" smtClean="0"/>
              <a:t>Variation: atlas orthogonal chiropractic</a:t>
            </a:r>
          </a:p>
          <a:p>
            <a:pPr lvl="2"/>
            <a:r>
              <a:rPr lang="en-US" dirty="0" smtClean="0"/>
              <a:t>the atlas bone must be aligned first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djustments to the atlas are made with a sonic wave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39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rial Narrow" panose="020B0606020202030204" pitchFamily="34" charset="0"/>
                <a:cs typeface="Times New Roman"/>
              </a:rPr>
              <a:t>Heart and Soul</a:t>
            </a:r>
            <a:endParaRPr lang="en-US" sz="5400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Energy healing</a:t>
            </a:r>
          </a:p>
          <a:p>
            <a:r>
              <a:rPr lang="en-US" dirty="0" smtClean="0"/>
              <a:t>Meditation</a:t>
            </a:r>
          </a:p>
          <a:p>
            <a:r>
              <a:rPr lang="en-US" dirty="0" smtClean="0"/>
              <a:t>Reading:</a:t>
            </a:r>
          </a:p>
          <a:p>
            <a:pPr lvl="1"/>
            <a:r>
              <a:rPr lang="en-US" dirty="0" smtClean="0"/>
              <a:t>Alexander, </a:t>
            </a:r>
            <a:r>
              <a:rPr lang="en-US" dirty="0" err="1" smtClean="0"/>
              <a:t>Eben</a:t>
            </a:r>
            <a:r>
              <a:rPr lang="en-US" dirty="0" smtClean="0"/>
              <a:t>. </a:t>
            </a:r>
            <a:r>
              <a:rPr lang="en-US" i="1" dirty="0" smtClean="0"/>
              <a:t>Proof of </a:t>
            </a:r>
            <a:r>
              <a:rPr lang="en-US" i="1" dirty="0" smtClean="0"/>
              <a:t>Heaven</a:t>
            </a:r>
            <a:r>
              <a:rPr lang="en-US" dirty="0" smtClean="0"/>
              <a:t>. New York: Simon &amp; Schuster, 2012.</a:t>
            </a:r>
          </a:p>
          <a:p>
            <a:pPr marL="365760" lvl="1" indent="0">
              <a:buNone/>
            </a:pPr>
            <a:endParaRPr lang="en-US" i="1" dirty="0" smtClean="0"/>
          </a:p>
          <a:p>
            <a:pPr lvl="1"/>
            <a:r>
              <a:rPr lang="en-US" dirty="0" smtClean="0"/>
              <a:t>Cannon, </a:t>
            </a:r>
            <a:r>
              <a:rPr lang="en-US" dirty="0" smtClean="0"/>
              <a:t>Dolores. </a:t>
            </a:r>
            <a:r>
              <a:rPr lang="en-US" i="1" dirty="0" smtClean="0"/>
              <a:t>The Three </a:t>
            </a:r>
            <a:r>
              <a:rPr lang="en-US" i="1" dirty="0" smtClean="0"/>
              <a:t>Waves of Volunteers and the New </a:t>
            </a:r>
            <a:r>
              <a:rPr lang="en-US" i="1" dirty="0" smtClean="0"/>
              <a:t>Earth</a:t>
            </a:r>
            <a:r>
              <a:rPr lang="en-US" dirty="0" smtClean="0"/>
              <a:t>. Huntsville, AR; Ozark Mountain Publishing, 2011.</a:t>
            </a:r>
          </a:p>
          <a:p>
            <a:pPr marL="365760" lvl="1" indent="0">
              <a:buNone/>
            </a:pPr>
            <a:endParaRPr lang="en-US" dirty="0" smtClean="0"/>
          </a:p>
          <a:p>
            <a:pPr lvl="1"/>
            <a:r>
              <a:rPr lang="en-US" dirty="0" err="1" smtClean="0"/>
              <a:t>Grof</a:t>
            </a:r>
            <a:r>
              <a:rPr lang="en-US" dirty="0" smtClean="0"/>
              <a:t>, </a:t>
            </a:r>
            <a:r>
              <a:rPr lang="en-US" dirty="0" err="1" smtClean="0"/>
              <a:t>Stanislov</a:t>
            </a:r>
            <a:r>
              <a:rPr lang="en-US" dirty="0" smtClean="0"/>
              <a:t>, and Christina </a:t>
            </a:r>
            <a:r>
              <a:rPr lang="en-US" dirty="0" err="1" smtClean="0"/>
              <a:t>Grof</a:t>
            </a:r>
            <a:r>
              <a:rPr lang="en-US" dirty="0" smtClean="0"/>
              <a:t>.</a:t>
            </a:r>
            <a:r>
              <a:rPr lang="en-US" dirty="0" smtClean="0"/>
              <a:t> </a:t>
            </a:r>
            <a:r>
              <a:rPr lang="en-US" i="1" dirty="0" smtClean="0"/>
              <a:t>The Stormy Search for </a:t>
            </a:r>
            <a:r>
              <a:rPr lang="en-US" i="1" dirty="0" smtClean="0"/>
              <a:t>Self</a:t>
            </a:r>
            <a:r>
              <a:rPr lang="en-US" dirty="0" smtClean="0"/>
              <a:t>. Los Angeles: J. </a:t>
            </a:r>
            <a:r>
              <a:rPr lang="en-US" dirty="0" err="1" smtClean="0"/>
              <a:t>Tarcher</a:t>
            </a:r>
            <a:r>
              <a:rPr lang="en-US" dirty="0" smtClean="0"/>
              <a:t>, 1990.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984462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atch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946</TotalTime>
  <Words>258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Thatch</vt:lpstr>
      <vt:lpstr>Total Health for Music Librarians </vt:lpstr>
      <vt:lpstr>The jaw bone’s connected to the what bone?!  </vt:lpstr>
      <vt:lpstr>Go With Your Gut</vt:lpstr>
      <vt:lpstr>Go With Your Gut</vt:lpstr>
      <vt:lpstr>Go With Your Gut</vt:lpstr>
      <vt:lpstr>Use It, or Lose It</vt:lpstr>
      <vt:lpstr>New Variations on Old Themes</vt:lpstr>
      <vt:lpstr>Heart and Soul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37</cp:revision>
  <dcterms:created xsi:type="dcterms:W3CDTF">2016-10-17T19:53:49Z</dcterms:created>
  <dcterms:modified xsi:type="dcterms:W3CDTF">2016-10-19T21:03:46Z</dcterms:modified>
</cp:coreProperties>
</file>