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handoutMasterIdLst>
    <p:handoutMasterId r:id="rId45"/>
  </p:handoutMasterIdLst>
  <p:sldIdLst>
    <p:sldId id="289" r:id="rId2"/>
    <p:sldId id="280" r:id="rId3"/>
    <p:sldId id="281" r:id="rId4"/>
    <p:sldId id="285" r:id="rId5"/>
    <p:sldId id="282" r:id="rId6"/>
    <p:sldId id="283" r:id="rId7"/>
    <p:sldId id="284" r:id="rId8"/>
    <p:sldId id="287" r:id="rId9"/>
    <p:sldId id="286" r:id="rId10"/>
    <p:sldId id="288" r:id="rId11"/>
    <p:sldId id="290" r:id="rId12"/>
    <p:sldId id="291" r:id="rId13"/>
    <p:sldId id="295" r:id="rId14"/>
    <p:sldId id="301" r:id="rId15"/>
    <p:sldId id="296" r:id="rId16"/>
    <p:sldId id="293" r:id="rId17"/>
    <p:sldId id="298" r:id="rId18"/>
    <p:sldId id="307" r:id="rId19"/>
    <p:sldId id="302" r:id="rId20"/>
    <p:sldId id="327" r:id="rId21"/>
    <p:sldId id="299" r:id="rId22"/>
    <p:sldId id="300" r:id="rId23"/>
    <p:sldId id="303" r:id="rId24"/>
    <p:sldId id="305" r:id="rId25"/>
    <p:sldId id="304" r:id="rId26"/>
    <p:sldId id="306" r:id="rId27"/>
    <p:sldId id="308" r:id="rId28"/>
    <p:sldId id="309" r:id="rId29"/>
    <p:sldId id="310" r:id="rId30"/>
    <p:sldId id="311" r:id="rId31"/>
    <p:sldId id="314" r:id="rId32"/>
    <p:sldId id="312" r:id="rId33"/>
    <p:sldId id="313" r:id="rId34"/>
    <p:sldId id="326" r:id="rId35"/>
    <p:sldId id="325" r:id="rId36"/>
    <p:sldId id="321" r:id="rId37"/>
    <p:sldId id="323" r:id="rId38"/>
    <p:sldId id="324" r:id="rId39"/>
    <p:sldId id="322" r:id="rId40"/>
    <p:sldId id="316" r:id="rId41"/>
    <p:sldId id="315" r:id="rId42"/>
    <p:sldId id="318" r:id="rId4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9" autoAdjust="0"/>
    <p:restoredTop sz="94658" autoAdjust="0"/>
  </p:normalViewPr>
  <p:slideViewPr>
    <p:cSldViewPr>
      <p:cViewPr varScale="1">
        <p:scale>
          <a:sx n="98" d="100"/>
          <a:sy n="98" d="100"/>
        </p:scale>
        <p:origin x="1436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r>
              <a:rPr lang="en-US" smtClean="0"/>
              <a:t>BIME 4200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9EDB7AD-27E5-4B90-A6DB-F2A29C7D35FC}" type="datetimeFigureOut">
              <a:rPr lang="en-US" smtClean="0"/>
              <a:t>10/24/2019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r>
              <a:rPr lang="en-US" smtClean="0"/>
              <a:t>East Carolina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AFEEFB8-A15D-4E71-998F-F2CFF12C3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776473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r>
              <a:rPr lang="en-US" smtClean="0"/>
              <a:t>BIME 4200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FBC524E-ECD1-4896-8188-C27A0C1DB2F5}" type="datetimeFigureOut">
              <a:rPr lang="en-US" smtClean="0"/>
              <a:t>10/24/2019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r>
              <a:rPr lang="en-US" smtClean="0"/>
              <a:t>East Carolina University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4406CDD-88DB-4C6F-8AEB-1713095878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144084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406CDD-88DB-4C6F-8AEB-171309587804}" type="slidenum">
              <a:rPr lang="en-US" smtClean="0"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BD6C29E-FD88-4289-BD9F-749408F47B04}" type="datetime1">
              <a:rPr lang="en-US" smtClean="0"/>
              <a:t>10/24/2019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East Carolina University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BIME 4200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4370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406CDD-88DB-4C6F-8AEB-171309587804}" type="slidenum">
              <a:rPr lang="en-US" smtClean="0"/>
              <a:t>10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BD6C29E-FD88-4289-BD9F-749408F47B04}" type="datetime1">
              <a:rPr lang="en-US" smtClean="0"/>
              <a:t>10/24/2019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East Carolina University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BIME 4200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4370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406CDD-88DB-4C6F-8AEB-171309587804}" type="slidenum">
              <a:rPr lang="en-US" smtClean="0"/>
              <a:t>11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BD6C29E-FD88-4289-BD9F-749408F47B04}" type="datetime1">
              <a:rPr lang="en-US" smtClean="0"/>
              <a:t>10/24/2019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East Carolina University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BIME 4200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4370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406CDD-88DB-4C6F-8AEB-171309587804}" type="slidenum">
              <a:rPr lang="en-US" smtClean="0"/>
              <a:t>12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BD6C29E-FD88-4289-BD9F-749408F47B04}" type="datetime1">
              <a:rPr lang="en-US" smtClean="0"/>
              <a:t>10/24/2019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East Carolina University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BIME 4200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4370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406CDD-88DB-4C6F-8AEB-171309587804}" type="slidenum">
              <a:rPr lang="en-US" smtClean="0"/>
              <a:t>13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BD6C29E-FD88-4289-BD9F-749408F47B04}" type="datetime1">
              <a:rPr lang="en-US" smtClean="0"/>
              <a:t>10/24/2019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East Carolina University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BIME 4200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4370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406CDD-88DB-4C6F-8AEB-171309587804}" type="slidenum">
              <a:rPr lang="en-US" smtClean="0"/>
              <a:t>14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BD6C29E-FD88-4289-BD9F-749408F47B04}" type="datetime1">
              <a:rPr lang="en-US" smtClean="0"/>
              <a:t>10/24/2019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East Carolina University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BIME 4200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4370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406CDD-88DB-4C6F-8AEB-171309587804}" type="slidenum">
              <a:rPr lang="en-US" smtClean="0"/>
              <a:t>15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BD6C29E-FD88-4289-BD9F-749408F47B04}" type="datetime1">
              <a:rPr lang="en-US" smtClean="0"/>
              <a:t>10/24/2019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East Carolina University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BIME 4200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4370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406CDD-88DB-4C6F-8AEB-171309587804}" type="slidenum">
              <a:rPr lang="en-US" smtClean="0"/>
              <a:t>16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BD6C29E-FD88-4289-BD9F-749408F47B04}" type="datetime1">
              <a:rPr lang="en-US" smtClean="0"/>
              <a:t>10/24/2019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East Carolina University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BIME 4200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4370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406CDD-88DB-4C6F-8AEB-171309587804}" type="slidenum">
              <a:rPr lang="en-US" smtClean="0"/>
              <a:t>17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BD6C29E-FD88-4289-BD9F-749408F47B04}" type="datetime1">
              <a:rPr lang="en-US" smtClean="0"/>
              <a:t>10/24/2019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East Carolina University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BIME 4200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43709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406CDD-88DB-4C6F-8AEB-171309587804}" type="slidenum">
              <a:rPr lang="en-US" smtClean="0"/>
              <a:t>18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BD6C29E-FD88-4289-BD9F-749408F47B04}" type="datetime1">
              <a:rPr lang="en-US" smtClean="0"/>
              <a:t>10/24/2019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East Carolina University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BIME 4200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4370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406CDD-88DB-4C6F-8AEB-171309587804}" type="slidenum">
              <a:rPr lang="en-US" smtClean="0"/>
              <a:t>19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BD6C29E-FD88-4289-BD9F-749408F47B04}" type="datetime1">
              <a:rPr lang="en-US" smtClean="0"/>
              <a:t>10/24/2019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East Carolina University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BIME 4200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4370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406CDD-88DB-4C6F-8AEB-171309587804}" type="slidenum">
              <a:rPr lang="en-US" smtClean="0"/>
              <a:t>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BD6C29E-FD88-4289-BD9F-749408F47B04}" type="datetime1">
              <a:rPr lang="en-US" smtClean="0"/>
              <a:t>10/24/2019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East Carolina University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BIME 4200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43709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406CDD-88DB-4C6F-8AEB-171309587804}" type="slidenum">
              <a:rPr lang="en-US" smtClean="0"/>
              <a:t>20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BD6C29E-FD88-4289-BD9F-749408F47B04}" type="datetime1">
              <a:rPr lang="en-US" smtClean="0"/>
              <a:t>10/24/2019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East Carolina University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BIME 4200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43709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406CDD-88DB-4C6F-8AEB-171309587804}" type="slidenum">
              <a:rPr lang="en-US" smtClean="0"/>
              <a:t>21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BD6C29E-FD88-4289-BD9F-749408F47B04}" type="datetime1">
              <a:rPr lang="en-US" smtClean="0"/>
              <a:t>10/24/2019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East Carolina University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BIME 4200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43709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406CDD-88DB-4C6F-8AEB-171309587804}" type="slidenum">
              <a:rPr lang="en-US" smtClean="0"/>
              <a:t>22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BD6C29E-FD88-4289-BD9F-749408F47B04}" type="datetime1">
              <a:rPr lang="en-US" smtClean="0"/>
              <a:t>10/24/2019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East Carolina University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BIME 4200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43709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406CDD-88DB-4C6F-8AEB-171309587804}" type="slidenum">
              <a:rPr lang="en-US" smtClean="0"/>
              <a:t>23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BD6C29E-FD88-4289-BD9F-749408F47B04}" type="datetime1">
              <a:rPr lang="en-US" smtClean="0"/>
              <a:t>10/24/2019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East Carolina University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BIME 4200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43709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406CDD-88DB-4C6F-8AEB-171309587804}" type="slidenum">
              <a:rPr lang="en-US" smtClean="0"/>
              <a:t>24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BD6C29E-FD88-4289-BD9F-749408F47B04}" type="datetime1">
              <a:rPr lang="en-US" smtClean="0"/>
              <a:t>10/24/2019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East Carolina University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BIME 4200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43709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406CDD-88DB-4C6F-8AEB-171309587804}" type="slidenum">
              <a:rPr lang="en-US" smtClean="0"/>
              <a:t>25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BD6C29E-FD88-4289-BD9F-749408F47B04}" type="datetime1">
              <a:rPr lang="en-US" smtClean="0"/>
              <a:t>10/24/2019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East Carolina University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BIME 4200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43709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406CDD-88DB-4C6F-8AEB-171309587804}" type="slidenum">
              <a:rPr lang="en-US" smtClean="0"/>
              <a:t>26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BD6C29E-FD88-4289-BD9F-749408F47B04}" type="datetime1">
              <a:rPr lang="en-US" smtClean="0"/>
              <a:t>10/24/2019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East Carolina University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BIME 4200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43709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406CDD-88DB-4C6F-8AEB-171309587804}" type="slidenum">
              <a:rPr lang="en-US" smtClean="0"/>
              <a:t>27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BD6C29E-FD88-4289-BD9F-749408F47B04}" type="datetime1">
              <a:rPr lang="en-US" smtClean="0"/>
              <a:t>10/24/2019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East Carolina University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BIME 4200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43709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406CDD-88DB-4C6F-8AEB-171309587804}" type="slidenum">
              <a:rPr lang="en-US" smtClean="0"/>
              <a:t>28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BD6C29E-FD88-4289-BD9F-749408F47B04}" type="datetime1">
              <a:rPr lang="en-US" smtClean="0"/>
              <a:t>10/24/2019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East Carolina University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BIME 4200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43709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406CDD-88DB-4C6F-8AEB-171309587804}" type="slidenum">
              <a:rPr lang="en-US" smtClean="0"/>
              <a:t>29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BD6C29E-FD88-4289-BD9F-749408F47B04}" type="datetime1">
              <a:rPr lang="en-US" smtClean="0"/>
              <a:t>10/24/2019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East Carolina University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BIME 4200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4370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406CDD-88DB-4C6F-8AEB-171309587804}" type="slidenum">
              <a:rPr lang="en-US" smtClean="0"/>
              <a:t>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BD6C29E-FD88-4289-BD9F-749408F47B04}" type="datetime1">
              <a:rPr lang="en-US" smtClean="0"/>
              <a:t>10/24/2019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East Carolina University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BIME 4200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43709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406CDD-88DB-4C6F-8AEB-171309587804}" type="slidenum">
              <a:rPr lang="en-US" smtClean="0"/>
              <a:t>30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BD6C29E-FD88-4289-BD9F-749408F47B04}" type="datetime1">
              <a:rPr lang="en-US" smtClean="0"/>
              <a:t>10/24/2019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East Carolina University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BIME 4200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43709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406CDD-88DB-4C6F-8AEB-171309587804}" type="slidenum">
              <a:rPr lang="en-US" smtClean="0"/>
              <a:t>31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BD6C29E-FD88-4289-BD9F-749408F47B04}" type="datetime1">
              <a:rPr lang="en-US" smtClean="0"/>
              <a:t>10/24/2019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East Carolina University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BIME 4200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43709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406CDD-88DB-4C6F-8AEB-171309587804}" type="slidenum">
              <a:rPr lang="en-US" smtClean="0"/>
              <a:t>32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BD6C29E-FD88-4289-BD9F-749408F47B04}" type="datetime1">
              <a:rPr lang="en-US" smtClean="0"/>
              <a:t>10/24/2019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East Carolina University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BIME 4200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43709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406CDD-88DB-4C6F-8AEB-171309587804}" type="slidenum">
              <a:rPr lang="en-US" smtClean="0"/>
              <a:t>33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BD6C29E-FD88-4289-BD9F-749408F47B04}" type="datetime1">
              <a:rPr lang="en-US" smtClean="0"/>
              <a:t>10/24/2019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East Carolina University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BIME 4200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43709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406CDD-88DB-4C6F-8AEB-171309587804}" type="slidenum">
              <a:rPr lang="en-US" smtClean="0"/>
              <a:t>34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BD6C29E-FD88-4289-BD9F-749408F47B04}" type="datetime1">
              <a:rPr lang="en-US" smtClean="0"/>
              <a:t>10/24/2019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East Carolina University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BIME 4200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43709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406CDD-88DB-4C6F-8AEB-171309587804}" type="slidenum">
              <a:rPr lang="en-US" smtClean="0"/>
              <a:t>35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BD6C29E-FD88-4289-BD9F-749408F47B04}" type="datetime1">
              <a:rPr lang="en-US" smtClean="0"/>
              <a:t>10/24/2019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East Carolina University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BIME 4200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43709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406CDD-88DB-4C6F-8AEB-171309587804}" type="slidenum">
              <a:rPr lang="en-US" smtClean="0"/>
              <a:t>36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BD6C29E-FD88-4289-BD9F-749408F47B04}" type="datetime1">
              <a:rPr lang="en-US" smtClean="0"/>
              <a:t>10/24/2019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East Carolina University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BIME 4200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43709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406CDD-88DB-4C6F-8AEB-171309587804}" type="slidenum">
              <a:rPr lang="en-US" smtClean="0"/>
              <a:t>37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BD6C29E-FD88-4289-BD9F-749408F47B04}" type="datetime1">
              <a:rPr lang="en-US" smtClean="0"/>
              <a:t>10/24/2019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East Carolina University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BIME 4200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43709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406CDD-88DB-4C6F-8AEB-171309587804}" type="slidenum">
              <a:rPr lang="en-US" smtClean="0"/>
              <a:t>38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BD6C29E-FD88-4289-BD9F-749408F47B04}" type="datetime1">
              <a:rPr lang="en-US" smtClean="0"/>
              <a:t>10/24/2019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East Carolina University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BIME 4200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43709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406CDD-88DB-4C6F-8AEB-171309587804}" type="slidenum">
              <a:rPr lang="en-US" smtClean="0"/>
              <a:t>39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BD6C29E-FD88-4289-BD9F-749408F47B04}" type="datetime1">
              <a:rPr lang="en-US" smtClean="0"/>
              <a:t>10/24/2019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East Carolina University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BIME 4200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4370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406CDD-88DB-4C6F-8AEB-171309587804}" type="slidenum">
              <a:rPr lang="en-US" smtClean="0"/>
              <a:t>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BD6C29E-FD88-4289-BD9F-749408F47B04}" type="datetime1">
              <a:rPr lang="en-US" smtClean="0"/>
              <a:t>10/24/2019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East Carolina University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BIME 4200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43709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406CDD-88DB-4C6F-8AEB-171309587804}" type="slidenum">
              <a:rPr lang="en-US" smtClean="0"/>
              <a:t>40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BD6C29E-FD88-4289-BD9F-749408F47B04}" type="datetime1">
              <a:rPr lang="en-US" smtClean="0"/>
              <a:t>10/24/2019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East Carolina University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BIME 4200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43709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406CDD-88DB-4C6F-8AEB-171309587804}" type="slidenum">
              <a:rPr lang="en-US" smtClean="0"/>
              <a:t>41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BD6C29E-FD88-4289-BD9F-749408F47B04}" type="datetime1">
              <a:rPr lang="en-US" smtClean="0"/>
              <a:t>10/24/2019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East Carolina University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BIME 4200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43709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406CDD-88DB-4C6F-8AEB-171309587804}" type="slidenum">
              <a:rPr lang="en-US" smtClean="0"/>
              <a:t>42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BD6C29E-FD88-4289-BD9F-749408F47B04}" type="datetime1">
              <a:rPr lang="en-US" smtClean="0"/>
              <a:t>10/24/2019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East Carolina University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BIME 4200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4370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406CDD-88DB-4C6F-8AEB-171309587804}" type="slidenum">
              <a:rPr lang="en-US" smtClean="0"/>
              <a:t>5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BD6C29E-FD88-4289-BD9F-749408F47B04}" type="datetime1">
              <a:rPr lang="en-US" smtClean="0"/>
              <a:t>10/24/2019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East Carolina University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BIME 4200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4370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406CDD-88DB-4C6F-8AEB-171309587804}" type="slidenum">
              <a:rPr lang="en-US" smtClean="0"/>
              <a:t>6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BD6C29E-FD88-4289-BD9F-749408F47B04}" type="datetime1">
              <a:rPr lang="en-US" smtClean="0"/>
              <a:t>10/24/2019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East Carolina University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BIME 4200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4370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406CDD-88DB-4C6F-8AEB-171309587804}" type="slidenum">
              <a:rPr lang="en-US" smtClean="0"/>
              <a:t>7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BD6C29E-FD88-4289-BD9F-749408F47B04}" type="datetime1">
              <a:rPr lang="en-US" smtClean="0"/>
              <a:t>10/24/2019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East Carolina University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BIME 4200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4370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406CDD-88DB-4C6F-8AEB-171309587804}" type="slidenum">
              <a:rPr lang="en-US" smtClean="0"/>
              <a:t>8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BD6C29E-FD88-4289-BD9F-749408F47B04}" type="datetime1">
              <a:rPr lang="en-US" smtClean="0"/>
              <a:t>10/24/2019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East Carolina University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BIME 4200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4370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406CDD-88DB-4C6F-8AEB-171309587804}" type="slidenum">
              <a:rPr lang="en-US" smtClean="0"/>
              <a:t>9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BD6C29E-FD88-4289-BD9F-749408F47B04}" type="datetime1">
              <a:rPr lang="en-US" smtClean="0"/>
              <a:t>10/24/2019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East Carolina University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BIME 4200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437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DBE42-6A76-4166-A3E9-8463619D1689}" type="datetime1">
              <a:rPr lang="en-US" smtClean="0"/>
              <a:t>10/24/2019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BIME 4200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FABE-3765-4CB0-98F2-46176FB74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301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5CACD-EB37-44AA-AF97-42556E47D441}" type="datetime1">
              <a:rPr lang="en-US" smtClean="0"/>
              <a:t>10/24/2019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BIME 4200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FABE-3765-4CB0-98F2-46176FB74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09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BE49A-A112-4329-AE32-6A69E698865B}" type="datetime1">
              <a:rPr lang="en-US" smtClean="0"/>
              <a:t>10/24/2019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BIME 4200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FABE-3765-4CB0-98F2-46176FB74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386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31BF6-5BEA-43A5-9D52-C19FF2113715}" type="datetime1">
              <a:rPr lang="en-US" smtClean="0"/>
              <a:t>10/24/2019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BIME 4200</a:t>
            </a:r>
          </a:p>
          <a:p>
            <a:r>
              <a:rPr lang="en-US" dirty="0" smtClean="0"/>
              <a:t>Chapter 4 Bioelectrical Signals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FABE-3765-4CB0-98F2-46176FB74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4674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1C7D1-8421-4D25-96A0-EB31C5033CD8}" type="datetime1">
              <a:rPr lang="en-US" smtClean="0"/>
              <a:t>10/24/2019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BIME 4200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FABE-3765-4CB0-98F2-46176FB74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281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C03AC-A483-4C14-A227-7CBCB607CF38}" type="datetime1">
              <a:rPr lang="en-US" smtClean="0"/>
              <a:t>10/24/2019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BIME 4200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FABE-3765-4CB0-98F2-46176FB74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692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CBE0A-B40B-449C-8FC7-30ABAB2762B7}" type="datetime1">
              <a:rPr lang="en-US" smtClean="0"/>
              <a:t>10/24/2019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BIME 4200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FABE-3765-4CB0-98F2-46176FB74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878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953CA-A0E4-4AF9-8745-3C49641C41D2}" type="datetime1">
              <a:rPr lang="en-US" smtClean="0"/>
              <a:t>10/24/2019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BIME 4200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FABE-3765-4CB0-98F2-46176FB74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468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A0B55-2058-4727-BB39-624F47173E7F}" type="datetime1">
              <a:rPr lang="en-US" smtClean="0"/>
              <a:t>10/24/2019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BIME 4200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FABE-3765-4CB0-98F2-46176FB74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080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AAB50-9CF0-49C8-B065-072305F9E2DA}" type="datetime1">
              <a:rPr lang="en-US" smtClean="0"/>
              <a:t>10/24/2019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BIME 4200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FABE-3765-4CB0-98F2-46176FB74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528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3CFC0-5BA6-4AFD-9C89-79DF30B922E7}" type="datetime1">
              <a:rPr lang="en-US" smtClean="0"/>
              <a:t>10/24/2019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BIME 4200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FABE-3765-4CB0-98F2-46176FB74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79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3C5FB7-E3A8-42C7-922A-6187E3F9CD5A}" type="datetime1">
              <a:rPr lang="en-US" smtClean="0"/>
              <a:t>10/24/2019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BIME 4200</a:t>
            </a:r>
          </a:p>
          <a:p>
            <a:r>
              <a:rPr lang="en-US" dirty="0" smtClean="0"/>
              <a:t>Chapter 4 Bioelectrical Signals</a:t>
            </a:r>
          </a:p>
          <a:p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7CFABE-3765-4CB0-98F2-46176FB74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379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1-NA86aAMvY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gnWSah4RD2E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n.wikipedia.org/wiki/Morse_code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eeghacker.blogspot.com/2013/11/waveforms-from-homemade-electrodes.html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08GNE6OdNcs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H04d3rJCLCE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H04d3rJCLCE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v3b-YhZmQu8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Node_of_Ranvier#mediaviewer/File:Przew%C4%99%C5%BCenie_Ranviera.jpg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solidFill>
            <a:schemeClr val="accent4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Overview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76800"/>
          </a:xfr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Root of bioelectric signals</a:t>
            </a:r>
          </a:p>
          <a:p>
            <a:r>
              <a:rPr lang="en-US" sz="3600" dirty="0" smtClean="0">
                <a:solidFill>
                  <a:schemeClr val="bg1"/>
                </a:solidFill>
              </a:rPr>
              <a:t>Neuroengineering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Analysis of neural action potentials</a:t>
            </a:r>
          </a:p>
          <a:p>
            <a:r>
              <a:rPr lang="en-US" sz="3600" dirty="0" smtClean="0">
                <a:solidFill>
                  <a:schemeClr val="bg1"/>
                </a:solidFill>
              </a:rPr>
              <a:t>Introduction of various bioelectric signals</a:t>
            </a:r>
          </a:p>
          <a:p>
            <a:r>
              <a:rPr lang="en-US" sz="3600" dirty="0" smtClean="0">
                <a:solidFill>
                  <a:schemeClr val="bg1"/>
                </a:solidFill>
              </a:rPr>
              <a:t>ECG and arrhythmias</a:t>
            </a:r>
          </a:p>
          <a:p>
            <a:r>
              <a:rPr lang="en-US" sz="3600" dirty="0" smtClean="0">
                <a:solidFill>
                  <a:schemeClr val="bg1"/>
                </a:solidFill>
                <a:hlinkClick r:id="rId3"/>
              </a:rPr>
              <a:t>How does the human body create electricity?</a:t>
            </a:r>
            <a:endParaRPr lang="en-US" sz="36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B561-F1B9-4C14-A4C2-419CF3D6C14F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BIME 4200 </a:t>
            </a:r>
          </a:p>
          <a:p>
            <a:r>
              <a:rPr lang="en-US" dirty="0"/>
              <a:t>Chapter 4 Bioelectrical Signals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FABE-3765-4CB0-98F2-46176FB7467D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561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solidFill>
            <a:schemeClr val="accent4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Neuroengineering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76800"/>
          </a:xfr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Neuroengineering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An interdisciplinary research area that utilizes neuroscience and engineering methods in order to </a:t>
            </a:r>
          </a:p>
          <a:p>
            <a:pPr lvl="2"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bg1"/>
                </a:solidFill>
              </a:rPr>
              <a:t>Analyze neurological functions</a:t>
            </a:r>
          </a:p>
          <a:p>
            <a:pPr lvl="2"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bg1"/>
                </a:solidFill>
              </a:rPr>
              <a:t>Design solutions to problems associated with neurological dysfunction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>
                <a:solidFill>
                  <a:schemeClr val="bg1"/>
                </a:solidFill>
              </a:rPr>
              <a:t>Scope </a:t>
            </a:r>
            <a:r>
              <a:rPr lang="en-US" sz="1200" dirty="0">
                <a:solidFill>
                  <a:schemeClr val="bg1"/>
                </a:solidFill>
              </a:rPr>
              <a:t>(</a:t>
            </a:r>
            <a:r>
              <a:rPr lang="en-US" sz="1200" dirty="0" smtClean="0">
                <a:solidFill>
                  <a:schemeClr val="bg1"/>
                </a:solidFill>
              </a:rPr>
              <a:t>65)</a:t>
            </a:r>
          </a:p>
          <a:p>
            <a:pPr lvl="2"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bg1"/>
                </a:solidFill>
              </a:rPr>
              <a:t>Brain-Machine Interfaces (BMI)</a:t>
            </a:r>
            <a:r>
              <a:rPr lang="en-US" sz="1600" dirty="0" smtClean="0">
                <a:solidFill>
                  <a:schemeClr val="bg1"/>
                </a:solidFill>
                <a:hlinkClick r:id="rId3"/>
              </a:rPr>
              <a:t>http://www.youtube.com/watch?v=gnWSah4RD2E</a:t>
            </a:r>
            <a:endParaRPr lang="en-US" sz="1600" dirty="0" smtClean="0">
              <a:solidFill>
                <a:schemeClr val="bg1"/>
              </a:solidFill>
            </a:endParaRPr>
          </a:p>
          <a:p>
            <a:pPr lvl="2"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bg1"/>
                </a:solidFill>
              </a:rPr>
              <a:t>Neural prostheses</a:t>
            </a:r>
          </a:p>
          <a:p>
            <a:pPr lvl="2"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bg1"/>
                </a:solidFill>
              </a:rPr>
              <a:t>Neural signal processing</a:t>
            </a:r>
          </a:p>
          <a:p>
            <a:pPr lvl="2"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bg1"/>
                </a:solidFill>
              </a:rPr>
              <a:t>Neuroimaging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Neural </a:t>
            </a:r>
            <a:r>
              <a:rPr lang="en-US" sz="2800" dirty="0">
                <a:solidFill>
                  <a:schemeClr val="bg1"/>
                </a:solidFill>
              </a:rPr>
              <a:t>action potentials </a:t>
            </a:r>
            <a:r>
              <a:rPr lang="en-US" sz="1600" dirty="0" smtClean="0">
                <a:solidFill>
                  <a:schemeClr val="bg1"/>
                </a:solidFill>
              </a:rPr>
              <a:t>(vs. </a:t>
            </a:r>
            <a:r>
              <a:rPr lang="en-US" sz="1600" dirty="0" smtClean="0">
                <a:solidFill>
                  <a:schemeClr val="bg1"/>
                </a:solidFill>
                <a:hlinkClick r:id="rId4"/>
              </a:rPr>
              <a:t>Morse Code</a:t>
            </a:r>
            <a:r>
              <a:rPr lang="en-US" sz="1600" dirty="0" smtClean="0">
                <a:solidFill>
                  <a:schemeClr val="bg1"/>
                </a:solidFill>
              </a:rPr>
              <a:t>)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The </a:t>
            </a:r>
            <a:r>
              <a:rPr lang="en-US" sz="2000" dirty="0">
                <a:solidFill>
                  <a:schemeClr val="bg1"/>
                </a:solidFill>
              </a:rPr>
              <a:t>basic signal in neuron-to-neuron </a:t>
            </a:r>
            <a:r>
              <a:rPr lang="en-US" sz="2000" dirty="0" smtClean="0">
                <a:solidFill>
                  <a:schemeClr val="bg1"/>
                </a:solidFill>
              </a:rPr>
              <a:t>communication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An important topic in many fields of neuroengineering</a:t>
            </a:r>
          </a:p>
          <a:p>
            <a:pPr lvl="1"/>
            <a:endParaRPr lang="en-US" sz="2000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B561-F1B9-4C14-A4C2-419CF3D6C14F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BIME 4200 </a:t>
            </a:r>
          </a:p>
          <a:p>
            <a:r>
              <a:rPr lang="en-US" dirty="0"/>
              <a:t>Chapter 4 Bioelectrical Signals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FABE-3765-4CB0-98F2-46176FB7467D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952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solidFill>
            <a:schemeClr val="accent4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Neural Action Potentials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76800"/>
          </a:xfr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Two major divisions of neural engineering where APs are the most critical topic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>
                <a:solidFill>
                  <a:schemeClr val="bg1"/>
                </a:solidFill>
              </a:rPr>
              <a:t>Neural recording</a:t>
            </a:r>
          </a:p>
          <a:p>
            <a:pPr lvl="2">
              <a:buFont typeface="Wingdings" pitchFamily="2" charset="2"/>
              <a:buChar char="§"/>
            </a:pPr>
            <a:r>
              <a:rPr lang="en-US" sz="1600" dirty="0">
                <a:solidFill>
                  <a:schemeClr val="bg1"/>
                </a:solidFill>
              </a:rPr>
              <a:t>Understand how the brain functions</a:t>
            </a:r>
          </a:p>
          <a:p>
            <a:pPr lvl="2">
              <a:buFont typeface="Wingdings" pitchFamily="2" charset="2"/>
              <a:buChar char="§"/>
            </a:pPr>
            <a:r>
              <a:rPr lang="en-US" sz="1600" dirty="0">
                <a:solidFill>
                  <a:schemeClr val="bg1"/>
                </a:solidFill>
              </a:rPr>
              <a:t>Brain-Machine Interface (BMI)</a:t>
            </a:r>
          </a:p>
          <a:p>
            <a:pPr lvl="2">
              <a:buFont typeface="Wingdings" pitchFamily="2" charset="2"/>
              <a:buChar char="§"/>
            </a:pPr>
            <a:r>
              <a:rPr lang="en-US" sz="1600" dirty="0">
                <a:solidFill>
                  <a:schemeClr val="bg1"/>
                </a:solidFill>
              </a:rPr>
              <a:t>Advanced machine control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Neural stimulation</a:t>
            </a:r>
          </a:p>
          <a:p>
            <a:pPr lvl="2"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bg1"/>
                </a:solidFill>
              </a:rPr>
              <a:t>Block unwanted signals (pain and hunger)</a:t>
            </a:r>
          </a:p>
          <a:p>
            <a:pPr lvl="2"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bg1"/>
                </a:solidFill>
              </a:rPr>
              <a:t>Bridge broken nerve fibers (spinal cord injury &amp; amputees)</a:t>
            </a:r>
          </a:p>
          <a:p>
            <a:pPr lvl="2"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bg1"/>
                </a:solidFill>
              </a:rPr>
              <a:t>Return neural population to normalcy (deep brain stimulation for Parkinson’s disease)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Challenge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Need to figure out how information is transmitted in the brain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B561-F1B9-4C14-A4C2-419CF3D6C14F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BIME 4200 </a:t>
            </a:r>
          </a:p>
          <a:p>
            <a:r>
              <a:rPr lang="en-US" dirty="0"/>
              <a:t>Chapter 4 Bioelectrical Signals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FABE-3765-4CB0-98F2-46176FB7467D}" type="slidenum">
              <a:rPr lang="en-US" smtClean="0"/>
              <a:t>11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2295525"/>
            <a:ext cx="2000250" cy="212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8943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solidFill>
            <a:schemeClr val="accent4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Neural Recording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76800"/>
          </a:xfr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endParaRPr lang="en-US" sz="2800" dirty="0" smtClean="0">
              <a:solidFill>
                <a:schemeClr val="bg1"/>
              </a:solidFill>
            </a:endParaRPr>
          </a:p>
          <a:p>
            <a:endParaRPr lang="en-US" sz="2800" dirty="0">
              <a:solidFill>
                <a:schemeClr val="bg1"/>
              </a:solidFill>
            </a:endParaRPr>
          </a:p>
          <a:p>
            <a:endParaRPr lang="en-US" sz="2800" dirty="0" smtClean="0">
              <a:solidFill>
                <a:schemeClr val="bg1"/>
              </a:solidFill>
            </a:endParaRPr>
          </a:p>
          <a:p>
            <a:endParaRPr lang="en-US" sz="2800" dirty="0">
              <a:solidFill>
                <a:schemeClr val="bg1"/>
              </a:solidFill>
            </a:endParaRPr>
          </a:p>
          <a:p>
            <a:endParaRPr lang="en-US" sz="2800" dirty="0" smtClean="0">
              <a:solidFill>
                <a:schemeClr val="bg1"/>
              </a:solidFill>
            </a:endParaRPr>
          </a:p>
          <a:p>
            <a:endParaRPr lang="en-US" sz="2800" dirty="0" smtClean="0">
              <a:solidFill>
                <a:schemeClr val="bg1"/>
              </a:solidFill>
            </a:endParaRPr>
          </a:p>
          <a:p>
            <a:endParaRPr lang="en-US" sz="1200" dirty="0">
              <a:solidFill>
                <a:schemeClr val="bg1"/>
              </a:solidFill>
            </a:endParaRPr>
          </a:p>
          <a:p>
            <a:r>
              <a:rPr lang="en-US" sz="3100" dirty="0" smtClean="0">
                <a:solidFill>
                  <a:schemeClr val="bg1"/>
                </a:solidFill>
              </a:rPr>
              <a:t>How is intended information coded in neural recording?</a:t>
            </a:r>
          </a:p>
          <a:p>
            <a:pPr lvl="1"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bg1"/>
                </a:solidFill>
              </a:rPr>
              <a:t>Temporal coding</a:t>
            </a:r>
          </a:p>
          <a:p>
            <a:pPr lvl="2">
              <a:buFont typeface="Wingdings" pitchFamily="2" charset="2"/>
              <a:buChar char="§"/>
            </a:pPr>
            <a:r>
              <a:rPr lang="en-US" sz="2100" dirty="0" smtClean="0">
                <a:solidFill>
                  <a:schemeClr val="bg1"/>
                </a:solidFill>
              </a:rPr>
              <a:t>Precise AP timing (on a millisecond time scale) is a significant element</a:t>
            </a:r>
          </a:p>
          <a:p>
            <a:pPr lvl="1"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bg1"/>
                </a:solidFill>
              </a:rPr>
              <a:t>Rate coding</a:t>
            </a:r>
          </a:p>
          <a:p>
            <a:pPr lvl="2">
              <a:buFont typeface="Wingdings" pitchFamily="2" charset="2"/>
              <a:buChar char="§"/>
            </a:pPr>
            <a:r>
              <a:rPr lang="en-US" sz="2100" dirty="0" smtClean="0">
                <a:solidFill>
                  <a:schemeClr val="bg1"/>
                </a:solidFill>
              </a:rPr>
              <a:t>Information is contained in the firing rate of the neuron</a:t>
            </a:r>
          </a:p>
          <a:p>
            <a:pPr lvl="2">
              <a:buFont typeface="Wingdings" pitchFamily="2" charset="2"/>
              <a:buChar char="§"/>
            </a:pPr>
            <a:r>
              <a:rPr lang="en-US" sz="2100" dirty="0" smtClean="0">
                <a:solidFill>
                  <a:schemeClr val="bg1"/>
                </a:solidFill>
              </a:rPr>
              <a:t>Successfully utilized for the BMI experiments with primates </a:t>
            </a:r>
          </a:p>
          <a:p>
            <a:pPr lvl="1"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bg1"/>
                </a:solidFill>
              </a:rPr>
              <a:t>Population coding</a:t>
            </a:r>
          </a:p>
          <a:p>
            <a:pPr lvl="2">
              <a:buFont typeface="Wingdings" pitchFamily="2" charset="2"/>
              <a:buChar char="§"/>
            </a:pPr>
            <a:r>
              <a:rPr lang="en-US" sz="2100" dirty="0" smtClean="0">
                <a:solidFill>
                  <a:schemeClr val="bg1"/>
                </a:solidFill>
              </a:rPr>
              <a:t>The distribution of many neurons carries out reliable information</a:t>
            </a:r>
          </a:p>
          <a:p>
            <a:pPr lvl="1"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bg1"/>
                </a:solidFill>
              </a:rPr>
              <a:t>Sparse coding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B561-F1B9-4C14-A4C2-419CF3D6C14F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BIME 4200 </a:t>
            </a:r>
          </a:p>
          <a:p>
            <a:r>
              <a:rPr lang="en-US" dirty="0"/>
              <a:t>Chapter 4 Bioelectrical Signals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FABE-3765-4CB0-98F2-46176FB7467D}" type="slidenum">
              <a:rPr lang="en-US" smtClean="0"/>
              <a:t>12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350336"/>
            <a:ext cx="5957888" cy="2143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4487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solidFill>
            <a:schemeClr val="accent4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Electromyogram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76800"/>
          </a:xfr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Measurement of the muscle’s electrical activity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EMG potentials range from 20uV up to </a:t>
            </a:r>
            <a:r>
              <a:rPr lang="en-US" sz="2800" dirty="0">
                <a:solidFill>
                  <a:schemeClr val="bg1"/>
                </a:solidFill>
              </a:rPr>
              <a:t>2mV </a:t>
            </a:r>
            <a:r>
              <a:rPr lang="en-US" sz="1300" dirty="0">
                <a:solidFill>
                  <a:schemeClr val="bg1"/>
                </a:solidFill>
              </a:rPr>
              <a:t>(</a:t>
            </a:r>
            <a:r>
              <a:rPr lang="en-US" sz="1300" dirty="0" smtClean="0">
                <a:solidFill>
                  <a:schemeClr val="bg1"/>
                </a:solidFill>
              </a:rPr>
              <a:t>67)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Typical firing rate of muscle motor unit is 6-30Hz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Surface EMG or intramuscular (needle) EMG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>
                <a:solidFill>
                  <a:schemeClr val="bg1"/>
                </a:solidFill>
              </a:rPr>
              <a:t>Intramuscular EMG is very focal but </a:t>
            </a:r>
            <a:r>
              <a:rPr lang="en-US" sz="2000" dirty="0" smtClean="0">
                <a:solidFill>
                  <a:schemeClr val="bg1"/>
                </a:solidFill>
              </a:rPr>
              <a:t>invasive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Surface EMG is more common</a:t>
            </a:r>
          </a:p>
          <a:p>
            <a:r>
              <a:rPr lang="en-US" sz="2800" i="1" dirty="0" smtClean="0">
                <a:solidFill>
                  <a:srgbClr val="FFC000"/>
                </a:solidFill>
              </a:rPr>
              <a:t>The strength of the muscle contraction</a:t>
            </a:r>
            <a:r>
              <a:rPr lang="en-US" sz="2800" dirty="0" smtClean="0">
                <a:solidFill>
                  <a:srgbClr val="FFC000"/>
                </a:solidFill>
              </a:rPr>
              <a:t> is proportional to </a:t>
            </a:r>
            <a:r>
              <a:rPr lang="en-US" sz="2800" i="1" dirty="0" smtClean="0">
                <a:solidFill>
                  <a:srgbClr val="FFC000"/>
                </a:solidFill>
              </a:rPr>
              <a:t>the number of APs and their firing rate </a:t>
            </a:r>
            <a:r>
              <a:rPr lang="en-US" sz="1300" dirty="0">
                <a:solidFill>
                  <a:schemeClr val="bg1"/>
                </a:solidFill>
              </a:rPr>
              <a:t>(</a:t>
            </a:r>
            <a:r>
              <a:rPr lang="en-US" sz="1300" dirty="0" smtClean="0">
                <a:solidFill>
                  <a:schemeClr val="bg1"/>
                </a:solidFill>
              </a:rPr>
              <a:t>66)</a:t>
            </a:r>
            <a:endParaRPr lang="en-US" sz="1300" i="1" dirty="0" smtClean="0">
              <a:solidFill>
                <a:srgbClr val="FFC000"/>
              </a:solidFill>
            </a:endParaRPr>
          </a:p>
          <a:p>
            <a:r>
              <a:rPr lang="en-US" sz="2800" dirty="0" smtClean="0">
                <a:solidFill>
                  <a:schemeClr val="bg1"/>
                </a:solidFill>
              </a:rPr>
              <a:t>Abnormal EMGs (subject-specific pattern)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Increased/decreased duration of APs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Decreased number of APs</a:t>
            </a:r>
          </a:p>
          <a:p>
            <a:r>
              <a:rPr lang="en-US" sz="2800" dirty="0" smtClean="0">
                <a:solidFill>
                  <a:srgbClr val="FFC000"/>
                </a:solidFill>
              </a:rPr>
              <a:t>EMG applications</a:t>
            </a:r>
          </a:p>
          <a:p>
            <a:pPr lvl="1">
              <a:buFont typeface="Wingdings" pitchFamily="2" charset="2"/>
              <a:buChar char="Ø"/>
            </a:pPr>
            <a:r>
              <a:rPr lang="en-US" sz="2100" dirty="0" smtClean="0">
                <a:solidFill>
                  <a:schemeClr val="bg1"/>
                </a:solidFill>
              </a:rPr>
              <a:t>Control prosthetic devices (simpler than EEG-based BMI)</a:t>
            </a:r>
          </a:p>
          <a:p>
            <a:pPr lvl="1">
              <a:buFont typeface="Wingdings" pitchFamily="2" charset="2"/>
              <a:buChar char="Ø"/>
            </a:pPr>
            <a:r>
              <a:rPr lang="en-US" sz="2100" dirty="0" smtClean="0">
                <a:solidFill>
                  <a:schemeClr val="bg1"/>
                </a:solidFill>
              </a:rPr>
              <a:t>Realize a wearable cockpit (no joystick or handle)</a:t>
            </a:r>
          </a:p>
          <a:p>
            <a:pPr lvl="1"/>
            <a:endParaRPr lang="en-US" sz="1600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B561-F1B9-4C14-A4C2-419CF3D6C14F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BIME 4200 </a:t>
            </a:r>
          </a:p>
          <a:p>
            <a:r>
              <a:rPr lang="en-US" dirty="0"/>
              <a:t>Chapter 4 Bioelectrical Signals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FABE-3765-4CB0-98F2-46176FB7467D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4698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solidFill>
            <a:schemeClr val="accent4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Electroencephalogram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76800"/>
          </a:xfr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EEG originates from the electrical activity of the central nervous system (CNS), i.e. the brain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The range of EEG signals is in </a:t>
            </a:r>
            <a:r>
              <a:rPr lang="en-US" sz="2800" dirty="0">
                <a:solidFill>
                  <a:schemeClr val="bg1"/>
                </a:solidFill>
              </a:rPr>
              <a:t>µV </a:t>
            </a:r>
            <a:r>
              <a:rPr lang="en-US" sz="1200" dirty="0">
                <a:solidFill>
                  <a:schemeClr val="bg1"/>
                </a:solidFill>
              </a:rPr>
              <a:t>(</a:t>
            </a:r>
            <a:r>
              <a:rPr lang="en-US" sz="1200" dirty="0" smtClean="0">
                <a:solidFill>
                  <a:schemeClr val="bg1"/>
                </a:solidFill>
              </a:rPr>
              <a:t>68)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Brain 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Is floating </a:t>
            </a:r>
            <a:r>
              <a:rPr lang="en-US" sz="2000" dirty="0">
                <a:solidFill>
                  <a:schemeClr val="bg1"/>
                </a:solidFill>
              </a:rPr>
              <a:t>in cerebral spinal fluid (CSF</a:t>
            </a:r>
            <a:r>
              <a:rPr lang="en-US" sz="2000" dirty="0" smtClean="0">
                <a:solidFill>
                  <a:schemeClr val="bg1"/>
                </a:solidFill>
              </a:rPr>
              <a:t>)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Consists of cerebrum, cerebellum, and brainstem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Ascending (afferent or sensory) nerve tracts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Descending (efferent or motor) nerve tracts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b="1" i="1" dirty="0" smtClean="0">
                <a:solidFill>
                  <a:srgbClr val="FFC000"/>
                </a:solidFill>
              </a:rPr>
              <a:t>Cerebral cortex</a:t>
            </a:r>
          </a:p>
          <a:p>
            <a:pPr lvl="2"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bg1"/>
                </a:solidFill>
              </a:rPr>
              <a:t>Called “grey matter”</a:t>
            </a:r>
          </a:p>
          <a:p>
            <a:pPr lvl="2"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bg1"/>
                </a:solidFill>
              </a:rPr>
              <a:t>Outer layer of the cerebrum</a:t>
            </a:r>
          </a:p>
          <a:p>
            <a:pPr lvl="2"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bg1"/>
                </a:solidFill>
              </a:rPr>
              <a:t>Neurons and unmyelinated </a:t>
            </a:r>
            <a:r>
              <a:rPr lang="en-US" sz="1600" dirty="0">
                <a:solidFill>
                  <a:schemeClr val="bg1"/>
                </a:solidFill>
              </a:rPr>
              <a:t>fibers </a:t>
            </a:r>
            <a:r>
              <a:rPr lang="en-US" sz="1600" dirty="0" smtClean="0">
                <a:solidFill>
                  <a:schemeClr val="bg1"/>
                </a:solidFill>
              </a:rPr>
              <a:t>(70)</a:t>
            </a:r>
          </a:p>
          <a:p>
            <a:pPr lvl="2"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bg1"/>
                </a:solidFill>
              </a:rPr>
              <a:t>Comprises about 2/3 of the brain</a:t>
            </a:r>
          </a:p>
          <a:p>
            <a:pPr lvl="2"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bg1"/>
                </a:solidFill>
              </a:rPr>
              <a:t>Plays a critical role in memory, attention, thought, and consciousness</a:t>
            </a:r>
            <a:endParaRPr lang="en-US" sz="2000" dirty="0" smtClean="0">
              <a:solidFill>
                <a:schemeClr val="bg1"/>
              </a:solidFill>
            </a:endParaRPr>
          </a:p>
          <a:p>
            <a:endParaRPr lang="en-US" sz="2100" dirty="0" smtClean="0">
              <a:solidFill>
                <a:schemeClr val="bg1"/>
              </a:solidFill>
            </a:endParaRPr>
          </a:p>
          <a:p>
            <a:pPr lvl="1"/>
            <a:endParaRPr lang="en-US" sz="1600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B561-F1B9-4C14-A4C2-419CF3D6C14F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BIME 4200 </a:t>
            </a:r>
          </a:p>
          <a:p>
            <a:r>
              <a:rPr lang="en-US" dirty="0"/>
              <a:t>Chapter 4 Bioelectrical Signals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FABE-3765-4CB0-98F2-46176FB7467D}" type="slidenum">
              <a:rPr lang="en-US" smtClean="0"/>
              <a:t>14</a:t>
            </a:fld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962" y="4084714"/>
            <a:ext cx="2824738" cy="1782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2175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solidFill>
            <a:schemeClr val="accent4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Electroencephalogram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76800"/>
          </a:xfr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Measurement of the electrical activity along the </a:t>
            </a:r>
            <a:r>
              <a:rPr lang="en-US" sz="2800" dirty="0">
                <a:solidFill>
                  <a:schemeClr val="bg1"/>
                </a:solidFill>
              </a:rPr>
              <a:t>scalp </a:t>
            </a:r>
            <a:r>
              <a:rPr lang="en-US" sz="1200" dirty="0">
                <a:solidFill>
                  <a:schemeClr val="bg1"/>
                </a:solidFill>
              </a:rPr>
              <a:t>(</a:t>
            </a:r>
            <a:r>
              <a:rPr lang="en-US" sz="1200" dirty="0" smtClean="0">
                <a:solidFill>
                  <a:schemeClr val="bg1"/>
                </a:solidFill>
              </a:rPr>
              <a:t>69)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i="1" dirty="0" smtClean="0">
                <a:solidFill>
                  <a:srgbClr val="FFC000"/>
                </a:solidFill>
              </a:rPr>
              <a:t>Summation of the synchronous activity of many pyramidal neurons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i="1" dirty="0" smtClean="0">
                <a:solidFill>
                  <a:srgbClr val="FFC000"/>
                </a:solidFill>
              </a:rPr>
              <a:t>Voltage oscillation</a:t>
            </a:r>
            <a:r>
              <a:rPr lang="en-US" sz="2000" dirty="0" smtClean="0">
                <a:solidFill>
                  <a:schemeClr val="bg1"/>
                </a:solidFill>
              </a:rPr>
              <a:t> due to ionic current flows in the brain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Can observe </a:t>
            </a:r>
            <a:r>
              <a:rPr lang="en-US" sz="2000" i="1" dirty="0" smtClean="0">
                <a:solidFill>
                  <a:srgbClr val="FFC000"/>
                </a:solidFill>
              </a:rPr>
              <a:t>frequency-band-specific wave patterns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Clinical applications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Detect and predict the epileptic activity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Study insomnia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Diagnose coma/brain death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General applications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Classify images (evoked potentials)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Implement an automatic speller (e.g. P300)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Trait worry study</a:t>
            </a:r>
          </a:p>
          <a:p>
            <a:endParaRPr lang="en-US" sz="2100" dirty="0" smtClean="0">
              <a:solidFill>
                <a:schemeClr val="bg1"/>
              </a:solidFill>
            </a:endParaRPr>
          </a:p>
          <a:p>
            <a:pPr lvl="1"/>
            <a:endParaRPr lang="en-US" sz="1600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B561-F1B9-4C14-A4C2-419CF3D6C14F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BIME 4200 </a:t>
            </a:r>
          </a:p>
          <a:p>
            <a:r>
              <a:rPr lang="en-US" dirty="0"/>
              <a:t>Chapter 4 Bioelectrical Signals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FABE-3765-4CB0-98F2-46176FB7467D}" type="slidenum">
              <a:rPr lang="en-US" smtClean="0"/>
              <a:t>15</a:t>
            </a:fld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2854338"/>
            <a:ext cx="1768801" cy="3132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354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solidFill>
            <a:schemeClr val="accent4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EEG Electrode Map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76800"/>
          </a:xfr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endParaRPr lang="en-US" sz="1600" dirty="0" smtClean="0">
              <a:solidFill>
                <a:schemeClr val="bg1"/>
              </a:solidFill>
            </a:endParaRPr>
          </a:p>
          <a:p>
            <a:pPr lvl="2">
              <a:buFont typeface="Wingdings" pitchFamily="2" charset="2"/>
              <a:buChar char="§"/>
            </a:pPr>
            <a:endParaRPr lang="en-US" sz="16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B561-F1B9-4C14-A4C2-419CF3D6C14F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BIME 4200 </a:t>
            </a:r>
          </a:p>
          <a:p>
            <a:r>
              <a:rPr lang="en-US" dirty="0"/>
              <a:t>Chapter 4 Bioelectrical Signals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FABE-3765-4CB0-98F2-46176FB7467D}" type="slidenum">
              <a:rPr lang="en-US" smtClean="0"/>
              <a:t>16</a:t>
            </a:fld>
            <a:endParaRPr lang="en-US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379444"/>
            <a:ext cx="6629400" cy="4679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2647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solidFill>
            <a:schemeClr val="accent4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Wave Patterns in </a:t>
            </a:r>
            <a:r>
              <a:rPr lang="en-US" dirty="0">
                <a:solidFill>
                  <a:schemeClr val="bg1"/>
                </a:solidFill>
              </a:rPr>
              <a:t>EEG </a:t>
            </a:r>
            <a:r>
              <a:rPr lang="en-US" sz="1200" dirty="0" smtClean="0">
                <a:solidFill>
                  <a:schemeClr val="bg1"/>
                </a:solidFill>
              </a:rPr>
              <a:t>(71)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76800"/>
          </a:xfr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Delta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0~4Hz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Highest amplitude</a:t>
            </a: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800" dirty="0" smtClean="0">
                <a:solidFill>
                  <a:schemeClr val="bg1"/>
                </a:solidFill>
              </a:rPr>
              <a:t>Theta</a:t>
            </a:r>
            <a:endParaRPr lang="en-US" sz="28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4~7Hz</a:t>
            </a:r>
            <a:endParaRPr lang="en-US" sz="20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Observed in young children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Alpha</a:t>
            </a:r>
            <a:endParaRPr lang="en-US" sz="28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8~12Hz</a:t>
            </a:r>
            <a:endParaRPr lang="en-US" sz="20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en-US" sz="2000" dirty="0">
                <a:solidFill>
                  <a:schemeClr val="bg1"/>
                </a:solidFill>
              </a:rPr>
              <a:t>Observed </a:t>
            </a:r>
            <a:r>
              <a:rPr lang="en-US" sz="2000" dirty="0" smtClean="0">
                <a:solidFill>
                  <a:schemeClr val="bg1"/>
                </a:solidFill>
              </a:rPr>
              <a:t>when the eyes are closed (i.e. relaxation)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Beta</a:t>
            </a:r>
            <a:endParaRPr lang="en-US" sz="28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13~30Hz</a:t>
            </a:r>
            <a:endParaRPr lang="en-US" sz="20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Observed when the eyes are open (i.e. excitation)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Gamma</a:t>
            </a:r>
            <a:endParaRPr lang="en-US" sz="28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30~100Hz</a:t>
            </a:r>
            <a:endParaRPr lang="en-US" sz="20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Observed when recalling a memory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Reduced amplitude associated with cognitive decline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How to obtain different EEG patterns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Apply a band-pass filter to raw EEG signals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Not trivial to remove EMG and/or ECG interference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sz="2400" dirty="0" smtClean="0">
              <a:solidFill>
                <a:schemeClr val="bg1"/>
              </a:solidFill>
            </a:endParaRPr>
          </a:p>
          <a:p>
            <a:endParaRPr lang="en-US" sz="2100" dirty="0" smtClean="0">
              <a:solidFill>
                <a:schemeClr val="bg1"/>
              </a:solidFill>
            </a:endParaRPr>
          </a:p>
          <a:p>
            <a:pPr lvl="1"/>
            <a:endParaRPr lang="en-US" sz="1600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B561-F1B9-4C14-A4C2-419CF3D6C14F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BIME 4200 </a:t>
            </a:r>
          </a:p>
          <a:p>
            <a:r>
              <a:rPr lang="en-US" dirty="0"/>
              <a:t>Chapter 4 Bioelectrical Signals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FABE-3765-4CB0-98F2-46176FB7467D}" type="slidenum">
              <a:rPr lang="en-US" smtClean="0"/>
              <a:t>17</a:t>
            </a:fld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371600"/>
            <a:ext cx="3428143" cy="4695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5779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solidFill>
            <a:schemeClr val="accent4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Spectrum of EEG Wave Patterns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76800"/>
          </a:xfr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bg1"/>
                </a:solidFill>
                <a:hlinkClick r:id="rId3"/>
              </a:rPr>
              <a:t>EEG Hacker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100" dirty="0" smtClean="0">
              <a:solidFill>
                <a:schemeClr val="bg1"/>
              </a:solidFill>
            </a:endParaRPr>
          </a:p>
          <a:p>
            <a:pPr lvl="1"/>
            <a:endParaRPr lang="en-US" sz="1600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B561-F1B9-4C14-A4C2-419CF3D6C14F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BIME 4200 </a:t>
            </a:r>
          </a:p>
          <a:p>
            <a:r>
              <a:rPr lang="en-US" dirty="0"/>
              <a:t>Chapter 4 Bioelectrical Signals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FABE-3765-4CB0-98F2-46176FB7467D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1959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solidFill>
            <a:schemeClr val="accent4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Sleep Patterns &amp; EEG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76800"/>
          </a:xfr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2"/>
            <a:endParaRPr lang="en-US" sz="800" dirty="0" smtClean="0">
              <a:solidFill>
                <a:schemeClr val="bg1"/>
              </a:solidFill>
            </a:endParaRPr>
          </a:p>
          <a:p>
            <a:r>
              <a:rPr lang="en-US" sz="2600" dirty="0" smtClean="0">
                <a:solidFill>
                  <a:schemeClr val="bg1"/>
                </a:solidFill>
              </a:rPr>
              <a:t>Beta pattern</a:t>
            </a:r>
          </a:p>
          <a:p>
            <a:pPr marL="0" indent="0">
              <a:buNone/>
            </a:pPr>
            <a:endParaRPr lang="en-US" sz="800" dirty="0" smtClean="0">
              <a:solidFill>
                <a:schemeClr val="bg1"/>
              </a:solidFill>
            </a:endParaRPr>
          </a:p>
          <a:p>
            <a:r>
              <a:rPr lang="en-US" sz="2600" dirty="0" smtClean="0">
                <a:solidFill>
                  <a:schemeClr val="bg1"/>
                </a:solidFill>
              </a:rPr>
              <a:t>Alpha pattern</a:t>
            </a:r>
          </a:p>
          <a:p>
            <a:endParaRPr lang="en-US" sz="2600" dirty="0">
              <a:solidFill>
                <a:schemeClr val="bg1"/>
              </a:solidFill>
            </a:endParaRPr>
          </a:p>
          <a:p>
            <a:endParaRPr lang="en-US" sz="2600" dirty="0" smtClean="0">
              <a:solidFill>
                <a:schemeClr val="bg1"/>
              </a:solidFill>
            </a:endParaRPr>
          </a:p>
          <a:p>
            <a:endParaRPr lang="en-US" sz="2600" dirty="0">
              <a:solidFill>
                <a:schemeClr val="bg1"/>
              </a:solidFill>
            </a:endParaRP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sz="2600" dirty="0" smtClean="0">
                <a:solidFill>
                  <a:schemeClr val="bg1"/>
                </a:solidFill>
              </a:rPr>
              <a:t>Theta and Delta</a:t>
            </a:r>
            <a:endParaRPr lang="en-US" sz="26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sz="2400" dirty="0" smtClean="0">
              <a:solidFill>
                <a:schemeClr val="bg1"/>
              </a:solidFill>
            </a:endParaRPr>
          </a:p>
          <a:p>
            <a:endParaRPr lang="en-US" sz="2100" dirty="0" smtClean="0">
              <a:solidFill>
                <a:schemeClr val="bg1"/>
              </a:solidFill>
            </a:endParaRPr>
          </a:p>
          <a:p>
            <a:pPr lvl="1"/>
            <a:endParaRPr lang="en-US" sz="1600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B561-F1B9-4C14-A4C2-419CF3D6C14F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BIME 4200 </a:t>
            </a:r>
          </a:p>
          <a:p>
            <a:r>
              <a:rPr lang="en-US" dirty="0"/>
              <a:t>Chapter 4 Bioelectrical Signals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FABE-3765-4CB0-98F2-46176FB7467D}" type="slidenum">
              <a:rPr lang="en-US" smtClean="0"/>
              <a:t>19</a:t>
            </a:fld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9478" y="1390650"/>
            <a:ext cx="5130122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4692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solidFill>
            <a:schemeClr val="accent4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Types of Bioelectric Signals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76800"/>
          </a:xfr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Electromyogram (EMG)</a:t>
            </a:r>
          </a:p>
          <a:p>
            <a:r>
              <a:rPr lang="en-US" sz="3600" dirty="0" smtClean="0">
                <a:solidFill>
                  <a:schemeClr val="bg1"/>
                </a:solidFill>
              </a:rPr>
              <a:t>Electroencephalogram (EEG)</a:t>
            </a:r>
          </a:p>
          <a:p>
            <a:r>
              <a:rPr lang="en-US" sz="3600" dirty="0" smtClean="0">
                <a:solidFill>
                  <a:schemeClr val="bg1"/>
                </a:solidFill>
              </a:rPr>
              <a:t>Magnetoencephalogram (MEG)</a:t>
            </a:r>
          </a:p>
          <a:p>
            <a:r>
              <a:rPr lang="en-US" sz="3600" dirty="0">
                <a:solidFill>
                  <a:schemeClr val="bg1"/>
                </a:solidFill>
              </a:rPr>
              <a:t>Electrocardiogram (ECG</a:t>
            </a:r>
            <a:r>
              <a:rPr lang="en-US" sz="3600" dirty="0" smtClean="0">
                <a:solidFill>
                  <a:schemeClr val="bg1"/>
                </a:solidFill>
              </a:rPr>
              <a:t>)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B561-F1B9-4C14-A4C2-419CF3D6C14F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BIME 4200 </a:t>
            </a:r>
          </a:p>
          <a:p>
            <a:r>
              <a:rPr lang="en-US" dirty="0"/>
              <a:t>Chapter 4 Bioelectrical Signals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FABE-3765-4CB0-98F2-46176FB7467D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764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solidFill>
            <a:schemeClr val="accent4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Timing Analysis in EEG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76800"/>
          </a:xfr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P300 </a:t>
            </a:r>
            <a:r>
              <a:rPr lang="en-US" sz="2800" dirty="0">
                <a:solidFill>
                  <a:schemeClr val="bg1"/>
                </a:solidFill>
              </a:rPr>
              <a:t>speller </a:t>
            </a:r>
            <a:r>
              <a:rPr lang="en-US" sz="1200" dirty="0" smtClean="0">
                <a:solidFill>
                  <a:schemeClr val="bg1"/>
                </a:solidFill>
              </a:rPr>
              <a:t>(72)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Event-related potential (ERP)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Cerebral wave propagation on the cortex after visual stimulation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  <a:hlinkClick r:id="rId3"/>
              </a:rPr>
              <a:t>P300 Demonstration</a:t>
            </a:r>
            <a:endParaRPr lang="en-US" sz="2000" dirty="0" smtClean="0">
              <a:solidFill>
                <a:schemeClr val="bg1"/>
              </a:solidFill>
            </a:endParaRP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sz="2400" dirty="0" smtClean="0">
              <a:solidFill>
                <a:schemeClr val="bg1"/>
              </a:solidFill>
            </a:endParaRPr>
          </a:p>
          <a:p>
            <a:endParaRPr lang="en-US" sz="2100" dirty="0" smtClean="0">
              <a:solidFill>
                <a:schemeClr val="bg1"/>
              </a:solidFill>
            </a:endParaRPr>
          </a:p>
          <a:p>
            <a:pPr lvl="1"/>
            <a:endParaRPr lang="en-US" sz="1600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B561-F1B9-4C14-A4C2-419CF3D6C14F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BIME 4200 </a:t>
            </a:r>
          </a:p>
          <a:p>
            <a:r>
              <a:rPr lang="en-US" dirty="0"/>
              <a:t>Chapter 4 Bioelectrical Signals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FABE-3765-4CB0-98F2-46176FB7467D}" type="slidenum">
              <a:rPr lang="en-US" smtClean="0"/>
              <a:t>20</a:t>
            </a:fld>
            <a:endParaRPr lang="en-US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795015"/>
            <a:ext cx="7010400" cy="4337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2171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solidFill>
            <a:schemeClr val="accent4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Timing Analysis in EEG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76800"/>
          </a:xfr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Deception detection (simply, lie detection)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bg1"/>
                </a:solidFill>
              </a:rPr>
              <a:t>Standard method: Polygraph (blood pressure, pulse, respiration, and skin conductivity) since 1921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bg1"/>
                </a:solidFill>
              </a:rPr>
              <a:t>EEG-based ERP analysis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chemeClr val="bg1"/>
                </a:solidFill>
              </a:rPr>
              <a:t>Subjects are presented faces and/or crime scenes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chemeClr val="bg1"/>
                </a:solidFill>
              </a:rPr>
              <a:t>The amplitudes of P300 or P100 become large when they are recognized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chemeClr val="bg1"/>
                </a:solidFill>
              </a:rPr>
              <a:t>Subjects cannot deceive this deception detection method since their brain cannot lie.</a:t>
            </a:r>
          </a:p>
          <a:p>
            <a:pPr lvl="1">
              <a:buFont typeface="Wingdings" pitchFamily="2" charset="2"/>
              <a:buChar char="Ø"/>
            </a:pPr>
            <a:endParaRPr lang="en-US" sz="2400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 smtClean="0">
              <a:solidFill>
                <a:schemeClr val="bg1"/>
              </a:solidFill>
            </a:endParaRPr>
          </a:p>
          <a:p>
            <a:pPr lvl="2">
              <a:buFont typeface="Wingdings" pitchFamily="2" charset="2"/>
              <a:buChar char="Ø"/>
            </a:pPr>
            <a:endParaRPr lang="en-US" sz="1600" dirty="0" smtClean="0">
              <a:solidFill>
                <a:schemeClr val="bg1"/>
              </a:solidFill>
            </a:endParaRP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sz="2400" dirty="0" smtClean="0">
              <a:solidFill>
                <a:schemeClr val="bg1"/>
              </a:solidFill>
            </a:endParaRPr>
          </a:p>
          <a:p>
            <a:endParaRPr lang="en-US" sz="2100" dirty="0" smtClean="0">
              <a:solidFill>
                <a:schemeClr val="bg1"/>
              </a:solidFill>
            </a:endParaRPr>
          </a:p>
          <a:p>
            <a:pPr lvl="1"/>
            <a:endParaRPr lang="en-US" sz="1600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B561-F1B9-4C14-A4C2-419CF3D6C14F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BIME 4200 </a:t>
            </a:r>
          </a:p>
          <a:p>
            <a:r>
              <a:rPr lang="en-US" dirty="0"/>
              <a:t>Chapter 4 Bioelectrical Signals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FABE-3765-4CB0-98F2-46176FB7467D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5291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solidFill>
            <a:schemeClr val="accent4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Magnetoencephalogram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76800"/>
          </a:xfr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Measurement of the bio-magnetic field around the brain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b="1" i="1" dirty="0" smtClean="0">
                <a:solidFill>
                  <a:srgbClr val="FFC000"/>
                </a:solidFill>
              </a:rPr>
              <a:t>Bio-magnetic filed induced by synchronized intracellular neuronal currents </a:t>
            </a:r>
            <a:r>
              <a:rPr lang="en-US" sz="2000" dirty="0" smtClean="0">
                <a:solidFill>
                  <a:schemeClr val="bg1"/>
                </a:solidFill>
              </a:rPr>
              <a:t>(recall Maxwell’s equations</a:t>
            </a:r>
            <a:r>
              <a:rPr lang="en-US" sz="2000" dirty="0">
                <a:solidFill>
                  <a:schemeClr val="bg1"/>
                </a:solidFill>
              </a:rPr>
              <a:t>) </a:t>
            </a:r>
            <a:r>
              <a:rPr lang="en-US" sz="2000" dirty="0" smtClean="0">
                <a:solidFill>
                  <a:schemeClr val="bg1"/>
                </a:solidFill>
              </a:rPr>
              <a:t>(73)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100 million times weaker than the earth</a:t>
            </a:r>
            <a:r>
              <a:rPr lang="en-US" sz="2800" dirty="0">
                <a:solidFill>
                  <a:schemeClr val="bg1"/>
                </a:solidFill>
              </a:rPr>
              <a:t/>
            </a:r>
            <a:br>
              <a:rPr lang="en-US" sz="2800" dirty="0">
                <a:solidFill>
                  <a:schemeClr val="bg1"/>
                </a:solidFill>
              </a:rPr>
            </a:br>
            <a:r>
              <a:rPr lang="en-US" sz="2800" dirty="0" smtClean="0">
                <a:solidFill>
                  <a:schemeClr val="bg1"/>
                </a:solidFill>
              </a:rPr>
              <a:t>magnetic field</a:t>
            </a:r>
          </a:p>
          <a:p>
            <a:pPr lvl="1">
              <a:buFont typeface="Wingdings" pitchFamily="2" charset="2"/>
              <a:buChar char="Ø"/>
            </a:pPr>
            <a:r>
              <a:rPr lang="en-US" sz="2100" dirty="0" smtClean="0">
                <a:solidFill>
                  <a:schemeClr val="bg1"/>
                </a:solidFill>
              </a:rPr>
              <a:t>Detectable MEG involves 50k~100k active neurons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Using the superconductive device, </a:t>
            </a:r>
            <a:br>
              <a:rPr lang="en-US" sz="2800" dirty="0" smtClean="0">
                <a:solidFill>
                  <a:schemeClr val="bg1"/>
                </a:solidFill>
              </a:rPr>
            </a:br>
            <a:r>
              <a:rPr lang="en-US" sz="2800" dirty="0" smtClean="0">
                <a:solidFill>
                  <a:schemeClr val="bg1"/>
                </a:solidFill>
              </a:rPr>
              <a:t>MEG can be measured after removing </a:t>
            </a:r>
            <a:br>
              <a:rPr lang="en-US" sz="2800" dirty="0" smtClean="0">
                <a:solidFill>
                  <a:schemeClr val="bg1"/>
                </a:solidFill>
              </a:rPr>
            </a:br>
            <a:r>
              <a:rPr lang="en-US" sz="2800" dirty="0" smtClean="0">
                <a:solidFill>
                  <a:schemeClr val="bg1"/>
                </a:solidFill>
              </a:rPr>
              <a:t>the effect of the earth’s magnetic </a:t>
            </a:r>
            <a:r>
              <a:rPr lang="en-US" sz="2800" dirty="0">
                <a:solidFill>
                  <a:schemeClr val="bg1"/>
                </a:solidFill>
              </a:rPr>
              <a:t>field </a:t>
            </a:r>
            <a:r>
              <a:rPr lang="en-US" sz="1300" dirty="0" smtClean="0">
                <a:solidFill>
                  <a:schemeClr val="bg1"/>
                </a:solidFill>
              </a:rPr>
              <a:t>(74)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Challenging inverse problems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Given data (MEG), the source location needs to be </a:t>
            </a:r>
            <a:br>
              <a:rPr lang="en-US" sz="2000" dirty="0" smtClean="0">
                <a:solidFill>
                  <a:schemeClr val="bg1"/>
                </a:solidFill>
              </a:rPr>
            </a:br>
            <a:r>
              <a:rPr lang="en-US" sz="2000" dirty="0" smtClean="0">
                <a:solidFill>
                  <a:schemeClr val="bg1"/>
                </a:solidFill>
              </a:rPr>
              <a:t>estimated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Clinical applications</a:t>
            </a:r>
          </a:p>
          <a:p>
            <a:pPr lvl="1">
              <a:buFont typeface="Wingdings" pitchFamily="2" charset="2"/>
              <a:buChar char="Ø"/>
            </a:pPr>
            <a:r>
              <a:rPr lang="en-US" sz="2100" dirty="0" smtClean="0">
                <a:solidFill>
                  <a:schemeClr val="bg1"/>
                </a:solidFill>
              </a:rPr>
              <a:t>Detect and localize epileptic activities</a:t>
            </a:r>
          </a:p>
          <a:p>
            <a:pPr lvl="1">
              <a:buFont typeface="Wingdings" pitchFamily="2" charset="2"/>
              <a:buChar char="Ø"/>
            </a:pPr>
            <a:r>
              <a:rPr lang="en-US" sz="2100" dirty="0" smtClean="0">
                <a:solidFill>
                  <a:schemeClr val="bg1"/>
                </a:solidFill>
              </a:rPr>
              <a:t>Localize brain tumors (combined with MRI data)</a:t>
            </a: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sz="2400" dirty="0" smtClean="0">
              <a:solidFill>
                <a:schemeClr val="bg1"/>
              </a:solidFill>
            </a:endParaRPr>
          </a:p>
          <a:p>
            <a:endParaRPr lang="en-US" sz="2100" dirty="0" smtClean="0">
              <a:solidFill>
                <a:schemeClr val="bg1"/>
              </a:solidFill>
            </a:endParaRPr>
          </a:p>
          <a:p>
            <a:pPr lvl="1"/>
            <a:endParaRPr lang="en-US" sz="1600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B561-F1B9-4C14-A4C2-419CF3D6C14F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BIME 4200 </a:t>
            </a:r>
          </a:p>
          <a:p>
            <a:r>
              <a:rPr lang="en-US" dirty="0"/>
              <a:t>Chapter 4 Bioelectrical Signals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FABE-3765-4CB0-98F2-46176FB7467D}" type="slidenum">
              <a:rPr lang="en-US" smtClean="0"/>
              <a:t>22</a:t>
            </a:fld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025" y="2762922"/>
            <a:ext cx="1971675" cy="3371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4698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solidFill>
            <a:schemeClr val="accent4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Introduction to the Heart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76800"/>
          </a:xfr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en-US" sz="2600" dirty="0" smtClean="0">
                <a:solidFill>
                  <a:schemeClr val="bg1"/>
                </a:solidFill>
                <a:hlinkClick r:id="rId3"/>
              </a:rPr>
              <a:t>Anatomy</a:t>
            </a:r>
            <a:endParaRPr lang="en-US" sz="2600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en-US" sz="1800" dirty="0" smtClean="0">
                <a:solidFill>
                  <a:schemeClr val="bg1"/>
                </a:solidFill>
              </a:rPr>
              <a:t>Collection of muscles and nerves</a:t>
            </a:r>
          </a:p>
          <a:p>
            <a:pPr lvl="1">
              <a:buFont typeface="Wingdings" pitchFamily="2" charset="2"/>
              <a:buChar char="Ø"/>
            </a:pPr>
            <a:r>
              <a:rPr lang="en-US" sz="1800" dirty="0" smtClean="0">
                <a:solidFill>
                  <a:schemeClr val="bg1"/>
                </a:solidFill>
              </a:rPr>
              <a:t>Four chambers and valves</a:t>
            </a:r>
          </a:p>
          <a:p>
            <a:r>
              <a:rPr lang="en-US" sz="2600" dirty="0">
                <a:solidFill>
                  <a:schemeClr val="bg1"/>
                </a:solidFill>
              </a:rPr>
              <a:t>Specialized conduction</a:t>
            </a:r>
            <a:br>
              <a:rPr lang="en-US" sz="2600" dirty="0">
                <a:solidFill>
                  <a:schemeClr val="bg1"/>
                </a:solidFill>
              </a:rPr>
            </a:br>
            <a:r>
              <a:rPr lang="en-US" sz="2600" dirty="0" smtClean="0">
                <a:solidFill>
                  <a:schemeClr val="bg1"/>
                </a:solidFill>
              </a:rPr>
              <a:t>system </a:t>
            </a:r>
            <a:r>
              <a:rPr lang="en-US" sz="1200" dirty="0" smtClean="0">
                <a:solidFill>
                  <a:schemeClr val="bg1"/>
                </a:solidFill>
              </a:rPr>
              <a:t>(75)</a:t>
            </a:r>
            <a:endParaRPr lang="en-US" sz="12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en-US" sz="1800" dirty="0" err="1">
                <a:solidFill>
                  <a:schemeClr val="bg1"/>
                </a:solidFill>
              </a:rPr>
              <a:t>Sinoatrial</a:t>
            </a:r>
            <a:r>
              <a:rPr lang="en-US" sz="1800" dirty="0">
                <a:solidFill>
                  <a:schemeClr val="bg1"/>
                </a:solidFill>
              </a:rPr>
              <a:t> node (main pacemaker)</a:t>
            </a:r>
          </a:p>
          <a:p>
            <a:pPr lvl="1">
              <a:buFont typeface="Wingdings" pitchFamily="2" charset="2"/>
              <a:buChar char="Ø"/>
            </a:pPr>
            <a:r>
              <a:rPr lang="en-US" sz="1800" dirty="0" err="1">
                <a:solidFill>
                  <a:schemeClr val="bg1"/>
                </a:solidFill>
              </a:rPr>
              <a:t>Atrioventricular</a:t>
            </a:r>
            <a:r>
              <a:rPr lang="en-US" sz="1800" dirty="0">
                <a:solidFill>
                  <a:schemeClr val="bg1"/>
                </a:solidFill>
              </a:rPr>
              <a:t> node (check-point)</a:t>
            </a:r>
          </a:p>
          <a:p>
            <a:pPr lvl="1">
              <a:buFont typeface="Wingdings" pitchFamily="2" charset="2"/>
              <a:buChar char="Ø"/>
            </a:pPr>
            <a:r>
              <a:rPr lang="en-US" sz="1800" dirty="0">
                <a:solidFill>
                  <a:schemeClr val="bg1"/>
                </a:solidFill>
              </a:rPr>
              <a:t>Bachmann’s bundle (left </a:t>
            </a:r>
            <a:r>
              <a:rPr lang="en-US" sz="1800" dirty="0" err="1">
                <a:solidFill>
                  <a:schemeClr val="bg1"/>
                </a:solidFill>
              </a:rPr>
              <a:t>artium</a:t>
            </a:r>
            <a:r>
              <a:rPr lang="en-US" sz="1800" dirty="0">
                <a:solidFill>
                  <a:schemeClr val="bg1"/>
                </a:solidFill>
              </a:rPr>
              <a:t>)</a:t>
            </a:r>
          </a:p>
          <a:p>
            <a:pPr lvl="1">
              <a:buFont typeface="Wingdings" pitchFamily="2" charset="2"/>
              <a:buChar char="Ø"/>
            </a:pPr>
            <a:r>
              <a:rPr lang="en-US" sz="1800" dirty="0">
                <a:solidFill>
                  <a:schemeClr val="bg1"/>
                </a:solidFill>
              </a:rPr>
              <a:t>Right bundle (right ventricle)</a:t>
            </a:r>
          </a:p>
          <a:p>
            <a:pPr lvl="1">
              <a:buFont typeface="Wingdings" pitchFamily="2" charset="2"/>
              <a:buChar char="Ø"/>
            </a:pPr>
            <a:r>
              <a:rPr lang="en-US" sz="1800" dirty="0">
                <a:solidFill>
                  <a:schemeClr val="bg1"/>
                </a:solidFill>
              </a:rPr>
              <a:t>Left bundle (left ventricle)</a:t>
            </a:r>
          </a:p>
          <a:p>
            <a:r>
              <a:rPr lang="en-US" sz="2600" dirty="0">
                <a:solidFill>
                  <a:schemeClr val="bg1"/>
                </a:solidFill>
              </a:rPr>
              <a:t>Three </a:t>
            </a:r>
            <a:r>
              <a:rPr lang="en-US" sz="2600" dirty="0" smtClean="0">
                <a:solidFill>
                  <a:schemeClr val="bg1"/>
                </a:solidFill>
              </a:rPr>
              <a:t>pacemakers </a:t>
            </a:r>
            <a:r>
              <a:rPr lang="en-US" sz="1200" dirty="0" smtClean="0">
                <a:solidFill>
                  <a:schemeClr val="bg1"/>
                </a:solidFill>
              </a:rPr>
              <a:t>(76)</a:t>
            </a:r>
            <a:endParaRPr lang="en-US" sz="12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en-US" sz="1800" dirty="0">
                <a:solidFill>
                  <a:schemeClr val="bg1"/>
                </a:solidFill>
              </a:rPr>
              <a:t>SA node: 60~100 </a:t>
            </a:r>
            <a:r>
              <a:rPr lang="en-US" sz="1800" dirty="0" err="1">
                <a:solidFill>
                  <a:schemeClr val="bg1"/>
                </a:solidFill>
              </a:rPr>
              <a:t>bpm</a:t>
            </a:r>
            <a:endParaRPr lang="en-US" sz="18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en-US" sz="1800" dirty="0">
                <a:solidFill>
                  <a:schemeClr val="bg1"/>
                </a:solidFill>
              </a:rPr>
              <a:t>AV node: 40~60 </a:t>
            </a:r>
            <a:r>
              <a:rPr lang="en-US" sz="1800" dirty="0" err="1">
                <a:solidFill>
                  <a:schemeClr val="bg1"/>
                </a:solidFill>
              </a:rPr>
              <a:t>bpm</a:t>
            </a:r>
            <a:endParaRPr lang="en-US" sz="18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en-US" sz="1800" dirty="0">
                <a:solidFill>
                  <a:schemeClr val="bg1"/>
                </a:solidFill>
              </a:rPr>
              <a:t>Purkinje fibers: 30~40 </a:t>
            </a:r>
            <a:r>
              <a:rPr lang="en-US" sz="1800" dirty="0" err="1" smtClean="0">
                <a:solidFill>
                  <a:schemeClr val="bg1"/>
                </a:solidFill>
              </a:rPr>
              <a:t>bpm</a:t>
            </a:r>
            <a:endParaRPr lang="en-US" sz="18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1800" dirty="0" smtClean="0">
              <a:solidFill>
                <a:schemeClr val="bg1"/>
              </a:solidFill>
            </a:endParaRPr>
          </a:p>
          <a:p>
            <a:endParaRPr lang="en-US" sz="1800" dirty="0" smtClean="0">
              <a:solidFill>
                <a:schemeClr val="bg1"/>
              </a:solidFill>
            </a:endParaRP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sz="2400" dirty="0" smtClean="0">
              <a:solidFill>
                <a:schemeClr val="bg1"/>
              </a:solidFill>
            </a:endParaRPr>
          </a:p>
          <a:p>
            <a:endParaRPr lang="en-US" sz="2100" dirty="0" smtClean="0">
              <a:solidFill>
                <a:schemeClr val="bg1"/>
              </a:solidFill>
            </a:endParaRPr>
          </a:p>
          <a:p>
            <a:pPr lvl="1"/>
            <a:endParaRPr lang="en-US" sz="1600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B561-F1B9-4C14-A4C2-419CF3D6C14F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BIME 4200 </a:t>
            </a:r>
          </a:p>
          <a:p>
            <a:r>
              <a:rPr lang="en-US" dirty="0"/>
              <a:t>Chapter 4 Bioelectrical Signals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FABE-3765-4CB0-98F2-46176FB7467D}" type="slidenum">
              <a:rPr lang="en-US" smtClean="0"/>
              <a:t>23</a:t>
            </a:fld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388896"/>
            <a:ext cx="4114799" cy="3566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081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solidFill>
            <a:schemeClr val="accent4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Introduction to the Heart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76800"/>
          </a:xfr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en-US" sz="2600" dirty="0" smtClean="0">
                <a:solidFill>
                  <a:schemeClr val="bg1"/>
                </a:solidFill>
                <a:hlinkClick r:id="rId3"/>
              </a:rPr>
              <a:t>Anatomy</a:t>
            </a:r>
            <a:endParaRPr lang="en-US" sz="2600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en-US" sz="1800" dirty="0" smtClean="0">
                <a:solidFill>
                  <a:schemeClr val="bg1"/>
                </a:solidFill>
              </a:rPr>
              <a:t>Collection of muscles and nerves</a:t>
            </a:r>
          </a:p>
          <a:p>
            <a:pPr lvl="1">
              <a:buFont typeface="Wingdings" pitchFamily="2" charset="2"/>
              <a:buChar char="Ø"/>
            </a:pPr>
            <a:r>
              <a:rPr lang="en-US" sz="1800" dirty="0" smtClean="0">
                <a:solidFill>
                  <a:schemeClr val="bg1"/>
                </a:solidFill>
              </a:rPr>
              <a:t>Four chambers and valves</a:t>
            </a:r>
          </a:p>
          <a:p>
            <a:r>
              <a:rPr lang="en-US" sz="2600" dirty="0" smtClean="0">
                <a:solidFill>
                  <a:schemeClr val="bg1"/>
                </a:solidFill>
              </a:rPr>
              <a:t>Specialized conduction</a:t>
            </a:r>
            <a:br>
              <a:rPr lang="en-US" sz="2600" dirty="0" smtClean="0">
                <a:solidFill>
                  <a:schemeClr val="bg1"/>
                </a:solidFill>
              </a:rPr>
            </a:br>
            <a:r>
              <a:rPr lang="en-US" sz="2600" dirty="0" smtClean="0">
                <a:solidFill>
                  <a:schemeClr val="bg1"/>
                </a:solidFill>
              </a:rPr>
              <a:t>system</a:t>
            </a:r>
          </a:p>
          <a:p>
            <a:pPr lvl="1">
              <a:buFont typeface="Wingdings" pitchFamily="2" charset="2"/>
              <a:buChar char="Ø"/>
            </a:pPr>
            <a:r>
              <a:rPr lang="en-US" sz="1800" dirty="0" err="1" smtClean="0">
                <a:solidFill>
                  <a:schemeClr val="bg1"/>
                </a:solidFill>
              </a:rPr>
              <a:t>Sinoatrial</a:t>
            </a:r>
            <a:r>
              <a:rPr lang="en-US" sz="1800" dirty="0" smtClean="0">
                <a:solidFill>
                  <a:schemeClr val="bg1"/>
                </a:solidFill>
              </a:rPr>
              <a:t> node (main pacemaker)</a:t>
            </a:r>
          </a:p>
          <a:p>
            <a:pPr lvl="1">
              <a:buFont typeface="Wingdings" pitchFamily="2" charset="2"/>
              <a:buChar char="Ø"/>
            </a:pPr>
            <a:r>
              <a:rPr lang="en-US" sz="1800" dirty="0" err="1" smtClean="0">
                <a:solidFill>
                  <a:schemeClr val="bg1"/>
                </a:solidFill>
              </a:rPr>
              <a:t>Atrioventricular</a:t>
            </a:r>
            <a:r>
              <a:rPr lang="en-US" sz="1800" dirty="0" smtClean="0">
                <a:solidFill>
                  <a:schemeClr val="bg1"/>
                </a:solidFill>
              </a:rPr>
              <a:t> node (check-point)</a:t>
            </a:r>
          </a:p>
          <a:p>
            <a:pPr lvl="1">
              <a:buFont typeface="Wingdings" pitchFamily="2" charset="2"/>
              <a:buChar char="Ø"/>
            </a:pPr>
            <a:r>
              <a:rPr lang="en-US" sz="1800" dirty="0" smtClean="0">
                <a:solidFill>
                  <a:schemeClr val="bg1"/>
                </a:solidFill>
              </a:rPr>
              <a:t>Bachmann’s bundle (left </a:t>
            </a:r>
            <a:r>
              <a:rPr lang="en-US" sz="1800" dirty="0" err="1" smtClean="0">
                <a:solidFill>
                  <a:schemeClr val="bg1"/>
                </a:solidFill>
              </a:rPr>
              <a:t>artium</a:t>
            </a:r>
            <a:r>
              <a:rPr lang="en-US" sz="1800" dirty="0" smtClean="0">
                <a:solidFill>
                  <a:schemeClr val="bg1"/>
                </a:solidFill>
              </a:rPr>
              <a:t>)</a:t>
            </a:r>
          </a:p>
          <a:p>
            <a:pPr lvl="1">
              <a:buFont typeface="Wingdings" pitchFamily="2" charset="2"/>
              <a:buChar char="Ø"/>
            </a:pPr>
            <a:r>
              <a:rPr lang="en-US" sz="1800" dirty="0" smtClean="0">
                <a:solidFill>
                  <a:schemeClr val="bg1"/>
                </a:solidFill>
              </a:rPr>
              <a:t>Right bundle (right ventricle)</a:t>
            </a:r>
          </a:p>
          <a:p>
            <a:pPr lvl="1">
              <a:buFont typeface="Wingdings" pitchFamily="2" charset="2"/>
              <a:buChar char="Ø"/>
            </a:pPr>
            <a:r>
              <a:rPr lang="en-US" sz="1800" dirty="0" smtClean="0">
                <a:solidFill>
                  <a:schemeClr val="bg1"/>
                </a:solidFill>
              </a:rPr>
              <a:t>Left bundle (left ventricle)</a:t>
            </a:r>
          </a:p>
          <a:p>
            <a:r>
              <a:rPr lang="en-US" sz="2600" dirty="0" smtClean="0">
                <a:solidFill>
                  <a:schemeClr val="bg1"/>
                </a:solidFill>
              </a:rPr>
              <a:t>Three pacemakers </a:t>
            </a:r>
            <a:r>
              <a:rPr lang="en-US" sz="1200" dirty="0" smtClean="0">
                <a:solidFill>
                  <a:schemeClr val="bg1"/>
                </a:solidFill>
              </a:rPr>
              <a:t>(76)</a:t>
            </a:r>
          </a:p>
          <a:p>
            <a:pPr lvl="1">
              <a:buFont typeface="Wingdings" pitchFamily="2" charset="2"/>
              <a:buChar char="Ø"/>
            </a:pPr>
            <a:r>
              <a:rPr lang="en-US" sz="1800" dirty="0" smtClean="0">
                <a:solidFill>
                  <a:schemeClr val="bg1"/>
                </a:solidFill>
              </a:rPr>
              <a:t>SA node (normal sinus rhythm): 60~100 </a:t>
            </a:r>
            <a:r>
              <a:rPr lang="en-US" sz="1800" dirty="0" err="1" smtClean="0">
                <a:solidFill>
                  <a:schemeClr val="bg1"/>
                </a:solidFill>
              </a:rPr>
              <a:t>bpm</a:t>
            </a:r>
            <a:endParaRPr lang="en-US" sz="1800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en-US" sz="1800" dirty="0" smtClean="0">
                <a:solidFill>
                  <a:schemeClr val="bg1"/>
                </a:solidFill>
              </a:rPr>
              <a:t>AV node (first back-up generator): 40~60 </a:t>
            </a:r>
            <a:r>
              <a:rPr lang="en-US" sz="1800" dirty="0" err="1" smtClean="0">
                <a:solidFill>
                  <a:schemeClr val="bg1"/>
                </a:solidFill>
              </a:rPr>
              <a:t>bpm</a:t>
            </a:r>
            <a:endParaRPr lang="en-US" sz="1800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en-US" sz="1800" dirty="0" smtClean="0">
                <a:solidFill>
                  <a:schemeClr val="bg1"/>
                </a:solidFill>
              </a:rPr>
              <a:t>Purkinje fibers (second back-up generator): 30~40 </a:t>
            </a:r>
            <a:r>
              <a:rPr lang="en-US" sz="1800" dirty="0" err="1" smtClean="0">
                <a:solidFill>
                  <a:schemeClr val="bg1"/>
                </a:solidFill>
              </a:rPr>
              <a:t>bpm</a:t>
            </a:r>
            <a:endParaRPr lang="en-US" sz="1800" dirty="0" smtClean="0">
              <a:solidFill>
                <a:schemeClr val="bg1"/>
              </a:solidFill>
            </a:endParaRP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sz="2400" dirty="0" smtClean="0">
              <a:solidFill>
                <a:schemeClr val="bg1"/>
              </a:solidFill>
            </a:endParaRPr>
          </a:p>
          <a:p>
            <a:endParaRPr lang="en-US" sz="2100" dirty="0" smtClean="0">
              <a:solidFill>
                <a:schemeClr val="bg1"/>
              </a:solidFill>
            </a:endParaRPr>
          </a:p>
          <a:p>
            <a:pPr lvl="1"/>
            <a:endParaRPr lang="en-US" sz="1600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B561-F1B9-4C14-A4C2-419CF3D6C14F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BIME 4200 </a:t>
            </a:r>
          </a:p>
          <a:p>
            <a:r>
              <a:rPr lang="en-US" dirty="0"/>
              <a:t>Chapter 4 Bioelectrical Signals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FABE-3765-4CB0-98F2-46176FB7467D}" type="slidenum">
              <a:rPr lang="en-US" smtClean="0"/>
              <a:t>24</a:t>
            </a:fld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388896"/>
            <a:ext cx="4114799" cy="3566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3887" y="2895600"/>
            <a:ext cx="3657600" cy="15011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3566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7" dur="indefinite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solidFill>
            <a:schemeClr val="accent4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Introduction to </a:t>
            </a:r>
            <a:r>
              <a:rPr lang="en-US" dirty="0">
                <a:solidFill>
                  <a:schemeClr val="bg1"/>
                </a:solidFill>
              </a:rPr>
              <a:t>ECG </a:t>
            </a:r>
            <a:r>
              <a:rPr lang="en-US" sz="1200" dirty="0" smtClean="0">
                <a:solidFill>
                  <a:schemeClr val="bg1"/>
                </a:solidFill>
              </a:rPr>
              <a:t>(77)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76800"/>
          </a:xfr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en-US" sz="3100" dirty="0" smtClean="0">
                <a:solidFill>
                  <a:schemeClr val="bg1"/>
                </a:solidFill>
              </a:rPr>
              <a:t>Measurement of the electrical heart activity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bg1"/>
                </a:solidFill>
                <a:hlinkClick r:id="rId3"/>
              </a:rPr>
              <a:t>EKG Demo</a:t>
            </a: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3100" dirty="0" smtClean="0">
                <a:solidFill>
                  <a:schemeClr val="bg1"/>
                </a:solidFill>
              </a:rPr>
              <a:t>Voltage measurement leads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bg1"/>
                </a:solidFill>
              </a:rPr>
              <a:t>Bipolar</a:t>
            </a:r>
          </a:p>
          <a:p>
            <a:pPr lvl="2"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bg1"/>
                </a:solidFill>
              </a:rPr>
              <a:t>Potential difference between two leads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bg1"/>
                </a:solidFill>
              </a:rPr>
              <a:t>Unipolar</a:t>
            </a:r>
            <a:endParaRPr lang="en-US" sz="2400" dirty="0">
              <a:solidFill>
                <a:schemeClr val="bg1"/>
              </a:solidFill>
            </a:endParaRPr>
          </a:p>
          <a:p>
            <a:pPr lvl="2">
              <a:buFont typeface="Wingdings" pitchFamily="2" charset="2"/>
              <a:buChar char="§"/>
            </a:pPr>
            <a:r>
              <a:rPr lang="en-US" sz="2000" dirty="0">
                <a:solidFill>
                  <a:schemeClr val="bg1"/>
                </a:solidFill>
              </a:rPr>
              <a:t>Potential difference between </a:t>
            </a:r>
            <a:r>
              <a:rPr lang="en-US" sz="2000" dirty="0" smtClean="0">
                <a:solidFill>
                  <a:schemeClr val="bg1"/>
                </a:solidFill>
              </a:rPr>
              <a:t>a lead and the ground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sz="3100" dirty="0" smtClean="0">
                <a:solidFill>
                  <a:schemeClr val="bg1"/>
                </a:solidFill>
              </a:rPr>
              <a:t>Six </a:t>
            </a:r>
            <a:r>
              <a:rPr lang="en-US" sz="3100" dirty="0">
                <a:solidFill>
                  <a:schemeClr val="bg1"/>
                </a:solidFill>
              </a:rPr>
              <a:t>channels from three limb leads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i="1" dirty="0" smtClean="0">
                <a:solidFill>
                  <a:srgbClr val="FFC000"/>
                </a:solidFill>
              </a:rPr>
              <a:t>Einthoven’s triangle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bg1"/>
                </a:solidFill>
              </a:rPr>
              <a:t>On the coronal plane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bg1"/>
                </a:solidFill>
              </a:rPr>
              <a:t>Three bipolar + three unipolar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Six channels from six precordial leads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bg1"/>
                </a:solidFill>
              </a:rPr>
              <a:t>On the transverse plane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bg1"/>
                </a:solidFill>
              </a:rPr>
              <a:t>All unipolar</a:t>
            </a: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sz="2400" dirty="0" smtClean="0">
              <a:solidFill>
                <a:schemeClr val="bg1"/>
              </a:solidFill>
            </a:endParaRPr>
          </a:p>
          <a:p>
            <a:endParaRPr lang="en-US" sz="2100" dirty="0" smtClean="0">
              <a:solidFill>
                <a:schemeClr val="bg1"/>
              </a:solidFill>
            </a:endParaRPr>
          </a:p>
          <a:p>
            <a:pPr lvl="1"/>
            <a:endParaRPr lang="en-US" sz="1600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B561-F1B9-4C14-A4C2-419CF3D6C14F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BIME 4200 </a:t>
            </a:r>
          </a:p>
          <a:p>
            <a:r>
              <a:rPr lang="en-US" dirty="0"/>
              <a:t>Chapter 4 Bioelectrical Signals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FABE-3765-4CB0-98F2-46176FB7467D}" type="slidenum">
              <a:rPr lang="en-US" smtClean="0"/>
              <a:t>25</a:t>
            </a:fld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3657600"/>
            <a:ext cx="2097037" cy="247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610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solidFill>
            <a:schemeClr val="accent4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12-Channel ECG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76800"/>
          </a:xfr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Einthoven’s triangle for three limb leads</a:t>
            </a: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sz="2800" dirty="0" smtClean="0">
                <a:solidFill>
                  <a:schemeClr val="bg1"/>
                </a:solidFill>
              </a:rPr>
              <a:t>Six precordial leads</a:t>
            </a:r>
            <a:endParaRPr lang="en-US" sz="28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sz="2400" dirty="0" smtClean="0">
              <a:solidFill>
                <a:schemeClr val="bg1"/>
              </a:solidFill>
            </a:endParaRPr>
          </a:p>
          <a:p>
            <a:endParaRPr lang="en-US" sz="2100" dirty="0" smtClean="0">
              <a:solidFill>
                <a:schemeClr val="bg1"/>
              </a:solidFill>
            </a:endParaRPr>
          </a:p>
          <a:p>
            <a:pPr lvl="1"/>
            <a:endParaRPr lang="en-US" sz="1600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B561-F1B9-4C14-A4C2-419CF3D6C14F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BIME 4200 </a:t>
            </a:r>
          </a:p>
          <a:p>
            <a:r>
              <a:rPr lang="en-US" dirty="0"/>
              <a:t>Chapter 4 Bioelectrical Signals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FABE-3765-4CB0-98F2-46176FB7467D}" type="slidenum">
              <a:rPr lang="en-US" smtClean="0"/>
              <a:t>26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0358" y="1842221"/>
            <a:ext cx="1720033" cy="1601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900247"/>
            <a:ext cx="1767548" cy="2234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411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solidFill>
            <a:schemeClr val="accent4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 Coronal Plane </a:t>
            </a:r>
            <a:r>
              <a:rPr lang="en-US" dirty="0">
                <a:solidFill>
                  <a:schemeClr val="bg1"/>
                </a:solidFill>
              </a:rPr>
              <a:t>Channels </a:t>
            </a:r>
            <a:r>
              <a:rPr lang="en-US" sz="1200" dirty="0" smtClean="0">
                <a:solidFill>
                  <a:schemeClr val="bg1"/>
                </a:solidFill>
              </a:rPr>
              <a:t>(78)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76800"/>
          </a:xfr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3 bipolar channels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Channel I: LA-RA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>
                <a:solidFill>
                  <a:schemeClr val="bg1"/>
                </a:solidFill>
              </a:rPr>
              <a:t>Channel </a:t>
            </a:r>
            <a:r>
              <a:rPr lang="en-US" sz="2000" dirty="0" smtClean="0">
                <a:solidFill>
                  <a:schemeClr val="bg1"/>
                </a:solidFill>
              </a:rPr>
              <a:t>II: LL-RA</a:t>
            </a:r>
            <a:endParaRPr lang="en-US" sz="20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en-US" sz="2000" dirty="0">
                <a:solidFill>
                  <a:schemeClr val="bg1"/>
                </a:solidFill>
              </a:rPr>
              <a:t>Channel </a:t>
            </a:r>
            <a:r>
              <a:rPr lang="en-US" sz="2000" dirty="0" smtClean="0">
                <a:solidFill>
                  <a:schemeClr val="bg1"/>
                </a:solidFill>
              </a:rPr>
              <a:t>III: LL-LA</a:t>
            </a:r>
            <a:endParaRPr lang="en-US" sz="2000" dirty="0">
              <a:solidFill>
                <a:schemeClr val="bg1"/>
              </a:solidFill>
            </a:endParaRPr>
          </a:p>
          <a:p>
            <a:r>
              <a:rPr lang="en-US" sz="2800" dirty="0" smtClean="0">
                <a:solidFill>
                  <a:schemeClr val="bg1"/>
                </a:solidFill>
              </a:rPr>
              <a:t>3 unipolar channels</a:t>
            </a:r>
            <a:endParaRPr lang="en-US" sz="28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en-US" sz="2000" dirty="0" err="1" smtClean="0">
                <a:solidFill>
                  <a:schemeClr val="bg1"/>
                </a:solidFill>
              </a:rPr>
              <a:t>aVR</a:t>
            </a:r>
            <a:r>
              <a:rPr lang="en-US" sz="2000" dirty="0" smtClean="0">
                <a:solidFill>
                  <a:schemeClr val="bg1"/>
                </a:solidFill>
              </a:rPr>
              <a:t>: RA-mean(LA+LL)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err="1" smtClean="0">
                <a:solidFill>
                  <a:schemeClr val="bg1"/>
                </a:solidFill>
              </a:rPr>
              <a:t>aVL</a:t>
            </a:r>
            <a:r>
              <a:rPr lang="en-US" sz="2000" dirty="0" smtClean="0">
                <a:solidFill>
                  <a:schemeClr val="bg1"/>
                </a:solidFill>
              </a:rPr>
              <a:t>: LA-mean(RA+LL)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err="1" smtClean="0">
                <a:solidFill>
                  <a:schemeClr val="bg1"/>
                </a:solidFill>
              </a:rPr>
              <a:t>aVF</a:t>
            </a:r>
            <a:r>
              <a:rPr lang="en-US" sz="2000" dirty="0" smtClean="0">
                <a:solidFill>
                  <a:schemeClr val="bg1"/>
                </a:solidFill>
              </a:rPr>
              <a:t>: LL-mean(RA+LA)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Angles</a:t>
            </a:r>
            <a:endParaRPr lang="en-US" sz="28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0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⁰(I), 60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⁰(II), 120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⁰(III)</a:t>
            </a:r>
            <a:endParaRPr lang="en-US" sz="20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-30⁰(</a:t>
            </a:r>
            <a:r>
              <a:rPr lang="en-US" sz="2000" dirty="0" err="1" smtClean="0">
                <a:solidFill>
                  <a:schemeClr val="bg1"/>
                </a:solidFill>
              </a:rPr>
              <a:t>aVL</a:t>
            </a:r>
            <a:r>
              <a:rPr lang="en-US" sz="2000" dirty="0" smtClean="0">
                <a:solidFill>
                  <a:schemeClr val="bg1"/>
                </a:solidFill>
              </a:rPr>
              <a:t>), 90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⁰(</a:t>
            </a:r>
            <a:r>
              <a:rPr lang="en-US" sz="2000" dirty="0" err="1" smtClean="0">
                <a:solidFill>
                  <a:schemeClr val="bg1"/>
                </a:solidFill>
              </a:rPr>
              <a:t>aVF</a:t>
            </a:r>
            <a:r>
              <a:rPr lang="en-US" sz="2000" dirty="0" smtClean="0">
                <a:solidFill>
                  <a:schemeClr val="bg1"/>
                </a:solidFill>
              </a:rPr>
              <a:t>), -150⁰(</a:t>
            </a:r>
            <a:r>
              <a:rPr lang="en-US" sz="2000" dirty="0" err="1" smtClean="0">
                <a:solidFill>
                  <a:schemeClr val="bg1"/>
                </a:solidFill>
              </a:rPr>
              <a:t>aVR</a:t>
            </a:r>
            <a:r>
              <a:rPr lang="en-US" sz="2000" dirty="0" smtClean="0">
                <a:solidFill>
                  <a:schemeClr val="bg1"/>
                </a:solidFill>
              </a:rPr>
              <a:t>)</a:t>
            </a:r>
            <a:endParaRPr lang="en-US" sz="20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sz="24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sz="2400" dirty="0" smtClean="0">
              <a:solidFill>
                <a:schemeClr val="bg1"/>
              </a:solidFill>
            </a:endParaRPr>
          </a:p>
          <a:p>
            <a:endParaRPr lang="en-US" sz="2100" dirty="0" smtClean="0">
              <a:solidFill>
                <a:schemeClr val="bg1"/>
              </a:solidFill>
            </a:endParaRPr>
          </a:p>
          <a:p>
            <a:pPr lvl="1"/>
            <a:endParaRPr lang="en-US" sz="1600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B561-F1B9-4C14-A4C2-419CF3D6C14F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BIME 4200 </a:t>
            </a:r>
          </a:p>
          <a:p>
            <a:r>
              <a:rPr lang="en-US" dirty="0"/>
              <a:t>Chapter 4 Bioelectrical Signals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FABE-3765-4CB0-98F2-46176FB7467D}" type="slidenum">
              <a:rPr lang="en-US" smtClean="0"/>
              <a:t>27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9320" y="1371600"/>
            <a:ext cx="3436346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8095" y="4572000"/>
            <a:ext cx="2138795" cy="1606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9264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solidFill>
            <a:schemeClr val="accent4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 Transverse Plane Channels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76800"/>
          </a:xfr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6 precordial channels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V1: 4</a:t>
            </a:r>
            <a:r>
              <a:rPr lang="en-US" sz="2000" baseline="30000" dirty="0" smtClean="0">
                <a:solidFill>
                  <a:schemeClr val="bg1"/>
                </a:solidFill>
              </a:rPr>
              <a:t>th</a:t>
            </a:r>
            <a:r>
              <a:rPr lang="en-US" sz="2000" dirty="0" smtClean="0">
                <a:solidFill>
                  <a:schemeClr val="bg1"/>
                </a:solidFill>
              </a:rPr>
              <a:t> intercostal &amp; right sternal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V2</a:t>
            </a:r>
            <a:r>
              <a:rPr lang="en-US" sz="2000" dirty="0">
                <a:solidFill>
                  <a:schemeClr val="bg1"/>
                </a:solidFill>
              </a:rPr>
              <a:t>: 4</a:t>
            </a:r>
            <a:r>
              <a:rPr lang="en-US" sz="2000" baseline="30000" dirty="0">
                <a:solidFill>
                  <a:schemeClr val="bg1"/>
                </a:solidFill>
              </a:rPr>
              <a:t>th</a:t>
            </a:r>
            <a:r>
              <a:rPr lang="en-US" sz="2000" dirty="0">
                <a:solidFill>
                  <a:schemeClr val="bg1"/>
                </a:solidFill>
              </a:rPr>
              <a:t> intercostal &amp; </a:t>
            </a:r>
            <a:r>
              <a:rPr lang="en-US" sz="2000" dirty="0" smtClean="0">
                <a:solidFill>
                  <a:schemeClr val="bg1"/>
                </a:solidFill>
              </a:rPr>
              <a:t>left sternal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V4: 5</a:t>
            </a:r>
            <a:r>
              <a:rPr lang="en-US" sz="2000" baseline="30000" dirty="0" smtClean="0">
                <a:solidFill>
                  <a:schemeClr val="bg1"/>
                </a:solidFill>
              </a:rPr>
              <a:t>th</a:t>
            </a:r>
            <a:r>
              <a:rPr lang="en-US" sz="2000" dirty="0" smtClean="0">
                <a:solidFill>
                  <a:schemeClr val="bg1"/>
                </a:solidFill>
              </a:rPr>
              <a:t> intercostal &amp; mid-</a:t>
            </a:r>
            <a:r>
              <a:rPr lang="en-US" sz="2000" dirty="0" err="1" smtClean="0">
                <a:solidFill>
                  <a:schemeClr val="bg1"/>
                </a:solidFill>
              </a:rPr>
              <a:t>clavicular</a:t>
            </a:r>
            <a:endParaRPr lang="en-US" sz="2000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V3: between V2 and V4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V5: anterior axillary line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V6: mid-axillary line</a:t>
            </a:r>
            <a:endParaRPr lang="en-US" sz="20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sz="2400" dirty="0" smtClean="0">
              <a:solidFill>
                <a:schemeClr val="bg1"/>
              </a:solidFill>
            </a:endParaRPr>
          </a:p>
          <a:p>
            <a:endParaRPr lang="en-US" sz="2100" dirty="0" smtClean="0">
              <a:solidFill>
                <a:schemeClr val="bg1"/>
              </a:solidFill>
            </a:endParaRPr>
          </a:p>
          <a:p>
            <a:pPr lvl="1"/>
            <a:endParaRPr lang="en-US" sz="1600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B561-F1B9-4C14-A4C2-419CF3D6C14F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BIME 4200 </a:t>
            </a:r>
          </a:p>
          <a:p>
            <a:r>
              <a:rPr lang="en-US" dirty="0"/>
              <a:t>Chapter 4 Bioelectrical Signals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FABE-3765-4CB0-98F2-46176FB7467D}" type="slidenum">
              <a:rPr lang="en-US" smtClean="0"/>
              <a:t>28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9320" y="1371600"/>
            <a:ext cx="3436346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9320" y="1371600"/>
            <a:ext cx="3436346" cy="3161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926099"/>
            <a:ext cx="3976320" cy="221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845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solidFill>
            <a:schemeClr val="accent4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ECG Paper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76800"/>
          </a:xfr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sz="2400" dirty="0" smtClean="0">
              <a:solidFill>
                <a:schemeClr val="bg1"/>
              </a:solidFill>
            </a:endParaRPr>
          </a:p>
          <a:p>
            <a:endParaRPr lang="en-US" sz="2100" dirty="0" smtClean="0">
              <a:solidFill>
                <a:schemeClr val="bg1"/>
              </a:solidFill>
            </a:endParaRPr>
          </a:p>
          <a:p>
            <a:pPr lvl="1"/>
            <a:endParaRPr lang="en-US" sz="1600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B561-F1B9-4C14-A4C2-419CF3D6C14F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BIME 4200 </a:t>
            </a:r>
          </a:p>
          <a:p>
            <a:r>
              <a:rPr lang="en-US" dirty="0"/>
              <a:t>Chapter 4 Bioelectrical Signals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FABE-3765-4CB0-98F2-46176FB7467D}" type="slidenum">
              <a:rPr lang="en-US" smtClean="0"/>
              <a:t>29</a:t>
            </a:fld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325" y="1344013"/>
            <a:ext cx="7077075" cy="4743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0918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solidFill>
            <a:schemeClr val="accent4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Root of Bioelectric Signals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76800"/>
          </a:xfr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Excitable cells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Bioelectric signals are a result of electro-chemical activity of </a:t>
            </a:r>
            <a:r>
              <a:rPr lang="en-US" b="1" i="1" dirty="0" smtClean="0">
                <a:solidFill>
                  <a:schemeClr val="bg1"/>
                </a:solidFill>
              </a:rPr>
              <a:t>excitable cells </a:t>
            </a:r>
            <a:r>
              <a:rPr lang="en-US" sz="1600" dirty="0" smtClean="0">
                <a:solidFill>
                  <a:schemeClr val="bg1"/>
                </a:solidFill>
              </a:rPr>
              <a:t>(58)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Muscle/nerve/gland cells can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be stimulated to create a tiny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electric current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The electric current,</a:t>
            </a:r>
          </a:p>
          <a:p>
            <a:pPr lvl="2">
              <a:buFont typeface="Wingdings" pitchFamily="2" charset="2"/>
              <a:buChar char="§"/>
            </a:pPr>
            <a:r>
              <a:rPr lang="en-US" dirty="0" smtClean="0">
                <a:solidFill>
                  <a:schemeClr val="bg1"/>
                </a:solidFill>
              </a:rPr>
              <a:t>in neurons, is used to transmit signals</a:t>
            </a:r>
          </a:p>
          <a:p>
            <a:pPr lvl="2">
              <a:buFont typeface="Wingdings" pitchFamily="2" charset="2"/>
              <a:buChar char="§"/>
            </a:pPr>
            <a:r>
              <a:rPr lang="en-US" dirty="0" smtClean="0">
                <a:solidFill>
                  <a:schemeClr val="bg1"/>
                </a:solidFill>
              </a:rPr>
              <a:t>In muscles, is used to initiate contraction</a:t>
            </a:r>
            <a:br>
              <a:rPr lang="en-US" dirty="0" smtClean="0">
                <a:solidFill>
                  <a:schemeClr val="bg1"/>
                </a:solidFill>
              </a:rPr>
            </a:br>
            <a:endParaRPr lang="en-US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B561-F1B9-4C14-A4C2-419CF3D6C14F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BIME 4200 </a:t>
            </a:r>
          </a:p>
          <a:p>
            <a:r>
              <a:rPr lang="en-US" dirty="0"/>
              <a:t>Chapter 4 Bioelectrical Signals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FABE-3765-4CB0-98F2-46176FB7467D}" type="slidenum">
              <a:rPr lang="en-US" smtClean="0"/>
              <a:t>3</a:t>
            </a:fld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2409825"/>
            <a:ext cx="2781300" cy="203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7336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solidFill>
            <a:schemeClr val="accent4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ECG Heart Rate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76800"/>
          </a:xfr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sz="2400" dirty="0" smtClean="0">
              <a:solidFill>
                <a:schemeClr val="bg1"/>
              </a:solidFill>
            </a:endParaRPr>
          </a:p>
          <a:p>
            <a:endParaRPr lang="en-US" sz="2100" dirty="0" smtClean="0">
              <a:solidFill>
                <a:schemeClr val="bg1"/>
              </a:solidFill>
            </a:endParaRPr>
          </a:p>
          <a:p>
            <a:pPr lvl="1"/>
            <a:endParaRPr lang="en-US" sz="1600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B561-F1B9-4C14-A4C2-419CF3D6C14F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BIME 4200 </a:t>
            </a:r>
          </a:p>
          <a:p>
            <a:r>
              <a:rPr lang="en-US" dirty="0"/>
              <a:t>Chapter 4 Bioelectrical Signals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FABE-3765-4CB0-98F2-46176FB7467D}" type="slidenum">
              <a:rPr lang="en-US" smtClean="0"/>
              <a:t>30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320651"/>
            <a:ext cx="4719880" cy="481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0187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solidFill>
            <a:schemeClr val="accent4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Types of </a:t>
            </a:r>
            <a:r>
              <a:rPr lang="en-US" dirty="0">
                <a:solidFill>
                  <a:schemeClr val="bg1"/>
                </a:solidFill>
              </a:rPr>
              <a:t>Arrhythmia </a:t>
            </a:r>
            <a:r>
              <a:rPr lang="en-US" sz="1200" smtClean="0">
                <a:solidFill>
                  <a:schemeClr val="bg1"/>
                </a:solidFill>
              </a:rPr>
              <a:t>(79 &amp; 80)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76800"/>
          </a:xfr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lvl="1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bg1"/>
                </a:solidFill>
              </a:rPr>
              <a:t>Sinus </a:t>
            </a:r>
            <a:r>
              <a:rPr lang="en-US" sz="2200" dirty="0" err="1" smtClean="0">
                <a:solidFill>
                  <a:schemeClr val="bg1"/>
                </a:solidFill>
              </a:rPr>
              <a:t>bradycardia</a:t>
            </a:r>
            <a:endParaRPr lang="en-US" sz="2200" dirty="0" smtClean="0">
              <a:solidFill>
                <a:schemeClr val="bg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bg1"/>
                </a:solidFill>
              </a:rPr>
              <a:t>Sinus tachycardia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1"/>
                </a:solidFill>
              </a:rPr>
              <a:t>Atrial flutter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bg1"/>
                </a:solidFill>
              </a:rPr>
              <a:t>Atrial </a:t>
            </a:r>
            <a:r>
              <a:rPr lang="en-US" sz="2200" dirty="0">
                <a:solidFill>
                  <a:schemeClr val="bg1"/>
                </a:solidFill>
              </a:rPr>
              <a:t>fibrillation</a:t>
            </a:r>
          </a:p>
          <a:p>
            <a:pPr lvl="1" indent="-342900"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chemeClr val="bg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bg1"/>
                </a:solidFill>
              </a:rPr>
              <a:t>1</a:t>
            </a:r>
            <a:r>
              <a:rPr lang="en-US" sz="2200" baseline="30000" dirty="0" smtClean="0">
                <a:solidFill>
                  <a:schemeClr val="bg1"/>
                </a:solidFill>
              </a:rPr>
              <a:t>st</a:t>
            </a:r>
            <a:r>
              <a:rPr lang="en-US" sz="2200" dirty="0" smtClean="0">
                <a:solidFill>
                  <a:schemeClr val="bg1"/>
                </a:solidFill>
              </a:rPr>
              <a:t> degree </a:t>
            </a:r>
            <a:r>
              <a:rPr lang="en-US" sz="2200" dirty="0" err="1" smtClean="0">
                <a:solidFill>
                  <a:schemeClr val="bg1"/>
                </a:solidFill>
              </a:rPr>
              <a:t>atrioventricular</a:t>
            </a:r>
            <a:r>
              <a:rPr lang="en-US" sz="2200" dirty="0" smtClean="0">
                <a:solidFill>
                  <a:schemeClr val="bg1"/>
                </a:solidFill>
              </a:rPr>
              <a:t> block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bg1"/>
                </a:solidFill>
              </a:rPr>
              <a:t>2</a:t>
            </a:r>
            <a:r>
              <a:rPr lang="en-US" sz="2200" baseline="30000" dirty="0" smtClean="0">
                <a:solidFill>
                  <a:schemeClr val="bg1"/>
                </a:solidFill>
              </a:rPr>
              <a:t>nd</a:t>
            </a:r>
            <a:r>
              <a:rPr lang="en-US" sz="2200" dirty="0" smtClean="0">
                <a:solidFill>
                  <a:schemeClr val="bg1"/>
                </a:solidFill>
              </a:rPr>
              <a:t> degree </a:t>
            </a:r>
            <a:r>
              <a:rPr lang="en-US" sz="2200" dirty="0" err="1">
                <a:solidFill>
                  <a:schemeClr val="bg1"/>
                </a:solidFill>
              </a:rPr>
              <a:t>atrioventricular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smtClean="0">
                <a:solidFill>
                  <a:schemeClr val="bg1"/>
                </a:solidFill>
              </a:rPr>
              <a:t>block</a:t>
            </a:r>
          </a:p>
          <a:p>
            <a:pPr lvl="2"/>
            <a:r>
              <a:rPr lang="en-US" sz="1600" dirty="0" err="1" smtClean="0">
                <a:solidFill>
                  <a:schemeClr val="bg1"/>
                </a:solidFill>
              </a:rPr>
              <a:t>Mobitz</a:t>
            </a:r>
            <a:r>
              <a:rPr lang="en-US" sz="1600" dirty="0" smtClean="0">
                <a:solidFill>
                  <a:schemeClr val="bg1"/>
                </a:solidFill>
              </a:rPr>
              <a:t> type I</a:t>
            </a:r>
          </a:p>
          <a:p>
            <a:pPr lvl="2"/>
            <a:r>
              <a:rPr lang="en-US" sz="1600" dirty="0" err="1">
                <a:solidFill>
                  <a:schemeClr val="bg1"/>
                </a:solidFill>
              </a:rPr>
              <a:t>Mobitz</a:t>
            </a:r>
            <a:r>
              <a:rPr lang="en-US" sz="1600" dirty="0">
                <a:solidFill>
                  <a:schemeClr val="bg1"/>
                </a:solidFill>
              </a:rPr>
              <a:t> type </a:t>
            </a:r>
            <a:r>
              <a:rPr lang="en-US" sz="1600" dirty="0" smtClean="0">
                <a:solidFill>
                  <a:schemeClr val="bg1"/>
                </a:solidFill>
              </a:rPr>
              <a:t>II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bg1"/>
                </a:solidFill>
              </a:rPr>
              <a:t>3</a:t>
            </a:r>
            <a:r>
              <a:rPr lang="en-US" sz="2200" baseline="30000" dirty="0" smtClean="0">
                <a:solidFill>
                  <a:schemeClr val="bg1"/>
                </a:solidFill>
              </a:rPr>
              <a:t>rd</a:t>
            </a:r>
            <a:r>
              <a:rPr lang="en-US" sz="2200" dirty="0" smtClean="0">
                <a:solidFill>
                  <a:schemeClr val="bg1"/>
                </a:solidFill>
              </a:rPr>
              <a:t> degree </a:t>
            </a:r>
            <a:r>
              <a:rPr lang="en-US" sz="2200" dirty="0" err="1" smtClean="0">
                <a:solidFill>
                  <a:schemeClr val="bg1"/>
                </a:solidFill>
              </a:rPr>
              <a:t>atrioventricular</a:t>
            </a:r>
            <a:r>
              <a:rPr lang="en-US" sz="2200" dirty="0" smtClean="0">
                <a:solidFill>
                  <a:schemeClr val="bg1"/>
                </a:solidFill>
              </a:rPr>
              <a:t> block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chemeClr val="bg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bg1"/>
                </a:solidFill>
              </a:rPr>
              <a:t>Premature ventricular contraction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bg1"/>
                </a:solidFill>
              </a:rPr>
              <a:t>Ischemia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1"/>
                </a:solidFill>
              </a:rPr>
              <a:t>Ventricular fibrillation</a:t>
            </a: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sz="2400" dirty="0" smtClean="0">
              <a:solidFill>
                <a:schemeClr val="bg1"/>
              </a:solidFill>
            </a:endParaRPr>
          </a:p>
          <a:p>
            <a:endParaRPr lang="en-US" sz="2100" dirty="0" smtClean="0">
              <a:solidFill>
                <a:schemeClr val="bg1"/>
              </a:solidFill>
            </a:endParaRPr>
          </a:p>
          <a:p>
            <a:pPr lvl="1"/>
            <a:endParaRPr lang="en-US" sz="1600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B561-F1B9-4C14-A4C2-419CF3D6C14F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BIME 4200 </a:t>
            </a:r>
          </a:p>
          <a:p>
            <a:r>
              <a:rPr lang="en-US" dirty="0"/>
              <a:t>Chapter 4 Bioelectrical Signals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FABE-3765-4CB0-98F2-46176FB7467D}" type="slidenum">
              <a:rPr lang="en-US" smtClean="0"/>
              <a:t>31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559332"/>
            <a:ext cx="762000" cy="368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6655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solidFill>
            <a:schemeClr val="accent4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Sinus </a:t>
            </a:r>
            <a:r>
              <a:rPr lang="en-US" dirty="0" err="1" smtClean="0">
                <a:solidFill>
                  <a:schemeClr val="bg1"/>
                </a:solidFill>
              </a:rPr>
              <a:t>Bradycardia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76800"/>
          </a:xfr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Sinus (normal) rhythm at a rate less than 60 </a:t>
            </a:r>
            <a:r>
              <a:rPr lang="en-US" dirty="0" err="1" smtClean="0">
                <a:solidFill>
                  <a:schemeClr val="bg1"/>
                </a:solidFill>
              </a:rPr>
              <a:t>bpm</a:t>
            </a:r>
            <a:endParaRPr lang="en-US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Could be a normal finding in a healthy person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Brady arrhythmia describes any abnormally slow rhythm</a:t>
            </a: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sz="2400" dirty="0" smtClean="0">
              <a:solidFill>
                <a:schemeClr val="bg1"/>
              </a:solidFill>
            </a:endParaRPr>
          </a:p>
          <a:p>
            <a:endParaRPr lang="en-US" sz="2100" dirty="0" smtClean="0">
              <a:solidFill>
                <a:schemeClr val="bg1"/>
              </a:solidFill>
            </a:endParaRPr>
          </a:p>
          <a:p>
            <a:pPr lvl="1"/>
            <a:endParaRPr lang="en-US" sz="1600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B561-F1B9-4C14-A4C2-419CF3D6C14F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BIME 4200 </a:t>
            </a:r>
          </a:p>
          <a:p>
            <a:r>
              <a:rPr lang="en-US" dirty="0"/>
              <a:t>Chapter 4 Bioelectrical Signals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FABE-3765-4CB0-98F2-46176FB7467D}" type="slidenum">
              <a:rPr lang="en-US" smtClean="0"/>
              <a:t>32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371600"/>
            <a:ext cx="7092046" cy="272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257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solidFill>
            <a:schemeClr val="accent4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Sinus Tachycardia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76800"/>
          </a:xfr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Sinus rhythm at a rate greater than 100 </a:t>
            </a:r>
            <a:r>
              <a:rPr lang="en-US" dirty="0" err="1" smtClean="0">
                <a:solidFill>
                  <a:schemeClr val="bg1"/>
                </a:solidFill>
              </a:rPr>
              <a:t>bpm</a:t>
            </a:r>
            <a:endParaRPr lang="en-US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Usually a response to normal physiological situations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Tachy</a:t>
            </a:r>
            <a:r>
              <a:rPr lang="en-US" dirty="0" smtClean="0">
                <a:solidFill>
                  <a:schemeClr val="bg1"/>
                </a:solidFill>
              </a:rPr>
              <a:t> arrhythmia describes any abnormally fast rhythm</a:t>
            </a: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sz="2400" dirty="0" smtClean="0">
              <a:solidFill>
                <a:schemeClr val="bg1"/>
              </a:solidFill>
            </a:endParaRPr>
          </a:p>
          <a:p>
            <a:endParaRPr lang="en-US" sz="2100" dirty="0" smtClean="0">
              <a:solidFill>
                <a:schemeClr val="bg1"/>
              </a:solidFill>
            </a:endParaRPr>
          </a:p>
          <a:p>
            <a:pPr lvl="1"/>
            <a:endParaRPr lang="en-US" sz="1600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B561-F1B9-4C14-A4C2-419CF3D6C14F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BIME 4200 </a:t>
            </a:r>
          </a:p>
          <a:p>
            <a:r>
              <a:rPr lang="en-US" dirty="0"/>
              <a:t>Chapter 4 Bioelectrical Signals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FABE-3765-4CB0-98F2-46176FB7467D}" type="slidenum">
              <a:rPr lang="en-US" smtClean="0"/>
              <a:t>33</a:t>
            </a:fld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371599"/>
            <a:ext cx="6840974" cy="272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59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solidFill>
            <a:schemeClr val="accent4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Atrial Flutter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76800"/>
          </a:xfr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en-US" sz="2800" dirty="0" smtClean="0">
              <a:solidFill>
                <a:schemeClr val="bg1"/>
              </a:solidFill>
            </a:endParaRPr>
          </a:p>
          <a:p>
            <a:endParaRPr lang="en-US" sz="2800" dirty="0">
              <a:solidFill>
                <a:schemeClr val="bg1"/>
              </a:solidFill>
            </a:endParaRPr>
          </a:p>
          <a:p>
            <a:endParaRPr lang="en-US" sz="2800" dirty="0" smtClean="0">
              <a:solidFill>
                <a:schemeClr val="bg1"/>
              </a:solidFill>
            </a:endParaRPr>
          </a:p>
          <a:p>
            <a:endParaRPr lang="en-US" sz="1200" dirty="0" smtClean="0">
              <a:solidFill>
                <a:schemeClr val="bg1"/>
              </a:solidFill>
            </a:endParaRPr>
          </a:p>
          <a:p>
            <a:r>
              <a:rPr lang="en-US" sz="2800" dirty="0" smtClean="0">
                <a:solidFill>
                  <a:schemeClr val="bg1"/>
                </a:solidFill>
              </a:rPr>
              <a:t>P-waves replaced with sawtooth F-waves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May appear similar to atrial fibrillation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However, the ventricular rate is quite regular</a:t>
            </a: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sz="2400" dirty="0" smtClean="0">
              <a:solidFill>
                <a:schemeClr val="bg1"/>
              </a:solidFill>
            </a:endParaRPr>
          </a:p>
          <a:p>
            <a:endParaRPr lang="en-US" sz="2100" dirty="0" smtClean="0">
              <a:solidFill>
                <a:schemeClr val="bg1"/>
              </a:solidFill>
            </a:endParaRPr>
          </a:p>
          <a:p>
            <a:pPr lvl="1"/>
            <a:endParaRPr lang="en-US" sz="1600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B561-F1B9-4C14-A4C2-419CF3D6C14F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BIME 4200 </a:t>
            </a:r>
          </a:p>
          <a:p>
            <a:r>
              <a:rPr lang="en-US" dirty="0"/>
              <a:t>Chapter 4 Bioelectrical Signals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FABE-3765-4CB0-98F2-46176FB7467D}" type="slidenum">
              <a:rPr lang="en-US" smtClean="0"/>
              <a:t>34</a:t>
            </a:fld>
            <a:endParaRPr lang="en-US" dirty="0"/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6967" y="1371600"/>
            <a:ext cx="4707233" cy="1562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269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solidFill>
            <a:schemeClr val="accent4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Atrial Fibrillation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76800"/>
          </a:xfr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endParaRPr lang="en-US" sz="2800" dirty="0" smtClean="0">
              <a:solidFill>
                <a:schemeClr val="bg1"/>
              </a:solidFill>
            </a:endParaRPr>
          </a:p>
          <a:p>
            <a:endParaRPr lang="en-US" sz="2800" dirty="0">
              <a:solidFill>
                <a:schemeClr val="bg1"/>
              </a:solidFill>
            </a:endParaRPr>
          </a:p>
          <a:p>
            <a:endParaRPr lang="en-US" sz="2800" dirty="0" smtClean="0">
              <a:solidFill>
                <a:schemeClr val="bg1"/>
              </a:solidFill>
            </a:endParaRPr>
          </a:p>
          <a:p>
            <a:endParaRPr lang="en-US" sz="2800" dirty="0" smtClean="0">
              <a:solidFill>
                <a:schemeClr val="bg1"/>
              </a:solidFill>
            </a:endParaRPr>
          </a:p>
          <a:p>
            <a:r>
              <a:rPr lang="en-US" sz="2800" dirty="0">
                <a:solidFill>
                  <a:schemeClr val="bg1"/>
                </a:solidFill>
              </a:rPr>
              <a:t>Most common cardiac </a:t>
            </a:r>
            <a:r>
              <a:rPr lang="en-US" sz="2800" dirty="0" smtClean="0">
                <a:solidFill>
                  <a:schemeClr val="bg1"/>
                </a:solidFill>
              </a:rPr>
              <a:t>arrhythmia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Referred to as A-fib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Rapid and chaotic activity of RA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350-600 </a:t>
            </a:r>
            <a:r>
              <a:rPr lang="en-US" sz="2000" dirty="0" err="1" smtClean="0">
                <a:solidFill>
                  <a:schemeClr val="bg1"/>
                </a:solidFill>
              </a:rPr>
              <a:t>bpm</a:t>
            </a:r>
            <a:endParaRPr lang="en-US" sz="2000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Faster than the refractory time of AV node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AV node conducts heart beats every now and then 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QRS complexes are totally irregular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P-waves appear as sawtooth or may be absent</a:t>
            </a: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sz="2400" dirty="0" smtClean="0">
              <a:solidFill>
                <a:schemeClr val="bg1"/>
              </a:solidFill>
            </a:endParaRPr>
          </a:p>
          <a:p>
            <a:endParaRPr lang="en-US" sz="2100" dirty="0" smtClean="0">
              <a:solidFill>
                <a:schemeClr val="bg1"/>
              </a:solidFill>
            </a:endParaRPr>
          </a:p>
          <a:p>
            <a:pPr lvl="1"/>
            <a:endParaRPr lang="en-US" sz="1600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B561-F1B9-4C14-A4C2-419CF3D6C14F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BIME 4200 </a:t>
            </a:r>
          </a:p>
          <a:p>
            <a:r>
              <a:rPr lang="en-US" dirty="0"/>
              <a:t>Chapter 4 Bioelectrical Signals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FABE-3765-4CB0-98F2-46176FB7467D}" type="slidenum">
              <a:rPr lang="en-US" smtClean="0"/>
              <a:t>35</a:t>
            </a:fld>
            <a:endParaRPr lang="en-US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1280" y="1371600"/>
            <a:ext cx="657352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2756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solidFill>
            <a:schemeClr val="accent4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</a:t>
            </a:r>
            <a:r>
              <a:rPr lang="en-US" baseline="30000" dirty="0" smtClean="0">
                <a:solidFill>
                  <a:schemeClr val="bg1"/>
                </a:solidFill>
              </a:rPr>
              <a:t>st</a:t>
            </a:r>
            <a:r>
              <a:rPr lang="en-US" dirty="0" smtClean="0">
                <a:solidFill>
                  <a:schemeClr val="bg1"/>
                </a:solidFill>
              </a:rPr>
              <a:t> Degree </a:t>
            </a:r>
            <a:r>
              <a:rPr lang="en-US" dirty="0" err="1" smtClean="0">
                <a:solidFill>
                  <a:schemeClr val="bg1"/>
                </a:solidFill>
              </a:rPr>
              <a:t>Atrioventricular</a:t>
            </a:r>
            <a:r>
              <a:rPr lang="en-US" dirty="0" smtClean="0">
                <a:solidFill>
                  <a:schemeClr val="bg1"/>
                </a:solidFill>
              </a:rPr>
              <a:t> Block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76800"/>
          </a:xfr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sz="2800" dirty="0" smtClean="0">
                <a:solidFill>
                  <a:schemeClr val="bg1"/>
                </a:solidFill>
              </a:rPr>
              <a:t>Sinus rhythm at a regular rate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Prolonged PR-intervals (&gt;0.2 seconds)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Conduction through the AV node is slow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Due to the increased refractory time of the AV node</a:t>
            </a: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sz="2400" dirty="0" smtClean="0">
              <a:solidFill>
                <a:schemeClr val="bg1"/>
              </a:solidFill>
            </a:endParaRPr>
          </a:p>
          <a:p>
            <a:endParaRPr lang="en-US" sz="2100" dirty="0" smtClean="0">
              <a:solidFill>
                <a:schemeClr val="bg1"/>
              </a:solidFill>
            </a:endParaRPr>
          </a:p>
          <a:p>
            <a:pPr lvl="1"/>
            <a:endParaRPr lang="en-US" sz="1600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B561-F1B9-4C14-A4C2-419CF3D6C14F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BIME 4200 </a:t>
            </a:r>
          </a:p>
          <a:p>
            <a:r>
              <a:rPr lang="en-US" dirty="0"/>
              <a:t>Chapter 4 Bioelectrical Signals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FABE-3765-4CB0-98F2-46176FB7467D}" type="slidenum">
              <a:rPr lang="en-US" smtClean="0"/>
              <a:t>36</a:t>
            </a:fld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1" y="1371599"/>
            <a:ext cx="7691438" cy="2464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5490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solidFill>
            <a:schemeClr val="accent4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</a:t>
            </a:r>
            <a:r>
              <a:rPr lang="en-US" baseline="30000" dirty="0" smtClean="0">
                <a:solidFill>
                  <a:schemeClr val="bg1"/>
                </a:solidFill>
              </a:rPr>
              <a:t>nd</a:t>
            </a:r>
            <a:r>
              <a:rPr lang="en-US" dirty="0" smtClean="0">
                <a:solidFill>
                  <a:schemeClr val="bg1"/>
                </a:solidFill>
              </a:rPr>
              <a:t> Degree </a:t>
            </a:r>
            <a:r>
              <a:rPr lang="en-US" dirty="0" err="1" smtClean="0">
                <a:solidFill>
                  <a:schemeClr val="bg1"/>
                </a:solidFill>
              </a:rPr>
              <a:t>Atrioventricular</a:t>
            </a:r>
            <a:r>
              <a:rPr lang="en-US" dirty="0" smtClean="0">
                <a:solidFill>
                  <a:schemeClr val="bg1"/>
                </a:solidFill>
              </a:rPr>
              <a:t> Block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sz="2700" dirty="0" smtClean="0">
                <a:solidFill>
                  <a:schemeClr val="bg1"/>
                </a:solidFill>
              </a:rPr>
              <a:t>(</a:t>
            </a:r>
            <a:r>
              <a:rPr lang="en-US" sz="2700" dirty="0" err="1" smtClean="0">
                <a:solidFill>
                  <a:schemeClr val="bg1"/>
                </a:solidFill>
              </a:rPr>
              <a:t>Mobitz</a:t>
            </a:r>
            <a:r>
              <a:rPr lang="en-US" sz="2700" dirty="0" smtClean="0">
                <a:solidFill>
                  <a:schemeClr val="bg1"/>
                </a:solidFill>
              </a:rPr>
              <a:t> Type </a:t>
            </a:r>
            <a:r>
              <a:rPr lang="en-US" sz="2700" dirty="0">
                <a:solidFill>
                  <a:schemeClr val="bg1"/>
                </a:solidFill>
              </a:rPr>
              <a:t>I</a:t>
            </a:r>
            <a:r>
              <a:rPr lang="en-US" sz="2700" dirty="0" smtClean="0">
                <a:solidFill>
                  <a:schemeClr val="bg1"/>
                </a:solidFill>
              </a:rPr>
              <a:t>)</a:t>
            </a:r>
            <a:endParaRPr lang="en-US" sz="2700" dirty="0">
              <a:solidFill>
                <a:schemeClr val="bg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76800"/>
          </a:xfr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r>
              <a:rPr lang="en-US" sz="2800" dirty="0" smtClean="0">
                <a:solidFill>
                  <a:schemeClr val="bg1"/>
                </a:solidFill>
              </a:rPr>
              <a:t>Heart rate is </a:t>
            </a:r>
            <a:r>
              <a:rPr lang="en-US" sz="2800" i="1" dirty="0" smtClean="0">
                <a:solidFill>
                  <a:srgbClr val="FFC000"/>
                </a:solidFill>
              </a:rPr>
              <a:t>regularly irregular</a:t>
            </a:r>
          </a:p>
          <a:p>
            <a:r>
              <a:rPr lang="en-US" sz="2800" i="1" dirty="0">
                <a:solidFill>
                  <a:srgbClr val="FFC000"/>
                </a:solidFill>
              </a:rPr>
              <a:t>The atrial rhythm (P-wave) is </a:t>
            </a:r>
            <a:r>
              <a:rPr lang="en-US" sz="2800" i="1" dirty="0" smtClean="0">
                <a:solidFill>
                  <a:srgbClr val="FFC000"/>
                </a:solidFill>
              </a:rPr>
              <a:t>regular</a:t>
            </a:r>
            <a:endParaRPr lang="en-US" sz="2800" dirty="0" smtClean="0">
              <a:solidFill>
                <a:schemeClr val="bg1"/>
              </a:solidFill>
            </a:endParaRPr>
          </a:p>
          <a:p>
            <a:r>
              <a:rPr lang="en-US" sz="2800" dirty="0" smtClean="0">
                <a:solidFill>
                  <a:schemeClr val="bg1"/>
                </a:solidFill>
              </a:rPr>
              <a:t>Progressive lengthening of PR-intervals until QRS is dropped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Due to the AV node conduction variability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Often, represents a benign condition</a:t>
            </a:r>
          </a:p>
          <a:p>
            <a:endParaRPr lang="en-US" sz="2000" i="1" dirty="0" smtClean="0">
              <a:solidFill>
                <a:srgbClr val="FFC000"/>
              </a:solidFill>
            </a:endParaRP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sz="2400" dirty="0" smtClean="0">
              <a:solidFill>
                <a:schemeClr val="bg1"/>
              </a:solidFill>
            </a:endParaRPr>
          </a:p>
          <a:p>
            <a:endParaRPr lang="en-US" sz="2100" dirty="0" smtClean="0">
              <a:solidFill>
                <a:schemeClr val="bg1"/>
              </a:solidFill>
            </a:endParaRPr>
          </a:p>
          <a:p>
            <a:pPr lvl="1"/>
            <a:endParaRPr lang="en-US" sz="1600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B561-F1B9-4C14-A4C2-419CF3D6C14F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BIME 4200 </a:t>
            </a:r>
          </a:p>
          <a:p>
            <a:r>
              <a:rPr lang="en-US" dirty="0"/>
              <a:t>Chapter 4 Bioelectrical Signals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FABE-3765-4CB0-98F2-46176FB7467D}" type="slidenum">
              <a:rPr lang="en-US" smtClean="0"/>
              <a:t>37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1" y="1371598"/>
            <a:ext cx="7696199" cy="1348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5205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solidFill>
            <a:schemeClr val="accent4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</a:t>
            </a:r>
            <a:r>
              <a:rPr lang="en-US" baseline="30000" dirty="0" smtClean="0">
                <a:solidFill>
                  <a:schemeClr val="bg1"/>
                </a:solidFill>
              </a:rPr>
              <a:t>nd</a:t>
            </a:r>
            <a:r>
              <a:rPr lang="en-US" dirty="0" smtClean="0">
                <a:solidFill>
                  <a:schemeClr val="bg1"/>
                </a:solidFill>
              </a:rPr>
              <a:t> Degree </a:t>
            </a:r>
            <a:r>
              <a:rPr lang="en-US" dirty="0" err="1" smtClean="0">
                <a:solidFill>
                  <a:schemeClr val="bg1"/>
                </a:solidFill>
              </a:rPr>
              <a:t>Atrioventricular</a:t>
            </a:r>
            <a:r>
              <a:rPr lang="en-US" dirty="0" smtClean="0">
                <a:solidFill>
                  <a:schemeClr val="bg1"/>
                </a:solidFill>
              </a:rPr>
              <a:t> Block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sz="2700" dirty="0" smtClean="0">
                <a:solidFill>
                  <a:schemeClr val="bg1"/>
                </a:solidFill>
              </a:rPr>
              <a:t>(</a:t>
            </a:r>
            <a:r>
              <a:rPr lang="en-US" sz="2700" dirty="0" err="1" smtClean="0">
                <a:solidFill>
                  <a:schemeClr val="bg1"/>
                </a:solidFill>
              </a:rPr>
              <a:t>Mobitz</a:t>
            </a:r>
            <a:r>
              <a:rPr lang="en-US" sz="2700" dirty="0" smtClean="0">
                <a:solidFill>
                  <a:schemeClr val="bg1"/>
                </a:solidFill>
              </a:rPr>
              <a:t> Type II)</a:t>
            </a:r>
            <a:endParaRPr lang="en-US" sz="2700" dirty="0">
              <a:solidFill>
                <a:schemeClr val="bg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76800"/>
          </a:xfr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endParaRPr lang="en-US" sz="2800" dirty="0" smtClean="0">
              <a:solidFill>
                <a:schemeClr val="bg1"/>
              </a:solidFill>
            </a:endParaRPr>
          </a:p>
          <a:p>
            <a:r>
              <a:rPr lang="en-US" sz="2800" dirty="0" smtClean="0">
                <a:solidFill>
                  <a:schemeClr val="bg1"/>
                </a:solidFill>
              </a:rPr>
              <a:t>Heart rate is regular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QRS without lengthening of PR-intervals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2:1 block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3:1 block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AV node is on its way to breaking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Often, considered as a precursor to complete heart block</a:t>
            </a:r>
          </a:p>
          <a:p>
            <a:endParaRPr lang="en-US" sz="2000" i="1" dirty="0" smtClean="0">
              <a:solidFill>
                <a:srgbClr val="FFC000"/>
              </a:solidFill>
            </a:endParaRP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sz="2400" dirty="0" smtClean="0">
              <a:solidFill>
                <a:schemeClr val="bg1"/>
              </a:solidFill>
            </a:endParaRPr>
          </a:p>
          <a:p>
            <a:endParaRPr lang="en-US" sz="2100" dirty="0" smtClean="0">
              <a:solidFill>
                <a:schemeClr val="bg1"/>
              </a:solidFill>
            </a:endParaRPr>
          </a:p>
          <a:p>
            <a:pPr lvl="1"/>
            <a:endParaRPr lang="en-US" sz="1600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B561-F1B9-4C14-A4C2-419CF3D6C14F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BIME 4200 </a:t>
            </a:r>
          </a:p>
          <a:p>
            <a:r>
              <a:rPr lang="en-US" dirty="0"/>
              <a:t>Chapter 4 Bioelectrical Signals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FABE-3765-4CB0-98F2-46176FB7467D}" type="slidenum">
              <a:rPr lang="en-US" smtClean="0"/>
              <a:t>38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371598"/>
            <a:ext cx="7915275" cy="1733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639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solidFill>
            <a:schemeClr val="accent4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3</a:t>
            </a:r>
            <a:r>
              <a:rPr lang="en-US" baseline="30000" dirty="0" smtClean="0">
                <a:solidFill>
                  <a:schemeClr val="bg1"/>
                </a:solidFill>
              </a:rPr>
              <a:t>rd</a:t>
            </a:r>
            <a:r>
              <a:rPr lang="en-US" dirty="0" smtClean="0">
                <a:solidFill>
                  <a:schemeClr val="bg1"/>
                </a:solidFill>
              </a:rPr>
              <a:t> Degree </a:t>
            </a:r>
            <a:r>
              <a:rPr lang="en-US" dirty="0" err="1" smtClean="0">
                <a:solidFill>
                  <a:schemeClr val="bg1"/>
                </a:solidFill>
              </a:rPr>
              <a:t>Atrioventricular</a:t>
            </a:r>
            <a:r>
              <a:rPr lang="en-US" dirty="0" smtClean="0">
                <a:solidFill>
                  <a:schemeClr val="bg1"/>
                </a:solidFill>
              </a:rPr>
              <a:t> Block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76800"/>
          </a:xfr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sz="4200" dirty="0">
              <a:solidFill>
                <a:schemeClr val="bg1"/>
              </a:solidFill>
            </a:endParaRPr>
          </a:p>
          <a:p>
            <a:r>
              <a:rPr lang="en-US" sz="2800" dirty="0" smtClean="0">
                <a:solidFill>
                  <a:srgbClr val="FFC000"/>
                </a:solidFill>
              </a:rPr>
              <a:t>Total dissociation</a:t>
            </a:r>
            <a:r>
              <a:rPr lang="en-US" sz="2800" dirty="0" smtClean="0">
                <a:solidFill>
                  <a:schemeClr val="bg1"/>
                </a:solidFill>
              </a:rPr>
              <a:t> between P-waves and QRS complexes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APs generated in the SA node do not propagate</a:t>
            </a:r>
          </a:p>
          <a:p>
            <a:r>
              <a:rPr lang="en-US" sz="2800" i="1" dirty="0" smtClean="0">
                <a:solidFill>
                  <a:srgbClr val="FFC000"/>
                </a:solidFill>
              </a:rPr>
              <a:t>The first back-up pacemaker is activated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P-waves on the first rhythm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QRS complexes on the second rhythm</a:t>
            </a:r>
          </a:p>
          <a:p>
            <a:endParaRPr lang="en-US" sz="2800" dirty="0" smtClean="0">
              <a:solidFill>
                <a:schemeClr val="bg1"/>
              </a:solidFill>
            </a:endParaRP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sz="2400" dirty="0" smtClean="0">
              <a:solidFill>
                <a:schemeClr val="bg1"/>
              </a:solidFill>
            </a:endParaRPr>
          </a:p>
          <a:p>
            <a:endParaRPr lang="en-US" sz="2100" dirty="0" smtClean="0">
              <a:solidFill>
                <a:schemeClr val="bg1"/>
              </a:solidFill>
            </a:endParaRPr>
          </a:p>
          <a:p>
            <a:pPr lvl="1"/>
            <a:endParaRPr lang="en-US" sz="1600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B561-F1B9-4C14-A4C2-419CF3D6C14F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BIME 4200 </a:t>
            </a:r>
          </a:p>
          <a:p>
            <a:r>
              <a:rPr lang="en-US" dirty="0"/>
              <a:t>Chapter 4 Bioelectrical Signals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FABE-3765-4CB0-98F2-46176FB7467D}" type="slidenum">
              <a:rPr lang="en-US" smtClean="0"/>
              <a:t>39</a:t>
            </a:fld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068" y="1371601"/>
            <a:ext cx="8041316" cy="1577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255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solidFill>
            <a:schemeClr val="accent4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Cell Membrane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76800"/>
          </a:xfr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A thin film-like structure that separates the cytosol from the extracellular fluid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Acts as a selectively p</a:t>
            </a:r>
            <a:r>
              <a:rPr lang="en-US" sz="2800" i="1" dirty="0" smtClean="0">
                <a:solidFill>
                  <a:schemeClr val="bg1"/>
                </a:solidFill>
              </a:rPr>
              <a:t>e</a:t>
            </a:r>
            <a:r>
              <a:rPr lang="en-US" sz="2800" dirty="0" smtClean="0">
                <a:solidFill>
                  <a:schemeClr val="bg1"/>
                </a:solidFill>
              </a:rPr>
              <a:t>rmeable barrier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Some particles such as </a:t>
            </a:r>
            <a:r>
              <a:rPr lang="en-US" sz="2000" dirty="0">
                <a:solidFill>
                  <a:schemeClr val="bg1"/>
                </a:solidFill>
              </a:rPr>
              <a:t>sodium </a:t>
            </a:r>
            <a:r>
              <a:rPr lang="en-US" sz="2000" dirty="0" smtClean="0">
                <a:solidFill>
                  <a:schemeClr val="bg1"/>
                </a:solidFill>
              </a:rPr>
              <a:t>N</a:t>
            </a:r>
            <a:r>
              <a:rPr lang="en-US" sz="2000" baseline="30000" dirty="0" smtClean="0">
                <a:solidFill>
                  <a:schemeClr val="bg1"/>
                </a:solidFill>
              </a:rPr>
              <a:t>+</a:t>
            </a:r>
            <a:r>
              <a:rPr lang="en-US" sz="2000" dirty="0" smtClean="0">
                <a:solidFill>
                  <a:schemeClr val="bg1"/>
                </a:solidFill>
              </a:rPr>
              <a:t>/potassium K</a:t>
            </a:r>
            <a:r>
              <a:rPr lang="en-US" sz="2000" baseline="30000" dirty="0" smtClean="0">
                <a:solidFill>
                  <a:schemeClr val="bg1"/>
                </a:solidFill>
              </a:rPr>
              <a:t>+</a:t>
            </a:r>
            <a:r>
              <a:rPr lang="en-US" sz="2000" dirty="0" smtClean="0">
                <a:solidFill>
                  <a:schemeClr val="bg1"/>
                </a:solidFill>
              </a:rPr>
              <a:t> ions can pass through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Others cannot pass through or very difficult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Can be modeled as a leaky capacitor with some resistance</a:t>
            </a:r>
          </a:p>
          <a:p>
            <a:r>
              <a:rPr lang="en-US" sz="2800" b="1" i="1" dirty="0" smtClean="0">
                <a:solidFill>
                  <a:srgbClr val="FFFF00"/>
                </a:solidFill>
              </a:rPr>
              <a:t>An electrical potential across the cell membrane is not equal to zero</a:t>
            </a:r>
            <a:r>
              <a:rPr lang="en-US" sz="2000" dirty="0" smtClean="0">
                <a:solidFill>
                  <a:schemeClr val="bg1"/>
                </a:solidFill>
              </a:rPr>
              <a:t/>
            </a:r>
            <a:br>
              <a:rPr lang="en-US" sz="2000" dirty="0" smtClean="0">
                <a:solidFill>
                  <a:schemeClr val="bg1"/>
                </a:solidFill>
              </a:rPr>
            </a:br>
            <a:endParaRPr lang="en-US" sz="2000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B561-F1B9-4C14-A4C2-419CF3D6C14F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BIME 4200 </a:t>
            </a:r>
          </a:p>
          <a:p>
            <a:r>
              <a:rPr lang="en-US" dirty="0"/>
              <a:t>Chapter 4 Bioelectrical Signals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FABE-3765-4CB0-98F2-46176FB7467D}" type="slidenum">
              <a:rPr lang="en-US" smtClean="0"/>
              <a:t>4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4200" y="1742975"/>
            <a:ext cx="1752600" cy="105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32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solidFill>
            <a:schemeClr val="accent4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Premature Ventricular Contraction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76800"/>
          </a:xfr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endParaRPr lang="en-US" sz="2800" dirty="0" smtClean="0">
              <a:solidFill>
                <a:schemeClr val="bg1"/>
              </a:solidFill>
            </a:endParaRPr>
          </a:p>
          <a:p>
            <a:endParaRPr lang="en-US" sz="2800" dirty="0">
              <a:solidFill>
                <a:schemeClr val="bg1"/>
              </a:solidFill>
            </a:endParaRPr>
          </a:p>
          <a:p>
            <a:endParaRPr lang="en-US" sz="2800" dirty="0" smtClean="0">
              <a:solidFill>
                <a:schemeClr val="bg1"/>
              </a:solidFill>
            </a:endParaRPr>
          </a:p>
          <a:p>
            <a:endParaRPr lang="en-US" sz="2800" dirty="0" smtClean="0">
              <a:solidFill>
                <a:schemeClr val="bg1"/>
              </a:solidFill>
            </a:endParaRPr>
          </a:p>
          <a:p>
            <a:endParaRPr lang="en-US" sz="2800" dirty="0" smtClean="0">
              <a:solidFill>
                <a:schemeClr val="bg1"/>
              </a:solidFill>
            </a:endParaRPr>
          </a:p>
          <a:p>
            <a:r>
              <a:rPr lang="en-US" sz="2800" dirty="0" smtClean="0">
                <a:solidFill>
                  <a:schemeClr val="bg1"/>
                </a:solidFill>
              </a:rPr>
              <a:t>Called, ventricular ectopic beat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Broad QRS complex without any correlation with a P wave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The ventricles contract first 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Feels like a skipped heart beat</a:t>
            </a:r>
            <a:endParaRPr lang="en-US" sz="28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sz="2400" dirty="0" smtClean="0">
              <a:solidFill>
                <a:schemeClr val="bg1"/>
              </a:solidFill>
            </a:endParaRPr>
          </a:p>
          <a:p>
            <a:endParaRPr lang="en-US" sz="2100" dirty="0" smtClean="0">
              <a:solidFill>
                <a:schemeClr val="bg1"/>
              </a:solidFill>
            </a:endParaRPr>
          </a:p>
          <a:p>
            <a:pPr lvl="1"/>
            <a:endParaRPr lang="en-US" sz="1600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B561-F1B9-4C14-A4C2-419CF3D6C14F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BIME 4200 </a:t>
            </a:r>
          </a:p>
          <a:p>
            <a:r>
              <a:rPr lang="en-US" dirty="0"/>
              <a:t>Chapter 4 Bioelectrical Signals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FABE-3765-4CB0-98F2-46176FB7467D}" type="slidenum">
              <a:rPr lang="en-US" smtClean="0"/>
              <a:t>40</a:t>
            </a:fld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4475" y="1371600"/>
            <a:ext cx="4493525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822" y="1371601"/>
            <a:ext cx="5763778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1884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solidFill>
            <a:schemeClr val="accent4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Myocardial Ischemia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76800"/>
          </a:xfr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en-US" sz="2800" dirty="0" smtClean="0">
              <a:solidFill>
                <a:schemeClr val="bg1"/>
              </a:solidFill>
            </a:endParaRPr>
          </a:p>
          <a:p>
            <a:endParaRPr lang="en-US" sz="2800" dirty="0">
              <a:solidFill>
                <a:schemeClr val="bg1"/>
              </a:solidFill>
            </a:endParaRPr>
          </a:p>
          <a:p>
            <a:endParaRPr lang="en-US" sz="2800" dirty="0" smtClean="0">
              <a:solidFill>
                <a:schemeClr val="bg1"/>
              </a:solidFill>
            </a:endParaRPr>
          </a:p>
          <a:p>
            <a:endParaRPr lang="en-US" sz="2800" dirty="0" smtClean="0">
              <a:solidFill>
                <a:schemeClr val="bg1"/>
              </a:solidFill>
            </a:endParaRPr>
          </a:p>
          <a:p>
            <a:r>
              <a:rPr lang="en-US" sz="2800" dirty="0" smtClean="0">
                <a:solidFill>
                  <a:schemeClr val="bg1"/>
                </a:solidFill>
              </a:rPr>
              <a:t>Lack of blood supply to the heart muscle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Due to coronary heart disease (CHD)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Associated with ST-segment elevation 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Can lead to myocardial infarction if untreated</a:t>
            </a:r>
            <a:endParaRPr lang="en-US" sz="28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sz="2400" dirty="0" smtClean="0">
              <a:solidFill>
                <a:schemeClr val="bg1"/>
              </a:solidFill>
            </a:endParaRPr>
          </a:p>
          <a:p>
            <a:endParaRPr lang="en-US" sz="2100" dirty="0" smtClean="0">
              <a:solidFill>
                <a:schemeClr val="bg1"/>
              </a:solidFill>
            </a:endParaRPr>
          </a:p>
          <a:p>
            <a:pPr lvl="1"/>
            <a:endParaRPr lang="en-US" sz="1600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B561-F1B9-4C14-A4C2-419CF3D6C14F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BIME 4200 </a:t>
            </a:r>
          </a:p>
          <a:p>
            <a:r>
              <a:rPr lang="en-US" dirty="0"/>
              <a:t>Chapter 4 Bioelectrical Signals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FABE-3765-4CB0-98F2-46176FB7467D}" type="slidenum">
              <a:rPr lang="en-US" smtClean="0"/>
              <a:t>41</a:t>
            </a:fld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4475" y="1371600"/>
            <a:ext cx="4493525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7946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solidFill>
            <a:schemeClr val="accent4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Ventricular Fibrillation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76800"/>
          </a:xfr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en-US" sz="2800" dirty="0" smtClean="0">
              <a:solidFill>
                <a:schemeClr val="bg1"/>
              </a:solidFill>
            </a:endParaRPr>
          </a:p>
          <a:p>
            <a:endParaRPr lang="en-US" sz="2800" dirty="0">
              <a:solidFill>
                <a:schemeClr val="bg1"/>
              </a:solidFill>
            </a:endParaRPr>
          </a:p>
          <a:p>
            <a:endParaRPr lang="en-US" sz="2800" dirty="0" smtClean="0">
              <a:solidFill>
                <a:schemeClr val="bg1"/>
              </a:solidFill>
            </a:endParaRPr>
          </a:p>
          <a:p>
            <a:r>
              <a:rPr lang="en-US" sz="2800" dirty="0" smtClean="0">
                <a:solidFill>
                  <a:schemeClr val="bg1"/>
                </a:solidFill>
              </a:rPr>
              <a:t>Rapid, totally uncoordinated ventricular contractions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Loss of consciousness less than 1-minute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Causes acute myocardial infarction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The ventricles contract first 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Often the last stage of the cardiac deterioration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Shock is the only method to break the cycle</a:t>
            </a:r>
            <a:endParaRPr lang="en-US" sz="28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sz="2400" dirty="0" smtClean="0">
              <a:solidFill>
                <a:schemeClr val="bg1"/>
              </a:solidFill>
            </a:endParaRPr>
          </a:p>
          <a:p>
            <a:endParaRPr lang="en-US" sz="2100" dirty="0" smtClean="0">
              <a:solidFill>
                <a:schemeClr val="bg1"/>
              </a:solidFill>
            </a:endParaRPr>
          </a:p>
          <a:p>
            <a:pPr lvl="1"/>
            <a:endParaRPr lang="en-US" sz="1600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B561-F1B9-4C14-A4C2-419CF3D6C14F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BIME 4200 </a:t>
            </a:r>
          </a:p>
          <a:p>
            <a:r>
              <a:rPr lang="en-US" dirty="0"/>
              <a:t>Chapter 4 Bioelectrical Signals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FABE-3765-4CB0-98F2-46176FB7467D}" type="slidenum">
              <a:rPr lang="en-US" smtClean="0"/>
              <a:t>42</a:t>
            </a:fld>
            <a:endParaRPr lang="en-U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371600"/>
            <a:ext cx="64008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0590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solidFill>
            <a:schemeClr val="accent4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Resting Potential of Cells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76800"/>
          </a:xfr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An electrical charge across the cell membrane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The interior potential is negative w.r.t the exterior potential (</a:t>
            </a:r>
            <a:r>
              <a:rPr lang="en-US" sz="2000" b="1" i="1" dirty="0" smtClean="0">
                <a:solidFill>
                  <a:schemeClr val="bg1"/>
                </a:solidFill>
              </a:rPr>
              <a:t>from -70 mV to -80 mV</a:t>
            </a:r>
            <a:r>
              <a:rPr lang="en-US" sz="2000" dirty="0" smtClean="0">
                <a:solidFill>
                  <a:schemeClr val="bg1"/>
                </a:solidFill>
              </a:rPr>
              <a:t>)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>
                <a:solidFill>
                  <a:schemeClr val="bg1"/>
                </a:solidFill>
              </a:rPr>
              <a:t>K</a:t>
            </a:r>
            <a:r>
              <a:rPr lang="en-US" sz="2000" baseline="30000" dirty="0">
                <a:solidFill>
                  <a:schemeClr val="bg1"/>
                </a:solidFill>
              </a:rPr>
              <a:t>+ </a:t>
            </a:r>
            <a:r>
              <a:rPr lang="en-US" sz="2000" dirty="0" smtClean="0">
                <a:solidFill>
                  <a:schemeClr val="bg1"/>
                </a:solidFill>
              </a:rPr>
              <a:t>in the cytosol (intracellular fluid) is as much as 20 times higher than that in the extracellular fluid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Na</a:t>
            </a:r>
            <a:r>
              <a:rPr lang="en-US" sz="2000" baseline="30000" dirty="0" smtClean="0">
                <a:solidFill>
                  <a:schemeClr val="bg1"/>
                </a:solidFill>
              </a:rPr>
              <a:t>+</a:t>
            </a:r>
            <a:r>
              <a:rPr lang="en-US" sz="2000" dirty="0" smtClean="0">
                <a:solidFill>
                  <a:schemeClr val="bg1"/>
                </a:solidFill>
              </a:rPr>
              <a:t> in the extracellular fluid is as much as 10 times greater than that in the cytosol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What maintains this negative resting potential?</a:t>
            </a:r>
            <a:endParaRPr lang="en-US" sz="2400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Sodium-potassium </a:t>
            </a:r>
            <a:r>
              <a:rPr lang="en-US" sz="2000" dirty="0">
                <a:solidFill>
                  <a:schemeClr val="bg1"/>
                </a:solidFill>
              </a:rPr>
              <a:t>pump </a:t>
            </a:r>
            <a:r>
              <a:rPr lang="en-US" sz="1600" dirty="0">
                <a:solidFill>
                  <a:schemeClr val="bg1"/>
                </a:solidFill>
              </a:rPr>
              <a:t>(</a:t>
            </a:r>
            <a:r>
              <a:rPr lang="en-US" sz="1600" dirty="0" smtClean="0">
                <a:solidFill>
                  <a:schemeClr val="bg1"/>
                </a:solidFill>
              </a:rPr>
              <a:t>59)</a:t>
            </a:r>
          </a:p>
          <a:p>
            <a:pPr lvl="2"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bg1"/>
                </a:solidFill>
              </a:rPr>
              <a:t>transports 3 Na</a:t>
            </a:r>
            <a:r>
              <a:rPr lang="en-US" sz="1600" baseline="30000" dirty="0" smtClean="0">
                <a:solidFill>
                  <a:schemeClr val="bg1"/>
                </a:solidFill>
              </a:rPr>
              <a:t>+</a:t>
            </a:r>
            <a:r>
              <a:rPr lang="en-US" sz="1600" dirty="0" smtClean="0">
                <a:solidFill>
                  <a:schemeClr val="bg1"/>
                </a:solidFill>
              </a:rPr>
              <a:t> ions out of the cell</a:t>
            </a:r>
          </a:p>
          <a:p>
            <a:pPr lvl="2"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bg1"/>
                </a:solidFill>
              </a:rPr>
              <a:t>for 2 K</a:t>
            </a:r>
            <a:r>
              <a:rPr lang="en-US" sz="1600" baseline="30000" dirty="0" smtClean="0">
                <a:solidFill>
                  <a:schemeClr val="bg1"/>
                </a:solidFill>
              </a:rPr>
              <a:t>+</a:t>
            </a:r>
            <a:r>
              <a:rPr lang="en-US" sz="1600" dirty="0" smtClean="0">
                <a:solidFill>
                  <a:schemeClr val="bg1"/>
                </a:solidFill>
              </a:rPr>
              <a:t> ions pumped into the cell</a:t>
            </a:r>
          </a:p>
          <a:p>
            <a:pPr lvl="2"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bg1"/>
                </a:solidFill>
              </a:rPr>
              <a:t>fueled by cellular energy</a:t>
            </a:r>
            <a:r>
              <a:rPr lang="en-US" sz="2000" dirty="0" smtClean="0">
                <a:solidFill>
                  <a:schemeClr val="bg1"/>
                </a:solidFill>
              </a:rPr>
              <a:t/>
            </a:r>
            <a:br>
              <a:rPr lang="en-US" sz="2000" dirty="0" smtClean="0">
                <a:solidFill>
                  <a:schemeClr val="bg1"/>
                </a:solidFill>
              </a:rPr>
            </a:br>
            <a:endParaRPr lang="en-US" sz="2000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B561-F1B9-4C14-A4C2-419CF3D6C14F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BIME 4200 </a:t>
            </a:r>
          </a:p>
          <a:p>
            <a:r>
              <a:rPr lang="en-US" dirty="0"/>
              <a:t>Chapter 4 Bioelectrical Signals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FABE-3765-4CB0-98F2-46176FB7467D}" type="slidenum">
              <a:rPr lang="en-US" smtClean="0"/>
              <a:t>5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457200" y="1295400"/>
            <a:ext cx="8229600" cy="4876800"/>
            <a:chOff x="457200" y="1295400"/>
            <a:chExt cx="8229600" cy="4876800"/>
          </a:xfrm>
        </p:grpSpPr>
        <p:sp>
          <p:nvSpPr>
            <p:cNvPr id="11" name="Content Placeholder 6"/>
            <p:cNvSpPr txBox="1">
              <a:spLocks/>
            </p:cNvSpPr>
            <p:nvPr/>
          </p:nvSpPr>
          <p:spPr>
            <a:xfrm>
              <a:off x="457200" y="1295400"/>
              <a:ext cx="8229600" cy="48768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25400" cap="flat" cmpd="sng" algn="ctr">
              <a:solidFill>
                <a:schemeClr val="bg1"/>
              </a:solidFill>
              <a:prstDash val="soli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lIns="91440" tIns="45720" rIns="91440" bIns="45720" rtlCol="0">
              <a:norm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itchFamily="34" charset="0"/>
                <a:buNone/>
              </a:pPr>
              <a:r>
                <a:rPr lang="en-US" sz="2400" smtClean="0">
                  <a:solidFill>
                    <a:schemeClr val="bg1"/>
                  </a:solidFill>
                </a:rPr>
                <a:t/>
              </a:r>
              <a:br>
                <a:rPr lang="en-US" sz="2400" smtClean="0">
                  <a:solidFill>
                    <a:schemeClr val="bg1"/>
                  </a:solidFill>
                </a:rPr>
              </a:br>
              <a:endParaRPr lang="en-US" sz="2400" smtClean="0">
                <a:solidFill>
                  <a:schemeClr val="bg1"/>
                </a:solidFill>
              </a:endParaRPr>
            </a:p>
            <a:p>
              <a:pPr lvl="1">
                <a:buFont typeface="Wingdings" pitchFamily="2" charset="2"/>
                <a:buChar char="Ø"/>
              </a:pPr>
              <a:endParaRPr lang="en-US" smtClean="0">
                <a:solidFill>
                  <a:schemeClr val="bg1"/>
                </a:solidFill>
              </a:endParaRPr>
            </a:p>
            <a:p>
              <a:endParaRPr lang="en-US" sz="2400" smtClean="0">
                <a:solidFill>
                  <a:schemeClr val="bg1"/>
                </a:solidFill>
              </a:endParaRPr>
            </a:p>
            <a:p>
              <a:pPr marL="0" indent="0">
                <a:buFont typeface="Arial" pitchFamily="34" charset="0"/>
                <a:buNone/>
              </a:pPr>
              <a:endParaRPr lang="en-US" smtClean="0">
                <a:solidFill>
                  <a:schemeClr val="bg1"/>
                </a:solidFill>
              </a:endParaRPr>
            </a:p>
            <a:p>
              <a:endParaRPr lang="en-US" smtClean="0">
                <a:solidFill>
                  <a:schemeClr val="bg1"/>
                </a:solidFill>
              </a:endParaRPr>
            </a:p>
            <a:p>
              <a:pPr>
                <a:buFont typeface="Wingdings" pitchFamily="2" charset="2"/>
                <a:buChar char="Ø"/>
              </a:pPr>
              <a:endParaRPr lang="en-US" smtClean="0">
                <a:solidFill>
                  <a:schemeClr val="bg1"/>
                </a:solidFill>
              </a:endParaRPr>
            </a:p>
            <a:p>
              <a:pPr lvl="1">
                <a:buFont typeface="Wingdings" pitchFamily="2" charset="2"/>
                <a:buChar char="Ø"/>
              </a:pPr>
              <a:endParaRPr lang="en-US" smtClean="0">
                <a:solidFill>
                  <a:schemeClr val="bg1"/>
                </a:solidFill>
              </a:endParaRPr>
            </a:p>
            <a:p>
              <a:endParaRPr lang="en-US" smtClean="0">
                <a:solidFill>
                  <a:schemeClr val="bg1"/>
                </a:solidFill>
              </a:endParaRPr>
            </a:p>
            <a:p>
              <a:endParaRPr lang="en-US" smtClean="0">
                <a:solidFill>
                  <a:schemeClr val="bg1"/>
                </a:solidFill>
              </a:endParaRPr>
            </a:p>
            <a:p>
              <a:endParaRPr lang="en-US" dirty="0" smtClean="0">
                <a:solidFill>
                  <a:schemeClr val="bg1"/>
                </a:solidFill>
              </a:endParaRPr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74118" y="1333500"/>
              <a:ext cx="4195763" cy="48064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65837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solidFill>
            <a:schemeClr val="accent4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How to Estimate the Resting Potential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76800"/>
          </a:xfr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Resting potential can be estimated given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>
                <a:solidFill>
                  <a:schemeClr val="bg1"/>
                </a:solidFill>
              </a:rPr>
              <a:t>Surrounding </a:t>
            </a:r>
            <a:r>
              <a:rPr lang="en-US" sz="2000" dirty="0" smtClean="0">
                <a:solidFill>
                  <a:schemeClr val="bg1"/>
                </a:solidFill>
              </a:rPr>
              <a:t>temperature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Permeability coefficients for Na</a:t>
            </a:r>
            <a:r>
              <a:rPr lang="en-US" sz="2000" baseline="30000" dirty="0" smtClean="0">
                <a:solidFill>
                  <a:schemeClr val="bg1"/>
                </a:solidFill>
              </a:rPr>
              <a:t>+</a:t>
            </a:r>
            <a:r>
              <a:rPr lang="en-US" sz="2000" dirty="0" smtClean="0">
                <a:solidFill>
                  <a:schemeClr val="bg1"/>
                </a:solidFill>
              </a:rPr>
              <a:t>, K</a:t>
            </a:r>
            <a:r>
              <a:rPr lang="en-US" sz="2000" baseline="30000" dirty="0" smtClean="0">
                <a:solidFill>
                  <a:schemeClr val="bg1"/>
                </a:solidFill>
              </a:rPr>
              <a:t>+</a:t>
            </a:r>
            <a:r>
              <a:rPr lang="en-US" sz="2000" dirty="0" smtClean="0">
                <a:solidFill>
                  <a:schemeClr val="bg1"/>
                </a:solidFill>
              </a:rPr>
              <a:t>, </a:t>
            </a:r>
            <a:r>
              <a:rPr lang="en-US" sz="2000" dirty="0" err="1" smtClean="0">
                <a:solidFill>
                  <a:schemeClr val="bg1"/>
                </a:solidFill>
              </a:rPr>
              <a:t>Cl</a:t>
            </a:r>
            <a:r>
              <a:rPr lang="en-US" sz="2000" baseline="30000" dirty="0" smtClean="0">
                <a:solidFill>
                  <a:schemeClr val="bg1"/>
                </a:solidFill>
              </a:rPr>
              <a:t>-</a:t>
            </a:r>
            <a:r>
              <a:rPr lang="en-US" sz="2000" dirty="0" smtClean="0">
                <a:solidFill>
                  <a:schemeClr val="bg1"/>
                </a:solidFill>
              </a:rPr>
              <a:t> ions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Intracellular and extracellular concentrations </a:t>
            </a:r>
            <a:r>
              <a:rPr lang="en-US" sz="2000" dirty="0">
                <a:solidFill>
                  <a:schemeClr val="bg1"/>
                </a:solidFill>
              </a:rPr>
              <a:t>of Na</a:t>
            </a:r>
            <a:r>
              <a:rPr lang="en-US" sz="2000" baseline="30000" dirty="0">
                <a:solidFill>
                  <a:schemeClr val="bg1"/>
                </a:solidFill>
              </a:rPr>
              <a:t>+</a:t>
            </a:r>
            <a:r>
              <a:rPr lang="en-US" sz="2000" dirty="0">
                <a:solidFill>
                  <a:schemeClr val="bg1"/>
                </a:solidFill>
              </a:rPr>
              <a:t>, K</a:t>
            </a:r>
            <a:r>
              <a:rPr lang="en-US" sz="2000" baseline="30000" dirty="0">
                <a:solidFill>
                  <a:schemeClr val="bg1"/>
                </a:solidFill>
              </a:rPr>
              <a:t>+</a:t>
            </a:r>
            <a:r>
              <a:rPr lang="en-US" sz="2000" dirty="0">
                <a:solidFill>
                  <a:schemeClr val="bg1"/>
                </a:solidFill>
              </a:rPr>
              <a:t>, </a:t>
            </a:r>
            <a:r>
              <a:rPr lang="en-US" sz="2000" dirty="0" err="1">
                <a:solidFill>
                  <a:schemeClr val="bg1"/>
                </a:solidFill>
              </a:rPr>
              <a:t>Cl</a:t>
            </a:r>
            <a:r>
              <a:rPr lang="en-US" sz="2000" baseline="30000" dirty="0">
                <a:solidFill>
                  <a:schemeClr val="bg1"/>
                </a:solidFill>
              </a:rPr>
              <a:t>-</a:t>
            </a:r>
            <a:r>
              <a:rPr lang="en-US" sz="2000" dirty="0">
                <a:solidFill>
                  <a:schemeClr val="bg1"/>
                </a:solidFill>
              </a:rPr>
              <a:t> ions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sz="2800" dirty="0" smtClean="0">
                <a:solidFill>
                  <a:schemeClr val="bg1"/>
                </a:solidFill>
              </a:rPr>
              <a:t>Goldman-Hodgkin-Katz formulation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Refer to Equation 4.2 in pp. 128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Example 4.1</a:t>
            </a:r>
            <a:r>
              <a:rPr lang="en-US" sz="2400" dirty="0" smtClean="0">
                <a:solidFill>
                  <a:schemeClr val="bg1"/>
                </a:solidFill>
              </a:rPr>
              <a:t/>
            </a:r>
            <a:br>
              <a:rPr lang="en-US" sz="2400" dirty="0" smtClean="0">
                <a:solidFill>
                  <a:schemeClr val="bg1"/>
                </a:solidFill>
              </a:rPr>
            </a:br>
            <a:endParaRPr lang="en-US" sz="2400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B561-F1B9-4C14-A4C2-419CF3D6C14F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BIME 4200 </a:t>
            </a:r>
          </a:p>
          <a:p>
            <a:r>
              <a:rPr lang="en-US" dirty="0"/>
              <a:t>Chapter 4 Bioelectrical Signals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FABE-3765-4CB0-98F2-46176FB7467D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0437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solidFill>
            <a:schemeClr val="accent4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Action Potential of Excitable Cells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76800"/>
          </a:xfr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Depolarization of the cell membrane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Result of activation of gated sodium channels </a:t>
            </a:r>
            <a:r>
              <a:rPr lang="en-US" sz="2000" dirty="0">
                <a:solidFill>
                  <a:schemeClr val="bg1"/>
                </a:solidFill>
              </a:rPr>
              <a:t>by </a:t>
            </a:r>
            <a:r>
              <a:rPr lang="en-US" sz="1300" dirty="0" smtClean="0">
                <a:solidFill>
                  <a:schemeClr val="bg1"/>
                </a:solidFill>
              </a:rPr>
              <a:t>(60)</a:t>
            </a:r>
          </a:p>
          <a:p>
            <a:pPr lvl="2"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bg1"/>
                </a:solidFill>
              </a:rPr>
              <a:t>Mechanical stimuli such as stretching or sound waves</a:t>
            </a:r>
          </a:p>
          <a:p>
            <a:pPr lvl="2"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bg1"/>
                </a:solidFill>
              </a:rPr>
              <a:t>Neurotransmitters such as acetylcholine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Resting potential is reduced due to the facilitated diffusion of sodium into the cell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An action potential is generated if the resting potential reaches the threshold voltage (e.g. -50 mV)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The action potential travels along the membrane at a constant velocity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b="1" i="1" dirty="0" smtClean="0">
                <a:solidFill>
                  <a:srgbClr val="FFFF00"/>
                </a:solidFill>
              </a:rPr>
              <a:t>The cell membrane cannot respond to another stimulus during depolarization </a:t>
            </a:r>
            <a:r>
              <a:rPr lang="en-US" sz="1300" dirty="0">
                <a:solidFill>
                  <a:schemeClr val="bg1"/>
                </a:solidFill>
              </a:rPr>
              <a:t>(</a:t>
            </a:r>
            <a:r>
              <a:rPr lang="en-US" sz="1300" dirty="0" smtClean="0">
                <a:solidFill>
                  <a:schemeClr val="bg1"/>
                </a:solidFill>
              </a:rPr>
              <a:t>61)</a:t>
            </a:r>
            <a:endParaRPr lang="en-US" sz="1300" b="1" i="1" dirty="0" smtClean="0">
              <a:solidFill>
                <a:srgbClr val="FFFF00"/>
              </a:solidFill>
            </a:endParaRPr>
          </a:p>
          <a:p>
            <a:pPr lvl="2">
              <a:buFont typeface="Wingdings" pitchFamily="2" charset="2"/>
              <a:buChar char="§"/>
            </a:pPr>
            <a:r>
              <a:rPr lang="en-US" sz="1600" dirty="0" smtClean="0">
                <a:solidFill>
                  <a:srgbClr val="FFFF00"/>
                </a:solidFill>
              </a:rPr>
              <a:t>This refractory period sets an upper limit to the maximum firing frequency</a:t>
            </a:r>
          </a:p>
          <a:p>
            <a:pPr lvl="2">
              <a:buFont typeface="Wingdings" pitchFamily="2" charset="2"/>
              <a:buChar char="§"/>
            </a:pPr>
            <a:r>
              <a:rPr lang="en-US" sz="1600" dirty="0" smtClean="0">
                <a:solidFill>
                  <a:srgbClr val="FFFF00"/>
                </a:solidFill>
              </a:rPr>
              <a:t>For example, 1ms of the refractory period means the maximum 1000 APs/s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Action potential is all-or-nothing type of </a:t>
            </a:r>
            <a:r>
              <a:rPr lang="en-US" sz="2800" dirty="0">
                <a:solidFill>
                  <a:schemeClr val="bg1"/>
                </a:solidFill>
              </a:rPr>
              <a:t>signal </a:t>
            </a:r>
            <a:r>
              <a:rPr lang="en-US" sz="1300" dirty="0">
                <a:solidFill>
                  <a:schemeClr val="bg1"/>
                </a:solidFill>
              </a:rPr>
              <a:t>(</a:t>
            </a:r>
            <a:r>
              <a:rPr lang="en-US" sz="1300" dirty="0" smtClean="0">
                <a:solidFill>
                  <a:schemeClr val="bg1"/>
                </a:solidFill>
              </a:rPr>
              <a:t>63)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Its strength is an intrinsic property of the cell (</a:t>
            </a:r>
            <a:r>
              <a:rPr lang="en-US" sz="2000" dirty="0" smtClean="0">
                <a:solidFill>
                  <a:srgbClr val="FFC000"/>
                </a:solidFill>
              </a:rPr>
              <a:t>strong stimulus ≠ large AP</a:t>
            </a:r>
            <a:r>
              <a:rPr lang="en-US" sz="2000" dirty="0" smtClean="0">
                <a:solidFill>
                  <a:schemeClr val="bg1"/>
                </a:solidFill>
              </a:rPr>
              <a:t>)</a:t>
            </a:r>
            <a:br>
              <a:rPr lang="en-US" sz="2000" dirty="0" smtClean="0">
                <a:solidFill>
                  <a:schemeClr val="bg1"/>
                </a:solidFill>
              </a:rPr>
            </a:br>
            <a:endParaRPr lang="en-US" sz="2000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B561-F1B9-4C14-A4C2-419CF3D6C14F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BIME 4200 </a:t>
            </a:r>
          </a:p>
          <a:p>
            <a:r>
              <a:rPr lang="en-US" dirty="0"/>
              <a:t>Chapter 4 Bioelectrical Signals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FABE-3765-4CB0-98F2-46176FB7467D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74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solidFill>
            <a:schemeClr val="accent4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How to Measure Action Potentials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76800"/>
          </a:xfr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endParaRPr lang="en-US" sz="2000" dirty="0" smtClean="0">
              <a:solidFill>
                <a:schemeClr val="bg1"/>
              </a:solidFill>
            </a:endParaRPr>
          </a:p>
          <a:p>
            <a:endParaRPr lang="en-US" sz="2000" dirty="0">
              <a:solidFill>
                <a:schemeClr val="bg1"/>
              </a:solidFill>
            </a:endParaRP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endParaRPr lang="en-US" sz="2000" dirty="0">
              <a:solidFill>
                <a:schemeClr val="bg1"/>
              </a:solidFill>
            </a:endParaRP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endParaRPr lang="en-US" sz="2000" dirty="0">
              <a:solidFill>
                <a:schemeClr val="bg1"/>
              </a:solidFill>
            </a:endParaRP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endParaRPr lang="en-US" sz="2000" dirty="0">
              <a:solidFill>
                <a:schemeClr val="bg1"/>
              </a:solidFill>
            </a:endParaRP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sz="2000" dirty="0" smtClean="0">
                <a:solidFill>
                  <a:schemeClr val="bg1"/>
                </a:solidFill>
              </a:rPr>
              <a:t>An AP travels from the left to the right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Region A is about to be depolarized by rapid diffusion of Na</a:t>
            </a:r>
            <a:r>
              <a:rPr lang="en-US" sz="2000" baseline="30000" dirty="0" smtClean="0">
                <a:solidFill>
                  <a:schemeClr val="bg1"/>
                </a:solidFill>
              </a:rPr>
              <a:t>+</a:t>
            </a:r>
            <a:r>
              <a:rPr lang="en-US" sz="2000" dirty="0" smtClean="0">
                <a:solidFill>
                  <a:schemeClr val="bg1"/>
                </a:solidFill>
              </a:rPr>
              <a:t> into the cell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Region B is depolarized, i.e. the polarity is reversed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Region C  is repolarized after the AP swept past the intracellular electrode</a:t>
            </a:r>
          </a:p>
          <a:p>
            <a:pPr lvl="1"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B561-F1B9-4C14-A4C2-419CF3D6C14F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BIME 4200 </a:t>
            </a:r>
          </a:p>
          <a:p>
            <a:r>
              <a:rPr lang="en-US" dirty="0"/>
              <a:t>Chapter 4 Bioelectrical Signals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FABE-3765-4CB0-98F2-46176FB7467D}" type="slidenum">
              <a:rPr lang="en-US" smtClean="0"/>
              <a:t>8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8350" y="1343025"/>
            <a:ext cx="5048250" cy="316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9148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solidFill>
            <a:schemeClr val="accent4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Neurons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76800"/>
          </a:xfr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1600" dirty="0" smtClean="0">
                <a:solidFill>
                  <a:schemeClr val="bg1"/>
                </a:solidFill>
              </a:rPr>
              <a:t/>
            </a:r>
            <a:br>
              <a:rPr lang="en-US" sz="1600" dirty="0" smtClean="0">
                <a:solidFill>
                  <a:schemeClr val="bg1"/>
                </a:solidFill>
              </a:rPr>
            </a:br>
            <a:endParaRPr lang="en-US" sz="1600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800" dirty="0" smtClean="0">
                <a:solidFill>
                  <a:schemeClr val="bg1"/>
                </a:solidFill>
              </a:rPr>
              <a:t>The axon in the v</a:t>
            </a:r>
            <a:r>
              <a:rPr lang="en-US" sz="2800" i="1" dirty="0" smtClean="0">
                <a:solidFill>
                  <a:schemeClr val="bg1"/>
                </a:solidFill>
              </a:rPr>
              <a:t>e</a:t>
            </a:r>
            <a:r>
              <a:rPr lang="en-US" sz="2800" dirty="0" smtClean="0">
                <a:solidFill>
                  <a:schemeClr val="bg1"/>
                </a:solidFill>
              </a:rPr>
              <a:t>rtebrate is insulated (i.e. myelinated) by a sheath of </a:t>
            </a:r>
            <a:r>
              <a:rPr lang="en-US" sz="2800" dirty="0">
                <a:solidFill>
                  <a:schemeClr val="bg1"/>
                </a:solidFill>
              </a:rPr>
              <a:t>myelin </a:t>
            </a:r>
            <a:r>
              <a:rPr lang="en-US" sz="1300" dirty="0">
                <a:solidFill>
                  <a:schemeClr val="bg1"/>
                </a:solidFill>
              </a:rPr>
              <a:t>(</a:t>
            </a:r>
            <a:r>
              <a:rPr lang="en-US" sz="1300" dirty="0" smtClean="0">
                <a:solidFill>
                  <a:schemeClr val="bg1"/>
                </a:solidFill>
              </a:rPr>
              <a:t>64)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The myelin sheath is interrupted by nodes of Ranvier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chemeClr val="bg1"/>
                </a:solidFill>
                <a:hlinkClick r:id="rId3"/>
              </a:rPr>
              <a:t>Node of Ranvier</a:t>
            </a:r>
            <a:endParaRPr lang="en-US" sz="1600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The rapid diffusion of sodium ions occurs only at these nodes of Ranvier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APs do not travel along the axon, rather they jump from one node to the next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This results in fast propagation of APs</a:t>
            </a:r>
          </a:p>
          <a:p>
            <a:pPr marL="0" indent="0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B561-F1B9-4C14-A4C2-419CF3D6C14F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BIME 4200 </a:t>
            </a:r>
          </a:p>
          <a:p>
            <a:r>
              <a:rPr lang="en-US" dirty="0"/>
              <a:t>Chapter 4 Bioelectrical Signals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FABE-3765-4CB0-98F2-46176FB7467D}" type="slidenum">
              <a:rPr lang="en-US" smtClean="0"/>
              <a:t>9</a:t>
            </a:fld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0" y="1371600"/>
            <a:ext cx="238125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371623"/>
            <a:ext cx="4105275" cy="1924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2830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23215</TotalTime>
  <Words>2429</Words>
  <Application>Microsoft Office PowerPoint</Application>
  <PresentationFormat>On-screen Show (4:3)</PresentationFormat>
  <Paragraphs>1241</Paragraphs>
  <Slides>42</Slides>
  <Notes>42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6" baseType="lpstr">
      <vt:lpstr>Arial</vt:lpstr>
      <vt:lpstr>Calibri</vt:lpstr>
      <vt:lpstr>Wingdings</vt:lpstr>
      <vt:lpstr>Office Theme</vt:lpstr>
      <vt:lpstr>Overview</vt:lpstr>
      <vt:lpstr>Types of Bioelectric Signals</vt:lpstr>
      <vt:lpstr>Root of Bioelectric Signals</vt:lpstr>
      <vt:lpstr>Cell Membrane</vt:lpstr>
      <vt:lpstr>Resting Potential of Cells</vt:lpstr>
      <vt:lpstr>How to Estimate the Resting Potential</vt:lpstr>
      <vt:lpstr>Action Potential of Excitable Cells</vt:lpstr>
      <vt:lpstr>How to Measure Action Potentials</vt:lpstr>
      <vt:lpstr>Neurons</vt:lpstr>
      <vt:lpstr>Neuroengineering</vt:lpstr>
      <vt:lpstr>Neural Action Potentials</vt:lpstr>
      <vt:lpstr>Neural Recording</vt:lpstr>
      <vt:lpstr>Electromyogram</vt:lpstr>
      <vt:lpstr>Electroencephalogram</vt:lpstr>
      <vt:lpstr>Electroencephalogram</vt:lpstr>
      <vt:lpstr>EEG Electrode Map</vt:lpstr>
      <vt:lpstr>Wave Patterns in EEG (71)</vt:lpstr>
      <vt:lpstr>Spectrum of EEG Wave Patterns</vt:lpstr>
      <vt:lpstr>Sleep Patterns &amp; EEG</vt:lpstr>
      <vt:lpstr>Timing Analysis in EEG</vt:lpstr>
      <vt:lpstr>Timing Analysis in EEG</vt:lpstr>
      <vt:lpstr>Magnetoencephalogram</vt:lpstr>
      <vt:lpstr>Introduction to the Heart</vt:lpstr>
      <vt:lpstr>Introduction to the Heart</vt:lpstr>
      <vt:lpstr>Introduction to ECG (77)</vt:lpstr>
      <vt:lpstr>12-Channel ECG</vt:lpstr>
      <vt:lpstr>6 Coronal Plane Channels (78)</vt:lpstr>
      <vt:lpstr>6 Transverse Plane Channels</vt:lpstr>
      <vt:lpstr>ECG Paper</vt:lpstr>
      <vt:lpstr>ECG Heart Rate</vt:lpstr>
      <vt:lpstr>Types of Arrhythmia (79 &amp; 80)</vt:lpstr>
      <vt:lpstr>Sinus Bradycardia</vt:lpstr>
      <vt:lpstr>Sinus Tachycardia</vt:lpstr>
      <vt:lpstr>Atrial Flutter</vt:lpstr>
      <vt:lpstr>Atrial Fibrillation</vt:lpstr>
      <vt:lpstr>1st Degree Atrioventricular Block</vt:lpstr>
      <vt:lpstr>2nd Degree Atrioventricular Block (Mobitz Type I)</vt:lpstr>
      <vt:lpstr>2nd Degree Atrioventricular Block (Mobitz Type II)</vt:lpstr>
      <vt:lpstr>3rd Degree Atrioventricular Block</vt:lpstr>
      <vt:lpstr>Premature Ventricular Contraction</vt:lpstr>
      <vt:lpstr>Myocardial Ischemia</vt:lpstr>
      <vt:lpstr>Ventricular Fibrillation</vt:lpstr>
    </vt:vector>
  </TitlesOfParts>
  <Company>East Carolina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 do we need op-amps?</dc:title>
  <dc:creator>itcs</dc:creator>
  <cp:lastModifiedBy>Kim, Sunghan</cp:lastModifiedBy>
  <cp:revision>291</cp:revision>
  <cp:lastPrinted>2018-10-23T12:58:50Z</cp:lastPrinted>
  <dcterms:created xsi:type="dcterms:W3CDTF">2012-09-10T17:47:44Z</dcterms:created>
  <dcterms:modified xsi:type="dcterms:W3CDTF">2019-10-24T14:45:10Z</dcterms:modified>
</cp:coreProperties>
</file>