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2.xml" ContentType="application/vnd.openxmlformats-officedocument.drawingml.chart+xml"/>
  <Override PartName="/ppt/notesSlides/notesSlide27.xml" ContentType="application/vnd.openxmlformats-officedocument.presentationml.notesSlide+xml"/>
  <Override PartName="/ppt/charts/chart3.xml" ContentType="application/vnd.openxmlformats-officedocument.drawingml.chart+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62"/>
  </p:notesMasterIdLst>
  <p:sldIdLst>
    <p:sldId id="256" r:id="rId3"/>
    <p:sldId id="257" r:id="rId4"/>
    <p:sldId id="271" r:id="rId5"/>
    <p:sldId id="265" r:id="rId6"/>
    <p:sldId id="273" r:id="rId7"/>
    <p:sldId id="275" r:id="rId8"/>
    <p:sldId id="276" r:id="rId9"/>
    <p:sldId id="277" r:id="rId10"/>
    <p:sldId id="365" r:id="rId11"/>
    <p:sldId id="279" r:id="rId12"/>
    <p:sldId id="281" r:id="rId13"/>
    <p:sldId id="282" r:id="rId14"/>
    <p:sldId id="288" r:id="rId15"/>
    <p:sldId id="291" r:id="rId16"/>
    <p:sldId id="289" r:id="rId17"/>
    <p:sldId id="293" r:id="rId18"/>
    <p:sldId id="292" r:id="rId19"/>
    <p:sldId id="294" r:id="rId20"/>
    <p:sldId id="295" r:id="rId21"/>
    <p:sldId id="298" r:id="rId22"/>
    <p:sldId id="299" r:id="rId23"/>
    <p:sldId id="301" r:id="rId24"/>
    <p:sldId id="302" r:id="rId25"/>
    <p:sldId id="304" r:id="rId26"/>
    <p:sldId id="305" r:id="rId27"/>
    <p:sldId id="306" r:id="rId28"/>
    <p:sldId id="307" r:id="rId29"/>
    <p:sldId id="308" r:id="rId30"/>
    <p:sldId id="309" r:id="rId31"/>
    <p:sldId id="312" r:id="rId32"/>
    <p:sldId id="313" r:id="rId33"/>
    <p:sldId id="316" r:id="rId34"/>
    <p:sldId id="317" r:id="rId35"/>
    <p:sldId id="320" r:id="rId36"/>
    <p:sldId id="319" r:id="rId37"/>
    <p:sldId id="323" r:id="rId38"/>
    <p:sldId id="327" r:id="rId39"/>
    <p:sldId id="328" r:id="rId40"/>
    <p:sldId id="331" r:id="rId41"/>
    <p:sldId id="332" r:id="rId42"/>
    <p:sldId id="334" r:id="rId43"/>
    <p:sldId id="366" r:id="rId44"/>
    <p:sldId id="367" r:id="rId45"/>
    <p:sldId id="339" r:id="rId46"/>
    <p:sldId id="352" r:id="rId47"/>
    <p:sldId id="341" r:id="rId48"/>
    <p:sldId id="353" r:id="rId49"/>
    <p:sldId id="337" r:id="rId50"/>
    <p:sldId id="357" r:id="rId51"/>
    <p:sldId id="363" r:id="rId52"/>
    <p:sldId id="343" r:id="rId53"/>
    <p:sldId id="364" r:id="rId54"/>
    <p:sldId id="345" r:id="rId55"/>
    <p:sldId id="346" r:id="rId56"/>
    <p:sldId id="355" r:id="rId57"/>
    <p:sldId id="348" r:id="rId58"/>
    <p:sldId id="349" r:id="rId59"/>
    <p:sldId id="350" r:id="rId60"/>
    <p:sldId id="356"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9A29E81-A58A-4257-B64E-0E14FE23C415}">
          <p14:sldIdLst>
            <p14:sldId id="256"/>
            <p14:sldId id="257"/>
            <p14:sldId id="271"/>
            <p14:sldId id="265"/>
            <p14:sldId id="273"/>
            <p14:sldId id="275"/>
            <p14:sldId id="276"/>
            <p14:sldId id="277"/>
            <p14:sldId id="365"/>
            <p14:sldId id="279"/>
            <p14:sldId id="281"/>
            <p14:sldId id="282"/>
            <p14:sldId id="288"/>
            <p14:sldId id="291"/>
            <p14:sldId id="289"/>
            <p14:sldId id="293"/>
            <p14:sldId id="292"/>
            <p14:sldId id="294"/>
            <p14:sldId id="295"/>
            <p14:sldId id="298"/>
            <p14:sldId id="299"/>
            <p14:sldId id="301"/>
            <p14:sldId id="302"/>
            <p14:sldId id="304"/>
            <p14:sldId id="305"/>
            <p14:sldId id="306"/>
            <p14:sldId id="307"/>
            <p14:sldId id="308"/>
            <p14:sldId id="309"/>
            <p14:sldId id="312"/>
            <p14:sldId id="313"/>
            <p14:sldId id="316"/>
            <p14:sldId id="317"/>
            <p14:sldId id="320"/>
            <p14:sldId id="319"/>
            <p14:sldId id="323"/>
            <p14:sldId id="327"/>
            <p14:sldId id="328"/>
            <p14:sldId id="331"/>
            <p14:sldId id="332"/>
            <p14:sldId id="334"/>
            <p14:sldId id="366"/>
            <p14:sldId id="367"/>
            <p14:sldId id="339"/>
            <p14:sldId id="352"/>
            <p14:sldId id="341"/>
            <p14:sldId id="353"/>
            <p14:sldId id="337"/>
            <p14:sldId id="357"/>
            <p14:sldId id="363"/>
            <p14:sldId id="343"/>
            <p14:sldId id="364"/>
            <p14:sldId id="345"/>
            <p14:sldId id="346"/>
            <p14:sldId id="355"/>
            <p14:sldId id="348"/>
            <p14:sldId id="349"/>
            <p14:sldId id="350"/>
            <p14:sldId id="35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FF"/>
    <a:srgbClr val="FF00FF"/>
    <a:srgbClr val="00FF00"/>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5" autoAdjust="0"/>
    <p:restoredTop sz="86891" autoAdjust="0"/>
  </p:normalViewPr>
  <p:slideViewPr>
    <p:cSldViewPr>
      <p:cViewPr>
        <p:scale>
          <a:sx n="75" d="100"/>
          <a:sy n="75" d="100"/>
        </p:scale>
        <p:origin x="-2028" y="-582"/>
      </p:cViewPr>
      <p:guideLst>
        <p:guide orient="horz" pos="2160"/>
        <p:guide pos="2880"/>
      </p:guideLst>
    </p:cSldViewPr>
  </p:slideViewPr>
  <p:outlineViewPr>
    <p:cViewPr>
      <p:scale>
        <a:sx n="33" d="100"/>
        <a:sy n="33" d="100"/>
      </p:scale>
      <p:origin x="0" y="285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oleObject" Target="file:///C:\Users\baconv\AppData\Local\Microsoft\Windows\Temporary%20Internet%20Files\Content.Outlook\0QZGAHLX\eJournals%20Survey%20Compilation%20(2).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baconv\AppData\Local\Microsoft\Windows\Temporary%20Internet%20Files\Content.Outlook\0QZGAHLX\eJournals%20Survey%20Compilation%20(2).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baconv\AppData\Local\Microsoft\Windows\Temporary%20Internet%20Files\Content.Outlook\0QZGAHLX\eJournals%20Survey%20Compilation%20(2).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piratedrive\facultystaff\BACONV\Research\Charleston%202012%20presentation\downloads%20vs%20enrollment.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baconv\AppData\Local\Microsoft\Windows\Temporary%20Internet%20Files\Content.Outlook\0QZGAHLX\eJournals%20Survey%20Compilation%20(2).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piratedrive\facultystaff\BACONV\Research\Charleston%202012%20presentation\downloads%20vs%20enrollmen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33019653031176"/>
          <c:y val="0.27085237030556364"/>
          <c:w val="0.63004046369203848"/>
          <c:h val="0.54468960528400256"/>
        </c:manualLayout>
      </c:layout>
      <c:barChart>
        <c:barDir val="col"/>
        <c:grouping val="clustered"/>
        <c:varyColors val="0"/>
        <c:ser>
          <c:idx val="0"/>
          <c:order val="0"/>
          <c:tx>
            <c:strRef>
              <c:f>Sheet1!$B$1</c:f>
              <c:strCache>
                <c:ptCount val="1"/>
                <c:pt idx="0">
                  <c:v>Average</c:v>
                </c:pt>
              </c:strCache>
            </c:strRef>
          </c:tx>
          <c:invertIfNegative val="0"/>
          <c:cat>
            <c:strRef>
              <c:f>Sheet1!$A$2:$A$8</c:f>
              <c:strCache>
                <c:ptCount val="7"/>
                <c:pt idx="0">
                  <c:v>Blackwell</c:v>
                </c:pt>
                <c:pt idx="1">
                  <c:v>Elsevier</c:v>
                </c:pt>
                <c:pt idx="2">
                  <c:v>Emerald</c:v>
                </c:pt>
                <c:pt idx="3">
                  <c:v>SAGE</c:v>
                </c:pt>
                <c:pt idx="4">
                  <c:v>Springer</c:v>
                </c:pt>
                <c:pt idx="5">
                  <c:v>Wiley</c:v>
                </c:pt>
                <c:pt idx="6">
                  <c:v>Average</c:v>
                </c:pt>
              </c:strCache>
            </c:strRef>
          </c:cat>
          <c:val>
            <c:numRef>
              <c:f>Sheet1!$B$2:$B$8</c:f>
              <c:numCache>
                <c:formatCode>"$"#,##0.00</c:formatCode>
                <c:ptCount val="7"/>
                <c:pt idx="0">
                  <c:v>11.51</c:v>
                </c:pt>
                <c:pt idx="1">
                  <c:v>5.65</c:v>
                </c:pt>
                <c:pt idx="2">
                  <c:v>3.16</c:v>
                </c:pt>
                <c:pt idx="3">
                  <c:v>6.15</c:v>
                </c:pt>
                <c:pt idx="4">
                  <c:v>10.49</c:v>
                </c:pt>
                <c:pt idx="5">
                  <c:v>14.43</c:v>
                </c:pt>
                <c:pt idx="6">
                  <c:v>8.57</c:v>
                </c:pt>
              </c:numCache>
            </c:numRef>
          </c:val>
        </c:ser>
        <c:ser>
          <c:idx val="1"/>
          <c:order val="1"/>
          <c:tx>
            <c:strRef>
              <c:f>Sheet1!$C$1</c:f>
              <c:strCache>
                <c:ptCount val="1"/>
                <c:pt idx="0">
                  <c:v>UNC Charlotte</c:v>
                </c:pt>
              </c:strCache>
            </c:strRef>
          </c:tx>
          <c:invertIfNegative val="0"/>
          <c:cat>
            <c:strRef>
              <c:f>Sheet1!$A$2:$A$8</c:f>
              <c:strCache>
                <c:ptCount val="7"/>
                <c:pt idx="0">
                  <c:v>Blackwell</c:v>
                </c:pt>
                <c:pt idx="1">
                  <c:v>Elsevier</c:v>
                </c:pt>
                <c:pt idx="2">
                  <c:v>Emerald</c:v>
                </c:pt>
                <c:pt idx="3">
                  <c:v>SAGE</c:v>
                </c:pt>
                <c:pt idx="4">
                  <c:v>Springer</c:v>
                </c:pt>
                <c:pt idx="5">
                  <c:v>Wiley</c:v>
                </c:pt>
                <c:pt idx="6">
                  <c:v>Average</c:v>
                </c:pt>
              </c:strCache>
            </c:strRef>
          </c:cat>
          <c:val>
            <c:numRef>
              <c:f>Sheet1!$C$2:$C$8</c:f>
              <c:numCache>
                <c:formatCode>"$"#,##0.00</c:formatCode>
                <c:ptCount val="7"/>
                <c:pt idx="0">
                  <c:v>11.46</c:v>
                </c:pt>
                <c:pt idx="1">
                  <c:v>3.89</c:v>
                </c:pt>
                <c:pt idx="2">
                  <c:v>1.1000000000000001</c:v>
                </c:pt>
                <c:pt idx="3">
                  <c:v>4.42</c:v>
                </c:pt>
                <c:pt idx="4">
                  <c:v>9.06</c:v>
                </c:pt>
                <c:pt idx="5">
                  <c:v>14.17</c:v>
                </c:pt>
                <c:pt idx="6">
                  <c:v>7.35</c:v>
                </c:pt>
              </c:numCache>
            </c:numRef>
          </c:val>
        </c:ser>
        <c:ser>
          <c:idx val="2"/>
          <c:order val="2"/>
          <c:tx>
            <c:strRef>
              <c:f>Sheet1!$D$1</c:f>
              <c:strCache>
                <c:ptCount val="1"/>
                <c:pt idx="0">
                  <c:v>ECU</c:v>
                </c:pt>
              </c:strCache>
            </c:strRef>
          </c:tx>
          <c:invertIfNegative val="0"/>
          <c:cat>
            <c:strRef>
              <c:f>Sheet1!$A$2:$A$8</c:f>
              <c:strCache>
                <c:ptCount val="7"/>
                <c:pt idx="0">
                  <c:v>Blackwell</c:v>
                </c:pt>
                <c:pt idx="1">
                  <c:v>Elsevier</c:v>
                </c:pt>
                <c:pt idx="2">
                  <c:v>Emerald</c:v>
                </c:pt>
                <c:pt idx="3">
                  <c:v>SAGE</c:v>
                </c:pt>
                <c:pt idx="4">
                  <c:v>Springer</c:v>
                </c:pt>
                <c:pt idx="5">
                  <c:v>Wiley</c:v>
                </c:pt>
                <c:pt idx="6">
                  <c:v>Average</c:v>
                </c:pt>
              </c:strCache>
            </c:strRef>
          </c:cat>
          <c:val>
            <c:numRef>
              <c:f>Sheet1!$D$2:$D$8</c:f>
              <c:numCache>
                <c:formatCode>"$"#,##0.00</c:formatCode>
                <c:ptCount val="7"/>
                <c:pt idx="0">
                  <c:v>7.59</c:v>
                </c:pt>
                <c:pt idx="1">
                  <c:v>4.0599999999999996</c:v>
                </c:pt>
                <c:pt idx="2">
                  <c:v>3.75</c:v>
                </c:pt>
                <c:pt idx="3">
                  <c:v>4.79</c:v>
                </c:pt>
                <c:pt idx="4">
                  <c:v>6.64</c:v>
                </c:pt>
                <c:pt idx="5">
                  <c:v>12.72</c:v>
                </c:pt>
                <c:pt idx="6">
                  <c:v>6.59</c:v>
                </c:pt>
              </c:numCache>
            </c:numRef>
          </c:val>
        </c:ser>
        <c:ser>
          <c:idx val="3"/>
          <c:order val="3"/>
          <c:tx>
            <c:strRef>
              <c:f>Sheet1!$E$1</c:f>
              <c:strCache>
                <c:ptCount val="1"/>
                <c:pt idx="0">
                  <c:v>UNC Wilmington</c:v>
                </c:pt>
              </c:strCache>
            </c:strRef>
          </c:tx>
          <c:invertIfNegative val="0"/>
          <c:cat>
            <c:strRef>
              <c:f>Sheet1!$A$2:$A$8</c:f>
              <c:strCache>
                <c:ptCount val="7"/>
                <c:pt idx="0">
                  <c:v>Blackwell</c:v>
                </c:pt>
                <c:pt idx="1">
                  <c:v>Elsevier</c:v>
                </c:pt>
                <c:pt idx="2">
                  <c:v>Emerald</c:v>
                </c:pt>
                <c:pt idx="3">
                  <c:v>SAGE</c:v>
                </c:pt>
                <c:pt idx="4">
                  <c:v>Springer</c:v>
                </c:pt>
                <c:pt idx="5">
                  <c:v>Wiley</c:v>
                </c:pt>
                <c:pt idx="6">
                  <c:v>Average</c:v>
                </c:pt>
              </c:strCache>
            </c:strRef>
          </c:cat>
          <c:val>
            <c:numRef>
              <c:f>Sheet1!$E$2:$E$8</c:f>
              <c:numCache>
                <c:formatCode>"$"#,##0.00</c:formatCode>
                <c:ptCount val="7"/>
                <c:pt idx="0">
                  <c:v>20.12</c:v>
                </c:pt>
                <c:pt idx="1">
                  <c:v>8.56</c:v>
                </c:pt>
                <c:pt idx="2">
                  <c:v>5.08</c:v>
                </c:pt>
                <c:pt idx="3">
                  <c:v>10.25</c:v>
                </c:pt>
                <c:pt idx="4">
                  <c:v>15.17</c:v>
                </c:pt>
                <c:pt idx="5">
                  <c:v>23.64</c:v>
                </c:pt>
                <c:pt idx="6">
                  <c:v>13.8</c:v>
                </c:pt>
              </c:numCache>
            </c:numRef>
          </c:val>
        </c:ser>
        <c:ser>
          <c:idx val="4"/>
          <c:order val="4"/>
          <c:tx>
            <c:strRef>
              <c:f>Sheet1!$F$1</c:f>
              <c:strCache>
                <c:ptCount val="1"/>
                <c:pt idx="0">
                  <c:v>UNC Greensboro</c:v>
                </c:pt>
              </c:strCache>
            </c:strRef>
          </c:tx>
          <c:invertIfNegative val="0"/>
          <c:cat>
            <c:strRef>
              <c:f>Sheet1!$A$2:$A$8</c:f>
              <c:strCache>
                <c:ptCount val="7"/>
                <c:pt idx="0">
                  <c:v>Blackwell</c:v>
                </c:pt>
                <c:pt idx="1">
                  <c:v>Elsevier</c:v>
                </c:pt>
                <c:pt idx="2">
                  <c:v>Emerald</c:v>
                </c:pt>
                <c:pt idx="3">
                  <c:v>SAGE</c:v>
                </c:pt>
                <c:pt idx="4">
                  <c:v>Springer</c:v>
                </c:pt>
                <c:pt idx="5">
                  <c:v>Wiley</c:v>
                </c:pt>
                <c:pt idx="6">
                  <c:v>Average</c:v>
                </c:pt>
              </c:strCache>
            </c:strRef>
          </c:cat>
          <c:val>
            <c:numRef>
              <c:f>Sheet1!$F$2:$F$8</c:f>
              <c:numCache>
                <c:formatCode>"$"#,##0.00</c:formatCode>
                <c:ptCount val="7"/>
                <c:pt idx="0">
                  <c:v>6.88</c:v>
                </c:pt>
                <c:pt idx="1">
                  <c:v>6.08</c:v>
                </c:pt>
                <c:pt idx="2">
                  <c:v>2.72</c:v>
                </c:pt>
                <c:pt idx="3">
                  <c:v>5.15</c:v>
                </c:pt>
                <c:pt idx="4">
                  <c:v>11.08</c:v>
                </c:pt>
                <c:pt idx="5">
                  <c:v>7.2</c:v>
                </c:pt>
                <c:pt idx="6">
                  <c:v>6.52</c:v>
                </c:pt>
              </c:numCache>
            </c:numRef>
          </c:val>
        </c:ser>
        <c:dLbls>
          <c:showLegendKey val="0"/>
          <c:showVal val="0"/>
          <c:showCatName val="0"/>
          <c:showSerName val="0"/>
          <c:showPercent val="0"/>
          <c:showBubbleSize val="0"/>
        </c:dLbls>
        <c:gapWidth val="150"/>
        <c:axId val="6482944"/>
        <c:axId val="33166080"/>
      </c:barChart>
      <c:catAx>
        <c:axId val="6482944"/>
        <c:scaling>
          <c:orientation val="minMax"/>
        </c:scaling>
        <c:delete val="0"/>
        <c:axPos val="b"/>
        <c:majorTickMark val="out"/>
        <c:minorTickMark val="none"/>
        <c:tickLblPos val="nextTo"/>
        <c:crossAx val="33166080"/>
        <c:crosses val="autoZero"/>
        <c:auto val="1"/>
        <c:lblAlgn val="ctr"/>
        <c:lblOffset val="100"/>
        <c:noMultiLvlLbl val="0"/>
      </c:catAx>
      <c:valAx>
        <c:axId val="33166080"/>
        <c:scaling>
          <c:orientation val="minMax"/>
        </c:scaling>
        <c:delete val="0"/>
        <c:axPos val="l"/>
        <c:majorGridlines/>
        <c:numFmt formatCode="&quot;$&quot;#,##0.00" sourceLinked="1"/>
        <c:majorTickMark val="out"/>
        <c:minorTickMark val="none"/>
        <c:tickLblPos val="nextTo"/>
        <c:crossAx val="6482944"/>
        <c:crosses val="autoZero"/>
        <c:crossBetween val="between"/>
      </c:valAx>
    </c:plotArea>
    <c:legend>
      <c:legendPos val="r"/>
      <c:legendEntry>
        <c:idx val="0"/>
        <c:txPr>
          <a:bodyPr/>
          <a:lstStyle/>
          <a:p>
            <a:pPr>
              <a:defRPr sz="1200" b="1"/>
            </a:pPr>
            <a:endParaRPr lang="en-US"/>
          </a:p>
        </c:txPr>
      </c:legendEntry>
      <c:legendEntry>
        <c:idx val="1"/>
        <c:txPr>
          <a:bodyPr/>
          <a:lstStyle/>
          <a:p>
            <a:pPr>
              <a:defRPr sz="1200" b="1"/>
            </a:pPr>
            <a:endParaRPr lang="en-US"/>
          </a:p>
        </c:txPr>
      </c:legendEntry>
      <c:legendEntry>
        <c:idx val="2"/>
        <c:txPr>
          <a:bodyPr/>
          <a:lstStyle/>
          <a:p>
            <a:pPr>
              <a:defRPr sz="1200" b="1"/>
            </a:pPr>
            <a:endParaRPr lang="en-US"/>
          </a:p>
        </c:txPr>
      </c:legendEntry>
      <c:legendEntry>
        <c:idx val="3"/>
        <c:txPr>
          <a:bodyPr/>
          <a:lstStyle/>
          <a:p>
            <a:pPr>
              <a:defRPr sz="1200" b="1"/>
            </a:pPr>
            <a:endParaRPr lang="en-US"/>
          </a:p>
        </c:txPr>
      </c:legendEntry>
      <c:legendEntry>
        <c:idx val="4"/>
        <c:txPr>
          <a:bodyPr/>
          <a:lstStyle/>
          <a:p>
            <a:pPr>
              <a:defRPr sz="1200" b="1"/>
            </a:pPr>
            <a:endParaRPr lang="en-US"/>
          </a:p>
        </c:txPr>
      </c:legendEntry>
      <c:layout>
        <c:manualLayout>
          <c:xMode val="edge"/>
          <c:yMode val="edge"/>
          <c:x val="0.62533608603802571"/>
          <c:y val="1.361718674054632E-2"/>
          <c:w val="0.19346104306406145"/>
          <c:h val="0.18094738716006331"/>
        </c:manualLayout>
      </c:layout>
      <c:overlay val="0"/>
      <c:spPr>
        <a:solidFill>
          <a:schemeClr val="bg1">
            <a:alpha val="75000"/>
          </a:schemeClr>
        </a:solidFill>
      </c:spPr>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chemeClr val="tx1"/>
            </a:solidFill>
          </c:spPr>
          <c:invertIfNegative val="0"/>
          <c:cat>
            <c:strRef>
              <c:f>'PC - CPUvFTE'!$A$41:$A$55</c:f>
              <c:strCache>
                <c:ptCount val="15"/>
                <c:pt idx="0">
                  <c:v>ECSU</c:v>
                </c:pt>
                <c:pt idx="1">
                  <c:v>UNCA</c:v>
                </c:pt>
                <c:pt idx="2">
                  <c:v>FSU</c:v>
                </c:pt>
                <c:pt idx="3">
                  <c:v>WSSU</c:v>
                </c:pt>
                <c:pt idx="4">
                  <c:v>UNCP</c:v>
                </c:pt>
                <c:pt idx="5">
                  <c:v>NCCU</c:v>
                </c:pt>
                <c:pt idx="6">
                  <c:v>WCU</c:v>
                </c:pt>
                <c:pt idx="7">
                  <c:v>NCAT</c:v>
                </c:pt>
                <c:pt idx="8">
                  <c:v>UNCW</c:v>
                </c:pt>
                <c:pt idx="9">
                  <c:v>ASU</c:v>
                </c:pt>
                <c:pt idx="10">
                  <c:v>UNCG</c:v>
                </c:pt>
                <c:pt idx="11">
                  <c:v>UNCC </c:v>
                </c:pt>
                <c:pt idx="12">
                  <c:v>ECU</c:v>
                </c:pt>
                <c:pt idx="13">
                  <c:v>UNCCH</c:v>
                </c:pt>
                <c:pt idx="14">
                  <c:v>NCSU</c:v>
                </c:pt>
              </c:strCache>
            </c:strRef>
          </c:cat>
          <c:val>
            <c:numRef>
              <c:f>'PC - CPUvFTE'!$B$41:$B$55</c:f>
              <c:numCache>
                <c:formatCode>#,##0.00</c:formatCode>
                <c:ptCount val="15"/>
                <c:pt idx="0">
                  <c:v>15.741447264701245</c:v>
                </c:pt>
                <c:pt idx="1">
                  <c:v>1.9272649116565872</c:v>
                </c:pt>
                <c:pt idx="2">
                  <c:v>14.508399447531557</c:v>
                </c:pt>
                <c:pt idx="3">
                  <c:v>4.21570565313153</c:v>
                </c:pt>
                <c:pt idx="4">
                  <c:v>9.1230735479624858</c:v>
                </c:pt>
                <c:pt idx="5">
                  <c:v>16.378248828291436</c:v>
                </c:pt>
                <c:pt idx="6">
                  <c:v>6.2200825877494834</c:v>
                </c:pt>
                <c:pt idx="7">
                  <c:v>10.28344073511902</c:v>
                </c:pt>
                <c:pt idx="8">
                  <c:v>10.345886016229477</c:v>
                </c:pt>
                <c:pt idx="9">
                  <c:v>6.0124561259186136</c:v>
                </c:pt>
                <c:pt idx="10">
                  <c:v>6.0984700425634957</c:v>
                </c:pt>
                <c:pt idx="11">
                  <c:v>6.3362298327495541</c:v>
                </c:pt>
                <c:pt idx="12">
                  <c:v>4.1795935536017685</c:v>
                </c:pt>
                <c:pt idx="13">
                  <c:v>2.0486815269118943</c:v>
                </c:pt>
                <c:pt idx="14">
                  <c:v>2.8642535386350385</c:v>
                </c:pt>
              </c:numCache>
            </c:numRef>
          </c:val>
        </c:ser>
        <c:dLbls>
          <c:showLegendKey val="0"/>
          <c:showVal val="0"/>
          <c:showCatName val="0"/>
          <c:showSerName val="0"/>
          <c:showPercent val="0"/>
          <c:showBubbleSize val="0"/>
        </c:dLbls>
        <c:gapWidth val="150"/>
        <c:axId val="82196736"/>
        <c:axId val="82202624"/>
      </c:barChart>
      <c:catAx>
        <c:axId val="82196736"/>
        <c:scaling>
          <c:orientation val="minMax"/>
        </c:scaling>
        <c:delete val="0"/>
        <c:axPos val="b"/>
        <c:majorTickMark val="out"/>
        <c:minorTickMark val="none"/>
        <c:tickLblPos val="nextTo"/>
        <c:crossAx val="82202624"/>
        <c:crosses val="autoZero"/>
        <c:auto val="1"/>
        <c:lblAlgn val="ctr"/>
        <c:lblOffset val="100"/>
        <c:noMultiLvlLbl val="0"/>
      </c:catAx>
      <c:valAx>
        <c:axId val="82202624"/>
        <c:scaling>
          <c:orientation val="minMax"/>
        </c:scaling>
        <c:delete val="0"/>
        <c:axPos val="l"/>
        <c:majorGridlines/>
        <c:numFmt formatCode="#,##0.00" sourceLinked="1"/>
        <c:majorTickMark val="out"/>
        <c:minorTickMark val="none"/>
        <c:tickLblPos val="nextTo"/>
        <c:crossAx val="82196736"/>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NC State</c:v>
                </c:pt>
              </c:strCache>
            </c:strRef>
          </c:tx>
          <c:invertIfNegative val="0"/>
          <c:cat>
            <c:strRef>
              <c:f>Sheet1!$A$2</c:f>
              <c:strCache>
                <c:ptCount val="1"/>
                <c:pt idx="0">
                  <c:v>Cost-per-title</c:v>
                </c:pt>
              </c:strCache>
            </c:strRef>
          </c:cat>
          <c:val>
            <c:numRef>
              <c:f>Sheet1!$B$2</c:f>
              <c:numCache>
                <c:formatCode>General</c:formatCode>
                <c:ptCount val="1"/>
                <c:pt idx="0">
                  <c:v>621.24</c:v>
                </c:pt>
              </c:numCache>
            </c:numRef>
          </c:val>
        </c:ser>
        <c:ser>
          <c:idx val="1"/>
          <c:order val="1"/>
          <c:tx>
            <c:strRef>
              <c:f>Sheet1!$C$1</c:f>
              <c:strCache>
                <c:ptCount val="1"/>
                <c:pt idx="0">
                  <c:v>FSU</c:v>
                </c:pt>
              </c:strCache>
            </c:strRef>
          </c:tx>
          <c:invertIfNegative val="0"/>
          <c:cat>
            <c:strRef>
              <c:f>Sheet1!$A$2</c:f>
              <c:strCache>
                <c:ptCount val="1"/>
                <c:pt idx="0">
                  <c:v>Cost-per-title</c:v>
                </c:pt>
              </c:strCache>
            </c:strRef>
          </c:cat>
          <c:val>
            <c:numRef>
              <c:f>Sheet1!$C$2</c:f>
              <c:numCache>
                <c:formatCode>General</c:formatCode>
                <c:ptCount val="1"/>
                <c:pt idx="0">
                  <c:v>21.23</c:v>
                </c:pt>
              </c:numCache>
            </c:numRef>
          </c:val>
        </c:ser>
        <c:dLbls>
          <c:showLegendKey val="0"/>
          <c:showVal val="0"/>
          <c:showCatName val="0"/>
          <c:showSerName val="0"/>
          <c:showPercent val="0"/>
          <c:showBubbleSize val="0"/>
        </c:dLbls>
        <c:gapWidth val="150"/>
        <c:axId val="96175232"/>
        <c:axId val="96176768"/>
      </c:barChart>
      <c:catAx>
        <c:axId val="96175232"/>
        <c:scaling>
          <c:orientation val="minMax"/>
        </c:scaling>
        <c:delete val="0"/>
        <c:axPos val="b"/>
        <c:majorTickMark val="out"/>
        <c:minorTickMark val="none"/>
        <c:tickLblPos val="nextTo"/>
        <c:crossAx val="96176768"/>
        <c:crosses val="autoZero"/>
        <c:auto val="1"/>
        <c:lblAlgn val="ctr"/>
        <c:lblOffset val="100"/>
        <c:noMultiLvlLbl val="0"/>
      </c:catAx>
      <c:valAx>
        <c:axId val="96176768"/>
        <c:scaling>
          <c:orientation val="minMax"/>
        </c:scaling>
        <c:delete val="0"/>
        <c:axPos val="l"/>
        <c:majorGridlines/>
        <c:numFmt formatCode="&quot;$&quot;#,##0" sourceLinked="0"/>
        <c:majorTickMark val="out"/>
        <c:minorTickMark val="none"/>
        <c:tickLblPos val="nextTo"/>
        <c:crossAx val="96175232"/>
        <c:crosses val="autoZero"/>
        <c:crossBetween val="between"/>
      </c:valAx>
    </c:plotArea>
    <c:legend>
      <c:legendPos val="r"/>
      <c:layout/>
      <c:overlay val="0"/>
    </c:legend>
    <c:plotVisOnly val="1"/>
    <c:dispBlanksAs val="gap"/>
    <c:showDLblsOverMax val="0"/>
  </c:chart>
  <c:spPr>
    <a:solidFill>
      <a:schemeClr val="bg1">
        <a:alpha val="70000"/>
      </a:schemeClr>
    </a:solidFill>
  </c:spPr>
  <c:txPr>
    <a:bodyPr/>
    <a:lstStyle/>
    <a:p>
      <a:pPr>
        <a:defRPr sz="1800" b="1" i="0" baseline="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NC State</c:v>
                </c:pt>
              </c:strCache>
            </c:strRef>
          </c:tx>
          <c:invertIfNegative val="0"/>
          <c:cat>
            <c:strRef>
              <c:f>Sheet1!$A$2</c:f>
              <c:strCache>
                <c:ptCount val="1"/>
                <c:pt idx="0">
                  <c:v>Cost-per-use</c:v>
                </c:pt>
              </c:strCache>
            </c:strRef>
          </c:cat>
          <c:val>
            <c:numRef>
              <c:f>Sheet1!$B$2</c:f>
              <c:numCache>
                <c:formatCode>"$"#,##0.00_);[Red]\("$"#,##0.00\)</c:formatCode>
                <c:ptCount val="1"/>
                <c:pt idx="0">
                  <c:v>1.79</c:v>
                </c:pt>
              </c:numCache>
            </c:numRef>
          </c:val>
        </c:ser>
        <c:ser>
          <c:idx val="1"/>
          <c:order val="1"/>
          <c:tx>
            <c:strRef>
              <c:f>Sheet1!$C$1</c:f>
              <c:strCache>
                <c:ptCount val="1"/>
                <c:pt idx="0">
                  <c:v>FSU</c:v>
                </c:pt>
              </c:strCache>
            </c:strRef>
          </c:tx>
          <c:invertIfNegative val="0"/>
          <c:cat>
            <c:strRef>
              <c:f>Sheet1!$A$2</c:f>
              <c:strCache>
                <c:ptCount val="1"/>
                <c:pt idx="0">
                  <c:v>Cost-per-use</c:v>
                </c:pt>
              </c:strCache>
            </c:strRef>
          </c:cat>
          <c:val>
            <c:numRef>
              <c:f>Sheet1!$C$2</c:f>
              <c:numCache>
                <c:formatCode>"$"#,##0.00_);[Red]\("$"#,##0.00\)</c:formatCode>
                <c:ptCount val="1"/>
                <c:pt idx="0">
                  <c:v>18.440000000000001</c:v>
                </c:pt>
              </c:numCache>
            </c:numRef>
          </c:val>
        </c:ser>
        <c:dLbls>
          <c:showLegendKey val="0"/>
          <c:showVal val="0"/>
          <c:showCatName val="0"/>
          <c:showSerName val="0"/>
          <c:showPercent val="0"/>
          <c:showBubbleSize val="0"/>
        </c:dLbls>
        <c:gapWidth val="150"/>
        <c:axId val="96085888"/>
        <c:axId val="96087424"/>
      </c:barChart>
      <c:catAx>
        <c:axId val="96085888"/>
        <c:scaling>
          <c:orientation val="minMax"/>
        </c:scaling>
        <c:delete val="0"/>
        <c:axPos val="b"/>
        <c:majorTickMark val="out"/>
        <c:minorTickMark val="none"/>
        <c:tickLblPos val="nextTo"/>
        <c:crossAx val="96087424"/>
        <c:crosses val="autoZero"/>
        <c:auto val="1"/>
        <c:lblAlgn val="ctr"/>
        <c:lblOffset val="100"/>
        <c:noMultiLvlLbl val="0"/>
      </c:catAx>
      <c:valAx>
        <c:axId val="96087424"/>
        <c:scaling>
          <c:orientation val="minMax"/>
        </c:scaling>
        <c:delete val="0"/>
        <c:axPos val="l"/>
        <c:majorGridlines/>
        <c:numFmt formatCode="&quot;$&quot;#,##0" sourceLinked="0"/>
        <c:majorTickMark val="out"/>
        <c:minorTickMark val="none"/>
        <c:tickLblPos val="nextTo"/>
        <c:crossAx val="96085888"/>
        <c:crosses val="autoZero"/>
        <c:crossBetween val="between"/>
      </c:valAx>
    </c:plotArea>
    <c:legend>
      <c:legendPos val="r"/>
      <c:layout/>
      <c:overlay val="0"/>
    </c:legend>
    <c:plotVisOnly val="1"/>
    <c:dispBlanksAs val="gap"/>
    <c:showDLblsOverMax val="0"/>
  </c:chart>
  <c:spPr>
    <a:solidFill>
      <a:schemeClr val="bg1">
        <a:alpha val="70000"/>
      </a:schemeClr>
    </a:solidFill>
  </c:spPr>
  <c:txPr>
    <a:bodyPr/>
    <a:lstStyle/>
    <a:p>
      <a:pPr>
        <a:defRPr sz="1800" b="1" i="0" baseline="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chemeClr val="tx1"/>
            </a:solidFill>
          </c:spPr>
          <c:invertIfNegative val="0"/>
          <c:cat>
            <c:strRef>
              <c:f>'PC - CPUvFTE'!$A$22:$A$36</c:f>
              <c:strCache>
                <c:ptCount val="15"/>
                <c:pt idx="0">
                  <c:v>ECSU</c:v>
                </c:pt>
                <c:pt idx="1">
                  <c:v>UNCA</c:v>
                </c:pt>
                <c:pt idx="2">
                  <c:v>FSU</c:v>
                </c:pt>
                <c:pt idx="3">
                  <c:v>WSSU</c:v>
                </c:pt>
                <c:pt idx="4">
                  <c:v>UNCP</c:v>
                </c:pt>
                <c:pt idx="5">
                  <c:v>NCCU</c:v>
                </c:pt>
                <c:pt idx="6">
                  <c:v>WCU</c:v>
                </c:pt>
                <c:pt idx="7">
                  <c:v>NCAT</c:v>
                </c:pt>
                <c:pt idx="8">
                  <c:v>UNCW</c:v>
                </c:pt>
                <c:pt idx="9">
                  <c:v>ASU</c:v>
                </c:pt>
                <c:pt idx="10">
                  <c:v>UNCG</c:v>
                </c:pt>
                <c:pt idx="11">
                  <c:v>UNCC </c:v>
                </c:pt>
                <c:pt idx="12">
                  <c:v>ECU</c:v>
                </c:pt>
                <c:pt idx="13">
                  <c:v>UNCCH</c:v>
                </c:pt>
                <c:pt idx="14">
                  <c:v>NCSU</c:v>
                </c:pt>
              </c:strCache>
            </c:strRef>
          </c:cat>
          <c:val>
            <c:numRef>
              <c:f>'PC - CPUvFTE'!$B$22:$B$36</c:f>
              <c:numCache>
                <c:formatCode>0</c:formatCode>
                <c:ptCount val="15"/>
                <c:pt idx="0">
                  <c:v>3264</c:v>
                </c:pt>
                <c:pt idx="1">
                  <c:v>3897</c:v>
                </c:pt>
                <c:pt idx="2">
                  <c:v>6283</c:v>
                </c:pt>
                <c:pt idx="3">
                  <c:v>6427</c:v>
                </c:pt>
                <c:pt idx="4" formatCode="General">
                  <c:v>6661</c:v>
                </c:pt>
                <c:pt idx="5">
                  <c:v>8587</c:v>
                </c:pt>
                <c:pt idx="6">
                  <c:v>9429</c:v>
                </c:pt>
                <c:pt idx="7">
                  <c:v>10614</c:v>
                </c:pt>
                <c:pt idx="8">
                  <c:v>12924</c:v>
                </c:pt>
                <c:pt idx="9">
                  <c:v>16968</c:v>
                </c:pt>
                <c:pt idx="10">
                  <c:v>21306</c:v>
                </c:pt>
                <c:pt idx="11">
                  <c:v>24701</c:v>
                </c:pt>
                <c:pt idx="12">
                  <c:v>27654</c:v>
                </c:pt>
                <c:pt idx="13">
                  <c:v>28916</c:v>
                </c:pt>
                <c:pt idx="14">
                  <c:v>33819</c:v>
                </c:pt>
              </c:numCache>
            </c:numRef>
          </c:val>
        </c:ser>
        <c:dLbls>
          <c:showLegendKey val="0"/>
          <c:showVal val="0"/>
          <c:showCatName val="0"/>
          <c:showSerName val="0"/>
          <c:showPercent val="0"/>
          <c:showBubbleSize val="0"/>
        </c:dLbls>
        <c:gapWidth val="150"/>
        <c:axId val="82252544"/>
        <c:axId val="82254080"/>
      </c:barChart>
      <c:catAx>
        <c:axId val="82252544"/>
        <c:scaling>
          <c:orientation val="minMax"/>
        </c:scaling>
        <c:delete val="0"/>
        <c:axPos val="b"/>
        <c:majorTickMark val="out"/>
        <c:minorTickMark val="none"/>
        <c:tickLblPos val="nextTo"/>
        <c:crossAx val="82254080"/>
        <c:crosses val="autoZero"/>
        <c:auto val="1"/>
        <c:lblAlgn val="ctr"/>
        <c:lblOffset val="100"/>
        <c:noMultiLvlLbl val="0"/>
      </c:catAx>
      <c:valAx>
        <c:axId val="82254080"/>
        <c:scaling>
          <c:orientation val="minMax"/>
        </c:scaling>
        <c:delete val="0"/>
        <c:axPos val="l"/>
        <c:majorGridlines/>
        <c:numFmt formatCode="0" sourceLinked="1"/>
        <c:majorTickMark val="out"/>
        <c:minorTickMark val="none"/>
        <c:tickLblPos val="nextTo"/>
        <c:crossAx val="82252544"/>
        <c:crosses val="autoZero"/>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chemeClr val="tx1"/>
            </a:solidFill>
          </c:spPr>
          <c:invertIfNegative val="0"/>
          <c:cat>
            <c:strRef>
              <c:f>'PC - CPUvFTE'!$A$41:$A$55</c:f>
              <c:strCache>
                <c:ptCount val="15"/>
                <c:pt idx="0">
                  <c:v>ECSU</c:v>
                </c:pt>
                <c:pt idx="1">
                  <c:v>UNCA</c:v>
                </c:pt>
                <c:pt idx="2">
                  <c:v>FSU</c:v>
                </c:pt>
                <c:pt idx="3">
                  <c:v>WSSU</c:v>
                </c:pt>
                <c:pt idx="4">
                  <c:v>UNCP</c:v>
                </c:pt>
                <c:pt idx="5">
                  <c:v>NCCU</c:v>
                </c:pt>
                <c:pt idx="6">
                  <c:v>WCU</c:v>
                </c:pt>
                <c:pt idx="7">
                  <c:v>NCAT</c:v>
                </c:pt>
                <c:pt idx="8">
                  <c:v>UNCW</c:v>
                </c:pt>
                <c:pt idx="9">
                  <c:v>ASU</c:v>
                </c:pt>
                <c:pt idx="10">
                  <c:v>UNCG</c:v>
                </c:pt>
                <c:pt idx="11">
                  <c:v>UNCC </c:v>
                </c:pt>
                <c:pt idx="12">
                  <c:v>ECU</c:v>
                </c:pt>
                <c:pt idx="13">
                  <c:v>UNCCH</c:v>
                </c:pt>
                <c:pt idx="14">
                  <c:v>NCSU</c:v>
                </c:pt>
              </c:strCache>
            </c:strRef>
          </c:cat>
          <c:val>
            <c:numRef>
              <c:f>'PC - CPUvFTE'!$B$41:$B$55</c:f>
              <c:numCache>
                <c:formatCode>#,##0.00</c:formatCode>
                <c:ptCount val="15"/>
                <c:pt idx="0">
                  <c:v>15.741447264701245</c:v>
                </c:pt>
                <c:pt idx="1">
                  <c:v>1.9272649116565872</c:v>
                </c:pt>
                <c:pt idx="2">
                  <c:v>14.508399447531557</c:v>
                </c:pt>
                <c:pt idx="3">
                  <c:v>4.21570565313153</c:v>
                </c:pt>
                <c:pt idx="4">
                  <c:v>9.1230735479624858</c:v>
                </c:pt>
                <c:pt idx="5">
                  <c:v>16.378248828291436</c:v>
                </c:pt>
                <c:pt idx="6">
                  <c:v>6.2200825877494834</c:v>
                </c:pt>
                <c:pt idx="7">
                  <c:v>10.28344073511902</c:v>
                </c:pt>
                <c:pt idx="8">
                  <c:v>10.345886016229477</c:v>
                </c:pt>
                <c:pt idx="9">
                  <c:v>6.0124561259186136</c:v>
                </c:pt>
                <c:pt idx="10">
                  <c:v>6.0984700425634957</c:v>
                </c:pt>
                <c:pt idx="11">
                  <c:v>6.3362298327495541</c:v>
                </c:pt>
                <c:pt idx="12">
                  <c:v>4.1795935536017685</c:v>
                </c:pt>
                <c:pt idx="13">
                  <c:v>2.0486815269118943</c:v>
                </c:pt>
                <c:pt idx="14">
                  <c:v>2.8642535386350385</c:v>
                </c:pt>
              </c:numCache>
            </c:numRef>
          </c:val>
        </c:ser>
        <c:dLbls>
          <c:showLegendKey val="0"/>
          <c:showVal val="0"/>
          <c:showCatName val="0"/>
          <c:showSerName val="0"/>
          <c:showPercent val="0"/>
          <c:showBubbleSize val="0"/>
        </c:dLbls>
        <c:gapWidth val="150"/>
        <c:axId val="82286080"/>
        <c:axId val="82287616"/>
      </c:barChart>
      <c:catAx>
        <c:axId val="82286080"/>
        <c:scaling>
          <c:orientation val="minMax"/>
        </c:scaling>
        <c:delete val="0"/>
        <c:axPos val="b"/>
        <c:majorTickMark val="out"/>
        <c:minorTickMark val="none"/>
        <c:tickLblPos val="nextTo"/>
        <c:crossAx val="82287616"/>
        <c:crosses val="autoZero"/>
        <c:auto val="1"/>
        <c:lblAlgn val="ctr"/>
        <c:lblOffset val="100"/>
        <c:noMultiLvlLbl val="0"/>
      </c:catAx>
      <c:valAx>
        <c:axId val="82287616"/>
        <c:scaling>
          <c:orientation val="minMax"/>
        </c:scaling>
        <c:delete val="0"/>
        <c:axPos val="l"/>
        <c:majorGridlines/>
        <c:numFmt formatCode="#,##0.00" sourceLinked="1"/>
        <c:majorTickMark val="out"/>
        <c:minorTickMark val="none"/>
        <c:tickLblPos val="nextTo"/>
        <c:crossAx val="82286080"/>
        <c:crosses val="autoZero"/>
        <c:crossBetween val="between"/>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chemeClr val="tx1"/>
            </a:solidFill>
          </c:spPr>
          <c:invertIfNegative val="0"/>
          <c:cat>
            <c:strRef>
              <c:f>'PC - CPUvFTE'!$A$22:$A$36</c:f>
              <c:strCache>
                <c:ptCount val="15"/>
                <c:pt idx="0">
                  <c:v>ECSU</c:v>
                </c:pt>
                <c:pt idx="1">
                  <c:v>UNCA</c:v>
                </c:pt>
                <c:pt idx="2">
                  <c:v>FSU</c:v>
                </c:pt>
                <c:pt idx="3">
                  <c:v>WSSU</c:v>
                </c:pt>
                <c:pt idx="4">
                  <c:v>UNCP</c:v>
                </c:pt>
                <c:pt idx="5">
                  <c:v>NCCU</c:v>
                </c:pt>
                <c:pt idx="6">
                  <c:v>WCU</c:v>
                </c:pt>
                <c:pt idx="7">
                  <c:v>NCAT</c:v>
                </c:pt>
                <c:pt idx="8">
                  <c:v>UNCW</c:v>
                </c:pt>
                <c:pt idx="9">
                  <c:v>ASU</c:v>
                </c:pt>
                <c:pt idx="10">
                  <c:v>UNCG</c:v>
                </c:pt>
                <c:pt idx="11">
                  <c:v>UNCC </c:v>
                </c:pt>
                <c:pt idx="12">
                  <c:v>ECU</c:v>
                </c:pt>
                <c:pt idx="13">
                  <c:v>UNCCH</c:v>
                </c:pt>
                <c:pt idx="14">
                  <c:v>NCSU</c:v>
                </c:pt>
              </c:strCache>
            </c:strRef>
          </c:cat>
          <c:val>
            <c:numRef>
              <c:f>'PC - CPUvFTE'!$B$22:$B$36</c:f>
              <c:numCache>
                <c:formatCode>0</c:formatCode>
                <c:ptCount val="15"/>
                <c:pt idx="0">
                  <c:v>3264</c:v>
                </c:pt>
                <c:pt idx="1">
                  <c:v>3897</c:v>
                </c:pt>
                <c:pt idx="2">
                  <c:v>6283</c:v>
                </c:pt>
                <c:pt idx="3">
                  <c:v>6427</c:v>
                </c:pt>
                <c:pt idx="4" formatCode="General">
                  <c:v>6661</c:v>
                </c:pt>
                <c:pt idx="5">
                  <c:v>8587</c:v>
                </c:pt>
                <c:pt idx="6">
                  <c:v>9429</c:v>
                </c:pt>
                <c:pt idx="7">
                  <c:v>10614</c:v>
                </c:pt>
                <c:pt idx="8">
                  <c:v>12924</c:v>
                </c:pt>
                <c:pt idx="9">
                  <c:v>16968</c:v>
                </c:pt>
                <c:pt idx="10">
                  <c:v>21306</c:v>
                </c:pt>
                <c:pt idx="11">
                  <c:v>24701</c:v>
                </c:pt>
                <c:pt idx="12">
                  <c:v>27654</c:v>
                </c:pt>
                <c:pt idx="13">
                  <c:v>28916</c:v>
                </c:pt>
                <c:pt idx="14">
                  <c:v>33819</c:v>
                </c:pt>
              </c:numCache>
            </c:numRef>
          </c:val>
        </c:ser>
        <c:dLbls>
          <c:showLegendKey val="0"/>
          <c:showVal val="0"/>
          <c:showCatName val="0"/>
          <c:showSerName val="0"/>
          <c:showPercent val="0"/>
          <c:showBubbleSize val="0"/>
        </c:dLbls>
        <c:gapWidth val="150"/>
        <c:axId val="82133760"/>
        <c:axId val="82135296"/>
      </c:barChart>
      <c:catAx>
        <c:axId val="82133760"/>
        <c:scaling>
          <c:orientation val="minMax"/>
        </c:scaling>
        <c:delete val="0"/>
        <c:axPos val="b"/>
        <c:majorTickMark val="out"/>
        <c:minorTickMark val="none"/>
        <c:tickLblPos val="nextTo"/>
        <c:crossAx val="82135296"/>
        <c:crosses val="autoZero"/>
        <c:auto val="1"/>
        <c:lblAlgn val="ctr"/>
        <c:lblOffset val="100"/>
        <c:noMultiLvlLbl val="0"/>
      </c:catAx>
      <c:valAx>
        <c:axId val="82135296"/>
        <c:scaling>
          <c:orientation val="minMax"/>
        </c:scaling>
        <c:delete val="0"/>
        <c:axPos val="l"/>
        <c:majorGridlines/>
        <c:numFmt formatCode="0" sourceLinked="1"/>
        <c:majorTickMark val="out"/>
        <c:minorTickMark val="none"/>
        <c:tickLblPos val="nextTo"/>
        <c:crossAx val="82133760"/>
        <c:crosses val="autoZero"/>
        <c:crossBetween val="between"/>
      </c:valAx>
    </c:plotArea>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94413823272091"/>
          <c:y val="7.4548702245552642E-2"/>
          <c:w val="0.84819203849518809"/>
          <c:h val="0.75174577136191312"/>
        </c:manualLayout>
      </c:layout>
      <c:barChart>
        <c:barDir val="col"/>
        <c:grouping val="clustered"/>
        <c:varyColors val="0"/>
        <c:ser>
          <c:idx val="0"/>
          <c:order val="0"/>
          <c:spPr>
            <a:solidFill>
              <a:schemeClr val="tx1"/>
            </a:solidFill>
          </c:spPr>
          <c:invertIfNegative val="0"/>
          <c:cat>
            <c:strRef>
              <c:f>Sheet1!$A$3:$A$17</c:f>
              <c:strCache>
                <c:ptCount val="15"/>
                <c:pt idx="0">
                  <c:v>ECSU</c:v>
                </c:pt>
                <c:pt idx="1">
                  <c:v>UNCA</c:v>
                </c:pt>
                <c:pt idx="2">
                  <c:v>FSU</c:v>
                </c:pt>
                <c:pt idx="3">
                  <c:v>UNCP</c:v>
                </c:pt>
                <c:pt idx="4">
                  <c:v>WSSU</c:v>
                </c:pt>
                <c:pt idx="5">
                  <c:v>NCCU</c:v>
                </c:pt>
                <c:pt idx="6">
                  <c:v>WCU</c:v>
                </c:pt>
                <c:pt idx="7">
                  <c:v>NCAT</c:v>
                </c:pt>
                <c:pt idx="8">
                  <c:v>UNCW</c:v>
                </c:pt>
                <c:pt idx="9">
                  <c:v>ASU</c:v>
                </c:pt>
                <c:pt idx="10">
                  <c:v>UNCG</c:v>
                </c:pt>
                <c:pt idx="11">
                  <c:v>UNCC</c:v>
                </c:pt>
                <c:pt idx="12">
                  <c:v>ECU</c:v>
                </c:pt>
                <c:pt idx="13">
                  <c:v>UNCCH</c:v>
                </c:pt>
                <c:pt idx="14">
                  <c:v>NCSU</c:v>
                </c:pt>
              </c:strCache>
            </c:strRef>
          </c:cat>
          <c:val>
            <c:numRef>
              <c:f>Sheet1!$E$3:$E$17</c:f>
              <c:numCache>
                <c:formatCode>0.00</c:formatCode>
                <c:ptCount val="15"/>
                <c:pt idx="0">
                  <c:v>4.5764790764790764</c:v>
                </c:pt>
                <c:pt idx="1">
                  <c:v>19.464512406231968</c:v>
                </c:pt>
                <c:pt idx="2">
                  <c:v>5.9882669744181571</c:v>
                </c:pt>
                <c:pt idx="3">
                  <c:v>3.329012232974256</c:v>
                </c:pt>
                <c:pt idx="4">
                  <c:v>6.1429314830875974</c:v>
                </c:pt>
                <c:pt idx="5">
                  <c:v>2.4747594569658626</c:v>
                </c:pt>
                <c:pt idx="6">
                  <c:v>8.7078988373486759</c:v>
                </c:pt>
                <c:pt idx="7">
                  <c:v>10.933419457418266</c:v>
                </c:pt>
                <c:pt idx="8">
                  <c:v>8.6015745475204941</c:v>
                </c:pt>
                <c:pt idx="9">
                  <c:v>8.7589768223850122</c:v>
                </c:pt>
                <c:pt idx="10">
                  <c:v>12.740314446751706</c:v>
                </c:pt>
                <c:pt idx="11">
                  <c:v>9.8655766681396369</c:v>
                </c:pt>
                <c:pt idx="12">
                  <c:v>19.724418415487229</c:v>
                </c:pt>
                <c:pt idx="13">
                  <c:v>87.58512501397324</c:v>
                </c:pt>
                <c:pt idx="14">
                  <c:v>40.339386106623586</c:v>
                </c:pt>
              </c:numCache>
            </c:numRef>
          </c:val>
        </c:ser>
        <c:dLbls>
          <c:showLegendKey val="0"/>
          <c:showVal val="0"/>
          <c:showCatName val="0"/>
          <c:showSerName val="0"/>
          <c:showPercent val="0"/>
          <c:showBubbleSize val="0"/>
        </c:dLbls>
        <c:gapWidth val="150"/>
        <c:axId val="82159104"/>
        <c:axId val="82160640"/>
      </c:barChart>
      <c:catAx>
        <c:axId val="82159104"/>
        <c:scaling>
          <c:orientation val="minMax"/>
        </c:scaling>
        <c:delete val="0"/>
        <c:axPos val="b"/>
        <c:majorTickMark val="out"/>
        <c:minorTickMark val="none"/>
        <c:tickLblPos val="nextTo"/>
        <c:crossAx val="82160640"/>
        <c:crosses val="autoZero"/>
        <c:auto val="1"/>
        <c:lblAlgn val="ctr"/>
        <c:lblOffset val="100"/>
        <c:noMultiLvlLbl val="0"/>
      </c:catAx>
      <c:valAx>
        <c:axId val="82160640"/>
        <c:scaling>
          <c:orientation val="minMax"/>
        </c:scaling>
        <c:delete val="0"/>
        <c:axPos val="l"/>
        <c:majorGridlines/>
        <c:numFmt formatCode="0" sourceLinked="0"/>
        <c:majorTickMark val="out"/>
        <c:minorTickMark val="none"/>
        <c:tickLblPos val="nextTo"/>
        <c:crossAx val="82159104"/>
        <c:crosses val="autoZero"/>
        <c:crossBetween val="between"/>
      </c:valAx>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chemeClr val="tx1"/>
            </a:solidFill>
          </c:spPr>
          <c:invertIfNegative val="0"/>
          <c:cat>
            <c:strRef>
              <c:f>'PC - CPUvFTE'!$A$22:$A$36</c:f>
              <c:strCache>
                <c:ptCount val="15"/>
                <c:pt idx="0">
                  <c:v>ECSU</c:v>
                </c:pt>
                <c:pt idx="1">
                  <c:v>UNCA</c:v>
                </c:pt>
                <c:pt idx="2">
                  <c:v>FSU</c:v>
                </c:pt>
                <c:pt idx="3">
                  <c:v>WSSU</c:v>
                </c:pt>
                <c:pt idx="4">
                  <c:v>UNCP</c:v>
                </c:pt>
                <c:pt idx="5">
                  <c:v>NCCU</c:v>
                </c:pt>
                <c:pt idx="6">
                  <c:v>WCU</c:v>
                </c:pt>
                <c:pt idx="7">
                  <c:v>NCAT</c:v>
                </c:pt>
                <c:pt idx="8">
                  <c:v>UNCW</c:v>
                </c:pt>
                <c:pt idx="9">
                  <c:v>ASU</c:v>
                </c:pt>
                <c:pt idx="10">
                  <c:v>UNCG</c:v>
                </c:pt>
                <c:pt idx="11">
                  <c:v>UNCC </c:v>
                </c:pt>
                <c:pt idx="12">
                  <c:v>ECU</c:v>
                </c:pt>
                <c:pt idx="13">
                  <c:v>UNCCH</c:v>
                </c:pt>
                <c:pt idx="14">
                  <c:v>NCSU</c:v>
                </c:pt>
              </c:strCache>
            </c:strRef>
          </c:cat>
          <c:val>
            <c:numRef>
              <c:f>'PC - CPUvFTE'!$B$22:$B$36</c:f>
              <c:numCache>
                <c:formatCode>0</c:formatCode>
                <c:ptCount val="15"/>
                <c:pt idx="0">
                  <c:v>3264</c:v>
                </c:pt>
                <c:pt idx="1">
                  <c:v>3897</c:v>
                </c:pt>
                <c:pt idx="2">
                  <c:v>6283</c:v>
                </c:pt>
                <c:pt idx="3">
                  <c:v>6427</c:v>
                </c:pt>
                <c:pt idx="4" formatCode="General">
                  <c:v>6661</c:v>
                </c:pt>
                <c:pt idx="5">
                  <c:v>8587</c:v>
                </c:pt>
                <c:pt idx="6">
                  <c:v>9429</c:v>
                </c:pt>
                <c:pt idx="7">
                  <c:v>10614</c:v>
                </c:pt>
                <c:pt idx="8">
                  <c:v>12924</c:v>
                </c:pt>
                <c:pt idx="9">
                  <c:v>16968</c:v>
                </c:pt>
                <c:pt idx="10">
                  <c:v>21306</c:v>
                </c:pt>
                <c:pt idx="11">
                  <c:v>24701</c:v>
                </c:pt>
                <c:pt idx="12">
                  <c:v>27654</c:v>
                </c:pt>
                <c:pt idx="13">
                  <c:v>28916</c:v>
                </c:pt>
                <c:pt idx="14">
                  <c:v>33819</c:v>
                </c:pt>
              </c:numCache>
            </c:numRef>
          </c:val>
        </c:ser>
        <c:dLbls>
          <c:showLegendKey val="0"/>
          <c:showVal val="0"/>
          <c:showCatName val="0"/>
          <c:showSerName val="0"/>
          <c:showPercent val="0"/>
          <c:showBubbleSize val="0"/>
        </c:dLbls>
        <c:gapWidth val="150"/>
        <c:axId val="82334464"/>
        <c:axId val="82336000"/>
      </c:barChart>
      <c:catAx>
        <c:axId val="82334464"/>
        <c:scaling>
          <c:orientation val="minMax"/>
        </c:scaling>
        <c:delete val="0"/>
        <c:axPos val="b"/>
        <c:majorTickMark val="out"/>
        <c:minorTickMark val="none"/>
        <c:tickLblPos val="nextTo"/>
        <c:crossAx val="82336000"/>
        <c:crosses val="autoZero"/>
        <c:auto val="1"/>
        <c:lblAlgn val="ctr"/>
        <c:lblOffset val="100"/>
        <c:noMultiLvlLbl val="0"/>
      </c:catAx>
      <c:valAx>
        <c:axId val="82336000"/>
        <c:scaling>
          <c:orientation val="minMax"/>
        </c:scaling>
        <c:delete val="0"/>
        <c:axPos val="l"/>
        <c:majorGridlines/>
        <c:numFmt formatCode="0" sourceLinked="1"/>
        <c:majorTickMark val="out"/>
        <c:minorTickMark val="none"/>
        <c:tickLblPos val="nextTo"/>
        <c:crossAx val="82334464"/>
        <c:crosses val="autoZero"/>
        <c:crossBetween val="between"/>
      </c:valAx>
    </c:plotArea>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94413823272091"/>
          <c:y val="7.4548702245552642E-2"/>
          <c:w val="0.84819203849518809"/>
          <c:h val="0.75174577136191312"/>
        </c:manualLayout>
      </c:layout>
      <c:barChart>
        <c:barDir val="col"/>
        <c:grouping val="clustered"/>
        <c:varyColors val="0"/>
        <c:ser>
          <c:idx val="0"/>
          <c:order val="0"/>
          <c:spPr>
            <a:solidFill>
              <a:schemeClr val="tx1"/>
            </a:solidFill>
          </c:spPr>
          <c:invertIfNegative val="0"/>
          <c:cat>
            <c:strRef>
              <c:f>Sheet1!$A$3:$A$17</c:f>
              <c:strCache>
                <c:ptCount val="15"/>
                <c:pt idx="0">
                  <c:v>ECSU</c:v>
                </c:pt>
                <c:pt idx="1">
                  <c:v>UNCA</c:v>
                </c:pt>
                <c:pt idx="2">
                  <c:v>FSU</c:v>
                </c:pt>
                <c:pt idx="3">
                  <c:v>UNCP</c:v>
                </c:pt>
                <c:pt idx="4">
                  <c:v>WSSU</c:v>
                </c:pt>
                <c:pt idx="5">
                  <c:v>NCCU</c:v>
                </c:pt>
                <c:pt idx="6">
                  <c:v>WCU</c:v>
                </c:pt>
                <c:pt idx="7">
                  <c:v>NCAT</c:v>
                </c:pt>
                <c:pt idx="8">
                  <c:v>UNCW</c:v>
                </c:pt>
                <c:pt idx="9">
                  <c:v>ASU</c:v>
                </c:pt>
                <c:pt idx="10">
                  <c:v>UNCG</c:v>
                </c:pt>
                <c:pt idx="11">
                  <c:v>UNCC</c:v>
                </c:pt>
                <c:pt idx="12">
                  <c:v>ECU</c:v>
                </c:pt>
                <c:pt idx="13">
                  <c:v>UNCCH</c:v>
                </c:pt>
                <c:pt idx="14">
                  <c:v>NCSU</c:v>
                </c:pt>
              </c:strCache>
            </c:strRef>
          </c:cat>
          <c:val>
            <c:numRef>
              <c:f>Sheet1!$E$3:$E$17</c:f>
              <c:numCache>
                <c:formatCode>0.00</c:formatCode>
                <c:ptCount val="15"/>
                <c:pt idx="0">
                  <c:v>4.5764790764790764</c:v>
                </c:pt>
                <c:pt idx="1">
                  <c:v>19.464512406231968</c:v>
                </c:pt>
                <c:pt idx="2">
                  <c:v>5.9882669744181571</c:v>
                </c:pt>
                <c:pt idx="3">
                  <c:v>3.329012232974256</c:v>
                </c:pt>
                <c:pt idx="4">
                  <c:v>6.1429314830875974</c:v>
                </c:pt>
                <c:pt idx="5">
                  <c:v>2.4747594569658626</c:v>
                </c:pt>
                <c:pt idx="6">
                  <c:v>8.7078988373486759</c:v>
                </c:pt>
                <c:pt idx="7">
                  <c:v>10.933419457418266</c:v>
                </c:pt>
                <c:pt idx="8">
                  <c:v>8.6015745475204941</c:v>
                </c:pt>
                <c:pt idx="9">
                  <c:v>8.7589768223850122</c:v>
                </c:pt>
                <c:pt idx="10">
                  <c:v>12.740314446751706</c:v>
                </c:pt>
                <c:pt idx="11">
                  <c:v>9.8655766681396369</c:v>
                </c:pt>
                <c:pt idx="12">
                  <c:v>19.724418415487229</c:v>
                </c:pt>
                <c:pt idx="13">
                  <c:v>87.58512501397324</c:v>
                </c:pt>
                <c:pt idx="14">
                  <c:v>40.339386106623586</c:v>
                </c:pt>
              </c:numCache>
            </c:numRef>
          </c:val>
        </c:ser>
        <c:dLbls>
          <c:showLegendKey val="0"/>
          <c:showVal val="0"/>
          <c:showCatName val="0"/>
          <c:showSerName val="0"/>
          <c:showPercent val="0"/>
          <c:showBubbleSize val="0"/>
        </c:dLbls>
        <c:gapWidth val="150"/>
        <c:axId val="82372096"/>
        <c:axId val="82373632"/>
      </c:barChart>
      <c:catAx>
        <c:axId val="82372096"/>
        <c:scaling>
          <c:orientation val="minMax"/>
        </c:scaling>
        <c:delete val="0"/>
        <c:axPos val="b"/>
        <c:majorTickMark val="out"/>
        <c:minorTickMark val="none"/>
        <c:tickLblPos val="nextTo"/>
        <c:crossAx val="82373632"/>
        <c:crosses val="autoZero"/>
        <c:auto val="1"/>
        <c:lblAlgn val="ctr"/>
        <c:lblOffset val="100"/>
        <c:noMultiLvlLbl val="0"/>
      </c:catAx>
      <c:valAx>
        <c:axId val="82373632"/>
        <c:scaling>
          <c:orientation val="minMax"/>
        </c:scaling>
        <c:delete val="0"/>
        <c:axPos val="l"/>
        <c:majorGridlines/>
        <c:numFmt formatCode="0" sourceLinked="0"/>
        <c:majorTickMark val="out"/>
        <c:minorTickMark val="none"/>
        <c:tickLblPos val="nextTo"/>
        <c:crossAx val="82372096"/>
        <c:crosses val="autoZero"/>
        <c:crossBetween val="between"/>
      </c:valAx>
    </c:plotArea>
    <c:plotVisOnly val="1"/>
    <c:dispBlanksAs val="gap"/>
    <c:showDLblsOverMax val="0"/>
  </c:chart>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0.04065</cdr:x>
      <cdr:y>0.01235</cdr:y>
    </cdr:from>
    <cdr:to>
      <cdr:x>0.23577</cdr:x>
      <cdr:y>0.19479</cdr:y>
    </cdr:to>
    <cdr:sp macro="" textlink="">
      <cdr:nvSpPr>
        <cdr:cNvPr id="2" name="Title 1"/>
        <cdr:cNvSpPr txBox="1">
          <a:spLocks xmlns:a="http://schemas.openxmlformats.org/drawingml/2006/main"/>
        </cdr:cNvSpPr>
      </cdr:nvSpPr>
      <cdr:spPr>
        <a:xfrm xmlns:a="http://schemas.openxmlformats.org/drawingml/2006/main">
          <a:off x="381000" y="76200"/>
          <a:ext cx="1828800" cy="1126067"/>
        </a:xfrm>
        <a:prstGeom xmlns:a="http://schemas.openxmlformats.org/drawingml/2006/main" prst="rect">
          <a:avLst/>
        </a:prstGeom>
        <a:solidFill xmlns:a="http://schemas.openxmlformats.org/drawingml/2006/main">
          <a:schemeClr val="bg1">
            <a:alpha val="75000"/>
          </a:schemeClr>
        </a:solidFill>
      </cdr:spPr>
      <cdr:txBody>
        <a:bodyPr xmlns:a="http://schemas.openxmlformats.org/drawingml/2006/main" vert="horz" lIns="91440" tIns="45720" rIns="91440" bIns="45720" rtlCol="0" anchor="ctr">
          <a:no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defRPr/>
          </a:pPr>
          <a:r>
            <a:rPr lang="en-US" sz="7200" b="1" dirty="0" smtClean="0">
              <a:solidFill>
                <a:srgbClr val="0070C0"/>
              </a:solidFill>
              <a:latin typeface="+mn-lt"/>
            </a:rPr>
            <a:t>CPU</a:t>
          </a:r>
          <a:endParaRPr lang="en-US" sz="7200" b="1" dirty="0">
            <a:solidFill>
              <a:srgbClr val="0070C0"/>
            </a:solidFill>
            <a:latin typeface="+mn-lt"/>
            <a:cs typeface="Andalus" pitchFamily="18" charset="-78"/>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B48046-C462-4DE7-A459-2AF2C136DA72}" type="datetimeFigureOut">
              <a:rPr lang="en-US" smtClean="0"/>
              <a:t>11/13/2012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806AC1-29C9-473F-B047-27DA43CD85A3}" type="slidenum">
              <a:rPr lang="en-US" smtClean="0"/>
              <a:t>‹#›</a:t>
            </a:fld>
            <a:endParaRPr lang="en-US" dirty="0"/>
          </a:p>
        </p:txBody>
      </p:sp>
    </p:spTree>
    <p:extLst>
      <p:ext uri="{BB962C8B-B14F-4D97-AF65-F5344CB8AC3E}">
        <p14:creationId xmlns:p14="http://schemas.microsoft.com/office/powerpoint/2010/main" val="26135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www.flickr.com/photos/nickwheeleroz/"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flickr.com/photos/nickwheeleroz/"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flickr.com/photos/nickwheeleroz/"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www.flickr.com/photos/nickwheeleroz/"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www.flickr.com/photos/nickwheeleroz/"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www.flickr.com/photos/tescho/"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digital.lib.ecu.edu/encore/ncgre000/00000005/00004997/00004997_ac_0001.jpg"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digital.lib.ecu.edu/encore/ncgre000/00000005/00004997/00004997_ac_0001.jpg"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digital.lib.ecu.edu/encore/ncgre000/00000005/00004997/00004997_ac_0001.jpg"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digital.lib.ecu.edu/encore/ncgre000/00000005/00004997/00004997_ac_0001.jpg" TargetMode="External"/><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digital.lib.ecu.edu/encore/ncgre000/00000005/00004997/00004997_ac_0001.jpg"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www.thememan.co.uk/images/Yeoman2.jpg"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3" Type="http://schemas.openxmlformats.org/officeDocument/2006/relationships/hyperlink" Target="http://www.thememan.co.uk/images/Yeoman2.jpg" TargetMode="External"/><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3" Type="http://schemas.openxmlformats.org/officeDocument/2006/relationships/hyperlink" Target="http://www.thememan.co.uk/images/Yeoman2.jpg" TargetMode="External"/><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hyperlink" Target="http://www.thememan.co.uk/images/Yeoman2.jpg" TargetMode="External"/><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http://www.thememan.co.uk/images/Yeoman2.jpg" TargetMode="External"/><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3" Type="http://schemas.openxmlformats.org/officeDocument/2006/relationships/hyperlink" Target="http://www.thememan.co.uk/images/Yeoman2.jpg" TargetMode="External"/><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3" Type="http://schemas.openxmlformats.org/officeDocument/2006/relationships/hyperlink" Target="http://www.thememan.co.uk/images/Yeoman2.jpg" TargetMode="External"/><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Photo from</a:t>
            </a:r>
            <a:r>
              <a:rPr lang="en-US" baseline="0" dirty="0" smtClean="0"/>
              <a:t> Flickr user </a:t>
            </a:r>
            <a:r>
              <a:rPr lang="en-US" baseline="0" dirty="0" err="1" smtClean="0"/>
              <a:t>procsilas</a:t>
            </a:r>
            <a:r>
              <a:rPr lang="en-US" baseline="0" dirty="0" smtClean="0"/>
              <a:t> used under a Creative Commons license. (I need to look up how to do this attribution again)</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1</a:t>
            </a:fld>
            <a:endParaRPr lang="en-US"/>
          </a:p>
        </p:txBody>
      </p:sp>
    </p:spTree>
    <p:extLst>
      <p:ext uri="{BB962C8B-B14F-4D97-AF65-F5344CB8AC3E}">
        <p14:creationId xmlns:p14="http://schemas.microsoft.com/office/powerpoint/2010/main" val="22186881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Table 3: information about title</a:t>
            </a:r>
            <a:r>
              <a:rPr lang="en-US" baseline="0" dirty="0" smtClean="0"/>
              <a:t> counts, overall use, number of HUTs, etc.</a:t>
            </a:r>
          </a:p>
          <a:p>
            <a:pPr marL="171450" indent="-171450">
              <a:buFont typeface="Arial" pitchFamily="34" charset="0"/>
              <a:buChar char="•"/>
            </a:pPr>
            <a:r>
              <a:rPr lang="en-US" baseline="0" dirty="0" smtClean="0"/>
              <a:t>UNC G librarians helped us out with data collection by working directly with publishers to collate and distribute draft versions of the cost and use data for all the libraries’ that were within Carolina Consortium deals</a:t>
            </a:r>
          </a:p>
          <a:p>
            <a:pPr marL="171450" indent="-171450">
              <a:buFont typeface="Arial" pitchFamily="34" charset="0"/>
              <a:buChar char="•"/>
            </a:pPr>
            <a:r>
              <a:rPr lang="en-US" baseline="0" dirty="0" smtClean="0"/>
              <a:t>We still had a lot of work to do – Beth K, Patrick C, Virginia B all contributed – we were pretty tired by the end</a:t>
            </a:r>
          </a:p>
          <a:p>
            <a:pPr marL="171450" indent="-171450">
              <a:buFont typeface="Arial" pitchFamily="34" charset="0"/>
              <a:buChar char="•"/>
            </a:pPr>
            <a:r>
              <a:rPr lang="en-US" baseline="0" dirty="0" smtClean="0"/>
              <a:t>So we submitted the data by June 4, and then it was taken into the hands of the accounting firm to collate and analyze the data the system libraries had submitted</a:t>
            </a:r>
          </a:p>
          <a:p>
            <a:pPr marL="171450" indent="-171450">
              <a:buFont typeface="Arial" pitchFamily="34" charset="0"/>
              <a:buChar char="•"/>
            </a:pPr>
            <a:r>
              <a:rPr lang="en-US" baseline="0" dirty="0" smtClean="0"/>
              <a:t>Results of their analysis came out in an August 2012 report, which attempts to establish a “performance baseline” for the libraries </a:t>
            </a:r>
          </a:p>
          <a:p>
            <a:pPr marL="171450" indent="-171450">
              <a:buFont typeface="Arial" pitchFamily="34" charset="0"/>
              <a:buChar char="•"/>
            </a:pPr>
            <a:r>
              <a:rPr lang="en-US" baseline="0" dirty="0" smtClean="0"/>
              <a:t>Primary measure of performance being changes in cost relative to changes in access</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16</a:t>
            </a:fld>
            <a:endParaRPr lang="en-US" dirty="0"/>
          </a:p>
        </p:txBody>
      </p:sp>
    </p:spTree>
    <p:extLst>
      <p:ext uri="{BB962C8B-B14F-4D97-AF65-F5344CB8AC3E}">
        <p14:creationId xmlns:p14="http://schemas.microsoft.com/office/powerpoint/2010/main" val="30891181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itchFamily="34" charset="0"/>
              <a:buChar char="•"/>
            </a:pPr>
            <a:r>
              <a:rPr lang="en-US" sz="1600" dirty="0" smtClean="0"/>
              <a:t>In other words, if the libraries are performing well, increases</a:t>
            </a:r>
            <a:r>
              <a:rPr lang="en-US" sz="1600" baseline="0" dirty="0" smtClean="0"/>
              <a:t> in expenditures should result in increases in access. </a:t>
            </a:r>
            <a:endParaRPr lang="en-US" sz="1600" dirty="0" smtClean="0"/>
          </a:p>
          <a:p>
            <a:endParaRPr lang="en-US" dirty="0" smtClean="0"/>
          </a:p>
          <a:p>
            <a:endParaRPr lang="en-US" dirty="0" smtClean="0"/>
          </a:p>
          <a:p>
            <a:endParaRPr lang="en-US" dirty="0" smtClean="0"/>
          </a:p>
          <a:p>
            <a:r>
              <a:rPr lang="en-US" dirty="0" smtClean="0"/>
              <a:t>From Flickr user </a:t>
            </a:r>
            <a:r>
              <a:rPr lang="en-US" dirty="0" err="1" smtClean="0"/>
              <a:t>danmachold</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17</a:t>
            </a:fld>
            <a:endParaRPr lang="en-US" dirty="0"/>
          </a:p>
        </p:txBody>
      </p:sp>
    </p:spTree>
    <p:extLst>
      <p:ext uri="{BB962C8B-B14F-4D97-AF65-F5344CB8AC3E}">
        <p14:creationId xmlns:p14="http://schemas.microsoft.com/office/powerpoint/2010/main" val="24364591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itchFamily="34" charset="0"/>
              <a:buChar char="•"/>
            </a:pPr>
            <a:r>
              <a:rPr lang="en-US" sz="1600" dirty="0" smtClean="0"/>
              <a:t>But what do they mean by “access”?</a:t>
            </a:r>
            <a:r>
              <a:rPr lang="en-US" sz="1600" baseline="0" dirty="0" smtClean="0"/>
              <a:t> Used differently in report than how we normally use the term access in libraries.</a:t>
            </a:r>
          </a:p>
          <a:p>
            <a:pPr marL="285750" indent="-285750">
              <a:buFont typeface="Arial" pitchFamily="34" charset="0"/>
              <a:buChar char="•"/>
            </a:pPr>
            <a:r>
              <a:rPr lang="en-US" sz="1600" baseline="0" dirty="0" smtClean="0"/>
              <a:t>Defined access using the following measures – increase in access = (3 bullet points)</a:t>
            </a:r>
          </a:p>
          <a:p>
            <a:pPr marL="285750" indent="-285750">
              <a:buFont typeface="Arial" pitchFamily="34" charset="0"/>
              <a:buChar char="•"/>
            </a:pPr>
            <a:r>
              <a:rPr lang="en-US" sz="1600" baseline="0" dirty="0" smtClean="0"/>
              <a:t>General idea is that the more you pay, the more “access” you should be getting in terms of lower CPU, CPT, and higher use, more titles and more HUTs</a:t>
            </a:r>
            <a:endParaRPr lang="en-US" sz="1600" dirty="0"/>
          </a:p>
        </p:txBody>
      </p:sp>
      <p:sp>
        <p:nvSpPr>
          <p:cNvPr id="4" name="Slide Number Placeholder 3"/>
          <p:cNvSpPr>
            <a:spLocks noGrp="1"/>
          </p:cNvSpPr>
          <p:nvPr>
            <p:ph type="sldNum" sz="quarter" idx="10"/>
          </p:nvPr>
        </p:nvSpPr>
        <p:spPr/>
        <p:txBody>
          <a:bodyPr/>
          <a:lstStyle/>
          <a:p>
            <a:fld id="{99806AC1-29C9-473F-B047-27DA43CD85A3}" type="slidenum">
              <a:rPr lang="en-US" smtClean="0"/>
              <a:t>18</a:t>
            </a:fld>
            <a:endParaRPr lang="en-US" dirty="0"/>
          </a:p>
        </p:txBody>
      </p:sp>
    </p:spTree>
    <p:extLst>
      <p:ext uri="{BB962C8B-B14F-4D97-AF65-F5344CB8AC3E}">
        <p14:creationId xmlns:p14="http://schemas.microsoft.com/office/powerpoint/2010/main" val="1556205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Only “bad” finding</a:t>
            </a:r>
            <a:r>
              <a:rPr lang="en-US" baseline="0" dirty="0" smtClean="0"/>
              <a:t> is the increase in CPT, but it is well below the growth in expenditures, so that’s good</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19</a:t>
            </a:fld>
            <a:endParaRPr lang="en-US" dirty="0"/>
          </a:p>
        </p:txBody>
      </p:sp>
    </p:spTree>
    <p:extLst>
      <p:ext uri="{BB962C8B-B14F-4D97-AF65-F5344CB8AC3E}">
        <p14:creationId xmlns:p14="http://schemas.microsoft.com/office/powerpoint/2010/main" val="31849134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itchFamily="34" charset="0"/>
              <a:buChar char="•"/>
            </a:pPr>
            <a:r>
              <a:rPr lang="en-US" sz="1600" dirty="0" smtClean="0"/>
              <a:t>Expenditures system-wide for some of the major publishers – you can see why</a:t>
            </a:r>
            <a:r>
              <a:rPr lang="en-US" sz="1600" baseline="0" dirty="0" smtClean="0"/>
              <a:t> UNC GA wants to make sure we’re reining in our costs – these packages aren’t inexpensive.</a:t>
            </a:r>
            <a:endParaRPr lang="en-US" sz="1600" dirty="0"/>
          </a:p>
        </p:txBody>
      </p:sp>
      <p:sp>
        <p:nvSpPr>
          <p:cNvPr id="4" name="Slide Number Placeholder 3"/>
          <p:cNvSpPr>
            <a:spLocks noGrp="1"/>
          </p:cNvSpPr>
          <p:nvPr>
            <p:ph type="sldNum" sz="quarter" idx="10"/>
          </p:nvPr>
        </p:nvSpPr>
        <p:spPr/>
        <p:txBody>
          <a:bodyPr/>
          <a:lstStyle/>
          <a:p>
            <a:fld id="{99806AC1-29C9-473F-B047-27DA43CD85A3}" type="slidenum">
              <a:rPr lang="en-US" smtClean="0"/>
              <a:t>20</a:t>
            </a:fld>
            <a:endParaRPr lang="en-US" dirty="0"/>
          </a:p>
        </p:txBody>
      </p:sp>
    </p:spTree>
    <p:extLst>
      <p:ext uri="{BB962C8B-B14F-4D97-AF65-F5344CB8AC3E}">
        <p14:creationId xmlns:p14="http://schemas.microsoft.com/office/powerpoint/2010/main" val="22049142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Lowest and highest average CPUs – big range</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21</a:t>
            </a:fld>
            <a:endParaRPr lang="en-US" dirty="0"/>
          </a:p>
        </p:txBody>
      </p:sp>
    </p:spTree>
    <p:extLst>
      <p:ext uri="{BB962C8B-B14F-4D97-AF65-F5344CB8AC3E}">
        <p14:creationId xmlns:p14="http://schemas.microsoft.com/office/powerpoint/2010/main" val="5637667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r>
              <a:rPr lang="en-US" dirty="0" smtClean="0"/>
              <a:t>From Flickr user </a:t>
            </a:r>
            <a:r>
              <a:rPr lang="en-US" dirty="0" err="1" smtClean="0"/>
              <a:t>garryknight</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22</a:t>
            </a:fld>
            <a:endParaRPr lang="en-US" dirty="0"/>
          </a:p>
        </p:txBody>
      </p:sp>
    </p:spTree>
    <p:extLst>
      <p:ext uri="{BB962C8B-B14F-4D97-AF65-F5344CB8AC3E}">
        <p14:creationId xmlns:p14="http://schemas.microsoft.com/office/powerpoint/2010/main" val="29695681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Flickr user </a:t>
            </a:r>
            <a:r>
              <a:rPr lang="en-US" dirty="0" err="1" smtClean="0"/>
              <a:t>garryknight</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23</a:t>
            </a:fld>
            <a:endParaRPr lang="en-US" dirty="0"/>
          </a:p>
        </p:txBody>
      </p:sp>
    </p:spTree>
    <p:extLst>
      <p:ext uri="{BB962C8B-B14F-4D97-AF65-F5344CB8AC3E}">
        <p14:creationId xmlns:p14="http://schemas.microsoft.com/office/powerpoint/2010/main" val="2969568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Flickr user </a:t>
            </a:r>
            <a:r>
              <a:rPr lang="en-US" dirty="0" err="1" smtClean="0"/>
              <a:t>garryknight</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24</a:t>
            </a:fld>
            <a:endParaRPr lang="en-US" dirty="0"/>
          </a:p>
        </p:txBody>
      </p:sp>
    </p:spTree>
    <p:extLst>
      <p:ext uri="{BB962C8B-B14F-4D97-AF65-F5344CB8AC3E}">
        <p14:creationId xmlns:p14="http://schemas.microsoft.com/office/powerpoint/2010/main" val="29695681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Flickr user </a:t>
            </a:r>
            <a:r>
              <a:rPr lang="en-US" dirty="0" err="1" smtClean="0"/>
              <a:t>garryknight</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25</a:t>
            </a:fld>
            <a:endParaRPr lang="en-US" dirty="0"/>
          </a:p>
        </p:txBody>
      </p:sp>
    </p:spTree>
    <p:extLst>
      <p:ext uri="{BB962C8B-B14F-4D97-AF65-F5344CB8AC3E}">
        <p14:creationId xmlns:p14="http://schemas.microsoft.com/office/powerpoint/2010/main" val="2969568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Photo from</a:t>
            </a:r>
            <a:r>
              <a:rPr lang="en-US" baseline="0" dirty="0" smtClean="0"/>
              <a:t> Flickr user </a:t>
            </a:r>
            <a:r>
              <a:rPr lang="en-US" baseline="0" dirty="0" err="1" smtClean="0"/>
              <a:t>procsilas</a:t>
            </a:r>
            <a:r>
              <a:rPr lang="en-US" baseline="0" dirty="0" smtClean="0"/>
              <a:t> used under a Creative Commons license. (I need to look up how to do this attribution again)</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4</a:t>
            </a:fld>
            <a:endParaRPr lang="en-US"/>
          </a:p>
        </p:txBody>
      </p:sp>
    </p:spTree>
    <p:extLst>
      <p:ext uri="{BB962C8B-B14F-4D97-AF65-F5344CB8AC3E}">
        <p14:creationId xmlns:p14="http://schemas.microsoft.com/office/powerpoint/2010/main" val="22186881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Flickr user </a:t>
            </a:r>
            <a:r>
              <a:rPr lang="en-US" dirty="0" err="1" smtClean="0"/>
              <a:t>garryknight</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26</a:t>
            </a:fld>
            <a:endParaRPr lang="en-US" dirty="0"/>
          </a:p>
        </p:txBody>
      </p:sp>
    </p:spTree>
    <p:extLst>
      <p:ext uri="{BB962C8B-B14F-4D97-AF65-F5344CB8AC3E}">
        <p14:creationId xmlns:p14="http://schemas.microsoft.com/office/powerpoint/2010/main" val="29695681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Flickr user </a:t>
            </a:r>
            <a:r>
              <a:rPr lang="en-US" dirty="0" err="1" smtClean="0"/>
              <a:t>garryknight</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27</a:t>
            </a:fld>
            <a:endParaRPr lang="en-US" dirty="0"/>
          </a:p>
        </p:txBody>
      </p:sp>
    </p:spTree>
    <p:extLst>
      <p:ext uri="{BB962C8B-B14F-4D97-AF65-F5344CB8AC3E}">
        <p14:creationId xmlns:p14="http://schemas.microsoft.com/office/powerpoint/2010/main" val="29695681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Flickr user </a:t>
            </a:r>
            <a:r>
              <a:rPr lang="en-US" dirty="0" err="1" smtClean="0"/>
              <a:t>garryknight</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28</a:t>
            </a:fld>
            <a:endParaRPr lang="en-US" dirty="0"/>
          </a:p>
        </p:txBody>
      </p:sp>
    </p:spTree>
    <p:extLst>
      <p:ext uri="{BB962C8B-B14F-4D97-AF65-F5344CB8AC3E}">
        <p14:creationId xmlns:p14="http://schemas.microsoft.com/office/powerpoint/2010/main" val="29695681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itchFamily="34" charset="0"/>
              <a:buChar char="•"/>
            </a:pPr>
            <a:r>
              <a:rPr lang="en-US" sz="1600" dirty="0" smtClean="0"/>
              <a:t>Explain what high-risk</a:t>
            </a:r>
            <a:r>
              <a:rPr lang="en-US" sz="1600" baseline="0" dirty="0" smtClean="0"/>
              <a:t> publishers are</a:t>
            </a:r>
          </a:p>
          <a:p>
            <a:pPr marL="285750" indent="-285750">
              <a:buFont typeface="Arial" pitchFamily="34" charset="0"/>
              <a:buChar char="•"/>
            </a:pPr>
            <a:r>
              <a:rPr lang="en-US" sz="1600" baseline="0" dirty="0" smtClean="0"/>
              <a:t>Read other bullet points</a:t>
            </a:r>
          </a:p>
          <a:p>
            <a:pPr marL="285750" indent="-285750">
              <a:buFont typeface="Arial" pitchFamily="34" charset="0"/>
              <a:buChar char="•"/>
            </a:pPr>
            <a:r>
              <a:rPr lang="en-US" sz="1600" baseline="0" dirty="0" smtClean="0"/>
              <a:t>So I’ve just reviewed what the accounting firm hired by UNC GA thought about the data, and now Patrick is going to discuss what we think about both the report and the system data</a:t>
            </a:r>
          </a:p>
          <a:p>
            <a:pPr marL="285750" indent="-285750">
              <a:buFont typeface="Arial" pitchFamily="34" charset="0"/>
              <a:buChar char="•"/>
            </a:pPr>
            <a:endParaRPr lang="en-US" dirty="0" smtClean="0"/>
          </a:p>
          <a:p>
            <a:r>
              <a:rPr lang="en-US" dirty="0" smtClean="0"/>
              <a:t>From Flickr user </a:t>
            </a:r>
            <a:r>
              <a:rPr lang="en-US" dirty="0" err="1" smtClean="0"/>
              <a:t>garryknight</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29</a:t>
            </a:fld>
            <a:endParaRPr lang="en-US" dirty="0"/>
          </a:p>
        </p:txBody>
      </p:sp>
    </p:spTree>
    <p:extLst>
      <p:ext uri="{BB962C8B-B14F-4D97-AF65-F5344CB8AC3E}">
        <p14:creationId xmlns:p14="http://schemas.microsoft.com/office/powerpoint/2010/main" val="29695681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Flickr</a:t>
            </a:r>
            <a:r>
              <a:rPr lang="en-US" baseline="0" dirty="0" smtClean="0"/>
              <a:t> user: </a:t>
            </a:r>
            <a:r>
              <a:rPr lang="en-US" sz="1200" b="0" i="0" u="none" strike="noStrike" kern="1200" dirty="0" err="1" smtClean="0">
                <a:solidFill>
                  <a:schemeClr val="tx1"/>
                </a:solidFill>
                <a:effectLst/>
                <a:latin typeface="+mn-lt"/>
                <a:ea typeface="+mn-ea"/>
                <a:cs typeface="+mn-cs"/>
                <a:hlinkClick r:id="rId3"/>
              </a:rPr>
              <a:t>nickwheeleroz</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30</a:t>
            </a:fld>
            <a:endParaRPr lang="en-US" dirty="0"/>
          </a:p>
        </p:txBody>
      </p:sp>
    </p:spTree>
    <p:extLst>
      <p:ext uri="{BB962C8B-B14F-4D97-AF65-F5344CB8AC3E}">
        <p14:creationId xmlns:p14="http://schemas.microsoft.com/office/powerpoint/2010/main" val="21470669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Flickr</a:t>
            </a:r>
            <a:r>
              <a:rPr lang="en-US" baseline="0" dirty="0" smtClean="0"/>
              <a:t> user: </a:t>
            </a:r>
            <a:r>
              <a:rPr lang="en-US" sz="1200" b="0" i="0" u="none" strike="noStrike" kern="1200" dirty="0" err="1" smtClean="0">
                <a:solidFill>
                  <a:schemeClr val="tx1"/>
                </a:solidFill>
                <a:effectLst/>
                <a:latin typeface="+mn-lt"/>
                <a:ea typeface="+mn-ea"/>
                <a:cs typeface="+mn-cs"/>
                <a:hlinkClick r:id="rId3"/>
              </a:rPr>
              <a:t>nickwheeleroz</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31</a:t>
            </a:fld>
            <a:endParaRPr lang="en-US" dirty="0"/>
          </a:p>
        </p:txBody>
      </p:sp>
    </p:spTree>
    <p:extLst>
      <p:ext uri="{BB962C8B-B14F-4D97-AF65-F5344CB8AC3E}">
        <p14:creationId xmlns:p14="http://schemas.microsoft.com/office/powerpoint/2010/main" val="21470669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Flickr</a:t>
            </a:r>
            <a:r>
              <a:rPr lang="en-US" baseline="0" dirty="0" smtClean="0"/>
              <a:t> user: </a:t>
            </a:r>
            <a:r>
              <a:rPr lang="en-US" sz="1200" b="0" i="0" u="none" strike="noStrike" kern="1200" dirty="0" err="1" smtClean="0">
                <a:solidFill>
                  <a:schemeClr val="tx1"/>
                </a:solidFill>
                <a:effectLst/>
                <a:latin typeface="+mn-lt"/>
                <a:ea typeface="+mn-ea"/>
                <a:cs typeface="+mn-cs"/>
                <a:hlinkClick r:id="rId3"/>
              </a:rPr>
              <a:t>nickwheeleroz</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32</a:t>
            </a:fld>
            <a:endParaRPr lang="en-US" dirty="0"/>
          </a:p>
        </p:txBody>
      </p:sp>
    </p:spTree>
    <p:extLst>
      <p:ext uri="{BB962C8B-B14F-4D97-AF65-F5344CB8AC3E}">
        <p14:creationId xmlns:p14="http://schemas.microsoft.com/office/powerpoint/2010/main" val="21470669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Flickr</a:t>
            </a:r>
            <a:r>
              <a:rPr lang="en-US" baseline="0" dirty="0" smtClean="0"/>
              <a:t> user: </a:t>
            </a:r>
            <a:r>
              <a:rPr lang="en-US" sz="1200" b="0" i="0" u="none" strike="noStrike" kern="1200" dirty="0" err="1" smtClean="0">
                <a:solidFill>
                  <a:schemeClr val="tx1"/>
                </a:solidFill>
                <a:effectLst/>
                <a:latin typeface="+mn-lt"/>
                <a:ea typeface="+mn-ea"/>
                <a:cs typeface="+mn-cs"/>
                <a:hlinkClick r:id="rId3"/>
              </a:rPr>
              <a:t>nickwheeleroz</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33</a:t>
            </a:fld>
            <a:endParaRPr lang="en-US" dirty="0"/>
          </a:p>
        </p:txBody>
      </p:sp>
    </p:spTree>
    <p:extLst>
      <p:ext uri="{BB962C8B-B14F-4D97-AF65-F5344CB8AC3E}">
        <p14:creationId xmlns:p14="http://schemas.microsoft.com/office/powerpoint/2010/main" val="21470669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Flickr</a:t>
            </a:r>
            <a:r>
              <a:rPr lang="en-US" baseline="0" dirty="0" smtClean="0"/>
              <a:t> user: </a:t>
            </a:r>
            <a:r>
              <a:rPr lang="en-US" sz="1200" b="0" i="0" u="none" strike="noStrike" kern="1200" dirty="0" err="1" smtClean="0">
                <a:solidFill>
                  <a:schemeClr val="tx1"/>
                </a:solidFill>
                <a:effectLst/>
                <a:latin typeface="+mn-lt"/>
                <a:ea typeface="+mn-ea"/>
                <a:cs typeface="+mn-cs"/>
                <a:hlinkClick r:id="rId3"/>
              </a:rPr>
              <a:t>nickwheeleroz</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34</a:t>
            </a:fld>
            <a:endParaRPr lang="en-US" dirty="0"/>
          </a:p>
        </p:txBody>
      </p:sp>
    </p:spTree>
    <p:extLst>
      <p:ext uri="{BB962C8B-B14F-4D97-AF65-F5344CB8AC3E}">
        <p14:creationId xmlns:p14="http://schemas.microsoft.com/office/powerpoint/2010/main" val="21470669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35</a:t>
            </a:fld>
            <a:endParaRPr lang="en-US"/>
          </a:p>
        </p:txBody>
      </p:sp>
    </p:spTree>
    <p:extLst>
      <p:ext uri="{BB962C8B-B14F-4D97-AF65-F5344CB8AC3E}">
        <p14:creationId xmlns:p14="http://schemas.microsoft.com/office/powerpoint/2010/main" val="22186881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from Flicker user </a:t>
            </a:r>
            <a:r>
              <a:rPr lang="en-US" dirty="0" err="1" smtClean="0"/>
              <a:t>uconnlibrariesmagic</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6</a:t>
            </a:fld>
            <a:endParaRPr lang="en-US"/>
          </a:p>
        </p:txBody>
      </p:sp>
    </p:spTree>
    <p:extLst>
      <p:ext uri="{BB962C8B-B14F-4D97-AF65-F5344CB8AC3E}">
        <p14:creationId xmlns:p14="http://schemas.microsoft.com/office/powerpoint/2010/main" val="16404270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Flickr user </a:t>
            </a:r>
            <a:r>
              <a:rPr lang="en-US" dirty="0" err="1" smtClean="0"/>
              <a:t>garryknight</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36</a:t>
            </a:fld>
            <a:endParaRPr lang="en-US" dirty="0"/>
          </a:p>
        </p:txBody>
      </p:sp>
    </p:spTree>
    <p:extLst>
      <p:ext uri="{BB962C8B-B14F-4D97-AF65-F5344CB8AC3E}">
        <p14:creationId xmlns:p14="http://schemas.microsoft.com/office/powerpoint/2010/main" val="29695681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Flickr user </a:t>
            </a:r>
            <a:r>
              <a:rPr lang="en-US" dirty="0" err="1" smtClean="0"/>
              <a:t>garryknight</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37</a:t>
            </a:fld>
            <a:endParaRPr lang="en-US" dirty="0"/>
          </a:p>
        </p:txBody>
      </p:sp>
    </p:spTree>
    <p:extLst>
      <p:ext uri="{BB962C8B-B14F-4D97-AF65-F5344CB8AC3E}">
        <p14:creationId xmlns:p14="http://schemas.microsoft.com/office/powerpoint/2010/main" val="29695681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Flickr</a:t>
            </a:r>
            <a:r>
              <a:rPr lang="en-US" baseline="0" dirty="0" smtClean="0"/>
              <a:t> user </a:t>
            </a:r>
            <a:r>
              <a:rPr lang="en-US" baseline="0" dirty="0" err="1" smtClean="0"/>
              <a:t>xavierbt</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38</a:t>
            </a:fld>
            <a:endParaRPr lang="en-US" dirty="0"/>
          </a:p>
        </p:txBody>
      </p:sp>
    </p:spTree>
    <p:extLst>
      <p:ext uri="{BB962C8B-B14F-4D97-AF65-F5344CB8AC3E}">
        <p14:creationId xmlns:p14="http://schemas.microsoft.com/office/powerpoint/2010/main" val="29695681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Flickr</a:t>
            </a:r>
            <a:r>
              <a:rPr lang="en-US" baseline="0" dirty="0" smtClean="0"/>
              <a:t> user </a:t>
            </a:r>
            <a:r>
              <a:rPr lang="en-US" baseline="0" dirty="0" err="1" smtClean="0"/>
              <a:t>xavierbt</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39</a:t>
            </a:fld>
            <a:endParaRPr lang="en-US" dirty="0"/>
          </a:p>
        </p:txBody>
      </p:sp>
    </p:spTree>
    <p:extLst>
      <p:ext uri="{BB962C8B-B14F-4D97-AF65-F5344CB8AC3E}">
        <p14:creationId xmlns:p14="http://schemas.microsoft.com/office/powerpoint/2010/main" val="29695681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Flickr</a:t>
            </a:r>
            <a:r>
              <a:rPr lang="en-US" baseline="0" dirty="0" smtClean="0"/>
              <a:t> user </a:t>
            </a:r>
            <a:r>
              <a:rPr lang="en-US" sz="1200" b="0" i="0" u="none" strike="noStrike" kern="1200" dirty="0" smtClean="0">
                <a:solidFill>
                  <a:schemeClr val="tx1"/>
                </a:solidFill>
                <a:effectLst/>
                <a:latin typeface="+mn-lt"/>
                <a:ea typeface="+mn-ea"/>
                <a:cs typeface="+mn-cs"/>
                <a:hlinkClick r:id="rId3"/>
              </a:rPr>
              <a:t>Therese </a:t>
            </a:r>
            <a:r>
              <a:rPr lang="en-US" sz="1200" b="0" i="0" u="none" strike="noStrike" kern="1200" dirty="0" err="1" smtClean="0">
                <a:solidFill>
                  <a:schemeClr val="tx1"/>
                </a:solidFill>
                <a:effectLst/>
                <a:latin typeface="+mn-lt"/>
                <a:ea typeface="+mn-ea"/>
                <a:cs typeface="+mn-cs"/>
                <a:hlinkClick r:id="rId3"/>
              </a:rPr>
              <a:t>Tjernström</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40</a:t>
            </a:fld>
            <a:endParaRPr lang="en-US" dirty="0"/>
          </a:p>
        </p:txBody>
      </p:sp>
    </p:spTree>
    <p:extLst>
      <p:ext uri="{BB962C8B-B14F-4D97-AF65-F5344CB8AC3E}">
        <p14:creationId xmlns:p14="http://schemas.microsoft.com/office/powerpoint/2010/main" val="42174353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Flickr</a:t>
            </a:r>
            <a:r>
              <a:rPr lang="en-US" baseline="0" dirty="0" smtClean="0"/>
              <a:t> user </a:t>
            </a:r>
            <a:r>
              <a:rPr lang="en-US" baseline="0" dirty="0" err="1" smtClean="0"/>
              <a:t>xavierbt</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41</a:t>
            </a:fld>
            <a:endParaRPr lang="en-US" dirty="0"/>
          </a:p>
        </p:txBody>
      </p:sp>
    </p:spTree>
    <p:extLst>
      <p:ext uri="{BB962C8B-B14F-4D97-AF65-F5344CB8AC3E}">
        <p14:creationId xmlns:p14="http://schemas.microsoft.com/office/powerpoint/2010/main" val="29695681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Flickr</a:t>
            </a:r>
            <a:r>
              <a:rPr lang="en-US" baseline="0" dirty="0" smtClean="0"/>
              <a:t> user </a:t>
            </a:r>
            <a:r>
              <a:rPr lang="en-US" baseline="0" dirty="0" err="1" smtClean="0"/>
              <a:t>xavierbt</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42</a:t>
            </a:fld>
            <a:endParaRPr lang="en-US" dirty="0"/>
          </a:p>
        </p:txBody>
      </p:sp>
    </p:spTree>
    <p:extLst>
      <p:ext uri="{BB962C8B-B14F-4D97-AF65-F5344CB8AC3E}">
        <p14:creationId xmlns:p14="http://schemas.microsoft.com/office/powerpoint/2010/main" val="29695681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Flickr</a:t>
            </a:r>
            <a:r>
              <a:rPr lang="en-US" baseline="0" dirty="0" smtClean="0"/>
              <a:t> user </a:t>
            </a:r>
            <a:r>
              <a:rPr lang="en-US" baseline="0" dirty="0" err="1" smtClean="0"/>
              <a:t>xavierbt</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43</a:t>
            </a:fld>
            <a:endParaRPr lang="en-US" dirty="0"/>
          </a:p>
        </p:txBody>
      </p:sp>
    </p:spTree>
    <p:extLst>
      <p:ext uri="{BB962C8B-B14F-4D97-AF65-F5344CB8AC3E}">
        <p14:creationId xmlns:p14="http://schemas.microsoft.com/office/powerpoint/2010/main" val="29695681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Flickr</a:t>
            </a:r>
            <a:r>
              <a:rPr lang="en-US" baseline="0" dirty="0" smtClean="0"/>
              <a:t> user </a:t>
            </a:r>
            <a:r>
              <a:rPr lang="en-US" baseline="0" dirty="0" err="1" smtClean="0"/>
              <a:t>xavierbt</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44</a:t>
            </a:fld>
            <a:endParaRPr lang="en-US" dirty="0"/>
          </a:p>
        </p:txBody>
      </p:sp>
    </p:spTree>
    <p:extLst>
      <p:ext uri="{BB962C8B-B14F-4D97-AF65-F5344CB8AC3E}">
        <p14:creationId xmlns:p14="http://schemas.microsoft.com/office/powerpoint/2010/main" val="29695681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ECU digital collections: </a:t>
            </a:r>
            <a:r>
              <a:rPr lang="en-US" dirty="0" smtClean="0">
                <a:hlinkClick r:id="rId3"/>
              </a:rPr>
              <a:t>http://digital.lib.ecu.edu/encore/ncgre000/00000005/00004997/00004997_ac_0001.jpg</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45</a:t>
            </a:fld>
            <a:endParaRPr lang="en-US" dirty="0"/>
          </a:p>
        </p:txBody>
      </p:sp>
    </p:spTree>
    <p:extLst>
      <p:ext uri="{BB962C8B-B14F-4D97-AF65-F5344CB8AC3E}">
        <p14:creationId xmlns:p14="http://schemas.microsoft.com/office/powerpoint/2010/main" val="17197011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from Flicker user </a:t>
            </a:r>
            <a:r>
              <a:rPr lang="en-US" dirty="0" err="1" smtClean="0"/>
              <a:t>uconnlibrariesmagic</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164042707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ECU digital collections: </a:t>
            </a:r>
            <a:r>
              <a:rPr lang="en-US" dirty="0" smtClean="0">
                <a:hlinkClick r:id="rId3"/>
              </a:rPr>
              <a:t>http://digital.lib.ecu.edu/encore/ncgre000/00000005/00004997/00004997_ac_0001.jpg</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46</a:t>
            </a:fld>
            <a:endParaRPr lang="en-US" dirty="0"/>
          </a:p>
        </p:txBody>
      </p:sp>
    </p:spTree>
    <p:extLst>
      <p:ext uri="{BB962C8B-B14F-4D97-AF65-F5344CB8AC3E}">
        <p14:creationId xmlns:p14="http://schemas.microsoft.com/office/powerpoint/2010/main" val="171970110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ECU digital collections: </a:t>
            </a:r>
            <a:r>
              <a:rPr lang="en-US" dirty="0" smtClean="0">
                <a:hlinkClick r:id="rId3"/>
              </a:rPr>
              <a:t>http://digital.lib.ecu.edu/encore/ncgre000/00000005/00004997/00004997_ac_0001.jpg</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47</a:t>
            </a:fld>
            <a:endParaRPr lang="en-US" dirty="0"/>
          </a:p>
        </p:txBody>
      </p:sp>
    </p:spTree>
    <p:extLst>
      <p:ext uri="{BB962C8B-B14F-4D97-AF65-F5344CB8AC3E}">
        <p14:creationId xmlns:p14="http://schemas.microsoft.com/office/powerpoint/2010/main" val="171970110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ECU digital collections: </a:t>
            </a:r>
            <a:r>
              <a:rPr lang="en-US" dirty="0" smtClean="0">
                <a:hlinkClick r:id="rId3"/>
              </a:rPr>
              <a:t>http://digital.lib.ecu.edu/encore/ncgre000/00000005/00004997/00004997_ac_0001.jpg</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48</a:t>
            </a:fld>
            <a:endParaRPr lang="en-US" dirty="0"/>
          </a:p>
        </p:txBody>
      </p:sp>
    </p:spTree>
    <p:extLst>
      <p:ext uri="{BB962C8B-B14F-4D97-AF65-F5344CB8AC3E}">
        <p14:creationId xmlns:p14="http://schemas.microsoft.com/office/powerpoint/2010/main" val="171970110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ECU digital collections: </a:t>
            </a:r>
            <a:r>
              <a:rPr lang="en-US" dirty="0" smtClean="0">
                <a:hlinkClick r:id="rId3"/>
              </a:rPr>
              <a:t>http://digital.lib.ecu.edu/encore/ncgre000/00000005/00004997/00004997_ac_0001.jpg</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49</a:t>
            </a:fld>
            <a:endParaRPr lang="en-US" dirty="0"/>
          </a:p>
        </p:txBody>
      </p:sp>
    </p:spTree>
    <p:extLst>
      <p:ext uri="{BB962C8B-B14F-4D97-AF65-F5344CB8AC3E}">
        <p14:creationId xmlns:p14="http://schemas.microsoft.com/office/powerpoint/2010/main" val="171970110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itchFamily="34" charset="0"/>
              <a:buChar char="•"/>
            </a:pPr>
            <a:r>
              <a:rPr lang="en-US" sz="1600" dirty="0" smtClean="0"/>
              <a:t>So what is the future of this project? </a:t>
            </a:r>
          </a:p>
          <a:p>
            <a:pPr marL="285750" indent="-285750">
              <a:buFont typeface="Arial" pitchFamily="34" charset="0"/>
              <a:buChar char="•"/>
            </a:pPr>
            <a:r>
              <a:rPr lang="en-US" sz="1600" dirty="0" smtClean="0"/>
              <a:t>UNC Libraries have formed a working group of 6</a:t>
            </a:r>
            <a:r>
              <a:rPr lang="en-US" sz="1600" baseline="0" dirty="0" smtClean="0"/>
              <a:t> – representatives from 6 of the libraries – to work on the recommendations</a:t>
            </a:r>
          </a:p>
          <a:p>
            <a:pPr marL="285750" indent="-285750">
              <a:buFont typeface="Arial" pitchFamily="34" charset="0"/>
              <a:buChar char="•"/>
            </a:pPr>
            <a:r>
              <a:rPr lang="en-US" sz="1600" baseline="0" dirty="0" smtClean="0"/>
              <a:t>Includes establishing the data repository, developing the system wide plan, and exploring open access and templates for common licensing guidelines </a:t>
            </a:r>
          </a:p>
          <a:p>
            <a:pPr marL="285750" indent="-285750">
              <a:buFont typeface="Arial" pitchFamily="34" charset="0"/>
              <a:buChar char="•"/>
            </a:pPr>
            <a:r>
              <a:rPr lang="en-US" sz="1600" baseline="0" dirty="0" smtClean="0"/>
              <a:t>Concerning the system wide plan for improving e-journal purchasing ROI - 5 year expenditure plan – relative to national journal inflation rates</a:t>
            </a:r>
          </a:p>
          <a:p>
            <a:endParaRPr lang="en-US" dirty="0" smtClean="0"/>
          </a:p>
          <a:p>
            <a:r>
              <a:rPr lang="en-US" dirty="0" smtClean="0"/>
              <a:t>From</a:t>
            </a:r>
            <a:r>
              <a:rPr lang="en-US" baseline="0" dirty="0" smtClean="0"/>
              <a:t> Flickr user walt74</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50</a:t>
            </a:fld>
            <a:endParaRPr lang="en-US" dirty="0"/>
          </a:p>
        </p:txBody>
      </p:sp>
    </p:spTree>
    <p:extLst>
      <p:ext uri="{BB962C8B-B14F-4D97-AF65-F5344CB8AC3E}">
        <p14:creationId xmlns:p14="http://schemas.microsoft.com/office/powerpoint/2010/main" val="297007883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itchFamily="34" charset="0"/>
              <a:buChar char="•"/>
            </a:pPr>
            <a:r>
              <a:rPr lang="en-US" sz="1600" dirty="0" smtClean="0">
                <a:hlinkClick r:id="rId3"/>
              </a:rPr>
              <a:t>Organizer of the system-wide e-journal survey and authors of the report deserve a tip of the hat- a crucial first step</a:t>
            </a:r>
          </a:p>
          <a:p>
            <a:endParaRPr lang="en-US" dirty="0" smtClean="0">
              <a:hlinkClick r:id="rId3"/>
            </a:endParaRPr>
          </a:p>
          <a:p>
            <a:r>
              <a:rPr lang="en-US" dirty="0" smtClean="0">
                <a:hlinkClick r:id="rId3"/>
              </a:rPr>
              <a:t>http://www.thememan.co.uk/images/Yeoman2.jpg</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51</a:t>
            </a:fld>
            <a:endParaRPr lang="en-US" dirty="0"/>
          </a:p>
        </p:txBody>
      </p:sp>
    </p:spTree>
    <p:extLst>
      <p:ext uri="{BB962C8B-B14F-4D97-AF65-F5344CB8AC3E}">
        <p14:creationId xmlns:p14="http://schemas.microsoft.com/office/powerpoint/2010/main" val="361394856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Photo from</a:t>
            </a:r>
            <a:r>
              <a:rPr lang="en-US" baseline="0" dirty="0" smtClean="0"/>
              <a:t> Flickr user </a:t>
            </a:r>
            <a:r>
              <a:rPr lang="en-US" baseline="0" dirty="0" err="1" smtClean="0"/>
              <a:t>procsilas</a:t>
            </a:r>
            <a:r>
              <a:rPr lang="en-US" baseline="0" dirty="0" smtClean="0"/>
              <a:t> used under a Creative Commons license. (I need to look up how to do this attribution again)</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52</a:t>
            </a:fld>
            <a:endParaRPr lang="en-US"/>
          </a:p>
        </p:txBody>
      </p:sp>
    </p:spTree>
    <p:extLst>
      <p:ext uri="{BB962C8B-B14F-4D97-AF65-F5344CB8AC3E}">
        <p14:creationId xmlns:p14="http://schemas.microsoft.com/office/powerpoint/2010/main" val="221868814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http://www.thememan.co.uk/images/Yeoman2.jpg</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53</a:t>
            </a:fld>
            <a:endParaRPr lang="en-US" dirty="0"/>
          </a:p>
        </p:txBody>
      </p:sp>
    </p:spTree>
    <p:extLst>
      <p:ext uri="{BB962C8B-B14F-4D97-AF65-F5344CB8AC3E}">
        <p14:creationId xmlns:p14="http://schemas.microsoft.com/office/powerpoint/2010/main" val="361394856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http://www.thememan.co.uk/images/Yeoman2.jpg</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54</a:t>
            </a:fld>
            <a:endParaRPr lang="en-US" dirty="0"/>
          </a:p>
        </p:txBody>
      </p:sp>
    </p:spTree>
    <p:extLst>
      <p:ext uri="{BB962C8B-B14F-4D97-AF65-F5344CB8AC3E}">
        <p14:creationId xmlns:p14="http://schemas.microsoft.com/office/powerpoint/2010/main" val="361394856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http://www.thememan.co.uk/images/Yeoman2.jpg</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55</a:t>
            </a:fld>
            <a:endParaRPr lang="en-US" dirty="0"/>
          </a:p>
        </p:txBody>
      </p:sp>
    </p:spTree>
    <p:extLst>
      <p:ext uri="{BB962C8B-B14F-4D97-AF65-F5344CB8AC3E}">
        <p14:creationId xmlns:p14="http://schemas.microsoft.com/office/powerpoint/2010/main" val="36139485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from Flicker user </a:t>
            </a:r>
            <a:r>
              <a:rPr lang="en-US" dirty="0" err="1" smtClean="0"/>
              <a:t>uconnlibrariesmagic</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10</a:t>
            </a:fld>
            <a:endParaRPr lang="en-US"/>
          </a:p>
        </p:txBody>
      </p:sp>
    </p:spTree>
    <p:extLst>
      <p:ext uri="{BB962C8B-B14F-4D97-AF65-F5344CB8AC3E}">
        <p14:creationId xmlns:p14="http://schemas.microsoft.com/office/powerpoint/2010/main" val="164042707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http://www.thememan.co.uk/images/Yeoman2.jpg</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56</a:t>
            </a:fld>
            <a:endParaRPr lang="en-US" dirty="0"/>
          </a:p>
        </p:txBody>
      </p:sp>
    </p:spTree>
    <p:extLst>
      <p:ext uri="{BB962C8B-B14F-4D97-AF65-F5344CB8AC3E}">
        <p14:creationId xmlns:p14="http://schemas.microsoft.com/office/powerpoint/2010/main" val="361394856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http://www.thememan.co.uk/images/Yeoman2.jpg</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57</a:t>
            </a:fld>
            <a:endParaRPr lang="en-US" dirty="0"/>
          </a:p>
        </p:txBody>
      </p:sp>
    </p:spTree>
    <p:extLst>
      <p:ext uri="{BB962C8B-B14F-4D97-AF65-F5344CB8AC3E}">
        <p14:creationId xmlns:p14="http://schemas.microsoft.com/office/powerpoint/2010/main" val="361394856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http://www.thememan.co.uk/images/Yeoman2.jpg</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58</a:t>
            </a:fld>
            <a:endParaRPr lang="en-US" dirty="0"/>
          </a:p>
        </p:txBody>
      </p:sp>
    </p:spTree>
    <p:extLst>
      <p:ext uri="{BB962C8B-B14F-4D97-AF65-F5344CB8AC3E}">
        <p14:creationId xmlns:p14="http://schemas.microsoft.com/office/powerpoint/2010/main" val="36139485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from Flicker user </a:t>
            </a:r>
            <a:r>
              <a:rPr lang="en-US" dirty="0" err="1" smtClean="0"/>
              <a:t>uconnlibrariesmagic</a:t>
            </a:r>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12</a:t>
            </a:fld>
            <a:endParaRPr lang="en-US"/>
          </a:p>
        </p:txBody>
      </p:sp>
    </p:spTree>
    <p:extLst>
      <p:ext uri="{BB962C8B-B14F-4D97-AF65-F5344CB8AC3E}">
        <p14:creationId xmlns:p14="http://schemas.microsoft.com/office/powerpoint/2010/main" val="16404270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itchFamily="34" charset="0"/>
              <a:buChar char="•"/>
            </a:pPr>
            <a:r>
              <a:rPr lang="en-US" sz="1600" dirty="0" smtClean="0"/>
              <a:t>So, after learning about the project</a:t>
            </a:r>
            <a:r>
              <a:rPr lang="en-US" sz="1600" baseline="0" dirty="0" smtClean="0"/>
              <a:t> in early May, we got official word to begin on May 18, 2012</a:t>
            </a:r>
          </a:p>
          <a:p>
            <a:pPr marL="285750" indent="-285750">
              <a:buFont typeface="Arial" pitchFamily="34" charset="0"/>
              <a:buChar char="•"/>
            </a:pPr>
            <a:r>
              <a:rPr lang="en-US" sz="1600" baseline="0" dirty="0" smtClean="0"/>
              <a:t>Only a couple of weeks to gather and submit the data – June 4th</a:t>
            </a:r>
          </a:p>
          <a:p>
            <a:pPr marL="285750" indent="-285750">
              <a:buFont typeface="Arial" pitchFamily="34" charset="0"/>
              <a:buChar char="•"/>
            </a:pPr>
            <a:r>
              <a:rPr lang="en-US" sz="1600" baseline="0" dirty="0" smtClean="0"/>
              <a:t>Started by participating in a conference call with reps from various UNC Libraries and Tim </a:t>
            </a:r>
            <a:r>
              <a:rPr lang="en-US" sz="1600" baseline="0" dirty="0" err="1" smtClean="0"/>
              <a:t>Bucknall</a:t>
            </a:r>
            <a:endParaRPr lang="en-US" sz="1600" baseline="0" dirty="0" smtClean="0"/>
          </a:p>
          <a:p>
            <a:pPr marL="285750" indent="-285750">
              <a:buFont typeface="Arial" pitchFamily="34" charset="0"/>
              <a:buChar char="•"/>
            </a:pPr>
            <a:r>
              <a:rPr lang="en-US" sz="1600" baseline="0" dirty="0" smtClean="0"/>
              <a:t>Discussed processes for gathering the data and reviewed the survey instrument</a:t>
            </a:r>
          </a:p>
          <a:p>
            <a:pPr marL="285750" indent="-285750">
              <a:buFont typeface="Arial" pitchFamily="34" charset="0"/>
              <a:buChar char="•"/>
            </a:pPr>
            <a:r>
              <a:rPr lang="en-US" sz="1600" baseline="0" dirty="0" smtClean="0"/>
              <a:t>Spreadsheet with 3 tables</a:t>
            </a:r>
          </a:p>
          <a:p>
            <a:pPr marL="285750" indent="-285750">
              <a:buFont typeface="Arial" pitchFamily="34" charset="0"/>
              <a:buChar char="•"/>
            </a:pPr>
            <a:r>
              <a:rPr lang="en-US" sz="1600" baseline="0" dirty="0" smtClean="0"/>
              <a:t>Table 1: expenditures and title counts from FY 2009-2011 for e-journals</a:t>
            </a:r>
          </a:p>
        </p:txBody>
      </p:sp>
      <p:sp>
        <p:nvSpPr>
          <p:cNvPr id="4" name="Slide Number Placeholder 3"/>
          <p:cNvSpPr>
            <a:spLocks noGrp="1"/>
          </p:cNvSpPr>
          <p:nvPr>
            <p:ph type="sldNum" sz="quarter" idx="10"/>
          </p:nvPr>
        </p:nvSpPr>
        <p:spPr/>
        <p:txBody>
          <a:bodyPr/>
          <a:lstStyle/>
          <a:p>
            <a:fld id="{99806AC1-29C9-473F-B047-27DA43CD85A3}" type="slidenum">
              <a:rPr lang="en-US" smtClean="0"/>
              <a:t>13</a:t>
            </a:fld>
            <a:endParaRPr lang="en-US" dirty="0"/>
          </a:p>
        </p:txBody>
      </p:sp>
    </p:spTree>
    <p:extLst>
      <p:ext uri="{BB962C8B-B14F-4D97-AF65-F5344CB8AC3E}">
        <p14:creationId xmlns:p14="http://schemas.microsoft.com/office/powerpoint/2010/main" val="4630714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Table</a:t>
            </a:r>
            <a:r>
              <a:rPr lang="en-US" baseline="0" dirty="0" smtClean="0"/>
              <a:t> 2 divided up by publishers</a:t>
            </a:r>
          </a:p>
          <a:p>
            <a:pPr marL="171450" indent="-171450">
              <a:buFont typeface="Arial" pitchFamily="34" charset="0"/>
              <a:buChar char="•"/>
            </a:pPr>
            <a:r>
              <a:rPr lang="en-US" baseline="0" dirty="0" smtClean="0"/>
              <a:t>Variety of different publishers</a:t>
            </a:r>
            <a:endParaRPr lang="en-US" dirty="0" smtClean="0"/>
          </a:p>
        </p:txBody>
      </p:sp>
      <p:sp>
        <p:nvSpPr>
          <p:cNvPr id="4" name="Slide Number Placeholder 3"/>
          <p:cNvSpPr>
            <a:spLocks noGrp="1"/>
          </p:cNvSpPr>
          <p:nvPr>
            <p:ph type="sldNum" sz="quarter" idx="10"/>
          </p:nvPr>
        </p:nvSpPr>
        <p:spPr/>
        <p:txBody>
          <a:bodyPr/>
          <a:lstStyle/>
          <a:p>
            <a:fld id="{99806AC1-29C9-473F-B047-27DA43CD85A3}" type="slidenum">
              <a:rPr lang="en-US" smtClean="0"/>
              <a:t>14</a:t>
            </a:fld>
            <a:endParaRPr lang="en-US" dirty="0"/>
          </a:p>
        </p:txBody>
      </p:sp>
    </p:spTree>
    <p:extLst>
      <p:ext uri="{BB962C8B-B14F-4D97-AF65-F5344CB8AC3E}">
        <p14:creationId xmlns:p14="http://schemas.microsoft.com/office/powerpoint/2010/main" val="23416821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Table 2 asked for information regarding 2011 fiscal</a:t>
            </a:r>
            <a:r>
              <a:rPr lang="en-US" baseline="0" dirty="0" smtClean="0"/>
              <a:t> year expenditures, titles, article downloads, subscription models, and price caps for 13 publishers</a:t>
            </a:r>
            <a:endParaRPr lang="en-US" dirty="0" smtClean="0"/>
          </a:p>
          <a:p>
            <a:endParaRPr lang="en-US" dirty="0"/>
          </a:p>
        </p:txBody>
      </p:sp>
      <p:sp>
        <p:nvSpPr>
          <p:cNvPr id="4" name="Slide Number Placeholder 3"/>
          <p:cNvSpPr>
            <a:spLocks noGrp="1"/>
          </p:cNvSpPr>
          <p:nvPr>
            <p:ph type="sldNum" sz="quarter" idx="10"/>
          </p:nvPr>
        </p:nvSpPr>
        <p:spPr/>
        <p:txBody>
          <a:bodyPr/>
          <a:lstStyle/>
          <a:p>
            <a:fld id="{99806AC1-29C9-473F-B047-27DA43CD85A3}" type="slidenum">
              <a:rPr lang="en-US" smtClean="0"/>
              <a:t>15</a:t>
            </a:fld>
            <a:endParaRPr lang="en-US" dirty="0"/>
          </a:p>
        </p:txBody>
      </p:sp>
    </p:spTree>
    <p:extLst>
      <p:ext uri="{BB962C8B-B14F-4D97-AF65-F5344CB8AC3E}">
        <p14:creationId xmlns:p14="http://schemas.microsoft.com/office/powerpoint/2010/main" val="16806779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CC5153-D732-4AB8-A809-5D67E5899F86}" type="datetimeFigureOut">
              <a:rPr lang="en-US" smtClean="0"/>
              <a:t>11/13/2012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C0F4528-E0EC-47BA-8D5A-5ED8356EFC7D}" type="slidenum">
              <a:rPr lang="en-US" smtClean="0"/>
              <a:t>‹#›</a:t>
            </a:fld>
            <a:endParaRPr lang="en-US" dirty="0"/>
          </a:p>
        </p:txBody>
      </p:sp>
    </p:spTree>
    <p:extLst>
      <p:ext uri="{BB962C8B-B14F-4D97-AF65-F5344CB8AC3E}">
        <p14:creationId xmlns:p14="http://schemas.microsoft.com/office/powerpoint/2010/main" val="424402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CC5153-D732-4AB8-A809-5D67E5899F86}" type="datetimeFigureOut">
              <a:rPr lang="en-US" smtClean="0"/>
              <a:t>11/13/2012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C0F4528-E0EC-47BA-8D5A-5ED8356EFC7D}" type="slidenum">
              <a:rPr lang="en-US" smtClean="0"/>
              <a:t>‹#›</a:t>
            </a:fld>
            <a:endParaRPr lang="en-US" dirty="0"/>
          </a:p>
        </p:txBody>
      </p:sp>
    </p:spTree>
    <p:extLst>
      <p:ext uri="{BB962C8B-B14F-4D97-AF65-F5344CB8AC3E}">
        <p14:creationId xmlns:p14="http://schemas.microsoft.com/office/powerpoint/2010/main" val="27361562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CC5153-D732-4AB8-A809-5D67E5899F86}" type="datetimeFigureOut">
              <a:rPr lang="en-US" smtClean="0"/>
              <a:t>11/13/2012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C0F4528-E0EC-47BA-8D5A-5ED8356EFC7D}" type="slidenum">
              <a:rPr lang="en-US" smtClean="0"/>
              <a:t>‹#›</a:t>
            </a:fld>
            <a:endParaRPr lang="en-US" dirty="0"/>
          </a:p>
        </p:txBody>
      </p:sp>
    </p:spTree>
    <p:extLst>
      <p:ext uri="{BB962C8B-B14F-4D97-AF65-F5344CB8AC3E}">
        <p14:creationId xmlns:p14="http://schemas.microsoft.com/office/powerpoint/2010/main" val="19056479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CC5153-D732-4AB8-A809-5D67E5899F86}" type="datetimeFigureOut">
              <a:rPr lang="en-US" smtClean="0">
                <a:solidFill>
                  <a:prstClr val="black">
                    <a:tint val="75000"/>
                  </a:prstClr>
                </a:solidFill>
              </a:rPr>
              <a:pPr/>
              <a:t>11/13/2012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C0F4528-E0EC-47BA-8D5A-5ED8356EFC7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360413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CC5153-D732-4AB8-A809-5D67E5899F86}" type="datetimeFigureOut">
              <a:rPr lang="en-US" smtClean="0">
                <a:solidFill>
                  <a:prstClr val="black">
                    <a:tint val="75000"/>
                  </a:prstClr>
                </a:solidFill>
              </a:rPr>
              <a:pPr/>
              <a:t>11/13/2012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C0F4528-E0EC-47BA-8D5A-5ED8356EFC7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62386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CC5153-D732-4AB8-A809-5D67E5899F86}" type="datetimeFigureOut">
              <a:rPr lang="en-US" smtClean="0">
                <a:solidFill>
                  <a:prstClr val="black">
                    <a:tint val="75000"/>
                  </a:prstClr>
                </a:solidFill>
              </a:rPr>
              <a:pPr/>
              <a:t>11/13/2012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C0F4528-E0EC-47BA-8D5A-5ED8356EFC7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936713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CC5153-D732-4AB8-A809-5D67E5899F86}" type="datetimeFigureOut">
              <a:rPr lang="en-US" smtClean="0">
                <a:solidFill>
                  <a:prstClr val="black">
                    <a:tint val="75000"/>
                  </a:prstClr>
                </a:solidFill>
              </a:rPr>
              <a:pPr/>
              <a:t>11/13/2012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C0F4528-E0EC-47BA-8D5A-5ED8356EFC7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283793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CC5153-D732-4AB8-A809-5D67E5899F86}" type="datetimeFigureOut">
              <a:rPr lang="en-US" smtClean="0">
                <a:solidFill>
                  <a:prstClr val="black">
                    <a:tint val="75000"/>
                  </a:prstClr>
                </a:solidFill>
              </a:rPr>
              <a:pPr/>
              <a:t>11/13/2012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1C0F4528-E0EC-47BA-8D5A-5ED8356EFC7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77263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CC5153-D732-4AB8-A809-5D67E5899F86}" type="datetimeFigureOut">
              <a:rPr lang="en-US" smtClean="0">
                <a:solidFill>
                  <a:prstClr val="black">
                    <a:tint val="75000"/>
                  </a:prstClr>
                </a:solidFill>
              </a:rPr>
              <a:pPr/>
              <a:t>11/13/2012</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1C0F4528-E0EC-47BA-8D5A-5ED8356EFC7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432343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CC5153-D732-4AB8-A809-5D67E5899F86}" type="datetimeFigureOut">
              <a:rPr lang="en-US" smtClean="0">
                <a:solidFill>
                  <a:prstClr val="black">
                    <a:tint val="75000"/>
                  </a:prstClr>
                </a:solidFill>
              </a:rPr>
              <a:pPr/>
              <a:t>11/13/2012</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1C0F4528-E0EC-47BA-8D5A-5ED8356EFC7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187444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CC5153-D732-4AB8-A809-5D67E5899F86}" type="datetimeFigureOut">
              <a:rPr lang="en-US" smtClean="0">
                <a:solidFill>
                  <a:prstClr val="black">
                    <a:tint val="75000"/>
                  </a:prstClr>
                </a:solidFill>
              </a:rPr>
              <a:pPr/>
              <a:t>11/13/2012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C0F4528-E0EC-47BA-8D5A-5ED8356EFC7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546427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CC5153-D732-4AB8-A809-5D67E5899F86}" type="datetimeFigureOut">
              <a:rPr lang="en-US" smtClean="0"/>
              <a:t>11/13/2012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C0F4528-E0EC-47BA-8D5A-5ED8356EFC7D}" type="slidenum">
              <a:rPr lang="en-US" smtClean="0"/>
              <a:t>‹#›</a:t>
            </a:fld>
            <a:endParaRPr lang="en-US" dirty="0"/>
          </a:p>
        </p:txBody>
      </p:sp>
    </p:spTree>
    <p:extLst>
      <p:ext uri="{BB962C8B-B14F-4D97-AF65-F5344CB8AC3E}">
        <p14:creationId xmlns:p14="http://schemas.microsoft.com/office/powerpoint/2010/main" val="31092826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CC5153-D732-4AB8-A809-5D67E5899F86}" type="datetimeFigureOut">
              <a:rPr lang="en-US" smtClean="0">
                <a:solidFill>
                  <a:prstClr val="black">
                    <a:tint val="75000"/>
                  </a:prstClr>
                </a:solidFill>
              </a:rPr>
              <a:pPr/>
              <a:t>11/13/2012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C0F4528-E0EC-47BA-8D5A-5ED8356EFC7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590594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CC5153-D732-4AB8-A809-5D67E5899F86}" type="datetimeFigureOut">
              <a:rPr lang="en-US" smtClean="0">
                <a:solidFill>
                  <a:prstClr val="black">
                    <a:tint val="75000"/>
                  </a:prstClr>
                </a:solidFill>
              </a:rPr>
              <a:pPr/>
              <a:t>11/13/2012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C0F4528-E0EC-47BA-8D5A-5ED8356EFC7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772162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CC5153-D732-4AB8-A809-5D67E5899F86}" type="datetimeFigureOut">
              <a:rPr lang="en-US" smtClean="0">
                <a:solidFill>
                  <a:prstClr val="black">
                    <a:tint val="75000"/>
                  </a:prstClr>
                </a:solidFill>
              </a:rPr>
              <a:pPr/>
              <a:t>11/13/2012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C0F4528-E0EC-47BA-8D5A-5ED8356EFC7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35058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CC5153-D732-4AB8-A809-5D67E5899F86}" type="datetimeFigureOut">
              <a:rPr lang="en-US" smtClean="0"/>
              <a:t>11/13/2012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C0F4528-E0EC-47BA-8D5A-5ED8356EFC7D}" type="slidenum">
              <a:rPr lang="en-US" smtClean="0"/>
              <a:t>‹#›</a:t>
            </a:fld>
            <a:endParaRPr lang="en-US" dirty="0"/>
          </a:p>
        </p:txBody>
      </p:sp>
    </p:spTree>
    <p:extLst>
      <p:ext uri="{BB962C8B-B14F-4D97-AF65-F5344CB8AC3E}">
        <p14:creationId xmlns:p14="http://schemas.microsoft.com/office/powerpoint/2010/main" val="2663345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CC5153-D732-4AB8-A809-5D67E5899F86}" type="datetimeFigureOut">
              <a:rPr lang="en-US" smtClean="0"/>
              <a:t>11/13/2012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C0F4528-E0EC-47BA-8D5A-5ED8356EFC7D}" type="slidenum">
              <a:rPr lang="en-US" smtClean="0"/>
              <a:t>‹#›</a:t>
            </a:fld>
            <a:endParaRPr lang="en-US" dirty="0"/>
          </a:p>
        </p:txBody>
      </p:sp>
    </p:spTree>
    <p:extLst>
      <p:ext uri="{BB962C8B-B14F-4D97-AF65-F5344CB8AC3E}">
        <p14:creationId xmlns:p14="http://schemas.microsoft.com/office/powerpoint/2010/main" val="2843139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CC5153-D732-4AB8-A809-5D67E5899F86}" type="datetimeFigureOut">
              <a:rPr lang="en-US" smtClean="0"/>
              <a:t>11/13/2012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C0F4528-E0EC-47BA-8D5A-5ED8356EFC7D}" type="slidenum">
              <a:rPr lang="en-US" smtClean="0"/>
              <a:t>‹#›</a:t>
            </a:fld>
            <a:endParaRPr lang="en-US" dirty="0"/>
          </a:p>
        </p:txBody>
      </p:sp>
    </p:spTree>
    <p:extLst>
      <p:ext uri="{BB962C8B-B14F-4D97-AF65-F5344CB8AC3E}">
        <p14:creationId xmlns:p14="http://schemas.microsoft.com/office/powerpoint/2010/main" val="986010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CC5153-D732-4AB8-A809-5D67E5899F86}" type="datetimeFigureOut">
              <a:rPr lang="en-US" smtClean="0"/>
              <a:t>11/13/2012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C0F4528-E0EC-47BA-8D5A-5ED8356EFC7D}" type="slidenum">
              <a:rPr lang="en-US" smtClean="0"/>
              <a:t>‹#›</a:t>
            </a:fld>
            <a:endParaRPr lang="en-US" dirty="0"/>
          </a:p>
        </p:txBody>
      </p:sp>
    </p:spTree>
    <p:extLst>
      <p:ext uri="{BB962C8B-B14F-4D97-AF65-F5344CB8AC3E}">
        <p14:creationId xmlns:p14="http://schemas.microsoft.com/office/powerpoint/2010/main" val="623969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CC5153-D732-4AB8-A809-5D67E5899F86}" type="datetimeFigureOut">
              <a:rPr lang="en-US" smtClean="0"/>
              <a:t>11/13/2012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C0F4528-E0EC-47BA-8D5A-5ED8356EFC7D}" type="slidenum">
              <a:rPr lang="en-US" smtClean="0"/>
              <a:t>‹#›</a:t>
            </a:fld>
            <a:endParaRPr lang="en-US" dirty="0"/>
          </a:p>
        </p:txBody>
      </p:sp>
    </p:spTree>
    <p:extLst>
      <p:ext uri="{BB962C8B-B14F-4D97-AF65-F5344CB8AC3E}">
        <p14:creationId xmlns:p14="http://schemas.microsoft.com/office/powerpoint/2010/main" val="6179120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CC5153-D732-4AB8-A809-5D67E5899F86}" type="datetimeFigureOut">
              <a:rPr lang="en-US" smtClean="0"/>
              <a:t>11/13/2012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C0F4528-E0EC-47BA-8D5A-5ED8356EFC7D}" type="slidenum">
              <a:rPr lang="en-US" smtClean="0"/>
              <a:t>‹#›</a:t>
            </a:fld>
            <a:endParaRPr lang="en-US" dirty="0"/>
          </a:p>
        </p:txBody>
      </p:sp>
    </p:spTree>
    <p:extLst>
      <p:ext uri="{BB962C8B-B14F-4D97-AF65-F5344CB8AC3E}">
        <p14:creationId xmlns:p14="http://schemas.microsoft.com/office/powerpoint/2010/main" val="4127919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CC5153-D732-4AB8-A809-5D67E5899F86}" type="datetimeFigureOut">
              <a:rPr lang="en-US" smtClean="0"/>
              <a:t>11/13/2012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C0F4528-E0EC-47BA-8D5A-5ED8356EFC7D}" type="slidenum">
              <a:rPr lang="en-US" smtClean="0"/>
              <a:t>‹#›</a:t>
            </a:fld>
            <a:endParaRPr lang="en-US" dirty="0"/>
          </a:p>
        </p:txBody>
      </p:sp>
    </p:spTree>
    <p:extLst>
      <p:ext uri="{BB962C8B-B14F-4D97-AF65-F5344CB8AC3E}">
        <p14:creationId xmlns:p14="http://schemas.microsoft.com/office/powerpoint/2010/main" val="1957823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CC5153-D732-4AB8-A809-5D67E5899F86}" type="datetimeFigureOut">
              <a:rPr lang="en-US" smtClean="0"/>
              <a:t>11/13/2012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0F4528-E0EC-47BA-8D5A-5ED8356EFC7D}" type="slidenum">
              <a:rPr lang="en-US" smtClean="0"/>
              <a:t>‹#›</a:t>
            </a:fld>
            <a:endParaRPr lang="en-US" dirty="0"/>
          </a:p>
        </p:txBody>
      </p:sp>
    </p:spTree>
    <p:extLst>
      <p:ext uri="{BB962C8B-B14F-4D97-AF65-F5344CB8AC3E}">
        <p14:creationId xmlns:p14="http://schemas.microsoft.com/office/powerpoint/2010/main" val="23240782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CC5153-D732-4AB8-A809-5D67E5899F86}" type="datetimeFigureOut">
              <a:rPr lang="en-US" smtClean="0">
                <a:solidFill>
                  <a:prstClr val="black">
                    <a:tint val="75000"/>
                  </a:prstClr>
                </a:solidFill>
              </a:rPr>
              <a:pPr/>
              <a:t>11/13/2012</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0F4528-E0EC-47BA-8D5A-5ED8356EFC7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198268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6.jpeg"/><Relationship Id="rId7"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8.jpeg"/><Relationship Id="rId10" Type="http://schemas.microsoft.com/office/2007/relationships/hdphoto" Target="../media/hdphoto3.wdp"/><Relationship Id="rId4" Type="http://schemas.openxmlformats.org/officeDocument/2006/relationships/image" Target="../media/image7.png"/><Relationship Id="rId9" Type="http://schemas.openxmlformats.org/officeDocument/2006/relationships/image" Target="../media/image10.jpeg"/></Relationships>
</file>

<file path=ppt/slides/_rels/slide1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3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3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chart" Target="../charts/chart4.xml"/></Relationships>
</file>

<file path=ppt/slides/_rels/slide4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chart" Target="../charts/chart7.xml"/><Relationship Id="rId4" Type="http://schemas.openxmlformats.org/officeDocument/2006/relationships/chart" Target="../charts/chart6.xml"/></Relationships>
</file>

<file path=ppt/slides/_rels/slide4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chart" Target="../charts/chart10.xml"/><Relationship Id="rId5" Type="http://schemas.openxmlformats.org/officeDocument/2006/relationships/chart" Target="../charts/chart9.xml"/><Relationship Id="rId4" Type="http://schemas.openxmlformats.org/officeDocument/2006/relationships/chart" Target="../charts/chart8.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hyperlink" Target="http://hdl.handle.net/10342/3143" TargetMode="Externa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6000" r="-6000"/>
          </a:stretch>
        </a:blipFill>
        <a:effectLst/>
      </p:bgPr>
    </p:bg>
    <p:spTree>
      <p:nvGrpSpPr>
        <p:cNvPr id="1" name=""/>
        <p:cNvGrpSpPr/>
        <p:nvPr/>
      </p:nvGrpSpPr>
      <p:grpSpPr>
        <a:xfrm>
          <a:off x="0" y="0"/>
          <a:ext cx="0" cy="0"/>
          <a:chOff x="0" y="0"/>
          <a:chExt cx="0" cy="0"/>
        </a:xfrm>
      </p:grpSpPr>
      <p:sp>
        <p:nvSpPr>
          <p:cNvPr id="5" name="Rectangle 4"/>
          <p:cNvSpPr/>
          <p:nvPr/>
        </p:nvSpPr>
        <p:spPr>
          <a:xfrm>
            <a:off x="1333500" y="1066800"/>
            <a:ext cx="6629400" cy="29718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762000" y="1343457"/>
            <a:ext cx="7772400" cy="1470025"/>
          </a:xfrm>
        </p:spPr>
        <p:txBody>
          <a:bodyPr>
            <a:noAutofit/>
          </a:bodyPr>
          <a:lstStyle/>
          <a:p>
            <a:r>
              <a:rPr lang="en-US" sz="4800" b="1" dirty="0" smtClean="0">
                <a:solidFill>
                  <a:srgbClr val="0070C0"/>
                </a:solidFill>
                <a:latin typeface="+mn-lt"/>
                <a:cs typeface="Andalus" pitchFamily="18" charset="-78"/>
              </a:rPr>
              <a:t>Collaborating to Analyze             E-Journal Use Data</a:t>
            </a:r>
            <a:endParaRPr lang="en-US" sz="4800" b="1" dirty="0">
              <a:solidFill>
                <a:srgbClr val="0070C0"/>
              </a:solidFill>
              <a:latin typeface="+mn-lt"/>
              <a:cs typeface="Andalus" pitchFamily="18" charset="-78"/>
            </a:endParaRPr>
          </a:p>
        </p:txBody>
      </p:sp>
      <p:sp>
        <p:nvSpPr>
          <p:cNvPr id="6" name="Rectangle 5"/>
          <p:cNvSpPr/>
          <p:nvPr/>
        </p:nvSpPr>
        <p:spPr>
          <a:xfrm>
            <a:off x="2276475" y="5181600"/>
            <a:ext cx="4743450" cy="10668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1562100" y="5334000"/>
            <a:ext cx="6400800" cy="762000"/>
          </a:xfrm>
        </p:spPr>
        <p:txBody>
          <a:bodyPr>
            <a:normAutofit fontScale="85000" lnSpcReduction="20000"/>
          </a:bodyPr>
          <a:lstStyle/>
          <a:p>
            <a:r>
              <a:rPr lang="en-US" sz="2800" b="1" dirty="0" smtClean="0">
                <a:solidFill>
                  <a:srgbClr val="0070C0"/>
                </a:solidFill>
                <a:cs typeface="Andalus" pitchFamily="18" charset="-78"/>
              </a:rPr>
              <a:t>Virginia Bacon &amp; Patrick Carr</a:t>
            </a:r>
          </a:p>
          <a:p>
            <a:r>
              <a:rPr lang="en-US" sz="2800" b="1" dirty="0" smtClean="0">
                <a:solidFill>
                  <a:srgbClr val="0070C0"/>
                </a:solidFill>
                <a:cs typeface="Andalus" pitchFamily="18" charset="-78"/>
              </a:rPr>
              <a:t>East Carolina University</a:t>
            </a:r>
            <a:endParaRPr lang="en-US" sz="2400" b="1" dirty="0">
              <a:solidFill>
                <a:srgbClr val="0070C0"/>
              </a:solidFill>
              <a:cs typeface="Andalus" pitchFamily="18" charset="-78"/>
            </a:endParaRPr>
          </a:p>
        </p:txBody>
      </p:sp>
      <p:sp>
        <p:nvSpPr>
          <p:cNvPr id="4" name="Subtitle 2"/>
          <p:cNvSpPr txBox="1">
            <a:spLocks/>
          </p:cNvSpPr>
          <p:nvPr/>
        </p:nvSpPr>
        <p:spPr>
          <a:xfrm>
            <a:off x="1447800" y="2971800"/>
            <a:ext cx="6400800" cy="762000"/>
          </a:xfrm>
          <a:prstGeom prst="rect">
            <a:avLst/>
          </a:prstGeom>
        </p:spPr>
        <p:txBody>
          <a:bodyPr vert="horz" lIns="91440" tIns="45720" rIns="91440" bIns="45720" rtlCol="0">
            <a:normAutofit fontScale="775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b="1" dirty="0" smtClean="0">
                <a:solidFill>
                  <a:srgbClr val="0070C0"/>
                </a:solidFill>
                <a:cs typeface="Andalus" pitchFamily="18" charset="-78"/>
              </a:rPr>
              <a:t>A discussion of cross-institutional cost-per-use   analysis projects within the UNC System</a:t>
            </a:r>
            <a:endParaRPr lang="en-US" b="1" dirty="0">
              <a:solidFill>
                <a:srgbClr val="0070C0"/>
              </a:solidFill>
              <a:cs typeface="Andalus" pitchFamily="18" charset="-78"/>
            </a:endParaRPr>
          </a:p>
        </p:txBody>
      </p:sp>
    </p:spTree>
    <p:extLst>
      <p:ext uri="{BB962C8B-B14F-4D97-AF65-F5344CB8AC3E}">
        <p14:creationId xmlns:p14="http://schemas.microsoft.com/office/powerpoint/2010/main" val="35509933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71000" r="-14000"/>
          </a:stretch>
        </a:blipFill>
        <a:effectLst/>
      </p:bgPr>
    </p:bg>
    <p:spTree>
      <p:nvGrpSpPr>
        <p:cNvPr id="1" name=""/>
        <p:cNvGrpSpPr/>
        <p:nvPr/>
      </p:nvGrpSpPr>
      <p:grpSpPr>
        <a:xfrm>
          <a:off x="0" y="0"/>
          <a:ext cx="0" cy="0"/>
          <a:chOff x="0" y="0"/>
          <a:chExt cx="0" cy="0"/>
        </a:xfrm>
      </p:grpSpPr>
      <p:grpSp>
        <p:nvGrpSpPr>
          <p:cNvPr id="7" name="Group 6"/>
          <p:cNvGrpSpPr/>
          <p:nvPr/>
        </p:nvGrpSpPr>
        <p:grpSpPr>
          <a:xfrm>
            <a:off x="2362200" y="2362200"/>
            <a:ext cx="4477616" cy="1676400"/>
            <a:chOff x="1333500" y="1563765"/>
            <a:chExt cx="6629400" cy="3238500"/>
          </a:xfrm>
        </p:grpSpPr>
        <p:sp>
          <p:nvSpPr>
            <p:cNvPr id="4" name="Rectangle 3"/>
            <p:cNvSpPr/>
            <p:nvPr/>
          </p:nvSpPr>
          <p:spPr>
            <a:xfrm>
              <a:off x="1333500" y="1563765"/>
              <a:ext cx="6629400" cy="32385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1447800" y="1638300"/>
              <a:ext cx="6515100" cy="3048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b="1" dirty="0" smtClean="0">
                  <a:solidFill>
                    <a:srgbClr val="0070C0"/>
                  </a:solidFill>
                  <a:latin typeface="+mn-lt"/>
                </a:rPr>
                <a:t>Now what?</a:t>
              </a:r>
              <a:endParaRPr lang="en-US" b="1" dirty="0">
                <a:solidFill>
                  <a:srgbClr val="0070C0"/>
                </a:solidFill>
                <a:latin typeface="+mn-lt"/>
                <a:cs typeface="Andalus" pitchFamily="18" charset="-78"/>
              </a:endParaRPr>
            </a:p>
          </p:txBody>
        </p:sp>
      </p:grpSp>
    </p:spTree>
    <p:extLst>
      <p:ext uri="{BB962C8B-B14F-4D97-AF65-F5344CB8AC3E}">
        <p14:creationId xmlns:p14="http://schemas.microsoft.com/office/powerpoint/2010/main" val="23958244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71000" r="-14000"/>
          </a:stretch>
        </a:blipFill>
        <a:effectLst/>
      </p:bgPr>
    </p:bg>
    <p:spTree>
      <p:nvGrpSpPr>
        <p:cNvPr id="1" name=""/>
        <p:cNvGrpSpPr/>
        <p:nvPr/>
      </p:nvGrpSpPr>
      <p:grpSpPr>
        <a:xfrm>
          <a:off x="0" y="0"/>
          <a:ext cx="0" cy="0"/>
          <a:chOff x="0" y="0"/>
          <a:chExt cx="0" cy="0"/>
        </a:xfrm>
      </p:grpSpPr>
      <p:sp>
        <p:nvSpPr>
          <p:cNvPr id="8" name="5-Point Star 7"/>
          <p:cNvSpPr/>
          <p:nvPr/>
        </p:nvSpPr>
        <p:spPr>
          <a:xfrm>
            <a:off x="6629400" y="2362200"/>
            <a:ext cx="228600" cy="22860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Point Star 5"/>
          <p:cNvSpPr/>
          <p:nvPr/>
        </p:nvSpPr>
        <p:spPr>
          <a:xfrm>
            <a:off x="76200" y="3276600"/>
            <a:ext cx="228600" cy="22860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5-Point Star 6"/>
          <p:cNvSpPr/>
          <p:nvPr/>
        </p:nvSpPr>
        <p:spPr>
          <a:xfrm>
            <a:off x="4267200" y="2057400"/>
            <a:ext cx="228600" cy="22860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3581400" y="1752600"/>
            <a:ext cx="228600" cy="22860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3810000" y="1638300"/>
            <a:ext cx="228600" cy="22860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3962400" y="1790700"/>
            <a:ext cx="228600" cy="22860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8686800" y="762000"/>
            <a:ext cx="228600" cy="22860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5-Point Star 14"/>
          <p:cNvSpPr/>
          <p:nvPr/>
        </p:nvSpPr>
        <p:spPr>
          <a:xfrm>
            <a:off x="55033" y="960967"/>
            <a:ext cx="228600" cy="22860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5-Point Star 15"/>
          <p:cNvSpPr/>
          <p:nvPr/>
        </p:nvSpPr>
        <p:spPr>
          <a:xfrm>
            <a:off x="3814233" y="3581400"/>
            <a:ext cx="228600" cy="22860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5-Point Star 16"/>
          <p:cNvSpPr/>
          <p:nvPr/>
        </p:nvSpPr>
        <p:spPr>
          <a:xfrm>
            <a:off x="2133600" y="1460500"/>
            <a:ext cx="228600" cy="22860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5-Point Star 18"/>
          <p:cNvSpPr/>
          <p:nvPr/>
        </p:nvSpPr>
        <p:spPr>
          <a:xfrm>
            <a:off x="2019300" y="1460500"/>
            <a:ext cx="228600" cy="22860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5-Point Star 19"/>
          <p:cNvSpPr/>
          <p:nvPr/>
        </p:nvSpPr>
        <p:spPr>
          <a:xfrm>
            <a:off x="3352800" y="4495800"/>
            <a:ext cx="228600" cy="22860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5-Point Star 17"/>
          <p:cNvSpPr/>
          <p:nvPr/>
        </p:nvSpPr>
        <p:spPr>
          <a:xfrm>
            <a:off x="76200" y="2700024"/>
            <a:ext cx="228600" cy="22860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5-Point Star 20"/>
          <p:cNvSpPr/>
          <p:nvPr/>
        </p:nvSpPr>
        <p:spPr>
          <a:xfrm>
            <a:off x="5753100" y="5410200"/>
            <a:ext cx="228600" cy="22860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5-Point Star 21"/>
          <p:cNvSpPr/>
          <p:nvPr/>
        </p:nvSpPr>
        <p:spPr>
          <a:xfrm>
            <a:off x="76200" y="2446867"/>
            <a:ext cx="228600" cy="22860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5-Point Star 22"/>
          <p:cNvSpPr/>
          <p:nvPr/>
        </p:nvSpPr>
        <p:spPr>
          <a:xfrm>
            <a:off x="1219200" y="1409700"/>
            <a:ext cx="228600" cy="22860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p:cNvCxnSpPr/>
          <p:nvPr/>
        </p:nvCxnSpPr>
        <p:spPr>
          <a:xfrm flipH="1">
            <a:off x="0" y="1303867"/>
            <a:ext cx="419100" cy="0"/>
          </a:xfrm>
          <a:prstGeom prst="straightConnector1">
            <a:avLst/>
          </a:prstGeom>
          <a:ln w="349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19050" y="2675467"/>
            <a:ext cx="419100" cy="0"/>
          </a:xfrm>
          <a:prstGeom prst="straightConnector1">
            <a:avLst/>
          </a:prstGeom>
          <a:ln w="349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19050" y="2945558"/>
            <a:ext cx="419100" cy="0"/>
          </a:xfrm>
          <a:prstGeom prst="straightConnector1">
            <a:avLst/>
          </a:prstGeom>
          <a:ln w="349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2362200" y="2362200"/>
            <a:ext cx="4477616" cy="16764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itle 1"/>
          <p:cNvSpPr txBox="1">
            <a:spLocks/>
          </p:cNvSpPr>
          <p:nvPr/>
        </p:nvSpPr>
        <p:spPr>
          <a:xfrm>
            <a:off x="2247900" y="2400783"/>
            <a:ext cx="4610100" cy="1577788"/>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b="1" dirty="0" smtClean="0">
                <a:solidFill>
                  <a:srgbClr val="0070C0"/>
                </a:solidFill>
                <a:latin typeface="+mn-lt"/>
              </a:rPr>
              <a:t>UNC system-wide survey</a:t>
            </a:r>
            <a:endParaRPr lang="en-US" b="1" dirty="0">
              <a:solidFill>
                <a:srgbClr val="0070C0"/>
              </a:solidFill>
              <a:latin typeface="+mn-lt"/>
              <a:cs typeface="Andalus" pitchFamily="18" charset="-78"/>
            </a:endParaRPr>
          </a:p>
        </p:txBody>
      </p:sp>
    </p:spTree>
    <p:extLst>
      <p:ext uri="{BB962C8B-B14F-4D97-AF65-F5344CB8AC3E}">
        <p14:creationId xmlns:p14="http://schemas.microsoft.com/office/powerpoint/2010/main" val="3750573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grpId="0" nodeType="afterEffect">
                                  <p:stCondLst>
                                    <p:cond delay="1000"/>
                                  </p:stCondLst>
                                  <p:childTnLst>
                                    <p:set>
                                      <p:cBhvr>
                                        <p:cTn id="9" dur="1" fill="hold">
                                          <p:stCondLst>
                                            <p:cond delay="0"/>
                                          </p:stCondLst>
                                        </p:cTn>
                                        <p:tgtEl>
                                          <p:spTgt spid="8"/>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grpId="0" nodeType="afterEffect">
                                  <p:stCondLst>
                                    <p:cond delay="1000"/>
                                  </p:stCondLst>
                                  <p:childTnLst>
                                    <p:set>
                                      <p:cBhvr>
                                        <p:cTn id="12" dur="1" fill="hold">
                                          <p:stCondLst>
                                            <p:cond delay="0"/>
                                          </p:stCondLst>
                                        </p:cTn>
                                        <p:tgtEl>
                                          <p:spTgt spid="7"/>
                                        </p:tgtEl>
                                        <p:attrNameLst>
                                          <p:attrName>style.visibility</p:attrName>
                                        </p:attrNameLst>
                                      </p:cBhvr>
                                      <p:to>
                                        <p:strVal val="visible"/>
                                      </p:to>
                                    </p:set>
                                  </p:childTnLst>
                                </p:cTn>
                              </p:par>
                            </p:childTnLst>
                          </p:cTn>
                        </p:par>
                        <p:par>
                          <p:cTn id="13" fill="hold">
                            <p:stCondLst>
                              <p:cond delay="3000"/>
                            </p:stCondLst>
                            <p:childTnLst>
                              <p:par>
                                <p:cTn id="14" presetID="1" presetClass="entr" presetSubtype="0" fill="hold" grpId="0" nodeType="afterEffect">
                                  <p:stCondLst>
                                    <p:cond delay="1000"/>
                                  </p:stCondLst>
                                  <p:childTnLst>
                                    <p:set>
                                      <p:cBhvr>
                                        <p:cTn id="15" dur="1" fill="hold">
                                          <p:stCondLst>
                                            <p:cond delay="0"/>
                                          </p:stCondLst>
                                        </p:cTn>
                                        <p:tgtEl>
                                          <p:spTgt spid="10"/>
                                        </p:tgtEl>
                                        <p:attrNameLst>
                                          <p:attrName>style.visibility</p:attrName>
                                        </p:attrNameLst>
                                      </p:cBhvr>
                                      <p:to>
                                        <p:strVal val="visible"/>
                                      </p:to>
                                    </p:set>
                                  </p:childTnLst>
                                </p:cTn>
                              </p:par>
                            </p:childTnLst>
                          </p:cTn>
                        </p:par>
                        <p:par>
                          <p:cTn id="16" fill="hold">
                            <p:stCondLst>
                              <p:cond delay="4000"/>
                            </p:stCondLst>
                            <p:childTnLst>
                              <p:par>
                                <p:cTn id="17" presetID="1" presetClass="entr" presetSubtype="0" fill="hold" grpId="0" nodeType="afterEffect">
                                  <p:stCondLst>
                                    <p:cond delay="1000"/>
                                  </p:stCondLst>
                                  <p:childTnLst>
                                    <p:set>
                                      <p:cBhvr>
                                        <p:cTn id="18" dur="1" fill="hold">
                                          <p:stCondLst>
                                            <p:cond delay="0"/>
                                          </p:stCondLst>
                                        </p:cTn>
                                        <p:tgtEl>
                                          <p:spTgt spid="11"/>
                                        </p:tgtEl>
                                        <p:attrNameLst>
                                          <p:attrName>style.visibility</p:attrName>
                                        </p:attrNameLst>
                                      </p:cBhvr>
                                      <p:to>
                                        <p:strVal val="visible"/>
                                      </p:to>
                                    </p:set>
                                  </p:childTnLst>
                                </p:cTn>
                              </p:par>
                            </p:childTnLst>
                          </p:cTn>
                        </p:par>
                        <p:par>
                          <p:cTn id="19" fill="hold">
                            <p:stCondLst>
                              <p:cond delay="5000"/>
                            </p:stCondLst>
                            <p:childTnLst>
                              <p:par>
                                <p:cTn id="20" presetID="1" presetClass="entr" presetSubtype="0" fill="hold" grpId="0" nodeType="afterEffect">
                                  <p:stCondLst>
                                    <p:cond delay="1000"/>
                                  </p:stCondLst>
                                  <p:childTnLst>
                                    <p:set>
                                      <p:cBhvr>
                                        <p:cTn id="21" dur="1" fill="hold">
                                          <p:stCondLst>
                                            <p:cond delay="0"/>
                                          </p:stCondLst>
                                        </p:cTn>
                                        <p:tgtEl>
                                          <p:spTgt spid="12"/>
                                        </p:tgtEl>
                                        <p:attrNameLst>
                                          <p:attrName>style.visibility</p:attrName>
                                        </p:attrNameLst>
                                      </p:cBhvr>
                                      <p:to>
                                        <p:strVal val="visible"/>
                                      </p:to>
                                    </p:set>
                                  </p:childTnLst>
                                </p:cTn>
                              </p:par>
                            </p:childTnLst>
                          </p:cTn>
                        </p:par>
                        <p:par>
                          <p:cTn id="22" fill="hold">
                            <p:stCondLst>
                              <p:cond delay="6000"/>
                            </p:stCondLst>
                            <p:childTnLst>
                              <p:par>
                                <p:cTn id="23" presetID="1" presetClass="entr" presetSubtype="0" fill="hold" grpId="0" nodeType="afterEffect">
                                  <p:stCondLst>
                                    <p:cond delay="1000"/>
                                  </p:stCondLst>
                                  <p:childTnLst>
                                    <p:set>
                                      <p:cBhvr>
                                        <p:cTn id="24" dur="1" fill="hold">
                                          <p:stCondLst>
                                            <p:cond delay="0"/>
                                          </p:stCondLst>
                                        </p:cTn>
                                        <p:tgtEl>
                                          <p:spTgt spid="13"/>
                                        </p:tgtEl>
                                        <p:attrNameLst>
                                          <p:attrName>style.visibility</p:attrName>
                                        </p:attrNameLst>
                                      </p:cBhvr>
                                      <p:to>
                                        <p:strVal val="visible"/>
                                      </p:to>
                                    </p:set>
                                  </p:childTnLst>
                                </p:cTn>
                              </p:par>
                            </p:childTnLst>
                          </p:cTn>
                        </p:par>
                        <p:par>
                          <p:cTn id="25" fill="hold">
                            <p:stCondLst>
                              <p:cond delay="7000"/>
                            </p:stCondLst>
                            <p:childTnLst>
                              <p:par>
                                <p:cTn id="26" presetID="1" presetClass="entr" presetSubtype="0" fill="hold" grpId="0" nodeType="afterEffect">
                                  <p:stCondLst>
                                    <p:cond delay="1000"/>
                                  </p:stCondLst>
                                  <p:childTnLst>
                                    <p:set>
                                      <p:cBhvr>
                                        <p:cTn id="27" dur="1" fill="hold">
                                          <p:stCondLst>
                                            <p:cond delay="0"/>
                                          </p:stCondLst>
                                        </p:cTn>
                                        <p:tgtEl>
                                          <p:spTgt spid="15"/>
                                        </p:tgtEl>
                                        <p:attrNameLst>
                                          <p:attrName>style.visibility</p:attrName>
                                        </p:attrNameLst>
                                      </p:cBhvr>
                                      <p:to>
                                        <p:strVal val="visible"/>
                                      </p:to>
                                    </p:set>
                                  </p:childTnLst>
                                </p:cTn>
                              </p:par>
                              <p:par>
                                <p:cTn id="28" presetID="1" presetClass="entr" presetSubtype="0" fill="hold" nodeType="withEffect">
                                  <p:stCondLst>
                                    <p:cond delay="1000"/>
                                  </p:stCondLst>
                                  <p:childTnLst>
                                    <p:set>
                                      <p:cBhvr>
                                        <p:cTn id="29" dur="1" fill="hold">
                                          <p:stCondLst>
                                            <p:cond delay="0"/>
                                          </p:stCondLst>
                                        </p:cTn>
                                        <p:tgtEl>
                                          <p:spTgt spid="5"/>
                                        </p:tgtEl>
                                        <p:attrNameLst>
                                          <p:attrName>style.visibility</p:attrName>
                                        </p:attrNameLst>
                                      </p:cBhvr>
                                      <p:to>
                                        <p:strVal val="visible"/>
                                      </p:to>
                                    </p:set>
                                  </p:childTnLst>
                                </p:cTn>
                              </p:par>
                            </p:childTnLst>
                          </p:cTn>
                        </p:par>
                        <p:par>
                          <p:cTn id="30" fill="hold">
                            <p:stCondLst>
                              <p:cond delay="8000"/>
                            </p:stCondLst>
                            <p:childTnLst>
                              <p:par>
                                <p:cTn id="31" presetID="1" presetClass="entr" presetSubtype="0" fill="hold" grpId="0" nodeType="afterEffect">
                                  <p:stCondLst>
                                    <p:cond delay="1000"/>
                                  </p:stCondLst>
                                  <p:childTnLst>
                                    <p:set>
                                      <p:cBhvr>
                                        <p:cTn id="32" dur="1" fill="hold">
                                          <p:stCondLst>
                                            <p:cond delay="0"/>
                                          </p:stCondLst>
                                        </p:cTn>
                                        <p:tgtEl>
                                          <p:spTgt spid="16"/>
                                        </p:tgtEl>
                                        <p:attrNameLst>
                                          <p:attrName>style.visibility</p:attrName>
                                        </p:attrNameLst>
                                      </p:cBhvr>
                                      <p:to>
                                        <p:strVal val="visible"/>
                                      </p:to>
                                    </p:set>
                                  </p:childTnLst>
                                </p:cTn>
                              </p:par>
                            </p:childTnLst>
                          </p:cTn>
                        </p:par>
                        <p:par>
                          <p:cTn id="33" fill="hold">
                            <p:stCondLst>
                              <p:cond delay="9000"/>
                            </p:stCondLst>
                            <p:childTnLst>
                              <p:par>
                                <p:cTn id="34" presetID="1" presetClass="entr" presetSubtype="0" fill="hold" grpId="0" nodeType="afterEffect">
                                  <p:stCondLst>
                                    <p:cond delay="1000"/>
                                  </p:stCondLst>
                                  <p:childTnLst>
                                    <p:set>
                                      <p:cBhvr>
                                        <p:cTn id="35" dur="1" fill="hold">
                                          <p:stCondLst>
                                            <p:cond delay="0"/>
                                          </p:stCondLst>
                                        </p:cTn>
                                        <p:tgtEl>
                                          <p:spTgt spid="17"/>
                                        </p:tgtEl>
                                        <p:attrNameLst>
                                          <p:attrName>style.visibility</p:attrName>
                                        </p:attrNameLst>
                                      </p:cBhvr>
                                      <p:to>
                                        <p:strVal val="visible"/>
                                      </p:to>
                                    </p:set>
                                  </p:childTnLst>
                                </p:cTn>
                              </p:par>
                            </p:childTnLst>
                          </p:cTn>
                        </p:par>
                        <p:par>
                          <p:cTn id="36" fill="hold">
                            <p:stCondLst>
                              <p:cond delay="10000"/>
                            </p:stCondLst>
                            <p:childTnLst>
                              <p:par>
                                <p:cTn id="37" presetID="1" presetClass="entr" presetSubtype="0" fill="hold" grpId="0" nodeType="afterEffect">
                                  <p:stCondLst>
                                    <p:cond delay="100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ntr" presetSubtype="0" fill="hold" nodeType="withEffect">
                                  <p:stCondLst>
                                    <p:cond delay="1000"/>
                                  </p:stCondLst>
                                  <p:childTnLst>
                                    <p:set>
                                      <p:cBhvr>
                                        <p:cTn id="40" dur="1" fill="hold">
                                          <p:stCondLst>
                                            <p:cond delay="0"/>
                                          </p:stCondLst>
                                        </p:cTn>
                                        <p:tgtEl>
                                          <p:spTgt spid="25"/>
                                        </p:tgtEl>
                                        <p:attrNameLst>
                                          <p:attrName>style.visibility</p:attrName>
                                        </p:attrNameLst>
                                      </p:cBhvr>
                                      <p:to>
                                        <p:strVal val="visible"/>
                                      </p:to>
                                    </p:set>
                                  </p:childTnLst>
                                </p:cTn>
                              </p:par>
                            </p:childTnLst>
                          </p:cTn>
                        </p:par>
                        <p:par>
                          <p:cTn id="41" fill="hold">
                            <p:stCondLst>
                              <p:cond delay="11000"/>
                            </p:stCondLst>
                            <p:childTnLst>
                              <p:par>
                                <p:cTn id="42" presetID="1" presetClass="entr" presetSubtype="0" fill="hold" grpId="0" nodeType="afterEffect">
                                  <p:stCondLst>
                                    <p:cond delay="1000"/>
                                  </p:stCondLst>
                                  <p:childTnLst>
                                    <p:set>
                                      <p:cBhvr>
                                        <p:cTn id="43" dur="1" fill="hold">
                                          <p:stCondLst>
                                            <p:cond delay="0"/>
                                          </p:stCondLst>
                                        </p:cTn>
                                        <p:tgtEl>
                                          <p:spTgt spid="19"/>
                                        </p:tgtEl>
                                        <p:attrNameLst>
                                          <p:attrName>style.visibility</p:attrName>
                                        </p:attrNameLst>
                                      </p:cBhvr>
                                      <p:to>
                                        <p:strVal val="visible"/>
                                      </p:to>
                                    </p:set>
                                  </p:childTnLst>
                                </p:cTn>
                              </p:par>
                            </p:childTnLst>
                          </p:cTn>
                        </p:par>
                        <p:par>
                          <p:cTn id="44" fill="hold">
                            <p:stCondLst>
                              <p:cond delay="12000"/>
                            </p:stCondLst>
                            <p:childTnLst>
                              <p:par>
                                <p:cTn id="45" presetID="1" presetClass="entr" presetSubtype="0" fill="hold" grpId="0" nodeType="afterEffect">
                                  <p:stCondLst>
                                    <p:cond delay="1000"/>
                                  </p:stCondLst>
                                  <p:childTnLst>
                                    <p:set>
                                      <p:cBhvr>
                                        <p:cTn id="46" dur="1" fill="hold">
                                          <p:stCondLst>
                                            <p:cond delay="0"/>
                                          </p:stCondLst>
                                        </p:cTn>
                                        <p:tgtEl>
                                          <p:spTgt spid="20"/>
                                        </p:tgtEl>
                                        <p:attrNameLst>
                                          <p:attrName>style.visibility</p:attrName>
                                        </p:attrNameLst>
                                      </p:cBhvr>
                                      <p:to>
                                        <p:strVal val="visible"/>
                                      </p:to>
                                    </p:set>
                                  </p:childTnLst>
                                </p:cTn>
                              </p:par>
                            </p:childTnLst>
                          </p:cTn>
                        </p:par>
                        <p:par>
                          <p:cTn id="47" fill="hold">
                            <p:stCondLst>
                              <p:cond delay="13000"/>
                            </p:stCondLst>
                            <p:childTnLst>
                              <p:par>
                                <p:cTn id="48" presetID="1" presetClass="entr" presetSubtype="0" fill="hold" grpId="0" nodeType="afterEffect">
                                  <p:stCondLst>
                                    <p:cond delay="1000"/>
                                  </p:stCondLst>
                                  <p:childTnLst>
                                    <p:set>
                                      <p:cBhvr>
                                        <p:cTn id="49" dur="1" fill="hold">
                                          <p:stCondLst>
                                            <p:cond delay="9"/>
                                          </p:stCondLst>
                                        </p:cTn>
                                        <p:tgtEl>
                                          <p:spTgt spid="21"/>
                                        </p:tgtEl>
                                        <p:attrNameLst>
                                          <p:attrName>style.visibility</p:attrName>
                                        </p:attrNameLst>
                                      </p:cBhvr>
                                      <p:to>
                                        <p:strVal val="visible"/>
                                      </p:to>
                                    </p:set>
                                  </p:childTnLst>
                                </p:cTn>
                              </p:par>
                            </p:childTnLst>
                          </p:cTn>
                        </p:par>
                        <p:par>
                          <p:cTn id="50" fill="hold">
                            <p:stCondLst>
                              <p:cond delay="14010"/>
                            </p:stCondLst>
                            <p:childTnLst>
                              <p:par>
                                <p:cTn id="51" presetID="1" presetClass="entr" presetSubtype="0" fill="hold" grpId="0" nodeType="afterEffect">
                                  <p:stCondLst>
                                    <p:cond delay="1000"/>
                                  </p:stCondLst>
                                  <p:childTnLst>
                                    <p:set>
                                      <p:cBhvr>
                                        <p:cTn id="52" dur="1" fill="hold">
                                          <p:stCondLst>
                                            <p:cond delay="0"/>
                                          </p:stCondLst>
                                        </p:cTn>
                                        <p:tgtEl>
                                          <p:spTgt spid="22"/>
                                        </p:tgtEl>
                                        <p:attrNameLst>
                                          <p:attrName>style.visibility</p:attrName>
                                        </p:attrNameLst>
                                      </p:cBhvr>
                                      <p:to>
                                        <p:strVal val="visible"/>
                                      </p:to>
                                    </p:set>
                                  </p:childTnLst>
                                </p:cTn>
                              </p:par>
                              <p:par>
                                <p:cTn id="53" presetID="1" presetClass="entr" presetSubtype="0" fill="hold" nodeType="withEffect">
                                  <p:stCondLst>
                                    <p:cond delay="1000"/>
                                  </p:stCondLst>
                                  <p:childTnLst>
                                    <p:set>
                                      <p:cBhvr>
                                        <p:cTn id="54" dur="1" fill="hold">
                                          <p:stCondLst>
                                            <p:cond delay="0"/>
                                          </p:stCondLst>
                                        </p:cTn>
                                        <p:tgtEl>
                                          <p:spTgt spid="24"/>
                                        </p:tgtEl>
                                        <p:attrNameLst>
                                          <p:attrName>style.visibility</p:attrName>
                                        </p:attrNameLst>
                                      </p:cBhvr>
                                      <p:to>
                                        <p:strVal val="visible"/>
                                      </p:to>
                                    </p:set>
                                  </p:childTnLst>
                                </p:cTn>
                              </p:par>
                            </p:childTnLst>
                          </p:cTn>
                        </p:par>
                        <p:par>
                          <p:cTn id="55" fill="hold">
                            <p:stCondLst>
                              <p:cond delay="15010"/>
                            </p:stCondLst>
                            <p:childTnLst>
                              <p:par>
                                <p:cTn id="56" presetID="1" presetClass="entr" presetSubtype="0" fill="hold" grpId="0" nodeType="afterEffect">
                                  <p:stCondLst>
                                    <p:cond delay="1000"/>
                                  </p:stCondLst>
                                  <p:childTnLst>
                                    <p:set>
                                      <p:cBhvr>
                                        <p:cTn id="57"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animBg="1"/>
      <p:bldP spid="10" grpId="0" animBg="1"/>
      <p:bldP spid="11" grpId="0" animBg="1"/>
      <p:bldP spid="12" grpId="0" animBg="1"/>
      <p:bldP spid="13" grpId="0" animBg="1"/>
      <p:bldP spid="15" grpId="0" animBg="1"/>
      <p:bldP spid="16" grpId="0" animBg="1"/>
      <p:bldP spid="17" grpId="0" animBg="1"/>
      <p:bldP spid="19" grpId="0" animBg="1"/>
      <p:bldP spid="20" grpId="0" animBg="1"/>
      <p:bldP spid="18" grpId="0" animBg="1"/>
      <p:bldP spid="21" grpId="0" animBg="1"/>
      <p:bldP spid="22" grpId="0" animBg="1"/>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5000"/>
            <a:lum/>
          </a:blip>
          <a:srcRect/>
          <a:stretch>
            <a:fillRect l="-71000" r="-14000"/>
          </a:stretch>
        </a:blipFill>
        <a:effectLst/>
      </p:bgPr>
    </p:bg>
    <p:spTree>
      <p:nvGrpSpPr>
        <p:cNvPr id="1" name=""/>
        <p:cNvGrpSpPr/>
        <p:nvPr/>
      </p:nvGrpSpPr>
      <p:grpSpPr>
        <a:xfrm>
          <a:off x="0" y="0"/>
          <a:ext cx="0" cy="0"/>
          <a:chOff x="0" y="0"/>
          <a:chExt cx="0" cy="0"/>
        </a:xfrm>
      </p:grpSpPr>
      <p:sp>
        <p:nvSpPr>
          <p:cNvPr id="5" name="Title 1"/>
          <p:cNvSpPr txBox="1">
            <a:spLocks/>
          </p:cNvSpPr>
          <p:nvPr/>
        </p:nvSpPr>
        <p:spPr>
          <a:xfrm>
            <a:off x="838200" y="1524000"/>
            <a:ext cx="4000500" cy="4673042"/>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ts val="3000"/>
              </a:lnSpc>
              <a:defRPr/>
            </a:pPr>
            <a:r>
              <a:rPr lang="en-US" sz="2400" b="1" dirty="0" smtClean="0">
                <a:latin typeface="+mn-lt"/>
              </a:rPr>
              <a:t>Appalachian State University</a:t>
            </a:r>
          </a:p>
          <a:p>
            <a:pPr algn="l">
              <a:lnSpc>
                <a:spcPts val="3000"/>
              </a:lnSpc>
              <a:defRPr/>
            </a:pPr>
            <a:r>
              <a:rPr lang="en-US" sz="2400" b="1" dirty="0" smtClean="0">
                <a:latin typeface="+mn-lt"/>
                <a:cs typeface="Andalus" pitchFamily="18" charset="-78"/>
              </a:rPr>
              <a:t>East Carolina University</a:t>
            </a:r>
          </a:p>
          <a:p>
            <a:pPr algn="l">
              <a:lnSpc>
                <a:spcPts val="3000"/>
              </a:lnSpc>
              <a:defRPr/>
            </a:pPr>
            <a:r>
              <a:rPr lang="en-US" sz="2400" b="1" dirty="0" smtClean="0">
                <a:latin typeface="+mn-lt"/>
                <a:cs typeface="Andalus" pitchFamily="18" charset="-78"/>
              </a:rPr>
              <a:t>Elizabeth City State University</a:t>
            </a:r>
          </a:p>
          <a:p>
            <a:pPr algn="l">
              <a:lnSpc>
                <a:spcPts val="3000"/>
              </a:lnSpc>
              <a:defRPr/>
            </a:pPr>
            <a:r>
              <a:rPr lang="en-US" sz="2400" b="1" dirty="0" smtClean="0">
                <a:latin typeface="+mn-lt"/>
                <a:cs typeface="Andalus" pitchFamily="18" charset="-78"/>
              </a:rPr>
              <a:t>Fayetteville State University</a:t>
            </a:r>
          </a:p>
          <a:p>
            <a:pPr algn="l">
              <a:lnSpc>
                <a:spcPts val="3000"/>
              </a:lnSpc>
              <a:defRPr/>
            </a:pPr>
            <a:r>
              <a:rPr lang="en-US" sz="2400" b="1" dirty="0" smtClean="0">
                <a:latin typeface="+mn-lt"/>
                <a:cs typeface="Andalus" pitchFamily="18" charset="-78"/>
              </a:rPr>
              <a:t>NC Agricultural and Technical State University</a:t>
            </a:r>
          </a:p>
          <a:p>
            <a:pPr algn="l">
              <a:lnSpc>
                <a:spcPts val="3000"/>
              </a:lnSpc>
              <a:defRPr/>
            </a:pPr>
            <a:r>
              <a:rPr lang="en-US" sz="2400" b="1" dirty="0" smtClean="0">
                <a:latin typeface="+mn-lt"/>
                <a:cs typeface="Andalus" pitchFamily="18" charset="-78"/>
              </a:rPr>
              <a:t>North Carolina Central University</a:t>
            </a:r>
          </a:p>
          <a:p>
            <a:pPr algn="l">
              <a:lnSpc>
                <a:spcPts val="3000"/>
              </a:lnSpc>
              <a:defRPr/>
            </a:pPr>
            <a:r>
              <a:rPr lang="en-US" sz="2400" b="1" dirty="0" smtClean="0">
                <a:latin typeface="+mn-lt"/>
                <a:cs typeface="Andalus" pitchFamily="18" charset="-78"/>
              </a:rPr>
              <a:t>NC State University</a:t>
            </a:r>
            <a:endParaRPr lang="en-US" sz="2400" b="1" dirty="0">
              <a:latin typeface="+mn-lt"/>
              <a:cs typeface="Andalus" pitchFamily="18" charset="-78"/>
            </a:endParaRPr>
          </a:p>
        </p:txBody>
      </p:sp>
      <p:sp>
        <p:nvSpPr>
          <p:cNvPr id="6" name="Title 1"/>
          <p:cNvSpPr txBox="1">
            <a:spLocks/>
          </p:cNvSpPr>
          <p:nvPr/>
        </p:nvSpPr>
        <p:spPr>
          <a:xfrm>
            <a:off x="4870882" y="1524000"/>
            <a:ext cx="3968318" cy="4673042"/>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ts val="3000"/>
              </a:lnSpc>
              <a:defRPr/>
            </a:pPr>
            <a:r>
              <a:rPr lang="en-US" sz="2400" b="1" dirty="0" smtClean="0">
                <a:latin typeface="+mn-lt"/>
              </a:rPr>
              <a:t>UNC Asheville</a:t>
            </a:r>
          </a:p>
          <a:p>
            <a:pPr algn="l">
              <a:lnSpc>
                <a:spcPts val="3000"/>
              </a:lnSpc>
              <a:defRPr/>
            </a:pPr>
            <a:r>
              <a:rPr lang="en-US" sz="2400" b="1" dirty="0" smtClean="0">
                <a:latin typeface="+mn-lt"/>
                <a:cs typeface="Andalus" pitchFamily="18" charset="-78"/>
              </a:rPr>
              <a:t>UNC Chapel Hill</a:t>
            </a:r>
          </a:p>
          <a:p>
            <a:pPr algn="l">
              <a:lnSpc>
                <a:spcPts val="3000"/>
              </a:lnSpc>
              <a:defRPr/>
            </a:pPr>
            <a:r>
              <a:rPr lang="en-US" sz="2400" b="1" dirty="0" smtClean="0">
                <a:latin typeface="+mn-lt"/>
                <a:cs typeface="Andalus" pitchFamily="18" charset="-78"/>
              </a:rPr>
              <a:t>UNC Charlotte</a:t>
            </a:r>
          </a:p>
          <a:p>
            <a:pPr algn="l">
              <a:lnSpc>
                <a:spcPts val="3000"/>
              </a:lnSpc>
              <a:defRPr/>
            </a:pPr>
            <a:r>
              <a:rPr lang="en-US" sz="2400" b="1" dirty="0" smtClean="0">
                <a:latin typeface="+mn-lt"/>
                <a:cs typeface="Andalus" pitchFamily="18" charset="-78"/>
              </a:rPr>
              <a:t>UNC Greensboro</a:t>
            </a:r>
          </a:p>
          <a:p>
            <a:pPr algn="l">
              <a:lnSpc>
                <a:spcPts val="3000"/>
              </a:lnSpc>
              <a:defRPr/>
            </a:pPr>
            <a:r>
              <a:rPr lang="en-US" sz="2400" b="1" dirty="0" smtClean="0">
                <a:latin typeface="+mn-lt"/>
                <a:cs typeface="Andalus" pitchFamily="18" charset="-78"/>
              </a:rPr>
              <a:t>UNC Pembroke</a:t>
            </a:r>
          </a:p>
          <a:p>
            <a:pPr algn="l">
              <a:lnSpc>
                <a:spcPts val="3000"/>
              </a:lnSpc>
              <a:defRPr/>
            </a:pPr>
            <a:r>
              <a:rPr lang="en-US" sz="2400" b="1" dirty="0" smtClean="0">
                <a:latin typeface="+mn-lt"/>
                <a:cs typeface="Andalus" pitchFamily="18" charset="-78"/>
              </a:rPr>
              <a:t>UNC Wilmington</a:t>
            </a:r>
          </a:p>
          <a:p>
            <a:pPr algn="l">
              <a:lnSpc>
                <a:spcPts val="3000"/>
              </a:lnSpc>
              <a:defRPr/>
            </a:pPr>
            <a:r>
              <a:rPr lang="en-US" sz="2400" b="1" dirty="0" smtClean="0">
                <a:latin typeface="+mn-lt"/>
                <a:cs typeface="Andalus" pitchFamily="18" charset="-78"/>
              </a:rPr>
              <a:t>Western Carolina University</a:t>
            </a:r>
          </a:p>
          <a:p>
            <a:pPr algn="l">
              <a:lnSpc>
                <a:spcPts val="3000"/>
              </a:lnSpc>
              <a:defRPr/>
            </a:pPr>
            <a:r>
              <a:rPr lang="en-US" sz="2400" b="1" dirty="0" smtClean="0">
                <a:latin typeface="+mn-lt"/>
                <a:cs typeface="Andalus" pitchFamily="18" charset="-78"/>
              </a:rPr>
              <a:t>Winston-Salem State University</a:t>
            </a:r>
            <a:endParaRPr lang="en-US" sz="2400" b="1" dirty="0">
              <a:latin typeface="+mn-lt"/>
              <a:cs typeface="Andalus" pitchFamily="18" charset="-78"/>
            </a:endParaRPr>
          </a:p>
        </p:txBody>
      </p:sp>
      <p:sp>
        <p:nvSpPr>
          <p:cNvPr id="8" name="Title 1"/>
          <p:cNvSpPr txBox="1">
            <a:spLocks/>
          </p:cNvSpPr>
          <p:nvPr/>
        </p:nvSpPr>
        <p:spPr>
          <a:xfrm>
            <a:off x="609600" y="457200"/>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6600" b="1" dirty="0" smtClean="0">
                <a:solidFill>
                  <a:srgbClr val="0070C0"/>
                </a:solidFill>
                <a:latin typeface="+mn-lt"/>
                <a:cs typeface="Andalus" pitchFamily="18" charset="-78"/>
              </a:rPr>
              <a:t>UNC system schools*      </a:t>
            </a:r>
            <a:endParaRPr lang="en-US" sz="6600" b="1" dirty="0">
              <a:solidFill>
                <a:srgbClr val="0070C0"/>
              </a:solidFill>
              <a:latin typeface="+mn-lt"/>
              <a:cs typeface="Andalus" pitchFamily="18" charset="-78"/>
            </a:endParaRPr>
          </a:p>
        </p:txBody>
      </p:sp>
      <p:sp>
        <p:nvSpPr>
          <p:cNvPr id="2" name="TextBox 1"/>
          <p:cNvSpPr txBox="1"/>
          <p:nvPr/>
        </p:nvSpPr>
        <p:spPr>
          <a:xfrm>
            <a:off x="609600" y="6019800"/>
            <a:ext cx="7772400" cy="646331"/>
          </a:xfrm>
          <a:prstGeom prst="rect">
            <a:avLst/>
          </a:prstGeom>
          <a:noFill/>
        </p:spPr>
        <p:txBody>
          <a:bodyPr wrap="square" rtlCol="0">
            <a:spAutoFit/>
          </a:bodyPr>
          <a:lstStyle/>
          <a:p>
            <a:r>
              <a:rPr lang="en-US" dirty="0" smtClean="0"/>
              <a:t>* Two system schools, UNC School of the Arts and North Carolina School of Science and Mathematics, were not included in this project.</a:t>
            </a:r>
            <a:endParaRPr lang="en-US" dirty="0"/>
          </a:p>
        </p:txBody>
      </p:sp>
    </p:spTree>
    <p:extLst>
      <p:ext uri="{BB962C8B-B14F-4D97-AF65-F5344CB8AC3E}">
        <p14:creationId xmlns:p14="http://schemas.microsoft.com/office/powerpoint/2010/main" val="1333185259"/>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0"/>
            <a:ext cx="10600267" cy="7861864"/>
          </a:xfrm>
          <a:prstGeom prst="rect">
            <a:avLst/>
          </a:prstGeom>
          <a:noFill/>
          <a:ln w="9525">
            <a:noFill/>
            <a:miter lim="800000"/>
            <a:headEnd/>
            <a:tailEnd/>
          </a:ln>
        </p:spPr>
      </p:pic>
      <p:sp>
        <p:nvSpPr>
          <p:cNvPr id="5" name="Title 1"/>
          <p:cNvSpPr txBox="1">
            <a:spLocks/>
          </p:cNvSpPr>
          <p:nvPr/>
        </p:nvSpPr>
        <p:spPr>
          <a:xfrm>
            <a:off x="533400" y="5410200"/>
            <a:ext cx="2895600" cy="1066800"/>
          </a:xfrm>
          <a:prstGeom prst="rect">
            <a:avLst/>
          </a:prstGeom>
          <a:solidFill>
            <a:schemeClr val="bg1">
              <a:alpha val="60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6600" b="1" dirty="0" smtClean="0">
                <a:solidFill>
                  <a:srgbClr val="0070C0"/>
                </a:solidFill>
                <a:latin typeface="+mn-lt"/>
                <a:cs typeface="Andalus" pitchFamily="18" charset="-78"/>
              </a:rPr>
              <a:t>Table 1      </a:t>
            </a:r>
            <a:endParaRPr lang="en-US" sz="6600" b="1" dirty="0">
              <a:solidFill>
                <a:srgbClr val="0070C0"/>
              </a:solidFill>
              <a:latin typeface="+mn-lt"/>
              <a:cs typeface="Andalus" pitchFamily="18" charset="-78"/>
            </a:endParaRPr>
          </a:p>
        </p:txBody>
      </p:sp>
    </p:spTree>
    <p:extLst>
      <p:ext uri="{BB962C8B-B14F-4D97-AF65-F5344CB8AC3E}">
        <p14:creationId xmlns:p14="http://schemas.microsoft.com/office/powerpoint/2010/main" val="12066626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lum/>
          </a:blip>
          <a:srcRect/>
          <a:stretch>
            <a:fillRect l="-6000" r="-6000"/>
          </a:stretch>
        </a:blipFill>
        <a:effectLst/>
      </p:bgPr>
    </p:bg>
    <p:spTree>
      <p:nvGrpSpPr>
        <p:cNvPr id="1" name=""/>
        <p:cNvGrpSpPr/>
        <p:nvPr/>
      </p:nvGrpSpPr>
      <p:grpSpPr>
        <a:xfrm>
          <a:off x="0" y="0"/>
          <a:ext cx="0" cy="0"/>
          <a:chOff x="0" y="0"/>
          <a:chExt cx="0" cy="0"/>
        </a:xfrm>
      </p:grpSpPr>
      <p:sp>
        <p:nvSpPr>
          <p:cNvPr id="4" name="Title 1"/>
          <p:cNvSpPr txBox="1">
            <a:spLocks/>
          </p:cNvSpPr>
          <p:nvPr/>
        </p:nvSpPr>
        <p:spPr>
          <a:xfrm>
            <a:off x="381000" y="2683933"/>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6600" b="1" dirty="0" smtClean="0">
                <a:solidFill>
                  <a:srgbClr val="0070C0"/>
                </a:solidFill>
                <a:latin typeface="+mn-lt"/>
                <a:cs typeface="Andalus" pitchFamily="18" charset="-78"/>
              </a:rPr>
              <a:t>Publishers</a:t>
            </a:r>
            <a:r>
              <a:rPr lang="en-US" sz="6600" b="1" dirty="0" smtClean="0">
                <a:solidFill>
                  <a:srgbClr val="0070C0"/>
                </a:solidFill>
                <a:latin typeface="Andalus" pitchFamily="18" charset="-78"/>
                <a:cs typeface="Andalus" pitchFamily="18" charset="-78"/>
              </a:rPr>
              <a:t>      </a:t>
            </a:r>
            <a:endParaRPr lang="en-US" sz="6600" b="1" dirty="0">
              <a:solidFill>
                <a:srgbClr val="0070C0"/>
              </a:solidFill>
              <a:latin typeface="Andalus" pitchFamily="18" charset="-78"/>
              <a:cs typeface="Andalus" pitchFamily="18" charset="-78"/>
            </a:endParaRPr>
          </a:p>
        </p:txBody>
      </p:sp>
      <p:sp>
        <p:nvSpPr>
          <p:cNvPr id="5" name="Title 1"/>
          <p:cNvSpPr txBox="1">
            <a:spLocks/>
          </p:cNvSpPr>
          <p:nvPr/>
        </p:nvSpPr>
        <p:spPr>
          <a:xfrm>
            <a:off x="4538133" y="436033"/>
            <a:ext cx="4800600" cy="67817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2400" b="1" dirty="0" smtClean="0">
                <a:latin typeface="+mn-lt"/>
              </a:rPr>
              <a:t>Cambridge University Press</a:t>
            </a:r>
          </a:p>
          <a:p>
            <a:pPr algn="l">
              <a:defRPr/>
            </a:pPr>
            <a:r>
              <a:rPr lang="en-US" sz="2400" b="1" dirty="0" smtClean="0">
                <a:latin typeface="+mn-lt"/>
                <a:cs typeface="Andalus" pitchFamily="18" charset="-78"/>
              </a:rPr>
              <a:t>Elsevier</a:t>
            </a:r>
          </a:p>
          <a:p>
            <a:pPr algn="l">
              <a:defRPr/>
            </a:pPr>
            <a:r>
              <a:rPr lang="en-US" sz="2400" b="1" dirty="0" err="1" smtClean="0">
                <a:latin typeface="+mn-lt"/>
                <a:cs typeface="Andalus" pitchFamily="18" charset="-78"/>
              </a:rPr>
              <a:t>Informa</a:t>
            </a:r>
            <a:r>
              <a:rPr lang="en-US" sz="2400" b="1" dirty="0" smtClean="0">
                <a:latin typeface="+mn-lt"/>
                <a:cs typeface="Andalus" pitchFamily="18" charset="-78"/>
              </a:rPr>
              <a:t> Healthcare</a:t>
            </a:r>
          </a:p>
          <a:p>
            <a:pPr algn="l">
              <a:defRPr/>
            </a:pPr>
            <a:r>
              <a:rPr lang="en-US" sz="2400" b="1" dirty="0" err="1" smtClean="0">
                <a:latin typeface="+mn-lt"/>
                <a:cs typeface="Andalus" pitchFamily="18" charset="-78"/>
              </a:rPr>
              <a:t>Karger</a:t>
            </a:r>
            <a:endParaRPr lang="en-US" sz="2400" b="1" dirty="0" smtClean="0">
              <a:latin typeface="+mn-lt"/>
              <a:cs typeface="Andalus" pitchFamily="18" charset="-78"/>
            </a:endParaRPr>
          </a:p>
          <a:p>
            <a:pPr algn="l">
              <a:defRPr/>
            </a:pPr>
            <a:r>
              <a:rPr lang="en-US" sz="2400" b="1" dirty="0" smtClean="0">
                <a:latin typeface="+mn-lt"/>
                <a:cs typeface="Andalus" pitchFamily="18" charset="-78"/>
              </a:rPr>
              <a:t>Lippincott, Williams, &amp; Wilkins</a:t>
            </a:r>
          </a:p>
          <a:p>
            <a:pPr algn="l">
              <a:defRPr/>
            </a:pPr>
            <a:r>
              <a:rPr lang="en-US" sz="2400" b="1" dirty="0" smtClean="0">
                <a:latin typeface="+mn-lt"/>
                <a:cs typeface="Andalus" pitchFamily="18" charset="-78"/>
              </a:rPr>
              <a:t>Mary Ann </a:t>
            </a:r>
            <a:r>
              <a:rPr lang="en-US" sz="2400" b="1" dirty="0" err="1" smtClean="0">
                <a:latin typeface="+mn-lt"/>
                <a:cs typeface="Andalus" pitchFamily="18" charset="-78"/>
              </a:rPr>
              <a:t>Liebert</a:t>
            </a:r>
            <a:endParaRPr lang="en-US" sz="2400" b="1" dirty="0" smtClean="0">
              <a:latin typeface="+mn-lt"/>
              <a:cs typeface="Andalus" pitchFamily="18" charset="-78"/>
            </a:endParaRPr>
          </a:p>
          <a:p>
            <a:pPr algn="l">
              <a:defRPr/>
            </a:pPr>
            <a:r>
              <a:rPr lang="en-US" sz="2400" b="1" dirty="0">
                <a:cs typeface="Andalus" pitchFamily="18" charset="-78"/>
              </a:rPr>
              <a:t>Nature Publishing </a:t>
            </a:r>
            <a:r>
              <a:rPr lang="en-US" sz="2400" b="1" dirty="0" smtClean="0">
                <a:cs typeface="Andalus" pitchFamily="18" charset="-78"/>
              </a:rPr>
              <a:t>Group</a:t>
            </a:r>
          </a:p>
          <a:p>
            <a:pPr algn="l">
              <a:defRPr/>
            </a:pPr>
            <a:r>
              <a:rPr lang="en-US" sz="2400" b="1" dirty="0">
                <a:cs typeface="Andalus" pitchFamily="18" charset="-78"/>
              </a:rPr>
              <a:t>Oxford University Press</a:t>
            </a:r>
          </a:p>
          <a:p>
            <a:pPr algn="l">
              <a:defRPr/>
            </a:pPr>
            <a:r>
              <a:rPr lang="en-US" sz="2400" b="1" dirty="0">
                <a:cs typeface="Andalus" pitchFamily="18" charset="-78"/>
              </a:rPr>
              <a:t>SAGE</a:t>
            </a:r>
            <a:br>
              <a:rPr lang="en-US" sz="2400" b="1" dirty="0">
                <a:cs typeface="Andalus" pitchFamily="18" charset="-78"/>
              </a:rPr>
            </a:br>
            <a:r>
              <a:rPr lang="en-US" sz="2400" b="1" dirty="0">
                <a:cs typeface="Andalus" pitchFamily="18" charset="-78"/>
              </a:rPr>
              <a:t>Springer</a:t>
            </a:r>
          </a:p>
          <a:p>
            <a:pPr algn="l">
              <a:defRPr/>
            </a:pPr>
            <a:r>
              <a:rPr lang="en-US" sz="2400" b="1" dirty="0">
                <a:cs typeface="Andalus" pitchFamily="18" charset="-78"/>
              </a:rPr>
              <a:t>Taylor &amp; Francis</a:t>
            </a:r>
          </a:p>
          <a:p>
            <a:pPr algn="l">
              <a:defRPr/>
            </a:pPr>
            <a:r>
              <a:rPr lang="en-US" sz="2400" b="1" dirty="0">
                <a:cs typeface="Andalus" pitchFamily="18" charset="-78"/>
              </a:rPr>
              <a:t>Wiley-Blackwell</a:t>
            </a:r>
          </a:p>
          <a:p>
            <a:pPr algn="l">
              <a:defRPr/>
            </a:pPr>
            <a:r>
              <a:rPr lang="en-US" sz="2400" b="1" dirty="0">
                <a:cs typeface="Andalus" pitchFamily="18" charset="-78"/>
              </a:rPr>
              <a:t>World Scientific</a:t>
            </a:r>
          </a:p>
          <a:p>
            <a:pPr algn="l">
              <a:lnSpc>
                <a:spcPts val="3400"/>
              </a:lnSpc>
              <a:defRPr/>
            </a:pPr>
            <a:endParaRPr lang="en-US" sz="2800" b="1" dirty="0">
              <a:cs typeface="Andalus" pitchFamily="18" charset="-78"/>
            </a:endParaRPr>
          </a:p>
          <a:p>
            <a:pPr algn="l">
              <a:lnSpc>
                <a:spcPts val="3400"/>
              </a:lnSpc>
              <a:defRPr/>
            </a:pPr>
            <a:endParaRPr lang="en-US" sz="2800" b="1" dirty="0" smtClean="0">
              <a:latin typeface="+mn-lt"/>
              <a:cs typeface="Andalus" pitchFamily="18" charset="-78"/>
            </a:endParaRPr>
          </a:p>
        </p:txBody>
      </p:sp>
    </p:spTree>
    <p:extLst>
      <p:ext uri="{BB962C8B-B14F-4D97-AF65-F5344CB8AC3E}">
        <p14:creationId xmlns:p14="http://schemas.microsoft.com/office/powerpoint/2010/main" val="10699586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p:cNvPicPr>
            <a:picLocks noChangeAspect="1" noChangeArrowheads="1"/>
          </p:cNvPicPr>
          <p:nvPr/>
        </p:nvPicPr>
        <p:blipFill>
          <a:blip r:embed="rId3" cstate="print"/>
          <a:srcRect/>
          <a:stretch>
            <a:fillRect/>
          </a:stretch>
        </p:blipFill>
        <p:spPr bwMode="auto">
          <a:xfrm>
            <a:off x="0" y="-142875"/>
            <a:ext cx="9144000" cy="7000875"/>
          </a:xfrm>
          <a:prstGeom prst="rect">
            <a:avLst/>
          </a:prstGeom>
          <a:noFill/>
          <a:ln w="9525">
            <a:noFill/>
            <a:miter lim="800000"/>
            <a:headEnd/>
            <a:tailEnd/>
          </a:ln>
        </p:spPr>
      </p:pic>
      <p:sp>
        <p:nvSpPr>
          <p:cNvPr id="5" name="Title 1"/>
          <p:cNvSpPr txBox="1">
            <a:spLocks/>
          </p:cNvSpPr>
          <p:nvPr/>
        </p:nvSpPr>
        <p:spPr>
          <a:xfrm>
            <a:off x="533400" y="5410200"/>
            <a:ext cx="2895600" cy="1066800"/>
          </a:xfrm>
          <a:prstGeom prst="rect">
            <a:avLst/>
          </a:prstGeom>
          <a:solidFill>
            <a:schemeClr val="bg1">
              <a:alpha val="60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6600" b="1" dirty="0" smtClean="0">
                <a:solidFill>
                  <a:srgbClr val="0070C0"/>
                </a:solidFill>
                <a:latin typeface="+mn-lt"/>
                <a:cs typeface="Andalus" pitchFamily="18" charset="-78"/>
              </a:rPr>
              <a:t>Table 2      </a:t>
            </a:r>
            <a:endParaRPr lang="en-US" sz="6600" b="1" dirty="0">
              <a:solidFill>
                <a:srgbClr val="0070C0"/>
              </a:solidFill>
              <a:latin typeface="+mn-lt"/>
              <a:cs typeface="Andalus" pitchFamily="18" charset="-78"/>
            </a:endParaRPr>
          </a:p>
        </p:txBody>
      </p:sp>
    </p:spTree>
    <p:extLst>
      <p:ext uri="{BB962C8B-B14F-4D97-AF65-F5344CB8AC3E}">
        <p14:creationId xmlns:p14="http://schemas.microsoft.com/office/powerpoint/2010/main" val="42783226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7" name="Content Placeholder 6"/>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881748" y="1600200"/>
            <a:ext cx="3380503" cy="4525963"/>
          </a:xfrm>
        </p:spPr>
      </p:pic>
      <p:pic>
        <p:nvPicPr>
          <p:cNvPr id="4" name="Picture 2"/>
          <p:cNvPicPr>
            <a:picLocks noChangeAspect="1" noChangeArrowheads="1"/>
          </p:cNvPicPr>
          <p:nvPr/>
        </p:nvPicPr>
        <p:blipFill>
          <a:blip r:embed="rId4" cstate="print"/>
          <a:srcRect/>
          <a:stretch>
            <a:fillRect/>
          </a:stretch>
        </p:blipFill>
        <p:spPr bwMode="auto">
          <a:xfrm>
            <a:off x="0" y="0"/>
            <a:ext cx="9144000" cy="6858000"/>
          </a:xfrm>
          <a:prstGeom prst="rect">
            <a:avLst/>
          </a:prstGeom>
          <a:noFill/>
          <a:ln w="9525">
            <a:noFill/>
            <a:miter lim="800000"/>
            <a:headEnd/>
            <a:tailEnd/>
          </a:ln>
        </p:spPr>
      </p:pic>
      <p:sp>
        <p:nvSpPr>
          <p:cNvPr id="5" name="Title 1"/>
          <p:cNvSpPr txBox="1">
            <a:spLocks/>
          </p:cNvSpPr>
          <p:nvPr/>
        </p:nvSpPr>
        <p:spPr>
          <a:xfrm>
            <a:off x="533400" y="5410200"/>
            <a:ext cx="2895600" cy="1066800"/>
          </a:xfrm>
          <a:prstGeom prst="rect">
            <a:avLst/>
          </a:prstGeom>
          <a:solidFill>
            <a:schemeClr val="bg1">
              <a:alpha val="60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6600" b="1" dirty="0" smtClean="0">
                <a:solidFill>
                  <a:srgbClr val="0070C0"/>
                </a:solidFill>
                <a:latin typeface="+mn-lt"/>
                <a:cs typeface="Andalus" pitchFamily="18" charset="-78"/>
              </a:rPr>
              <a:t>Table 3      </a:t>
            </a:r>
            <a:endParaRPr lang="en-US" sz="6600" b="1" dirty="0">
              <a:solidFill>
                <a:srgbClr val="0070C0"/>
              </a:solidFill>
              <a:latin typeface="+mn-lt"/>
              <a:cs typeface="Andalus" pitchFamily="18" charset="-78"/>
            </a:endParaRPr>
          </a:p>
        </p:txBody>
      </p:sp>
      <p:pic>
        <p:nvPicPr>
          <p:cNvPr id="8" name="Picture 7"/>
          <p:cNvPicPr>
            <a:picLocks noChangeAspect="1"/>
          </p:cNvPicPr>
          <p:nvPr/>
        </p:nvPicPr>
        <p:blipFill rotWithShape="1">
          <a:blip r:embed="rId5" cstate="print">
            <a:duotone>
              <a:prstClr val="black"/>
              <a:schemeClr val="accent3">
                <a:tint val="45000"/>
                <a:satMod val="400000"/>
              </a:schemeClr>
            </a:duotone>
            <a:extLst>
              <a:ext uri="{BEBA8EAE-BF5A-486C-A8C5-ECC9F3942E4B}">
                <a14:imgProps xmlns:a14="http://schemas.microsoft.com/office/drawing/2010/main">
                  <a14:imgLayer r:embed="rId6">
                    <a14:imgEffect>
                      <a14:brightnessContrast bright="19000"/>
                    </a14:imgEffect>
                  </a14:imgLayer>
                </a14:imgProps>
              </a:ext>
              <a:ext uri="{28A0092B-C50C-407E-A947-70E740481C1C}">
                <a14:useLocalDpi xmlns:a14="http://schemas.microsoft.com/office/drawing/2010/main" val="0"/>
              </a:ext>
            </a:extLst>
          </a:blip>
          <a:srcRect l="14676" t="257" r="25208" b="140"/>
          <a:stretch/>
        </p:blipFill>
        <p:spPr>
          <a:xfrm>
            <a:off x="-8417" y="0"/>
            <a:ext cx="3088969" cy="6852082"/>
          </a:xfrm>
          <a:prstGeom prst="rect">
            <a:avLst/>
          </a:prstGeom>
          <a:solidFill>
            <a:srgbClr val="00B050"/>
          </a:solidFill>
        </p:spPr>
      </p:pic>
      <p:pic>
        <p:nvPicPr>
          <p:cNvPr id="9" name="Picture 8"/>
          <p:cNvPicPr>
            <a:picLocks noChangeAspect="1"/>
          </p:cNvPicPr>
          <p:nvPr/>
        </p:nvPicPr>
        <p:blipFill rotWithShape="1">
          <a:blip r:embed="rId7" cstate="print">
            <a:duotone>
              <a:prstClr val="black"/>
              <a:schemeClr val="accent4">
                <a:tint val="45000"/>
                <a:satMod val="400000"/>
              </a:schemeClr>
            </a:duotone>
            <a:extLst>
              <a:ext uri="{BEBA8EAE-BF5A-486C-A8C5-ECC9F3942E4B}">
                <a14:imgProps xmlns:a14="http://schemas.microsoft.com/office/drawing/2010/main">
                  <a14:imgLayer r:embed="rId8">
                    <a14:imgEffect>
                      <a14:brightnessContrast bright="8000" contrast="8000"/>
                    </a14:imgEffect>
                  </a14:imgLayer>
                </a14:imgProps>
              </a:ext>
              <a:ext uri="{28A0092B-C50C-407E-A947-70E740481C1C}">
                <a14:useLocalDpi xmlns:a14="http://schemas.microsoft.com/office/drawing/2010/main" val="0"/>
              </a:ext>
            </a:extLst>
          </a:blip>
          <a:srcRect l="21197" t="398" r="19939" b="-1"/>
          <a:stretch/>
        </p:blipFill>
        <p:spPr>
          <a:xfrm>
            <a:off x="3080552" y="0"/>
            <a:ext cx="3027286" cy="6858000"/>
          </a:xfrm>
          <a:prstGeom prst="rect">
            <a:avLst/>
          </a:prstGeom>
        </p:spPr>
      </p:pic>
      <p:pic>
        <p:nvPicPr>
          <p:cNvPr id="10" name="Picture 9"/>
          <p:cNvPicPr>
            <a:picLocks noChangeAspect="1"/>
          </p:cNvPicPr>
          <p:nvPr/>
        </p:nvPicPr>
        <p:blipFill rotWithShape="1">
          <a:blip r:embed="rId9" cstate="print">
            <a:duotone>
              <a:prstClr val="black"/>
              <a:schemeClr val="accent5">
                <a:tint val="45000"/>
                <a:satMod val="400000"/>
              </a:schemeClr>
            </a:duotone>
            <a:extLst>
              <a:ext uri="{BEBA8EAE-BF5A-486C-A8C5-ECC9F3942E4B}">
                <a14:imgProps xmlns:a14="http://schemas.microsoft.com/office/drawing/2010/main">
                  <a14:imgLayer r:embed="rId10">
                    <a14:imgEffect>
                      <a14:brightnessContrast bright="8000" contrast="8000"/>
                    </a14:imgEffect>
                  </a14:imgLayer>
                </a14:imgProps>
              </a:ext>
              <a:ext uri="{28A0092B-C50C-407E-A947-70E740481C1C}">
                <a14:useLocalDpi xmlns:a14="http://schemas.microsoft.com/office/drawing/2010/main" val="0"/>
              </a:ext>
            </a:extLst>
          </a:blip>
          <a:srcRect t="86" r="40727"/>
          <a:stretch/>
        </p:blipFill>
        <p:spPr>
          <a:xfrm>
            <a:off x="6107839" y="0"/>
            <a:ext cx="3036162" cy="6852082"/>
          </a:xfrm>
          <a:prstGeom prst="rect">
            <a:avLst/>
          </a:prstGeom>
        </p:spPr>
      </p:pic>
    </p:spTree>
    <p:extLst>
      <p:ext uri="{BB962C8B-B14F-4D97-AF65-F5344CB8AC3E}">
        <p14:creationId xmlns:p14="http://schemas.microsoft.com/office/powerpoint/2010/main" val="1932226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500" fill="hold"/>
                                        <p:tgtEl>
                                          <p:spTgt spid="8"/>
                                        </p:tgtEl>
                                        <p:attrNameLst>
                                          <p:attrName>ppt_x</p:attrName>
                                        </p:attrNameLst>
                                      </p:cBhvr>
                                      <p:tavLst>
                                        <p:tav tm="0">
                                          <p:val>
                                            <p:strVal val="#ppt_x"/>
                                          </p:val>
                                        </p:tav>
                                        <p:tav tm="100000">
                                          <p:val>
                                            <p:strVal val="#ppt_x"/>
                                          </p:val>
                                        </p:tav>
                                      </p:tavLst>
                                    </p:anim>
                                    <p:anim calcmode="lin" valueType="num">
                                      <p:cBhvr additive="base">
                                        <p:cTn id="8" dur="1500" fill="hold"/>
                                        <p:tgtEl>
                                          <p:spTgt spid="8"/>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1" fill="hold" nodeType="afterEffect">
                                  <p:stCondLst>
                                    <p:cond delay="50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1500" fill="hold"/>
                                        <p:tgtEl>
                                          <p:spTgt spid="9"/>
                                        </p:tgtEl>
                                        <p:attrNameLst>
                                          <p:attrName>ppt_x</p:attrName>
                                        </p:attrNameLst>
                                      </p:cBhvr>
                                      <p:tavLst>
                                        <p:tav tm="0">
                                          <p:val>
                                            <p:strVal val="#ppt_x"/>
                                          </p:val>
                                        </p:tav>
                                        <p:tav tm="100000">
                                          <p:val>
                                            <p:strVal val="#ppt_x"/>
                                          </p:val>
                                        </p:tav>
                                      </p:tavLst>
                                    </p:anim>
                                    <p:anim calcmode="lin" valueType="num">
                                      <p:cBhvr additive="base">
                                        <p:cTn id="13" dur="1500" fill="hold"/>
                                        <p:tgtEl>
                                          <p:spTgt spid="9"/>
                                        </p:tgtEl>
                                        <p:attrNameLst>
                                          <p:attrName>ppt_y</p:attrName>
                                        </p:attrNameLst>
                                      </p:cBhvr>
                                      <p:tavLst>
                                        <p:tav tm="0">
                                          <p:val>
                                            <p:strVal val="0-#ppt_h/2"/>
                                          </p:val>
                                        </p:tav>
                                        <p:tav tm="100000">
                                          <p:val>
                                            <p:strVal val="#ppt_y"/>
                                          </p:val>
                                        </p:tav>
                                      </p:tavLst>
                                    </p:anim>
                                  </p:childTnLst>
                                </p:cTn>
                              </p:par>
                            </p:childTnLst>
                          </p:cTn>
                        </p:par>
                        <p:par>
                          <p:cTn id="14" fill="hold">
                            <p:stCondLst>
                              <p:cond delay="3500"/>
                            </p:stCondLst>
                            <p:childTnLst>
                              <p:par>
                                <p:cTn id="15" presetID="2" presetClass="entr" presetSubtype="1" fill="hold" nodeType="afterEffect">
                                  <p:stCondLst>
                                    <p:cond delay="50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1500" fill="hold"/>
                                        <p:tgtEl>
                                          <p:spTgt spid="10"/>
                                        </p:tgtEl>
                                        <p:attrNameLst>
                                          <p:attrName>ppt_x</p:attrName>
                                        </p:attrNameLst>
                                      </p:cBhvr>
                                      <p:tavLst>
                                        <p:tav tm="0">
                                          <p:val>
                                            <p:strVal val="#ppt_x"/>
                                          </p:val>
                                        </p:tav>
                                        <p:tav tm="100000">
                                          <p:val>
                                            <p:strVal val="#ppt_x"/>
                                          </p:val>
                                        </p:tav>
                                      </p:tavLst>
                                    </p:anim>
                                    <p:anim calcmode="lin" valueType="num">
                                      <p:cBhvr additive="base">
                                        <p:cTn id="18" dur="150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sp>
        <p:nvSpPr>
          <p:cNvPr id="4" name="Rectangle 3"/>
          <p:cNvSpPr/>
          <p:nvPr/>
        </p:nvSpPr>
        <p:spPr>
          <a:xfrm>
            <a:off x="1333500" y="1600200"/>
            <a:ext cx="6629400" cy="34290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1333500" y="1790700"/>
            <a:ext cx="6515100" cy="3048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b="1" dirty="0" smtClean="0">
                <a:solidFill>
                  <a:srgbClr val="0070C0"/>
                </a:solidFill>
                <a:latin typeface="+mn-lt"/>
              </a:rPr>
              <a:t>If the libraries are performing well, increases in expenditures should result in increases in access.</a:t>
            </a:r>
            <a:endParaRPr lang="en-US" b="1" dirty="0">
              <a:solidFill>
                <a:srgbClr val="0070C0"/>
              </a:solidFill>
              <a:latin typeface="+mn-lt"/>
              <a:cs typeface="Andalus" pitchFamily="18" charset="-78"/>
            </a:endParaRPr>
          </a:p>
        </p:txBody>
      </p:sp>
    </p:spTree>
    <p:extLst>
      <p:ext uri="{BB962C8B-B14F-4D97-AF65-F5344CB8AC3E}">
        <p14:creationId xmlns:p14="http://schemas.microsoft.com/office/powerpoint/2010/main" val="32898798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0000"/>
            <a:lum/>
          </a:blip>
          <a:srcRect/>
          <a:stretch>
            <a:fillRect l="-4000" r="-4000"/>
          </a:stretch>
        </a:blipFill>
        <a:effectLst/>
      </p:bgPr>
    </p:bg>
    <p:spTree>
      <p:nvGrpSpPr>
        <p:cNvPr id="1" name=""/>
        <p:cNvGrpSpPr/>
        <p:nvPr/>
      </p:nvGrpSpPr>
      <p:grpSpPr>
        <a:xfrm>
          <a:off x="0" y="0"/>
          <a:ext cx="0" cy="0"/>
          <a:chOff x="0" y="0"/>
          <a:chExt cx="0" cy="0"/>
        </a:xfrm>
      </p:grpSpPr>
      <p:sp>
        <p:nvSpPr>
          <p:cNvPr id="6" name="Title 1"/>
          <p:cNvSpPr txBox="1">
            <a:spLocks/>
          </p:cNvSpPr>
          <p:nvPr/>
        </p:nvSpPr>
        <p:spPr>
          <a:xfrm>
            <a:off x="609600" y="457200"/>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6600" b="1" dirty="0" smtClean="0">
                <a:solidFill>
                  <a:srgbClr val="0070C0"/>
                </a:solidFill>
                <a:latin typeface="+mn-lt"/>
                <a:cs typeface="Andalus" pitchFamily="18" charset="-78"/>
              </a:rPr>
              <a:t>Metrics for access      </a:t>
            </a:r>
            <a:endParaRPr lang="en-US" sz="6600" b="1" dirty="0">
              <a:solidFill>
                <a:srgbClr val="0070C0"/>
              </a:solidFill>
              <a:latin typeface="+mn-lt"/>
              <a:cs typeface="Andalus" pitchFamily="18" charset="-78"/>
            </a:endParaRPr>
          </a:p>
        </p:txBody>
      </p:sp>
      <p:sp>
        <p:nvSpPr>
          <p:cNvPr id="7" name="Content Placeholder 2"/>
          <p:cNvSpPr>
            <a:spLocks noGrp="1"/>
          </p:cNvSpPr>
          <p:nvPr>
            <p:ph idx="1"/>
          </p:nvPr>
        </p:nvSpPr>
        <p:spPr>
          <a:xfrm>
            <a:off x="457200" y="1676400"/>
            <a:ext cx="8229600" cy="4648200"/>
          </a:xfrm>
        </p:spPr>
        <p:txBody>
          <a:bodyPr>
            <a:normAutofit lnSpcReduction="10000"/>
          </a:bodyPr>
          <a:lstStyle/>
          <a:p>
            <a:r>
              <a:rPr lang="en-US" sz="3600" b="1" dirty="0" smtClean="0"/>
              <a:t>Increases to the numbers of titles and uses</a:t>
            </a:r>
          </a:p>
          <a:p>
            <a:r>
              <a:rPr lang="en-US" sz="3600" b="1" dirty="0" smtClean="0"/>
              <a:t>Growth in cost-per-title (CPT) and cost-per-use (CPU) that is lower than growth in expenditure (as well as decreases in CPT and CPU)</a:t>
            </a:r>
          </a:p>
          <a:p>
            <a:r>
              <a:rPr lang="en-US" sz="3600" b="1" dirty="0" smtClean="0"/>
              <a:t>Increases in the number of highly used titles (HUTs)</a:t>
            </a:r>
          </a:p>
          <a:p>
            <a:pPr marL="0" indent="0">
              <a:buNone/>
            </a:pPr>
            <a:endParaRPr lang="en-US" dirty="0"/>
          </a:p>
        </p:txBody>
      </p:sp>
    </p:spTree>
    <p:extLst>
      <p:ext uri="{BB962C8B-B14F-4D97-AF65-F5344CB8AC3E}">
        <p14:creationId xmlns:p14="http://schemas.microsoft.com/office/powerpoint/2010/main" val="30948584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0000"/>
            <a:lum/>
          </a:blip>
          <a:srcRect/>
          <a:stretch>
            <a:fillRect l="-4000" r="-4000"/>
          </a:stretch>
        </a:blipFill>
        <a:effectLst/>
      </p:bgPr>
    </p:bg>
    <p:spTree>
      <p:nvGrpSpPr>
        <p:cNvPr id="1" name=""/>
        <p:cNvGrpSpPr/>
        <p:nvPr/>
      </p:nvGrpSpPr>
      <p:grpSpPr>
        <a:xfrm>
          <a:off x="0" y="0"/>
          <a:ext cx="0" cy="0"/>
          <a:chOff x="0" y="0"/>
          <a:chExt cx="0" cy="0"/>
        </a:xfrm>
      </p:grpSpPr>
      <p:sp>
        <p:nvSpPr>
          <p:cNvPr id="6" name="Title 1"/>
          <p:cNvSpPr txBox="1">
            <a:spLocks/>
          </p:cNvSpPr>
          <p:nvPr/>
        </p:nvSpPr>
        <p:spPr>
          <a:xfrm>
            <a:off x="533400" y="457200"/>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6600" b="1" dirty="0" smtClean="0">
                <a:solidFill>
                  <a:srgbClr val="0070C0"/>
                </a:solidFill>
                <a:latin typeface="+mn-lt"/>
                <a:cs typeface="Andalus" pitchFamily="18" charset="-78"/>
              </a:rPr>
              <a:t>Overall findings</a:t>
            </a:r>
            <a:endParaRPr lang="en-US" sz="6600" b="1" dirty="0">
              <a:solidFill>
                <a:srgbClr val="0070C0"/>
              </a:solidFill>
              <a:latin typeface="+mn-lt"/>
              <a:cs typeface="Andalus" pitchFamily="18" charset="-78"/>
            </a:endParaRPr>
          </a:p>
        </p:txBody>
      </p:sp>
      <p:sp>
        <p:nvSpPr>
          <p:cNvPr id="7" name="Content Placeholder 2"/>
          <p:cNvSpPr>
            <a:spLocks noGrp="1"/>
          </p:cNvSpPr>
          <p:nvPr>
            <p:ph idx="1"/>
          </p:nvPr>
        </p:nvSpPr>
        <p:spPr>
          <a:xfrm>
            <a:off x="457200" y="1589843"/>
            <a:ext cx="8229600" cy="4648200"/>
          </a:xfrm>
        </p:spPr>
        <p:txBody>
          <a:bodyPr>
            <a:normAutofit/>
          </a:bodyPr>
          <a:lstStyle/>
          <a:p>
            <a:pPr marL="0" indent="0">
              <a:buNone/>
            </a:pPr>
            <a:r>
              <a:rPr lang="en-US" sz="3600" b="1" dirty="0" smtClean="0"/>
              <a:t>From 2009-2011, there was a:</a:t>
            </a:r>
          </a:p>
          <a:p>
            <a:r>
              <a:rPr lang="en-US" sz="3600" b="1" dirty="0" smtClean="0"/>
              <a:t>17% increase in e-journal expenditures</a:t>
            </a:r>
          </a:p>
          <a:p>
            <a:r>
              <a:rPr lang="en-US" sz="3600" b="1" dirty="0" smtClean="0"/>
              <a:t>10% increase in titles</a:t>
            </a:r>
          </a:p>
          <a:p>
            <a:r>
              <a:rPr lang="en-US" sz="3600" b="1" dirty="0" smtClean="0"/>
              <a:t>6% increase in CPT</a:t>
            </a:r>
          </a:p>
          <a:p>
            <a:r>
              <a:rPr lang="en-US" sz="3600" b="1" dirty="0" smtClean="0"/>
              <a:t>18% increase in use</a:t>
            </a:r>
          </a:p>
          <a:p>
            <a:r>
              <a:rPr lang="en-US" sz="3600" b="1" dirty="0" smtClean="0"/>
              <a:t>1% decrease in CPU</a:t>
            </a:r>
          </a:p>
          <a:p>
            <a:r>
              <a:rPr lang="en-US" sz="3600" b="1" dirty="0" smtClean="0"/>
              <a:t>25-33% increase in HUTs </a:t>
            </a:r>
          </a:p>
          <a:p>
            <a:pPr marL="0" indent="0">
              <a:buNone/>
            </a:pPr>
            <a:endParaRPr lang="en-US" dirty="0"/>
          </a:p>
        </p:txBody>
      </p:sp>
    </p:spTree>
    <p:extLst>
      <p:ext uri="{BB962C8B-B14F-4D97-AF65-F5344CB8AC3E}">
        <p14:creationId xmlns:p14="http://schemas.microsoft.com/office/powerpoint/2010/main" val="28928383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blip>
          <a:srcRect/>
          <a:stretch>
            <a:fillRect l="-6000" r="-6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229600" cy="4525963"/>
          </a:xfrm>
        </p:spPr>
        <p:txBody>
          <a:bodyPr/>
          <a:lstStyle/>
          <a:p>
            <a:r>
              <a:rPr lang="en-US" sz="3600" b="1" dirty="0" smtClean="0"/>
              <a:t>Introduction </a:t>
            </a:r>
          </a:p>
          <a:p>
            <a:r>
              <a:rPr lang="en-US" sz="3600" b="1" dirty="0" smtClean="0"/>
              <a:t>2011 four-institution pilot project</a:t>
            </a:r>
          </a:p>
          <a:p>
            <a:r>
              <a:rPr lang="en-US" sz="3600" b="1" dirty="0" smtClean="0"/>
              <a:t>2012 UNC system-wide project</a:t>
            </a:r>
          </a:p>
          <a:p>
            <a:r>
              <a:rPr lang="en-US" sz="3600" b="1" dirty="0" smtClean="0"/>
              <a:t>Conclusions and moving forward</a:t>
            </a:r>
          </a:p>
          <a:p>
            <a:r>
              <a:rPr lang="en-US" sz="3600" b="1" dirty="0" smtClean="0"/>
              <a:t>Questions</a:t>
            </a:r>
          </a:p>
          <a:p>
            <a:pPr marL="0" indent="0">
              <a:buNone/>
            </a:pPr>
            <a:endParaRPr lang="en-US" dirty="0"/>
          </a:p>
        </p:txBody>
      </p:sp>
      <p:sp>
        <p:nvSpPr>
          <p:cNvPr id="4" name="Title 1"/>
          <p:cNvSpPr txBox="1">
            <a:spLocks/>
          </p:cNvSpPr>
          <p:nvPr/>
        </p:nvSpPr>
        <p:spPr>
          <a:xfrm>
            <a:off x="609600" y="457200"/>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6600" b="1" dirty="0" smtClean="0">
                <a:solidFill>
                  <a:srgbClr val="0070C0"/>
                </a:solidFill>
                <a:latin typeface="+mn-lt"/>
                <a:cs typeface="Andalus" pitchFamily="18" charset="-78"/>
              </a:rPr>
              <a:t>Outline  </a:t>
            </a:r>
            <a:r>
              <a:rPr lang="en-US" sz="6600" b="1" dirty="0" smtClean="0">
                <a:solidFill>
                  <a:srgbClr val="0070C0"/>
                </a:solidFill>
                <a:latin typeface="Andalus" pitchFamily="18" charset="-78"/>
                <a:cs typeface="Andalus" pitchFamily="18" charset="-78"/>
              </a:rPr>
              <a:t>    </a:t>
            </a:r>
            <a:endParaRPr lang="en-US" sz="6600" b="1" dirty="0">
              <a:solidFill>
                <a:srgbClr val="0070C0"/>
              </a:solidFill>
              <a:latin typeface="Andalus" pitchFamily="18" charset="-78"/>
              <a:cs typeface="Andalus" pitchFamily="18" charset="-78"/>
            </a:endParaRPr>
          </a:p>
        </p:txBody>
      </p:sp>
    </p:spTree>
    <p:extLst>
      <p:ext uri="{BB962C8B-B14F-4D97-AF65-F5344CB8AC3E}">
        <p14:creationId xmlns:p14="http://schemas.microsoft.com/office/powerpoint/2010/main" val="2409851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grpSp>
        <p:nvGrpSpPr>
          <p:cNvPr id="11" name="Group 10"/>
          <p:cNvGrpSpPr/>
          <p:nvPr/>
        </p:nvGrpSpPr>
        <p:grpSpPr>
          <a:xfrm>
            <a:off x="1268858" y="381000"/>
            <a:ext cx="6629400" cy="1066800"/>
            <a:chOff x="1333500" y="2526506"/>
            <a:chExt cx="6629400" cy="1066800"/>
          </a:xfrm>
        </p:grpSpPr>
        <p:sp>
          <p:nvSpPr>
            <p:cNvPr id="8" name="Rectangle 7"/>
            <p:cNvSpPr/>
            <p:nvPr/>
          </p:nvSpPr>
          <p:spPr>
            <a:xfrm>
              <a:off x="1333500" y="2526506"/>
              <a:ext cx="6629400" cy="10668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1390650" y="2614612"/>
              <a:ext cx="6515100" cy="890588"/>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5400" b="1" dirty="0" smtClean="0">
                  <a:solidFill>
                    <a:srgbClr val="0070C0"/>
                  </a:solidFill>
                  <a:latin typeface="+mn-lt"/>
                </a:rPr>
                <a:t>Elsevier: $7.2 million</a:t>
              </a:r>
              <a:endParaRPr lang="en-US" sz="5400" b="1" dirty="0">
                <a:solidFill>
                  <a:srgbClr val="0070C0"/>
                </a:solidFill>
                <a:latin typeface="+mn-lt"/>
                <a:cs typeface="Andalus" pitchFamily="18" charset="-78"/>
              </a:endParaRPr>
            </a:p>
          </p:txBody>
        </p:sp>
      </p:grpSp>
      <p:grpSp>
        <p:nvGrpSpPr>
          <p:cNvPr id="12" name="Group 11"/>
          <p:cNvGrpSpPr/>
          <p:nvPr/>
        </p:nvGrpSpPr>
        <p:grpSpPr>
          <a:xfrm>
            <a:off x="1268858" y="1602350"/>
            <a:ext cx="6629400" cy="1066800"/>
            <a:chOff x="1333500" y="2526506"/>
            <a:chExt cx="6629400" cy="1066800"/>
          </a:xfrm>
        </p:grpSpPr>
        <p:sp>
          <p:nvSpPr>
            <p:cNvPr id="13" name="Rectangle 12"/>
            <p:cNvSpPr/>
            <p:nvPr/>
          </p:nvSpPr>
          <p:spPr>
            <a:xfrm>
              <a:off x="1333500" y="2526506"/>
              <a:ext cx="6629400" cy="10668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p:cNvSpPr txBox="1">
              <a:spLocks/>
            </p:cNvSpPr>
            <p:nvPr/>
          </p:nvSpPr>
          <p:spPr>
            <a:xfrm>
              <a:off x="1390650" y="2614612"/>
              <a:ext cx="6515100" cy="890588"/>
            </a:xfrm>
            <a:prstGeom prst="rect">
              <a:avLst/>
            </a:prstGeom>
          </p:spPr>
          <p:txBody>
            <a:bodyPr vert="horz" lIns="91440" tIns="45720" rIns="91440" bIns="45720" rtlCol="0" anchor="ctr">
              <a:normAutofit fontScale="7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5400" b="1" dirty="0" smtClean="0">
                  <a:solidFill>
                    <a:srgbClr val="0070C0"/>
                  </a:solidFill>
                  <a:latin typeface="+mn-lt"/>
                </a:rPr>
                <a:t>Wiley-Blackwell: $3.6 million</a:t>
              </a:r>
              <a:endParaRPr lang="en-US" sz="5400" b="1" dirty="0">
                <a:solidFill>
                  <a:srgbClr val="0070C0"/>
                </a:solidFill>
                <a:latin typeface="+mn-lt"/>
                <a:cs typeface="Andalus" pitchFamily="18" charset="-78"/>
              </a:endParaRPr>
            </a:p>
          </p:txBody>
        </p:sp>
      </p:grpSp>
      <p:grpSp>
        <p:nvGrpSpPr>
          <p:cNvPr id="15" name="Group 14"/>
          <p:cNvGrpSpPr/>
          <p:nvPr/>
        </p:nvGrpSpPr>
        <p:grpSpPr>
          <a:xfrm>
            <a:off x="1268858" y="2800096"/>
            <a:ext cx="6629400" cy="1066800"/>
            <a:chOff x="1333500" y="2526506"/>
            <a:chExt cx="6629400" cy="1066800"/>
          </a:xfrm>
        </p:grpSpPr>
        <p:sp>
          <p:nvSpPr>
            <p:cNvPr id="16" name="Rectangle 15"/>
            <p:cNvSpPr/>
            <p:nvPr/>
          </p:nvSpPr>
          <p:spPr>
            <a:xfrm>
              <a:off x="1333500" y="2526506"/>
              <a:ext cx="6629400" cy="10668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
            <p:cNvSpPr txBox="1">
              <a:spLocks/>
            </p:cNvSpPr>
            <p:nvPr/>
          </p:nvSpPr>
          <p:spPr>
            <a:xfrm>
              <a:off x="1390650" y="2614612"/>
              <a:ext cx="6515100" cy="890588"/>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5400" b="1" dirty="0" smtClean="0">
                  <a:solidFill>
                    <a:srgbClr val="0070C0"/>
                  </a:solidFill>
                  <a:latin typeface="+mn-lt"/>
                </a:rPr>
                <a:t>Springer: $2.1 million</a:t>
              </a:r>
              <a:endParaRPr lang="en-US" sz="5400" b="1" dirty="0">
                <a:solidFill>
                  <a:srgbClr val="0070C0"/>
                </a:solidFill>
                <a:latin typeface="+mn-lt"/>
                <a:cs typeface="Andalus" pitchFamily="18" charset="-78"/>
              </a:endParaRPr>
            </a:p>
          </p:txBody>
        </p:sp>
      </p:grpSp>
      <p:grpSp>
        <p:nvGrpSpPr>
          <p:cNvPr id="18" name="Group 17"/>
          <p:cNvGrpSpPr/>
          <p:nvPr/>
        </p:nvGrpSpPr>
        <p:grpSpPr>
          <a:xfrm>
            <a:off x="1268858" y="4009146"/>
            <a:ext cx="6629400" cy="1066800"/>
            <a:chOff x="1333500" y="2526506"/>
            <a:chExt cx="6629400" cy="1066800"/>
          </a:xfrm>
        </p:grpSpPr>
        <p:sp>
          <p:nvSpPr>
            <p:cNvPr id="19" name="Rectangle 18"/>
            <p:cNvSpPr/>
            <p:nvPr/>
          </p:nvSpPr>
          <p:spPr>
            <a:xfrm>
              <a:off x="1333500" y="2526506"/>
              <a:ext cx="6629400" cy="10668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
            <p:cNvSpPr txBox="1">
              <a:spLocks/>
            </p:cNvSpPr>
            <p:nvPr/>
          </p:nvSpPr>
          <p:spPr>
            <a:xfrm>
              <a:off x="1390650" y="2614612"/>
              <a:ext cx="6515100" cy="890588"/>
            </a:xfrm>
            <a:prstGeom prst="rect">
              <a:avLst/>
            </a:prstGeom>
          </p:spPr>
          <p:txBody>
            <a:bodyPr vert="horz" lIns="91440" tIns="45720" rIns="91440" bIns="45720" rtlCol="0" anchor="ctr">
              <a:normAutofit fontScale="7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5400" b="1" dirty="0" smtClean="0">
                  <a:solidFill>
                    <a:srgbClr val="0070C0"/>
                  </a:solidFill>
                  <a:latin typeface="+mn-lt"/>
                </a:rPr>
                <a:t>Taylor &amp; Francis: $1.5 million</a:t>
              </a:r>
              <a:endParaRPr lang="en-US" sz="5400" b="1" dirty="0">
                <a:solidFill>
                  <a:srgbClr val="0070C0"/>
                </a:solidFill>
                <a:latin typeface="+mn-lt"/>
                <a:cs typeface="Andalus" pitchFamily="18" charset="-78"/>
              </a:endParaRPr>
            </a:p>
          </p:txBody>
        </p:sp>
      </p:grpSp>
      <p:grpSp>
        <p:nvGrpSpPr>
          <p:cNvPr id="21" name="Group 20"/>
          <p:cNvGrpSpPr/>
          <p:nvPr/>
        </p:nvGrpSpPr>
        <p:grpSpPr>
          <a:xfrm>
            <a:off x="1257761" y="5248321"/>
            <a:ext cx="6629400" cy="1066800"/>
            <a:chOff x="1333500" y="2526506"/>
            <a:chExt cx="6629400" cy="1066800"/>
          </a:xfrm>
        </p:grpSpPr>
        <p:sp>
          <p:nvSpPr>
            <p:cNvPr id="22" name="Rectangle 21"/>
            <p:cNvSpPr/>
            <p:nvPr/>
          </p:nvSpPr>
          <p:spPr>
            <a:xfrm>
              <a:off x="1333500" y="2526506"/>
              <a:ext cx="6629400" cy="10668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itle 1"/>
            <p:cNvSpPr txBox="1">
              <a:spLocks/>
            </p:cNvSpPr>
            <p:nvPr/>
          </p:nvSpPr>
          <p:spPr>
            <a:xfrm>
              <a:off x="1390650" y="2614612"/>
              <a:ext cx="6515100" cy="890588"/>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5400" b="1" dirty="0" smtClean="0">
                  <a:solidFill>
                    <a:srgbClr val="0070C0"/>
                  </a:solidFill>
                  <a:latin typeface="+mn-lt"/>
                </a:rPr>
                <a:t>SAGE: $1.3 million</a:t>
              </a:r>
              <a:endParaRPr lang="en-US" sz="5400" b="1" dirty="0">
                <a:solidFill>
                  <a:srgbClr val="0070C0"/>
                </a:solidFill>
                <a:latin typeface="+mn-lt"/>
                <a:cs typeface="Andalus" pitchFamily="18" charset="-78"/>
              </a:endParaRPr>
            </a:p>
          </p:txBody>
        </p:sp>
      </p:grpSp>
    </p:spTree>
    <p:extLst>
      <p:ext uri="{BB962C8B-B14F-4D97-AF65-F5344CB8AC3E}">
        <p14:creationId xmlns:p14="http://schemas.microsoft.com/office/powerpoint/2010/main" val="42831082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grpSp>
        <p:nvGrpSpPr>
          <p:cNvPr id="11" name="Group 10"/>
          <p:cNvGrpSpPr/>
          <p:nvPr/>
        </p:nvGrpSpPr>
        <p:grpSpPr>
          <a:xfrm>
            <a:off x="1268858" y="381000"/>
            <a:ext cx="6629400" cy="1066800"/>
            <a:chOff x="1333500" y="2526506"/>
            <a:chExt cx="6629400" cy="1066800"/>
          </a:xfrm>
        </p:grpSpPr>
        <p:sp>
          <p:nvSpPr>
            <p:cNvPr id="8" name="Rectangle 7"/>
            <p:cNvSpPr/>
            <p:nvPr/>
          </p:nvSpPr>
          <p:spPr>
            <a:xfrm>
              <a:off x="1333500" y="2526506"/>
              <a:ext cx="6629400" cy="10668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1390650" y="2614612"/>
              <a:ext cx="6515100" cy="890588"/>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5400" b="1" dirty="0" smtClean="0">
                  <a:solidFill>
                    <a:srgbClr val="0070C0"/>
                  </a:solidFill>
                  <a:latin typeface="+mn-lt"/>
                </a:rPr>
                <a:t>Nature: $1.15</a:t>
              </a:r>
              <a:endParaRPr lang="en-US" sz="5400" b="1" dirty="0">
                <a:solidFill>
                  <a:srgbClr val="0070C0"/>
                </a:solidFill>
                <a:latin typeface="+mn-lt"/>
                <a:cs typeface="Andalus" pitchFamily="18" charset="-78"/>
              </a:endParaRPr>
            </a:p>
          </p:txBody>
        </p:sp>
      </p:grpSp>
      <p:grpSp>
        <p:nvGrpSpPr>
          <p:cNvPr id="12" name="Group 11"/>
          <p:cNvGrpSpPr/>
          <p:nvPr/>
        </p:nvGrpSpPr>
        <p:grpSpPr>
          <a:xfrm>
            <a:off x="1268858" y="1602350"/>
            <a:ext cx="6629400" cy="1066800"/>
            <a:chOff x="1333500" y="2526506"/>
            <a:chExt cx="6629400" cy="1066800"/>
          </a:xfrm>
        </p:grpSpPr>
        <p:sp>
          <p:nvSpPr>
            <p:cNvPr id="13" name="Rectangle 12"/>
            <p:cNvSpPr/>
            <p:nvPr/>
          </p:nvSpPr>
          <p:spPr>
            <a:xfrm>
              <a:off x="1333500" y="2526506"/>
              <a:ext cx="6629400" cy="10668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p:cNvSpPr txBox="1">
              <a:spLocks/>
            </p:cNvSpPr>
            <p:nvPr/>
          </p:nvSpPr>
          <p:spPr>
            <a:xfrm>
              <a:off x="1390650" y="2614612"/>
              <a:ext cx="6515100" cy="890588"/>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5400" b="1" dirty="0" smtClean="0">
                  <a:solidFill>
                    <a:srgbClr val="0070C0"/>
                  </a:solidFill>
                  <a:latin typeface="+mn-lt"/>
                </a:rPr>
                <a:t>LW&amp;W: $1.61</a:t>
              </a:r>
              <a:endParaRPr lang="en-US" sz="5400" b="1" dirty="0">
                <a:solidFill>
                  <a:srgbClr val="0070C0"/>
                </a:solidFill>
                <a:latin typeface="+mn-lt"/>
                <a:cs typeface="Andalus" pitchFamily="18" charset="-78"/>
              </a:endParaRPr>
            </a:p>
          </p:txBody>
        </p:sp>
      </p:grpSp>
      <p:grpSp>
        <p:nvGrpSpPr>
          <p:cNvPr id="15" name="Group 14"/>
          <p:cNvGrpSpPr/>
          <p:nvPr/>
        </p:nvGrpSpPr>
        <p:grpSpPr>
          <a:xfrm>
            <a:off x="1268858" y="2800096"/>
            <a:ext cx="6629400" cy="1066800"/>
            <a:chOff x="1333500" y="2526506"/>
            <a:chExt cx="6629400" cy="1066800"/>
          </a:xfrm>
        </p:grpSpPr>
        <p:sp>
          <p:nvSpPr>
            <p:cNvPr id="16" name="Rectangle 15"/>
            <p:cNvSpPr/>
            <p:nvPr/>
          </p:nvSpPr>
          <p:spPr>
            <a:xfrm>
              <a:off x="1333500" y="2526506"/>
              <a:ext cx="6629400" cy="10668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
            <p:cNvSpPr txBox="1">
              <a:spLocks/>
            </p:cNvSpPr>
            <p:nvPr/>
          </p:nvSpPr>
          <p:spPr>
            <a:xfrm>
              <a:off x="1390650" y="2614612"/>
              <a:ext cx="6515100" cy="890588"/>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5400" b="1" dirty="0" smtClean="0">
                  <a:solidFill>
                    <a:srgbClr val="0070C0"/>
                  </a:solidFill>
                  <a:latin typeface="+mn-lt"/>
                </a:rPr>
                <a:t>Oxford UP: $1.88</a:t>
              </a:r>
              <a:endParaRPr lang="en-US" sz="5400" b="1" dirty="0">
                <a:solidFill>
                  <a:srgbClr val="0070C0"/>
                </a:solidFill>
                <a:latin typeface="+mn-lt"/>
                <a:cs typeface="Andalus" pitchFamily="18" charset="-78"/>
              </a:endParaRPr>
            </a:p>
          </p:txBody>
        </p:sp>
      </p:grpSp>
      <p:grpSp>
        <p:nvGrpSpPr>
          <p:cNvPr id="21" name="Group 20"/>
          <p:cNvGrpSpPr/>
          <p:nvPr/>
        </p:nvGrpSpPr>
        <p:grpSpPr>
          <a:xfrm>
            <a:off x="1257761" y="5248321"/>
            <a:ext cx="6629400" cy="1066800"/>
            <a:chOff x="1333500" y="2526506"/>
            <a:chExt cx="6629400" cy="1066800"/>
          </a:xfrm>
        </p:grpSpPr>
        <p:sp>
          <p:nvSpPr>
            <p:cNvPr id="22" name="Rectangle 21"/>
            <p:cNvSpPr/>
            <p:nvPr/>
          </p:nvSpPr>
          <p:spPr>
            <a:xfrm>
              <a:off x="1333500" y="2526506"/>
              <a:ext cx="6629400" cy="10668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itle 1"/>
            <p:cNvSpPr txBox="1">
              <a:spLocks/>
            </p:cNvSpPr>
            <p:nvPr/>
          </p:nvSpPr>
          <p:spPr>
            <a:xfrm>
              <a:off x="1390650" y="2614612"/>
              <a:ext cx="6515100" cy="890588"/>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5400" b="1" dirty="0">
                  <a:solidFill>
                    <a:schemeClr val="tx1">
                      <a:lumMod val="65000"/>
                      <a:lumOff val="35000"/>
                    </a:schemeClr>
                  </a:solidFill>
                </a:rPr>
                <a:t>World Scientific: $83.08</a:t>
              </a:r>
              <a:endParaRPr lang="en-US" sz="5400" b="1" dirty="0">
                <a:solidFill>
                  <a:schemeClr val="tx1">
                    <a:lumMod val="65000"/>
                    <a:lumOff val="35000"/>
                  </a:schemeClr>
                </a:solidFill>
                <a:cs typeface="Andalus" pitchFamily="18" charset="-78"/>
              </a:endParaRPr>
            </a:p>
          </p:txBody>
        </p:sp>
      </p:grpSp>
      <p:grpSp>
        <p:nvGrpSpPr>
          <p:cNvPr id="28" name="Group 27"/>
          <p:cNvGrpSpPr/>
          <p:nvPr/>
        </p:nvGrpSpPr>
        <p:grpSpPr>
          <a:xfrm>
            <a:off x="1268858" y="4009146"/>
            <a:ext cx="6629400" cy="1066800"/>
            <a:chOff x="1268858" y="4009146"/>
            <a:chExt cx="6629400" cy="1066800"/>
          </a:xfrm>
        </p:grpSpPr>
        <p:grpSp>
          <p:nvGrpSpPr>
            <p:cNvPr id="18" name="Group 17"/>
            <p:cNvGrpSpPr/>
            <p:nvPr/>
          </p:nvGrpSpPr>
          <p:grpSpPr>
            <a:xfrm>
              <a:off x="1268858" y="4009146"/>
              <a:ext cx="6629400" cy="1066800"/>
              <a:chOff x="1333500" y="2526506"/>
              <a:chExt cx="6629400" cy="1066800"/>
            </a:xfrm>
          </p:grpSpPr>
          <p:sp>
            <p:nvSpPr>
              <p:cNvPr id="19" name="Rectangle 18"/>
              <p:cNvSpPr/>
              <p:nvPr/>
            </p:nvSpPr>
            <p:spPr>
              <a:xfrm>
                <a:off x="1333500" y="2526506"/>
                <a:ext cx="6629400" cy="10668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
              <p:cNvSpPr txBox="1">
                <a:spLocks/>
              </p:cNvSpPr>
              <p:nvPr/>
            </p:nvSpPr>
            <p:spPr>
              <a:xfrm>
                <a:off x="1390650" y="2614612"/>
                <a:ext cx="6515100" cy="890588"/>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endParaRPr lang="en-US" sz="5400" b="1" dirty="0">
                  <a:solidFill>
                    <a:srgbClr val="0070C0"/>
                  </a:solidFill>
                  <a:latin typeface="+mn-lt"/>
                  <a:cs typeface="Andalus" pitchFamily="18" charset="-78"/>
                </a:endParaRPr>
              </a:p>
            </p:txBody>
          </p:sp>
        </p:grpSp>
        <p:sp>
          <p:nvSpPr>
            <p:cNvPr id="24" name="Title 1"/>
            <p:cNvSpPr txBox="1">
              <a:spLocks/>
            </p:cNvSpPr>
            <p:nvPr/>
          </p:nvSpPr>
          <p:spPr>
            <a:xfrm>
              <a:off x="1268858" y="4097252"/>
              <a:ext cx="6515100" cy="890588"/>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5400" b="1" dirty="0" err="1" smtClean="0">
                  <a:solidFill>
                    <a:schemeClr val="tx1">
                      <a:lumMod val="65000"/>
                      <a:lumOff val="35000"/>
                    </a:schemeClr>
                  </a:solidFill>
                </a:rPr>
                <a:t>Karger</a:t>
              </a:r>
              <a:r>
                <a:rPr lang="en-US" sz="5400" b="1" dirty="0" smtClean="0">
                  <a:solidFill>
                    <a:schemeClr val="tx1">
                      <a:lumMod val="65000"/>
                      <a:lumOff val="35000"/>
                    </a:schemeClr>
                  </a:solidFill>
                </a:rPr>
                <a:t>: $33.00</a:t>
              </a:r>
              <a:endParaRPr lang="en-US" sz="5400" b="1" dirty="0">
                <a:solidFill>
                  <a:schemeClr val="tx1">
                    <a:lumMod val="65000"/>
                    <a:lumOff val="35000"/>
                  </a:schemeClr>
                </a:solidFill>
                <a:cs typeface="Andalus" pitchFamily="18" charset="-78"/>
              </a:endParaRPr>
            </a:p>
          </p:txBody>
        </p:sp>
      </p:grpSp>
      <p:cxnSp>
        <p:nvCxnSpPr>
          <p:cNvPr id="3" name="Straight Connector 2"/>
          <p:cNvCxnSpPr/>
          <p:nvPr/>
        </p:nvCxnSpPr>
        <p:spPr>
          <a:xfrm>
            <a:off x="914400" y="381000"/>
            <a:ext cx="0" cy="3485896"/>
          </a:xfrm>
          <a:prstGeom prst="line">
            <a:avLst/>
          </a:prstGeom>
          <a:ln w="1524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914400" y="4009146"/>
            <a:ext cx="0" cy="2305975"/>
          </a:xfrm>
          <a:prstGeom prst="line">
            <a:avLst/>
          </a:prstGeom>
          <a:ln w="152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0850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3056" y="0"/>
            <a:ext cx="10297056" cy="6858000"/>
          </a:xfrm>
          <a:prstGeom prst="rect">
            <a:avLst/>
          </a:prstGeom>
        </p:spPr>
      </p:pic>
      <p:cxnSp>
        <p:nvCxnSpPr>
          <p:cNvPr id="8" name="Straight Arrow Connector 7"/>
          <p:cNvCxnSpPr/>
          <p:nvPr/>
        </p:nvCxnSpPr>
        <p:spPr>
          <a:xfrm>
            <a:off x="4075569" y="810760"/>
            <a:ext cx="1066800" cy="1066800"/>
          </a:xfrm>
          <a:prstGeom prst="straightConnector1">
            <a:avLst/>
          </a:prstGeom>
          <a:ln w="793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981200" y="276978"/>
            <a:ext cx="5791200" cy="584775"/>
          </a:xfrm>
          <a:prstGeom prst="rect">
            <a:avLst/>
          </a:prstGeom>
          <a:noFill/>
        </p:spPr>
        <p:txBody>
          <a:bodyPr wrap="square" rtlCol="0">
            <a:spAutoFit/>
          </a:bodyPr>
          <a:lstStyle/>
          <a:p>
            <a:pPr algn="ctr"/>
            <a:r>
              <a:rPr lang="en-US" sz="3200" b="1" dirty="0" smtClean="0"/>
              <a:t>UNC System expenditures (+5%)</a:t>
            </a:r>
            <a:endParaRPr lang="en-US" sz="3200" b="1" dirty="0"/>
          </a:p>
        </p:txBody>
      </p:sp>
      <p:cxnSp>
        <p:nvCxnSpPr>
          <p:cNvPr id="10" name="Straight Arrow Connector 9"/>
          <p:cNvCxnSpPr/>
          <p:nvPr/>
        </p:nvCxnSpPr>
        <p:spPr>
          <a:xfrm flipH="1" flipV="1">
            <a:off x="2514600" y="4953000"/>
            <a:ext cx="1088679" cy="914400"/>
          </a:xfrm>
          <a:prstGeom prst="straightConnector1">
            <a:avLst/>
          </a:prstGeom>
          <a:ln w="793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725848" y="5867400"/>
            <a:ext cx="5562600" cy="584775"/>
          </a:xfrm>
          <a:prstGeom prst="rect">
            <a:avLst/>
          </a:prstGeom>
          <a:noFill/>
        </p:spPr>
        <p:txBody>
          <a:bodyPr wrap="square" rtlCol="0">
            <a:spAutoFit/>
          </a:bodyPr>
          <a:lstStyle/>
          <a:p>
            <a:pPr algn="ctr"/>
            <a:r>
              <a:rPr lang="en-US" sz="3200" b="1" dirty="0" smtClean="0"/>
              <a:t>E-Journal price increases (+9%)</a:t>
            </a:r>
            <a:endParaRPr lang="en-US" sz="3200" b="1" dirty="0"/>
          </a:p>
        </p:txBody>
      </p:sp>
    </p:spTree>
    <p:extLst>
      <p:ext uri="{BB962C8B-B14F-4D97-AF65-F5344CB8AC3E}">
        <p14:creationId xmlns:p14="http://schemas.microsoft.com/office/powerpoint/2010/main" val="33159059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3056" y="0"/>
            <a:ext cx="10297056" cy="6858000"/>
          </a:xfrm>
          <a:prstGeom prst="rect">
            <a:avLst/>
          </a:prstGeom>
        </p:spPr>
      </p:pic>
      <p:sp>
        <p:nvSpPr>
          <p:cNvPr id="7" name="Rectangle 6"/>
          <p:cNvSpPr/>
          <p:nvPr/>
        </p:nvSpPr>
        <p:spPr>
          <a:xfrm>
            <a:off x="1257300" y="1790700"/>
            <a:ext cx="6629400" cy="304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txBox="1">
            <a:spLocks/>
          </p:cNvSpPr>
          <p:nvPr/>
        </p:nvSpPr>
        <p:spPr>
          <a:xfrm>
            <a:off x="1333500" y="1790700"/>
            <a:ext cx="6515100" cy="3048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6000" b="1" dirty="0" smtClean="0">
                <a:solidFill>
                  <a:srgbClr val="0070C0"/>
                </a:solidFill>
                <a:latin typeface="+mn-lt"/>
              </a:rPr>
              <a:t>How do we maintain our lead?</a:t>
            </a:r>
            <a:endParaRPr lang="en-US" sz="6000" b="1" dirty="0">
              <a:solidFill>
                <a:srgbClr val="0070C0"/>
              </a:solidFill>
              <a:latin typeface="+mn-lt"/>
              <a:cs typeface="Andalus" pitchFamily="18" charset="-78"/>
            </a:endParaRPr>
          </a:p>
        </p:txBody>
      </p:sp>
    </p:spTree>
    <p:extLst>
      <p:ext uri="{BB962C8B-B14F-4D97-AF65-F5344CB8AC3E}">
        <p14:creationId xmlns:p14="http://schemas.microsoft.com/office/powerpoint/2010/main" val="25933052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3056" y="0"/>
            <a:ext cx="10297056" cy="6858000"/>
          </a:xfrm>
          <a:prstGeom prst="rect">
            <a:avLst/>
          </a:prstGeom>
        </p:spPr>
      </p:pic>
      <p:sp>
        <p:nvSpPr>
          <p:cNvPr id="7" name="Rectangle 6"/>
          <p:cNvSpPr/>
          <p:nvPr/>
        </p:nvSpPr>
        <p:spPr>
          <a:xfrm>
            <a:off x="0" y="0"/>
            <a:ext cx="9144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txBox="1">
            <a:spLocks/>
          </p:cNvSpPr>
          <p:nvPr/>
        </p:nvSpPr>
        <p:spPr>
          <a:xfrm>
            <a:off x="1333500" y="1790700"/>
            <a:ext cx="6515100" cy="3048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6000" b="1" dirty="0" smtClean="0">
                <a:solidFill>
                  <a:srgbClr val="0070C0"/>
                </a:solidFill>
                <a:latin typeface="+mn-lt"/>
              </a:rPr>
              <a:t> </a:t>
            </a:r>
            <a:endParaRPr lang="en-US" sz="6000" b="1" dirty="0">
              <a:solidFill>
                <a:srgbClr val="0070C0"/>
              </a:solidFill>
              <a:latin typeface="+mn-lt"/>
              <a:cs typeface="Andalus" pitchFamily="18" charset="-78"/>
            </a:endParaRPr>
          </a:p>
        </p:txBody>
      </p:sp>
      <p:sp>
        <p:nvSpPr>
          <p:cNvPr id="10" name="Title 1"/>
          <p:cNvSpPr txBox="1">
            <a:spLocks/>
          </p:cNvSpPr>
          <p:nvPr/>
        </p:nvSpPr>
        <p:spPr>
          <a:xfrm>
            <a:off x="1485900" y="1943100"/>
            <a:ext cx="6515100" cy="3048000"/>
          </a:xfrm>
          <a:prstGeom prst="rect">
            <a:avLst/>
          </a:prstGeom>
        </p:spPr>
        <p:txBody>
          <a:bodyPr vert="horz" lIns="91440" tIns="45720" rIns="91440" bIns="45720" rtlCol="0" anchor="ctr">
            <a:normAutofit fontScale="7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7200" b="1" dirty="0" smtClean="0">
                <a:solidFill>
                  <a:srgbClr val="0070C0"/>
                </a:solidFill>
                <a:latin typeface="+mn-lt"/>
              </a:rPr>
              <a:t>1:</a:t>
            </a:r>
            <a:r>
              <a:rPr lang="en-US" sz="6000" b="1" dirty="0" smtClean="0">
                <a:solidFill>
                  <a:srgbClr val="0070C0"/>
                </a:solidFill>
                <a:latin typeface="+mn-lt"/>
              </a:rPr>
              <a:t> </a:t>
            </a:r>
            <a:r>
              <a:rPr lang="en-US" sz="6000" b="1" dirty="0" smtClean="0">
                <a:latin typeface="+mn-lt"/>
              </a:rPr>
              <a:t>Develop an online repository in which UNC libraries can share expenditure and access data</a:t>
            </a:r>
            <a:endParaRPr lang="en-US" sz="6000" b="1" dirty="0">
              <a:latin typeface="+mn-lt"/>
              <a:cs typeface="Andalus" pitchFamily="18" charset="-78"/>
            </a:endParaRPr>
          </a:p>
        </p:txBody>
      </p:sp>
    </p:spTree>
    <p:extLst>
      <p:ext uri="{BB962C8B-B14F-4D97-AF65-F5344CB8AC3E}">
        <p14:creationId xmlns:p14="http://schemas.microsoft.com/office/powerpoint/2010/main" val="17215647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3056" y="0"/>
            <a:ext cx="10297056" cy="6858000"/>
          </a:xfrm>
          <a:prstGeom prst="rect">
            <a:avLst/>
          </a:prstGeom>
        </p:spPr>
      </p:pic>
      <p:sp>
        <p:nvSpPr>
          <p:cNvPr id="7" name="Rectangle 6"/>
          <p:cNvSpPr/>
          <p:nvPr/>
        </p:nvSpPr>
        <p:spPr>
          <a:xfrm>
            <a:off x="0" y="0"/>
            <a:ext cx="9144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txBox="1">
            <a:spLocks/>
          </p:cNvSpPr>
          <p:nvPr/>
        </p:nvSpPr>
        <p:spPr>
          <a:xfrm>
            <a:off x="1333500" y="1790700"/>
            <a:ext cx="6515100" cy="3048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6000" b="1" dirty="0" smtClean="0">
                <a:solidFill>
                  <a:srgbClr val="0070C0"/>
                </a:solidFill>
                <a:latin typeface="+mn-lt"/>
              </a:rPr>
              <a:t> </a:t>
            </a:r>
            <a:endParaRPr lang="en-US" sz="6000" b="1" dirty="0">
              <a:solidFill>
                <a:srgbClr val="0070C0"/>
              </a:solidFill>
              <a:latin typeface="+mn-lt"/>
              <a:cs typeface="Andalus" pitchFamily="18" charset="-78"/>
            </a:endParaRPr>
          </a:p>
        </p:txBody>
      </p:sp>
      <p:sp>
        <p:nvSpPr>
          <p:cNvPr id="10" name="Title 1"/>
          <p:cNvSpPr txBox="1">
            <a:spLocks/>
          </p:cNvSpPr>
          <p:nvPr/>
        </p:nvSpPr>
        <p:spPr>
          <a:xfrm>
            <a:off x="1485900" y="1943100"/>
            <a:ext cx="6515100" cy="3048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6000" b="1" dirty="0" smtClean="0">
                <a:solidFill>
                  <a:srgbClr val="0070C0"/>
                </a:solidFill>
                <a:latin typeface="+mn-lt"/>
              </a:rPr>
              <a:t>2: </a:t>
            </a:r>
            <a:r>
              <a:rPr lang="en-US" sz="6000" b="1" dirty="0" smtClean="0">
                <a:latin typeface="+mn-lt"/>
              </a:rPr>
              <a:t>Procure purchases of common library products using </a:t>
            </a:r>
            <a:r>
              <a:rPr lang="en-US" sz="6000" b="1" dirty="0" err="1" smtClean="0">
                <a:latin typeface="+mn-lt"/>
              </a:rPr>
              <a:t>SciQuest</a:t>
            </a:r>
            <a:endParaRPr lang="en-US" sz="6000" b="1" dirty="0">
              <a:latin typeface="+mn-lt"/>
              <a:cs typeface="Andalus" pitchFamily="18" charset="-78"/>
            </a:endParaRPr>
          </a:p>
        </p:txBody>
      </p:sp>
    </p:spTree>
    <p:extLst>
      <p:ext uri="{BB962C8B-B14F-4D97-AF65-F5344CB8AC3E}">
        <p14:creationId xmlns:p14="http://schemas.microsoft.com/office/powerpoint/2010/main" val="41950324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3056" y="0"/>
            <a:ext cx="10297056" cy="6858000"/>
          </a:xfrm>
          <a:prstGeom prst="rect">
            <a:avLst/>
          </a:prstGeom>
        </p:spPr>
      </p:pic>
      <p:sp>
        <p:nvSpPr>
          <p:cNvPr id="7" name="Rectangle 6"/>
          <p:cNvSpPr/>
          <p:nvPr/>
        </p:nvSpPr>
        <p:spPr>
          <a:xfrm>
            <a:off x="0" y="0"/>
            <a:ext cx="9144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txBox="1">
            <a:spLocks/>
          </p:cNvSpPr>
          <p:nvPr/>
        </p:nvSpPr>
        <p:spPr>
          <a:xfrm>
            <a:off x="1333500" y="1790700"/>
            <a:ext cx="6515100" cy="3048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6000" b="1" dirty="0" smtClean="0">
                <a:solidFill>
                  <a:srgbClr val="0070C0"/>
                </a:solidFill>
                <a:latin typeface="+mn-lt"/>
              </a:rPr>
              <a:t> </a:t>
            </a:r>
            <a:endParaRPr lang="en-US" sz="6000" b="1" dirty="0">
              <a:solidFill>
                <a:srgbClr val="0070C0"/>
              </a:solidFill>
              <a:latin typeface="+mn-lt"/>
              <a:cs typeface="Andalus" pitchFamily="18" charset="-78"/>
            </a:endParaRPr>
          </a:p>
        </p:txBody>
      </p:sp>
      <p:sp>
        <p:nvSpPr>
          <p:cNvPr id="10" name="Title 1"/>
          <p:cNvSpPr txBox="1">
            <a:spLocks/>
          </p:cNvSpPr>
          <p:nvPr/>
        </p:nvSpPr>
        <p:spPr>
          <a:xfrm>
            <a:off x="1485900" y="1943100"/>
            <a:ext cx="6515100" cy="3048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6000" b="1" dirty="0" smtClean="0">
                <a:solidFill>
                  <a:srgbClr val="0070C0"/>
                </a:solidFill>
                <a:latin typeface="+mn-lt"/>
              </a:rPr>
              <a:t>3: </a:t>
            </a:r>
            <a:r>
              <a:rPr lang="en-US" sz="6000" b="1" dirty="0" smtClean="0">
                <a:latin typeface="+mn-lt"/>
              </a:rPr>
              <a:t>Develop a standard template and checklist for e-journal licensing</a:t>
            </a:r>
            <a:endParaRPr lang="en-US" sz="6000" b="1" dirty="0">
              <a:latin typeface="+mn-lt"/>
              <a:cs typeface="Andalus" pitchFamily="18" charset="-78"/>
            </a:endParaRPr>
          </a:p>
        </p:txBody>
      </p:sp>
    </p:spTree>
    <p:extLst>
      <p:ext uri="{BB962C8B-B14F-4D97-AF65-F5344CB8AC3E}">
        <p14:creationId xmlns:p14="http://schemas.microsoft.com/office/powerpoint/2010/main" val="29781817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3056" y="0"/>
            <a:ext cx="10297056" cy="6858000"/>
          </a:xfrm>
          <a:prstGeom prst="rect">
            <a:avLst/>
          </a:prstGeom>
        </p:spPr>
      </p:pic>
      <p:sp>
        <p:nvSpPr>
          <p:cNvPr id="7" name="Rectangle 6"/>
          <p:cNvSpPr/>
          <p:nvPr/>
        </p:nvSpPr>
        <p:spPr>
          <a:xfrm>
            <a:off x="0" y="0"/>
            <a:ext cx="9144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txBox="1">
            <a:spLocks/>
          </p:cNvSpPr>
          <p:nvPr/>
        </p:nvSpPr>
        <p:spPr>
          <a:xfrm>
            <a:off x="1333500" y="1790700"/>
            <a:ext cx="6515100" cy="3048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6000" b="1" dirty="0" smtClean="0">
                <a:solidFill>
                  <a:srgbClr val="0070C0"/>
                </a:solidFill>
                <a:latin typeface="+mn-lt"/>
              </a:rPr>
              <a:t> </a:t>
            </a:r>
            <a:endParaRPr lang="en-US" sz="6000" b="1" dirty="0">
              <a:solidFill>
                <a:srgbClr val="0070C0"/>
              </a:solidFill>
              <a:latin typeface="+mn-lt"/>
              <a:cs typeface="Andalus" pitchFamily="18" charset="-78"/>
            </a:endParaRPr>
          </a:p>
        </p:txBody>
      </p:sp>
      <p:sp>
        <p:nvSpPr>
          <p:cNvPr id="10" name="Title 1"/>
          <p:cNvSpPr txBox="1">
            <a:spLocks/>
          </p:cNvSpPr>
          <p:nvPr/>
        </p:nvSpPr>
        <p:spPr>
          <a:xfrm>
            <a:off x="1485900" y="1943100"/>
            <a:ext cx="6515100" cy="3048000"/>
          </a:xfrm>
          <a:prstGeom prst="rect">
            <a:avLst/>
          </a:prstGeom>
        </p:spPr>
        <p:txBody>
          <a:bodyPr vert="horz" lIns="91440" tIns="45720" rIns="91440" bIns="45720" rtlCol="0" anchor="ctr">
            <a:normAutofit fontScale="7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7200" b="1" dirty="0" smtClean="0">
                <a:solidFill>
                  <a:srgbClr val="0070C0"/>
                </a:solidFill>
                <a:latin typeface="+mn-lt"/>
              </a:rPr>
              <a:t>4:</a:t>
            </a:r>
            <a:r>
              <a:rPr lang="en-US" sz="6000" b="1" dirty="0" smtClean="0">
                <a:solidFill>
                  <a:srgbClr val="0070C0"/>
                </a:solidFill>
                <a:latin typeface="+mn-lt"/>
              </a:rPr>
              <a:t> </a:t>
            </a:r>
            <a:r>
              <a:rPr lang="en-US" sz="6000" b="1" dirty="0" smtClean="0">
                <a:latin typeface="+mn-lt"/>
              </a:rPr>
              <a:t>Evaluate and pursue strategies to promote the publication of the results of UNC research in Open Access venues</a:t>
            </a:r>
            <a:endParaRPr lang="en-US" sz="6000" b="1" dirty="0">
              <a:latin typeface="+mn-lt"/>
              <a:cs typeface="Andalus" pitchFamily="18" charset="-78"/>
            </a:endParaRPr>
          </a:p>
        </p:txBody>
      </p:sp>
    </p:spTree>
    <p:extLst>
      <p:ext uri="{BB962C8B-B14F-4D97-AF65-F5344CB8AC3E}">
        <p14:creationId xmlns:p14="http://schemas.microsoft.com/office/powerpoint/2010/main" val="25629949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3056" y="0"/>
            <a:ext cx="10297056" cy="6858000"/>
          </a:xfrm>
          <a:prstGeom prst="rect">
            <a:avLst/>
          </a:prstGeom>
        </p:spPr>
      </p:pic>
      <p:sp>
        <p:nvSpPr>
          <p:cNvPr id="7" name="Rectangle 6"/>
          <p:cNvSpPr/>
          <p:nvPr/>
        </p:nvSpPr>
        <p:spPr>
          <a:xfrm>
            <a:off x="0" y="0"/>
            <a:ext cx="9144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txBox="1">
            <a:spLocks/>
          </p:cNvSpPr>
          <p:nvPr/>
        </p:nvSpPr>
        <p:spPr>
          <a:xfrm>
            <a:off x="1333500" y="1790700"/>
            <a:ext cx="6515100" cy="3048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6000" b="1" dirty="0" smtClean="0">
                <a:solidFill>
                  <a:srgbClr val="0070C0"/>
                </a:solidFill>
                <a:latin typeface="+mn-lt"/>
              </a:rPr>
              <a:t> </a:t>
            </a:r>
            <a:endParaRPr lang="en-US" sz="6000" b="1" dirty="0">
              <a:solidFill>
                <a:srgbClr val="0070C0"/>
              </a:solidFill>
              <a:latin typeface="+mn-lt"/>
              <a:cs typeface="Andalus" pitchFamily="18" charset="-78"/>
            </a:endParaRPr>
          </a:p>
        </p:txBody>
      </p:sp>
      <p:sp>
        <p:nvSpPr>
          <p:cNvPr id="10" name="Title 1"/>
          <p:cNvSpPr txBox="1">
            <a:spLocks/>
          </p:cNvSpPr>
          <p:nvPr/>
        </p:nvSpPr>
        <p:spPr>
          <a:xfrm>
            <a:off x="1485900" y="1943100"/>
            <a:ext cx="6515100" cy="3048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7200" b="1" dirty="0">
                <a:solidFill>
                  <a:srgbClr val="0070C0"/>
                </a:solidFill>
                <a:latin typeface="+mn-lt"/>
              </a:rPr>
              <a:t>5</a:t>
            </a:r>
            <a:r>
              <a:rPr lang="en-US" sz="7200" b="1" dirty="0" smtClean="0">
                <a:solidFill>
                  <a:srgbClr val="0070C0"/>
                </a:solidFill>
                <a:latin typeface="+mn-lt"/>
              </a:rPr>
              <a:t>:</a:t>
            </a:r>
            <a:r>
              <a:rPr lang="en-US" sz="6000" b="1" dirty="0" smtClean="0">
                <a:solidFill>
                  <a:srgbClr val="0070C0"/>
                </a:solidFill>
                <a:latin typeface="+mn-lt"/>
              </a:rPr>
              <a:t> </a:t>
            </a:r>
            <a:r>
              <a:rPr lang="en-US" sz="6000" b="1" dirty="0" smtClean="0">
                <a:latin typeface="+mn-lt"/>
              </a:rPr>
              <a:t>Develop a system-wide plan to contain expenditures and expand access</a:t>
            </a:r>
            <a:endParaRPr lang="en-US" sz="6000" b="1" dirty="0">
              <a:latin typeface="+mn-lt"/>
              <a:cs typeface="Andalus" pitchFamily="18" charset="-78"/>
            </a:endParaRPr>
          </a:p>
        </p:txBody>
      </p:sp>
    </p:spTree>
    <p:extLst>
      <p:ext uri="{BB962C8B-B14F-4D97-AF65-F5344CB8AC3E}">
        <p14:creationId xmlns:p14="http://schemas.microsoft.com/office/powerpoint/2010/main" val="17795422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3056" y="0"/>
            <a:ext cx="10297056" cy="6858000"/>
          </a:xfrm>
          <a:prstGeom prst="rect">
            <a:avLst/>
          </a:prstGeom>
        </p:spPr>
      </p:pic>
      <p:sp>
        <p:nvSpPr>
          <p:cNvPr id="7" name="Rectangle 6"/>
          <p:cNvSpPr/>
          <p:nvPr/>
        </p:nvSpPr>
        <p:spPr>
          <a:xfrm>
            <a:off x="0" y="0"/>
            <a:ext cx="9144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txBox="1">
            <a:spLocks/>
          </p:cNvSpPr>
          <p:nvPr/>
        </p:nvSpPr>
        <p:spPr>
          <a:xfrm>
            <a:off x="1333500" y="1790700"/>
            <a:ext cx="6515100" cy="3048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6000" b="1" dirty="0" smtClean="0">
                <a:solidFill>
                  <a:srgbClr val="0070C0"/>
                </a:solidFill>
                <a:latin typeface="+mn-lt"/>
              </a:rPr>
              <a:t> </a:t>
            </a:r>
            <a:endParaRPr lang="en-US" sz="6000" b="1" dirty="0">
              <a:solidFill>
                <a:srgbClr val="0070C0"/>
              </a:solidFill>
              <a:latin typeface="+mn-lt"/>
              <a:cs typeface="Andalus" pitchFamily="18" charset="-78"/>
            </a:endParaRPr>
          </a:p>
        </p:txBody>
      </p:sp>
      <p:sp>
        <p:nvSpPr>
          <p:cNvPr id="6" name="Title 1"/>
          <p:cNvSpPr txBox="1">
            <a:spLocks/>
          </p:cNvSpPr>
          <p:nvPr/>
        </p:nvSpPr>
        <p:spPr>
          <a:xfrm>
            <a:off x="609600" y="457200"/>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6600" b="1" dirty="0" smtClean="0">
                <a:solidFill>
                  <a:srgbClr val="0070C0"/>
                </a:solidFill>
                <a:latin typeface="+mn-lt"/>
                <a:cs typeface="Andalus" pitchFamily="18" charset="-78"/>
              </a:rPr>
              <a:t>System-wide plan      </a:t>
            </a:r>
            <a:endParaRPr lang="en-US" sz="6600" b="1" dirty="0">
              <a:solidFill>
                <a:srgbClr val="0070C0"/>
              </a:solidFill>
              <a:latin typeface="+mn-lt"/>
              <a:cs typeface="Andalus" pitchFamily="18" charset="-78"/>
            </a:endParaRPr>
          </a:p>
        </p:txBody>
      </p:sp>
      <p:sp>
        <p:nvSpPr>
          <p:cNvPr id="8" name="Content Placeholder 2"/>
          <p:cNvSpPr>
            <a:spLocks noGrp="1"/>
          </p:cNvSpPr>
          <p:nvPr>
            <p:ph idx="1"/>
          </p:nvPr>
        </p:nvSpPr>
        <p:spPr>
          <a:xfrm>
            <a:off x="457200" y="1676400"/>
            <a:ext cx="8229600" cy="4525963"/>
          </a:xfrm>
        </p:spPr>
        <p:txBody>
          <a:bodyPr>
            <a:normAutofit fontScale="92500" lnSpcReduction="10000"/>
          </a:bodyPr>
          <a:lstStyle/>
          <a:p>
            <a:r>
              <a:rPr lang="en-US" sz="3600" b="1" dirty="0" smtClean="0"/>
              <a:t>Give special attention to four “high-risk” publishers: </a:t>
            </a:r>
            <a:r>
              <a:rPr lang="en-US" sz="3600" b="1" dirty="0" smtClean="0">
                <a:solidFill>
                  <a:srgbClr val="0070C0"/>
                </a:solidFill>
              </a:rPr>
              <a:t>Elsevier</a:t>
            </a:r>
            <a:r>
              <a:rPr lang="en-US" sz="3600" b="1" dirty="0" smtClean="0"/>
              <a:t>, </a:t>
            </a:r>
            <a:r>
              <a:rPr lang="en-US" sz="3600" b="1" dirty="0" smtClean="0">
                <a:solidFill>
                  <a:srgbClr val="0070C0"/>
                </a:solidFill>
              </a:rPr>
              <a:t>Wiley-Blackwell</a:t>
            </a:r>
            <a:r>
              <a:rPr lang="en-US" sz="3600" b="1" dirty="0" smtClean="0"/>
              <a:t>, </a:t>
            </a:r>
            <a:r>
              <a:rPr lang="en-US" sz="3600" b="1" dirty="0" smtClean="0">
                <a:solidFill>
                  <a:srgbClr val="0070C0"/>
                </a:solidFill>
              </a:rPr>
              <a:t>Taylor &amp; Francis</a:t>
            </a:r>
            <a:r>
              <a:rPr lang="en-US" sz="3600" b="1" dirty="0" smtClean="0"/>
              <a:t>, and </a:t>
            </a:r>
            <a:r>
              <a:rPr lang="en-US" sz="3600" b="1" dirty="0" smtClean="0">
                <a:solidFill>
                  <a:srgbClr val="0070C0"/>
                </a:solidFill>
              </a:rPr>
              <a:t>Oxford University Press </a:t>
            </a:r>
          </a:p>
          <a:p>
            <a:r>
              <a:rPr lang="en-US" sz="3600" b="1" dirty="0" smtClean="0"/>
              <a:t>Reduce annual growth in expenditures to the point that it parallels growth in use</a:t>
            </a:r>
          </a:p>
          <a:p>
            <a:r>
              <a:rPr lang="en-US" sz="3600" b="1" dirty="0" smtClean="0"/>
              <a:t>Lower annual growth in CPU and CPT to the point that it is less than annual growth in expenditures</a:t>
            </a:r>
          </a:p>
          <a:p>
            <a:r>
              <a:rPr lang="en-US" sz="3600" b="1" dirty="0" smtClean="0"/>
              <a:t>Reduce annual changes in CPU or CPT</a:t>
            </a:r>
          </a:p>
          <a:p>
            <a:pPr marL="0" indent="0">
              <a:buNone/>
            </a:pPr>
            <a:endParaRPr lang="en-US" dirty="0"/>
          </a:p>
        </p:txBody>
      </p:sp>
    </p:spTree>
    <p:extLst>
      <p:ext uri="{BB962C8B-B14F-4D97-AF65-F5344CB8AC3E}">
        <p14:creationId xmlns:p14="http://schemas.microsoft.com/office/powerpoint/2010/main" val="939536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blip>
          <a:srcRect/>
          <a:stretch>
            <a:fillRect l="-6000" r="-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229600" cy="1143000"/>
          </a:xfrm>
        </p:spPr>
        <p:txBody>
          <a:bodyPr>
            <a:noAutofit/>
          </a:bodyPr>
          <a:lstStyle/>
          <a:p>
            <a:pPr algn="l"/>
            <a:r>
              <a:rPr lang="en-US" sz="6600" b="1" dirty="0" smtClean="0">
                <a:solidFill>
                  <a:srgbClr val="0070C0"/>
                </a:solidFill>
                <a:latin typeface="+mn-lt"/>
                <a:cs typeface="Andalus" pitchFamily="18" charset="-78"/>
              </a:rPr>
              <a:t>COUNTER  </a:t>
            </a:r>
            <a:r>
              <a:rPr lang="en-US" sz="6600" b="1" dirty="0" smtClean="0">
                <a:solidFill>
                  <a:srgbClr val="0070C0"/>
                </a:solidFill>
                <a:latin typeface="Andalus" pitchFamily="18" charset="-78"/>
                <a:cs typeface="Andalus" pitchFamily="18" charset="-78"/>
              </a:rPr>
              <a:t>    </a:t>
            </a:r>
            <a:endParaRPr lang="en-US" sz="6600" b="1" dirty="0">
              <a:solidFill>
                <a:srgbClr val="0070C0"/>
              </a:solidFill>
              <a:latin typeface="Andalus" pitchFamily="18" charset="-78"/>
              <a:cs typeface="Andalus" pitchFamily="18" charset="-78"/>
            </a:endParaRPr>
          </a:p>
        </p:txBody>
      </p:sp>
      <p:sp>
        <p:nvSpPr>
          <p:cNvPr id="3" name="Content Placeholder 2"/>
          <p:cNvSpPr>
            <a:spLocks noGrp="1"/>
          </p:cNvSpPr>
          <p:nvPr>
            <p:ph idx="1"/>
          </p:nvPr>
        </p:nvSpPr>
        <p:spPr>
          <a:xfrm>
            <a:off x="457200" y="1676400"/>
            <a:ext cx="8229600" cy="4525963"/>
          </a:xfrm>
        </p:spPr>
        <p:txBody>
          <a:bodyPr/>
          <a:lstStyle/>
          <a:p>
            <a:r>
              <a:rPr lang="en-US" sz="3600" b="1" dirty="0" smtClean="0"/>
              <a:t>Sets a standard for e-resource use data collection and reporting</a:t>
            </a:r>
          </a:p>
          <a:p>
            <a:r>
              <a:rPr lang="en-US" sz="3600" b="1" dirty="0" smtClean="0"/>
              <a:t>Clear definitions of use measurements</a:t>
            </a:r>
          </a:p>
          <a:p>
            <a:r>
              <a:rPr lang="en-US" sz="3600" b="1" dirty="0" smtClean="0"/>
              <a:t>Allows cross-platform comparisons</a:t>
            </a:r>
          </a:p>
          <a:p>
            <a:r>
              <a:rPr lang="en-US" sz="3600" b="1" dirty="0" smtClean="0"/>
              <a:t>Imperfect but powerful</a:t>
            </a:r>
          </a:p>
          <a:p>
            <a:pPr marL="0" indent="0">
              <a:buNone/>
            </a:pP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5949" y="4343400"/>
            <a:ext cx="1315745" cy="463501"/>
          </a:xfrm>
          <a:prstGeom prst="rect">
            <a:avLst/>
          </a:prstGeom>
        </p:spPr>
      </p:pic>
    </p:spTree>
    <p:extLst>
      <p:ext uri="{BB962C8B-B14F-4D97-AF65-F5344CB8AC3E}">
        <p14:creationId xmlns:p14="http://schemas.microsoft.com/office/powerpoint/2010/main" val="13414324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000" b="-3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0678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a:lum bright="70000" contrast="-70000"/>
          </a:blip>
          <a:srcRect/>
          <a:stretch>
            <a:fillRect t="-3000" b="-3000"/>
          </a:stretch>
        </a:blipFill>
        <a:effectLst/>
      </p:bgPr>
    </p:bg>
    <p:spTree>
      <p:nvGrpSpPr>
        <p:cNvPr id="1" name=""/>
        <p:cNvGrpSpPr/>
        <p:nvPr/>
      </p:nvGrpSpPr>
      <p:grpSpPr>
        <a:xfrm>
          <a:off x="0" y="0"/>
          <a:ext cx="0" cy="0"/>
          <a:chOff x="0" y="0"/>
          <a:chExt cx="0" cy="0"/>
        </a:xfrm>
      </p:grpSpPr>
      <p:sp>
        <p:nvSpPr>
          <p:cNvPr id="2" name="Title 1"/>
          <p:cNvSpPr txBox="1">
            <a:spLocks/>
          </p:cNvSpPr>
          <p:nvPr/>
        </p:nvSpPr>
        <p:spPr>
          <a:xfrm>
            <a:off x="609600" y="457200"/>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6600" b="1" dirty="0" smtClean="0">
                <a:solidFill>
                  <a:srgbClr val="0070C0"/>
                </a:solidFill>
                <a:latin typeface="+mn-lt"/>
                <a:cs typeface="Andalus" pitchFamily="18" charset="-78"/>
              </a:rPr>
              <a:t>Imperfections</a:t>
            </a:r>
            <a:r>
              <a:rPr lang="en-US" sz="6600" b="1" dirty="0" smtClean="0">
                <a:solidFill>
                  <a:srgbClr val="0070C0"/>
                </a:solidFill>
                <a:latin typeface="Andalus" pitchFamily="18" charset="-78"/>
                <a:cs typeface="Andalus" pitchFamily="18" charset="-78"/>
              </a:rPr>
              <a:t>    </a:t>
            </a:r>
            <a:endParaRPr lang="en-US" sz="6600" b="1" dirty="0">
              <a:solidFill>
                <a:srgbClr val="0070C0"/>
              </a:solidFill>
              <a:latin typeface="Andalus" pitchFamily="18" charset="-78"/>
              <a:cs typeface="Andalus" pitchFamily="18" charset="-78"/>
            </a:endParaRPr>
          </a:p>
        </p:txBody>
      </p:sp>
      <p:sp>
        <p:nvSpPr>
          <p:cNvPr id="3" name="Content Placeholder 2"/>
          <p:cNvSpPr>
            <a:spLocks noGrp="1"/>
          </p:cNvSpPr>
          <p:nvPr>
            <p:ph idx="1"/>
          </p:nvPr>
        </p:nvSpPr>
        <p:spPr>
          <a:xfrm>
            <a:off x="457200" y="1676400"/>
            <a:ext cx="8229600" cy="4525963"/>
          </a:xfrm>
        </p:spPr>
        <p:txBody>
          <a:bodyPr/>
          <a:lstStyle/>
          <a:p>
            <a:r>
              <a:rPr lang="en-US" sz="3600" b="1" dirty="0" smtClean="0"/>
              <a:t>Emphasis on number of accessible titles and CPT</a:t>
            </a:r>
          </a:p>
          <a:p>
            <a:pPr marL="0" indent="0">
              <a:buNone/>
            </a:pPr>
            <a:endParaRPr lang="en-US" dirty="0"/>
          </a:p>
        </p:txBody>
      </p:sp>
    </p:spTree>
    <p:extLst>
      <p:ext uri="{BB962C8B-B14F-4D97-AF65-F5344CB8AC3E}">
        <p14:creationId xmlns:p14="http://schemas.microsoft.com/office/powerpoint/2010/main" val="2050546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t="-3000" b="-3000"/>
          </a:stretch>
        </a:blipFill>
        <a:effectLst/>
      </p:bgPr>
    </p:bg>
    <p:spTree>
      <p:nvGrpSpPr>
        <p:cNvPr id="1" name=""/>
        <p:cNvGrpSpPr/>
        <p:nvPr/>
      </p:nvGrpSpPr>
      <p:grpSpPr>
        <a:xfrm>
          <a:off x="0" y="0"/>
          <a:ext cx="0" cy="0"/>
          <a:chOff x="0" y="0"/>
          <a:chExt cx="0" cy="0"/>
        </a:xfrm>
      </p:grpSpPr>
      <p:graphicFrame>
        <p:nvGraphicFramePr>
          <p:cNvPr id="8" name="Chart 7"/>
          <p:cNvGraphicFramePr/>
          <p:nvPr>
            <p:extLst>
              <p:ext uri="{D42A27DB-BD31-4B8C-83A1-F6EECF244321}">
                <p14:modId xmlns:p14="http://schemas.microsoft.com/office/powerpoint/2010/main" val="3606491881"/>
              </p:ext>
            </p:extLst>
          </p:nvPr>
        </p:nvGraphicFramePr>
        <p:xfrm>
          <a:off x="1524000" y="1981200"/>
          <a:ext cx="6096000" cy="4064000"/>
        </p:xfrm>
        <a:graphic>
          <a:graphicData uri="http://schemas.openxmlformats.org/drawingml/2006/chart">
            <c:chart xmlns:c="http://schemas.openxmlformats.org/drawingml/2006/chart" xmlns:r="http://schemas.openxmlformats.org/officeDocument/2006/relationships" r:id="rId4"/>
          </a:graphicData>
        </a:graphic>
      </p:graphicFrame>
      <p:sp>
        <p:nvSpPr>
          <p:cNvPr id="9" name="Title 1"/>
          <p:cNvSpPr txBox="1">
            <a:spLocks/>
          </p:cNvSpPr>
          <p:nvPr/>
        </p:nvSpPr>
        <p:spPr>
          <a:xfrm>
            <a:off x="609600" y="457200"/>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6600" b="1" dirty="0">
              <a:latin typeface="Andalus" pitchFamily="18" charset="-78"/>
              <a:cs typeface="Andalus" pitchFamily="18" charset="-78"/>
            </a:endParaRPr>
          </a:p>
        </p:txBody>
      </p:sp>
      <p:sp>
        <p:nvSpPr>
          <p:cNvPr id="10" name="Rectangle 9"/>
          <p:cNvSpPr/>
          <p:nvPr/>
        </p:nvSpPr>
        <p:spPr>
          <a:xfrm>
            <a:off x="821924" y="685800"/>
            <a:ext cx="7620000" cy="10668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txBox="1">
            <a:spLocks/>
          </p:cNvSpPr>
          <p:nvPr/>
        </p:nvSpPr>
        <p:spPr>
          <a:xfrm>
            <a:off x="593324" y="762000"/>
            <a:ext cx="8077200" cy="89058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b="1" dirty="0" smtClean="0">
                <a:solidFill>
                  <a:srgbClr val="0070C0"/>
                </a:solidFill>
              </a:rPr>
              <a:t>Cambridge University Press CPT</a:t>
            </a:r>
            <a:endParaRPr lang="en-US" b="1" dirty="0">
              <a:solidFill>
                <a:schemeClr val="accent1"/>
              </a:solidFill>
            </a:endParaRPr>
          </a:p>
        </p:txBody>
      </p:sp>
    </p:spTree>
    <p:extLst>
      <p:ext uri="{BB962C8B-B14F-4D97-AF65-F5344CB8AC3E}">
        <p14:creationId xmlns:p14="http://schemas.microsoft.com/office/powerpoint/2010/main" val="5553044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t="-3000" b="-3000"/>
          </a:stretch>
        </a:blipFill>
        <a:effectLst/>
      </p:bgPr>
    </p:bg>
    <p:spTree>
      <p:nvGrpSpPr>
        <p:cNvPr id="1" name=""/>
        <p:cNvGrpSpPr/>
        <p:nvPr/>
      </p:nvGrpSpPr>
      <p:grpSpPr>
        <a:xfrm>
          <a:off x="0" y="0"/>
          <a:ext cx="0" cy="0"/>
          <a:chOff x="0" y="0"/>
          <a:chExt cx="0" cy="0"/>
        </a:xfrm>
      </p:grpSpPr>
      <p:graphicFrame>
        <p:nvGraphicFramePr>
          <p:cNvPr id="8" name="Chart 7"/>
          <p:cNvGraphicFramePr/>
          <p:nvPr>
            <p:extLst>
              <p:ext uri="{D42A27DB-BD31-4B8C-83A1-F6EECF244321}">
                <p14:modId xmlns:p14="http://schemas.microsoft.com/office/powerpoint/2010/main" val="836003213"/>
              </p:ext>
            </p:extLst>
          </p:nvPr>
        </p:nvGraphicFramePr>
        <p:xfrm>
          <a:off x="1524000" y="1981200"/>
          <a:ext cx="6096000" cy="4064000"/>
        </p:xfrm>
        <a:graphic>
          <a:graphicData uri="http://schemas.openxmlformats.org/drawingml/2006/chart">
            <c:chart xmlns:c="http://schemas.openxmlformats.org/drawingml/2006/chart" xmlns:r="http://schemas.openxmlformats.org/officeDocument/2006/relationships" r:id="rId4"/>
          </a:graphicData>
        </a:graphic>
      </p:graphicFrame>
      <p:sp>
        <p:nvSpPr>
          <p:cNvPr id="5" name="Rectangle 4"/>
          <p:cNvSpPr/>
          <p:nvPr/>
        </p:nvSpPr>
        <p:spPr>
          <a:xfrm>
            <a:off x="821924" y="685800"/>
            <a:ext cx="7620000" cy="10668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txBox="1">
            <a:spLocks/>
          </p:cNvSpPr>
          <p:nvPr/>
        </p:nvSpPr>
        <p:spPr>
          <a:xfrm>
            <a:off x="593324" y="762000"/>
            <a:ext cx="8077200" cy="89058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b="1" dirty="0">
                <a:solidFill>
                  <a:srgbClr val="0070C0"/>
                </a:solidFill>
              </a:rPr>
              <a:t>Cambridge University Press </a:t>
            </a:r>
            <a:r>
              <a:rPr lang="en-US" b="1" dirty="0" smtClean="0">
                <a:solidFill>
                  <a:srgbClr val="0070C0"/>
                </a:solidFill>
              </a:rPr>
              <a:t>CPU</a:t>
            </a:r>
            <a:endParaRPr lang="en-US" b="1" dirty="0">
              <a:solidFill>
                <a:schemeClr val="accent1"/>
              </a:solidFill>
            </a:endParaRPr>
          </a:p>
        </p:txBody>
      </p:sp>
    </p:spTree>
    <p:extLst>
      <p:ext uri="{BB962C8B-B14F-4D97-AF65-F5344CB8AC3E}">
        <p14:creationId xmlns:p14="http://schemas.microsoft.com/office/powerpoint/2010/main" val="334370984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3">
            <a:lum bright="70000" contrast="-70000"/>
          </a:blip>
          <a:srcRect/>
          <a:stretch>
            <a:fillRect t="-3000" b="-3000"/>
          </a:stretch>
        </a:blipFill>
        <a:effectLst/>
      </p:bgPr>
    </p:bg>
    <p:spTree>
      <p:nvGrpSpPr>
        <p:cNvPr id="1" name=""/>
        <p:cNvGrpSpPr/>
        <p:nvPr/>
      </p:nvGrpSpPr>
      <p:grpSpPr>
        <a:xfrm>
          <a:off x="0" y="0"/>
          <a:ext cx="0" cy="0"/>
          <a:chOff x="0" y="0"/>
          <a:chExt cx="0" cy="0"/>
        </a:xfrm>
      </p:grpSpPr>
      <p:sp>
        <p:nvSpPr>
          <p:cNvPr id="2" name="Title 1"/>
          <p:cNvSpPr txBox="1">
            <a:spLocks/>
          </p:cNvSpPr>
          <p:nvPr/>
        </p:nvSpPr>
        <p:spPr>
          <a:xfrm>
            <a:off x="609600" y="457200"/>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6600" b="1" dirty="0" smtClean="0">
                <a:solidFill>
                  <a:srgbClr val="0070C0"/>
                </a:solidFill>
                <a:latin typeface="+mn-lt"/>
                <a:cs typeface="Andalus" pitchFamily="18" charset="-78"/>
              </a:rPr>
              <a:t>Imperfections</a:t>
            </a:r>
            <a:r>
              <a:rPr lang="en-US" sz="6600" b="1" dirty="0" smtClean="0">
                <a:solidFill>
                  <a:srgbClr val="0070C0"/>
                </a:solidFill>
                <a:latin typeface="Andalus" pitchFamily="18" charset="-78"/>
                <a:cs typeface="Andalus" pitchFamily="18" charset="-78"/>
              </a:rPr>
              <a:t>    </a:t>
            </a:r>
            <a:endParaRPr lang="en-US" sz="6600" b="1" dirty="0">
              <a:solidFill>
                <a:srgbClr val="0070C0"/>
              </a:solidFill>
              <a:latin typeface="Andalus" pitchFamily="18" charset="-78"/>
              <a:cs typeface="Andalus" pitchFamily="18" charset="-78"/>
            </a:endParaRPr>
          </a:p>
        </p:txBody>
      </p:sp>
      <p:sp>
        <p:nvSpPr>
          <p:cNvPr id="3" name="Content Placeholder 2"/>
          <p:cNvSpPr>
            <a:spLocks noGrp="1"/>
          </p:cNvSpPr>
          <p:nvPr>
            <p:ph idx="1"/>
          </p:nvPr>
        </p:nvSpPr>
        <p:spPr>
          <a:xfrm>
            <a:off x="457200" y="1676401"/>
            <a:ext cx="8229600" cy="1295400"/>
          </a:xfrm>
        </p:spPr>
        <p:txBody>
          <a:bodyPr/>
          <a:lstStyle/>
          <a:p>
            <a:r>
              <a:rPr lang="en-US" sz="3600" b="1" dirty="0" smtClean="0"/>
              <a:t>Emphasis on number of accessible titles and CPT</a:t>
            </a:r>
          </a:p>
          <a:p>
            <a:pPr marL="0" indent="0">
              <a:buNone/>
            </a:pPr>
            <a:endParaRPr lang="en-US" dirty="0"/>
          </a:p>
        </p:txBody>
      </p:sp>
      <p:sp>
        <p:nvSpPr>
          <p:cNvPr id="4" name="Content Placeholder 2"/>
          <p:cNvSpPr txBox="1">
            <a:spLocks/>
          </p:cNvSpPr>
          <p:nvPr/>
        </p:nvSpPr>
        <p:spPr>
          <a:xfrm>
            <a:off x="457200" y="2819400"/>
            <a:ext cx="8229600" cy="1295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US" dirty="0"/>
          </a:p>
        </p:txBody>
      </p:sp>
      <p:sp>
        <p:nvSpPr>
          <p:cNvPr id="6" name="Content Placeholder 2"/>
          <p:cNvSpPr txBox="1">
            <a:spLocks/>
          </p:cNvSpPr>
          <p:nvPr/>
        </p:nvSpPr>
        <p:spPr>
          <a:xfrm>
            <a:off x="457940" y="2971800"/>
            <a:ext cx="8229600" cy="1295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600" b="1" dirty="0"/>
              <a:t>Inconsistent data collection methods among system schools</a:t>
            </a:r>
            <a:endParaRPr lang="en-US" sz="3600" dirty="0"/>
          </a:p>
          <a:p>
            <a:pPr marL="0" indent="0">
              <a:buFont typeface="Arial" pitchFamily="34" charset="0"/>
              <a:buNone/>
            </a:pPr>
            <a:endParaRPr lang="en-US" dirty="0"/>
          </a:p>
        </p:txBody>
      </p:sp>
    </p:spTree>
    <p:extLst>
      <p:ext uri="{BB962C8B-B14F-4D97-AF65-F5344CB8AC3E}">
        <p14:creationId xmlns:p14="http://schemas.microsoft.com/office/powerpoint/2010/main" val="397107968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6000" r="-6000"/>
          </a:stretch>
        </a:blipFill>
        <a:effectLst/>
      </p:bgPr>
    </p:bg>
    <p:spTree>
      <p:nvGrpSpPr>
        <p:cNvPr id="1" name=""/>
        <p:cNvGrpSpPr/>
        <p:nvPr/>
      </p:nvGrpSpPr>
      <p:grpSpPr>
        <a:xfrm>
          <a:off x="0" y="0"/>
          <a:ext cx="0" cy="0"/>
          <a:chOff x="0" y="0"/>
          <a:chExt cx="0" cy="0"/>
        </a:xfrm>
      </p:grpSpPr>
      <p:sp>
        <p:nvSpPr>
          <p:cNvPr id="6" name="TextBox 5"/>
          <p:cNvSpPr txBox="1"/>
          <p:nvPr/>
        </p:nvSpPr>
        <p:spPr>
          <a:xfrm>
            <a:off x="5715000" y="1508949"/>
            <a:ext cx="3048000" cy="1754326"/>
          </a:xfrm>
          <a:prstGeom prst="rect">
            <a:avLst/>
          </a:prstGeom>
          <a:noFill/>
        </p:spPr>
        <p:txBody>
          <a:bodyPr wrap="square" rtlCol="0">
            <a:spAutoFit/>
          </a:bodyPr>
          <a:lstStyle/>
          <a:p>
            <a:r>
              <a:rPr lang="en-US" sz="5400" b="1" dirty="0" smtClean="0"/>
              <a:t>Good</a:t>
            </a:r>
          </a:p>
          <a:p>
            <a:r>
              <a:rPr lang="en-US" sz="5400" b="1" dirty="0" smtClean="0"/>
              <a:t>enough.</a:t>
            </a:r>
            <a:endParaRPr lang="en-US" sz="5400" b="1" dirty="0"/>
          </a:p>
        </p:txBody>
      </p:sp>
    </p:spTree>
    <p:extLst>
      <p:ext uri="{BB962C8B-B14F-4D97-AF65-F5344CB8AC3E}">
        <p14:creationId xmlns:p14="http://schemas.microsoft.com/office/powerpoint/2010/main" val="2413121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3056" y="0"/>
            <a:ext cx="10297056" cy="6858000"/>
          </a:xfrm>
          <a:prstGeom prst="rect">
            <a:avLst/>
          </a:prstGeom>
        </p:spPr>
      </p:pic>
      <p:sp>
        <p:nvSpPr>
          <p:cNvPr id="7" name="Rectangle 6"/>
          <p:cNvSpPr/>
          <p:nvPr/>
        </p:nvSpPr>
        <p:spPr>
          <a:xfrm>
            <a:off x="0" y="0"/>
            <a:ext cx="9144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txBox="1">
            <a:spLocks/>
          </p:cNvSpPr>
          <p:nvPr/>
        </p:nvSpPr>
        <p:spPr>
          <a:xfrm>
            <a:off x="1333500" y="1790700"/>
            <a:ext cx="6515100" cy="3048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6000" b="1" dirty="0" smtClean="0">
                <a:solidFill>
                  <a:srgbClr val="0070C0"/>
                </a:solidFill>
                <a:latin typeface="+mn-lt"/>
              </a:rPr>
              <a:t> </a:t>
            </a:r>
            <a:endParaRPr lang="en-US" sz="6000" b="1" dirty="0">
              <a:solidFill>
                <a:srgbClr val="0070C0"/>
              </a:solidFill>
              <a:latin typeface="+mn-lt"/>
              <a:cs typeface="Andalus" pitchFamily="18" charset="-78"/>
            </a:endParaRPr>
          </a:p>
        </p:txBody>
      </p:sp>
      <p:sp>
        <p:nvSpPr>
          <p:cNvPr id="6" name="Title 1"/>
          <p:cNvSpPr txBox="1">
            <a:spLocks/>
          </p:cNvSpPr>
          <p:nvPr/>
        </p:nvSpPr>
        <p:spPr>
          <a:xfrm>
            <a:off x="609600" y="457200"/>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5400" b="1" dirty="0" smtClean="0">
                <a:solidFill>
                  <a:srgbClr val="0070C0"/>
                </a:solidFill>
                <a:latin typeface="+mn-lt"/>
                <a:cs typeface="Andalus" pitchFamily="18" charset="-78"/>
              </a:rPr>
              <a:t>Report Recommendations</a:t>
            </a:r>
            <a:endParaRPr lang="en-US" sz="5400" b="1" dirty="0">
              <a:solidFill>
                <a:srgbClr val="0070C0"/>
              </a:solidFill>
              <a:latin typeface="+mn-lt"/>
              <a:cs typeface="Andalus" pitchFamily="18" charset="-78"/>
            </a:endParaRPr>
          </a:p>
        </p:txBody>
      </p:sp>
      <p:sp>
        <p:nvSpPr>
          <p:cNvPr id="8" name="Content Placeholder 2"/>
          <p:cNvSpPr txBox="1">
            <a:spLocks/>
          </p:cNvSpPr>
          <p:nvPr/>
        </p:nvSpPr>
        <p:spPr>
          <a:xfrm>
            <a:off x="533400" y="1524000"/>
            <a:ext cx="8305800" cy="4786544"/>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742950" indent="-742950">
              <a:buFont typeface="+mj-lt"/>
              <a:buAutoNum type="arabicPeriod"/>
            </a:pPr>
            <a:r>
              <a:rPr lang="en-US" sz="3900" b="1" dirty="0"/>
              <a:t>Developing a shared repository of use data</a:t>
            </a:r>
          </a:p>
          <a:p>
            <a:pPr marL="742950" indent="-742950">
              <a:buFont typeface="+mj-lt"/>
              <a:buAutoNum type="arabicPeriod"/>
            </a:pPr>
            <a:r>
              <a:rPr lang="en-US" sz="3500" dirty="0" err="1" smtClean="0"/>
              <a:t>SciQuest</a:t>
            </a:r>
            <a:r>
              <a:rPr lang="en-US" sz="3500" dirty="0" smtClean="0"/>
              <a:t> procurement software</a:t>
            </a:r>
          </a:p>
          <a:p>
            <a:pPr marL="742950" indent="-742950">
              <a:buFont typeface="+mj-lt"/>
              <a:buAutoNum type="arabicPeriod"/>
            </a:pPr>
            <a:r>
              <a:rPr lang="en-US" sz="3900" b="1" dirty="0" smtClean="0"/>
              <a:t>Developing system-wide licensing guidelines</a:t>
            </a:r>
          </a:p>
          <a:p>
            <a:pPr marL="742950" indent="-742950">
              <a:buFont typeface="+mj-lt"/>
              <a:buAutoNum type="arabicPeriod"/>
            </a:pPr>
            <a:r>
              <a:rPr lang="en-US" sz="3500" dirty="0" smtClean="0"/>
              <a:t>Promote Open Access publishing</a:t>
            </a:r>
          </a:p>
          <a:p>
            <a:pPr marL="742950" indent="-742950">
              <a:buFont typeface="+mj-lt"/>
              <a:buAutoNum type="arabicPeriod"/>
            </a:pPr>
            <a:r>
              <a:rPr lang="en-US" sz="3900" b="1" dirty="0" smtClean="0"/>
              <a:t>Develop a system-wide plan to contain expenditures and expand access</a:t>
            </a:r>
          </a:p>
          <a:p>
            <a:pPr marL="0" indent="0">
              <a:buFont typeface="Arial" pitchFamily="34" charset="0"/>
              <a:buNone/>
            </a:pPr>
            <a:endParaRPr lang="en-US" dirty="0"/>
          </a:p>
        </p:txBody>
      </p:sp>
    </p:spTree>
    <p:extLst>
      <p:ext uri="{BB962C8B-B14F-4D97-AF65-F5344CB8AC3E}">
        <p14:creationId xmlns:p14="http://schemas.microsoft.com/office/powerpoint/2010/main" val="47068972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3056" y="0"/>
            <a:ext cx="10297056" cy="6858000"/>
          </a:xfrm>
          <a:prstGeom prst="rect">
            <a:avLst/>
          </a:prstGeom>
        </p:spPr>
      </p:pic>
      <p:sp>
        <p:nvSpPr>
          <p:cNvPr id="7" name="Rectangle 6"/>
          <p:cNvSpPr/>
          <p:nvPr/>
        </p:nvSpPr>
        <p:spPr>
          <a:xfrm>
            <a:off x="0" y="0"/>
            <a:ext cx="9144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txBox="1">
            <a:spLocks/>
          </p:cNvSpPr>
          <p:nvPr/>
        </p:nvSpPr>
        <p:spPr>
          <a:xfrm>
            <a:off x="1333500" y="1790700"/>
            <a:ext cx="6515100" cy="3048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6000" b="1" dirty="0" smtClean="0">
                <a:solidFill>
                  <a:srgbClr val="0070C0"/>
                </a:solidFill>
                <a:latin typeface="+mn-lt"/>
              </a:rPr>
              <a:t> </a:t>
            </a:r>
            <a:endParaRPr lang="en-US" sz="6000" b="1" dirty="0">
              <a:solidFill>
                <a:srgbClr val="0070C0"/>
              </a:solidFill>
              <a:latin typeface="+mn-lt"/>
              <a:cs typeface="Andalus" pitchFamily="18" charset="-78"/>
            </a:endParaRPr>
          </a:p>
        </p:txBody>
      </p:sp>
      <p:sp>
        <p:nvSpPr>
          <p:cNvPr id="10" name="Title 1"/>
          <p:cNvSpPr txBox="1">
            <a:spLocks/>
          </p:cNvSpPr>
          <p:nvPr/>
        </p:nvSpPr>
        <p:spPr>
          <a:xfrm>
            <a:off x="1485900" y="1943100"/>
            <a:ext cx="6515100" cy="3048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7200" b="1" dirty="0">
                <a:solidFill>
                  <a:srgbClr val="0070C0"/>
                </a:solidFill>
                <a:latin typeface="+mn-lt"/>
              </a:rPr>
              <a:t>5</a:t>
            </a:r>
            <a:r>
              <a:rPr lang="en-US" sz="7200" b="1" dirty="0" smtClean="0">
                <a:solidFill>
                  <a:srgbClr val="0070C0"/>
                </a:solidFill>
                <a:latin typeface="+mn-lt"/>
              </a:rPr>
              <a:t>:</a:t>
            </a:r>
            <a:r>
              <a:rPr lang="en-US" sz="6000" b="1" dirty="0" smtClean="0">
                <a:solidFill>
                  <a:srgbClr val="0070C0"/>
                </a:solidFill>
                <a:latin typeface="+mn-lt"/>
              </a:rPr>
              <a:t> </a:t>
            </a:r>
            <a:r>
              <a:rPr lang="en-US" sz="6000" b="1" dirty="0" smtClean="0">
                <a:latin typeface="+mn-lt"/>
              </a:rPr>
              <a:t>Develop a system-wide plan to contain expenditures and expand access</a:t>
            </a:r>
            <a:endParaRPr lang="en-US" sz="6000" b="1" dirty="0">
              <a:latin typeface="+mn-lt"/>
              <a:cs typeface="Andalus" pitchFamily="18" charset="-78"/>
            </a:endParaRPr>
          </a:p>
        </p:txBody>
      </p:sp>
    </p:spTree>
    <p:extLst>
      <p:ext uri="{BB962C8B-B14F-4D97-AF65-F5344CB8AC3E}">
        <p14:creationId xmlns:p14="http://schemas.microsoft.com/office/powerpoint/2010/main" val="360524208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333500" y="1790700"/>
            <a:ext cx="6515100" cy="3048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6000" b="1" dirty="0" smtClean="0">
                <a:solidFill>
                  <a:srgbClr val="0070C0"/>
                </a:solidFill>
                <a:latin typeface="+mn-lt"/>
              </a:rPr>
              <a:t> </a:t>
            </a:r>
            <a:endParaRPr lang="en-US" sz="6000" b="1" dirty="0">
              <a:solidFill>
                <a:srgbClr val="0070C0"/>
              </a:solidFill>
              <a:latin typeface="+mn-lt"/>
              <a:cs typeface="Andalus" pitchFamily="18"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0"/>
            <a:ext cx="10222113" cy="6858000"/>
          </a:xfrm>
          <a:prstGeom prst="rect">
            <a:avLst/>
          </a:prstGeom>
        </p:spPr>
      </p:pic>
      <p:sp>
        <p:nvSpPr>
          <p:cNvPr id="9" name="Rectangle 8"/>
          <p:cNvSpPr/>
          <p:nvPr/>
        </p:nvSpPr>
        <p:spPr>
          <a:xfrm>
            <a:off x="1253150" y="1790700"/>
            <a:ext cx="6629400" cy="304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a:xfrm>
            <a:off x="1427086" y="1847850"/>
            <a:ext cx="6172200" cy="29337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6000" b="1" dirty="0" smtClean="0">
                <a:solidFill>
                  <a:srgbClr val="0070C0"/>
                </a:solidFill>
                <a:latin typeface="+mn-lt"/>
              </a:rPr>
              <a:t>Are these publishers really “high-risk”? </a:t>
            </a:r>
            <a:endParaRPr lang="en-US" sz="6000" b="1" dirty="0">
              <a:solidFill>
                <a:srgbClr val="0070C0"/>
              </a:solidFill>
              <a:latin typeface="+mn-lt"/>
              <a:cs typeface="Andalus" pitchFamily="18" charset="-78"/>
            </a:endParaRPr>
          </a:p>
        </p:txBody>
      </p:sp>
    </p:spTree>
    <p:extLst>
      <p:ext uri="{BB962C8B-B14F-4D97-AF65-F5344CB8AC3E}">
        <p14:creationId xmlns:p14="http://schemas.microsoft.com/office/powerpoint/2010/main" val="10841313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333500" y="1790700"/>
            <a:ext cx="6515100" cy="3048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6000" b="1" dirty="0" smtClean="0">
                <a:solidFill>
                  <a:srgbClr val="0070C0"/>
                </a:solidFill>
                <a:latin typeface="+mn-lt"/>
              </a:rPr>
              <a:t> </a:t>
            </a:r>
            <a:endParaRPr lang="en-US" sz="6000" b="1" dirty="0">
              <a:solidFill>
                <a:srgbClr val="0070C0"/>
              </a:solidFill>
              <a:latin typeface="+mn-lt"/>
              <a:cs typeface="Andalus" pitchFamily="18"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0"/>
            <a:ext cx="10222113" cy="6858000"/>
          </a:xfrm>
          <a:prstGeom prst="rect">
            <a:avLst/>
          </a:prstGeom>
        </p:spPr>
      </p:pic>
      <p:sp>
        <p:nvSpPr>
          <p:cNvPr id="6" name="Rectangle 5"/>
          <p:cNvSpPr/>
          <p:nvPr/>
        </p:nvSpPr>
        <p:spPr>
          <a:xfrm>
            <a:off x="1253150" y="1790700"/>
            <a:ext cx="6629400" cy="304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a:xfrm>
            <a:off x="1249001" y="1790700"/>
            <a:ext cx="6515100" cy="3048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7200" b="1" dirty="0" smtClean="0">
                <a:solidFill>
                  <a:srgbClr val="0070C0"/>
                </a:solidFill>
                <a:latin typeface="+mn-lt"/>
              </a:rPr>
              <a:t>Context is everything.</a:t>
            </a:r>
            <a:endParaRPr lang="en-US" sz="7200" b="1" dirty="0">
              <a:solidFill>
                <a:srgbClr val="0070C0"/>
              </a:solidFill>
              <a:latin typeface="+mn-lt"/>
              <a:cs typeface="Andalus" pitchFamily="18" charset="-78"/>
            </a:endParaRPr>
          </a:p>
        </p:txBody>
      </p:sp>
    </p:spTree>
    <p:extLst>
      <p:ext uri="{BB962C8B-B14F-4D97-AF65-F5344CB8AC3E}">
        <p14:creationId xmlns:p14="http://schemas.microsoft.com/office/powerpoint/2010/main" val="33387879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6000" r="-6000"/>
          </a:stretch>
        </a:blipFill>
        <a:effectLst/>
      </p:bgPr>
    </p:bg>
    <p:spTree>
      <p:nvGrpSpPr>
        <p:cNvPr id="1" name=""/>
        <p:cNvGrpSpPr/>
        <p:nvPr/>
      </p:nvGrpSpPr>
      <p:grpSpPr>
        <a:xfrm>
          <a:off x="0" y="0"/>
          <a:ext cx="0" cy="0"/>
          <a:chOff x="0" y="0"/>
          <a:chExt cx="0" cy="0"/>
        </a:xfrm>
      </p:grpSpPr>
      <p:sp>
        <p:nvSpPr>
          <p:cNvPr id="5" name="Rectangle 4"/>
          <p:cNvSpPr/>
          <p:nvPr/>
        </p:nvSpPr>
        <p:spPr>
          <a:xfrm>
            <a:off x="1336459" y="1600200"/>
            <a:ext cx="6629400" cy="29718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336459" y="1981200"/>
            <a:ext cx="6629401" cy="2209799"/>
          </a:xfrm>
        </p:spPr>
        <p:txBody>
          <a:bodyPr>
            <a:normAutofit/>
          </a:bodyPr>
          <a:lstStyle/>
          <a:p>
            <a:r>
              <a:rPr lang="en-US" b="1" dirty="0" smtClean="0">
                <a:solidFill>
                  <a:srgbClr val="0070C0"/>
                </a:solidFill>
                <a:latin typeface="+mn-lt"/>
                <a:cs typeface="Andalus" pitchFamily="18" charset="-78"/>
              </a:rPr>
              <a:t>The importance of using this data to measure and evaluate use is growing.</a:t>
            </a:r>
            <a:endParaRPr lang="en-US" b="1" dirty="0">
              <a:solidFill>
                <a:srgbClr val="0070C0"/>
              </a:solidFill>
              <a:latin typeface="+mn-lt"/>
              <a:cs typeface="Andalus" pitchFamily="18" charset="-78"/>
            </a:endParaRPr>
          </a:p>
        </p:txBody>
      </p:sp>
    </p:spTree>
    <p:extLst>
      <p:ext uri="{BB962C8B-B14F-4D97-AF65-F5344CB8AC3E}">
        <p14:creationId xmlns:p14="http://schemas.microsoft.com/office/powerpoint/2010/main" val="28598406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1"/>
            <a:ext cx="9448800" cy="7771085"/>
          </a:xfrm>
          <a:prstGeom prst="rect">
            <a:avLst/>
          </a:prstGeom>
        </p:spPr>
      </p:pic>
      <p:sp>
        <p:nvSpPr>
          <p:cNvPr id="5" name="TextBox 4"/>
          <p:cNvSpPr txBox="1"/>
          <p:nvPr/>
        </p:nvSpPr>
        <p:spPr>
          <a:xfrm>
            <a:off x="152400" y="228600"/>
            <a:ext cx="3048000" cy="2800767"/>
          </a:xfrm>
          <a:prstGeom prst="rect">
            <a:avLst/>
          </a:prstGeom>
          <a:noFill/>
        </p:spPr>
        <p:txBody>
          <a:bodyPr wrap="square" rtlCol="0">
            <a:spAutoFit/>
          </a:bodyPr>
          <a:lstStyle/>
          <a:p>
            <a:pPr algn="ctr"/>
            <a:r>
              <a:rPr lang="en-US" sz="8800" b="1" dirty="0" smtClean="0">
                <a:solidFill>
                  <a:srgbClr val="0070C0"/>
                </a:solidFill>
              </a:rPr>
              <a:t>LWW CPU</a:t>
            </a:r>
            <a:endParaRPr lang="en-US" sz="8800" b="1" dirty="0" smtClean="0">
              <a:solidFill>
                <a:schemeClr val="accent1"/>
              </a:solidFill>
            </a:endParaRPr>
          </a:p>
        </p:txBody>
      </p:sp>
      <p:sp>
        <p:nvSpPr>
          <p:cNvPr id="7" name="TextBox 6"/>
          <p:cNvSpPr txBox="1"/>
          <p:nvPr/>
        </p:nvSpPr>
        <p:spPr>
          <a:xfrm>
            <a:off x="5537077" y="2819400"/>
            <a:ext cx="3570838" cy="1323439"/>
          </a:xfrm>
          <a:prstGeom prst="rect">
            <a:avLst/>
          </a:prstGeom>
          <a:noFill/>
        </p:spPr>
        <p:txBody>
          <a:bodyPr wrap="square" rtlCol="0">
            <a:spAutoFit/>
          </a:bodyPr>
          <a:lstStyle/>
          <a:p>
            <a:pPr algn="ctr"/>
            <a:r>
              <a:rPr lang="en-US" sz="3600" b="1" dirty="0" smtClean="0"/>
              <a:t>System Average: </a:t>
            </a:r>
            <a:r>
              <a:rPr lang="en-US" sz="4400" b="1" dirty="0" smtClean="0">
                <a:solidFill>
                  <a:srgbClr val="0070C0"/>
                </a:solidFill>
              </a:rPr>
              <a:t>$1.61</a:t>
            </a:r>
            <a:endParaRPr lang="en-US" sz="4400" b="1" dirty="0">
              <a:solidFill>
                <a:schemeClr val="accent1"/>
              </a:solidFill>
            </a:endParaRPr>
          </a:p>
        </p:txBody>
      </p:sp>
      <p:sp>
        <p:nvSpPr>
          <p:cNvPr id="8" name="TextBox 7"/>
          <p:cNvSpPr txBox="1"/>
          <p:nvPr/>
        </p:nvSpPr>
        <p:spPr>
          <a:xfrm>
            <a:off x="6096000" y="4648200"/>
            <a:ext cx="2427838" cy="830997"/>
          </a:xfrm>
          <a:prstGeom prst="rect">
            <a:avLst/>
          </a:prstGeom>
          <a:noFill/>
        </p:spPr>
        <p:txBody>
          <a:bodyPr wrap="square" rtlCol="0">
            <a:spAutoFit/>
          </a:bodyPr>
          <a:lstStyle/>
          <a:p>
            <a:r>
              <a:rPr lang="en-US" sz="2400" b="1" dirty="0" smtClean="0"/>
              <a:t>UNC CH: $0.85</a:t>
            </a:r>
          </a:p>
          <a:p>
            <a:r>
              <a:rPr lang="en-US" sz="2400" b="1" dirty="0" smtClean="0"/>
              <a:t>ECU: $1.56</a:t>
            </a:r>
            <a:endParaRPr lang="en-US" sz="2400" b="1" dirty="0"/>
          </a:p>
        </p:txBody>
      </p:sp>
      <p:sp>
        <p:nvSpPr>
          <p:cNvPr id="10" name="TextBox 9"/>
          <p:cNvSpPr txBox="1"/>
          <p:nvPr/>
        </p:nvSpPr>
        <p:spPr>
          <a:xfrm>
            <a:off x="5334000" y="1137284"/>
            <a:ext cx="2427838" cy="1200329"/>
          </a:xfrm>
          <a:prstGeom prst="rect">
            <a:avLst/>
          </a:prstGeom>
          <a:noFill/>
        </p:spPr>
        <p:txBody>
          <a:bodyPr wrap="square" rtlCol="0">
            <a:spAutoFit/>
          </a:bodyPr>
          <a:lstStyle/>
          <a:p>
            <a:r>
              <a:rPr lang="en-US" sz="2400" b="1" dirty="0" smtClean="0"/>
              <a:t>NC Central: $117</a:t>
            </a:r>
          </a:p>
          <a:p>
            <a:r>
              <a:rPr lang="en-US" sz="2400" b="1" dirty="0" smtClean="0"/>
              <a:t>NC A&amp;T: $287</a:t>
            </a:r>
          </a:p>
          <a:p>
            <a:r>
              <a:rPr lang="en-US" sz="2400" b="1" dirty="0" smtClean="0"/>
              <a:t>WSSU: $399</a:t>
            </a:r>
            <a:endParaRPr lang="en-US" sz="2400" b="1" dirty="0"/>
          </a:p>
        </p:txBody>
      </p:sp>
    </p:spTree>
    <p:extLst>
      <p:ext uri="{BB962C8B-B14F-4D97-AF65-F5344CB8AC3E}">
        <p14:creationId xmlns:p14="http://schemas.microsoft.com/office/powerpoint/2010/main" val="3978583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333500" y="1790700"/>
            <a:ext cx="6515100" cy="3048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6000" b="1" dirty="0" smtClean="0">
                <a:solidFill>
                  <a:srgbClr val="0070C0"/>
                </a:solidFill>
                <a:latin typeface="+mn-lt"/>
              </a:rPr>
              <a:t> </a:t>
            </a:r>
            <a:endParaRPr lang="en-US" sz="6000" b="1" dirty="0">
              <a:solidFill>
                <a:srgbClr val="0070C0"/>
              </a:solidFill>
              <a:latin typeface="+mn-lt"/>
              <a:cs typeface="Andalus" pitchFamily="18"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0"/>
            <a:ext cx="10222113" cy="6858000"/>
          </a:xfrm>
          <a:prstGeom prst="rect">
            <a:avLst/>
          </a:prstGeom>
        </p:spPr>
      </p:pic>
      <p:grpSp>
        <p:nvGrpSpPr>
          <p:cNvPr id="7" name="Group 6"/>
          <p:cNvGrpSpPr/>
          <p:nvPr/>
        </p:nvGrpSpPr>
        <p:grpSpPr>
          <a:xfrm>
            <a:off x="571500" y="152400"/>
            <a:ext cx="8001000" cy="1447800"/>
            <a:chOff x="636142" y="2297906"/>
            <a:chExt cx="8001000" cy="1447800"/>
          </a:xfrm>
        </p:grpSpPr>
        <p:sp>
          <p:nvSpPr>
            <p:cNvPr id="8" name="Rectangle 7"/>
            <p:cNvSpPr/>
            <p:nvPr/>
          </p:nvSpPr>
          <p:spPr>
            <a:xfrm>
              <a:off x="979042" y="2450306"/>
              <a:ext cx="7315200" cy="11430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636142" y="2297906"/>
              <a:ext cx="8001000" cy="144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5400" b="1" dirty="0" smtClean="0">
                  <a:solidFill>
                    <a:srgbClr val="0070C0"/>
                  </a:solidFill>
                  <a:latin typeface="+mn-lt"/>
                </a:rPr>
                <a:t>Oxford University Press</a:t>
              </a:r>
              <a:endParaRPr lang="en-US" sz="5400" b="1" dirty="0">
                <a:solidFill>
                  <a:srgbClr val="0070C0"/>
                </a:solidFill>
                <a:latin typeface="+mn-lt"/>
                <a:cs typeface="Andalus" pitchFamily="18" charset="-78"/>
              </a:endParaRPr>
            </a:p>
          </p:txBody>
        </p:sp>
      </p:grpSp>
      <p:sp>
        <p:nvSpPr>
          <p:cNvPr id="18" name="Rectangle 17"/>
          <p:cNvSpPr/>
          <p:nvPr/>
        </p:nvSpPr>
        <p:spPr>
          <a:xfrm>
            <a:off x="1299252" y="4090988"/>
            <a:ext cx="6629400" cy="10668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1311952" y="5398294"/>
            <a:ext cx="6629400" cy="10668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itle 1"/>
          <p:cNvSpPr txBox="1">
            <a:spLocks/>
          </p:cNvSpPr>
          <p:nvPr/>
        </p:nvSpPr>
        <p:spPr>
          <a:xfrm>
            <a:off x="1371077" y="5486400"/>
            <a:ext cx="6515100" cy="890588"/>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5400" b="1" dirty="0" smtClean="0">
                <a:latin typeface="+mn-lt"/>
              </a:rPr>
              <a:t>CPU 2011: $1.88</a:t>
            </a:r>
            <a:endParaRPr lang="en-US" sz="5400" b="1" dirty="0">
              <a:latin typeface="+mn-lt"/>
              <a:cs typeface="Andalus" pitchFamily="18" charset="-78"/>
            </a:endParaRPr>
          </a:p>
        </p:txBody>
      </p:sp>
      <p:sp>
        <p:nvSpPr>
          <p:cNvPr id="21" name="Title 1"/>
          <p:cNvSpPr txBox="1">
            <a:spLocks/>
          </p:cNvSpPr>
          <p:nvPr/>
        </p:nvSpPr>
        <p:spPr>
          <a:xfrm>
            <a:off x="1381802" y="4179094"/>
            <a:ext cx="6515100" cy="890588"/>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5400" b="1" dirty="0" smtClean="0">
                <a:latin typeface="+mn-lt"/>
              </a:rPr>
              <a:t>CPU 2009: $1.70</a:t>
            </a:r>
            <a:endParaRPr lang="en-US" sz="5400" b="1" dirty="0">
              <a:latin typeface="+mn-lt"/>
              <a:cs typeface="Andalus" pitchFamily="18" charset="-78"/>
            </a:endParaRPr>
          </a:p>
        </p:txBody>
      </p:sp>
      <p:sp>
        <p:nvSpPr>
          <p:cNvPr id="28" name="Rectangle 27"/>
          <p:cNvSpPr/>
          <p:nvPr/>
        </p:nvSpPr>
        <p:spPr>
          <a:xfrm>
            <a:off x="1282177" y="1606118"/>
            <a:ext cx="6629400" cy="10668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itle 1"/>
          <p:cNvSpPr txBox="1">
            <a:spLocks/>
          </p:cNvSpPr>
          <p:nvPr/>
        </p:nvSpPr>
        <p:spPr>
          <a:xfrm>
            <a:off x="1347556" y="1694224"/>
            <a:ext cx="6515100" cy="890588"/>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5400" b="1" dirty="0" smtClean="0">
                <a:latin typeface="+mn-lt"/>
              </a:rPr>
              <a:t>CPU  % increase: 10%</a:t>
            </a:r>
            <a:endParaRPr lang="en-US" sz="5400" b="1" dirty="0">
              <a:latin typeface="+mn-lt"/>
              <a:cs typeface="Andalus" pitchFamily="18" charset="-78"/>
            </a:endParaRPr>
          </a:p>
        </p:txBody>
      </p:sp>
      <p:sp>
        <p:nvSpPr>
          <p:cNvPr id="17" name="Rectangle 16"/>
          <p:cNvSpPr/>
          <p:nvPr/>
        </p:nvSpPr>
        <p:spPr>
          <a:xfrm>
            <a:off x="1290406" y="2819400"/>
            <a:ext cx="6629400" cy="10668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itle 1"/>
          <p:cNvSpPr txBox="1">
            <a:spLocks/>
          </p:cNvSpPr>
          <p:nvPr/>
        </p:nvSpPr>
        <p:spPr>
          <a:xfrm>
            <a:off x="1356402" y="2907506"/>
            <a:ext cx="6515100" cy="890588"/>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5400" b="1" dirty="0" smtClean="0">
                <a:latin typeface="+mn-lt"/>
              </a:rPr>
              <a:t>CPU $ increase: </a:t>
            </a:r>
            <a:r>
              <a:rPr lang="en-US" sz="5400" b="1" dirty="0" smtClean="0">
                <a:solidFill>
                  <a:srgbClr val="0070C0"/>
                </a:solidFill>
              </a:rPr>
              <a:t>$0.18</a:t>
            </a:r>
            <a:endParaRPr lang="en-US" sz="5400" b="1" dirty="0">
              <a:solidFill>
                <a:srgbClr val="0070C0"/>
              </a:solidFill>
              <a:cs typeface="Andalus" pitchFamily="18" charset="-78"/>
            </a:endParaRPr>
          </a:p>
        </p:txBody>
      </p:sp>
    </p:spTree>
    <p:extLst>
      <p:ext uri="{BB962C8B-B14F-4D97-AF65-F5344CB8AC3E}">
        <p14:creationId xmlns:p14="http://schemas.microsoft.com/office/powerpoint/2010/main" val="1087770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19" grpId="0"/>
      <p:bldP spid="21" grpId="0"/>
      <p:bldP spid="28" grpId="0" animBg="1"/>
      <p:bldP spid="29" grpId="0"/>
      <p:bldP spid="17" grpId="0" animBg="1"/>
      <p:bldP spid="2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333500" y="1790700"/>
            <a:ext cx="6515100" cy="3048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6000" b="1" dirty="0" smtClean="0">
                <a:solidFill>
                  <a:srgbClr val="0070C0"/>
                </a:solidFill>
                <a:latin typeface="+mn-lt"/>
              </a:rPr>
              <a:t> </a:t>
            </a:r>
            <a:endParaRPr lang="en-US" sz="6000" b="1" dirty="0">
              <a:solidFill>
                <a:srgbClr val="0070C0"/>
              </a:solidFill>
              <a:latin typeface="+mn-lt"/>
              <a:cs typeface="Andalus" pitchFamily="18"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0"/>
            <a:ext cx="10222113" cy="6858000"/>
          </a:xfrm>
          <a:prstGeom prst="rect">
            <a:avLst/>
          </a:prstGeom>
        </p:spPr>
      </p:pic>
      <p:grpSp>
        <p:nvGrpSpPr>
          <p:cNvPr id="7" name="Group 6"/>
          <p:cNvGrpSpPr/>
          <p:nvPr/>
        </p:nvGrpSpPr>
        <p:grpSpPr>
          <a:xfrm>
            <a:off x="571500" y="152400"/>
            <a:ext cx="8001000" cy="1447800"/>
            <a:chOff x="636142" y="2297906"/>
            <a:chExt cx="8001000" cy="1447800"/>
          </a:xfrm>
        </p:grpSpPr>
        <p:sp>
          <p:nvSpPr>
            <p:cNvPr id="8" name="Rectangle 7"/>
            <p:cNvSpPr/>
            <p:nvPr/>
          </p:nvSpPr>
          <p:spPr>
            <a:xfrm>
              <a:off x="979042" y="2450306"/>
              <a:ext cx="7315200" cy="11430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636142" y="2297906"/>
              <a:ext cx="8001000" cy="144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5400" b="1" dirty="0" smtClean="0">
                  <a:solidFill>
                    <a:srgbClr val="0070C0"/>
                  </a:solidFill>
                  <a:latin typeface="+mn-lt"/>
                </a:rPr>
                <a:t>Taylor &amp; Francis</a:t>
              </a:r>
              <a:endParaRPr lang="en-US" sz="5400" b="1" dirty="0">
                <a:solidFill>
                  <a:srgbClr val="0070C0"/>
                </a:solidFill>
                <a:latin typeface="+mn-lt"/>
                <a:cs typeface="Andalus" pitchFamily="18" charset="-78"/>
              </a:endParaRPr>
            </a:p>
          </p:txBody>
        </p:sp>
      </p:grpSp>
      <p:sp>
        <p:nvSpPr>
          <p:cNvPr id="28" name="Rectangle 27"/>
          <p:cNvSpPr/>
          <p:nvPr/>
        </p:nvSpPr>
        <p:spPr>
          <a:xfrm>
            <a:off x="1282177" y="1606118"/>
            <a:ext cx="6629400" cy="10668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itle 1"/>
          <p:cNvSpPr txBox="1">
            <a:spLocks/>
          </p:cNvSpPr>
          <p:nvPr/>
        </p:nvSpPr>
        <p:spPr>
          <a:xfrm>
            <a:off x="1347556" y="1694224"/>
            <a:ext cx="6515100" cy="890588"/>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5400" b="1" dirty="0" smtClean="0">
                <a:latin typeface="+mn-lt"/>
              </a:rPr>
              <a:t>System CPU: $13.31</a:t>
            </a:r>
            <a:endParaRPr lang="en-US" sz="5400" b="1" dirty="0">
              <a:latin typeface="+mn-lt"/>
              <a:cs typeface="Andalus" pitchFamily="18" charset="-78"/>
            </a:endParaRPr>
          </a:p>
        </p:txBody>
      </p:sp>
      <p:sp>
        <p:nvSpPr>
          <p:cNvPr id="10" name="Rectangle 9"/>
          <p:cNvSpPr/>
          <p:nvPr/>
        </p:nvSpPr>
        <p:spPr>
          <a:xfrm>
            <a:off x="1295400" y="2895600"/>
            <a:ext cx="6629400" cy="29718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txBox="1">
            <a:spLocks/>
          </p:cNvSpPr>
          <p:nvPr/>
        </p:nvSpPr>
        <p:spPr>
          <a:xfrm>
            <a:off x="1372956" y="2988830"/>
            <a:ext cx="6515100" cy="2726170"/>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5400" b="1" dirty="0" smtClean="0">
                <a:latin typeface="+mn-lt"/>
              </a:rPr>
              <a:t>But this high CPU is due to the fact that many of the system libraries only have individual subscriptions and do not subscribe to a T&amp;F ‘big deal’ package.</a:t>
            </a:r>
            <a:endParaRPr lang="en-US" sz="5400" b="1" dirty="0">
              <a:latin typeface="+mn-lt"/>
              <a:cs typeface="Andalus" pitchFamily="18" charset="-78"/>
            </a:endParaRPr>
          </a:p>
        </p:txBody>
      </p:sp>
    </p:spTree>
    <p:extLst>
      <p:ext uri="{BB962C8B-B14F-4D97-AF65-F5344CB8AC3E}">
        <p14:creationId xmlns:p14="http://schemas.microsoft.com/office/powerpoint/2010/main" val="228773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p:bldP spid="10" grpId="0" animBg="1"/>
      <p:bldP spid="1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333500" y="1790700"/>
            <a:ext cx="6515100" cy="3048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6000" b="1" dirty="0" smtClean="0">
                <a:solidFill>
                  <a:srgbClr val="0070C0"/>
                </a:solidFill>
                <a:latin typeface="+mn-lt"/>
              </a:rPr>
              <a:t> </a:t>
            </a:r>
            <a:endParaRPr lang="en-US" sz="6000" b="1" dirty="0">
              <a:solidFill>
                <a:srgbClr val="0070C0"/>
              </a:solidFill>
              <a:latin typeface="+mn-lt"/>
              <a:cs typeface="Andalus" pitchFamily="18"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0"/>
            <a:ext cx="10222113" cy="6858000"/>
          </a:xfrm>
          <a:prstGeom prst="rect">
            <a:avLst/>
          </a:prstGeom>
        </p:spPr>
      </p:pic>
      <p:sp>
        <p:nvSpPr>
          <p:cNvPr id="6" name="Rectangle 5"/>
          <p:cNvSpPr/>
          <p:nvPr/>
        </p:nvSpPr>
        <p:spPr>
          <a:xfrm>
            <a:off x="1066800" y="1676400"/>
            <a:ext cx="6934200" cy="32766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a:xfrm>
            <a:off x="1249001" y="1790700"/>
            <a:ext cx="6515100" cy="3048000"/>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7200" b="1" dirty="0" smtClean="0">
                <a:solidFill>
                  <a:srgbClr val="0070C0"/>
                </a:solidFill>
                <a:latin typeface="+mn-lt"/>
              </a:rPr>
              <a:t>Lower CPU does not always equal a better deal.</a:t>
            </a:r>
            <a:endParaRPr lang="en-US" sz="7200" b="1" dirty="0">
              <a:solidFill>
                <a:srgbClr val="0070C0"/>
              </a:solidFill>
              <a:latin typeface="+mn-lt"/>
              <a:cs typeface="Andalus" pitchFamily="18" charset="-78"/>
            </a:endParaRPr>
          </a:p>
        </p:txBody>
      </p:sp>
    </p:spTree>
    <p:extLst>
      <p:ext uri="{BB962C8B-B14F-4D97-AF65-F5344CB8AC3E}">
        <p14:creationId xmlns:p14="http://schemas.microsoft.com/office/powerpoint/2010/main" val="173451450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7000" r="-7000"/>
          </a:stretch>
        </a:blipFill>
        <a:effectLst/>
      </p:bgPr>
    </p:bg>
    <p:spTree>
      <p:nvGrpSpPr>
        <p:cNvPr id="1" name=""/>
        <p:cNvGrpSpPr/>
        <p:nvPr/>
      </p:nvGrpSpPr>
      <p:grpSpPr>
        <a:xfrm>
          <a:off x="0" y="0"/>
          <a:ext cx="0" cy="0"/>
          <a:chOff x="0" y="0"/>
          <a:chExt cx="0" cy="0"/>
        </a:xfrm>
      </p:grpSpPr>
      <p:sp>
        <p:nvSpPr>
          <p:cNvPr id="11" name="Title 1"/>
          <p:cNvSpPr txBox="1">
            <a:spLocks/>
          </p:cNvSpPr>
          <p:nvPr/>
        </p:nvSpPr>
        <p:spPr>
          <a:xfrm>
            <a:off x="1333500" y="1790700"/>
            <a:ext cx="6515100" cy="3048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6000" b="1" dirty="0" smtClean="0">
                <a:solidFill>
                  <a:srgbClr val="0070C0"/>
                </a:solidFill>
                <a:latin typeface="+mn-lt"/>
              </a:rPr>
              <a:t> </a:t>
            </a:r>
            <a:endParaRPr lang="en-US" sz="6000" b="1" dirty="0">
              <a:solidFill>
                <a:srgbClr val="0070C0"/>
              </a:solidFill>
              <a:latin typeface="+mn-lt"/>
              <a:cs typeface="Andalus" pitchFamily="18" charset="-78"/>
            </a:endParaRPr>
          </a:p>
        </p:txBody>
      </p:sp>
      <p:sp>
        <p:nvSpPr>
          <p:cNvPr id="6" name="Rectangle 5"/>
          <p:cNvSpPr/>
          <p:nvPr/>
        </p:nvSpPr>
        <p:spPr>
          <a:xfrm>
            <a:off x="1253150" y="1790700"/>
            <a:ext cx="6629400" cy="304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a:xfrm>
            <a:off x="1249001" y="1790700"/>
            <a:ext cx="6515100" cy="3048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6000" b="1" dirty="0" smtClean="0">
                <a:solidFill>
                  <a:srgbClr val="0070C0"/>
                </a:solidFill>
                <a:latin typeface="+mn-lt"/>
              </a:rPr>
              <a:t>The larger the school, the lower the CPU.</a:t>
            </a:r>
            <a:endParaRPr lang="en-US" sz="6000" b="1" dirty="0">
              <a:solidFill>
                <a:srgbClr val="0070C0"/>
              </a:solidFill>
              <a:latin typeface="+mn-lt"/>
              <a:cs typeface="Andalus" pitchFamily="18" charset="-78"/>
            </a:endParaRPr>
          </a:p>
        </p:txBody>
      </p:sp>
    </p:spTree>
    <p:extLst>
      <p:ext uri="{BB962C8B-B14F-4D97-AF65-F5344CB8AC3E}">
        <p14:creationId xmlns:p14="http://schemas.microsoft.com/office/powerpoint/2010/main" val="333647735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0000"/>
            <a:lum/>
          </a:blip>
          <a:srcRect/>
          <a:stretch>
            <a:fillRect l="-7000" r="-7000"/>
          </a:stretch>
        </a:blipFill>
        <a:effectLst/>
      </p:bgPr>
    </p:bg>
    <p:spTree>
      <p:nvGrpSpPr>
        <p:cNvPr id="1" name=""/>
        <p:cNvGrpSpPr/>
        <p:nvPr/>
      </p:nvGrpSpPr>
      <p:grpSpPr>
        <a:xfrm>
          <a:off x="0" y="0"/>
          <a:ext cx="0" cy="0"/>
          <a:chOff x="0" y="0"/>
          <a:chExt cx="0" cy="0"/>
        </a:xfrm>
      </p:grpSpPr>
      <p:graphicFrame>
        <p:nvGraphicFramePr>
          <p:cNvPr id="6" name="Chart 5"/>
          <p:cNvGraphicFramePr>
            <a:graphicFrameLocks/>
          </p:cNvGraphicFramePr>
          <p:nvPr>
            <p:extLst>
              <p:ext uri="{D42A27DB-BD31-4B8C-83A1-F6EECF244321}">
                <p14:modId xmlns:p14="http://schemas.microsoft.com/office/powerpoint/2010/main" val="3808154785"/>
              </p:ext>
            </p:extLst>
          </p:nvPr>
        </p:nvGraphicFramePr>
        <p:xfrm>
          <a:off x="3886200" y="533400"/>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a:graphicFrameLocks/>
          </p:cNvGraphicFramePr>
          <p:nvPr>
            <p:extLst>
              <p:ext uri="{D42A27DB-BD31-4B8C-83A1-F6EECF244321}">
                <p14:modId xmlns:p14="http://schemas.microsoft.com/office/powerpoint/2010/main" val="3787504324"/>
              </p:ext>
            </p:extLst>
          </p:nvPr>
        </p:nvGraphicFramePr>
        <p:xfrm>
          <a:off x="3886200" y="3733800"/>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8" name="TextBox 7"/>
          <p:cNvSpPr txBox="1"/>
          <p:nvPr/>
        </p:nvSpPr>
        <p:spPr>
          <a:xfrm>
            <a:off x="381000" y="1181725"/>
            <a:ext cx="3276600" cy="1446550"/>
          </a:xfrm>
          <a:prstGeom prst="rect">
            <a:avLst/>
          </a:prstGeom>
          <a:noFill/>
        </p:spPr>
        <p:txBody>
          <a:bodyPr wrap="square" rtlCol="0">
            <a:spAutoFit/>
          </a:bodyPr>
          <a:lstStyle/>
          <a:p>
            <a:pPr algn="r"/>
            <a:r>
              <a:rPr lang="en-US" sz="4400" b="1" dirty="0" smtClean="0">
                <a:solidFill>
                  <a:srgbClr val="0070C0"/>
                </a:solidFill>
              </a:rPr>
              <a:t>Enrollment by school</a:t>
            </a:r>
            <a:endParaRPr lang="en-US" sz="4400" b="1" dirty="0">
              <a:solidFill>
                <a:schemeClr val="accent1"/>
              </a:solidFill>
            </a:endParaRPr>
          </a:p>
        </p:txBody>
      </p:sp>
      <p:sp>
        <p:nvSpPr>
          <p:cNvPr id="11" name="TextBox 10"/>
          <p:cNvSpPr txBox="1"/>
          <p:nvPr/>
        </p:nvSpPr>
        <p:spPr>
          <a:xfrm>
            <a:off x="386179" y="4382125"/>
            <a:ext cx="3276600" cy="1446550"/>
          </a:xfrm>
          <a:prstGeom prst="rect">
            <a:avLst/>
          </a:prstGeom>
          <a:noFill/>
        </p:spPr>
        <p:txBody>
          <a:bodyPr wrap="square" rtlCol="0">
            <a:spAutoFit/>
          </a:bodyPr>
          <a:lstStyle/>
          <a:p>
            <a:pPr algn="r"/>
            <a:r>
              <a:rPr lang="en-US" sz="4400" b="1" dirty="0" smtClean="0">
                <a:solidFill>
                  <a:srgbClr val="0070C0"/>
                </a:solidFill>
              </a:rPr>
              <a:t>Average CPU by school</a:t>
            </a:r>
            <a:endParaRPr lang="en-US" sz="4400" b="1" dirty="0">
              <a:solidFill>
                <a:schemeClr val="accent1"/>
              </a:solidFill>
            </a:endParaRPr>
          </a:p>
        </p:txBody>
      </p:sp>
    </p:spTree>
    <p:extLst>
      <p:ext uri="{BB962C8B-B14F-4D97-AF65-F5344CB8AC3E}">
        <p14:creationId xmlns:p14="http://schemas.microsoft.com/office/powerpoint/2010/main" val="33237392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7000" r="-7000"/>
          </a:stretch>
        </a:blipFill>
        <a:effectLst/>
      </p:bgPr>
    </p:bg>
    <p:spTree>
      <p:nvGrpSpPr>
        <p:cNvPr id="1" name=""/>
        <p:cNvGrpSpPr/>
        <p:nvPr/>
      </p:nvGrpSpPr>
      <p:grpSpPr>
        <a:xfrm>
          <a:off x="0" y="0"/>
          <a:ext cx="0" cy="0"/>
          <a:chOff x="0" y="0"/>
          <a:chExt cx="0" cy="0"/>
        </a:xfrm>
      </p:grpSpPr>
      <p:sp>
        <p:nvSpPr>
          <p:cNvPr id="9" name="Rectangle 8"/>
          <p:cNvSpPr/>
          <p:nvPr/>
        </p:nvSpPr>
        <p:spPr>
          <a:xfrm>
            <a:off x="1310300" y="1905000"/>
            <a:ext cx="6515100" cy="28194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txBox="1">
            <a:spLocks/>
          </p:cNvSpPr>
          <p:nvPr/>
        </p:nvSpPr>
        <p:spPr>
          <a:xfrm>
            <a:off x="1310300" y="1790700"/>
            <a:ext cx="6515100" cy="3048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5400" b="1" dirty="0" smtClean="0">
                <a:solidFill>
                  <a:srgbClr val="0070C0"/>
                </a:solidFill>
                <a:latin typeface="+mn-lt"/>
              </a:rPr>
              <a:t>Are publishers’ pricing models fair?</a:t>
            </a:r>
            <a:endParaRPr lang="en-US" sz="5400" b="1" dirty="0">
              <a:solidFill>
                <a:srgbClr val="0070C0"/>
              </a:solidFill>
              <a:latin typeface="+mn-lt"/>
              <a:cs typeface="Andalus" pitchFamily="18" charset="-78"/>
            </a:endParaRPr>
          </a:p>
        </p:txBody>
      </p:sp>
    </p:spTree>
    <p:extLst>
      <p:ext uri="{BB962C8B-B14F-4D97-AF65-F5344CB8AC3E}">
        <p14:creationId xmlns:p14="http://schemas.microsoft.com/office/powerpoint/2010/main" val="172846798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0000"/>
            <a:lum/>
          </a:blip>
          <a:srcRect/>
          <a:stretch>
            <a:fillRect l="-7000" r="-7000"/>
          </a:stretch>
        </a:blipFill>
        <a:effectLst/>
      </p:bgPr>
    </p:bg>
    <p:spTree>
      <p:nvGrpSpPr>
        <p:cNvPr id="1" name=""/>
        <p:cNvGrpSpPr/>
        <p:nvPr/>
      </p:nvGrpSpPr>
      <p:grpSpPr>
        <a:xfrm>
          <a:off x="0" y="0"/>
          <a:ext cx="0" cy="0"/>
          <a:chOff x="0" y="0"/>
          <a:chExt cx="0" cy="0"/>
        </a:xfrm>
      </p:grpSpPr>
      <p:graphicFrame>
        <p:nvGraphicFramePr>
          <p:cNvPr id="6" name="Chart 5"/>
          <p:cNvGraphicFramePr>
            <a:graphicFrameLocks/>
          </p:cNvGraphicFramePr>
          <p:nvPr>
            <p:extLst>
              <p:ext uri="{D42A27DB-BD31-4B8C-83A1-F6EECF244321}">
                <p14:modId xmlns:p14="http://schemas.microsoft.com/office/powerpoint/2010/main" val="701797502"/>
              </p:ext>
            </p:extLst>
          </p:nvPr>
        </p:nvGraphicFramePr>
        <p:xfrm>
          <a:off x="3886200" y="533400"/>
          <a:ext cx="45720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381000" y="1181725"/>
            <a:ext cx="3276600" cy="1446550"/>
          </a:xfrm>
          <a:prstGeom prst="rect">
            <a:avLst/>
          </a:prstGeom>
          <a:noFill/>
        </p:spPr>
        <p:txBody>
          <a:bodyPr wrap="square" rtlCol="0">
            <a:spAutoFit/>
          </a:bodyPr>
          <a:lstStyle/>
          <a:p>
            <a:pPr algn="r"/>
            <a:r>
              <a:rPr lang="en-US" sz="4400" b="1" dirty="0" smtClean="0">
                <a:solidFill>
                  <a:srgbClr val="0070C0"/>
                </a:solidFill>
              </a:rPr>
              <a:t>Enrollment by school</a:t>
            </a:r>
            <a:endParaRPr lang="en-US" sz="4400" b="1" dirty="0">
              <a:solidFill>
                <a:schemeClr val="accent1"/>
              </a:solidFill>
            </a:endParaRPr>
          </a:p>
        </p:txBody>
      </p:sp>
      <p:sp>
        <p:nvSpPr>
          <p:cNvPr id="11" name="TextBox 10"/>
          <p:cNvSpPr txBox="1"/>
          <p:nvPr/>
        </p:nvSpPr>
        <p:spPr>
          <a:xfrm>
            <a:off x="457200" y="3886200"/>
            <a:ext cx="3276600" cy="2123658"/>
          </a:xfrm>
          <a:prstGeom prst="rect">
            <a:avLst/>
          </a:prstGeom>
          <a:noFill/>
        </p:spPr>
        <p:txBody>
          <a:bodyPr wrap="square" rtlCol="0">
            <a:spAutoFit/>
          </a:bodyPr>
          <a:lstStyle/>
          <a:p>
            <a:pPr algn="r"/>
            <a:r>
              <a:rPr lang="en-US" sz="4400" b="1" dirty="0" smtClean="0">
                <a:solidFill>
                  <a:srgbClr val="0070C0"/>
                </a:solidFill>
              </a:rPr>
              <a:t>Downloads per enrolled student</a:t>
            </a:r>
            <a:endParaRPr lang="en-US" sz="4400" b="1" dirty="0">
              <a:solidFill>
                <a:schemeClr val="accent1"/>
              </a:solidFill>
            </a:endParaRPr>
          </a:p>
        </p:txBody>
      </p:sp>
      <p:graphicFrame>
        <p:nvGraphicFramePr>
          <p:cNvPr id="9" name="Chart 8"/>
          <p:cNvGraphicFramePr>
            <a:graphicFrameLocks/>
          </p:cNvGraphicFramePr>
          <p:nvPr>
            <p:extLst>
              <p:ext uri="{D42A27DB-BD31-4B8C-83A1-F6EECF244321}">
                <p14:modId xmlns:p14="http://schemas.microsoft.com/office/powerpoint/2010/main" val="190242723"/>
              </p:ext>
            </p:extLst>
          </p:nvPr>
        </p:nvGraphicFramePr>
        <p:xfrm>
          <a:off x="3718264" y="3352800"/>
          <a:ext cx="4572000" cy="27432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51723126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0000"/>
            <a:lum/>
          </a:blip>
          <a:srcRect/>
          <a:stretch>
            <a:fillRect l="-7000" r="-7000"/>
          </a:stretch>
        </a:blipFill>
        <a:effectLst/>
      </p:bgPr>
    </p:bg>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4211453307"/>
              </p:ext>
            </p:extLst>
          </p:nvPr>
        </p:nvGraphicFramePr>
        <p:xfrm>
          <a:off x="304800" y="1219201"/>
          <a:ext cx="8458200" cy="5261247"/>
        </p:xfrm>
        <a:graphic>
          <a:graphicData uri="http://schemas.openxmlformats.org/drawingml/2006/table">
            <a:tbl>
              <a:tblPr>
                <a:tableStyleId>{5C22544A-7EE6-4342-B048-85BDC9FD1C3A}</a:tableStyleId>
              </a:tblPr>
              <a:tblGrid>
                <a:gridCol w="2897654"/>
                <a:gridCol w="1375044"/>
                <a:gridCol w="1482365"/>
                <a:gridCol w="1395166"/>
                <a:gridCol w="1307971"/>
              </a:tblGrid>
              <a:tr h="737595">
                <a:tc>
                  <a:txBody>
                    <a:bodyPr/>
                    <a:lstStyle/>
                    <a:p>
                      <a:pPr algn="l" fontAlgn="b"/>
                      <a:r>
                        <a:rPr lang="en-US" sz="1600" b="1" u="none" strike="noStrike" dirty="0">
                          <a:effectLst/>
                        </a:rPr>
                        <a:t>School</a:t>
                      </a:r>
                      <a:endParaRPr lang="en-US" sz="1600" b="1"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l" fontAlgn="b"/>
                      <a:r>
                        <a:rPr lang="en-US" sz="1600" b="1" u="none" strike="noStrike" dirty="0" smtClean="0">
                          <a:effectLst/>
                        </a:rPr>
                        <a:t>Carnegie Classification</a:t>
                      </a:r>
                      <a:endParaRPr lang="en-US" sz="1600" b="1"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ctr" fontAlgn="b"/>
                      <a:r>
                        <a:rPr lang="en-US" sz="1600" b="1" i="0" u="none" strike="noStrike" dirty="0" smtClean="0">
                          <a:solidFill>
                            <a:schemeClr val="dk1"/>
                          </a:solidFill>
                          <a:effectLst/>
                          <a:latin typeface="+mn-lt"/>
                        </a:rPr>
                        <a:t>2011-2012</a:t>
                      </a:r>
                      <a:r>
                        <a:rPr lang="en-US" sz="1600" b="1" i="0" u="none" strike="noStrike" baseline="0" dirty="0" smtClean="0">
                          <a:solidFill>
                            <a:schemeClr val="dk1"/>
                          </a:solidFill>
                          <a:effectLst/>
                          <a:latin typeface="+mn-lt"/>
                        </a:rPr>
                        <a:t> Full-text downloads</a:t>
                      </a:r>
                      <a:endParaRPr lang="en-US" sz="1600" b="1"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ctr" fontAlgn="b"/>
                      <a:r>
                        <a:rPr lang="en-US" sz="1600" b="1" u="none" strike="noStrike" dirty="0">
                          <a:effectLst/>
                        </a:rPr>
                        <a:t>Student Enrollment Fall 2011</a:t>
                      </a:r>
                      <a:endParaRPr lang="en-US" sz="1600" b="1"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ctr" fontAlgn="b"/>
                      <a:r>
                        <a:rPr lang="en-US" sz="1600" b="1" u="none" strike="noStrike" dirty="0" smtClean="0">
                          <a:effectLst/>
                        </a:rPr>
                        <a:t>DPES</a:t>
                      </a:r>
                      <a:endParaRPr lang="en-US" sz="1600" b="1" i="0" u="none" strike="noStrike" dirty="0">
                        <a:solidFill>
                          <a:srgbClr val="000000"/>
                        </a:solidFill>
                        <a:effectLst/>
                        <a:latin typeface="Calibri"/>
                      </a:endParaRPr>
                    </a:p>
                  </a:txBody>
                  <a:tcPr marL="9525" marR="9525" marT="9525" marB="0" anchor="b">
                    <a:solidFill>
                      <a:schemeClr val="bg1">
                        <a:alpha val="71000"/>
                      </a:schemeClr>
                    </a:solidFill>
                  </a:tcPr>
                </a:tc>
              </a:tr>
              <a:tr h="494891">
                <a:tc>
                  <a:txBody>
                    <a:bodyPr/>
                    <a:lstStyle/>
                    <a:p>
                      <a:pPr algn="l" fontAlgn="b"/>
                      <a:r>
                        <a:rPr lang="en-US" sz="1600" b="0" u="none" strike="noStrike" dirty="0">
                          <a:effectLst/>
                        </a:rPr>
                        <a:t>North Carolina Central University</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l" fontAlgn="b"/>
                      <a:r>
                        <a:rPr lang="en-US" sz="1600" u="none" strike="noStrike">
                          <a:effectLst/>
                        </a:rPr>
                        <a:t>Master's</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effectLst/>
                        </a:rPr>
                        <a:t>18,776</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effectLst/>
                        </a:rPr>
                        <a:t>7,587</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effectLst/>
                        </a:rPr>
                        <a:t>2.47</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r>
              <a:tr h="279859">
                <a:tc>
                  <a:txBody>
                    <a:bodyPr/>
                    <a:lstStyle/>
                    <a:p>
                      <a:pPr algn="l" fontAlgn="b"/>
                      <a:r>
                        <a:rPr lang="en-US" sz="1600" b="0" u="none" strike="noStrike" dirty="0">
                          <a:effectLst/>
                        </a:rPr>
                        <a:t>UNC Pembroke</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l" fontAlgn="b"/>
                      <a:r>
                        <a:rPr lang="en-US" sz="1600" u="none" strike="noStrike" dirty="0">
                          <a:effectLst/>
                        </a:rPr>
                        <a:t>Master's</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effectLst/>
                        </a:rPr>
                        <a:t>18,233</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effectLst/>
                        </a:rPr>
                        <a:t>5,477</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effectLst/>
                        </a:rPr>
                        <a:t>3.33</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r>
              <a:tr h="279859">
                <a:tc>
                  <a:txBody>
                    <a:bodyPr/>
                    <a:lstStyle/>
                    <a:p>
                      <a:pPr algn="l" fontAlgn="b"/>
                      <a:r>
                        <a:rPr lang="en-US" sz="1600" b="0" u="none" strike="noStrike" dirty="0">
                          <a:effectLst/>
                        </a:rPr>
                        <a:t>Elizabeth City State University</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l" fontAlgn="b"/>
                      <a:r>
                        <a:rPr lang="en-US" sz="1600" u="none" strike="noStrike" dirty="0" smtClean="0">
                          <a:effectLst/>
                        </a:rPr>
                        <a:t>Baccalaureate</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effectLst/>
                        </a:rPr>
                        <a:t>12,686</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effectLst/>
                        </a:rPr>
                        <a:t>2,772</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effectLst/>
                        </a:rPr>
                        <a:t>4.58</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r>
              <a:tr h="279859">
                <a:tc>
                  <a:txBody>
                    <a:bodyPr/>
                    <a:lstStyle/>
                    <a:p>
                      <a:pPr algn="l" fontAlgn="b"/>
                      <a:r>
                        <a:rPr lang="en-US" sz="1600" u="none" strike="noStrike">
                          <a:effectLst/>
                        </a:rPr>
                        <a:t>Fayetteville State University</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c>
                  <a:txBody>
                    <a:bodyPr/>
                    <a:lstStyle/>
                    <a:p>
                      <a:pPr algn="l" fontAlgn="b"/>
                      <a:r>
                        <a:rPr lang="en-US" sz="1600" u="none" strike="noStrike" dirty="0">
                          <a:effectLst/>
                        </a:rPr>
                        <a:t>Master's</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u="none" strike="noStrike">
                          <a:effectLst/>
                        </a:rPr>
                        <a:t>31,133</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u="none" strike="noStrike">
                          <a:effectLst/>
                        </a:rPr>
                        <a:t>5,199</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u="none" strike="noStrike">
                          <a:effectLst/>
                        </a:rPr>
                        <a:t>5.99</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r>
              <a:tr h="387144">
                <a:tc>
                  <a:txBody>
                    <a:bodyPr/>
                    <a:lstStyle/>
                    <a:p>
                      <a:pPr algn="l" fontAlgn="b"/>
                      <a:r>
                        <a:rPr lang="en-US" sz="1600" u="none" strike="noStrike">
                          <a:effectLst/>
                        </a:rPr>
                        <a:t>Winston-Salem State University</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c>
                  <a:txBody>
                    <a:bodyPr/>
                    <a:lstStyle/>
                    <a:p>
                      <a:pPr algn="l" fontAlgn="b"/>
                      <a:r>
                        <a:rPr lang="en-US" sz="1600" u="none" strike="noStrike" dirty="0">
                          <a:effectLst/>
                        </a:rPr>
                        <a:t>Master's</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u="none" strike="noStrike" dirty="0">
                          <a:effectLst/>
                        </a:rPr>
                        <a:t>35,414</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u="none" strike="noStrike">
                          <a:effectLst/>
                        </a:rPr>
                        <a:t>5,765</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u="none" strike="noStrike">
                          <a:effectLst/>
                        </a:rPr>
                        <a:t>6.14</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r>
              <a:tr h="279859">
                <a:tc>
                  <a:txBody>
                    <a:bodyPr/>
                    <a:lstStyle/>
                    <a:p>
                      <a:pPr algn="l" fontAlgn="b"/>
                      <a:r>
                        <a:rPr lang="en-US" sz="1600" b="0" u="none" strike="noStrike" dirty="0" smtClean="0">
                          <a:solidFill>
                            <a:schemeClr val="tx1"/>
                          </a:solidFill>
                          <a:effectLst/>
                        </a:rPr>
                        <a:t>UNC Wilmington</a:t>
                      </a:r>
                      <a:endParaRPr lang="en-US" sz="1600" b="0" i="0" u="none" strike="noStrike" dirty="0">
                        <a:solidFill>
                          <a:schemeClr val="tx1"/>
                        </a:solidFill>
                        <a:effectLst/>
                        <a:latin typeface="Calibri"/>
                      </a:endParaRPr>
                    </a:p>
                  </a:txBody>
                  <a:tcPr marL="9525" marR="9525" marT="9525" marB="0" anchor="b">
                    <a:solidFill>
                      <a:schemeClr val="bg1">
                        <a:alpha val="71000"/>
                      </a:schemeClr>
                    </a:solidFill>
                  </a:tcPr>
                </a:tc>
                <a:tc>
                  <a:txBody>
                    <a:bodyPr/>
                    <a:lstStyle/>
                    <a:p>
                      <a:pPr algn="l" fontAlgn="b"/>
                      <a:r>
                        <a:rPr lang="en-US" sz="1600" b="0" u="none" strike="noStrike" dirty="0" smtClean="0">
                          <a:solidFill>
                            <a:schemeClr val="tx1"/>
                          </a:solidFill>
                          <a:effectLst/>
                        </a:rPr>
                        <a:t>Master's</a:t>
                      </a:r>
                      <a:endParaRPr lang="en-US" sz="1600" b="0" i="0" u="none" strike="noStrike" dirty="0">
                        <a:solidFill>
                          <a:schemeClr val="tx1"/>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solidFill>
                            <a:schemeClr val="tx1"/>
                          </a:solidFill>
                          <a:effectLst/>
                        </a:rPr>
                        <a:t>105,980</a:t>
                      </a:r>
                      <a:endParaRPr lang="en-US" sz="1600" b="0" i="0" u="none" strike="noStrike" dirty="0">
                        <a:solidFill>
                          <a:schemeClr val="tx1"/>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solidFill>
                            <a:schemeClr val="tx1"/>
                          </a:solidFill>
                          <a:effectLst/>
                        </a:rPr>
                        <a:t>12,321</a:t>
                      </a:r>
                      <a:endParaRPr lang="en-US" sz="1600" b="0" i="0" u="none" strike="noStrike" dirty="0">
                        <a:solidFill>
                          <a:schemeClr val="tx1"/>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solidFill>
                            <a:schemeClr val="tx1"/>
                          </a:solidFill>
                          <a:effectLst/>
                        </a:rPr>
                        <a:t>8.60</a:t>
                      </a:r>
                      <a:endParaRPr lang="en-US" sz="1600" b="0" i="0" u="none" strike="noStrike" dirty="0">
                        <a:solidFill>
                          <a:schemeClr val="tx1"/>
                        </a:solidFill>
                        <a:effectLst/>
                        <a:latin typeface="Calibri"/>
                      </a:endParaRPr>
                    </a:p>
                  </a:txBody>
                  <a:tcPr marL="9525" marR="9525" marT="9525" marB="0" anchor="b">
                    <a:solidFill>
                      <a:schemeClr val="bg1">
                        <a:alpha val="71000"/>
                      </a:schemeClr>
                    </a:solidFill>
                  </a:tcPr>
                </a:tc>
              </a:tr>
              <a:tr h="279859">
                <a:tc>
                  <a:txBody>
                    <a:bodyPr/>
                    <a:lstStyle/>
                    <a:p>
                      <a:pPr algn="l" fontAlgn="b"/>
                      <a:r>
                        <a:rPr lang="en-US" sz="1600" u="none" strike="noStrike">
                          <a:effectLst/>
                        </a:rPr>
                        <a:t>Western Carolina University</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c>
                  <a:txBody>
                    <a:bodyPr/>
                    <a:lstStyle/>
                    <a:p>
                      <a:pPr algn="l" fontAlgn="b"/>
                      <a:r>
                        <a:rPr lang="en-US" sz="1600" u="none" strike="noStrike">
                          <a:effectLst/>
                        </a:rPr>
                        <a:t>Master's</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u="none" strike="noStrike">
                          <a:effectLst/>
                        </a:rPr>
                        <a:t>72,650</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u="none" strike="noStrike">
                          <a:effectLst/>
                        </a:rPr>
                        <a:t>8,343</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u="none" strike="noStrike">
                          <a:effectLst/>
                        </a:rPr>
                        <a:t>8.71</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r>
              <a:tr h="279859">
                <a:tc>
                  <a:txBody>
                    <a:bodyPr/>
                    <a:lstStyle/>
                    <a:p>
                      <a:pPr algn="l" fontAlgn="b"/>
                      <a:r>
                        <a:rPr lang="en-US" sz="1600" u="none" strike="noStrike" dirty="0">
                          <a:effectLst/>
                        </a:rPr>
                        <a:t>Appalachian State University</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l" fontAlgn="b"/>
                      <a:r>
                        <a:rPr lang="en-US" sz="1600" u="none" strike="noStrike" dirty="0">
                          <a:effectLst/>
                        </a:rPr>
                        <a:t>Master's</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u="none" strike="noStrike">
                          <a:effectLst/>
                        </a:rPr>
                        <a:t>145,872</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u="none" strike="noStrike" dirty="0">
                          <a:effectLst/>
                        </a:rPr>
                        <a:t>16,654</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u="none" strike="noStrike">
                          <a:effectLst/>
                        </a:rPr>
                        <a:t>8.76</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r>
              <a:tr h="279859">
                <a:tc>
                  <a:txBody>
                    <a:bodyPr/>
                    <a:lstStyle/>
                    <a:p>
                      <a:pPr algn="l" fontAlgn="b"/>
                      <a:r>
                        <a:rPr lang="en-US" sz="1600" u="none" strike="noStrike">
                          <a:effectLst/>
                        </a:rPr>
                        <a:t>UNC Charlotte</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c>
                  <a:txBody>
                    <a:bodyPr/>
                    <a:lstStyle/>
                    <a:p>
                      <a:pPr algn="l" fontAlgn="b"/>
                      <a:r>
                        <a:rPr lang="en-US" sz="1600" u="none" strike="noStrike">
                          <a:effectLst/>
                        </a:rPr>
                        <a:t>Research</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u="none" strike="noStrike">
                          <a:effectLst/>
                        </a:rPr>
                        <a:t>223,258</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u="none" strike="noStrike" dirty="0">
                          <a:effectLst/>
                        </a:rPr>
                        <a:t>22,630</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u="none" strike="noStrike">
                          <a:effectLst/>
                        </a:rPr>
                        <a:t>9.87</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r>
              <a:tr h="279859">
                <a:tc>
                  <a:txBody>
                    <a:bodyPr/>
                    <a:lstStyle/>
                    <a:p>
                      <a:pPr algn="l" fontAlgn="b"/>
                      <a:r>
                        <a:rPr lang="en-US" sz="1600" b="0" u="none" strike="noStrike" dirty="0">
                          <a:solidFill>
                            <a:schemeClr val="tx1"/>
                          </a:solidFill>
                          <a:effectLst/>
                        </a:rPr>
                        <a:t>NC A&amp;T State University</a:t>
                      </a:r>
                      <a:endParaRPr lang="en-US" sz="1600" b="0" i="0" u="none" strike="noStrike" dirty="0">
                        <a:solidFill>
                          <a:schemeClr val="tx1"/>
                        </a:solidFill>
                        <a:effectLst/>
                        <a:latin typeface="Calibri"/>
                      </a:endParaRPr>
                    </a:p>
                  </a:txBody>
                  <a:tcPr marL="9525" marR="9525" marT="9525" marB="0" anchor="b">
                    <a:solidFill>
                      <a:schemeClr val="bg1">
                        <a:alpha val="71000"/>
                      </a:schemeClr>
                    </a:solidFill>
                  </a:tcPr>
                </a:tc>
                <a:tc>
                  <a:txBody>
                    <a:bodyPr/>
                    <a:lstStyle/>
                    <a:p>
                      <a:pPr algn="l" fontAlgn="b"/>
                      <a:r>
                        <a:rPr lang="en-US" sz="1600" b="0" u="none" strike="noStrike" dirty="0">
                          <a:solidFill>
                            <a:schemeClr val="tx1"/>
                          </a:solidFill>
                          <a:effectLst/>
                        </a:rPr>
                        <a:t>Research</a:t>
                      </a:r>
                      <a:endParaRPr lang="en-US" sz="1600" b="0" i="0" u="none" strike="noStrike" dirty="0">
                        <a:solidFill>
                          <a:schemeClr val="tx1"/>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solidFill>
                            <a:schemeClr val="tx1"/>
                          </a:solidFill>
                          <a:effectLst/>
                        </a:rPr>
                        <a:t>110,023</a:t>
                      </a:r>
                      <a:endParaRPr lang="en-US" sz="1600" b="0" i="0" u="none" strike="noStrike" dirty="0">
                        <a:solidFill>
                          <a:schemeClr val="tx1"/>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solidFill>
                            <a:schemeClr val="tx1"/>
                          </a:solidFill>
                          <a:effectLst/>
                        </a:rPr>
                        <a:t>10,063</a:t>
                      </a:r>
                      <a:endParaRPr lang="en-US" sz="1600" b="0" i="0" u="none" strike="noStrike" dirty="0">
                        <a:solidFill>
                          <a:schemeClr val="tx1"/>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solidFill>
                            <a:schemeClr val="tx1"/>
                          </a:solidFill>
                          <a:effectLst/>
                        </a:rPr>
                        <a:t>10.93</a:t>
                      </a:r>
                      <a:endParaRPr lang="en-US" sz="1600" b="0" i="0" u="none" strike="noStrike" dirty="0">
                        <a:solidFill>
                          <a:schemeClr val="tx1"/>
                        </a:solidFill>
                        <a:effectLst/>
                        <a:latin typeface="Calibri"/>
                      </a:endParaRPr>
                    </a:p>
                  </a:txBody>
                  <a:tcPr marL="9525" marR="9525" marT="9525" marB="0" anchor="b">
                    <a:solidFill>
                      <a:schemeClr val="bg1">
                        <a:alpha val="71000"/>
                      </a:schemeClr>
                    </a:solidFill>
                  </a:tcPr>
                </a:tc>
              </a:tr>
              <a:tr h="279859">
                <a:tc>
                  <a:txBody>
                    <a:bodyPr/>
                    <a:lstStyle/>
                    <a:p>
                      <a:pPr algn="l" fontAlgn="b"/>
                      <a:r>
                        <a:rPr lang="en-US" sz="1600" b="0" u="none" strike="noStrike" dirty="0">
                          <a:effectLst/>
                        </a:rPr>
                        <a:t>UNC Greensboro</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l" fontAlgn="b"/>
                      <a:r>
                        <a:rPr lang="en-US" sz="1600" u="none" strike="noStrike">
                          <a:effectLst/>
                        </a:rPr>
                        <a:t>Research</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effectLst/>
                        </a:rPr>
                        <a:t>214,738</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effectLst/>
                        </a:rPr>
                        <a:t>16,855</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effectLst/>
                        </a:rPr>
                        <a:t>12.74</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r>
              <a:tr h="279859">
                <a:tc>
                  <a:txBody>
                    <a:bodyPr/>
                    <a:lstStyle/>
                    <a:p>
                      <a:pPr algn="l" fontAlgn="b"/>
                      <a:r>
                        <a:rPr lang="en-US" sz="1600" u="none" strike="noStrike">
                          <a:effectLst/>
                        </a:rPr>
                        <a:t>UNC Asheville</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c>
                  <a:txBody>
                    <a:bodyPr/>
                    <a:lstStyle/>
                    <a:p>
                      <a:pPr algn="l" fontAlgn="b"/>
                      <a:r>
                        <a:rPr lang="en-US" sz="1600" u="none" strike="noStrike" dirty="0" smtClean="0">
                          <a:effectLst/>
                        </a:rPr>
                        <a:t>Baccalaureate</a:t>
                      </a:r>
                      <a:endParaRPr lang="en-US" sz="1600" b="0" i="0" u="none" strike="noStrike" dirty="0">
                        <a:solidFill>
                          <a:srgbClr val="000000"/>
                        </a:solidFill>
                        <a:effectLst/>
                        <a:latin typeface="+mn-lt"/>
                      </a:endParaRPr>
                    </a:p>
                  </a:txBody>
                  <a:tcPr marL="9525" marR="9525" marT="9525" marB="0" anchor="b">
                    <a:solidFill>
                      <a:schemeClr val="bg1">
                        <a:alpha val="71000"/>
                      </a:schemeClr>
                    </a:solidFill>
                  </a:tcPr>
                </a:tc>
                <a:tc>
                  <a:txBody>
                    <a:bodyPr/>
                    <a:lstStyle/>
                    <a:p>
                      <a:pPr algn="r" fontAlgn="b"/>
                      <a:r>
                        <a:rPr lang="en-US" sz="1600" b="0" u="none" strike="noStrike">
                          <a:effectLst/>
                        </a:rPr>
                        <a:t>67,464</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effectLst/>
                        </a:rPr>
                        <a:t>3,466</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u="none" strike="noStrike" dirty="0">
                          <a:effectLst/>
                        </a:rPr>
                        <a:t>19.46</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r>
              <a:tr h="279859">
                <a:tc>
                  <a:txBody>
                    <a:bodyPr/>
                    <a:lstStyle/>
                    <a:p>
                      <a:pPr algn="l" fontAlgn="b"/>
                      <a:r>
                        <a:rPr lang="en-US" sz="1600" b="0" u="none" strike="noStrike">
                          <a:effectLst/>
                        </a:rPr>
                        <a:t>East Carolina University</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c>
                  <a:txBody>
                    <a:bodyPr/>
                    <a:lstStyle/>
                    <a:p>
                      <a:pPr algn="l" fontAlgn="b"/>
                      <a:r>
                        <a:rPr lang="en-US" sz="1600" u="none" strike="noStrike">
                          <a:effectLst/>
                        </a:rPr>
                        <a:t>Research</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effectLst/>
                        </a:rPr>
                        <a:t>484,984</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effectLst/>
                        </a:rPr>
                        <a:t>24,588</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effectLst/>
                        </a:rPr>
                        <a:t>19.72</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r>
              <a:tr h="279859">
                <a:tc>
                  <a:txBody>
                    <a:bodyPr/>
                    <a:lstStyle/>
                    <a:p>
                      <a:pPr algn="l" fontAlgn="b"/>
                      <a:r>
                        <a:rPr lang="en-US" sz="1600" b="0" u="none" strike="noStrike">
                          <a:effectLst/>
                        </a:rPr>
                        <a:t>NC State University</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c>
                  <a:txBody>
                    <a:bodyPr/>
                    <a:lstStyle/>
                    <a:p>
                      <a:pPr algn="l" fontAlgn="b"/>
                      <a:r>
                        <a:rPr lang="en-US" sz="1600" u="none" strike="noStrike">
                          <a:effectLst/>
                        </a:rPr>
                        <a:t>Research</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effectLst/>
                        </a:rPr>
                        <a:t>1,248,504</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effectLst/>
                        </a:rPr>
                        <a:t>30,950</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effectLst/>
                        </a:rPr>
                        <a:t>40.34</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r>
              <a:tr h="279859">
                <a:tc>
                  <a:txBody>
                    <a:bodyPr/>
                    <a:lstStyle/>
                    <a:p>
                      <a:pPr algn="l" fontAlgn="b"/>
                      <a:r>
                        <a:rPr lang="en-US" sz="1600" b="0" u="none" strike="noStrike" dirty="0">
                          <a:effectLst/>
                        </a:rPr>
                        <a:t>UNC - Chapel Hill</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l" fontAlgn="b"/>
                      <a:r>
                        <a:rPr lang="en-US" sz="1600" u="none" strike="noStrike">
                          <a:effectLst/>
                        </a:rPr>
                        <a:t>Research</a:t>
                      </a:r>
                      <a:endParaRPr lang="en-US" sz="1600" b="0" i="0" u="none" strike="noStrike">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effectLst/>
                        </a:rPr>
                        <a:t>2,350,522</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effectLst/>
                        </a:rPr>
                        <a:t>26,837</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c>
                  <a:txBody>
                    <a:bodyPr/>
                    <a:lstStyle/>
                    <a:p>
                      <a:pPr algn="r" fontAlgn="b"/>
                      <a:r>
                        <a:rPr lang="en-US" sz="1600" b="0" u="none" strike="noStrike" dirty="0">
                          <a:effectLst/>
                        </a:rPr>
                        <a:t>87.59</a:t>
                      </a:r>
                      <a:endParaRPr lang="en-US" sz="1600" b="0" i="0" u="none" strike="noStrike" dirty="0">
                        <a:solidFill>
                          <a:srgbClr val="000000"/>
                        </a:solidFill>
                        <a:effectLst/>
                        <a:latin typeface="Calibri"/>
                      </a:endParaRPr>
                    </a:p>
                  </a:txBody>
                  <a:tcPr marL="9525" marR="9525" marT="9525" marB="0" anchor="b">
                    <a:solidFill>
                      <a:schemeClr val="bg1">
                        <a:alpha val="71000"/>
                      </a:schemeClr>
                    </a:solidFill>
                  </a:tcPr>
                </a:tc>
              </a:tr>
            </a:tbl>
          </a:graphicData>
        </a:graphic>
      </p:graphicFrame>
      <p:sp>
        <p:nvSpPr>
          <p:cNvPr id="9" name="Title 1"/>
          <p:cNvSpPr txBox="1">
            <a:spLocks/>
          </p:cNvSpPr>
          <p:nvPr/>
        </p:nvSpPr>
        <p:spPr>
          <a:xfrm>
            <a:off x="457200" y="228600"/>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solidFill>
                  <a:srgbClr val="0070C0"/>
                </a:solidFill>
                <a:latin typeface="+mn-lt"/>
                <a:cs typeface="Andalus" pitchFamily="18" charset="-78"/>
              </a:rPr>
              <a:t>Schools by Carnegie Classification</a:t>
            </a:r>
            <a:endParaRPr lang="en-US" b="1" dirty="0">
              <a:solidFill>
                <a:srgbClr val="0070C0"/>
              </a:solidFill>
              <a:latin typeface="+mn-lt"/>
              <a:cs typeface="Andalus" pitchFamily="18" charset="-78"/>
            </a:endParaRPr>
          </a:p>
        </p:txBody>
      </p:sp>
    </p:spTree>
    <p:extLst>
      <p:ext uri="{BB962C8B-B14F-4D97-AF65-F5344CB8AC3E}">
        <p14:creationId xmlns:p14="http://schemas.microsoft.com/office/powerpoint/2010/main" val="38511725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0000"/>
            <a:lum/>
          </a:blip>
          <a:srcRect/>
          <a:stretch>
            <a:fillRect l="-7000" r="-7000"/>
          </a:stretch>
        </a:blipFill>
        <a:effectLst/>
      </p:bgPr>
    </p:bg>
    <p:spTree>
      <p:nvGrpSpPr>
        <p:cNvPr id="1" name=""/>
        <p:cNvGrpSpPr/>
        <p:nvPr/>
      </p:nvGrpSpPr>
      <p:grpSpPr>
        <a:xfrm>
          <a:off x="0" y="0"/>
          <a:ext cx="0" cy="0"/>
          <a:chOff x="0" y="0"/>
          <a:chExt cx="0" cy="0"/>
        </a:xfrm>
      </p:grpSpPr>
      <p:graphicFrame>
        <p:nvGraphicFramePr>
          <p:cNvPr id="6" name="Chart 5"/>
          <p:cNvGraphicFramePr>
            <a:graphicFrameLocks/>
          </p:cNvGraphicFramePr>
          <p:nvPr>
            <p:extLst>
              <p:ext uri="{D42A27DB-BD31-4B8C-83A1-F6EECF244321}">
                <p14:modId xmlns:p14="http://schemas.microsoft.com/office/powerpoint/2010/main" val="4177892202"/>
              </p:ext>
            </p:extLst>
          </p:nvPr>
        </p:nvGraphicFramePr>
        <p:xfrm>
          <a:off x="3810000" y="152400"/>
          <a:ext cx="4800600" cy="2286000"/>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304800" y="457200"/>
            <a:ext cx="3276600" cy="1077218"/>
          </a:xfrm>
          <a:prstGeom prst="rect">
            <a:avLst/>
          </a:prstGeom>
          <a:noFill/>
        </p:spPr>
        <p:txBody>
          <a:bodyPr wrap="square" rtlCol="0">
            <a:spAutoFit/>
          </a:bodyPr>
          <a:lstStyle/>
          <a:p>
            <a:pPr algn="r"/>
            <a:r>
              <a:rPr lang="en-US" sz="3200" b="1" dirty="0" smtClean="0">
                <a:solidFill>
                  <a:srgbClr val="0070C0"/>
                </a:solidFill>
              </a:rPr>
              <a:t>Enrollment by school</a:t>
            </a:r>
            <a:endParaRPr lang="en-US" sz="3200" b="1" dirty="0">
              <a:solidFill>
                <a:schemeClr val="accent1"/>
              </a:solidFill>
            </a:endParaRPr>
          </a:p>
        </p:txBody>
      </p:sp>
      <p:sp>
        <p:nvSpPr>
          <p:cNvPr id="11" name="TextBox 10"/>
          <p:cNvSpPr txBox="1"/>
          <p:nvPr/>
        </p:nvSpPr>
        <p:spPr>
          <a:xfrm>
            <a:off x="457200" y="2895600"/>
            <a:ext cx="3276600" cy="1077218"/>
          </a:xfrm>
          <a:prstGeom prst="rect">
            <a:avLst/>
          </a:prstGeom>
          <a:noFill/>
        </p:spPr>
        <p:txBody>
          <a:bodyPr wrap="square" rtlCol="0">
            <a:spAutoFit/>
          </a:bodyPr>
          <a:lstStyle/>
          <a:p>
            <a:pPr algn="r"/>
            <a:r>
              <a:rPr lang="en-US" sz="3200" b="1" dirty="0" smtClean="0">
                <a:solidFill>
                  <a:srgbClr val="0070C0"/>
                </a:solidFill>
              </a:rPr>
              <a:t>Downloads per enrolled student</a:t>
            </a:r>
            <a:endParaRPr lang="en-US" sz="3200" b="1" dirty="0">
              <a:solidFill>
                <a:schemeClr val="accent1"/>
              </a:solidFill>
            </a:endParaRPr>
          </a:p>
        </p:txBody>
      </p:sp>
      <p:graphicFrame>
        <p:nvGraphicFramePr>
          <p:cNvPr id="9" name="Chart 8"/>
          <p:cNvGraphicFramePr>
            <a:graphicFrameLocks/>
          </p:cNvGraphicFramePr>
          <p:nvPr>
            <p:extLst>
              <p:ext uri="{D42A27DB-BD31-4B8C-83A1-F6EECF244321}">
                <p14:modId xmlns:p14="http://schemas.microsoft.com/office/powerpoint/2010/main" val="2331313010"/>
              </p:ext>
            </p:extLst>
          </p:nvPr>
        </p:nvGraphicFramePr>
        <p:xfrm>
          <a:off x="3657600" y="2362200"/>
          <a:ext cx="4876800" cy="23622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Chart 6"/>
          <p:cNvGraphicFramePr>
            <a:graphicFrameLocks/>
          </p:cNvGraphicFramePr>
          <p:nvPr>
            <p:extLst>
              <p:ext uri="{D42A27DB-BD31-4B8C-83A1-F6EECF244321}">
                <p14:modId xmlns:p14="http://schemas.microsoft.com/office/powerpoint/2010/main" val="406120199"/>
              </p:ext>
            </p:extLst>
          </p:nvPr>
        </p:nvGraphicFramePr>
        <p:xfrm>
          <a:off x="3886200" y="4736775"/>
          <a:ext cx="4724400" cy="2094875"/>
        </p:xfrm>
        <a:graphic>
          <a:graphicData uri="http://schemas.openxmlformats.org/drawingml/2006/chart">
            <c:chart xmlns:c="http://schemas.openxmlformats.org/drawingml/2006/chart" xmlns:r="http://schemas.openxmlformats.org/officeDocument/2006/relationships" r:id="rId6"/>
          </a:graphicData>
        </a:graphic>
      </p:graphicFrame>
      <p:sp>
        <p:nvSpPr>
          <p:cNvPr id="10" name="TextBox 9"/>
          <p:cNvSpPr txBox="1"/>
          <p:nvPr/>
        </p:nvSpPr>
        <p:spPr>
          <a:xfrm>
            <a:off x="386179" y="5029200"/>
            <a:ext cx="3276600" cy="1077218"/>
          </a:xfrm>
          <a:prstGeom prst="rect">
            <a:avLst/>
          </a:prstGeom>
          <a:noFill/>
        </p:spPr>
        <p:txBody>
          <a:bodyPr wrap="square" rtlCol="0">
            <a:spAutoFit/>
          </a:bodyPr>
          <a:lstStyle/>
          <a:p>
            <a:pPr algn="r"/>
            <a:r>
              <a:rPr lang="en-US" sz="3200" b="1" dirty="0" smtClean="0">
                <a:solidFill>
                  <a:srgbClr val="0070C0"/>
                </a:solidFill>
              </a:rPr>
              <a:t>Average CPU by school</a:t>
            </a:r>
            <a:endParaRPr lang="en-US" sz="3200" b="1" dirty="0">
              <a:solidFill>
                <a:schemeClr val="accent1"/>
              </a:solidFill>
            </a:endParaRPr>
          </a:p>
        </p:txBody>
      </p:sp>
    </p:spTree>
    <p:extLst>
      <p:ext uri="{BB962C8B-B14F-4D97-AF65-F5344CB8AC3E}">
        <p14:creationId xmlns:p14="http://schemas.microsoft.com/office/powerpoint/2010/main" val="17358464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blip>
          <a:srcRect/>
          <a:stretch>
            <a:fillRect l="-6000" r="-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229600" cy="1143000"/>
          </a:xfrm>
        </p:spPr>
        <p:txBody>
          <a:bodyPr>
            <a:noAutofit/>
          </a:bodyPr>
          <a:lstStyle/>
          <a:p>
            <a:pPr algn="l"/>
            <a:r>
              <a:rPr lang="en-US" sz="6600" b="1" dirty="0" smtClean="0">
                <a:solidFill>
                  <a:srgbClr val="0070C0"/>
                </a:solidFill>
                <a:latin typeface="+mn-lt"/>
                <a:cs typeface="Andalus" pitchFamily="18" charset="-78"/>
              </a:rPr>
              <a:t>Cost-per-use</a:t>
            </a:r>
            <a:r>
              <a:rPr lang="en-US" sz="6600" b="1" dirty="0" smtClean="0">
                <a:solidFill>
                  <a:srgbClr val="0070C0"/>
                </a:solidFill>
                <a:latin typeface="Andalus" pitchFamily="18" charset="-78"/>
                <a:cs typeface="Andalus" pitchFamily="18" charset="-78"/>
              </a:rPr>
              <a:t>      </a:t>
            </a:r>
            <a:endParaRPr lang="en-US" sz="6600" b="1" dirty="0">
              <a:solidFill>
                <a:srgbClr val="0070C0"/>
              </a:solidFill>
              <a:latin typeface="Andalus" pitchFamily="18" charset="-78"/>
              <a:cs typeface="Andalus" pitchFamily="18" charset="-78"/>
            </a:endParaRPr>
          </a:p>
        </p:txBody>
      </p:sp>
      <p:sp>
        <p:nvSpPr>
          <p:cNvPr id="3" name="Content Placeholder 2"/>
          <p:cNvSpPr>
            <a:spLocks noGrp="1"/>
          </p:cNvSpPr>
          <p:nvPr>
            <p:ph idx="1"/>
          </p:nvPr>
        </p:nvSpPr>
        <p:spPr>
          <a:xfrm>
            <a:off x="457200" y="1676400"/>
            <a:ext cx="8229600" cy="4525963"/>
          </a:xfrm>
        </p:spPr>
        <p:txBody>
          <a:bodyPr/>
          <a:lstStyle/>
          <a:p>
            <a:r>
              <a:rPr lang="en-US" sz="3600" b="1" dirty="0" smtClean="0"/>
              <a:t>An e-resource’s annual subscription cost divided by the use of the resource over the term of the subscription period</a:t>
            </a:r>
            <a:endParaRPr lang="en-US" sz="3600" b="1" dirty="0"/>
          </a:p>
          <a:p>
            <a:r>
              <a:rPr lang="en-US" sz="3600" b="1" dirty="0" smtClean="0"/>
              <a:t>A powerful tool for assessing return on investment</a:t>
            </a:r>
          </a:p>
          <a:p>
            <a:r>
              <a:rPr lang="en-US" sz="3600" b="1" dirty="0" smtClean="0"/>
              <a:t>Must be contextualized with qualitative data</a:t>
            </a:r>
          </a:p>
          <a:p>
            <a:pPr marL="0" indent="0">
              <a:buNone/>
            </a:pPr>
            <a:endParaRPr lang="en-US" dirty="0"/>
          </a:p>
        </p:txBody>
      </p:sp>
    </p:spTree>
    <p:extLst>
      <p:ext uri="{BB962C8B-B14F-4D97-AF65-F5344CB8AC3E}">
        <p14:creationId xmlns:p14="http://schemas.microsoft.com/office/powerpoint/2010/main" val="296567098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4030133"/>
            <a:ext cx="9677400" cy="13957264"/>
          </a:xfrm>
          <a:prstGeom prst="rect">
            <a:avLst/>
          </a:prstGeom>
          <a:solidFill>
            <a:schemeClr val="bg1"/>
          </a:solidFill>
        </p:spPr>
      </p:pic>
      <p:sp>
        <p:nvSpPr>
          <p:cNvPr id="3" name="Rectangle 2"/>
          <p:cNvSpPr/>
          <p:nvPr/>
        </p:nvSpPr>
        <p:spPr>
          <a:xfrm>
            <a:off x="804536" y="457200"/>
            <a:ext cx="5824864" cy="12192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txBox="1">
            <a:spLocks/>
          </p:cNvSpPr>
          <p:nvPr/>
        </p:nvSpPr>
        <p:spPr>
          <a:xfrm>
            <a:off x="791837" y="532831"/>
            <a:ext cx="5761363" cy="106793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6600" b="1" dirty="0" smtClean="0">
                <a:solidFill>
                  <a:srgbClr val="0070C0"/>
                </a:solidFill>
                <a:latin typeface="+mn-lt"/>
                <a:cs typeface="Andalus" pitchFamily="18" charset="-78"/>
              </a:rPr>
              <a:t>In the future…</a:t>
            </a:r>
            <a:endParaRPr lang="en-US" sz="6600" b="1" dirty="0">
              <a:solidFill>
                <a:srgbClr val="0070C0"/>
              </a:solidFill>
              <a:latin typeface="+mn-lt"/>
              <a:cs typeface="Andalus" pitchFamily="18" charset="-78"/>
            </a:endParaRPr>
          </a:p>
        </p:txBody>
      </p:sp>
      <p:sp>
        <p:nvSpPr>
          <p:cNvPr id="5" name="Rectangle 4"/>
          <p:cNvSpPr/>
          <p:nvPr/>
        </p:nvSpPr>
        <p:spPr>
          <a:xfrm>
            <a:off x="791837" y="1905000"/>
            <a:ext cx="7666363" cy="33528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txBox="1">
            <a:spLocks/>
          </p:cNvSpPr>
          <p:nvPr/>
        </p:nvSpPr>
        <p:spPr>
          <a:xfrm>
            <a:off x="914400" y="1689100"/>
            <a:ext cx="7543800" cy="35687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685800" indent="-685800" algn="l">
              <a:buFont typeface="Arial" pitchFamily="34" charset="0"/>
              <a:buChar char="•"/>
              <a:defRPr/>
            </a:pPr>
            <a:r>
              <a:rPr lang="en-US" sz="3700" b="1" dirty="0" smtClean="0">
                <a:latin typeface="+mn-lt"/>
              </a:rPr>
              <a:t>Establish a working group to act on recommendations</a:t>
            </a:r>
          </a:p>
          <a:p>
            <a:pPr marL="685800" indent="-685800" algn="l">
              <a:buFont typeface="Arial" pitchFamily="34" charset="0"/>
              <a:buChar char="•"/>
              <a:defRPr/>
            </a:pPr>
            <a:r>
              <a:rPr lang="en-US" sz="3700" b="1" dirty="0" smtClean="0">
                <a:latin typeface="+mn-lt"/>
              </a:rPr>
              <a:t>5 year expenditure plan</a:t>
            </a:r>
          </a:p>
          <a:p>
            <a:pPr marL="1143000" lvl="1" indent="-685800">
              <a:buFont typeface="Arial" pitchFamily="34" charset="0"/>
              <a:buChar char="•"/>
              <a:defRPr/>
            </a:pPr>
            <a:r>
              <a:rPr lang="en-US" sz="3700" b="1" dirty="0" smtClean="0"/>
              <a:t>4% reduction by year 3</a:t>
            </a:r>
          </a:p>
          <a:p>
            <a:pPr marL="1143000" lvl="1" indent="-685800">
              <a:buFont typeface="Arial" pitchFamily="34" charset="0"/>
              <a:buChar char="•"/>
              <a:defRPr/>
            </a:pPr>
            <a:r>
              <a:rPr lang="en-US" sz="3700" b="1" dirty="0" smtClean="0"/>
              <a:t>8% reduction by year 5</a:t>
            </a:r>
          </a:p>
          <a:p>
            <a:pPr marL="1143000" lvl="1" indent="-685800">
              <a:buFont typeface="Arial" pitchFamily="34" charset="0"/>
              <a:buChar char="•"/>
              <a:defRPr/>
            </a:pPr>
            <a:endParaRPr lang="en-US" sz="700" b="1" dirty="0" smtClean="0">
              <a:latin typeface="+mn-lt"/>
            </a:endParaRPr>
          </a:p>
        </p:txBody>
      </p:sp>
    </p:spTree>
    <p:extLst>
      <p:ext uri="{BB962C8B-B14F-4D97-AF65-F5344CB8AC3E}">
        <p14:creationId xmlns:p14="http://schemas.microsoft.com/office/powerpoint/2010/main" val="133527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7" grpId="0"/>
    </p:bldLst>
  </p:timing>
</p:sld>
</file>

<file path=ppt/slides/slide5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7000" r="-7000"/>
          </a:stretch>
        </a:blipFill>
        <a:effectLst/>
      </p:bgPr>
    </p:bg>
    <p:spTree>
      <p:nvGrpSpPr>
        <p:cNvPr id="1" name=""/>
        <p:cNvGrpSpPr/>
        <p:nvPr/>
      </p:nvGrpSpPr>
      <p:grpSpPr>
        <a:xfrm>
          <a:off x="0" y="0"/>
          <a:ext cx="0" cy="0"/>
          <a:chOff x="0" y="0"/>
          <a:chExt cx="0" cy="0"/>
        </a:xfrm>
      </p:grpSpPr>
      <p:sp>
        <p:nvSpPr>
          <p:cNvPr id="4" name="TextBox 3"/>
          <p:cNvSpPr txBox="1"/>
          <p:nvPr/>
        </p:nvSpPr>
        <p:spPr>
          <a:xfrm>
            <a:off x="5638800" y="533400"/>
            <a:ext cx="3267722" cy="1938992"/>
          </a:xfrm>
          <a:prstGeom prst="rect">
            <a:avLst/>
          </a:prstGeom>
          <a:noFill/>
        </p:spPr>
        <p:txBody>
          <a:bodyPr wrap="square" rtlCol="0">
            <a:spAutoFit/>
          </a:bodyPr>
          <a:lstStyle/>
          <a:p>
            <a:r>
              <a:rPr lang="en-US" sz="6000" b="1" dirty="0" smtClean="0"/>
              <a:t>A tip of the hat.</a:t>
            </a:r>
            <a:endParaRPr lang="en-US" sz="6000" b="1" dirty="0"/>
          </a:p>
        </p:txBody>
      </p:sp>
    </p:spTree>
    <p:extLst>
      <p:ext uri="{BB962C8B-B14F-4D97-AF65-F5344CB8AC3E}">
        <p14:creationId xmlns:p14="http://schemas.microsoft.com/office/powerpoint/2010/main" val="347969115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6000" r="-6000"/>
          </a:stretch>
        </a:blipFill>
        <a:effectLst/>
      </p:bgPr>
    </p:bg>
    <p:spTree>
      <p:nvGrpSpPr>
        <p:cNvPr id="1" name=""/>
        <p:cNvGrpSpPr/>
        <p:nvPr/>
      </p:nvGrpSpPr>
      <p:grpSpPr>
        <a:xfrm>
          <a:off x="0" y="0"/>
          <a:ext cx="0" cy="0"/>
          <a:chOff x="0" y="0"/>
          <a:chExt cx="0" cy="0"/>
        </a:xfrm>
      </p:grpSpPr>
      <p:sp>
        <p:nvSpPr>
          <p:cNvPr id="5" name="Rectangle 4"/>
          <p:cNvSpPr/>
          <p:nvPr/>
        </p:nvSpPr>
        <p:spPr>
          <a:xfrm>
            <a:off x="841158" y="2057401"/>
            <a:ext cx="7693242" cy="25908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574459" y="2208663"/>
            <a:ext cx="8153399" cy="2133600"/>
          </a:xfrm>
        </p:spPr>
        <p:txBody>
          <a:bodyPr>
            <a:noAutofit/>
          </a:bodyPr>
          <a:lstStyle/>
          <a:p>
            <a:r>
              <a:rPr lang="en-US" sz="6600" b="1" dirty="0" smtClean="0">
                <a:solidFill>
                  <a:srgbClr val="0070C0"/>
                </a:solidFill>
                <a:latin typeface="+mn-lt"/>
                <a:cs typeface="Andalus" pitchFamily="18" charset="-78"/>
              </a:rPr>
              <a:t>Our Final Recommendations</a:t>
            </a:r>
            <a:endParaRPr lang="en-US" sz="6600" b="1" dirty="0">
              <a:solidFill>
                <a:srgbClr val="0070C0"/>
              </a:solidFill>
              <a:latin typeface="+mn-lt"/>
              <a:cs typeface="Andalus" pitchFamily="18" charset="-78"/>
            </a:endParaRPr>
          </a:p>
        </p:txBody>
      </p:sp>
    </p:spTree>
    <p:extLst>
      <p:ext uri="{BB962C8B-B14F-4D97-AF65-F5344CB8AC3E}">
        <p14:creationId xmlns:p14="http://schemas.microsoft.com/office/powerpoint/2010/main" val="36455763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l="-6000" r="-6000"/>
          </a:stretch>
        </a:blipFill>
        <a:effectLst/>
      </p:bgPr>
    </p:bg>
    <p:spTree>
      <p:nvGrpSpPr>
        <p:cNvPr id="1" name=""/>
        <p:cNvGrpSpPr/>
        <p:nvPr/>
      </p:nvGrpSpPr>
      <p:grpSpPr>
        <a:xfrm>
          <a:off x="0" y="0"/>
          <a:ext cx="0" cy="0"/>
          <a:chOff x="0" y="0"/>
          <a:chExt cx="0" cy="0"/>
        </a:xfrm>
      </p:grpSpPr>
      <p:sp>
        <p:nvSpPr>
          <p:cNvPr id="2" name="Rectangle 1"/>
          <p:cNvSpPr/>
          <p:nvPr/>
        </p:nvSpPr>
        <p:spPr>
          <a:xfrm>
            <a:off x="980983" y="1752600"/>
            <a:ext cx="7543800" cy="3030855"/>
          </a:xfrm>
          <a:prstGeom prst="rect">
            <a:avLst/>
          </a:prstGeom>
        </p:spPr>
        <p:txBody>
          <a:bodyPr wrap="square">
            <a:spAutoFit/>
          </a:bodyPr>
          <a:lstStyle/>
          <a:p>
            <a:pPr>
              <a:defRPr/>
            </a:pPr>
            <a:r>
              <a:rPr lang="en-US" sz="5400" b="1" dirty="0">
                <a:solidFill>
                  <a:srgbClr val="0070C0"/>
                </a:solidFill>
              </a:rPr>
              <a:t>1: </a:t>
            </a:r>
            <a:r>
              <a:rPr lang="en-US" sz="4400" b="1" dirty="0" smtClean="0"/>
              <a:t>Carry out cross-institutional CPU analyses of e-journal collections to contextualize and maximize ROI</a:t>
            </a:r>
            <a:endParaRPr lang="en-US" sz="4400" b="1" dirty="0">
              <a:cs typeface="Andalus" pitchFamily="18" charset="-78"/>
            </a:endParaRPr>
          </a:p>
        </p:txBody>
      </p:sp>
    </p:spTree>
    <p:extLst>
      <p:ext uri="{BB962C8B-B14F-4D97-AF65-F5344CB8AC3E}">
        <p14:creationId xmlns:p14="http://schemas.microsoft.com/office/powerpoint/2010/main" val="401158712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l="-6000" r="-6000"/>
          </a:stretch>
        </a:blipFill>
        <a:effectLst/>
      </p:bgPr>
    </p:bg>
    <p:spTree>
      <p:nvGrpSpPr>
        <p:cNvPr id="1" name=""/>
        <p:cNvGrpSpPr/>
        <p:nvPr/>
      </p:nvGrpSpPr>
      <p:grpSpPr>
        <a:xfrm>
          <a:off x="0" y="0"/>
          <a:ext cx="0" cy="0"/>
          <a:chOff x="0" y="0"/>
          <a:chExt cx="0" cy="0"/>
        </a:xfrm>
      </p:grpSpPr>
      <p:sp>
        <p:nvSpPr>
          <p:cNvPr id="2" name="Rectangle 1"/>
          <p:cNvSpPr/>
          <p:nvPr/>
        </p:nvSpPr>
        <p:spPr>
          <a:xfrm>
            <a:off x="1458897" y="1752600"/>
            <a:ext cx="6715217" cy="2277547"/>
          </a:xfrm>
          <a:prstGeom prst="rect">
            <a:avLst/>
          </a:prstGeom>
        </p:spPr>
        <p:txBody>
          <a:bodyPr wrap="square">
            <a:spAutoFit/>
          </a:bodyPr>
          <a:lstStyle/>
          <a:p>
            <a:pPr>
              <a:defRPr/>
            </a:pPr>
            <a:r>
              <a:rPr lang="en-US" sz="5400" b="1" dirty="0" smtClean="0">
                <a:solidFill>
                  <a:srgbClr val="0070C0"/>
                </a:solidFill>
              </a:rPr>
              <a:t>2: </a:t>
            </a:r>
            <a:r>
              <a:rPr lang="en-US" sz="4400" b="1" dirty="0" smtClean="0"/>
              <a:t>Develop consistent calculation guidelines and centralized data collection</a:t>
            </a:r>
            <a:endParaRPr lang="en-US" sz="4400" b="1" dirty="0">
              <a:cs typeface="Andalus" pitchFamily="18" charset="-78"/>
            </a:endParaRPr>
          </a:p>
        </p:txBody>
      </p:sp>
    </p:spTree>
    <p:extLst>
      <p:ext uri="{BB962C8B-B14F-4D97-AF65-F5344CB8AC3E}">
        <p14:creationId xmlns:p14="http://schemas.microsoft.com/office/powerpoint/2010/main" val="255904715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l="-6000" r="-6000"/>
          </a:stretch>
        </a:blipFill>
        <a:effectLst/>
      </p:bgPr>
    </p:bg>
    <p:spTree>
      <p:nvGrpSpPr>
        <p:cNvPr id="1" name=""/>
        <p:cNvGrpSpPr/>
        <p:nvPr/>
      </p:nvGrpSpPr>
      <p:grpSpPr>
        <a:xfrm>
          <a:off x="0" y="0"/>
          <a:ext cx="0" cy="0"/>
          <a:chOff x="0" y="0"/>
          <a:chExt cx="0" cy="0"/>
        </a:xfrm>
      </p:grpSpPr>
      <p:sp>
        <p:nvSpPr>
          <p:cNvPr id="2" name="Rectangle 1"/>
          <p:cNvSpPr/>
          <p:nvPr/>
        </p:nvSpPr>
        <p:spPr>
          <a:xfrm>
            <a:off x="1302798" y="1752600"/>
            <a:ext cx="7162800" cy="2277547"/>
          </a:xfrm>
          <a:prstGeom prst="rect">
            <a:avLst/>
          </a:prstGeom>
        </p:spPr>
        <p:txBody>
          <a:bodyPr wrap="square">
            <a:spAutoFit/>
          </a:bodyPr>
          <a:lstStyle/>
          <a:p>
            <a:pPr>
              <a:defRPr/>
            </a:pPr>
            <a:r>
              <a:rPr lang="en-US" sz="5400" b="1" dirty="0" smtClean="0">
                <a:solidFill>
                  <a:srgbClr val="0070C0"/>
                </a:solidFill>
              </a:rPr>
              <a:t>3: </a:t>
            </a:r>
            <a:r>
              <a:rPr lang="en-US" sz="4400" b="1" dirty="0" smtClean="0"/>
              <a:t>Avoid and/or sidestep confidentiality clauses in licenses</a:t>
            </a:r>
            <a:endParaRPr lang="en-US" sz="4400" b="1" dirty="0">
              <a:cs typeface="Andalus" pitchFamily="18" charset="-78"/>
            </a:endParaRPr>
          </a:p>
        </p:txBody>
      </p:sp>
    </p:spTree>
    <p:extLst>
      <p:ext uri="{BB962C8B-B14F-4D97-AF65-F5344CB8AC3E}">
        <p14:creationId xmlns:p14="http://schemas.microsoft.com/office/powerpoint/2010/main" val="198248121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l="-6000" r="-6000"/>
          </a:stretch>
        </a:blipFill>
        <a:effectLst/>
      </p:bgPr>
    </p:bg>
    <p:spTree>
      <p:nvGrpSpPr>
        <p:cNvPr id="1" name=""/>
        <p:cNvGrpSpPr/>
        <p:nvPr/>
      </p:nvGrpSpPr>
      <p:grpSpPr>
        <a:xfrm>
          <a:off x="0" y="0"/>
          <a:ext cx="0" cy="0"/>
          <a:chOff x="0" y="0"/>
          <a:chExt cx="0" cy="0"/>
        </a:xfrm>
      </p:grpSpPr>
      <p:sp>
        <p:nvSpPr>
          <p:cNvPr id="3" name="Rectangle 2"/>
          <p:cNvSpPr/>
          <p:nvPr/>
        </p:nvSpPr>
        <p:spPr>
          <a:xfrm>
            <a:off x="1295400" y="1752600"/>
            <a:ext cx="7162800" cy="2954655"/>
          </a:xfrm>
          <a:prstGeom prst="rect">
            <a:avLst/>
          </a:prstGeom>
        </p:spPr>
        <p:txBody>
          <a:bodyPr wrap="square">
            <a:spAutoFit/>
          </a:bodyPr>
          <a:lstStyle/>
          <a:p>
            <a:pPr>
              <a:defRPr/>
            </a:pPr>
            <a:r>
              <a:rPr lang="en-US" sz="5400" b="1" dirty="0" smtClean="0">
                <a:solidFill>
                  <a:srgbClr val="0070C0"/>
                </a:solidFill>
              </a:rPr>
              <a:t>4: </a:t>
            </a:r>
            <a:r>
              <a:rPr lang="en-US" sz="4400" b="1" dirty="0" smtClean="0"/>
              <a:t>Strive to improve ROI by working to enhance the discoverability of e-journal collections</a:t>
            </a:r>
            <a:endParaRPr lang="en-US" sz="4400" b="1" dirty="0">
              <a:cs typeface="Andalus" pitchFamily="18" charset="-78"/>
            </a:endParaRPr>
          </a:p>
        </p:txBody>
      </p:sp>
    </p:spTree>
    <p:extLst>
      <p:ext uri="{BB962C8B-B14F-4D97-AF65-F5344CB8AC3E}">
        <p14:creationId xmlns:p14="http://schemas.microsoft.com/office/powerpoint/2010/main" val="400029252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l="-6000" r="-6000"/>
          </a:stretch>
        </a:blipFill>
        <a:effectLst/>
      </p:bgPr>
    </p:bg>
    <p:spTree>
      <p:nvGrpSpPr>
        <p:cNvPr id="1" name=""/>
        <p:cNvGrpSpPr/>
        <p:nvPr/>
      </p:nvGrpSpPr>
      <p:grpSpPr>
        <a:xfrm>
          <a:off x="0" y="0"/>
          <a:ext cx="0" cy="0"/>
          <a:chOff x="0" y="0"/>
          <a:chExt cx="0" cy="0"/>
        </a:xfrm>
      </p:grpSpPr>
      <p:sp>
        <p:nvSpPr>
          <p:cNvPr id="3" name="Rectangle 2"/>
          <p:cNvSpPr/>
          <p:nvPr/>
        </p:nvSpPr>
        <p:spPr>
          <a:xfrm>
            <a:off x="1295400" y="1752600"/>
            <a:ext cx="7162800" cy="2954655"/>
          </a:xfrm>
          <a:prstGeom prst="rect">
            <a:avLst/>
          </a:prstGeom>
        </p:spPr>
        <p:txBody>
          <a:bodyPr wrap="square">
            <a:spAutoFit/>
          </a:bodyPr>
          <a:lstStyle/>
          <a:p>
            <a:pPr>
              <a:defRPr/>
            </a:pPr>
            <a:r>
              <a:rPr lang="en-US" sz="5400" b="1" dirty="0" smtClean="0">
                <a:solidFill>
                  <a:srgbClr val="0070C0"/>
                </a:solidFill>
              </a:rPr>
              <a:t>5: </a:t>
            </a:r>
            <a:r>
              <a:rPr lang="en-US" sz="4400" b="1" dirty="0" smtClean="0"/>
              <a:t>Use cross-institutional analyses to make institution-level assessments rather than system-level assessments</a:t>
            </a:r>
            <a:endParaRPr lang="en-US" sz="4400" b="1" dirty="0">
              <a:cs typeface="Andalus" pitchFamily="18" charset="-78"/>
            </a:endParaRPr>
          </a:p>
        </p:txBody>
      </p:sp>
    </p:spTree>
    <p:extLst>
      <p:ext uri="{BB962C8B-B14F-4D97-AF65-F5344CB8AC3E}">
        <p14:creationId xmlns:p14="http://schemas.microsoft.com/office/powerpoint/2010/main" val="326309536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l="-6000" r="-6000"/>
          </a:stretch>
        </a:blipFill>
        <a:effectLst/>
      </p:bgPr>
    </p:bg>
    <p:spTree>
      <p:nvGrpSpPr>
        <p:cNvPr id="1" name=""/>
        <p:cNvGrpSpPr/>
        <p:nvPr/>
      </p:nvGrpSpPr>
      <p:grpSpPr>
        <a:xfrm>
          <a:off x="0" y="0"/>
          <a:ext cx="0" cy="0"/>
          <a:chOff x="0" y="0"/>
          <a:chExt cx="0" cy="0"/>
        </a:xfrm>
      </p:grpSpPr>
      <p:sp>
        <p:nvSpPr>
          <p:cNvPr id="3" name="Rectangle 2"/>
          <p:cNvSpPr/>
          <p:nvPr/>
        </p:nvSpPr>
        <p:spPr>
          <a:xfrm>
            <a:off x="990600" y="1747421"/>
            <a:ext cx="7467600" cy="2954655"/>
          </a:xfrm>
          <a:prstGeom prst="rect">
            <a:avLst/>
          </a:prstGeom>
        </p:spPr>
        <p:txBody>
          <a:bodyPr wrap="square">
            <a:spAutoFit/>
          </a:bodyPr>
          <a:lstStyle/>
          <a:p>
            <a:pPr>
              <a:defRPr/>
            </a:pPr>
            <a:r>
              <a:rPr lang="en-US" sz="5400" b="1" dirty="0" smtClean="0">
                <a:solidFill>
                  <a:srgbClr val="0070C0"/>
                </a:solidFill>
              </a:rPr>
              <a:t>6: </a:t>
            </a:r>
            <a:r>
              <a:rPr lang="en-US" sz="4400" b="1" dirty="0" smtClean="0"/>
              <a:t>Lobby publishers to develop pricing models that factor in research intensiveness as well as enrollment</a:t>
            </a:r>
            <a:endParaRPr lang="en-US" sz="4400" b="1" dirty="0">
              <a:cs typeface="Andalus" pitchFamily="18" charset="-78"/>
            </a:endParaRPr>
          </a:p>
        </p:txBody>
      </p:sp>
    </p:spTree>
    <p:extLst>
      <p:ext uri="{BB962C8B-B14F-4D97-AF65-F5344CB8AC3E}">
        <p14:creationId xmlns:p14="http://schemas.microsoft.com/office/powerpoint/2010/main" val="394564687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28600"/>
            <a:ext cx="9144000" cy="9683274"/>
          </a:xfrm>
          <a:prstGeom prst="rect">
            <a:avLst/>
          </a:prstGeom>
        </p:spPr>
      </p:pic>
      <p:sp>
        <p:nvSpPr>
          <p:cNvPr id="5" name="Rectangle 4"/>
          <p:cNvSpPr/>
          <p:nvPr/>
        </p:nvSpPr>
        <p:spPr>
          <a:xfrm>
            <a:off x="3124200" y="4419600"/>
            <a:ext cx="5867400" cy="22860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p:cNvSpPr txBox="1">
            <a:spLocks/>
          </p:cNvSpPr>
          <p:nvPr/>
        </p:nvSpPr>
        <p:spPr>
          <a:xfrm>
            <a:off x="3276600" y="4841637"/>
            <a:ext cx="5562600" cy="133056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8000" b="1" dirty="0" smtClean="0">
                <a:solidFill>
                  <a:srgbClr val="0070C0"/>
                </a:solidFill>
                <a:latin typeface="+mn-lt"/>
                <a:cs typeface="Andalus" pitchFamily="18" charset="-78"/>
              </a:rPr>
              <a:t>Questions?</a:t>
            </a:r>
          </a:p>
          <a:p>
            <a:pPr algn="l"/>
            <a:endParaRPr lang="en-US" sz="800" b="1" dirty="0" smtClean="0">
              <a:solidFill>
                <a:srgbClr val="0070C0"/>
              </a:solidFill>
              <a:latin typeface="+mn-lt"/>
              <a:cs typeface="Andalus" pitchFamily="18" charset="-78"/>
            </a:endParaRPr>
          </a:p>
          <a:p>
            <a:pPr algn="l"/>
            <a:r>
              <a:rPr lang="en-US" sz="2800" b="1" dirty="0" smtClean="0">
                <a:solidFill>
                  <a:srgbClr val="0070C0"/>
                </a:solidFill>
                <a:latin typeface="+mn-lt"/>
                <a:cs typeface="Andalus" pitchFamily="18" charset="-78"/>
              </a:rPr>
              <a:t>Virginia Bacon	    Patrick Carr</a:t>
            </a:r>
          </a:p>
          <a:p>
            <a:pPr algn="l"/>
            <a:r>
              <a:rPr lang="en-US" sz="2800" b="1" dirty="0" smtClean="0">
                <a:solidFill>
                  <a:srgbClr val="0070C0"/>
                </a:solidFill>
                <a:latin typeface="+mn-lt"/>
                <a:cs typeface="Andalus" pitchFamily="18" charset="-78"/>
              </a:rPr>
              <a:t>baconv@ecu.edu 	    carrp@ecu.edu</a:t>
            </a:r>
            <a:endParaRPr lang="en-US" sz="2800" b="1" dirty="0">
              <a:solidFill>
                <a:srgbClr val="0070C0"/>
              </a:solidFill>
              <a:latin typeface="+mn-lt"/>
              <a:cs typeface="Andalus" pitchFamily="18" charset="-78"/>
            </a:endParaRPr>
          </a:p>
        </p:txBody>
      </p:sp>
    </p:spTree>
    <p:extLst>
      <p:ext uri="{BB962C8B-B14F-4D97-AF65-F5344CB8AC3E}">
        <p14:creationId xmlns:p14="http://schemas.microsoft.com/office/powerpoint/2010/main" val="41457224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71000" r="-14000"/>
          </a:stretch>
        </a:blipFill>
        <a:effectLst/>
      </p:bgPr>
    </p:bg>
    <p:spTree>
      <p:nvGrpSpPr>
        <p:cNvPr id="1" name=""/>
        <p:cNvGrpSpPr/>
        <p:nvPr/>
      </p:nvGrpSpPr>
      <p:grpSpPr>
        <a:xfrm>
          <a:off x="0" y="0"/>
          <a:ext cx="0" cy="0"/>
          <a:chOff x="0" y="0"/>
          <a:chExt cx="0" cy="0"/>
        </a:xfrm>
      </p:grpSpPr>
      <p:grpSp>
        <p:nvGrpSpPr>
          <p:cNvPr id="7" name="Group 6"/>
          <p:cNvGrpSpPr/>
          <p:nvPr/>
        </p:nvGrpSpPr>
        <p:grpSpPr>
          <a:xfrm>
            <a:off x="1281159" y="1716165"/>
            <a:ext cx="6629400" cy="3238500"/>
            <a:chOff x="1333500" y="1563765"/>
            <a:chExt cx="6629400" cy="3238500"/>
          </a:xfrm>
        </p:grpSpPr>
        <p:sp>
          <p:nvSpPr>
            <p:cNvPr id="4" name="Rectangle 3"/>
            <p:cNvSpPr/>
            <p:nvPr/>
          </p:nvSpPr>
          <p:spPr>
            <a:xfrm>
              <a:off x="1333500" y="1563765"/>
              <a:ext cx="6629400" cy="32385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1447800" y="1638300"/>
              <a:ext cx="6515100" cy="3048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b="1" dirty="0" smtClean="0">
                  <a:solidFill>
                    <a:srgbClr val="0070C0"/>
                  </a:solidFill>
                  <a:latin typeface="+mn-lt"/>
                </a:rPr>
                <a:t>What might we discover if we compare e-resource use data across institutions?</a:t>
              </a:r>
              <a:endParaRPr lang="en-US" b="1" dirty="0">
                <a:solidFill>
                  <a:srgbClr val="0070C0"/>
                </a:solidFill>
                <a:latin typeface="+mn-lt"/>
                <a:cs typeface="Andalus" pitchFamily="18" charset="-78"/>
              </a:endParaRPr>
            </a:p>
          </p:txBody>
        </p:sp>
      </p:grpSp>
    </p:spTree>
    <p:extLst>
      <p:ext uri="{BB962C8B-B14F-4D97-AF65-F5344CB8AC3E}">
        <p14:creationId xmlns:p14="http://schemas.microsoft.com/office/powerpoint/2010/main" val="30052424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71000" r="-14000"/>
          </a:stretch>
        </a:blipFill>
        <a:effectLst/>
      </p:bgPr>
    </p:bg>
    <p:spTree>
      <p:nvGrpSpPr>
        <p:cNvPr id="1" name=""/>
        <p:cNvGrpSpPr/>
        <p:nvPr/>
      </p:nvGrpSpPr>
      <p:grpSpPr>
        <a:xfrm>
          <a:off x="0" y="0"/>
          <a:ext cx="0" cy="0"/>
          <a:chOff x="0" y="0"/>
          <a:chExt cx="0" cy="0"/>
        </a:xfrm>
      </p:grpSpPr>
      <p:sp>
        <p:nvSpPr>
          <p:cNvPr id="8" name="5-Point Star 7"/>
          <p:cNvSpPr/>
          <p:nvPr/>
        </p:nvSpPr>
        <p:spPr>
          <a:xfrm>
            <a:off x="6629400" y="2362200"/>
            <a:ext cx="228600" cy="22860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76200" y="3276600"/>
            <a:ext cx="228600" cy="22860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381000" y="3390900"/>
            <a:ext cx="2057400" cy="461665"/>
          </a:xfrm>
          <a:prstGeom prst="rect">
            <a:avLst/>
          </a:prstGeom>
          <a:solidFill>
            <a:schemeClr val="bg1">
              <a:alpha val="50000"/>
            </a:schemeClr>
          </a:solidFill>
        </p:spPr>
        <p:txBody>
          <a:bodyPr wrap="square" rtlCol="0">
            <a:spAutoFit/>
          </a:bodyPr>
          <a:lstStyle/>
          <a:p>
            <a:pPr algn="ctr"/>
            <a:r>
              <a:rPr lang="en-US" sz="2400" b="1" dirty="0" smtClean="0">
                <a:solidFill>
                  <a:srgbClr val="0070C0"/>
                </a:solidFill>
              </a:rPr>
              <a:t>UNC Charlotte</a:t>
            </a:r>
            <a:endParaRPr lang="en-US" sz="2400" b="1" dirty="0">
              <a:solidFill>
                <a:srgbClr val="0070C0"/>
              </a:solidFill>
            </a:endParaRPr>
          </a:p>
        </p:txBody>
      </p:sp>
      <p:sp>
        <p:nvSpPr>
          <p:cNvPr id="14" name="TextBox 13"/>
          <p:cNvSpPr txBox="1"/>
          <p:nvPr/>
        </p:nvSpPr>
        <p:spPr>
          <a:xfrm>
            <a:off x="5867400" y="2573330"/>
            <a:ext cx="762000" cy="461665"/>
          </a:xfrm>
          <a:prstGeom prst="rect">
            <a:avLst/>
          </a:prstGeom>
          <a:solidFill>
            <a:schemeClr val="bg1">
              <a:alpha val="50000"/>
            </a:schemeClr>
          </a:solidFill>
        </p:spPr>
        <p:txBody>
          <a:bodyPr wrap="square" rtlCol="0">
            <a:spAutoFit/>
          </a:bodyPr>
          <a:lstStyle/>
          <a:p>
            <a:pPr algn="ctr"/>
            <a:r>
              <a:rPr lang="en-US" sz="2400" b="1" dirty="0" smtClean="0">
                <a:solidFill>
                  <a:srgbClr val="7030A0"/>
                </a:solidFill>
              </a:rPr>
              <a:t>ECU</a:t>
            </a:r>
            <a:endParaRPr lang="en-US" sz="2400" b="1" dirty="0">
              <a:solidFill>
                <a:srgbClr val="7030A0"/>
              </a:solidFill>
            </a:endParaRPr>
          </a:p>
        </p:txBody>
      </p:sp>
    </p:spTree>
    <p:extLst>
      <p:ext uri="{BB962C8B-B14F-4D97-AF65-F5344CB8AC3E}">
        <p14:creationId xmlns:p14="http://schemas.microsoft.com/office/powerpoint/2010/main" val="11443173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71000" r="-14000"/>
          </a:stretch>
        </a:blipFill>
        <a:effectLst/>
      </p:bgPr>
    </p:bg>
    <p:spTree>
      <p:nvGrpSpPr>
        <p:cNvPr id="1" name=""/>
        <p:cNvGrpSpPr/>
        <p:nvPr/>
      </p:nvGrpSpPr>
      <p:grpSpPr>
        <a:xfrm>
          <a:off x="0" y="0"/>
          <a:ext cx="0" cy="0"/>
          <a:chOff x="0" y="0"/>
          <a:chExt cx="0" cy="0"/>
        </a:xfrm>
      </p:grpSpPr>
      <p:sp>
        <p:nvSpPr>
          <p:cNvPr id="10" name="5-Point Star 9"/>
          <p:cNvSpPr/>
          <p:nvPr/>
        </p:nvSpPr>
        <p:spPr>
          <a:xfrm>
            <a:off x="2133600" y="1447800"/>
            <a:ext cx="228600" cy="22860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5-Point Star 7"/>
          <p:cNvSpPr/>
          <p:nvPr/>
        </p:nvSpPr>
        <p:spPr>
          <a:xfrm>
            <a:off x="6629400" y="2362200"/>
            <a:ext cx="228600" cy="22860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76200" y="3276600"/>
            <a:ext cx="228600" cy="22860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5715000" y="5454958"/>
            <a:ext cx="228600" cy="22860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81000" y="3390900"/>
            <a:ext cx="2057400" cy="461665"/>
          </a:xfrm>
          <a:prstGeom prst="rect">
            <a:avLst/>
          </a:prstGeom>
          <a:solidFill>
            <a:schemeClr val="bg1">
              <a:alpha val="50000"/>
            </a:schemeClr>
          </a:solidFill>
        </p:spPr>
        <p:txBody>
          <a:bodyPr wrap="square" rtlCol="0">
            <a:spAutoFit/>
          </a:bodyPr>
          <a:lstStyle/>
          <a:p>
            <a:pPr algn="ctr"/>
            <a:r>
              <a:rPr lang="en-US" sz="2400" b="1" dirty="0" smtClean="0">
                <a:solidFill>
                  <a:srgbClr val="0070C0"/>
                </a:solidFill>
              </a:rPr>
              <a:t>UNC Charlotte</a:t>
            </a:r>
            <a:endParaRPr lang="en-US" sz="2400" b="1" dirty="0">
              <a:solidFill>
                <a:srgbClr val="0070C0"/>
              </a:solidFill>
            </a:endParaRPr>
          </a:p>
        </p:txBody>
      </p:sp>
      <p:sp>
        <p:nvSpPr>
          <p:cNvPr id="16" name="TextBox 15"/>
          <p:cNvSpPr txBox="1"/>
          <p:nvPr/>
        </p:nvSpPr>
        <p:spPr>
          <a:xfrm>
            <a:off x="2411766" y="1580965"/>
            <a:ext cx="2312634" cy="461665"/>
          </a:xfrm>
          <a:prstGeom prst="rect">
            <a:avLst/>
          </a:prstGeom>
          <a:solidFill>
            <a:schemeClr val="bg1">
              <a:alpha val="50000"/>
            </a:schemeClr>
          </a:solidFill>
        </p:spPr>
        <p:txBody>
          <a:bodyPr wrap="square" rtlCol="0">
            <a:spAutoFit/>
          </a:bodyPr>
          <a:lstStyle/>
          <a:p>
            <a:pPr algn="ctr"/>
            <a:r>
              <a:rPr lang="en-US" sz="2400" b="1" dirty="0" smtClean="0">
                <a:solidFill>
                  <a:srgbClr val="0070C0"/>
                </a:solidFill>
              </a:rPr>
              <a:t>UNC Greensboro</a:t>
            </a:r>
            <a:endParaRPr lang="en-US" sz="2400" b="1" dirty="0">
              <a:solidFill>
                <a:srgbClr val="0070C0"/>
              </a:solidFill>
            </a:endParaRPr>
          </a:p>
        </p:txBody>
      </p:sp>
      <p:sp>
        <p:nvSpPr>
          <p:cNvPr id="17" name="TextBox 16"/>
          <p:cNvSpPr txBox="1"/>
          <p:nvPr/>
        </p:nvSpPr>
        <p:spPr>
          <a:xfrm>
            <a:off x="3402366" y="4986635"/>
            <a:ext cx="2312634" cy="461665"/>
          </a:xfrm>
          <a:prstGeom prst="rect">
            <a:avLst/>
          </a:prstGeom>
          <a:solidFill>
            <a:schemeClr val="bg1">
              <a:alpha val="50000"/>
            </a:schemeClr>
          </a:solidFill>
        </p:spPr>
        <p:txBody>
          <a:bodyPr wrap="square" rtlCol="0">
            <a:spAutoFit/>
          </a:bodyPr>
          <a:lstStyle/>
          <a:p>
            <a:pPr algn="ctr"/>
            <a:r>
              <a:rPr lang="en-US" sz="2400" b="1" dirty="0" smtClean="0">
                <a:solidFill>
                  <a:srgbClr val="0070C0"/>
                </a:solidFill>
              </a:rPr>
              <a:t>UNC Wilmington</a:t>
            </a:r>
            <a:endParaRPr lang="en-US" sz="2400" b="1" dirty="0">
              <a:solidFill>
                <a:srgbClr val="0070C0"/>
              </a:solidFill>
            </a:endParaRPr>
          </a:p>
        </p:txBody>
      </p:sp>
      <p:sp>
        <p:nvSpPr>
          <p:cNvPr id="18" name="TextBox 17"/>
          <p:cNvSpPr txBox="1"/>
          <p:nvPr/>
        </p:nvSpPr>
        <p:spPr>
          <a:xfrm>
            <a:off x="5867400" y="2573330"/>
            <a:ext cx="762000" cy="461665"/>
          </a:xfrm>
          <a:prstGeom prst="rect">
            <a:avLst/>
          </a:prstGeom>
          <a:solidFill>
            <a:schemeClr val="bg1">
              <a:alpha val="50000"/>
            </a:schemeClr>
          </a:solidFill>
        </p:spPr>
        <p:txBody>
          <a:bodyPr wrap="square" rtlCol="0">
            <a:spAutoFit/>
          </a:bodyPr>
          <a:lstStyle/>
          <a:p>
            <a:pPr algn="ctr"/>
            <a:r>
              <a:rPr lang="en-US" sz="2400" b="1" dirty="0" smtClean="0">
                <a:solidFill>
                  <a:srgbClr val="7030A0"/>
                </a:solidFill>
              </a:rPr>
              <a:t>ECU</a:t>
            </a:r>
            <a:endParaRPr lang="en-US" sz="2400" b="1" dirty="0">
              <a:solidFill>
                <a:srgbClr val="7030A0"/>
              </a:solidFill>
            </a:endParaRPr>
          </a:p>
        </p:txBody>
      </p:sp>
    </p:spTree>
    <p:extLst>
      <p:ext uri="{BB962C8B-B14F-4D97-AF65-F5344CB8AC3E}">
        <p14:creationId xmlns:p14="http://schemas.microsoft.com/office/powerpoint/2010/main" val="38635864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71000" r="-14000"/>
          </a:stretch>
        </a:blipFill>
        <a:effectLst/>
      </p:bgPr>
    </p:bg>
    <p:spTree>
      <p:nvGrpSpPr>
        <p:cNvPr id="1" name=""/>
        <p:cNvGrpSpPr/>
        <p:nvPr/>
      </p:nvGrpSpPr>
      <p:grpSpPr>
        <a:xfrm>
          <a:off x="0" y="0"/>
          <a:ext cx="0" cy="0"/>
          <a:chOff x="0" y="0"/>
          <a:chExt cx="0" cy="0"/>
        </a:xfrm>
      </p:grpSpPr>
      <p:sp>
        <p:nvSpPr>
          <p:cNvPr id="4" name="Rectangle 3"/>
          <p:cNvSpPr/>
          <p:nvPr/>
        </p:nvSpPr>
        <p:spPr>
          <a:xfrm>
            <a:off x="990600" y="1524000"/>
            <a:ext cx="7315200" cy="4868334"/>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aphicFrame>
        <p:nvGraphicFramePr>
          <p:cNvPr id="6" name="Content Placeholder 3"/>
          <p:cNvGraphicFramePr>
            <a:graphicFrameLocks noGrp="1"/>
          </p:cNvGraphicFramePr>
          <p:nvPr>
            <p:ph idx="1"/>
            <p:extLst>
              <p:ext uri="{D42A27DB-BD31-4B8C-83A1-F6EECF244321}">
                <p14:modId xmlns:p14="http://schemas.microsoft.com/office/powerpoint/2010/main" val="3320479043"/>
              </p:ext>
            </p:extLst>
          </p:nvPr>
        </p:nvGraphicFramePr>
        <p:xfrm>
          <a:off x="609600" y="228600"/>
          <a:ext cx="9372600" cy="6172200"/>
        </p:xfrm>
        <a:graphic>
          <a:graphicData uri="http://schemas.openxmlformats.org/drawingml/2006/chart">
            <c:chart xmlns:c="http://schemas.openxmlformats.org/drawingml/2006/chart" xmlns:r="http://schemas.openxmlformats.org/officeDocument/2006/relationships" r:id="rId4"/>
          </a:graphicData>
        </a:graphic>
      </p:graphicFrame>
      <p:sp>
        <p:nvSpPr>
          <p:cNvPr id="5" name="Title 1"/>
          <p:cNvSpPr txBox="1">
            <a:spLocks/>
          </p:cNvSpPr>
          <p:nvPr/>
        </p:nvSpPr>
        <p:spPr>
          <a:xfrm>
            <a:off x="2286000" y="6400800"/>
            <a:ext cx="6096000" cy="609600"/>
          </a:xfrm>
          <a:prstGeom prst="rect">
            <a:avLst/>
          </a:prstGeom>
        </p:spPr>
        <p:txBody>
          <a:bodyPr vert="horz" lIns="91440" tIns="45720" rIns="91440" bIns="45720" rtlCol="0" anchor="ctr">
            <a:normAutofit fontScale="4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dirty="0" smtClean="0"/>
              <a:t>For additional data:  </a:t>
            </a:r>
            <a:r>
              <a:rPr lang="en-US" dirty="0" smtClean="0">
                <a:hlinkClick r:id="rId5"/>
              </a:rPr>
              <a:t>http</a:t>
            </a:r>
            <a:r>
              <a:rPr lang="en-US" dirty="0">
                <a:hlinkClick r:id="rId5"/>
              </a:rPr>
              <a:t>://hdl.handle.net/10342/3143</a:t>
            </a:r>
            <a:endParaRPr lang="en-US" b="1" dirty="0">
              <a:solidFill>
                <a:srgbClr val="0070C0"/>
              </a:solidFill>
              <a:latin typeface="+mn-lt"/>
              <a:cs typeface="Andalus" pitchFamily="18" charset="-78"/>
            </a:endParaRPr>
          </a:p>
        </p:txBody>
      </p:sp>
    </p:spTree>
    <p:extLst>
      <p:ext uri="{BB962C8B-B14F-4D97-AF65-F5344CB8AC3E}">
        <p14:creationId xmlns:p14="http://schemas.microsoft.com/office/powerpoint/2010/main" val="97701580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6315</TotalTime>
  <Words>1917</Words>
  <Application>Microsoft Office PowerPoint</Application>
  <PresentationFormat>On-screen Show (4:3)</PresentationFormat>
  <Paragraphs>388</Paragraphs>
  <Slides>59</Slides>
  <Notes>52</Notes>
  <HiddenSlides>0</HiddenSlides>
  <MMClips>0</MMClips>
  <ScaleCrop>false</ScaleCrop>
  <HeadingPairs>
    <vt:vector size="4" baseType="variant">
      <vt:variant>
        <vt:lpstr>Theme</vt:lpstr>
      </vt:variant>
      <vt:variant>
        <vt:i4>2</vt:i4>
      </vt:variant>
      <vt:variant>
        <vt:lpstr>Slide Titles</vt:lpstr>
      </vt:variant>
      <vt:variant>
        <vt:i4>59</vt:i4>
      </vt:variant>
    </vt:vector>
  </HeadingPairs>
  <TitlesOfParts>
    <vt:vector size="61" baseType="lpstr">
      <vt:lpstr>Office Theme</vt:lpstr>
      <vt:lpstr>1_Office Theme</vt:lpstr>
      <vt:lpstr>Collaborating to Analyze             E-Journal Use Data</vt:lpstr>
      <vt:lpstr>PowerPoint Presentation</vt:lpstr>
      <vt:lpstr>COUNTER      </vt:lpstr>
      <vt:lpstr>The importance of using this data to measure and evaluate use is growing.</vt:lpstr>
      <vt:lpstr>Cost-per-use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Our Final Recommendations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East Carolina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Collaborating to Analyze             E-Journal Use Data</dc:title>
  <dc:creator>Bacon, Virginia</dc:creator>
  <cp:lastModifiedBy>Bacon, Virginia</cp:lastModifiedBy>
  <cp:revision>175</cp:revision>
  <dcterms:created xsi:type="dcterms:W3CDTF">2012-08-31T16:23:09Z</dcterms:created>
  <dcterms:modified xsi:type="dcterms:W3CDTF">2012-11-13T17:49:33Z</dcterms:modified>
</cp:coreProperties>
</file>