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ECF3F1-2697-E432-559D-7777DA84882A}" name="Roebuck, Nikki" initials="RN" userId="S::roebuckn23@ecu.edu::32528328-6c03-4ab9-9c5f-5ed81d02c8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0" autoAdjust="0"/>
    <p:restoredTop sz="94139" autoAdjust="0"/>
  </p:normalViewPr>
  <p:slideViewPr>
    <p:cSldViewPr>
      <p:cViewPr>
        <p:scale>
          <a:sx n="30" d="100"/>
          <a:sy n="30" d="100"/>
        </p:scale>
        <p:origin x="1200" y="-1192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tif"/><Relationship Id="rId3" Type="http://schemas.openxmlformats.org/officeDocument/2006/relationships/hyperlink" Target="https://doi.org/10.17085/apm.21012" TargetMode="External"/><Relationship Id="rId7" Type="http://schemas.openxmlformats.org/officeDocument/2006/relationships/hyperlink" Target="https://doi.org/10.12659/msm.916252" TargetMode="External"/><Relationship Id="rId2" Type="http://schemas.openxmlformats.org/officeDocument/2006/relationships/hyperlink" Target="https://doi.org/10.1016/j.jclinane.2018.03.01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16/j.chest.2019.08.2209" TargetMode="External"/><Relationship Id="rId5" Type="http://schemas.openxmlformats.org/officeDocument/2006/relationships/hyperlink" Target="https://doi.org/10.1213/ane.0000000000002261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s://doi.org/10.1186/s12913-019-4040-2" TargetMode="Externa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13331822" y="5639446"/>
            <a:ext cx="16005174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31006308" y="5557422"/>
            <a:ext cx="12062716" cy="72242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31041460" y="15357874"/>
            <a:ext cx="11915924" cy="82739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31146947" y="25461800"/>
            <a:ext cx="11842333" cy="827199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2024061" y="5639678"/>
            <a:ext cx="915035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799488" y="5385585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1731621" y="5257800"/>
            <a:ext cx="16614779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29755324" y="5248076"/>
            <a:ext cx="1211181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DISCUSSION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30146475" y="15092846"/>
            <a:ext cx="1191592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CONCLUSIONS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30178372" y="25091407"/>
            <a:ext cx="11655427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REFERENCES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200" cy="38909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10858500" y="696914"/>
            <a:ext cx="21945600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rgbClr val="FFC82E"/>
                </a:solidFill>
              </a:rPr>
              <a:t>Anesthesia Providers’ Perceptions of Ultrasound-Guided Arterial Line Placement: A Doctor of Nursing Practice Project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4400" b="1" dirty="0">
                <a:solidFill>
                  <a:schemeClr val="bg1"/>
                </a:solidFill>
              </a:rPr>
              <a:t>Allison Rogers,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4400" b="1" dirty="0">
                <a:solidFill>
                  <a:schemeClr val="bg1"/>
                </a:solidFill>
              </a:rPr>
              <a:t>Travis </a:t>
            </a:r>
            <a:r>
              <a:rPr lang="en-US" altLang="en-US" sz="4400" b="1" dirty="0" err="1">
                <a:solidFill>
                  <a:schemeClr val="bg1"/>
                </a:solidFill>
              </a:rPr>
              <a:t>Chabo</a:t>
            </a:r>
            <a:r>
              <a:rPr lang="en-US" altLang="en-US" sz="4400" b="1" dirty="0">
                <a:solidFill>
                  <a:schemeClr val="bg1"/>
                </a:solidFill>
              </a:rPr>
              <a:t>, PhD, CRNA,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2804100" y="1600200"/>
            <a:ext cx="98139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lennona15@students.ecu.edu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771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3257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2082948" y="18199100"/>
            <a:ext cx="915035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772907" y="17919700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87412" y="6613524"/>
            <a:ext cx="10286999" cy="10747376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umerous studies support ultrasound-guided arterial cannulation over the traditional palpation technique. </a:t>
            </a:r>
          </a:p>
          <a:p>
            <a:pPr marL="1485900" lvl="2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mproved first-attempt success rates.</a:t>
            </a:r>
          </a:p>
          <a:p>
            <a:pPr marL="1485900" lvl="2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ecreased procedural complications.</a:t>
            </a:r>
            <a:endParaRPr lang="en-US" sz="36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2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ecreased procedural time.</a:t>
            </a:r>
            <a:endParaRPr lang="en-US" sz="3600" dirty="0">
              <a:effectLst/>
              <a:latin typeface="+mn-lt"/>
            </a:endParaRP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Despite multiple studies supporting ultrasound guidance, no formal processes are followed</a:t>
            </a:r>
            <a:r>
              <a:rPr lang="en-US" sz="3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CRNAs 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use clinical judgment and personal preference when placing arterial lines. 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urpose: To develop, implement, and evaluate the perceived adequacy of an educational resource designed specifically for anesthesia providers for improving awareness and utilization of ultrasound for arterial line placement.</a:t>
            </a:r>
            <a:endParaRPr lang="en-US" sz="3600" dirty="0">
              <a:effectLst/>
              <a:latin typeface="+mn-lt"/>
              <a:ea typeface="Times New Roman" panose="02020603050405020304" pitchFamily="18" charset="0"/>
            </a:endParaRPr>
          </a:p>
          <a:p>
            <a:endParaRPr lang="en-US" sz="3600" i="1" dirty="0"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87412" y="19183350"/>
            <a:ext cx="10366262" cy="13038136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marR="0" indent="-5715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re- and </a:t>
            </a:r>
            <a:r>
              <a:rPr lang="en-US" sz="3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post-implementation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 survey design using Qualtrics.</a:t>
            </a:r>
          </a:p>
          <a:p>
            <a:pPr marL="571500" marR="0" indent="-5715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A single plan-do-study-act (PDSA) quality improvement cycle.</a:t>
            </a:r>
          </a:p>
          <a:p>
            <a:pPr marL="571500" marR="0" indent="-5715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Created an evidence-based practice tool and voiceover PowerPoint and emailed to participants. </a:t>
            </a:r>
          </a:p>
          <a:p>
            <a:pPr marL="571500" marR="0" indent="-5715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ducational tool placed on all ultrasound machines within the main operating room during the two-week implementation phase.</a:t>
            </a:r>
            <a:endParaRPr lang="en-US" sz="3600" dirty="0">
              <a:solidFill>
                <a:srgbClr val="000000"/>
              </a:solidFill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marR="0" indent="-5715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urvey included Likert-type scales and one open-response question</a:t>
            </a:r>
            <a:r>
              <a:rPr lang="en-US" sz="3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571500" marR="0" indent="-5715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Survey assessed participants’ perceptions of the educational tool and adequacy of the resource. </a:t>
            </a:r>
          </a:p>
          <a:p>
            <a:pPr marL="571500" marR="0" indent="-5715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ata analysis of survey questions was used to determine the participants’ perceptions of the educational intervention. </a:t>
            </a:r>
            <a:endParaRPr lang="en-US" sz="360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marR="0" indent="-5715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Dissemination of findings to participating organization to assist with continuing cycles.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731621" y="6613524"/>
            <a:ext cx="17605375" cy="25607962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endParaRPr lang="en-US" sz="36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9946600" y="6629399"/>
            <a:ext cx="13057188" cy="8121955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Calibri" panose="020F0502020204030204" pitchFamily="34" charset="0"/>
              </a:rPr>
              <a:t>S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</a:rPr>
              <a:t>ix CRNAs completed the pre-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implementation 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</a:rPr>
              <a:t>survey</a:t>
            </a:r>
            <a:r>
              <a:rPr lang="en-US" sz="3600" dirty="0">
                <a:latin typeface="+mn-lt"/>
                <a:ea typeface="Calibri" panose="020F0502020204030204" pitchFamily="34" charset="0"/>
              </a:rPr>
              <a:t>.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Calibri" panose="020F0502020204030204" pitchFamily="34" charset="0"/>
              </a:rPr>
              <a:t>Five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</a:rPr>
              <a:t> CRNAs completed the post-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implementation 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</a:rPr>
              <a:t>survey. 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effectLst/>
                <a:latin typeface="+mn-lt"/>
                <a:ea typeface="Calibri" panose="020F0502020204030204" pitchFamily="34" charset="0"/>
              </a:rPr>
              <a:t>Majority of participants had over ten years of experience.</a:t>
            </a:r>
            <a:r>
              <a:rPr lang="en-US" sz="3600" dirty="0">
                <a:effectLst/>
                <a:latin typeface="+mn-lt"/>
              </a:rPr>
              <a:t> 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Times New Roman" panose="02020603050405020304" pitchFamily="18" charset="0"/>
              </a:rPr>
              <a:t>U</a:t>
            </a:r>
            <a:r>
              <a:rPr lang="en-US" sz="3600" dirty="0">
                <a:effectLst/>
                <a:latin typeface="+mn-lt"/>
                <a:ea typeface="Times New Roman" panose="02020603050405020304" pitchFamily="18" charset="0"/>
              </a:rPr>
              <a:t>tilization of ultrasound for arterial line insertion did not increase over the implementation period. 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effectLst/>
                <a:latin typeface="+mn-lt"/>
                <a:ea typeface="Times New Roman" panose="02020603050405020304" pitchFamily="18" charset="0"/>
              </a:rPr>
              <a:t>CRNAs reported several barriers towards implementation</a:t>
            </a:r>
          </a:p>
          <a:p>
            <a:pPr marL="1485900" lvl="2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Times New Roman" panose="02020603050405020304" pitchFamily="18" charset="0"/>
              </a:rPr>
              <a:t>I</a:t>
            </a:r>
            <a:r>
              <a:rPr lang="en-US" sz="3600" dirty="0">
                <a:effectLst/>
                <a:latin typeface="+mn-lt"/>
                <a:ea typeface="Times New Roman" panose="02020603050405020304" pitchFamily="18" charset="0"/>
              </a:rPr>
              <a:t>nadequate 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education and training</a:t>
            </a:r>
            <a:endParaRPr lang="en-US" sz="3600" dirty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pPr marL="1485900" lvl="2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L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ack of available ultrasound equipment</a:t>
            </a:r>
            <a:endParaRPr lang="en-US" sz="3600" dirty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pPr marL="1485900" lvl="2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P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rolonged procedure set-up and duration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Times New Roman" panose="02020603050405020304" pitchFamily="18" charset="0"/>
              </a:rPr>
              <a:t>Overall c</a:t>
            </a:r>
            <a:r>
              <a:rPr lang="en-US" sz="3600" dirty="0">
                <a:effectLst/>
                <a:latin typeface="+mn-lt"/>
                <a:ea typeface="Times New Roman" panose="02020603050405020304" pitchFamily="18" charset="0"/>
              </a:rPr>
              <a:t>onfidence and likelihood of using ultrasound for arterial line placement increased</a:t>
            </a:r>
            <a:r>
              <a:rPr lang="en-US" sz="3600" dirty="0">
                <a:latin typeface="+mn-lt"/>
                <a:ea typeface="Times New Roman" panose="02020603050405020304" pitchFamily="18" charset="0"/>
              </a:rPr>
              <a:t>.</a:t>
            </a:r>
            <a:endParaRPr lang="en-US" sz="3600" i="1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946600" y="16459199"/>
            <a:ext cx="13057188" cy="8384557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b="1" dirty="0">
                <a:latin typeface="+mn-lt"/>
                <a:ea typeface="Calibri" panose="020F0502020204030204" pitchFamily="34" charset="0"/>
              </a:rPr>
              <a:t>L</a:t>
            </a:r>
            <a:r>
              <a:rPr lang="en-US" sz="3600" b="1" dirty="0">
                <a:effectLst/>
                <a:latin typeface="+mn-lt"/>
                <a:ea typeface="Calibri" panose="020F0502020204030204" pitchFamily="34" charset="0"/>
              </a:rPr>
              <a:t>imitations: </a:t>
            </a:r>
          </a:p>
          <a:p>
            <a:pPr marL="1485900" lvl="2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effectLst/>
                <a:latin typeface="+mn-lt"/>
                <a:ea typeface="Calibri" panose="020F0502020204030204" pitchFamily="34" charset="0"/>
              </a:rPr>
              <a:t>Small sample size. </a:t>
            </a:r>
          </a:p>
          <a:p>
            <a:pPr marL="1485900" lvl="2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Calibri" panose="020F0502020204030204" pitchFamily="34" charset="0"/>
              </a:rPr>
              <a:t>O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</a:rPr>
              <a:t>ffsite rotation during post-implementation phase.</a:t>
            </a:r>
            <a:r>
              <a:rPr lang="en-US" sz="3600" dirty="0">
                <a:effectLst/>
                <a:latin typeface="+mn-lt"/>
              </a:rPr>
              <a:t> 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b="1" dirty="0">
                <a:effectLst/>
                <a:latin typeface="+mn-lt"/>
                <a:ea typeface="Calibri" panose="020F0502020204030204" pitchFamily="34" charset="0"/>
              </a:rPr>
              <a:t>Recommendations: </a:t>
            </a:r>
          </a:p>
          <a:p>
            <a:pPr marL="1485900" lvl="2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  <a:ea typeface="Calibri" panose="020F0502020204030204" pitchFamily="34" charset="0"/>
              </a:rPr>
              <a:t>D</a:t>
            </a:r>
            <a:r>
              <a:rPr lang="en-US" sz="3600" dirty="0">
                <a:effectLst/>
                <a:latin typeface="+mn-lt"/>
                <a:ea typeface="Calibri" panose="020F0502020204030204" pitchFamily="34" charset="0"/>
              </a:rPr>
              <a:t>irectly conversing with participants.</a:t>
            </a:r>
            <a:endParaRPr lang="en-US" sz="3600" dirty="0">
              <a:effectLst/>
              <a:latin typeface="+mn-lt"/>
            </a:endParaRPr>
          </a:p>
          <a:p>
            <a:pPr marL="1485900" lvl="2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Increasing project duration.</a:t>
            </a:r>
          </a:p>
          <a:p>
            <a:pPr marL="1485900" lvl="2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Future educational opportunities including workshops.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</a:rPr>
              <a:t>Implications:</a:t>
            </a:r>
          </a:p>
          <a:p>
            <a:pPr marL="1485900" lvl="2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</a:rPr>
              <a:t>Potential cost savings.</a:t>
            </a:r>
            <a:endParaRPr lang="en-US" sz="36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</a:rPr>
              <a:t>Sustainability:</a:t>
            </a:r>
          </a:p>
          <a:p>
            <a:pPr marL="1485900" lvl="2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</a:rPr>
              <a:t>U</a:t>
            </a: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ltrasound equipment and availability intraoperatively</a:t>
            </a:r>
            <a:endParaRPr lang="en-US" sz="3600" i="1" dirty="0"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946600" y="26536649"/>
            <a:ext cx="13010784" cy="5700713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Bhattacharjee, S., Maitra, S., &amp; Baidya, D. K. (2018). Comparison between ultrasound guided technique and digital palpation technique for radial artery cannulation in adult patients: An updated meta-analysis of randomized controlled trials. </a:t>
            </a:r>
            <a:r>
              <a:rPr lang="en-US" sz="2000" i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Journal of Clinical Anesthesia</a:t>
            </a:r>
            <a:r>
              <a:rPr lang="en-US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47</a:t>
            </a:r>
            <a:r>
              <a:rPr lang="en-US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54–59. </a:t>
            </a:r>
            <a:r>
              <a:rPr lang="en-US" sz="20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https://doi.org/10.1016/j.jclinane.2018.03.019</a:t>
            </a:r>
            <a:endParaRPr lang="en-US" sz="2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Cho, S.-A., Jang, Y.-E., Ji, S.-H., Kim, E.-H., Lee, J.-H., Kim, H.-S., &amp; Kim, J.-T. (2021). Ultrasound-guided arterial catheterization.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</a:rPr>
              <a:t>Anesthesia and Pain Medicine, 16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(2), 119-132. </a:t>
            </a:r>
            <a:r>
              <a:rPr lang="en-US" sz="2000" u="sng" dirty="0">
                <a:solidFill>
                  <a:srgbClr val="0563C1"/>
                </a:solidFill>
                <a:effectLst/>
                <a:latin typeface="+mn-lt"/>
                <a:ea typeface="Times New Roman" panose="02020603050405020304" pitchFamily="18" charset="0"/>
                <a:hlinkClick r:id="rId3"/>
              </a:rPr>
              <a:t>https://doi.org/10.17085/apm.21012</a:t>
            </a:r>
            <a:endParaRPr lang="en-US" sz="2000" u="sng" dirty="0">
              <a:solidFill>
                <a:srgbClr val="0563C1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Chui, J., Lavi, R.,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Hegazy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A. F., Jones, P. M., Arellano, R., Yang, H., &amp; Bainbridge, D. (2019). Identifying barriers to the use of ultrasound in the perioperative period: A survey of southwestern Ontario anesthesiologists.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BMC Health Services Research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(1), </a:t>
            </a:r>
            <a:r>
              <a:rPr lang="en-US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Article 214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u="sng" dirty="0">
                <a:solidFill>
                  <a:srgbClr val="0563C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https://doi.org/10.1186/s12913-019-4040-2</a:t>
            </a:r>
            <a:endParaRPr lang="en-US" sz="2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</a:rPr>
              <a:t>Kiberenge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, R. K., Ueda, K., &amp;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</a:rPr>
              <a:t>Rosauer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, B. (2018). Ultrasound-guided dynamic needle tip positioning technique versus palpation technique for radial arterial cannulation in adult surgical patients: A randomized controlled trial.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</a:rPr>
              <a:t>Anesthesia &amp; Analgesia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</a:rPr>
              <a:t>126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(1), 120-126. </a:t>
            </a:r>
            <a:r>
              <a:rPr lang="en-US" sz="2000" u="sng" dirty="0">
                <a:solidFill>
                  <a:srgbClr val="0563C1"/>
                </a:solidFill>
                <a:effectLst/>
                <a:latin typeface="+mn-lt"/>
                <a:ea typeface="Times New Roman" panose="02020603050405020304" pitchFamily="18" charset="0"/>
                <a:hlinkClick r:id="rId5"/>
              </a:rPr>
              <a:t>https://doi.org/10.1213/ane.0000000000002261</a:t>
            </a:r>
            <a:endParaRPr lang="en-US" sz="20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Wang, A., Hendin, A., Millington, S. J., Koenig, S., Eisen, L. A., &amp; Shiloh, A. L. (2020). Better with ultrasound.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</a:rPr>
              <a:t>Chest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</a:rPr>
              <a:t>157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(3), 574–579. </a:t>
            </a:r>
            <a:r>
              <a:rPr lang="en-US" sz="2000" u="sng" dirty="0">
                <a:solidFill>
                  <a:srgbClr val="0563C1"/>
                </a:solidFill>
                <a:effectLst/>
                <a:latin typeface="+mn-lt"/>
                <a:ea typeface="Times New Roman" panose="02020603050405020304" pitchFamily="18" charset="0"/>
                <a:hlinkClick r:id="rId6"/>
              </a:rPr>
              <a:t>https://doi.org/10.1016/j.chest.2019.08.2209</a:t>
            </a:r>
            <a:endParaRPr lang="en-US" sz="20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Yu, Y., Lu, X., Fang, W., Liu, X., &amp; Lu, Y. (2019). Ultrasound-guided artery cannulation technique versus palpation technique in adult patients in pre-anesthesia room: A randomized controlled trial. </a:t>
            </a:r>
            <a:r>
              <a:rPr lang="en-US" sz="2000" i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Medical Science Monitor</a:t>
            </a:r>
            <a:r>
              <a:rPr lang="en-US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US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7306–7311. </a:t>
            </a:r>
            <a:r>
              <a:rPr lang="en-US" sz="20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https://doi.org/10.12659/msm.916252</a:t>
            </a:r>
            <a:endParaRPr lang="en-US" sz="2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78069"/>
            <a:ext cx="8004541" cy="2936731"/>
          </a:xfrm>
          <a:prstGeom prst="rect">
            <a:avLst/>
          </a:prstGeom>
        </p:spPr>
      </p:pic>
      <p:pic>
        <p:nvPicPr>
          <p:cNvPr id="3" name="Picture 2" descr="A graph with yellow and purple bars&#10;&#10;Description automatically generated">
            <a:extLst>
              <a:ext uri="{FF2B5EF4-FFF2-40B4-BE49-F238E27FC236}">
                <a16:creationId xmlns:a16="http://schemas.microsoft.com/office/drawing/2014/main" id="{4EEF3577-8E9D-8624-19F4-DF6F22E0D7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004" y="6725942"/>
            <a:ext cx="17078612" cy="12560310"/>
          </a:xfrm>
          <a:prstGeom prst="rect">
            <a:avLst/>
          </a:prstGeom>
        </p:spPr>
      </p:pic>
      <p:pic>
        <p:nvPicPr>
          <p:cNvPr id="8" name="Picture 7" descr="A pie chart with text&#10;&#10;Description automatically generated">
            <a:extLst>
              <a:ext uri="{FF2B5EF4-FFF2-40B4-BE49-F238E27FC236}">
                <a16:creationId xmlns:a16="http://schemas.microsoft.com/office/drawing/2014/main" id="{7414E5A1-8D4A-0B9E-5228-E34329BF0C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8"/>
          <a:stretch/>
        </p:blipFill>
        <p:spPr>
          <a:xfrm>
            <a:off x="12070975" y="20952208"/>
            <a:ext cx="17078612" cy="1064811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747</Words>
  <Application>Microsoft Macintosh PowerPoint</Application>
  <PresentationFormat>Custom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Allison Rogers</cp:lastModifiedBy>
  <cp:revision>55</cp:revision>
  <dcterms:created xsi:type="dcterms:W3CDTF">2005-01-10T15:51:10Z</dcterms:created>
  <dcterms:modified xsi:type="dcterms:W3CDTF">2024-11-04T19:10:43Z</dcterms:modified>
</cp:coreProperties>
</file>