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ECF3F1-2697-E432-559D-7777DA84882A}" name="Roebuck, Nikki" initials="RN" userId="S::roebuckn23@ecu.edu::32528328-6c03-4ab9-9c5f-5ed81d02c8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82E"/>
    <a:srgbClr val="502D7F"/>
    <a:srgbClr val="333333"/>
    <a:srgbClr val="FFCC18"/>
    <a:srgbClr val="690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80" autoAdjust="0"/>
    <p:restoredTop sz="94139" autoAdjust="0"/>
  </p:normalViewPr>
  <p:slideViewPr>
    <p:cSldViewPr>
      <p:cViewPr>
        <p:scale>
          <a:sx n="30" d="100"/>
          <a:sy n="30" d="100"/>
        </p:scale>
        <p:origin x="1200" y="-1192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5769"/>
            <a:ext cx="37306250" cy="7056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4033"/>
            <a:ext cx="30724475" cy="8411936"/>
          </a:xfrm>
        </p:spPr>
        <p:txBody>
          <a:bodyPr/>
          <a:lstStyle>
            <a:lvl1pPr marL="0" indent="0" algn="ctr">
              <a:buNone/>
              <a:defRPr/>
            </a:lvl1pPr>
            <a:lvl2pPr marL="391866" indent="0" algn="ctr">
              <a:buNone/>
              <a:defRPr/>
            </a:lvl2pPr>
            <a:lvl3pPr marL="783732" indent="0" algn="ctr">
              <a:buNone/>
              <a:defRPr/>
            </a:lvl3pPr>
            <a:lvl4pPr marL="1175598" indent="0" algn="ctr">
              <a:buNone/>
              <a:defRPr/>
            </a:lvl4pPr>
            <a:lvl5pPr marL="1567464" indent="0" algn="ctr">
              <a:buNone/>
              <a:defRPr/>
            </a:lvl5pPr>
            <a:lvl6pPr marL="1959331" indent="0" algn="ctr">
              <a:buNone/>
              <a:defRPr/>
            </a:lvl6pPr>
            <a:lvl7pPr marL="2351197" indent="0" algn="ctr">
              <a:buNone/>
              <a:defRPr/>
            </a:lvl7pPr>
            <a:lvl8pPr marL="2743063" indent="0" algn="ctr">
              <a:buNone/>
              <a:defRPr/>
            </a:lvl8pPr>
            <a:lvl9pPr marL="31349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19969-28E2-44A5-A853-9ED6194190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11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B0F42-4D17-46DA-BD1B-2429061E87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03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317172"/>
            <a:ext cx="9874250" cy="28087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5514" y="1317172"/>
            <a:ext cx="29473525" cy="28087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A5B34-6F48-4D25-A9CD-F4ECFCE5AA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60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79C9B-77CE-48B4-B28A-FD5EF2775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063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665"/>
            <a:ext cx="37307838" cy="6536871"/>
          </a:xfrm>
        </p:spPr>
        <p:txBody>
          <a:bodyPr anchor="t"/>
          <a:lstStyle>
            <a:lvl1pPr algn="l">
              <a:defRPr sz="342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764"/>
            <a:ext cx="37307838" cy="7200900"/>
          </a:xfrm>
        </p:spPr>
        <p:txBody>
          <a:bodyPr anchor="b"/>
          <a:lstStyle>
            <a:lvl1pPr marL="0" indent="0">
              <a:buNone/>
              <a:defRPr sz="1714"/>
            </a:lvl1pPr>
            <a:lvl2pPr marL="391866" indent="0">
              <a:buNone/>
              <a:defRPr sz="1543"/>
            </a:lvl2pPr>
            <a:lvl3pPr marL="783732" indent="0">
              <a:buNone/>
              <a:defRPr sz="1371"/>
            </a:lvl3pPr>
            <a:lvl4pPr marL="1175598" indent="0">
              <a:buNone/>
              <a:defRPr sz="1200"/>
            </a:lvl4pPr>
            <a:lvl5pPr marL="1567464" indent="0">
              <a:buNone/>
              <a:defRPr sz="1200"/>
            </a:lvl5pPr>
            <a:lvl6pPr marL="1959331" indent="0">
              <a:buNone/>
              <a:defRPr sz="1200"/>
            </a:lvl6pPr>
            <a:lvl7pPr marL="2351197" indent="0">
              <a:buNone/>
              <a:defRPr sz="1200"/>
            </a:lvl7pPr>
            <a:lvl8pPr marL="2743063" indent="0">
              <a:buNone/>
              <a:defRPr sz="1200"/>
            </a:lvl8pPr>
            <a:lvl9pPr marL="313492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A2701-DB6E-458F-8330-4F0C30EDC0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0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5514" y="7679872"/>
            <a:ext cx="19673887" cy="2172516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7679872"/>
            <a:ext cx="19673888" cy="2172516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6224D-36D6-4F45-BC4D-24940C4142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517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8533"/>
            <a:ext cx="3950335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8269"/>
            <a:ext cx="19392900" cy="3071132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636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9" y="7368269"/>
            <a:ext cx="19400837" cy="3071132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9" y="10439400"/>
            <a:ext cx="19400837" cy="18965636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05705-DD69-44E0-A8C7-4A6E267F8A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5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3703E-C6F2-4EA9-99C7-52BE10137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33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0E3B2-E9B2-4CD1-A2DA-540293DB5B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025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0369"/>
            <a:ext cx="14439900" cy="5577567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0369"/>
            <a:ext cx="24536400" cy="28094667"/>
          </a:xfrm>
        </p:spPr>
        <p:txBody>
          <a:bodyPr/>
          <a:lstStyle>
            <a:lvl1pPr>
              <a:defRPr sz="2743"/>
            </a:lvl1pPr>
            <a:lvl2pPr>
              <a:defRPr sz="2400"/>
            </a:lvl2pPr>
            <a:lvl3pPr>
              <a:defRPr sz="2057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7936"/>
            <a:ext cx="14439900" cy="22517100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78681-8F5A-4039-87B7-2117A3A261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4" y="23042336"/>
            <a:ext cx="26335037" cy="2721429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4" y="2941865"/>
            <a:ext cx="26335037" cy="19750768"/>
          </a:xfrm>
        </p:spPr>
        <p:txBody>
          <a:bodyPr/>
          <a:lstStyle>
            <a:lvl1pPr marL="0" indent="0">
              <a:buNone/>
              <a:defRPr sz="2743"/>
            </a:lvl1pPr>
            <a:lvl2pPr marL="391866" indent="0">
              <a:buNone/>
              <a:defRPr sz="2400"/>
            </a:lvl2pPr>
            <a:lvl3pPr marL="783732" indent="0">
              <a:buNone/>
              <a:defRPr sz="2057"/>
            </a:lvl3pPr>
            <a:lvl4pPr marL="1175598" indent="0">
              <a:buNone/>
              <a:defRPr sz="1714"/>
            </a:lvl4pPr>
            <a:lvl5pPr marL="1567464" indent="0">
              <a:buNone/>
              <a:defRPr sz="1714"/>
            </a:lvl5pPr>
            <a:lvl6pPr marL="1959331" indent="0">
              <a:buNone/>
              <a:defRPr sz="1714"/>
            </a:lvl6pPr>
            <a:lvl7pPr marL="2351197" indent="0">
              <a:buNone/>
              <a:defRPr sz="1714"/>
            </a:lvl7pPr>
            <a:lvl8pPr marL="2743063" indent="0">
              <a:buNone/>
              <a:defRPr sz="1714"/>
            </a:lvl8pPr>
            <a:lvl9pPr marL="3134929" indent="0">
              <a:buNone/>
              <a:defRPr sz="171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4" y="25763765"/>
            <a:ext cx="26335037" cy="3863068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72026-9697-4905-82BA-4DE817F0BC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54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5513" y="1317625"/>
            <a:ext cx="395001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5513" y="7680325"/>
            <a:ext cx="39500175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5513" y="29976763"/>
            <a:ext cx="10239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66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7113" y="29976763"/>
            <a:ext cx="138969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6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6313" y="29976763"/>
            <a:ext cx="10239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600" smtClean="0"/>
            </a:lvl1pPr>
          </a:lstStyle>
          <a:p>
            <a:pPr>
              <a:defRPr/>
            </a:pPr>
            <a:fld id="{CAE537AD-9BB0-4881-8848-C6BA09023D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2pPr>
      <a:lvl3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3pPr>
      <a:lvl4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4pPr>
      <a:lvl5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5pPr>
      <a:lvl6pPr marL="391866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6pPr>
      <a:lvl7pPr marL="783732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7pPr>
      <a:lvl8pPr marL="1175598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8pPr>
      <a:lvl9pPr marL="1567464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9pPr>
    </p:titleStyle>
    <p:bodyStyle>
      <a:lvl1pPr marL="1617663" indent="-1617663" algn="l" defTabSz="4313238" rtl="0" eaLnBrk="0" fontAlgn="base" hangingPunct="0">
        <a:spcBef>
          <a:spcPct val="20000"/>
        </a:spcBef>
        <a:spcAft>
          <a:spcPct val="0"/>
        </a:spcAft>
        <a:buChar char="•"/>
        <a:defRPr sz="15100">
          <a:solidFill>
            <a:schemeClr val="tx1"/>
          </a:solidFill>
          <a:latin typeface="+mn-lt"/>
          <a:ea typeface="+mn-ea"/>
          <a:cs typeface="+mn-cs"/>
        </a:defRPr>
      </a:lvl1pPr>
      <a:lvl2pPr marL="3503613" indent="-1346200" algn="l" defTabSz="4313238" rtl="0" eaLnBrk="0" fontAlgn="base" hangingPunct="0">
        <a:spcBef>
          <a:spcPct val="20000"/>
        </a:spcBef>
        <a:spcAft>
          <a:spcPct val="0"/>
        </a:spcAft>
        <a:buChar char="–"/>
        <a:defRPr sz="13200">
          <a:solidFill>
            <a:schemeClr val="tx1"/>
          </a:solidFill>
          <a:latin typeface="+mn-lt"/>
        </a:defRPr>
      </a:lvl2pPr>
      <a:lvl3pPr marL="5391150" indent="-1077913" algn="l" defTabSz="4313238" rtl="0" eaLnBrk="0" fontAlgn="base" hangingPunct="0">
        <a:spcBef>
          <a:spcPct val="20000"/>
        </a:spcBef>
        <a:spcAft>
          <a:spcPct val="0"/>
        </a:spcAft>
        <a:buChar char="•"/>
        <a:defRPr sz="11300">
          <a:solidFill>
            <a:schemeClr val="tx1"/>
          </a:solidFill>
          <a:latin typeface="+mn-lt"/>
        </a:defRPr>
      </a:lvl3pPr>
      <a:lvl4pPr marL="7548563" indent="-1076325" algn="l" defTabSz="4313238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4pPr>
      <a:lvl5pPr marL="9702800" indent="-1074738" algn="l" defTabSz="4313238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5pPr>
      <a:lvl6pPr marL="10095995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6pPr>
      <a:lvl7pPr marL="10487861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7pPr>
      <a:lvl8pPr marL="10879727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8pPr>
      <a:lvl9pPr marL="11271594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"/><Relationship Id="rId3" Type="http://schemas.openxmlformats.org/officeDocument/2006/relationships/hyperlink" Target="https://doi.org/10.17085/apm.21012" TargetMode="External"/><Relationship Id="rId7" Type="http://schemas.openxmlformats.org/officeDocument/2006/relationships/hyperlink" Target="https://doi.org/10.12659/msm.916252" TargetMode="External"/><Relationship Id="rId2" Type="http://schemas.openxmlformats.org/officeDocument/2006/relationships/hyperlink" Target="https://doi.org/10.1016/j.jclinane.2018.03.01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016/j.chest.2019.08.2209" TargetMode="External"/><Relationship Id="rId5" Type="http://schemas.openxmlformats.org/officeDocument/2006/relationships/hyperlink" Target="https://doi.org/10.1213/ane.0000000000002261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doi.org/10.1186/s12913-019-4040-2" TargetMode="Externa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5"/>
          <p:cNvSpPr>
            <a:spLocks noChangeArrowheads="1"/>
          </p:cNvSpPr>
          <p:nvPr/>
        </p:nvSpPr>
        <p:spPr bwMode="auto">
          <a:xfrm>
            <a:off x="13331822" y="5639446"/>
            <a:ext cx="16005174" cy="70485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1" name="Rectangle 36"/>
          <p:cNvSpPr>
            <a:spLocks noChangeArrowheads="1"/>
          </p:cNvSpPr>
          <p:nvPr/>
        </p:nvSpPr>
        <p:spPr bwMode="auto">
          <a:xfrm>
            <a:off x="31006308" y="5557422"/>
            <a:ext cx="12062716" cy="72242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2" name="Rectangle 37"/>
          <p:cNvSpPr>
            <a:spLocks noChangeArrowheads="1"/>
          </p:cNvSpPr>
          <p:nvPr/>
        </p:nvSpPr>
        <p:spPr bwMode="auto">
          <a:xfrm>
            <a:off x="31041460" y="15357874"/>
            <a:ext cx="11915924" cy="82739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3" name="Rectangle 38"/>
          <p:cNvSpPr>
            <a:spLocks noChangeArrowheads="1"/>
          </p:cNvSpPr>
          <p:nvPr/>
        </p:nvSpPr>
        <p:spPr bwMode="auto">
          <a:xfrm>
            <a:off x="31146947" y="25461800"/>
            <a:ext cx="11842333" cy="827199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6" name="Rectangle 39"/>
          <p:cNvSpPr>
            <a:spLocks noChangeArrowheads="1"/>
          </p:cNvSpPr>
          <p:nvPr/>
        </p:nvSpPr>
        <p:spPr bwMode="auto">
          <a:xfrm>
            <a:off x="2024061" y="5639678"/>
            <a:ext cx="9150350" cy="70485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799488" y="5385585"/>
            <a:ext cx="9148763" cy="704850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INTRODUCTION</a:t>
            </a:r>
            <a:endParaRPr lang="en-US" sz="3257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3" name="Text Box 45"/>
          <p:cNvSpPr txBox="1">
            <a:spLocks noChangeArrowheads="1"/>
          </p:cNvSpPr>
          <p:nvPr/>
        </p:nvSpPr>
        <p:spPr bwMode="auto">
          <a:xfrm>
            <a:off x="11731621" y="5257800"/>
            <a:ext cx="16614779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RESULTS</a:t>
            </a:r>
            <a:endParaRPr lang="en-US" sz="3257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29755324" y="5248076"/>
            <a:ext cx="12111815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DISCUSSION</a:t>
            </a:r>
            <a:endParaRPr lang="en-US" sz="3257" dirty="0">
              <a:latin typeface="Times New Roman" pitchFamily="18" charset="0"/>
            </a:endParaRPr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30146475" y="15092846"/>
            <a:ext cx="11915925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CONCLUSIONS</a:t>
            </a:r>
            <a:endParaRPr lang="en-US" sz="3257" dirty="0">
              <a:latin typeface="Times New Roman" pitchFamily="18" charset="0"/>
            </a:endParaRPr>
          </a:p>
        </p:txBody>
      </p:sp>
      <p:sp>
        <p:nvSpPr>
          <p:cNvPr id="2101" name="Text Box 53"/>
          <p:cNvSpPr txBox="1">
            <a:spLocks noChangeArrowheads="1"/>
          </p:cNvSpPr>
          <p:nvPr/>
        </p:nvSpPr>
        <p:spPr bwMode="auto">
          <a:xfrm>
            <a:off x="30178372" y="25091407"/>
            <a:ext cx="11655427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REFERENCES</a:t>
            </a:r>
            <a:endParaRPr lang="en-US" sz="3257" dirty="0">
              <a:latin typeface="Times New Roman" pitchFamily="18" charset="0"/>
            </a:endParaRPr>
          </a:p>
        </p:txBody>
      </p:sp>
      <p:sp>
        <p:nvSpPr>
          <p:cNvPr id="2067" name="Rectangle 57"/>
          <p:cNvSpPr>
            <a:spLocks noChangeArrowheads="1"/>
          </p:cNvSpPr>
          <p:nvPr/>
        </p:nvSpPr>
        <p:spPr bwMode="auto">
          <a:xfrm>
            <a:off x="457200" y="681038"/>
            <a:ext cx="42748200" cy="3890962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68" name="Text Box 58"/>
          <p:cNvSpPr txBox="1">
            <a:spLocks noChangeArrowheads="1"/>
          </p:cNvSpPr>
          <p:nvPr/>
        </p:nvSpPr>
        <p:spPr bwMode="auto">
          <a:xfrm>
            <a:off x="10858500" y="696914"/>
            <a:ext cx="21945600" cy="38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750" tIns="61875" rIns="123750" bIns="61875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30000"/>
              </a:spcBef>
              <a:defRPr/>
            </a:pPr>
            <a:r>
              <a:rPr lang="en-US" altLang="en-US" sz="5400" b="1" dirty="0">
                <a:solidFill>
                  <a:srgbClr val="FFC82E"/>
                </a:solidFill>
              </a:rPr>
              <a:t>Anesthesia Providers’ Perceptions of Ultrasound-Guided Arterial Line Placement: A Doctor of Nursing Practice Project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4400" b="1" dirty="0">
                <a:solidFill>
                  <a:schemeClr val="bg1"/>
                </a:solidFill>
              </a:rPr>
              <a:t>Allison Rogers, BSN, SRNA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4400" b="1" dirty="0">
                <a:solidFill>
                  <a:schemeClr val="bg1"/>
                </a:solidFill>
              </a:rPr>
              <a:t>Travis </a:t>
            </a:r>
            <a:r>
              <a:rPr lang="en-US" altLang="en-US" sz="4400" b="1" dirty="0" err="1">
                <a:solidFill>
                  <a:schemeClr val="bg1"/>
                </a:solidFill>
              </a:rPr>
              <a:t>Chabo</a:t>
            </a:r>
            <a:r>
              <a:rPr lang="en-US" altLang="en-US" sz="4400" b="1" dirty="0">
                <a:solidFill>
                  <a:schemeClr val="bg1"/>
                </a:solidFill>
              </a:rPr>
              <a:t>, PhD, CRNA, Project Chair</a:t>
            </a:r>
          </a:p>
        </p:txBody>
      </p:sp>
      <p:sp>
        <p:nvSpPr>
          <p:cNvPr id="2069" name="Rectangle 59"/>
          <p:cNvSpPr>
            <a:spLocks noChangeArrowheads="1"/>
          </p:cNvSpPr>
          <p:nvPr/>
        </p:nvSpPr>
        <p:spPr bwMode="auto">
          <a:xfrm>
            <a:off x="32804100" y="1600200"/>
            <a:ext cx="9813925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750" tIns="61875" rIns="123750" bIns="61875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Nurse Anesthesia Program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College of Nursing, East Carolina University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Greenville, North Carolina 27858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lennona15@students.ecu.edu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endParaRPr lang="en-US" altLang="en-US" sz="3771" b="1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  <a:defRPr/>
            </a:pPr>
            <a:endParaRPr lang="en-US" altLang="en-US" sz="3257" dirty="0">
              <a:latin typeface="Times New Roman" panose="02020603050405020304" pitchFamily="18" charset="0"/>
            </a:endParaRPr>
          </a:p>
        </p:txBody>
      </p:sp>
      <p:sp>
        <p:nvSpPr>
          <p:cNvPr id="2071" name="Rectangle 63"/>
          <p:cNvSpPr>
            <a:spLocks noChangeArrowheads="1"/>
          </p:cNvSpPr>
          <p:nvPr/>
        </p:nvSpPr>
        <p:spPr bwMode="auto">
          <a:xfrm>
            <a:off x="2082948" y="18199100"/>
            <a:ext cx="9150350" cy="70485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772907" y="17919700"/>
            <a:ext cx="9148763" cy="704850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METHODS</a:t>
            </a:r>
            <a:endParaRPr lang="en-US" sz="3257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87412" y="6613524"/>
            <a:ext cx="10286999" cy="10747376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umerous studies support ultrasound-guided arterial cannulation over the traditional palpation technique. </a:t>
            </a:r>
          </a:p>
          <a:p>
            <a:pPr marL="1485900" lvl="2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mproved first-attempt success rates.</a:t>
            </a:r>
          </a:p>
          <a:p>
            <a:pPr marL="1485900" lvl="2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ecreased procedural complications.</a:t>
            </a:r>
            <a:endParaRPr lang="en-US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85900" lvl="2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ecreased procedural time.</a:t>
            </a:r>
            <a:endParaRPr lang="en-US" sz="3600" dirty="0">
              <a:effectLst/>
              <a:latin typeface="+mn-lt"/>
            </a:endParaRP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Despite multiple studies supporting ultrasound guidance, no formal processes are followed</a:t>
            </a:r>
            <a:r>
              <a:rPr lang="en-US" sz="3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CRNAs 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use clinical judgment and personal preference when placing arterial lines. 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urpose: To develop, implement, and evaluate the perceived adequacy of an educational resource designed specifically for anesthesia providers for improving awareness and utilization of ultrasound for arterial line placement.</a:t>
            </a:r>
            <a:endParaRPr lang="en-US" sz="3600" dirty="0">
              <a:effectLst/>
              <a:latin typeface="+mn-lt"/>
              <a:ea typeface="Times New Roman" panose="02020603050405020304" pitchFamily="18" charset="0"/>
            </a:endParaRPr>
          </a:p>
          <a:p>
            <a:endParaRPr lang="en-US" sz="3600" i="1" dirty="0"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7412" y="19183350"/>
            <a:ext cx="10366262" cy="13038136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marR="0" indent="-5715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re- and </a:t>
            </a:r>
            <a:r>
              <a:rPr lang="en-US" sz="36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post-implementation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survey design using Qualtrics.</a:t>
            </a:r>
          </a:p>
          <a:p>
            <a:pPr marL="571500" marR="0" indent="-5715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 single plan-do-study-act (PDSA) quality improvement cycle.</a:t>
            </a:r>
          </a:p>
          <a:p>
            <a:pPr marL="571500" marR="0" indent="-5715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Created an evidence-based practice tool and voiceover PowerPoint and emailed to participants. </a:t>
            </a:r>
          </a:p>
          <a:p>
            <a:pPr marL="571500" marR="0" indent="-5715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ducational tool placed on all ultrasound machines within the main operating room during the two-week implementation phase.</a:t>
            </a:r>
            <a:endParaRPr lang="en-US" sz="3600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marR="0" indent="-5715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urvey included Likert-type scales and one open-response question</a:t>
            </a:r>
            <a:r>
              <a:rPr lang="en-US" sz="3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71500" marR="0" indent="-5715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Survey assessed participants’ perceptions of the educational tool and adequacy of the resource. </a:t>
            </a:r>
          </a:p>
          <a:p>
            <a:pPr marL="571500" marR="0" indent="-5715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ata analysis of survey questions was used to determine the participants’ perceptions of the educational intervention. </a:t>
            </a:r>
            <a:endParaRPr lang="en-US" sz="36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marR="0" indent="-5715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Dissemination of findings to participating organization to assist with continuing cycles.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731621" y="6613524"/>
            <a:ext cx="17605375" cy="25607962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endParaRPr lang="en-US" sz="3600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29946600" y="6629399"/>
            <a:ext cx="13057188" cy="8121955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Calibri" panose="020F0502020204030204" pitchFamily="34" charset="0"/>
              </a:rPr>
              <a:t>S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</a:rPr>
              <a:t>ix CRNAs completed the pre-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implementation 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</a:rPr>
              <a:t>survey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.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Calibri" panose="020F0502020204030204" pitchFamily="34" charset="0"/>
              </a:rPr>
              <a:t>Five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</a:rPr>
              <a:t> CRNAs completed the post-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implementation 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</a:rPr>
              <a:t>survey. 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effectLst/>
                <a:latin typeface="+mn-lt"/>
                <a:ea typeface="Calibri" panose="020F0502020204030204" pitchFamily="34" charset="0"/>
              </a:rPr>
              <a:t>Majority of participants had over ten years of experience.</a:t>
            </a:r>
            <a:r>
              <a:rPr lang="en-US" sz="3600" dirty="0">
                <a:effectLst/>
                <a:latin typeface="+mn-lt"/>
              </a:rPr>
              <a:t> 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Times New Roman" panose="02020603050405020304" pitchFamily="18" charset="0"/>
              </a:rPr>
              <a:t>U</a:t>
            </a:r>
            <a:r>
              <a:rPr lang="en-US" sz="3600" dirty="0">
                <a:effectLst/>
                <a:latin typeface="+mn-lt"/>
                <a:ea typeface="Times New Roman" panose="02020603050405020304" pitchFamily="18" charset="0"/>
              </a:rPr>
              <a:t>tilization of ultrasound for arterial line insertion did not increase over the implementation period. 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effectLst/>
                <a:latin typeface="+mn-lt"/>
                <a:ea typeface="Times New Roman" panose="02020603050405020304" pitchFamily="18" charset="0"/>
              </a:rPr>
              <a:t>CRNAs reported several barriers towards implementation</a:t>
            </a:r>
          </a:p>
          <a:p>
            <a:pPr marL="1485900" lvl="2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Times New Roman" panose="02020603050405020304" pitchFamily="18" charset="0"/>
              </a:rPr>
              <a:t>I</a:t>
            </a:r>
            <a:r>
              <a:rPr lang="en-US" sz="3600" dirty="0">
                <a:effectLst/>
                <a:latin typeface="+mn-lt"/>
                <a:ea typeface="Times New Roman" panose="02020603050405020304" pitchFamily="18" charset="0"/>
              </a:rPr>
              <a:t>nadequate 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education and training</a:t>
            </a:r>
            <a:endParaRPr lang="en-US" sz="360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marL="1485900" lvl="2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L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ack of available ultrasound equipment</a:t>
            </a:r>
            <a:endParaRPr lang="en-US" sz="360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marL="1485900" lvl="2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P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rolonged procedure set-up and duration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Times New Roman" panose="02020603050405020304" pitchFamily="18" charset="0"/>
              </a:rPr>
              <a:t>Overall c</a:t>
            </a:r>
            <a:r>
              <a:rPr lang="en-US" sz="3600" dirty="0">
                <a:effectLst/>
                <a:latin typeface="+mn-lt"/>
                <a:ea typeface="Times New Roman" panose="02020603050405020304" pitchFamily="18" charset="0"/>
              </a:rPr>
              <a:t>onfidence and likelihood of using ultrasound for arterial line placement increased</a:t>
            </a:r>
            <a:r>
              <a:rPr lang="en-US" sz="3600" dirty="0">
                <a:latin typeface="+mn-lt"/>
                <a:ea typeface="Times New Roman" panose="02020603050405020304" pitchFamily="18" charset="0"/>
              </a:rPr>
              <a:t>.</a:t>
            </a:r>
            <a:endParaRPr lang="en-US" sz="3600" i="1" dirty="0">
              <a:latin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946600" y="16459199"/>
            <a:ext cx="13057188" cy="8384557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+mn-lt"/>
                <a:ea typeface="Calibri" panose="020F0502020204030204" pitchFamily="34" charset="0"/>
              </a:rPr>
              <a:t>L</a:t>
            </a:r>
            <a:r>
              <a:rPr lang="en-US" sz="3600" b="1" dirty="0">
                <a:effectLst/>
                <a:latin typeface="+mn-lt"/>
                <a:ea typeface="Calibri" panose="020F0502020204030204" pitchFamily="34" charset="0"/>
              </a:rPr>
              <a:t>imitations: </a:t>
            </a:r>
          </a:p>
          <a:p>
            <a:pPr marL="1485900" lvl="2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effectLst/>
                <a:latin typeface="+mn-lt"/>
                <a:ea typeface="Calibri" panose="020F0502020204030204" pitchFamily="34" charset="0"/>
              </a:rPr>
              <a:t>Small sample size. </a:t>
            </a:r>
          </a:p>
          <a:p>
            <a:pPr marL="1485900" lvl="2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Calibri" panose="020F0502020204030204" pitchFamily="34" charset="0"/>
              </a:rPr>
              <a:t>O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</a:rPr>
              <a:t>ffsite rotation during post-implementation phase.</a:t>
            </a:r>
            <a:r>
              <a:rPr lang="en-US" sz="3600" dirty="0">
                <a:effectLst/>
                <a:latin typeface="+mn-lt"/>
              </a:rPr>
              <a:t> 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effectLst/>
                <a:latin typeface="+mn-lt"/>
                <a:ea typeface="Calibri" panose="020F0502020204030204" pitchFamily="34" charset="0"/>
              </a:rPr>
              <a:t>Recommendations: </a:t>
            </a:r>
          </a:p>
          <a:p>
            <a:pPr marL="1485900" lvl="2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  <a:ea typeface="Calibri" panose="020F0502020204030204" pitchFamily="34" charset="0"/>
              </a:rPr>
              <a:t>D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</a:rPr>
              <a:t>irectly conversing with participants.</a:t>
            </a:r>
            <a:endParaRPr lang="en-US" sz="3600" dirty="0">
              <a:effectLst/>
              <a:latin typeface="+mn-lt"/>
            </a:endParaRPr>
          </a:p>
          <a:p>
            <a:pPr marL="1485900" lvl="2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Increasing project duration.</a:t>
            </a:r>
          </a:p>
          <a:p>
            <a:pPr marL="1485900" lvl="2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Future educational opportunities including workshops.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Implications:</a:t>
            </a:r>
          </a:p>
          <a:p>
            <a:pPr marL="1485900" lvl="2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Potential cost savings.</a:t>
            </a:r>
            <a:endParaRPr lang="en-US" sz="36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Sustainability:</a:t>
            </a:r>
          </a:p>
          <a:p>
            <a:pPr marL="1485900" lvl="2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U</a:t>
            </a:r>
            <a:r>
              <a:rPr lang="en-US" sz="36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ltrasound equipment and availability intraoperatively</a:t>
            </a:r>
            <a:endParaRPr lang="en-US" sz="3600" i="1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946600" y="26536649"/>
            <a:ext cx="13010784" cy="5700713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Bhattacharjee, S., Maitra, S., &amp; Baidya, D. K. (2018). Comparison between ultrasound guided technique and digital palpation technique for radial artery cannulation in adult patients: An updated meta-analysis of randomized controlled trials. </a:t>
            </a:r>
            <a:r>
              <a:rPr lang="en-US" sz="2000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Journal of Clinical Anesthesia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47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54–59. </a:t>
            </a:r>
            <a:r>
              <a:rPr lang="en-US" sz="20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https://doi.org/10.1016/j.jclinane.2018.03.019</a:t>
            </a:r>
            <a:endParaRPr lang="en-US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+mn-lt"/>
                <a:ea typeface="Times New Roman" panose="02020603050405020304" pitchFamily="18" charset="0"/>
              </a:rPr>
              <a:t>Cho, S.-A., Jang, Y.-E., Ji, S.-H., Kim, E.-H., Lee, J.-H., Kim, H.-S., &amp; Kim, J.-T. (2021). Ultrasound-guided arterial catheterization. </a:t>
            </a:r>
            <a:r>
              <a:rPr lang="en-US" sz="2000" i="1" dirty="0">
                <a:effectLst/>
                <a:latin typeface="+mn-lt"/>
                <a:ea typeface="Times New Roman" panose="02020603050405020304" pitchFamily="18" charset="0"/>
              </a:rPr>
              <a:t>Anesthesia and Pain Medicine, 16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</a:rPr>
              <a:t>(2), 119-132. </a:t>
            </a:r>
            <a:r>
              <a:rPr lang="en-US" sz="20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3"/>
              </a:rPr>
              <a:t>https://doi.org/10.17085/apm.21012</a:t>
            </a:r>
            <a:endParaRPr lang="en-US" sz="2000" u="sng" dirty="0">
              <a:solidFill>
                <a:srgbClr val="0563C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Chui, J., Lavi, R., </a:t>
            </a:r>
            <a:r>
              <a:rPr lang="en-US" sz="20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Hegazy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A. F., Jones, P. M., Arellano, R., Yang, H., &amp; Bainbridge, D. (2019). Identifying barriers to the use of ultrasound in the perioperative period: A survey of southwestern Ontario anesthesiologists. </a:t>
            </a:r>
            <a:r>
              <a:rPr lang="en-US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BMC Health Services Research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(1), 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Article 214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https://doi.org/10.1186/s12913-019-4040-2</a:t>
            </a:r>
            <a:endParaRPr lang="en-US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effectLst/>
                <a:latin typeface="+mn-lt"/>
                <a:ea typeface="Times New Roman" panose="02020603050405020304" pitchFamily="18" charset="0"/>
              </a:rPr>
              <a:t>Kiberenge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</a:rPr>
              <a:t>, R. K., Ueda, K., &amp; </a:t>
            </a:r>
            <a:r>
              <a:rPr lang="en-US" sz="2000" dirty="0" err="1">
                <a:effectLst/>
                <a:latin typeface="+mn-lt"/>
                <a:ea typeface="Times New Roman" panose="02020603050405020304" pitchFamily="18" charset="0"/>
              </a:rPr>
              <a:t>Rosauer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</a:rPr>
              <a:t>, B. (2018). Ultrasound-guided dynamic needle tip positioning technique versus palpation technique for radial arterial cannulation in adult surgical patients: A randomized controlled trial. </a:t>
            </a:r>
            <a:r>
              <a:rPr lang="en-US" sz="2000" i="1" dirty="0">
                <a:effectLst/>
                <a:latin typeface="+mn-lt"/>
                <a:ea typeface="Times New Roman" panose="02020603050405020304" pitchFamily="18" charset="0"/>
              </a:rPr>
              <a:t>Anesthesia &amp; Analgesia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en-US" sz="2000" i="1" dirty="0">
                <a:effectLst/>
                <a:latin typeface="+mn-lt"/>
                <a:ea typeface="Times New Roman" panose="02020603050405020304" pitchFamily="18" charset="0"/>
              </a:rPr>
              <a:t>126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</a:rPr>
              <a:t>(1), 120-126. </a:t>
            </a:r>
            <a:r>
              <a:rPr lang="en-US" sz="20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5"/>
              </a:rPr>
              <a:t>https://doi.org/10.1213/ane.0000000000002261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+mn-lt"/>
                <a:ea typeface="Times New Roman" panose="02020603050405020304" pitchFamily="18" charset="0"/>
              </a:rPr>
              <a:t>Wang, A., Hendin, A., Millington, S. J., Koenig, S., Eisen, L. A., &amp; Shiloh, A. L. (2020). Better with ultrasound. </a:t>
            </a:r>
            <a:r>
              <a:rPr lang="en-US" sz="2000" i="1" dirty="0">
                <a:effectLst/>
                <a:latin typeface="+mn-lt"/>
                <a:ea typeface="Times New Roman" panose="02020603050405020304" pitchFamily="18" charset="0"/>
              </a:rPr>
              <a:t>Chest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en-US" sz="2000" i="1" dirty="0">
                <a:effectLst/>
                <a:latin typeface="+mn-lt"/>
                <a:ea typeface="Times New Roman" panose="02020603050405020304" pitchFamily="18" charset="0"/>
              </a:rPr>
              <a:t>157</a:t>
            </a:r>
            <a:r>
              <a:rPr lang="en-US" sz="2000" dirty="0">
                <a:effectLst/>
                <a:latin typeface="+mn-lt"/>
                <a:ea typeface="Times New Roman" panose="02020603050405020304" pitchFamily="18" charset="0"/>
              </a:rPr>
              <a:t>(3), 574–579. </a:t>
            </a:r>
            <a:r>
              <a:rPr lang="en-US" sz="20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6"/>
              </a:rPr>
              <a:t>https://doi.org/10.1016/j.chest.2019.08.2209</a:t>
            </a:r>
            <a:endParaRPr lang="en-US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Yu, Y., Lu, X., Fang, W., Liu, X., &amp; Lu, Y. (2019). Ultrasound-guided artery cannulation technique versus palpation technique in adult patients in pre-anesthesia room: A randomized controlled trial. </a:t>
            </a:r>
            <a:r>
              <a:rPr lang="en-US" sz="2000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Medical Science Monitor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7306–7311. </a:t>
            </a:r>
            <a:r>
              <a:rPr lang="en-US" sz="20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https://doi.org/10.12659/msm.916252</a:t>
            </a:r>
            <a:endParaRPr lang="en-US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FC199B-BD44-4C43-BFA9-62855DE449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78069"/>
            <a:ext cx="8004541" cy="2936731"/>
          </a:xfrm>
          <a:prstGeom prst="rect">
            <a:avLst/>
          </a:prstGeom>
        </p:spPr>
      </p:pic>
      <p:pic>
        <p:nvPicPr>
          <p:cNvPr id="3" name="Picture 2" descr="A graph with yellow and purple bars&#10;&#10;Description automatically generated">
            <a:extLst>
              <a:ext uri="{FF2B5EF4-FFF2-40B4-BE49-F238E27FC236}">
                <a16:creationId xmlns:a16="http://schemas.microsoft.com/office/drawing/2014/main" id="{4EEF3577-8E9D-8624-19F4-DF6F22E0D7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004" y="6725942"/>
            <a:ext cx="17078612" cy="12560310"/>
          </a:xfrm>
          <a:prstGeom prst="rect">
            <a:avLst/>
          </a:prstGeom>
        </p:spPr>
      </p:pic>
      <p:pic>
        <p:nvPicPr>
          <p:cNvPr id="8" name="Picture 7" descr="A pie chart with text&#10;&#10;Description automatically generated">
            <a:extLst>
              <a:ext uri="{FF2B5EF4-FFF2-40B4-BE49-F238E27FC236}">
                <a16:creationId xmlns:a16="http://schemas.microsoft.com/office/drawing/2014/main" id="{7414E5A1-8D4A-0B9E-5228-E34329BF0C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8"/>
          <a:stretch/>
        </p:blipFill>
        <p:spPr>
          <a:xfrm>
            <a:off x="12070975" y="20952208"/>
            <a:ext cx="17078612" cy="106481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747</Words>
  <Application>Microsoft Macintosh PowerPoint</Application>
  <PresentationFormat>Custom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PowerPoint Presentation</vt:lpstr>
    </vt:vector>
  </TitlesOfParts>
  <Company>East Carolina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EltonC</dc:creator>
  <cp:lastModifiedBy>Allison Rogers</cp:lastModifiedBy>
  <cp:revision>55</cp:revision>
  <dcterms:created xsi:type="dcterms:W3CDTF">2005-01-10T15:51:10Z</dcterms:created>
  <dcterms:modified xsi:type="dcterms:W3CDTF">2024-11-04T19:10:43Z</dcterms:modified>
</cp:coreProperties>
</file>