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9" r:id="rId4"/>
    <p:sldId id="270" r:id="rId5"/>
    <p:sldId id="271" r:id="rId6"/>
    <p:sldId id="272" r:id="rId7"/>
    <p:sldId id="260" r:id="rId8"/>
    <p:sldId id="269" r:id="rId9"/>
    <p:sldId id="274" r:id="rId10"/>
    <p:sldId id="275" r:id="rId11"/>
    <p:sldId id="27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78009" autoAdjust="0"/>
  </p:normalViewPr>
  <p:slideViewPr>
    <p:cSldViewPr snapToGrid="0">
      <p:cViewPr varScale="1">
        <p:scale>
          <a:sx n="30" d="100"/>
          <a:sy n="30" d="100"/>
        </p:scale>
        <p:origin x="54" y="66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EFE496-BF47-4A78-942E-89C4D095DFD9}" type="datetimeFigureOut">
              <a:rPr lang="en-US" smtClean="0"/>
              <a:t>3/30/2016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E4B82B-C6C4-4736-A0C7-5610D7EFB3F1}" type="slidenum">
              <a:rPr lang="en-US" smtClean="0"/>
              <a:t>‹#›</a:t>
            </a:fld>
            <a:endParaRPr lang="en-US"/>
          </a:p>
        </p:txBody>
      </p:sp>
    </p:spTree>
    <p:extLst>
      <p:ext uri="{BB962C8B-B14F-4D97-AF65-F5344CB8AC3E}">
        <p14:creationId xmlns:p14="http://schemas.microsoft.com/office/powerpoint/2010/main" val="2335181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1</a:t>
            </a:fld>
            <a:endParaRPr lang="en-US"/>
          </a:p>
        </p:txBody>
      </p:sp>
    </p:spTree>
    <p:extLst>
      <p:ext uri="{BB962C8B-B14F-4D97-AF65-F5344CB8AC3E}">
        <p14:creationId xmlns:p14="http://schemas.microsoft.com/office/powerpoint/2010/main" val="744967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would like for you each to think of a time in your life that you were curious, maybe it was a time you were curious to know what would happen if you touched the hot coil burner of the electric stove, or push the red button, or …</a:t>
            </a:r>
          </a:p>
          <a:p>
            <a:endParaRPr lang="en-US" baseline="0" dirty="0" smtClean="0"/>
          </a:p>
          <a:p>
            <a:r>
              <a:rPr lang="en-US" baseline="0" dirty="0" smtClean="0"/>
              <a:t>My guess is that you all recalled something that you also remembered the outcome to. You remember vividly what you did, what the outcome was, and who was involved. Likely most of you formulated ideas of your childhood. </a:t>
            </a:r>
          </a:p>
          <a:p>
            <a:endParaRPr lang="en-US" baseline="0" dirty="0" smtClean="0"/>
          </a:p>
          <a:p>
            <a:r>
              <a:rPr lang="en-US" baseline="0" dirty="0" smtClean="0"/>
              <a:t>Unfortunately, something happens as we get older in that we go from this, to this (show picture of learning through exploration to learning in the classroom)</a:t>
            </a:r>
          </a:p>
          <a:p>
            <a:endParaRPr lang="en-US" baseline="0" dirty="0" smtClean="0"/>
          </a:p>
          <a:p>
            <a:r>
              <a:rPr lang="en-US" baseline="0" dirty="0" smtClean="0"/>
              <a:t>We stop exploring, and start memorizing</a:t>
            </a:r>
          </a:p>
          <a:p>
            <a:r>
              <a:rPr lang="en-US" baseline="0" dirty="0" smtClean="0"/>
              <a:t>We stop asking why and we start to believe in more things as truth or facts</a:t>
            </a:r>
          </a:p>
          <a:p>
            <a:r>
              <a:rPr lang="en-US" baseline="0" dirty="0" smtClean="0"/>
              <a:t>We stop … and we start …</a:t>
            </a:r>
          </a:p>
          <a:p>
            <a:endParaRPr lang="en-US" baseline="0" dirty="0" smtClean="0"/>
          </a:p>
          <a:p>
            <a:r>
              <a:rPr lang="en-US" baseline="0" dirty="0" smtClean="0"/>
              <a:t>Likely, the one thing </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2</a:t>
            </a:fld>
            <a:endParaRPr lang="en-US"/>
          </a:p>
        </p:txBody>
      </p:sp>
    </p:spTree>
    <p:extLst>
      <p:ext uri="{BB962C8B-B14F-4D97-AF65-F5344CB8AC3E}">
        <p14:creationId xmlns:p14="http://schemas.microsoft.com/office/powerpoint/2010/main" val="699124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4</a:t>
            </a:fld>
            <a:endParaRPr lang="en-US"/>
          </a:p>
        </p:txBody>
      </p:sp>
    </p:spTree>
    <p:extLst>
      <p:ext uri="{BB962C8B-B14F-4D97-AF65-F5344CB8AC3E}">
        <p14:creationId xmlns:p14="http://schemas.microsoft.com/office/powerpoint/2010/main" val="1166337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Through this project,</a:t>
            </a:r>
            <a:r>
              <a:rPr lang="en-US" baseline="0" dirty="0" smtClean="0"/>
              <a:t> I became fascinated with the use of curiosity to promote learning. </a:t>
            </a:r>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8</a:t>
            </a:fld>
            <a:endParaRPr lang="en-US"/>
          </a:p>
        </p:txBody>
      </p:sp>
    </p:spTree>
    <p:extLst>
      <p:ext uri="{BB962C8B-B14F-4D97-AF65-F5344CB8AC3E}">
        <p14:creationId xmlns:p14="http://schemas.microsoft.com/office/powerpoint/2010/main" val="3549335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Model curiosity: </a:t>
            </a:r>
          </a:p>
          <a:p>
            <a:r>
              <a:rPr lang="en-US" dirty="0" smtClean="0"/>
              <a:t>-You</a:t>
            </a:r>
            <a:r>
              <a:rPr lang="en-US" baseline="0" dirty="0" smtClean="0"/>
              <a:t> have to first recognize that it is not about what makes YOU curious, but what you think might make them curious.  </a:t>
            </a:r>
          </a:p>
          <a:p>
            <a:r>
              <a:rPr lang="en-US" baseline="0" dirty="0" smtClean="0"/>
              <a:t>-Emphasize that some things are truth/fact but most is negotiable. </a:t>
            </a:r>
          </a:p>
          <a:p>
            <a:r>
              <a:rPr lang="en-US" baseline="0" dirty="0" smtClean="0"/>
              <a:t>-One of my favorite things to do while teaching anatomy is to show videos and ask students to find out why or how things happen. This is actually one that seems to draw the most interest. It has absolutely nothing to do with learning about the muscles related to speech, but my students never forget the tissue properties associated with elasticity. </a:t>
            </a:r>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9</a:t>
            </a:fld>
            <a:endParaRPr lang="en-US"/>
          </a:p>
        </p:txBody>
      </p:sp>
    </p:spTree>
    <p:extLst>
      <p:ext uri="{BB962C8B-B14F-4D97-AF65-F5344CB8AC3E}">
        <p14:creationId xmlns:p14="http://schemas.microsoft.com/office/powerpoint/2010/main" val="878982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though I acknowledge not all students are artists, I often use art to get students to be creative in building models or making things to better conceptualize anatomy.</a:t>
            </a:r>
            <a:r>
              <a:rPr lang="en-US" baseline="0" dirty="0" smtClean="0"/>
              <a:t> This is supposed to be muscle &amp; students do amazing after they build their own model. </a:t>
            </a:r>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10</a:t>
            </a:fld>
            <a:endParaRPr lang="en-US"/>
          </a:p>
        </p:txBody>
      </p:sp>
    </p:spTree>
    <p:extLst>
      <p:ext uri="{BB962C8B-B14F-4D97-AF65-F5344CB8AC3E}">
        <p14:creationId xmlns:p14="http://schemas.microsoft.com/office/powerpoint/2010/main" val="3895451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 last piece is to encourage interactive creativity and curiosity. Believe it or</a:t>
            </a:r>
            <a:r>
              <a:rPr lang="en-US" baseline="0" dirty="0" smtClean="0"/>
              <a:t> not your students’ peers will have more in common with each other than they will with you. For that reason, they are really the best at piquing curiosity among each other. </a:t>
            </a:r>
          </a:p>
          <a:p>
            <a:endParaRPr lang="en-US" baseline="0" dirty="0" smtClean="0"/>
          </a:p>
          <a:p>
            <a:r>
              <a:rPr lang="en-US" baseline="0" dirty="0" smtClean="0"/>
              <a:t>This is one of my favorite labs. I create stations where students rotate among stations where they range from labeling structures, solving a problem, to examining household items and labeling the types of joints they are while they learn the different joint systems of the body. These are some of the hardest classes to run when you teach anatomy or large classes. For that reason, I use a lot of undergrad students who volunteer their time to set up &amp; run these out of class learning stations. </a:t>
            </a:r>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11</a:t>
            </a:fld>
            <a:endParaRPr lang="en-US"/>
          </a:p>
        </p:txBody>
      </p:sp>
    </p:spTree>
    <p:extLst>
      <p:ext uri="{BB962C8B-B14F-4D97-AF65-F5344CB8AC3E}">
        <p14:creationId xmlns:p14="http://schemas.microsoft.com/office/powerpoint/2010/main" val="512667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evidence of curiosity is easy to spot. This</a:t>
            </a:r>
            <a:r>
              <a:rPr lang="en-US" baseline="0" dirty="0" smtClean="0"/>
              <a:t> text message received from my PHD student is a good indication that she is learning through the power of curiosity.</a:t>
            </a:r>
          </a:p>
          <a:p>
            <a:endParaRPr lang="en-US" baseline="0" dirty="0" smtClean="0"/>
          </a:p>
          <a:p>
            <a:r>
              <a:rPr lang="en-US" baseline="0" dirty="0" smtClean="0"/>
              <a:t>Thank you-</a:t>
            </a:r>
            <a:endParaRPr lang="en-US" dirty="0"/>
          </a:p>
        </p:txBody>
      </p:sp>
      <p:sp>
        <p:nvSpPr>
          <p:cNvPr id="4" name="Slide Number Placeholder 3"/>
          <p:cNvSpPr>
            <a:spLocks noGrp="1"/>
          </p:cNvSpPr>
          <p:nvPr>
            <p:ph type="sldNum" sz="quarter" idx="10"/>
          </p:nvPr>
        </p:nvSpPr>
        <p:spPr/>
        <p:txBody>
          <a:bodyPr/>
          <a:lstStyle/>
          <a:p>
            <a:fld id="{D2E4B82B-C6C4-4736-A0C7-5610D7EFB3F1}" type="slidenum">
              <a:rPr lang="en-US" smtClean="0"/>
              <a:t>12</a:t>
            </a:fld>
            <a:endParaRPr lang="en-US"/>
          </a:p>
        </p:txBody>
      </p:sp>
    </p:spTree>
    <p:extLst>
      <p:ext uri="{BB962C8B-B14F-4D97-AF65-F5344CB8AC3E}">
        <p14:creationId xmlns:p14="http://schemas.microsoft.com/office/powerpoint/2010/main" val="348256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8E2E4AE-D073-453D-8D1F-4BD581EFDCD9}"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1930305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E2E4AE-D073-453D-8D1F-4BD581EFDCD9}"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5579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E2E4AE-D073-453D-8D1F-4BD581EFDCD9}"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50835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E2E4AE-D073-453D-8D1F-4BD581EFDCD9}"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19973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E2E4AE-D073-453D-8D1F-4BD581EFDCD9}" type="datetimeFigureOut">
              <a:rPr lang="en-US" smtClean="0"/>
              <a:t>3/30/2016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4175315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E2E4AE-D073-453D-8D1F-4BD581EFDCD9}"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4290497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8E2E4AE-D073-453D-8D1F-4BD581EFDCD9}" type="datetimeFigureOut">
              <a:rPr lang="en-US" smtClean="0"/>
              <a:t>3/30/2016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4049418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8E2E4AE-D073-453D-8D1F-4BD581EFDCD9}" type="datetimeFigureOut">
              <a:rPr lang="en-US" smtClean="0"/>
              <a:t>3/30/2016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20526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E2E4AE-D073-453D-8D1F-4BD581EFDCD9}" type="datetimeFigureOut">
              <a:rPr lang="en-US" smtClean="0"/>
              <a:t>3/30/2016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2802257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E2E4AE-D073-453D-8D1F-4BD581EFDCD9}"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242900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E2E4AE-D073-453D-8D1F-4BD581EFDCD9}" type="datetimeFigureOut">
              <a:rPr lang="en-US" smtClean="0"/>
              <a:t>3/30/2016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C99C19-15F8-4516-A178-43333EDBF0D2}" type="slidenum">
              <a:rPr lang="en-US" smtClean="0"/>
              <a:t>‹#›</a:t>
            </a:fld>
            <a:endParaRPr lang="en-US"/>
          </a:p>
        </p:txBody>
      </p:sp>
    </p:spTree>
    <p:extLst>
      <p:ext uri="{BB962C8B-B14F-4D97-AF65-F5344CB8AC3E}">
        <p14:creationId xmlns:p14="http://schemas.microsoft.com/office/powerpoint/2010/main" val="3121708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E2E4AE-D073-453D-8D1F-4BD581EFDCD9}" type="datetimeFigureOut">
              <a:rPr lang="en-US" smtClean="0"/>
              <a:t>3/30/2016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C99C19-15F8-4516-A178-43333EDBF0D2}" type="slidenum">
              <a:rPr lang="en-US" smtClean="0"/>
              <a:t>‹#›</a:t>
            </a:fld>
            <a:endParaRPr lang="en-US"/>
          </a:p>
        </p:txBody>
      </p:sp>
    </p:spTree>
    <p:extLst>
      <p:ext uri="{BB962C8B-B14F-4D97-AF65-F5344CB8AC3E}">
        <p14:creationId xmlns:p14="http://schemas.microsoft.com/office/powerpoint/2010/main" val="1892994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ivine-mi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3731" y="522756"/>
            <a:ext cx="5108026" cy="65723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519657" y="2306585"/>
            <a:ext cx="9144000" cy="2387600"/>
          </a:xfrm>
        </p:spPr>
        <p:txBody>
          <a:bodyPr>
            <a:normAutofit fontScale="90000"/>
          </a:bodyPr>
          <a:lstStyle/>
          <a:p>
            <a:r>
              <a:rPr lang="en-US" sz="6700" b="1" dirty="0">
                <a:latin typeface="Cambria" panose="02040503050406030204" pitchFamily="18" charset="0"/>
              </a:rPr>
              <a:t>Are You Curious Yet? </a:t>
            </a:r>
            <a:r>
              <a:rPr lang="en-US" dirty="0" smtClean="0">
                <a:latin typeface="Cambria" panose="02040503050406030204" pitchFamily="18" charset="0"/>
              </a:rPr>
              <a:t/>
            </a:r>
            <a:br>
              <a:rPr lang="en-US" dirty="0" smtClean="0">
                <a:latin typeface="Cambria" panose="02040503050406030204" pitchFamily="18" charset="0"/>
              </a:rPr>
            </a:br>
            <a:r>
              <a:rPr lang="en-US" dirty="0" smtClean="0">
                <a:latin typeface="Cambria" panose="02040503050406030204" pitchFamily="18" charset="0"/>
              </a:rPr>
              <a:t>Exploiting </a:t>
            </a:r>
            <a:r>
              <a:rPr lang="en-US" dirty="0">
                <a:latin typeface="Cambria" panose="02040503050406030204" pitchFamily="18" charset="0"/>
              </a:rPr>
              <a:t>the </a:t>
            </a:r>
            <a:r>
              <a:rPr lang="en-US" dirty="0" smtClean="0">
                <a:latin typeface="Cambria" panose="02040503050406030204" pitchFamily="18" charset="0"/>
              </a:rPr>
              <a:t>brain’s </a:t>
            </a:r>
            <a:r>
              <a:rPr lang="en-US" dirty="0">
                <a:latin typeface="Cambria" panose="02040503050406030204" pitchFamily="18" charset="0"/>
              </a:rPr>
              <a:t>untapped power to promote learning </a:t>
            </a:r>
          </a:p>
        </p:txBody>
      </p:sp>
      <p:sp>
        <p:nvSpPr>
          <p:cNvPr id="3" name="Subtitle 2"/>
          <p:cNvSpPr>
            <a:spLocks noGrp="1"/>
          </p:cNvSpPr>
          <p:nvPr>
            <p:ph type="subTitle" idx="1"/>
          </p:nvPr>
        </p:nvSpPr>
        <p:spPr>
          <a:xfrm>
            <a:off x="519657" y="4786260"/>
            <a:ext cx="9144000" cy="1655762"/>
          </a:xfrm>
        </p:spPr>
        <p:txBody>
          <a:bodyPr>
            <a:normAutofit/>
          </a:bodyPr>
          <a:lstStyle/>
          <a:p>
            <a:r>
              <a:rPr lang="en-US" sz="3200" dirty="0" smtClean="0"/>
              <a:t>Jamie Perry, PhD</a:t>
            </a:r>
            <a:endParaRPr lang="en-US" sz="3200" dirty="0"/>
          </a:p>
        </p:txBody>
      </p:sp>
    </p:spTree>
    <p:extLst>
      <p:ext uri="{BB962C8B-B14F-4D97-AF65-F5344CB8AC3E}">
        <p14:creationId xmlns:p14="http://schemas.microsoft.com/office/powerpoint/2010/main" val="349483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Curiosity in Teaching</a:t>
            </a:r>
            <a:endParaRPr lang="en-US" dirty="0"/>
          </a:p>
        </p:txBody>
      </p:sp>
      <p:sp>
        <p:nvSpPr>
          <p:cNvPr id="3" name="Content Placeholder 2"/>
          <p:cNvSpPr>
            <a:spLocks noGrp="1"/>
          </p:cNvSpPr>
          <p:nvPr>
            <p:ph idx="1"/>
          </p:nvPr>
        </p:nvSpPr>
        <p:spPr>
          <a:xfrm>
            <a:off x="711200" y="1825625"/>
            <a:ext cx="6769100" cy="4351338"/>
          </a:xfrm>
        </p:spPr>
        <p:txBody>
          <a:bodyPr/>
          <a:lstStyle/>
          <a:p>
            <a:pPr marL="514350" indent="-514350">
              <a:buFont typeface="+mj-lt"/>
              <a:buAutoNum type="arabicPeriod"/>
            </a:pPr>
            <a:r>
              <a:rPr lang="en-US" i="1" dirty="0">
                <a:solidFill>
                  <a:schemeClr val="bg1">
                    <a:lumMod val="75000"/>
                  </a:schemeClr>
                </a:solidFill>
              </a:rPr>
              <a:t>Model curiosity to the students</a:t>
            </a:r>
          </a:p>
          <a:p>
            <a:pPr marL="971550" lvl="1" indent="-514350">
              <a:buFont typeface="+mj-lt"/>
              <a:buAutoNum type="alphaLcParenR"/>
            </a:pPr>
            <a:r>
              <a:rPr lang="en-US" dirty="0">
                <a:solidFill>
                  <a:schemeClr val="bg1">
                    <a:lumMod val="75000"/>
                  </a:schemeClr>
                </a:solidFill>
              </a:rPr>
              <a:t>It is about the student’s curiosity, not mine</a:t>
            </a:r>
          </a:p>
          <a:p>
            <a:pPr marL="971550" lvl="1" indent="-514350">
              <a:buFont typeface="+mj-lt"/>
              <a:buAutoNum type="alphaLcParenR"/>
            </a:pPr>
            <a:r>
              <a:rPr lang="en-US" dirty="0">
                <a:solidFill>
                  <a:schemeClr val="bg1">
                    <a:lumMod val="75000"/>
                  </a:schemeClr>
                </a:solidFill>
              </a:rPr>
              <a:t>Some things are absolute, but many things are totally negotiable and ever changing</a:t>
            </a:r>
          </a:p>
          <a:p>
            <a:pPr marL="971550" lvl="1" indent="-514350">
              <a:buFont typeface="+mj-lt"/>
              <a:buAutoNum type="alphaLcParenR"/>
            </a:pPr>
            <a:r>
              <a:rPr lang="en-US" dirty="0">
                <a:solidFill>
                  <a:schemeClr val="bg1">
                    <a:lumMod val="75000"/>
                  </a:schemeClr>
                </a:solidFill>
              </a:rPr>
              <a:t>Wandering questions are good</a:t>
            </a:r>
          </a:p>
          <a:p>
            <a:pPr marL="971550" lvl="1" indent="-514350">
              <a:buFont typeface="+mj-lt"/>
              <a:buAutoNum type="alphaLcParenR"/>
            </a:pPr>
            <a:r>
              <a:rPr lang="en-US" dirty="0">
                <a:solidFill>
                  <a:schemeClr val="bg1">
                    <a:lumMod val="75000"/>
                  </a:schemeClr>
                </a:solidFill>
              </a:rPr>
              <a:t>Leave students with the job of finding out how or why something happens</a:t>
            </a:r>
          </a:p>
          <a:p>
            <a:pPr marL="514350" indent="-514350">
              <a:buFont typeface="+mj-lt"/>
              <a:buAutoNum type="arabicPeriod"/>
            </a:pPr>
            <a:r>
              <a:rPr lang="en-US" i="1" dirty="0" smtClean="0">
                <a:solidFill>
                  <a:srgbClr val="C00000"/>
                </a:solidFill>
              </a:rPr>
              <a:t>Use the right hemisphere through art to promote curiosity and learning</a:t>
            </a:r>
          </a:p>
          <a:p>
            <a:pPr marL="514350" indent="-514350">
              <a:buFont typeface="+mj-lt"/>
              <a:buAutoNum type="arabicPeriod"/>
            </a:pPr>
            <a:endParaRPr lang="en-US" i="1" dirty="0" smtClean="0"/>
          </a:p>
          <a:p>
            <a:pPr marL="971550" lvl="1" indent="-514350">
              <a:buFont typeface="+mj-lt"/>
              <a:buAutoNum type="alphaLcParenR"/>
            </a:pPr>
            <a:endParaRPr lang="en-US" dirty="0" smtClean="0"/>
          </a:p>
        </p:txBody>
      </p:sp>
      <p:pic>
        <p:nvPicPr>
          <p:cNvPr id="4" name="Picture 9" descr="43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808" y="2241423"/>
            <a:ext cx="4938683" cy="3704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jonlieffmd.com/wp-content/uploads/2012/12/building-muscle-the-breakdow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1537" y="2368007"/>
            <a:ext cx="3358230" cy="2515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28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Curiosity in Teaching</a:t>
            </a:r>
            <a:endParaRPr lang="en-US" dirty="0"/>
          </a:p>
        </p:txBody>
      </p:sp>
      <p:sp>
        <p:nvSpPr>
          <p:cNvPr id="3" name="Content Placeholder 2"/>
          <p:cNvSpPr>
            <a:spLocks noGrp="1"/>
          </p:cNvSpPr>
          <p:nvPr>
            <p:ph idx="1"/>
          </p:nvPr>
        </p:nvSpPr>
        <p:spPr>
          <a:xfrm>
            <a:off x="711200" y="1825625"/>
            <a:ext cx="6503790" cy="4351338"/>
          </a:xfrm>
        </p:spPr>
        <p:txBody>
          <a:bodyPr>
            <a:normAutofit lnSpcReduction="10000"/>
          </a:bodyPr>
          <a:lstStyle/>
          <a:p>
            <a:pPr marL="514350" indent="-514350">
              <a:buFont typeface="+mj-lt"/>
              <a:buAutoNum type="arabicPeriod"/>
            </a:pPr>
            <a:r>
              <a:rPr lang="en-US" i="1" dirty="0">
                <a:solidFill>
                  <a:schemeClr val="bg1">
                    <a:lumMod val="75000"/>
                  </a:schemeClr>
                </a:solidFill>
              </a:rPr>
              <a:t>Model curiosity to the students</a:t>
            </a:r>
          </a:p>
          <a:p>
            <a:pPr marL="971550" lvl="1" indent="-514350">
              <a:buFont typeface="+mj-lt"/>
              <a:buAutoNum type="alphaLcParenR"/>
            </a:pPr>
            <a:r>
              <a:rPr lang="en-US" dirty="0">
                <a:solidFill>
                  <a:schemeClr val="bg1">
                    <a:lumMod val="75000"/>
                  </a:schemeClr>
                </a:solidFill>
              </a:rPr>
              <a:t>It is about the student’s curiosity, not mine</a:t>
            </a:r>
          </a:p>
          <a:p>
            <a:pPr marL="971550" lvl="1" indent="-514350">
              <a:buFont typeface="+mj-lt"/>
              <a:buAutoNum type="alphaLcParenR"/>
            </a:pPr>
            <a:r>
              <a:rPr lang="en-US" dirty="0">
                <a:solidFill>
                  <a:schemeClr val="bg1">
                    <a:lumMod val="75000"/>
                  </a:schemeClr>
                </a:solidFill>
              </a:rPr>
              <a:t>Some things are absolute, but many things are totally negotiable and ever changing</a:t>
            </a:r>
          </a:p>
          <a:p>
            <a:pPr marL="971550" lvl="1" indent="-514350">
              <a:buFont typeface="+mj-lt"/>
              <a:buAutoNum type="alphaLcParenR"/>
            </a:pPr>
            <a:r>
              <a:rPr lang="en-US" dirty="0">
                <a:solidFill>
                  <a:schemeClr val="bg1">
                    <a:lumMod val="75000"/>
                  </a:schemeClr>
                </a:solidFill>
              </a:rPr>
              <a:t>Wandering questions are good</a:t>
            </a:r>
          </a:p>
          <a:p>
            <a:pPr marL="971550" lvl="1" indent="-514350">
              <a:buFont typeface="+mj-lt"/>
              <a:buAutoNum type="alphaLcParenR"/>
            </a:pPr>
            <a:r>
              <a:rPr lang="en-US" dirty="0">
                <a:solidFill>
                  <a:schemeClr val="bg1">
                    <a:lumMod val="75000"/>
                  </a:schemeClr>
                </a:solidFill>
              </a:rPr>
              <a:t>Leave students with the job of finding out how or why something happens</a:t>
            </a:r>
          </a:p>
          <a:p>
            <a:pPr marL="514350" indent="-514350">
              <a:buFont typeface="+mj-lt"/>
              <a:buAutoNum type="arabicPeriod"/>
            </a:pPr>
            <a:r>
              <a:rPr lang="en-US" i="1" dirty="0" smtClean="0">
                <a:solidFill>
                  <a:schemeClr val="bg1">
                    <a:lumMod val="75000"/>
                  </a:schemeClr>
                </a:solidFill>
              </a:rPr>
              <a:t>Use the right hemisphere through art for learning</a:t>
            </a:r>
          </a:p>
          <a:p>
            <a:pPr marL="514350" indent="-514350">
              <a:buFont typeface="+mj-lt"/>
              <a:buAutoNum type="arabicPeriod"/>
            </a:pPr>
            <a:r>
              <a:rPr lang="en-US" i="1" dirty="0" smtClean="0">
                <a:solidFill>
                  <a:srgbClr val="C00000"/>
                </a:solidFill>
              </a:rPr>
              <a:t>Encourage interactive creativity &amp; curiosity</a:t>
            </a:r>
          </a:p>
          <a:p>
            <a:pPr marL="514350" indent="-514350">
              <a:buFont typeface="+mj-lt"/>
              <a:buAutoNum type="arabicPeriod"/>
            </a:pPr>
            <a:endParaRPr lang="en-US" i="1" dirty="0" smtClean="0">
              <a:solidFill>
                <a:srgbClr val="C00000"/>
              </a:solidFill>
            </a:endParaRPr>
          </a:p>
          <a:p>
            <a:pPr marL="971550" lvl="1" indent="-514350">
              <a:buFont typeface="+mj-lt"/>
              <a:buAutoNum type="alphaLcParenR"/>
            </a:pPr>
            <a:endParaRPr lang="en-US" dirty="0" smtClean="0">
              <a:solidFill>
                <a:srgbClr val="C00000"/>
              </a:solidFill>
            </a:endParaRPr>
          </a:p>
        </p:txBody>
      </p:sp>
      <p:pic>
        <p:nvPicPr>
          <p:cNvPr id="8" name="Picture 5" descr="42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4990" y="1952641"/>
            <a:ext cx="3026290" cy="4028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IMG_05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4106" y="1956693"/>
            <a:ext cx="5344823" cy="4024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9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of Curiosity</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640762" y="0"/>
            <a:ext cx="3868693" cy="6877678"/>
          </a:xfrm>
        </p:spPr>
      </p:pic>
      <p:sp>
        <p:nvSpPr>
          <p:cNvPr id="3" name="TextBox 2"/>
          <p:cNvSpPr txBox="1"/>
          <p:nvPr/>
        </p:nvSpPr>
        <p:spPr>
          <a:xfrm>
            <a:off x="2171700" y="3438839"/>
            <a:ext cx="5321300" cy="707886"/>
          </a:xfrm>
          <a:prstGeom prst="rect">
            <a:avLst/>
          </a:prstGeom>
          <a:noFill/>
        </p:spPr>
        <p:txBody>
          <a:bodyPr wrap="square" rtlCol="0">
            <a:spAutoFit/>
          </a:bodyPr>
          <a:lstStyle/>
          <a:p>
            <a:r>
              <a:rPr lang="en-US" sz="4000" b="1" dirty="0" smtClean="0"/>
              <a:t>Thank You</a:t>
            </a:r>
            <a:endParaRPr lang="en-US" sz="4000" b="1" dirty="0"/>
          </a:p>
        </p:txBody>
      </p:sp>
    </p:spTree>
    <p:extLst>
      <p:ext uri="{BB962C8B-B14F-4D97-AF65-F5344CB8AC3E}">
        <p14:creationId xmlns:p14="http://schemas.microsoft.com/office/powerpoint/2010/main" val="369602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re.com/images/lildesmo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2281" y="671185"/>
            <a:ext cx="4635091" cy="40060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i.ytimg.com/vi/stQWTKgfkmA/maxresdefault.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8873"/>
          <a:stretch/>
        </p:blipFill>
        <p:spPr bwMode="auto">
          <a:xfrm>
            <a:off x="1668279" y="1182057"/>
            <a:ext cx="5555933" cy="38481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1840" y="2486694"/>
            <a:ext cx="4391025" cy="3305175"/>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3378" y="2241077"/>
            <a:ext cx="3197085" cy="4794589"/>
          </a:xfrm>
          <a:prstGeom prst="rect">
            <a:avLst/>
          </a:prstGeom>
        </p:spPr>
      </p:pic>
      <p:pic>
        <p:nvPicPr>
          <p:cNvPr id="4" name="Content Placeholder 3"/>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289840" y="231446"/>
            <a:ext cx="5844081" cy="3896054"/>
          </a:xfr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2948334" y="1524185"/>
            <a:ext cx="5314950" cy="3543300"/>
          </a:xfrm>
          <a:prstGeom prst="rect">
            <a:avLst/>
          </a:prstGeom>
        </p:spPr>
      </p:pic>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20034" y="2651808"/>
            <a:ext cx="3540427" cy="4745284"/>
          </a:xfrm>
          <a:prstGeom prst="rect">
            <a:avLst/>
          </a:prstGeom>
        </p:spPr>
      </p:pic>
    </p:spTree>
    <p:extLst>
      <p:ext uri="{BB962C8B-B14F-4D97-AF65-F5344CB8AC3E}">
        <p14:creationId xmlns:p14="http://schemas.microsoft.com/office/powerpoint/2010/main" val="79547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http://pre.cloudfront.goodinc.com/posts/full_1365794677A1si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752" y="0"/>
            <a:ext cx="913047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c2.staticflickr.com/2/1411/1472187414_be2451c0cd_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38" y="-1076327"/>
            <a:ext cx="12234138" cy="8152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80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g.washingtonpost.com/rf/image_1484w/2010-2019/WashingtonPost/2014/10/03/Health-Environment-Science/Images/Slide10.jpg?uuid=L-h3sktBEeSJHXE_BSCGo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0600" y="944900"/>
            <a:ext cx="5981400" cy="44878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The Brain &amp; Curiosity</a:t>
            </a:r>
            <a:endParaRPr lang="en-US" dirty="0"/>
          </a:p>
        </p:txBody>
      </p:sp>
      <p:sp>
        <p:nvSpPr>
          <p:cNvPr id="3" name="Content Placeholder 2"/>
          <p:cNvSpPr>
            <a:spLocks noGrp="1"/>
          </p:cNvSpPr>
          <p:nvPr>
            <p:ph idx="1"/>
          </p:nvPr>
        </p:nvSpPr>
        <p:spPr>
          <a:xfrm>
            <a:off x="838200" y="1825625"/>
            <a:ext cx="6311900" cy="4351338"/>
          </a:xfrm>
        </p:spPr>
        <p:txBody>
          <a:bodyPr/>
          <a:lstStyle/>
          <a:p>
            <a:pPr marL="0" indent="0">
              <a:buNone/>
            </a:pPr>
            <a:r>
              <a:rPr lang="en-US" dirty="0" smtClean="0"/>
              <a:t>Gruber et al. (2014)</a:t>
            </a:r>
          </a:p>
          <a:p>
            <a:pPr lvl="1"/>
            <a:r>
              <a:rPr lang="en-US" dirty="0"/>
              <a:t>Curiosity puts the brain in a state that is ready to learn</a:t>
            </a:r>
          </a:p>
          <a:p>
            <a:pPr lvl="1"/>
            <a:r>
              <a:rPr lang="en-US" dirty="0" smtClean="0"/>
              <a:t>Curiosity stimulates the hippocampus, which is involved in memory</a:t>
            </a:r>
          </a:p>
          <a:p>
            <a:pPr lvl="1"/>
            <a:r>
              <a:rPr lang="en-US" dirty="0" smtClean="0"/>
              <a:t>Curiosity </a:t>
            </a:r>
            <a:r>
              <a:rPr lang="en-US" dirty="0"/>
              <a:t>piques our internal reward system </a:t>
            </a:r>
            <a:r>
              <a:rPr lang="en-US" dirty="0" smtClean="0"/>
              <a:t>(via dopamine) giving </a:t>
            </a:r>
            <a:r>
              <a:rPr lang="en-US" dirty="0"/>
              <a:t>motivation for learning </a:t>
            </a:r>
            <a:endParaRPr lang="en-US" dirty="0" smtClean="0"/>
          </a:p>
          <a:p>
            <a:pPr lvl="2"/>
            <a:r>
              <a:rPr lang="en-US" dirty="0"/>
              <a:t>O</a:t>
            </a:r>
            <a:r>
              <a:rPr lang="en-US" dirty="0" smtClean="0"/>
              <a:t>nce </a:t>
            </a:r>
            <a:r>
              <a:rPr lang="en-US" dirty="0"/>
              <a:t>curiosity is </a:t>
            </a:r>
            <a:r>
              <a:rPr lang="en-US" dirty="0" smtClean="0"/>
              <a:t>aroused, </a:t>
            </a:r>
            <a:r>
              <a:rPr lang="en-US" dirty="0"/>
              <a:t>memory is improved during </a:t>
            </a:r>
            <a:r>
              <a:rPr lang="en-US" dirty="0" smtClean="0"/>
              <a:t>learning for important and unimportant details</a:t>
            </a:r>
            <a:endParaRPr lang="en-US" dirty="0"/>
          </a:p>
          <a:p>
            <a:endParaRPr lang="en-US" dirty="0"/>
          </a:p>
        </p:txBody>
      </p:sp>
      <p:sp>
        <p:nvSpPr>
          <p:cNvPr id="4" name="TextBox 3"/>
          <p:cNvSpPr txBox="1"/>
          <p:nvPr/>
        </p:nvSpPr>
        <p:spPr>
          <a:xfrm>
            <a:off x="7048500" y="5059868"/>
            <a:ext cx="4712000" cy="1015663"/>
          </a:xfrm>
          <a:prstGeom prst="rect">
            <a:avLst/>
          </a:prstGeom>
          <a:noFill/>
        </p:spPr>
        <p:txBody>
          <a:bodyPr wrap="square" rtlCol="0">
            <a:spAutoFit/>
          </a:bodyPr>
          <a:lstStyle/>
          <a:p>
            <a:r>
              <a:rPr lang="en-US" sz="1400" dirty="0"/>
              <a:t>Gruber M, </a:t>
            </a:r>
            <a:r>
              <a:rPr lang="en-US" sz="1400" dirty="0" err="1"/>
              <a:t>Gelman</a:t>
            </a:r>
            <a:r>
              <a:rPr lang="en-US" sz="1400" dirty="0"/>
              <a:t> B, </a:t>
            </a:r>
            <a:r>
              <a:rPr lang="en-US" sz="1400" dirty="0" err="1"/>
              <a:t>Ranganath</a:t>
            </a:r>
            <a:r>
              <a:rPr lang="en-US" sz="1400" dirty="0"/>
              <a:t> C. “States of Curiosity Modulate Hippocampus-Dependent Learning via the Dopaminergic Circuit.” </a:t>
            </a:r>
            <a:r>
              <a:rPr lang="en-US" sz="1400" i="1" dirty="0"/>
              <a:t>Neuron</a:t>
            </a:r>
            <a:r>
              <a:rPr lang="en-US" sz="1400" dirty="0"/>
              <a:t>. 2014.</a:t>
            </a:r>
          </a:p>
          <a:p>
            <a:endParaRPr lang="en-US" dirty="0"/>
          </a:p>
        </p:txBody>
      </p:sp>
    </p:spTree>
    <p:extLst>
      <p:ext uri="{BB962C8B-B14F-4D97-AF65-F5344CB8AC3E}">
        <p14:creationId xmlns:p14="http://schemas.microsoft.com/office/powerpoint/2010/main" val="11199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Brain &amp; Curiosity</a:t>
            </a:r>
          </a:p>
        </p:txBody>
      </p:sp>
      <p:sp>
        <p:nvSpPr>
          <p:cNvPr id="3" name="Content Placeholder 2"/>
          <p:cNvSpPr>
            <a:spLocks noGrp="1"/>
          </p:cNvSpPr>
          <p:nvPr>
            <p:ph idx="1"/>
          </p:nvPr>
        </p:nvSpPr>
        <p:spPr/>
        <p:txBody>
          <a:bodyPr/>
          <a:lstStyle/>
          <a:p>
            <a:pPr marL="0" indent="0">
              <a:buNone/>
            </a:pPr>
            <a:r>
              <a:rPr lang="en-US" dirty="0" smtClean="0"/>
              <a:t>Curiosity is a whole brain process</a:t>
            </a:r>
          </a:p>
          <a:p>
            <a:pPr lvl="1"/>
            <a:r>
              <a:rPr lang="en-US" dirty="0" smtClean="0"/>
              <a:t>Interest </a:t>
            </a:r>
            <a:r>
              <a:rPr lang="en-US" dirty="0"/>
              <a:t>(left and right </a:t>
            </a:r>
            <a:r>
              <a:rPr lang="en-US" dirty="0" smtClean="0"/>
              <a:t>hemisphere)</a:t>
            </a:r>
          </a:p>
          <a:p>
            <a:pPr lvl="1"/>
            <a:r>
              <a:rPr lang="en-US" dirty="0"/>
              <a:t>P</a:t>
            </a:r>
            <a:r>
              <a:rPr lang="en-US" dirty="0" smtClean="0"/>
              <a:t>reparation </a:t>
            </a:r>
            <a:r>
              <a:rPr lang="en-US" dirty="0"/>
              <a:t>(left </a:t>
            </a:r>
            <a:r>
              <a:rPr lang="en-US" dirty="0" smtClean="0"/>
              <a:t>hemisphere)</a:t>
            </a:r>
          </a:p>
          <a:p>
            <a:pPr lvl="1"/>
            <a:r>
              <a:rPr lang="en-US" dirty="0"/>
              <a:t>I</a:t>
            </a:r>
            <a:r>
              <a:rPr lang="en-US" dirty="0" smtClean="0"/>
              <a:t>ncubation </a:t>
            </a:r>
            <a:r>
              <a:rPr lang="en-US" dirty="0"/>
              <a:t>(right </a:t>
            </a:r>
            <a:r>
              <a:rPr lang="en-US" dirty="0" smtClean="0"/>
              <a:t>hemisphere)</a:t>
            </a:r>
          </a:p>
          <a:p>
            <a:pPr lvl="1"/>
            <a:r>
              <a:rPr lang="en-US" dirty="0"/>
              <a:t>I</a:t>
            </a:r>
            <a:r>
              <a:rPr lang="en-US" dirty="0" smtClean="0"/>
              <a:t>llumination </a:t>
            </a:r>
            <a:r>
              <a:rPr lang="en-US" dirty="0"/>
              <a:t>(right </a:t>
            </a:r>
            <a:r>
              <a:rPr lang="en-US" dirty="0" smtClean="0"/>
              <a:t>hemisphere)</a:t>
            </a:r>
          </a:p>
          <a:p>
            <a:pPr lvl="1"/>
            <a:r>
              <a:rPr lang="en-US" dirty="0"/>
              <a:t>V</a:t>
            </a:r>
            <a:r>
              <a:rPr lang="en-US" dirty="0" smtClean="0"/>
              <a:t>erification </a:t>
            </a:r>
            <a:r>
              <a:rPr lang="en-US" dirty="0"/>
              <a:t>(left hemisphere</a:t>
            </a:r>
            <a:r>
              <a:rPr lang="en-US" dirty="0" smtClean="0"/>
              <a:t>)</a:t>
            </a:r>
          </a:p>
          <a:p>
            <a:pPr lvl="1"/>
            <a:r>
              <a:rPr lang="en-US" dirty="0" smtClean="0"/>
              <a:t>Application </a:t>
            </a:r>
            <a:r>
              <a:rPr lang="en-US" dirty="0"/>
              <a:t>(left and right </a:t>
            </a:r>
            <a:r>
              <a:rPr lang="en-US" dirty="0" smtClean="0"/>
              <a:t>hemisphere)</a:t>
            </a:r>
          </a:p>
          <a:p>
            <a:pPr lvl="1"/>
            <a:endParaRPr lang="en-US" dirty="0" smtClean="0"/>
          </a:p>
        </p:txBody>
      </p:sp>
      <p:sp>
        <p:nvSpPr>
          <p:cNvPr id="4" name="TextBox 3"/>
          <p:cNvSpPr txBox="1"/>
          <p:nvPr/>
        </p:nvSpPr>
        <p:spPr>
          <a:xfrm>
            <a:off x="527050" y="5715298"/>
            <a:ext cx="11137900" cy="461665"/>
          </a:xfrm>
          <a:prstGeom prst="rect">
            <a:avLst/>
          </a:prstGeom>
          <a:noFill/>
        </p:spPr>
        <p:txBody>
          <a:bodyPr wrap="square" rtlCol="0">
            <a:spAutoFit/>
          </a:bodyPr>
          <a:lstStyle/>
          <a:p>
            <a:r>
              <a:rPr lang="en-US" sz="2400" dirty="0" smtClean="0">
                <a:solidFill>
                  <a:srgbClr val="FF0000"/>
                </a:solidFill>
              </a:rPr>
              <a:t>Right </a:t>
            </a:r>
            <a:r>
              <a:rPr lang="en-US" sz="2400" dirty="0">
                <a:solidFill>
                  <a:srgbClr val="FF0000"/>
                </a:solidFill>
              </a:rPr>
              <a:t>hemisphere is considered to be </a:t>
            </a:r>
            <a:r>
              <a:rPr lang="en-US" sz="2400" i="1" u="sng" dirty="0">
                <a:solidFill>
                  <a:srgbClr val="FF0000"/>
                </a:solidFill>
              </a:rPr>
              <a:t>essential </a:t>
            </a:r>
            <a:r>
              <a:rPr lang="en-US" sz="2400" dirty="0">
                <a:solidFill>
                  <a:srgbClr val="FF0000"/>
                </a:solidFill>
              </a:rPr>
              <a:t>to the beginning of the creative </a:t>
            </a:r>
            <a:r>
              <a:rPr lang="en-US" sz="2400" dirty="0" smtClean="0">
                <a:solidFill>
                  <a:srgbClr val="FF0000"/>
                </a:solidFill>
              </a:rPr>
              <a:t>process</a:t>
            </a:r>
            <a:endParaRPr lang="en-US" sz="2400" dirty="0">
              <a:solidFill>
                <a:srgbClr val="FF0000"/>
              </a:solidFill>
            </a:endParaRPr>
          </a:p>
        </p:txBody>
      </p:sp>
      <p:pic>
        <p:nvPicPr>
          <p:cNvPr id="2052" name="Picture 4" descr="http://www.homeschoolwithlove.com/wp-content/uploads/2013/09/left-right-whole-brai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5275" y="593725"/>
            <a:ext cx="4864100" cy="48641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219825" y="5455592"/>
            <a:ext cx="5715000" cy="276999"/>
          </a:xfrm>
          <a:prstGeom prst="rect">
            <a:avLst/>
          </a:prstGeom>
          <a:noFill/>
        </p:spPr>
        <p:txBody>
          <a:bodyPr wrap="square" rtlCol="0">
            <a:spAutoFit/>
          </a:bodyPr>
          <a:lstStyle/>
          <a:p>
            <a:r>
              <a:rPr lang="en-US" sz="1200" dirty="0" smtClean="0"/>
              <a:t>www.homeschoolwithlove.com/2013/09/24/left-brain-right-brain-whole-brain-learning</a:t>
            </a:r>
            <a:r>
              <a:rPr lang="en-US" sz="1200" dirty="0"/>
              <a:t>/</a:t>
            </a:r>
          </a:p>
        </p:txBody>
      </p:sp>
    </p:spTree>
    <p:extLst>
      <p:ext uri="{BB962C8B-B14F-4D97-AF65-F5344CB8AC3E}">
        <p14:creationId xmlns:p14="http://schemas.microsoft.com/office/powerpoint/2010/main" val="2842806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Journey </a:t>
            </a:r>
            <a:endParaRPr lang="en-US" dirty="0"/>
          </a:p>
        </p:txBody>
      </p:sp>
      <p:sp>
        <p:nvSpPr>
          <p:cNvPr id="3" name="Content Placeholder 2"/>
          <p:cNvSpPr>
            <a:spLocks noGrp="1"/>
          </p:cNvSpPr>
          <p:nvPr>
            <p:ph idx="1"/>
          </p:nvPr>
        </p:nvSpPr>
        <p:spPr/>
        <p:txBody>
          <a:bodyPr/>
          <a:lstStyle/>
          <a:p>
            <a:r>
              <a:rPr lang="en-US" dirty="0" smtClean="0"/>
              <a:t>People who have nurtured my curiosity</a:t>
            </a:r>
          </a:p>
          <a:p>
            <a:r>
              <a:rPr lang="en-US" dirty="0" smtClean="0"/>
              <a:t>Opportunities to see things as they exist &amp; challenge what I see</a:t>
            </a:r>
            <a:endParaRPr lang="en-US" dirty="0"/>
          </a:p>
        </p:txBody>
      </p:sp>
      <p:pic>
        <p:nvPicPr>
          <p:cNvPr id="1026" name="Picture 2" descr="http://www.learn-to-draw.com/images/01-drawing-do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6595" y="3146425"/>
            <a:ext cx="2143919" cy="29368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
          <a:srcRect b="52538"/>
          <a:stretch/>
        </p:blipFill>
        <p:spPr>
          <a:xfrm>
            <a:off x="2582423" y="2619017"/>
            <a:ext cx="5892314" cy="408940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8143" y="2149765"/>
            <a:ext cx="3293364" cy="4123944"/>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8317" y="525775"/>
            <a:ext cx="3798549" cy="3606487"/>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85529" y="4930192"/>
            <a:ext cx="4802459" cy="1801877"/>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650713" y="1896622"/>
            <a:ext cx="3567534" cy="2867326"/>
          </a:xfrm>
          <a:prstGeom prst="rect">
            <a:avLst/>
          </a:prstGeom>
        </p:spPr>
      </p:pic>
    </p:spTree>
    <p:extLst>
      <p:ext uri="{BB962C8B-B14F-4D97-AF65-F5344CB8AC3E}">
        <p14:creationId xmlns:p14="http://schemas.microsoft.com/office/powerpoint/2010/main" val="34098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6" name="Picture 2" descr="Stero_figure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724640"/>
            <a:ext cx="3242187" cy="3067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6" descr="he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7639" y="695018"/>
            <a:ext cx="5943600" cy="19208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2010-03-09_15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5576" y="2702540"/>
            <a:ext cx="5935663" cy="19129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d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5576" y="4714261"/>
            <a:ext cx="5935663" cy="18827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Untitled-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0436" r="48424"/>
          <a:stretch/>
        </p:blipFill>
        <p:spPr bwMode="auto">
          <a:xfrm>
            <a:off x="838200" y="4977502"/>
            <a:ext cx="3546602" cy="15437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8"/>
          <p:cNvSpPr>
            <a:spLocks noChangeArrowheads="1"/>
          </p:cNvSpPr>
          <p:nvPr/>
        </p:nvSpPr>
        <p:spPr bwMode="auto">
          <a:xfrm>
            <a:off x="0" y="23780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9"/>
          <p:cNvSpPr>
            <a:spLocks noChangeArrowheads="1"/>
          </p:cNvSpPr>
          <p:nvPr/>
        </p:nvSpPr>
        <p:spPr bwMode="auto">
          <a:xfrm>
            <a:off x="0" y="47482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10"/>
          <p:cNvSpPr>
            <a:spLocks noChangeArrowheads="1"/>
          </p:cNvSpPr>
          <p:nvPr/>
        </p:nvSpPr>
        <p:spPr bwMode="auto">
          <a:xfrm>
            <a:off x="0" y="7088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11"/>
          <p:cNvSpPr>
            <a:spLocks noChangeArrowheads="1"/>
          </p:cNvSpPr>
          <p:nvPr/>
        </p:nvSpPr>
        <p:spPr bwMode="auto">
          <a:xfrm>
            <a:off x="0" y="100441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2965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Content Placeholder 4" descr="Perry_figure5.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799972" y="1825625"/>
            <a:ext cx="6553828" cy="4048752"/>
          </a:xfrm>
          <a:prstGeom prst="rect">
            <a:avLst/>
          </a:prstGeom>
        </p:spPr>
      </p:pic>
      <p:pic>
        <p:nvPicPr>
          <p:cNvPr id="5" name="Picture 4" descr="perry_fig02.jpg"/>
          <p:cNvPicPr>
            <a:picLocks noChangeAspect="1"/>
          </p:cNvPicPr>
          <p:nvPr/>
        </p:nvPicPr>
        <p:blipFill>
          <a:blip r:embed="rId4" cstate="print"/>
          <a:stretch>
            <a:fillRect/>
          </a:stretch>
        </p:blipFill>
        <p:spPr>
          <a:xfrm>
            <a:off x="495590" y="365125"/>
            <a:ext cx="4304382" cy="3228287"/>
          </a:xfrm>
          <a:prstGeom prst="rect">
            <a:avLst/>
          </a:prstGeom>
          <a:effectLst>
            <a:softEdge rad="63500"/>
          </a:effectLst>
        </p:spPr>
      </p:pic>
      <p:sp>
        <p:nvSpPr>
          <p:cNvPr id="6" name="TextBox 4"/>
          <p:cNvSpPr txBox="1">
            <a:spLocks noChangeArrowheads="1"/>
          </p:cNvSpPr>
          <p:nvPr/>
        </p:nvSpPr>
        <p:spPr bwMode="auto">
          <a:xfrm>
            <a:off x="489072" y="3593412"/>
            <a:ext cx="4203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sz="1400" dirty="0"/>
              <a:t>Perry J, Kuehn D, &amp; </a:t>
            </a:r>
            <a:r>
              <a:rPr lang="en-US" sz="1400" dirty="0" err="1"/>
              <a:t>Langlois</a:t>
            </a:r>
            <a:r>
              <a:rPr lang="en-US" sz="1400" dirty="0"/>
              <a:t> R (2007). Teaching anatomy of the speech mechanisms through computer based stereoscopic images. </a:t>
            </a:r>
            <a:r>
              <a:rPr lang="en-US" sz="1400" i="1" dirty="0"/>
              <a:t>Journal of College Science Teaching, 36(4), </a:t>
            </a:r>
            <a:r>
              <a:rPr lang="en-US" sz="1400" dirty="0"/>
              <a:t>18-23</a:t>
            </a:r>
            <a:r>
              <a:rPr lang="en-US" sz="1400" i="1" dirty="0"/>
              <a:t>.</a:t>
            </a:r>
            <a:endParaRPr lang="en-US" sz="1400" dirty="0"/>
          </a:p>
        </p:txBody>
      </p:sp>
      <p:sp>
        <p:nvSpPr>
          <p:cNvPr id="7" name="TextBox 4"/>
          <p:cNvSpPr txBox="1">
            <a:spLocks noChangeArrowheads="1"/>
          </p:cNvSpPr>
          <p:nvPr/>
        </p:nvSpPr>
        <p:spPr bwMode="auto">
          <a:xfrm>
            <a:off x="4692771" y="5884575"/>
            <a:ext cx="6788029"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sz="1400" dirty="0"/>
              <a:t>Perry JL, Cunningham D, Kuehn D, &amp; </a:t>
            </a:r>
            <a:r>
              <a:rPr lang="en-US" sz="1400" dirty="0" err="1"/>
              <a:t>Gamage</a:t>
            </a:r>
            <a:r>
              <a:rPr lang="en-US" sz="1400" dirty="0"/>
              <a:t> J. (2010). Do 3D stereoscopic computer animations improve student learning of surgical procedures? </a:t>
            </a:r>
            <a:r>
              <a:rPr lang="en-US" sz="1400" i="1" dirty="0"/>
              <a:t>International Journal of Instructional Media, 38(4).</a:t>
            </a:r>
            <a:endParaRPr lang="en-US" sz="1400" dirty="0"/>
          </a:p>
          <a:p>
            <a:pPr algn="just" eaLnBrk="1" hangingPunct="1"/>
            <a:r>
              <a:rPr lang="en-US" altLang="en-US" sz="1600" dirty="0" smtClean="0"/>
              <a:t>.</a:t>
            </a:r>
            <a:endParaRPr lang="en-US" altLang="en-US" sz="1600" dirty="0"/>
          </a:p>
        </p:txBody>
      </p:sp>
    </p:spTree>
    <p:extLst>
      <p:ext uri="{BB962C8B-B14F-4D97-AF65-F5344CB8AC3E}">
        <p14:creationId xmlns:p14="http://schemas.microsoft.com/office/powerpoint/2010/main" val="174981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me may use the &quot;new&quot; political vocabulary but never REALLY change.: "/>
          <p:cNvPicPr>
            <a:picLocks noChangeAspect="1" noChangeArrowheads="1"/>
          </p:cNvPicPr>
          <p:nvPr/>
        </p:nvPicPr>
        <p:blipFill rotWithShape="1">
          <a:blip r:embed="rId5">
            <a:extLst>
              <a:ext uri="{28A0092B-C50C-407E-A947-70E740481C1C}">
                <a14:useLocalDpi xmlns:a14="http://schemas.microsoft.com/office/drawing/2010/main" val="0"/>
              </a:ext>
            </a:extLst>
          </a:blip>
          <a:srcRect l="2305" r="768" b="2099"/>
          <a:stretch/>
        </p:blipFill>
        <p:spPr bwMode="auto">
          <a:xfrm>
            <a:off x="7061199" y="1141412"/>
            <a:ext cx="5089091" cy="38369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Curiosity in Teaching</a:t>
            </a:r>
            <a:endParaRPr lang="en-US" dirty="0"/>
          </a:p>
        </p:txBody>
      </p:sp>
      <p:sp>
        <p:nvSpPr>
          <p:cNvPr id="3" name="Content Placeholder 2"/>
          <p:cNvSpPr>
            <a:spLocks noGrp="1"/>
          </p:cNvSpPr>
          <p:nvPr>
            <p:ph idx="1"/>
          </p:nvPr>
        </p:nvSpPr>
        <p:spPr>
          <a:xfrm>
            <a:off x="711200" y="1825625"/>
            <a:ext cx="6769100" cy="4351338"/>
          </a:xfrm>
        </p:spPr>
        <p:txBody>
          <a:bodyPr/>
          <a:lstStyle/>
          <a:p>
            <a:pPr marL="514350" indent="-514350">
              <a:buFont typeface="+mj-lt"/>
              <a:buAutoNum type="arabicPeriod"/>
            </a:pPr>
            <a:r>
              <a:rPr lang="en-US" i="1" dirty="0">
                <a:solidFill>
                  <a:srgbClr val="C00000"/>
                </a:solidFill>
              </a:rPr>
              <a:t>Model curiosity to the students</a:t>
            </a:r>
          </a:p>
          <a:p>
            <a:pPr marL="971550" lvl="1" indent="-514350">
              <a:buFont typeface="+mj-lt"/>
              <a:buAutoNum type="alphaLcParenR"/>
            </a:pPr>
            <a:r>
              <a:rPr lang="en-US" dirty="0"/>
              <a:t>It is about the student’s curiosity, not mine</a:t>
            </a:r>
          </a:p>
          <a:p>
            <a:pPr marL="971550" lvl="1" indent="-514350">
              <a:buFont typeface="+mj-lt"/>
              <a:buAutoNum type="alphaLcParenR"/>
            </a:pPr>
            <a:r>
              <a:rPr lang="en-US" dirty="0"/>
              <a:t>Some things are absolute, but many things are totally negotiable and ever changing</a:t>
            </a:r>
          </a:p>
          <a:p>
            <a:pPr marL="971550" lvl="1" indent="-514350">
              <a:buFont typeface="+mj-lt"/>
              <a:buAutoNum type="alphaLcParenR"/>
            </a:pPr>
            <a:r>
              <a:rPr lang="en-US" dirty="0" smtClean="0"/>
              <a:t>Wandering questions are good</a:t>
            </a:r>
            <a:endParaRPr lang="en-US" dirty="0"/>
          </a:p>
          <a:p>
            <a:pPr marL="971550" lvl="1" indent="-514350">
              <a:buFont typeface="+mj-lt"/>
              <a:buAutoNum type="alphaLcParenR"/>
            </a:pPr>
            <a:r>
              <a:rPr lang="en-US" dirty="0" smtClean="0"/>
              <a:t>Leave </a:t>
            </a:r>
            <a:r>
              <a:rPr lang="en-US" dirty="0"/>
              <a:t>students with the job of finding out how or why something </a:t>
            </a:r>
            <a:r>
              <a:rPr lang="en-US" dirty="0" smtClean="0"/>
              <a:t>happens</a:t>
            </a:r>
          </a:p>
          <a:p>
            <a:pPr marL="514350" indent="-514350">
              <a:buFont typeface="+mj-lt"/>
              <a:buAutoNum type="arabicPeriod"/>
            </a:pPr>
            <a:endParaRPr lang="en-US" i="1" dirty="0" smtClean="0"/>
          </a:p>
          <a:p>
            <a:pPr marL="971550" lvl="1" indent="-514350">
              <a:buFont typeface="+mj-lt"/>
              <a:buAutoNum type="alphaLcParenR"/>
            </a:pPr>
            <a:endParaRPr lang="en-US" dirty="0" smtClean="0"/>
          </a:p>
        </p:txBody>
      </p:sp>
      <p:pic>
        <p:nvPicPr>
          <p:cNvPr id="7" name="Untitl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4774" t="12292" r="12309" b="11596"/>
          <a:stretch>
            <a:fillRect/>
          </a:stretch>
        </p:blipFill>
        <p:spPr>
          <a:xfrm>
            <a:off x="3038203" y="2474386"/>
            <a:ext cx="5372100" cy="4205587"/>
          </a:xfrm>
          <a:prstGeom prst="rect">
            <a:avLst/>
          </a:prstGeom>
        </p:spPr>
      </p:pic>
    </p:spTree>
    <p:extLst>
      <p:ext uri="{BB962C8B-B14F-4D97-AF65-F5344CB8AC3E}">
        <p14:creationId xmlns:p14="http://schemas.microsoft.com/office/powerpoint/2010/main" val="82558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7"/>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5830</TotalTime>
  <Words>935</Words>
  <Application>Microsoft Office PowerPoint</Application>
  <PresentationFormat>Widescreen</PresentationFormat>
  <Paragraphs>80</Paragraphs>
  <Slides>12</Slides>
  <Notes>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Cambria</vt:lpstr>
      <vt:lpstr>Office Theme</vt:lpstr>
      <vt:lpstr>Are You Curious Yet?  Exploiting the brain’s untapped power to promote learning </vt:lpstr>
      <vt:lpstr>PowerPoint Presentation</vt:lpstr>
      <vt:lpstr>PowerPoint Presentation</vt:lpstr>
      <vt:lpstr>The Brain &amp; Curiosity</vt:lpstr>
      <vt:lpstr>The Brain &amp; Curiosity</vt:lpstr>
      <vt:lpstr>My Journey </vt:lpstr>
      <vt:lpstr>PowerPoint Presentation</vt:lpstr>
      <vt:lpstr>PowerPoint Presentation</vt:lpstr>
      <vt:lpstr>Curiosity in Teaching</vt:lpstr>
      <vt:lpstr>Curiosity in Teaching</vt:lpstr>
      <vt:lpstr>Curiosity in Teaching</vt:lpstr>
      <vt:lpstr>Evidence of Curiosity</vt:lpstr>
    </vt:vector>
  </TitlesOfParts>
  <Company>East Carolina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Curious Yet?  Exploiting the brains untapped power to promote learning</dc:title>
  <dc:creator>Perry, Jamie</dc:creator>
  <cp:lastModifiedBy>Seibert- Racine, Heather</cp:lastModifiedBy>
  <cp:revision>35</cp:revision>
  <dcterms:created xsi:type="dcterms:W3CDTF">2016-03-10T00:34:17Z</dcterms:created>
  <dcterms:modified xsi:type="dcterms:W3CDTF">2016-03-30T16:07:38Z</dcterms:modified>
</cp:coreProperties>
</file>