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CECF3F1-2697-E432-559D-7777DA84882A}" name="Roebuck, Nikki" initials="RN" userId="S::roebuckn23@ecu.edu::32528328-6c03-4ab9-9c5f-5ed81d02c81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49" autoAdjust="0"/>
    <p:restoredTop sz="94139" autoAdjust="0"/>
  </p:normalViewPr>
  <p:slideViewPr>
    <p:cSldViewPr>
      <p:cViewPr varScale="1">
        <p:scale>
          <a:sx n="21" d="100"/>
          <a:sy n="21" d="100"/>
        </p:scale>
        <p:origin x="1228" y="116"/>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ebuck, Nikki" userId="32528328-6c03-4ab9-9c5f-5ed81d02c81b" providerId="ADAL" clId="{73ABD9FD-FE91-4B49-925E-FBF50E312730}"/>
    <pc:docChg chg="undo custSel modSld">
      <pc:chgData name="Roebuck, Nikki" userId="32528328-6c03-4ab9-9c5f-5ed81d02c81b" providerId="ADAL" clId="{73ABD9FD-FE91-4B49-925E-FBF50E312730}" dt="2024-09-27T15:11:07.825" v="35"/>
      <pc:docMkLst>
        <pc:docMk/>
      </pc:docMkLst>
      <pc:sldChg chg="modSp mod addCm delCm modCm">
        <pc:chgData name="Roebuck, Nikki" userId="32528328-6c03-4ab9-9c5f-5ed81d02c81b" providerId="ADAL" clId="{73ABD9FD-FE91-4B49-925E-FBF50E312730}" dt="2024-09-27T15:11:07.825" v="35"/>
        <pc:sldMkLst>
          <pc:docMk/>
          <pc:sldMk cId="0" sldId="256"/>
        </pc:sldMkLst>
        <pc:spChg chg="mod">
          <ac:chgData name="Roebuck, Nikki" userId="32528328-6c03-4ab9-9c5f-5ed81d02c81b" providerId="ADAL" clId="{73ABD9FD-FE91-4B49-925E-FBF50E312730}" dt="2024-09-27T15:03:09.543" v="34" actId="255"/>
          <ac:spMkLst>
            <pc:docMk/>
            <pc:sldMk cId="0" sldId="256"/>
            <ac:spMk id="29" creationId="{00000000-0000-0000-0000-000000000000}"/>
          </ac:spMkLst>
        </pc:spChg>
        <pc:spChg chg="mod">
          <ac:chgData name="Roebuck, Nikki" userId="32528328-6c03-4ab9-9c5f-5ed81d02c81b" providerId="ADAL" clId="{73ABD9FD-FE91-4B49-925E-FBF50E312730}" dt="2024-09-27T14:34:55.841" v="11" actId="20577"/>
          <ac:spMkLst>
            <pc:docMk/>
            <pc:sldMk cId="0" sldId="256"/>
            <ac:spMk id="33" creationId="{00000000-0000-0000-0000-000000000000}"/>
          </ac:spMkLst>
        </pc:spChg>
        <pc:extLst>
          <p:ext xmlns:p="http://schemas.openxmlformats.org/presentationml/2006/main" uri="{D6D511B9-2390-475A-947B-AFAB55BFBCF1}">
            <pc226:cmChg xmlns:pc226="http://schemas.microsoft.com/office/powerpoint/2022/06/main/command" chg="add">
              <pc226:chgData name="Roebuck, Nikki" userId="32528328-6c03-4ab9-9c5f-5ed81d02c81b" providerId="ADAL" clId="{73ABD9FD-FE91-4B49-925E-FBF50E312730}" dt="2024-09-27T15:02:29.507" v="22"/>
              <pc2:cmMkLst xmlns:pc2="http://schemas.microsoft.com/office/powerpoint/2019/9/main/command">
                <pc:docMk/>
                <pc:sldMk cId="0" sldId="256"/>
                <pc2:cmMk id="{78098B12-514F-4F51-9020-A6FCC9185D15}"/>
              </pc2:cmMkLst>
            </pc226:cmChg>
            <pc226:cmChg xmlns:pc226="http://schemas.microsoft.com/office/powerpoint/2022/06/main/command" chg="add">
              <pc226:chgData name="Roebuck, Nikki" userId="32528328-6c03-4ab9-9c5f-5ed81d02c81b" providerId="ADAL" clId="{73ABD9FD-FE91-4B49-925E-FBF50E312730}" dt="2024-09-27T14:43:09.384" v="20"/>
              <pc2:cmMkLst xmlns:pc2="http://schemas.microsoft.com/office/powerpoint/2019/9/main/command">
                <pc:docMk/>
                <pc:sldMk cId="0" sldId="256"/>
                <pc2:cmMk id="{176DC365-0AB7-4CDB-8864-B4924D172857}"/>
              </pc2:cmMkLst>
            </pc226:cmChg>
            <pc226:cmChg xmlns:pc226="http://schemas.microsoft.com/office/powerpoint/2022/06/main/command" chg="add">
              <pc226:chgData name="Roebuck, Nikki" userId="32528328-6c03-4ab9-9c5f-5ed81d02c81b" providerId="ADAL" clId="{73ABD9FD-FE91-4B49-925E-FBF50E312730}" dt="2024-09-27T14:41:37.090" v="19"/>
              <pc2:cmMkLst xmlns:pc2="http://schemas.microsoft.com/office/powerpoint/2019/9/main/command">
                <pc:docMk/>
                <pc:sldMk cId="0" sldId="256"/>
                <pc2:cmMk id="{CC4C5768-BFA8-4BD0-9FC9-0CC3592690A0}"/>
              </pc2:cmMkLst>
            </pc226:cmChg>
            <pc226:cmChg xmlns:pc226="http://schemas.microsoft.com/office/powerpoint/2022/06/main/command" chg="add">
              <pc226:chgData name="Roebuck, Nikki" userId="32528328-6c03-4ab9-9c5f-5ed81d02c81b" providerId="ADAL" clId="{73ABD9FD-FE91-4B49-925E-FBF50E312730}" dt="2024-09-27T14:40:24.511" v="18"/>
              <pc2:cmMkLst xmlns:pc2="http://schemas.microsoft.com/office/powerpoint/2019/9/main/command">
                <pc:docMk/>
                <pc:sldMk cId="0" sldId="256"/>
                <pc2:cmMk id="{829F286E-A4A3-47E0-9D4F-975D1AB2BBDD}"/>
              </pc2:cmMkLst>
            </pc226:cmChg>
            <pc226:cmChg xmlns:pc226="http://schemas.microsoft.com/office/powerpoint/2022/06/main/command" chg="add">
              <pc226:chgData name="Roebuck, Nikki" userId="32528328-6c03-4ab9-9c5f-5ed81d02c81b" providerId="ADAL" clId="{73ABD9FD-FE91-4B49-925E-FBF50E312730}" dt="2024-09-27T14:48:20.039" v="21"/>
              <pc2:cmMkLst xmlns:pc2="http://schemas.microsoft.com/office/powerpoint/2019/9/main/command">
                <pc:docMk/>
                <pc:sldMk cId="0" sldId="256"/>
                <pc2:cmMk id="{16432C71-9437-46E5-A63E-29BB20FE4169}"/>
              </pc2:cmMkLst>
            </pc226:cmChg>
            <pc226:cmChg xmlns:pc226="http://schemas.microsoft.com/office/powerpoint/2022/06/main/command" chg="add">
              <pc226:chgData name="Roebuck, Nikki" userId="32528328-6c03-4ab9-9c5f-5ed81d02c81b" providerId="ADAL" clId="{73ABD9FD-FE91-4B49-925E-FBF50E312730}" dt="2024-09-27T14:37:33.263" v="16"/>
              <pc2:cmMkLst xmlns:pc2="http://schemas.microsoft.com/office/powerpoint/2019/9/main/command">
                <pc:docMk/>
                <pc:sldMk cId="0" sldId="256"/>
                <pc2:cmMk id="{5601C477-E8A6-4BE5-827A-D4AB0BEA4EE5}"/>
              </pc2:cmMkLst>
            </pc226:cmChg>
            <pc226:cmChg xmlns:pc226="http://schemas.microsoft.com/office/powerpoint/2022/06/main/command" chg="add del mod">
              <pc226:chgData name="Roebuck, Nikki" userId="32528328-6c03-4ab9-9c5f-5ed81d02c81b" providerId="ADAL" clId="{73ABD9FD-FE91-4B49-925E-FBF50E312730}" dt="2024-09-27T14:37:25.077" v="15"/>
              <pc2:cmMkLst xmlns:pc2="http://schemas.microsoft.com/office/powerpoint/2019/9/main/command">
                <pc:docMk/>
                <pc:sldMk cId="0" sldId="256"/>
                <pc2:cmMk id="{D498C0C3-D5FB-459C-8C6C-B0A2DF3D5E00}"/>
              </pc2:cmMkLst>
            </pc226:cmChg>
            <pc226:cmChg xmlns:pc226="http://schemas.microsoft.com/office/powerpoint/2022/06/main/command" chg="add mod">
              <pc226:chgData name="Roebuck, Nikki" userId="32528328-6c03-4ab9-9c5f-5ed81d02c81b" providerId="ADAL" clId="{73ABD9FD-FE91-4B49-925E-FBF50E312730}" dt="2024-09-27T15:11:07.825" v="35"/>
              <pc2:cmMkLst xmlns:pc2="http://schemas.microsoft.com/office/powerpoint/2019/9/main/command">
                <pc:docMk/>
                <pc:sldMk cId="0" sldId="256"/>
                <pc2:cmMk id="{1B120BFA-C17C-4DBC-B841-9365BE47D43C}"/>
              </pc2:cmMkLst>
            </pc226:cmChg>
          </p:ext>
        </pc:extLst>
      </pc:sldChg>
    </pc:docChg>
  </pc:docChgLst>
  <pc:docChgLst>
    <pc:chgData name="Roebuck, Nikki" userId="32528328-6c03-4ab9-9c5f-5ed81d02c81b" providerId="ADAL" clId="{5EA32849-9396-4F2D-84F9-02C505A91B10}"/>
    <pc:docChg chg="">
      <pc:chgData name="Roebuck, Nikki" userId="32528328-6c03-4ab9-9c5f-5ed81d02c81b" providerId="ADAL" clId="{5EA32849-9396-4F2D-84F9-02C505A91B10}" dt="2024-07-22T19:35:51.676" v="13"/>
      <pc:docMkLst>
        <pc:docMk/>
      </pc:docMkLst>
      <pc:sldChg chg="addCm delCm">
        <pc:chgData name="Roebuck, Nikki" userId="32528328-6c03-4ab9-9c5f-5ed81d02c81b" providerId="ADAL" clId="{5EA32849-9396-4F2D-84F9-02C505A91B10}" dt="2024-07-22T19:35:51.676" v="13"/>
        <pc:sldMkLst>
          <pc:docMk/>
          <pc:sldMk cId="0" sldId="25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tif"/><Relationship Id="rId3" Type="http://schemas.openxmlformats.org/officeDocument/2006/relationships/hyperlink" Target="http://www.ihi.org/resources/Pages/HowtoImprove/default.aspx" TargetMode="External"/><Relationship Id="rId7" Type="http://schemas.openxmlformats.org/officeDocument/2006/relationships/hyperlink" Target="https://doi.org/10.5811/westjem.2019.12.44583"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doi.org/10.1016/j.chest.2019.08.2209" TargetMode="External"/><Relationship Id="rId5" Type="http://schemas.openxmlformats.org/officeDocument/2006/relationships/hyperlink" Target="https://www.ncbi.nlm.nih.gov/books/NBK499989/" TargetMode="External"/><Relationship Id="rId10" Type="http://schemas.openxmlformats.org/officeDocument/2006/relationships/image" Target="../media/image3.emf"/><Relationship Id="rId4" Type="http://schemas.openxmlformats.org/officeDocument/2006/relationships/hyperlink" Target="https://www.apsf.org/article/portable-point-of-care-ultrasound-ppocus-an-emerging-technology-for-improving-patient-safety/" TargetMode="External"/><Relationship Id="rId9"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13331822" y="5639446"/>
            <a:ext cx="16005174"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1" name="Rectangle 36"/>
          <p:cNvSpPr>
            <a:spLocks noChangeArrowheads="1"/>
          </p:cNvSpPr>
          <p:nvPr/>
        </p:nvSpPr>
        <p:spPr bwMode="auto">
          <a:xfrm>
            <a:off x="31006308" y="5647130"/>
            <a:ext cx="12062716" cy="72242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2" name="Rectangle 37"/>
          <p:cNvSpPr>
            <a:spLocks noChangeArrowheads="1"/>
          </p:cNvSpPr>
          <p:nvPr/>
        </p:nvSpPr>
        <p:spPr bwMode="auto">
          <a:xfrm>
            <a:off x="31119225" y="15654092"/>
            <a:ext cx="11833376" cy="805108"/>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53" name="Rectangle 38"/>
          <p:cNvSpPr>
            <a:spLocks noChangeArrowheads="1"/>
          </p:cNvSpPr>
          <p:nvPr/>
        </p:nvSpPr>
        <p:spPr bwMode="auto">
          <a:xfrm>
            <a:off x="31200341" y="25195440"/>
            <a:ext cx="12004913" cy="79886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56" name="Rectangle 39"/>
          <p:cNvSpPr>
            <a:spLocks noChangeArrowheads="1"/>
          </p:cNvSpPr>
          <p:nvPr/>
        </p:nvSpPr>
        <p:spPr bwMode="auto">
          <a:xfrm>
            <a:off x="1932008" y="5647130"/>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91" name="Text Box 43"/>
          <p:cNvSpPr txBox="1">
            <a:spLocks noChangeArrowheads="1"/>
          </p:cNvSpPr>
          <p:nvPr/>
        </p:nvSpPr>
        <p:spPr bwMode="auto">
          <a:xfrm>
            <a:off x="895692" y="5257800"/>
            <a:ext cx="9148763" cy="740512"/>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4000" b="1" dirty="0">
                <a:solidFill>
                  <a:schemeClr val="bg1"/>
                </a:solidFill>
                <a:effectLst>
                  <a:outerShdw blurRad="38100" dist="38100" dir="2700000" algn="tl">
                    <a:srgbClr val="000000"/>
                  </a:outerShdw>
                </a:effectLst>
                <a:latin typeface="Calibri" panose="020F0502020204030204" pitchFamily="34" charset="0"/>
                <a:cs typeface="Calibri" panose="020F0502020204030204" pitchFamily="34" charset="0"/>
              </a:rPr>
              <a:t>INTRODUCTION</a:t>
            </a:r>
            <a:endParaRPr lang="en-US" sz="3600" dirty="0">
              <a:effectLst>
                <a:outerShdw blurRad="38100" dist="38100" dir="2700000" algn="tl">
                  <a:srgbClr val="FFFFFF"/>
                </a:outerShdw>
              </a:effectLst>
              <a:latin typeface="Calibri" panose="020F0502020204030204" pitchFamily="34" charset="0"/>
              <a:cs typeface="Calibri" panose="020F0502020204030204" pitchFamily="34" charset="0"/>
            </a:endParaRPr>
          </a:p>
        </p:txBody>
      </p:sp>
      <p:sp>
        <p:nvSpPr>
          <p:cNvPr id="2093" name="Text Box 45"/>
          <p:cNvSpPr txBox="1">
            <a:spLocks noChangeArrowheads="1"/>
          </p:cNvSpPr>
          <p:nvPr/>
        </p:nvSpPr>
        <p:spPr bwMode="auto">
          <a:xfrm>
            <a:off x="11731621" y="5257800"/>
            <a:ext cx="16614779" cy="740512"/>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4000" b="1" dirty="0">
                <a:solidFill>
                  <a:schemeClr val="bg1"/>
                </a:solidFill>
                <a:effectLst>
                  <a:outerShdw blurRad="38100" dist="38100" dir="2700000" algn="tl">
                    <a:srgbClr val="000000"/>
                  </a:outerShdw>
                </a:effectLst>
                <a:latin typeface="Calibri" panose="020F0502020204030204" pitchFamily="34" charset="0"/>
                <a:cs typeface="Calibri" panose="020F0502020204030204" pitchFamily="34" charset="0"/>
              </a:rPr>
              <a:t>RESULTS</a:t>
            </a:r>
            <a:endParaRPr lang="en-US" sz="3600" dirty="0">
              <a:effectLst>
                <a:outerShdw blurRad="38100" dist="38100" dir="2700000" algn="tl">
                  <a:srgbClr val="FFFFFF"/>
                </a:outerShdw>
              </a:effectLst>
              <a:latin typeface="Calibri" panose="020F0502020204030204" pitchFamily="34" charset="0"/>
              <a:cs typeface="Calibri" panose="020F0502020204030204" pitchFamily="34" charset="0"/>
            </a:endParaRPr>
          </a:p>
        </p:txBody>
      </p:sp>
      <p:sp>
        <p:nvSpPr>
          <p:cNvPr id="2094" name="Text Box 46"/>
          <p:cNvSpPr txBox="1">
            <a:spLocks noChangeArrowheads="1"/>
          </p:cNvSpPr>
          <p:nvPr/>
        </p:nvSpPr>
        <p:spPr bwMode="auto">
          <a:xfrm>
            <a:off x="30032173" y="5283549"/>
            <a:ext cx="12111815" cy="740512"/>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4000" b="1" dirty="0">
                <a:solidFill>
                  <a:schemeClr val="bg1"/>
                </a:solidFill>
                <a:effectLst>
                  <a:outerShdw blurRad="38100" dist="38100" dir="2700000" algn="tl">
                    <a:srgbClr val="000000"/>
                  </a:outerShdw>
                </a:effectLst>
                <a:latin typeface="Calibri" panose="020F0502020204030204" pitchFamily="34" charset="0"/>
                <a:cs typeface="Calibri" panose="020F0502020204030204" pitchFamily="34" charset="0"/>
              </a:rPr>
              <a:t>DISCUSSION</a:t>
            </a:r>
            <a:endParaRPr lang="en-US" sz="3600" dirty="0">
              <a:latin typeface="Calibri" panose="020F0502020204030204" pitchFamily="34" charset="0"/>
              <a:cs typeface="Calibri" panose="020F0502020204030204" pitchFamily="34" charset="0"/>
            </a:endParaRPr>
          </a:p>
        </p:txBody>
      </p:sp>
      <p:sp>
        <p:nvSpPr>
          <p:cNvPr id="2099" name="Text Box 51"/>
          <p:cNvSpPr txBox="1">
            <a:spLocks noChangeArrowheads="1"/>
          </p:cNvSpPr>
          <p:nvPr/>
        </p:nvSpPr>
        <p:spPr bwMode="auto">
          <a:xfrm>
            <a:off x="30032173" y="15252249"/>
            <a:ext cx="11915925" cy="740512"/>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4000" b="1" dirty="0">
                <a:solidFill>
                  <a:schemeClr val="bg1"/>
                </a:solidFill>
                <a:effectLst>
                  <a:outerShdw blurRad="38100" dist="38100" dir="2700000" algn="tl">
                    <a:srgbClr val="000000"/>
                  </a:outerShdw>
                </a:effectLst>
                <a:latin typeface="Calibri" panose="020F0502020204030204" pitchFamily="34" charset="0"/>
                <a:cs typeface="Calibri" panose="020F0502020204030204" pitchFamily="34" charset="0"/>
              </a:rPr>
              <a:t>CONCLUSIONS</a:t>
            </a:r>
            <a:endParaRPr lang="en-US" sz="3600" dirty="0">
              <a:latin typeface="Calibri" panose="020F0502020204030204" pitchFamily="34" charset="0"/>
              <a:cs typeface="Calibri" panose="020F0502020204030204" pitchFamily="34" charset="0"/>
            </a:endParaRPr>
          </a:p>
        </p:txBody>
      </p:sp>
      <p:sp>
        <p:nvSpPr>
          <p:cNvPr id="2101" name="Text Box 53"/>
          <p:cNvSpPr txBox="1">
            <a:spLocks noChangeArrowheads="1"/>
          </p:cNvSpPr>
          <p:nvPr/>
        </p:nvSpPr>
        <p:spPr bwMode="auto">
          <a:xfrm>
            <a:off x="30032173" y="24950543"/>
            <a:ext cx="12214575" cy="740512"/>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4000" b="1" dirty="0">
                <a:solidFill>
                  <a:schemeClr val="bg1"/>
                </a:solidFill>
                <a:effectLst>
                  <a:outerShdw blurRad="38100" dist="38100" dir="2700000" algn="tl">
                    <a:srgbClr val="000000"/>
                  </a:outerShdw>
                </a:effectLst>
                <a:latin typeface="Calibri" panose="020F0502020204030204" pitchFamily="34" charset="0"/>
                <a:cs typeface="Calibri" panose="020F0502020204030204" pitchFamily="34" charset="0"/>
              </a:rPr>
              <a:t>REFERENCES</a:t>
            </a:r>
            <a:endParaRPr lang="en-US" sz="3600" dirty="0">
              <a:latin typeface="Calibri" panose="020F0502020204030204" pitchFamily="34" charset="0"/>
              <a:cs typeface="Calibri" panose="020F0502020204030204" pitchFamily="34"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10257884" y="850966"/>
            <a:ext cx="22860000" cy="359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5400" b="1" dirty="0">
                <a:solidFill>
                  <a:srgbClr val="FFC82E"/>
                </a:solidFill>
                <a:latin typeface="Calibri" panose="020F0502020204030204" pitchFamily="34" charset="0"/>
                <a:cs typeface="Calibri" panose="020F0502020204030204" pitchFamily="34" charset="0"/>
              </a:rPr>
              <a:t>Assessing Anesthesia Providers’ Perceptions of Ultrasound Use with Arterial Line Placement and the Impact of an Educational Resource: A DNP Project</a:t>
            </a:r>
          </a:p>
          <a:p>
            <a:pPr algn="ctr">
              <a:spcBef>
                <a:spcPct val="30000"/>
              </a:spcBef>
              <a:defRPr/>
            </a:pPr>
            <a:r>
              <a:rPr lang="en-US" altLang="en-US" sz="4800" b="1" dirty="0">
                <a:solidFill>
                  <a:schemeClr val="bg1"/>
                </a:solidFill>
                <a:latin typeface="Calibri" panose="020F0502020204030204" pitchFamily="34" charset="0"/>
                <a:cs typeface="Calibri" panose="020F0502020204030204" pitchFamily="34" charset="0"/>
              </a:rPr>
              <a:t>Breanna Love, BSN, SRNA</a:t>
            </a:r>
          </a:p>
          <a:p>
            <a:pPr algn="ctr">
              <a:spcBef>
                <a:spcPct val="30000"/>
              </a:spcBef>
              <a:defRPr/>
            </a:pPr>
            <a:r>
              <a:rPr lang="en-US" altLang="en-US" sz="4800" b="1" dirty="0">
                <a:solidFill>
                  <a:schemeClr val="bg1"/>
                </a:solidFill>
                <a:latin typeface="Calibri" panose="020F0502020204030204" pitchFamily="34" charset="0"/>
                <a:cs typeface="Calibri" panose="020F0502020204030204" pitchFamily="34" charset="0"/>
              </a:rPr>
              <a:t>Travis Chabo, PhD, CRNA, Project Chair</a:t>
            </a:r>
          </a:p>
        </p:txBody>
      </p:sp>
      <p:sp>
        <p:nvSpPr>
          <p:cNvPr id="2069" name="Rectangle 59"/>
          <p:cNvSpPr>
            <a:spLocks noChangeArrowheads="1"/>
          </p:cNvSpPr>
          <p:nvPr/>
        </p:nvSpPr>
        <p:spPr bwMode="auto">
          <a:xfrm>
            <a:off x="32804100" y="1600200"/>
            <a:ext cx="981392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3600" dirty="0">
                <a:solidFill>
                  <a:schemeClr val="bg1"/>
                </a:solidFill>
                <a:latin typeface="Calibri" panose="020F0502020204030204" pitchFamily="34" charset="0"/>
                <a:cs typeface="Calibri" panose="020F0502020204030204" pitchFamily="34" charset="0"/>
              </a:rPr>
              <a:t>Nurse Anesthesia Program</a:t>
            </a:r>
          </a:p>
          <a:p>
            <a:pPr algn="r">
              <a:lnSpc>
                <a:spcPct val="70000"/>
              </a:lnSpc>
              <a:spcBef>
                <a:spcPct val="30000"/>
              </a:spcBef>
              <a:defRPr/>
            </a:pPr>
            <a:r>
              <a:rPr lang="en-US" altLang="en-US" sz="3600" dirty="0">
                <a:solidFill>
                  <a:schemeClr val="bg1"/>
                </a:solidFill>
                <a:latin typeface="Calibri" panose="020F0502020204030204" pitchFamily="34" charset="0"/>
                <a:cs typeface="Calibri" panose="020F0502020204030204" pitchFamily="34" charset="0"/>
              </a:rPr>
              <a:t>College of Nursing, East Carolina University</a:t>
            </a:r>
          </a:p>
          <a:p>
            <a:pPr algn="r">
              <a:lnSpc>
                <a:spcPct val="70000"/>
              </a:lnSpc>
              <a:spcBef>
                <a:spcPct val="30000"/>
              </a:spcBef>
              <a:defRPr/>
            </a:pPr>
            <a:r>
              <a:rPr lang="en-US" altLang="en-US" sz="3600" dirty="0">
                <a:solidFill>
                  <a:schemeClr val="bg1"/>
                </a:solidFill>
                <a:latin typeface="Calibri" panose="020F0502020204030204" pitchFamily="34" charset="0"/>
                <a:cs typeface="Calibri" panose="020F0502020204030204" pitchFamily="34" charset="0"/>
              </a:rPr>
              <a:t>Greenville, North Carolina 27858</a:t>
            </a:r>
          </a:p>
          <a:p>
            <a:pPr algn="r">
              <a:lnSpc>
                <a:spcPct val="70000"/>
              </a:lnSpc>
              <a:spcBef>
                <a:spcPct val="30000"/>
              </a:spcBef>
              <a:defRPr/>
            </a:pPr>
            <a:r>
              <a:rPr lang="en-US" altLang="en-US" sz="3600" dirty="0">
                <a:solidFill>
                  <a:schemeClr val="bg1"/>
                </a:solidFill>
                <a:latin typeface="Calibri" panose="020F0502020204030204" pitchFamily="34" charset="0"/>
                <a:cs typeface="Calibri" panose="020F0502020204030204" pitchFamily="34" charset="0"/>
              </a:rPr>
              <a:t>Loveb22@students.ecu.edu</a:t>
            </a:r>
          </a:p>
          <a:p>
            <a:pPr algn="r">
              <a:lnSpc>
                <a:spcPct val="70000"/>
              </a:lnSpc>
              <a:spcBef>
                <a:spcPct val="30000"/>
              </a:spcBef>
              <a:defRPr/>
            </a:pPr>
            <a:endParaRPr lang="en-US" altLang="en-US" sz="3771" b="1" dirty="0">
              <a:solidFill>
                <a:schemeClr val="bg1"/>
              </a:solidFill>
            </a:endParaRPr>
          </a:p>
          <a:p>
            <a:pPr algn="r">
              <a:spcBef>
                <a:spcPct val="50000"/>
              </a:spcBef>
              <a:defRPr/>
            </a:pPr>
            <a:endParaRPr lang="en-US" altLang="en-US" sz="3257" dirty="0">
              <a:latin typeface="Times New Roman" panose="02020603050405020304" pitchFamily="18" charset="0"/>
            </a:endParaRPr>
          </a:p>
        </p:txBody>
      </p:sp>
      <p:sp>
        <p:nvSpPr>
          <p:cNvPr id="2071" name="Rectangle 63"/>
          <p:cNvSpPr>
            <a:spLocks noChangeArrowheads="1"/>
          </p:cNvSpPr>
          <p:nvPr/>
        </p:nvSpPr>
        <p:spPr bwMode="auto">
          <a:xfrm>
            <a:off x="1932008" y="22473648"/>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112" name="Text Box 64"/>
          <p:cNvSpPr txBox="1">
            <a:spLocks noChangeArrowheads="1"/>
          </p:cNvSpPr>
          <p:nvPr/>
        </p:nvSpPr>
        <p:spPr bwMode="auto">
          <a:xfrm>
            <a:off x="730123" y="21897031"/>
            <a:ext cx="9148763" cy="740512"/>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4000" b="1" dirty="0">
                <a:solidFill>
                  <a:schemeClr val="bg1"/>
                </a:solidFill>
                <a:effectLst>
                  <a:outerShdw blurRad="38100" dist="38100" dir="2700000" algn="tl">
                    <a:srgbClr val="000000"/>
                  </a:outerShdw>
                </a:effectLst>
                <a:latin typeface="Calibri" panose="020F0502020204030204" pitchFamily="34" charset="0"/>
                <a:cs typeface="Calibri" panose="020F0502020204030204" pitchFamily="34" charset="0"/>
              </a:rPr>
              <a:t>METHODS</a:t>
            </a:r>
            <a:endParaRPr lang="en-US" sz="3600" dirty="0">
              <a:effectLst>
                <a:outerShdw blurRad="38100" dist="38100" dir="2700000" algn="tl">
                  <a:srgbClr val="FFFFFF"/>
                </a:outerShdw>
              </a:effectLst>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8" name="TextBox 27"/>
              <p:cNvSpPr txBox="1"/>
              <p:nvPr/>
            </p:nvSpPr>
            <p:spPr>
              <a:xfrm>
                <a:off x="439840" y="6613525"/>
                <a:ext cx="10907496" cy="14970401"/>
              </a:xfrm>
              <a:prstGeom prst="rect">
                <a:avLst/>
              </a:prstGeom>
              <a:noFill/>
              <a:ln>
                <a:solidFill>
                  <a:srgbClr val="3F006A"/>
                </a:solidFill>
              </a:ln>
            </p:spPr>
            <p:txBody>
              <a:bodyPr wrap="square" rtlCol="0">
                <a:noAutofit/>
              </a:bodyPr>
              <a:lstStyle/>
              <a:p>
                <a:pPr marL="731520" indent="-571500">
                  <a:spcBef>
                    <a:spcPts val="0"/>
                  </a:spcBef>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Increased success rates while lowering the risk of complications related to multiple attempts </a:t>
                </a:r>
                <a14:m>
                  <m:oMath xmlns:m="http://schemas.openxmlformats.org/officeDocument/2006/math">
                    <m:d>
                      <m:dPr>
                        <m:ctrlPr>
                          <a:rPr lang="en-US" sz="3800" i="1" smtClean="0">
                            <a:latin typeface="Cambria Math" panose="02040503050406030204" pitchFamily="18" charset="0"/>
                            <a:cs typeface="Calibri" panose="020F0502020204030204" pitchFamily="34" charset="0"/>
                          </a:rPr>
                        </m:ctrlPr>
                      </m:dPr>
                      <m:e>
                        <m:r>
                          <a:rPr lang="en-US" sz="3800" b="0" i="1" smtClean="0">
                            <a:latin typeface="Cambria Math" panose="02040503050406030204" pitchFamily="18" charset="0"/>
                            <a:cs typeface="Calibri" panose="020F0502020204030204" pitchFamily="34" charset="0"/>
                          </a:rPr>
                          <m:t>3</m:t>
                        </m:r>
                      </m:e>
                    </m:d>
                  </m:oMath>
                </a14:m>
                <a:endParaRPr lang="en-US" sz="3800" dirty="0">
                  <a:latin typeface="Calibri" panose="020F0502020204030204" pitchFamily="34" charset="0"/>
                  <a:cs typeface="Calibri" panose="020F0502020204030204" pitchFamily="34" charset="0"/>
                </a:endParaRPr>
              </a:p>
              <a:p>
                <a:pPr marL="731520" indent="-571500">
                  <a:spcBef>
                    <a:spcPts val="0"/>
                  </a:spcBef>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Surgical delays due to line placement decrease </a:t>
                </a:r>
                <a14:m>
                  <m:oMath xmlns:m="http://schemas.openxmlformats.org/officeDocument/2006/math">
                    <m:d>
                      <m:dPr>
                        <m:ctrlPr>
                          <a:rPr lang="en-US" sz="3800" i="1" smtClean="0">
                            <a:latin typeface="Cambria Math" panose="02040503050406030204" pitchFamily="18" charset="0"/>
                            <a:cs typeface="Calibri" panose="020F0502020204030204" pitchFamily="34" charset="0"/>
                          </a:rPr>
                        </m:ctrlPr>
                      </m:dPr>
                      <m:e>
                        <m:r>
                          <a:rPr lang="en-US" sz="3800" b="0" i="1" smtClean="0">
                            <a:latin typeface="Cambria Math" panose="02040503050406030204" pitchFamily="18" charset="0"/>
                            <a:cs typeface="Calibri" panose="020F0502020204030204" pitchFamily="34" charset="0"/>
                          </a:rPr>
                          <m:t>5</m:t>
                        </m:r>
                      </m:e>
                    </m:d>
                  </m:oMath>
                </a14:m>
                <a:endParaRPr lang="en-US" sz="3800" dirty="0">
                  <a:latin typeface="Calibri" panose="020F0502020204030204" pitchFamily="34" charset="0"/>
                  <a:cs typeface="Calibri" panose="020F0502020204030204" pitchFamily="34" charset="0"/>
                </a:endParaRPr>
              </a:p>
              <a:p>
                <a:pPr marL="731520" indent="-571500">
                  <a:spcBef>
                    <a:spcPts val="0"/>
                  </a:spcBef>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The AANA endorses ultrasound-guided vascular access to reduce infection and improve patient satisfaction</a:t>
                </a:r>
              </a:p>
              <a:p>
                <a:pPr marL="731520" indent="-571500">
                  <a:spcBef>
                    <a:spcPts val="0"/>
                  </a:spcBef>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Anesthesia Patient Safety Foundation statement on portable point of care ultrasounds- an affordable and easy to use resource to improve perioperative patient safety </a:t>
                </a:r>
                <a14:m>
                  <m:oMath xmlns:m="http://schemas.openxmlformats.org/officeDocument/2006/math">
                    <m:d>
                      <m:dPr>
                        <m:ctrlPr>
                          <a:rPr lang="en-US" sz="3800" i="1" smtClean="0">
                            <a:latin typeface="Cambria Math" panose="02040503050406030204" pitchFamily="18" charset="0"/>
                            <a:cs typeface="Calibri" panose="020F0502020204030204" pitchFamily="34" charset="0"/>
                          </a:rPr>
                        </m:ctrlPr>
                      </m:dPr>
                      <m:e>
                        <m:r>
                          <a:rPr lang="en-US" sz="3800" b="0" i="1" smtClean="0">
                            <a:latin typeface="Cambria Math" panose="02040503050406030204" pitchFamily="18" charset="0"/>
                            <a:cs typeface="Calibri" panose="020F0502020204030204" pitchFamily="34" charset="0"/>
                          </a:rPr>
                          <m:t>2</m:t>
                        </m:r>
                      </m:e>
                    </m:d>
                  </m:oMath>
                </a14:m>
                <a:endParaRPr lang="en-US" sz="3800" dirty="0">
                  <a:latin typeface="Calibri" panose="020F0502020204030204" pitchFamily="34" charset="0"/>
                  <a:cs typeface="Calibri" panose="020F0502020204030204" pitchFamily="34" charset="0"/>
                </a:endParaRPr>
              </a:p>
              <a:p>
                <a:pPr marL="731520" indent="-571500">
                  <a:spcBef>
                    <a:spcPts val="0"/>
                  </a:spcBef>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Despite studies supporting advantages of ultrasound guidance, no formal processes are consistently followed</a:t>
                </a:r>
              </a:p>
              <a:p>
                <a:pPr marL="731520" indent="-571500">
                  <a:spcBef>
                    <a:spcPts val="0"/>
                  </a:spcBef>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Currently a lack of understanding regarding anesthesia provider’s preference for utilization of ultrasound technology for perioperative arterial line placement</a:t>
                </a:r>
              </a:p>
              <a:p>
                <a:pPr marL="731520" indent="-571500">
                  <a:spcBef>
                    <a:spcPts val="0"/>
                  </a:spcBef>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The purpose of this Doctor of Nursing Practice (DNP) quality improvement project was to develop, implement, and evaluate the perceived adequacy of an educational resource designed specifically for anesthesia providers for improving awareness and utilization of ultrasound for arterial line placement</a:t>
                </a:r>
              </a:p>
            </p:txBody>
          </p:sp>
        </mc:Choice>
        <mc:Fallback xmlns="">
          <p:sp>
            <p:nvSpPr>
              <p:cNvPr id="28" name="TextBox 27"/>
              <p:cNvSpPr txBox="1">
                <a:spLocks noRot="1" noChangeAspect="1" noMove="1" noResize="1" noEditPoints="1" noAdjustHandles="1" noChangeArrowheads="1" noChangeShapeType="1" noTextEdit="1"/>
              </p:cNvSpPr>
              <p:nvPr/>
            </p:nvSpPr>
            <p:spPr>
              <a:xfrm>
                <a:off x="439840" y="6613525"/>
                <a:ext cx="10907496" cy="14970401"/>
              </a:xfrm>
              <a:prstGeom prst="rect">
                <a:avLst/>
              </a:prstGeom>
              <a:blipFill>
                <a:blip r:embed="rId2"/>
                <a:stretch>
                  <a:fillRect l="-168" t="-651" r="-2066" b="-1139"/>
                </a:stretch>
              </a:blipFill>
              <a:ln>
                <a:solidFill>
                  <a:srgbClr val="3F006A"/>
                </a:solidFill>
              </a:ln>
            </p:spPr>
            <p:txBody>
              <a:bodyPr/>
              <a:lstStyle/>
              <a:p>
                <a:r>
                  <a:rPr lang="en-US">
                    <a:noFill/>
                  </a:rPr>
                  <a:t> </a:t>
                </a:r>
              </a:p>
            </p:txBody>
          </p:sp>
        </mc:Fallback>
      </mc:AlternateContent>
      <p:sp>
        <p:nvSpPr>
          <p:cNvPr id="29" name="TextBox 28"/>
          <p:cNvSpPr txBox="1"/>
          <p:nvPr/>
        </p:nvSpPr>
        <p:spPr>
          <a:xfrm>
            <a:off x="439840" y="23441626"/>
            <a:ext cx="10907496" cy="9135730"/>
          </a:xfrm>
          <a:prstGeom prst="rect">
            <a:avLst/>
          </a:prstGeom>
          <a:noFill/>
          <a:ln>
            <a:solidFill>
              <a:srgbClr val="3F006A"/>
            </a:solidFill>
          </a:ln>
        </p:spPr>
        <p:txBody>
          <a:bodyPr wrap="square" rtlCol="0">
            <a:noAutofit/>
          </a:bodyPr>
          <a:lstStyle/>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Literature search and synthesis performed</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Single Plan-Do-Study-Act cycle implemented</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Educational handout and PowerPoint Voiceover </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Pre- and post-surveys created using Qualtrics</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Convenience sample</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Participation voluntary</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Nine participants emailed instructions, educational resources, and individualized links to pre-survey</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Participants asked to utilize educational resources during two-week implementation period</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Participants emailed post-survey links</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Data analyzed and visuals made using Microsoft Excel</a:t>
            </a:r>
          </a:p>
          <a:p>
            <a:pPr marL="571500" indent="-571500">
              <a:buFont typeface="Arial" panose="020B0604020202020204" pitchFamily="34" charset="0"/>
              <a:buChar char="•"/>
            </a:pPr>
            <a:endParaRPr lang="en-US" sz="3600" dirty="0">
              <a:latin typeface="Times New Roman" panose="02020603050405020304" pitchFamily="18" charset="0"/>
              <a:cs typeface="Times New Roman" panose="02020603050405020304" pitchFamily="18" charset="0"/>
            </a:endParaRPr>
          </a:p>
        </p:txBody>
      </p:sp>
      <p:sp>
        <p:nvSpPr>
          <p:cNvPr id="30" name="TextBox 29"/>
          <p:cNvSpPr txBox="1"/>
          <p:nvPr/>
        </p:nvSpPr>
        <p:spPr>
          <a:xfrm>
            <a:off x="11693192" y="6613524"/>
            <a:ext cx="17864379" cy="26076277"/>
          </a:xfrm>
          <a:prstGeom prst="rect">
            <a:avLst/>
          </a:prstGeom>
          <a:noFill/>
          <a:ln>
            <a:solidFill>
              <a:srgbClr val="3F006A"/>
            </a:solidFill>
          </a:ln>
        </p:spPr>
        <p:txBody>
          <a:bodyPr wrap="square" rtlCol="0">
            <a:noAutofit/>
          </a:bodyPr>
          <a:lstStyle/>
          <a:p>
            <a:endParaRPr lang="en-US" sz="3600" i="1" dirty="0"/>
          </a:p>
        </p:txBody>
      </p:sp>
      <p:sp>
        <p:nvSpPr>
          <p:cNvPr id="31" name="TextBox 30"/>
          <p:cNvSpPr txBox="1"/>
          <p:nvPr/>
        </p:nvSpPr>
        <p:spPr>
          <a:xfrm>
            <a:off x="29980792" y="6613524"/>
            <a:ext cx="13375843" cy="8452809"/>
          </a:xfrm>
          <a:prstGeom prst="rect">
            <a:avLst/>
          </a:prstGeom>
          <a:noFill/>
          <a:ln>
            <a:solidFill>
              <a:srgbClr val="3F006A"/>
            </a:solidFill>
          </a:ln>
        </p:spPr>
        <p:txBody>
          <a:bodyPr wrap="square" rtlCol="0">
            <a:noAutofit/>
          </a:bodyPr>
          <a:lstStyle/>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Eight participants completed pre-survey, nine completed post-survey</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Increase in awareness of advantages of ultrasound-guided arterial line placement</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Increase in participants' perceptions that ultrasound use with arterial line placement is superior to traditional palpation techniques</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Confidence levels unchanged</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All participants following project implementation are unlikely to use ultrasound-guidance for arterial line placement</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Suggested that barriers participants faced may be why they are unlikely to use ultrasound-guidance despite positive perceptions of technique </a:t>
            </a:r>
          </a:p>
          <a:p>
            <a:pPr marL="571500" indent="-571500">
              <a:buFont typeface="Arial" panose="020B0604020202020204" pitchFamily="34" charset="0"/>
              <a:buChar char="•"/>
            </a:pPr>
            <a:endParaRPr lang="en-US" sz="3600" dirty="0">
              <a:latin typeface="Times New Roman" panose="02020603050405020304" pitchFamily="18" charset="0"/>
              <a:cs typeface="Times New Roman" panose="02020603050405020304" pitchFamily="18" charset="0"/>
            </a:endParaRPr>
          </a:p>
        </p:txBody>
      </p:sp>
      <p:sp>
        <p:nvSpPr>
          <p:cNvPr id="32" name="TextBox 31"/>
          <p:cNvSpPr txBox="1"/>
          <p:nvPr/>
        </p:nvSpPr>
        <p:spPr>
          <a:xfrm>
            <a:off x="29980791" y="16625303"/>
            <a:ext cx="13453208" cy="8062954"/>
          </a:xfrm>
          <a:prstGeom prst="rect">
            <a:avLst/>
          </a:prstGeom>
          <a:noFill/>
          <a:ln>
            <a:solidFill>
              <a:srgbClr val="3F006A"/>
            </a:solidFill>
          </a:ln>
        </p:spPr>
        <p:txBody>
          <a:bodyPr wrap="square" rtlCol="0">
            <a:noAutofit/>
          </a:bodyPr>
          <a:lstStyle/>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No participants stated they would likely use ultrasound guidance for arterial line placement </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In the future: Evaluating perceived barriers of anesthesia providers related to ultrasound use with arterial line placement can allow implementation of ways to decrease barriers and improve utilization of ultrasound with arterial line placement </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Limitations: small sample size, short implementation time, no accurate way to tell if participants utilized educational resources</a:t>
            </a:r>
          </a:p>
          <a:p>
            <a:pPr marL="731520" indent="-571500">
              <a:spcAft>
                <a:spcPts val="1200"/>
              </a:spcAft>
              <a:buFont typeface="Arial" panose="020B0604020202020204" pitchFamily="34" charset="0"/>
              <a:buChar char="•"/>
            </a:pPr>
            <a:r>
              <a:rPr lang="en-US" sz="3800" dirty="0">
                <a:latin typeface="Calibri" panose="020F0502020204030204" pitchFamily="34" charset="0"/>
                <a:cs typeface="Calibri" panose="020F0502020204030204" pitchFamily="34" charset="0"/>
              </a:rPr>
              <a:t>Overall, QI project "increased anesthesia providers' perception that u/s is superior to traditional palpation technique and advantages of using u/s plus raised awareness of barriers to u/s use with arterial line placement"</a:t>
            </a:r>
          </a:p>
        </p:txBody>
      </p:sp>
      <p:sp>
        <p:nvSpPr>
          <p:cNvPr id="33" name="TextBox 32"/>
          <p:cNvSpPr txBox="1"/>
          <p:nvPr/>
        </p:nvSpPr>
        <p:spPr>
          <a:xfrm>
            <a:off x="29903427" y="26160407"/>
            <a:ext cx="13453208" cy="6416949"/>
          </a:xfrm>
          <a:prstGeom prst="rect">
            <a:avLst/>
          </a:prstGeom>
          <a:noFill/>
          <a:ln>
            <a:solidFill>
              <a:schemeClr val="tx2"/>
            </a:solidFill>
          </a:ln>
        </p:spPr>
        <p:txBody>
          <a:bodyPr wrap="square" rtlCol="0">
            <a:noAutofit/>
          </a:bodyPr>
          <a:lstStyle/>
          <a:p>
            <a:r>
              <a:rPr lang="en-US" sz="2800" dirty="0">
                <a:latin typeface="Calibri" panose="020F0502020204030204" pitchFamily="34" charset="0"/>
                <a:cs typeface="Calibri" panose="020F0502020204030204" pitchFamily="34" charset="0"/>
              </a:rPr>
              <a:t>(1) Institute for Healthcare Improvement. (2023). How to improve. </a:t>
            </a:r>
            <a:r>
              <a:rPr lang="en-US" sz="2800" dirty="0">
                <a:latin typeface="Calibri" panose="020F0502020204030204" pitchFamily="34" charset="0"/>
                <a:cs typeface="Calibri" panose="020F0502020204030204" pitchFamily="34" charset="0"/>
                <a:hlinkClick r:id="rId3"/>
              </a:rPr>
              <a:t>http://www.ihi.org/resources/Pages/HowtoImprove/default.aspx</a:t>
            </a:r>
            <a:endParaRPr lang="en-US" sz="2800" dirty="0">
              <a:latin typeface="Calibri" panose="020F0502020204030204" pitchFamily="34" charset="0"/>
              <a:cs typeface="Calibri" panose="020F0502020204030204" pitchFamily="34" charset="0"/>
            </a:endParaRPr>
          </a:p>
          <a:p>
            <a:r>
              <a:rPr lang="en-US" sz="2800" dirty="0">
                <a:latin typeface="Calibri" panose="020F0502020204030204" pitchFamily="34" charset="0"/>
                <a:cs typeface="Calibri" panose="020F0502020204030204" pitchFamily="34" charset="0"/>
              </a:rPr>
              <a:t>(2) Lindsay, P., Gibson, L., Bittner, E. A., &amp; Chang, M. G. (2020). Portable point of care ultrasound (PPOCUS): An emerging technology for improving patient safety. Anesthesia Patient Safety Foundation. </a:t>
            </a:r>
            <a:r>
              <a:rPr lang="en-US" sz="2800" dirty="0">
                <a:latin typeface="Calibri" panose="020F0502020204030204" pitchFamily="34" charset="0"/>
                <a:cs typeface="Calibri" panose="020F0502020204030204" pitchFamily="34" charset="0"/>
                <a:hlinkClick r:id="rId4"/>
              </a:rPr>
              <a:t>https://www.apsf.org/article/portable-point-of-care-ultrasound-ppocus-an-emerging-technology-for-improving-patient-safety/</a:t>
            </a:r>
            <a:r>
              <a:rPr lang="en-US" sz="2800" dirty="0">
                <a:latin typeface="Calibri" panose="020F0502020204030204" pitchFamily="34" charset="0"/>
                <a:cs typeface="Calibri" panose="020F0502020204030204" pitchFamily="34" charset="0"/>
              </a:rPr>
              <a:t> </a:t>
            </a:r>
          </a:p>
          <a:p>
            <a:r>
              <a:rPr lang="en-US" sz="2800" dirty="0">
                <a:latin typeface="Calibri" panose="020F0502020204030204" pitchFamily="34" charset="0"/>
                <a:cs typeface="Calibri" panose="020F0502020204030204" pitchFamily="34" charset="0"/>
              </a:rPr>
              <a:t>(3) Pierre, L., </a:t>
            </a:r>
            <a:r>
              <a:rPr lang="en-US" sz="2800" dirty="0" err="1">
                <a:latin typeface="Calibri" panose="020F0502020204030204" pitchFamily="34" charset="0"/>
                <a:cs typeface="Calibri" panose="020F0502020204030204" pitchFamily="34" charset="0"/>
              </a:rPr>
              <a:t>Pasrija</a:t>
            </a:r>
            <a:r>
              <a:rPr lang="en-US" sz="2800" dirty="0">
                <a:latin typeface="Calibri" panose="020F0502020204030204" pitchFamily="34" charset="0"/>
                <a:cs typeface="Calibri" panose="020F0502020204030204" pitchFamily="34" charset="0"/>
              </a:rPr>
              <a:t>, D., &amp; </a:t>
            </a:r>
            <a:r>
              <a:rPr lang="en-US" sz="2800" dirty="0" err="1">
                <a:latin typeface="Calibri" panose="020F0502020204030204" pitchFamily="34" charset="0"/>
                <a:cs typeface="Calibri" panose="020F0502020204030204" pitchFamily="34" charset="0"/>
              </a:rPr>
              <a:t>Keenaghan</a:t>
            </a:r>
            <a:r>
              <a:rPr lang="en-US" sz="2800" dirty="0">
                <a:latin typeface="Calibri" panose="020F0502020204030204" pitchFamily="34" charset="0"/>
                <a:cs typeface="Calibri" panose="020F0502020204030204" pitchFamily="34" charset="0"/>
              </a:rPr>
              <a:t>, M. (2023). Arterial lines. National Library of Medicine. </a:t>
            </a:r>
            <a:r>
              <a:rPr lang="en-US" sz="2800" dirty="0">
                <a:latin typeface="Calibri" panose="020F0502020204030204" pitchFamily="34" charset="0"/>
                <a:cs typeface="Calibri" panose="020F0502020204030204" pitchFamily="34" charset="0"/>
                <a:hlinkClick r:id="rId5"/>
              </a:rPr>
              <a:t>https://www.ncbi.nlm.nih.gov/books/NBK499989/</a:t>
            </a:r>
            <a:r>
              <a:rPr lang="en-US" sz="2800" dirty="0">
                <a:latin typeface="Calibri" panose="020F0502020204030204" pitchFamily="34" charset="0"/>
                <a:cs typeface="Calibri" panose="020F0502020204030204" pitchFamily="34" charset="0"/>
              </a:rPr>
              <a:t> </a:t>
            </a:r>
          </a:p>
          <a:p>
            <a:r>
              <a:rPr lang="en-US" sz="2800" dirty="0">
                <a:latin typeface="Calibri" panose="020F0502020204030204" pitchFamily="34" charset="0"/>
                <a:cs typeface="Calibri" panose="020F0502020204030204" pitchFamily="34" charset="0"/>
              </a:rPr>
              <a:t>(4) Wang, A., Hendin, A., Millington, S. J., Koenig, S., Eisen, L. A., &amp; Shiloh, A. L. (2020). Better with ultrasound: Arterial line placement. Chest, 157(3), 574–579. </a:t>
            </a:r>
            <a:r>
              <a:rPr lang="en-US" sz="2800" dirty="0">
                <a:latin typeface="Calibri" panose="020F0502020204030204" pitchFamily="34" charset="0"/>
                <a:cs typeface="Calibri" panose="020F0502020204030204" pitchFamily="34" charset="0"/>
                <a:hlinkClick r:id="rId6"/>
              </a:rPr>
              <a:t>https://doi.org/10.1016/j.chest.2019.08.2209</a:t>
            </a:r>
            <a:r>
              <a:rPr lang="en-US" sz="2800" dirty="0">
                <a:latin typeface="Calibri" panose="020F0502020204030204" pitchFamily="34" charset="0"/>
                <a:cs typeface="Calibri" panose="020F0502020204030204" pitchFamily="34" charset="0"/>
              </a:rPr>
              <a:t>  </a:t>
            </a:r>
          </a:p>
          <a:p>
            <a:r>
              <a:rPr lang="en-US" sz="2800" dirty="0">
                <a:latin typeface="Calibri" panose="020F0502020204030204" pitchFamily="34" charset="0"/>
                <a:cs typeface="Calibri" panose="020F0502020204030204" pitchFamily="34" charset="0"/>
              </a:rPr>
              <a:t>(5) Wilson, C., Rose, D., </a:t>
            </a:r>
            <a:r>
              <a:rPr lang="en-US" sz="2800" dirty="0" err="1">
                <a:latin typeface="Calibri" panose="020F0502020204030204" pitchFamily="34" charset="0"/>
                <a:cs typeface="Calibri" panose="020F0502020204030204" pitchFamily="34" charset="0"/>
              </a:rPr>
              <a:t>Kelen</a:t>
            </a:r>
            <a:r>
              <a:rPr lang="en-US" sz="2800" dirty="0">
                <a:latin typeface="Calibri" panose="020F0502020204030204" pitchFamily="34" charset="0"/>
                <a:cs typeface="Calibri" panose="020F0502020204030204" pitchFamily="34" charset="0"/>
              </a:rPr>
              <a:t>, G. D., Billioux, V., &amp; Bright, L. (2020). Comparison of ultrasound-guided vs traditional arterial cannulation by emergency medicine residents. The Western Journal of Emergency Medicine, 21(2), 353-358. </a:t>
            </a:r>
            <a:r>
              <a:rPr lang="en-US" sz="2800" dirty="0">
                <a:latin typeface="Calibri" panose="020F0502020204030204" pitchFamily="34" charset="0"/>
                <a:cs typeface="Calibri" panose="020F0502020204030204" pitchFamily="34" charset="0"/>
                <a:hlinkClick r:id="rId7"/>
              </a:rPr>
              <a:t>https://doi.org/10.5811/westjem.2019.12.44583</a:t>
            </a:r>
            <a:r>
              <a:rPr lang="en-US" sz="2800" dirty="0">
                <a:latin typeface="Calibri" panose="020F0502020204030204" pitchFamily="34" charset="0"/>
                <a:cs typeface="Calibri" panose="020F0502020204030204" pitchFamily="34" charset="0"/>
              </a:rPr>
              <a:t> </a:t>
            </a:r>
          </a:p>
          <a:p>
            <a:pPr marL="571500" indent="-5715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endParaRPr lang="en-US" sz="3600" i="1" dirty="0"/>
          </a:p>
          <a:p>
            <a:endParaRPr lang="en-US" sz="3600" i="1" dirty="0"/>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71600" y="1178069"/>
            <a:ext cx="8004541" cy="2936731"/>
          </a:xfrm>
          <a:prstGeom prst="rect">
            <a:avLst/>
          </a:prstGeom>
        </p:spPr>
      </p:pic>
      <p:pic>
        <p:nvPicPr>
          <p:cNvPr id="12" name="Picture 11">
            <a:extLst>
              <a:ext uri="{FF2B5EF4-FFF2-40B4-BE49-F238E27FC236}">
                <a16:creationId xmlns:a16="http://schemas.microsoft.com/office/drawing/2014/main" id="{C4109957-2408-280A-CAA9-96F4794D0DB0}"/>
              </a:ext>
            </a:extLst>
          </p:cNvPr>
          <p:cNvPicPr>
            <a:picLocks noChangeAspect="1"/>
          </p:cNvPicPr>
          <p:nvPr/>
        </p:nvPicPr>
        <p:blipFill rotWithShape="1">
          <a:blip r:embed="rId9"/>
          <a:srcRect r="1516" b="3667"/>
          <a:stretch/>
        </p:blipFill>
        <p:spPr>
          <a:xfrm>
            <a:off x="11893245" y="19443693"/>
            <a:ext cx="17619196" cy="12591463"/>
          </a:xfrm>
          <a:prstGeom prst="rect">
            <a:avLst/>
          </a:prstGeom>
        </p:spPr>
      </p:pic>
      <p:pic>
        <p:nvPicPr>
          <p:cNvPr id="13" name="Picture 12">
            <a:extLst>
              <a:ext uri="{FF2B5EF4-FFF2-40B4-BE49-F238E27FC236}">
                <a16:creationId xmlns:a16="http://schemas.microsoft.com/office/drawing/2014/main" id="{A62385B7-A5AC-A79C-2DCD-26D6BACFE3F6}"/>
              </a:ext>
            </a:extLst>
          </p:cNvPr>
          <p:cNvPicPr>
            <a:picLocks noChangeAspect="1"/>
          </p:cNvPicPr>
          <p:nvPr/>
        </p:nvPicPr>
        <p:blipFill rotWithShape="1">
          <a:blip r:embed="rId10"/>
          <a:srcRect r="4726" b="4119"/>
          <a:stretch/>
        </p:blipFill>
        <p:spPr>
          <a:xfrm>
            <a:off x="11946406" y="6718686"/>
            <a:ext cx="17390589" cy="12109795"/>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706</Words>
  <Application>Microsoft Office PowerPoint</Application>
  <PresentationFormat>Custom</PresentationFormat>
  <Paragraphs>46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 Math</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Breanna Love</cp:lastModifiedBy>
  <cp:revision>56</cp:revision>
  <dcterms:created xsi:type="dcterms:W3CDTF">2005-01-10T15:51:10Z</dcterms:created>
  <dcterms:modified xsi:type="dcterms:W3CDTF">2024-11-08T22:04:16Z</dcterms:modified>
</cp:coreProperties>
</file>