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9"/>
  </p:notesMasterIdLst>
  <p:handoutMasterIdLst>
    <p:handoutMasterId r:id="rId50"/>
  </p:handoutMasterIdLst>
  <p:sldIdLst>
    <p:sldId id="256" r:id="rId2"/>
    <p:sldId id="450" r:id="rId3"/>
    <p:sldId id="360" r:id="rId4"/>
    <p:sldId id="474" r:id="rId5"/>
    <p:sldId id="475" r:id="rId6"/>
    <p:sldId id="508" r:id="rId7"/>
    <p:sldId id="476" r:id="rId8"/>
    <p:sldId id="456" r:id="rId9"/>
    <p:sldId id="477" r:id="rId10"/>
    <p:sldId id="448" r:id="rId11"/>
    <p:sldId id="478" r:id="rId12"/>
    <p:sldId id="479" r:id="rId13"/>
    <p:sldId id="480" r:id="rId14"/>
    <p:sldId id="481" r:id="rId15"/>
    <p:sldId id="483" r:id="rId16"/>
    <p:sldId id="495" r:id="rId17"/>
    <p:sldId id="496" r:id="rId18"/>
    <p:sldId id="497" r:id="rId19"/>
    <p:sldId id="498" r:id="rId20"/>
    <p:sldId id="499" r:id="rId21"/>
    <p:sldId id="500" r:id="rId22"/>
    <p:sldId id="501" r:id="rId23"/>
    <p:sldId id="502" r:id="rId24"/>
    <p:sldId id="503" r:id="rId25"/>
    <p:sldId id="504" r:id="rId26"/>
    <p:sldId id="505" r:id="rId27"/>
    <p:sldId id="506" r:id="rId28"/>
    <p:sldId id="491" r:id="rId29"/>
    <p:sldId id="485" r:id="rId30"/>
    <p:sldId id="486" r:id="rId31"/>
    <p:sldId id="507" r:id="rId32"/>
    <p:sldId id="487" r:id="rId33"/>
    <p:sldId id="489" r:id="rId34"/>
    <p:sldId id="509" r:id="rId35"/>
    <p:sldId id="490" r:id="rId36"/>
    <p:sldId id="510" r:id="rId37"/>
    <p:sldId id="511" r:id="rId38"/>
    <p:sldId id="513" r:id="rId39"/>
    <p:sldId id="518" r:id="rId40"/>
    <p:sldId id="515" r:id="rId41"/>
    <p:sldId id="514" r:id="rId42"/>
    <p:sldId id="512" r:id="rId43"/>
    <p:sldId id="516" r:id="rId44"/>
    <p:sldId id="517" r:id="rId45"/>
    <p:sldId id="492" r:id="rId46"/>
    <p:sldId id="493" r:id="rId47"/>
    <p:sldId id="494" r:id="rId48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30000"/>
      </a:spcBef>
      <a:spcAft>
        <a:spcPct val="0"/>
      </a:spcAft>
      <a:defRPr sz="1200" b="1" kern="1200">
        <a:solidFill>
          <a:srgbClr val="000B10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30000"/>
      </a:spcBef>
      <a:spcAft>
        <a:spcPct val="0"/>
      </a:spcAft>
      <a:defRPr sz="1200" b="1" kern="1200">
        <a:solidFill>
          <a:srgbClr val="000B10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30000"/>
      </a:spcBef>
      <a:spcAft>
        <a:spcPct val="0"/>
      </a:spcAft>
      <a:defRPr sz="1200" b="1" kern="1200">
        <a:solidFill>
          <a:srgbClr val="000B10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30000"/>
      </a:spcBef>
      <a:spcAft>
        <a:spcPct val="0"/>
      </a:spcAft>
      <a:defRPr sz="1200" b="1" kern="1200">
        <a:solidFill>
          <a:srgbClr val="000B10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30000"/>
      </a:spcBef>
      <a:spcAft>
        <a:spcPct val="0"/>
      </a:spcAft>
      <a:defRPr sz="1200" b="1" kern="1200">
        <a:solidFill>
          <a:srgbClr val="000B10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000B10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000B10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000B10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000B10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tsuhiro Dodo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00CC"/>
    <a:srgbClr val="CC99FF"/>
    <a:srgbClr val="5FA4D3"/>
    <a:srgbClr val="CC66FF"/>
    <a:srgbClr val="80B7DC"/>
    <a:srgbClr val="DDDDDD"/>
    <a:srgbClr val="00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452" autoAdjust="0"/>
    <p:restoredTop sz="90017" autoAdjust="0"/>
  </p:normalViewPr>
  <p:slideViewPr>
    <p:cSldViewPr snapToGrid="0">
      <p:cViewPr varScale="1">
        <p:scale>
          <a:sx n="73" d="100"/>
          <a:sy n="73" d="100"/>
        </p:scale>
        <p:origin x="-8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122"/>
    </p:cViewPr>
  </p:sorterViewPr>
  <p:notesViewPr>
    <p:cSldViewPr snapToGrid="0">
      <p:cViewPr varScale="1">
        <p:scale>
          <a:sx n="57" d="100"/>
          <a:sy n="57" d="100"/>
        </p:scale>
        <p:origin x="-247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idson\Documents\Palm\Provide_Rachel_18May_PresentationOutput%20v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381030694865324"/>
          <c:y val="5.1400554097404488E-2"/>
          <c:w val="0.74670603674540692"/>
          <c:h val="0.69022747156605424"/>
        </c:manualLayout>
      </c:layout>
      <c:lineChart>
        <c:grouping val="standard"/>
        <c:varyColors val="0"/>
        <c:ser>
          <c:idx val="0"/>
          <c:order val="0"/>
          <c:spPr>
            <a:ln>
              <a:solidFill>
                <a:srgbClr val="0000FF"/>
              </a:solidFill>
            </a:ln>
          </c:spPr>
          <c:marker>
            <c:symbol val="circle"/>
            <c:size val="7"/>
            <c:spPr>
              <a:solidFill>
                <a:srgbClr val="0000CC"/>
              </a:solidFill>
              <a:ln>
                <a:solidFill>
                  <a:srgbClr val="0000CC"/>
                </a:solidFill>
              </a:ln>
            </c:spPr>
          </c:marker>
          <c:cat>
            <c:multiLvlStrRef>
              <c:f>IsabelExtra1!$D$1:$M$2</c:f>
              <c:multiLvlStrCache>
                <c:ptCount val="10"/>
                <c:lvl>
                  <c:pt idx="0">
                    <c:v>18:00</c:v>
                  </c:pt>
                  <c:pt idx="1">
                    <c:v>0:00</c:v>
                  </c:pt>
                  <c:pt idx="2">
                    <c:v>6:00</c:v>
                  </c:pt>
                  <c:pt idx="3">
                    <c:v>12:00</c:v>
                  </c:pt>
                  <c:pt idx="4">
                    <c:v>18:00</c:v>
                  </c:pt>
                  <c:pt idx="5">
                    <c:v>0:00</c:v>
                  </c:pt>
                  <c:pt idx="6">
                    <c:v>6:00</c:v>
                  </c:pt>
                  <c:pt idx="7">
                    <c:v>12:00</c:v>
                  </c:pt>
                  <c:pt idx="8">
                    <c:v>18:00</c:v>
                  </c:pt>
                  <c:pt idx="9">
                    <c:v>0:00</c:v>
                  </c:pt>
                </c:lvl>
                <c:lvl>
                  <c:pt idx="0">
                    <c:v>16-Sep</c:v>
                  </c:pt>
                  <c:pt idx="1">
                    <c:v>17-Sep</c:v>
                  </c:pt>
                  <c:pt idx="5">
                    <c:v>18-Sep</c:v>
                  </c:pt>
                  <c:pt idx="9">
                    <c:v>19-Sep</c:v>
                  </c:pt>
                </c:lvl>
              </c:multiLvlStrCache>
            </c:multiLvlStrRef>
          </c:cat>
          <c:val>
            <c:numRef>
              <c:f>IsabelExtra1!$D$19:$M$19</c:f>
              <c:numCache>
                <c:formatCode>General</c:formatCode>
                <c:ptCount val="10"/>
                <c:pt idx="0">
                  <c:v>22935</c:v>
                </c:pt>
                <c:pt idx="1">
                  <c:v>24904</c:v>
                </c:pt>
                <c:pt idx="2">
                  <c:v>25333</c:v>
                </c:pt>
                <c:pt idx="3">
                  <c:v>26150</c:v>
                </c:pt>
                <c:pt idx="4">
                  <c:v>26547</c:v>
                </c:pt>
                <c:pt idx="5">
                  <c:v>27257</c:v>
                </c:pt>
                <c:pt idx="6">
                  <c:v>16531</c:v>
                </c:pt>
                <c:pt idx="7">
                  <c:v>4228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892928"/>
        <c:axId val="86894848"/>
      </c:lineChart>
      <c:catAx>
        <c:axId val="86892928"/>
        <c:scaling>
          <c:orientation val="minMax"/>
        </c:scaling>
        <c:delete val="0"/>
        <c:axPos val="b"/>
        <c:majorTickMark val="out"/>
        <c:minorTickMark val="none"/>
        <c:tickLblPos val="nextTo"/>
        <c:crossAx val="86894848"/>
        <c:crosses val="autoZero"/>
        <c:auto val="1"/>
        <c:lblAlgn val="ctr"/>
        <c:lblOffset val="100"/>
        <c:noMultiLvlLbl val="0"/>
      </c:catAx>
      <c:valAx>
        <c:axId val="868948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 b="0" i="0" baseline="0">
                    <a:effectLst/>
                    <a:latin typeface="+mn-lt"/>
                  </a:rPr>
                  <a:t>Number of people evacuating</a:t>
                </a:r>
                <a:endParaRPr lang="en-US" sz="1600">
                  <a:effectLst/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2.7777777777777779E-3"/>
              <c:y val="0.11675707203266258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crossAx val="86892928"/>
        <c:crosses val="autoZero"/>
        <c:crossBetween val="between"/>
      </c:valAx>
      <c:spPr>
        <a:noFill/>
        <a:ln>
          <a:solidFill>
            <a:schemeClr val="accent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027994726678803"/>
          <c:y val="5.1400554097404488E-2"/>
          <c:w val="0.7891645641076831"/>
          <c:h val="0.73330759826702141"/>
        </c:manualLayout>
      </c:layout>
      <c:lineChart>
        <c:grouping val="standard"/>
        <c:varyColors val="0"/>
        <c:ser>
          <c:idx val="0"/>
          <c:order val="0"/>
          <c:tx>
            <c:v>7 hurricane</c:v>
          </c:tx>
          <c:cat>
            <c:multiLvlStrRef>
              <c:f>SevenExtra1!$D$2:$M$3</c:f>
              <c:multiLvlStrCache>
                <c:ptCount val="10"/>
                <c:lvl>
                  <c:pt idx="0">
                    <c:v>18:00</c:v>
                  </c:pt>
                  <c:pt idx="1">
                    <c:v>0:00</c:v>
                  </c:pt>
                  <c:pt idx="2">
                    <c:v>6:00</c:v>
                  </c:pt>
                  <c:pt idx="3">
                    <c:v>12:00</c:v>
                  </c:pt>
                  <c:pt idx="4">
                    <c:v>18:00</c:v>
                  </c:pt>
                  <c:pt idx="5">
                    <c:v>0:00</c:v>
                  </c:pt>
                  <c:pt idx="6">
                    <c:v>6:00</c:v>
                  </c:pt>
                  <c:pt idx="7">
                    <c:v>12:00</c:v>
                  </c:pt>
                  <c:pt idx="8">
                    <c:v>18:00</c:v>
                  </c:pt>
                  <c:pt idx="9">
                    <c:v>0:00</c:v>
                  </c:pt>
                </c:lvl>
                <c:lvl>
                  <c:pt idx="0">
                    <c:v>16-Sep</c:v>
                  </c:pt>
                  <c:pt idx="1">
                    <c:v>17-Sep</c:v>
                  </c:pt>
                  <c:pt idx="5">
                    <c:v>18-Sep</c:v>
                  </c:pt>
                  <c:pt idx="9">
                    <c:v>19-Sep</c:v>
                  </c:pt>
                </c:lvl>
              </c:multiLvlStrCache>
            </c:multiLvlStrRef>
          </c:cat>
          <c:val>
            <c:numRef>
              <c:f>SevenExtra1!$D$25:$M$25</c:f>
              <c:numCache>
                <c:formatCode>General</c:formatCode>
                <c:ptCount val="10"/>
                <c:pt idx="0">
                  <c:v>38729</c:v>
                </c:pt>
                <c:pt idx="1">
                  <c:v>40535</c:v>
                </c:pt>
                <c:pt idx="2">
                  <c:v>94759</c:v>
                </c:pt>
                <c:pt idx="3">
                  <c:v>95516</c:v>
                </c:pt>
                <c:pt idx="4">
                  <c:v>95958</c:v>
                </c:pt>
                <c:pt idx="5">
                  <c:v>31820</c:v>
                </c:pt>
                <c:pt idx="6">
                  <c:v>59900</c:v>
                </c:pt>
                <c:pt idx="7">
                  <c:v>9876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v>Isabel only</c:v>
          </c:tx>
          <c:val>
            <c:numRef>
              <c:f>IsabelExtra1!$D$20:$M$20</c:f>
              <c:numCache>
                <c:formatCode>General</c:formatCode>
                <c:ptCount val="10"/>
                <c:pt idx="0">
                  <c:v>22935</c:v>
                </c:pt>
                <c:pt idx="1">
                  <c:v>24904</c:v>
                </c:pt>
                <c:pt idx="2">
                  <c:v>25333</c:v>
                </c:pt>
                <c:pt idx="3">
                  <c:v>26150</c:v>
                </c:pt>
                <c:pt idx="4">
                  <c:v>26547</c:v>
                </c:pt>
                <c:pt idx="5">
                  <c:v>27257</c:v>
                </c:pt>
                <c:pt idx="6">
                  <c:v>16531</c:v>
                </c:pt>
                <c:pt idx="7">
                  <c:v>4228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773760"/>
        <c:axId val="86775296"/>
      </c:lineChart>
      <c:catAx>
        <c:axId val="86773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6775296"/>
        <c:crosses val="autoZero"/>
        <c:auto val="1"/>
        <c:lblAlgn val="ctr"/>
        <c:lblOffset val="100"/>
        <c:noMultiLvlLbl val="0"/>
      </c:catAx>
      <c:valAx>
        <c:axId val="867752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b="0" i="0" baseline="0">
                    <a:effectLst/>
                    <a:latin typeface="+mn-lt"/>
                  </a:rPr>
                  <a:t>Num. people evacuating</a:t>
                </a:r>
                <a:endParaRPr lang="en-US" sz="1600">
                  <a:effectLst/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1.3706504565966423E-2"/>
              <c:y val="8.8345244095248174E-2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6773760"/>
        <c:crosses val="autoZero"/>
        <c:crossBetween val="between"/>
      </c:valAx>
      <c:spPr>
        <a:noFill/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54641882286528587"/>
          <c:y val="0.114982823382699"/>
          <c:w val="0.29460413948829506"/>
          <c:h val="0.18738029180913932"/>
        </c:manualLayout>
      </c:layout>
      <c:overlay val="1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164968474255741"/>
          <c:y val="5.4182933015725979E-2"/>
          <c:w val="0.6264682262051654"/>
          <c:h val="0.72466765183763793"/>
        </c:manualLayout>
      </c:layout>
      <c:scatterChart>
        <c:scatterStyle val="lineMarker"/>
        <c:varyColors val="0"/>
        <c:ser>
          <c:idx val="0"/>
          <c:order val="0"/>
          <c:tx>
            <c:v>Risk</c:v>
          </c:tx>
          <c:xVal>
            <c:numRef>
              <c:f>[Isabel72hr_SIG1_Comparison.xlsx]Graph!$B$3:$B$6</c:f>
              <c:numCache>
                <c:formatCode>General</c:formatCode>
                <c:ptCount val="4"/>
                <c:pt idx="0">
                  <c:v>1E-3</c:v>
                </c:pt>
                <c:pt idx="1">
                  <c:v>3.0000000000000001E-3</c:v>
                </c:pt>
                <c:pt idx="2">
                  <c:v>6.0000000000000001E-3</c:v>
                </c:pt>
                <c:pt idx="3">
                  <c:v>8.9999999999999993E-3</c:v>
                </c:pt>
              </c:numCache>
            </c:numRef>
          </c:xVal>
          <c:yVal>
            <c:numRef>
              <c:f>[Isabel72hr_SIG1_Comparison.xlsx]Graph!$E$3:$E$6</c:f>
              <c:numCache>
                <c:formatCode>General</c:formatCode>
                <c:ptCount val="4"/>
                <c:pt idx="0">
                  <c:v>7202</c:v>
                </c:pt>
                <c:pt idx="1">
                  <c:v>7203</c:v>
                </c:pt>
                <c:pt idx="2">
                  <c:v>9832</c:v>
                </c:pt>
                <c:pt idx="3" formatCode="0.00">
                  <c:v>38922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388544"/>
        <c:axId val="89390464"/>
      </c:scatterChart>
      <c:scatterChart>
        <c:scatterStyle val="lineMarker"/>
        <c:varyColors val="0"/>
        <c:ser>
          <c:idx val="1"/>
          <c:order val="1"/>
          <c:tx>
            <c:strRef>
              <c:f>[Isabel72hr_SIG1_Comparison.xlsx]Graph!$D$2</c:f>
              <c:strCache>
                <c:ptCount val="1"/>
                <c:pt idx="0">
                  <c:v>Total travel time</c:v>
                </c:pt>
              </c:strCache>
            </c:strRef>
          </c:tx>
          <c:xVal>
            <c:numRef>
              <c:f>[Isabel72hr_SIG1_Comparison.xlsx]Graph!$B$3:$B$6</c:f>
              <c:numCache>
                <c:formatCode>General</c:formatCode>
                <c:ptCount val="4"/>
                <c:pt idx="0">
                  <c:v>1E-3</c:v>
                </c:pt>
                <c:pt idx="1">
                  <c:v>3.0000000000000001E-3</c:v>
                </c:pt>
                <c:pt idx="2">
                  <c:v>6.0000000000000001E-3</c:v>
                </c:pt>
                <c:pt idx="3">
                  <c:v>8.9999999999999993E-3</c:v>
                </c:pt>
              </c:numCache>
            </c:numRef>
          </c:xVal>
          <c:yVal>
            <c:numRef>
              <c:f>[Isabel72hr_SIG1_Comparison.xlsx]Graph!$D$3:$D$6</c:f>
              <c:numCache>
                <c:formatCode>0.00E+00</c:formatCode>
                <c:ptCount val="4"/>
                <c:pt idx="0">
                  <c:v>20908000.000000004</c:v>
                </c:pt>
                <c:pt idx="1">
                  <c:v>20862000</c:v>
                </c:pt>
                <c:pt idx="2">
                  <c:v>20381999.999999996</c:v>
                </c:pt>
                <c:pt idx="3">
                  <c:v>16612000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399680"/>
        <c:axId val="89393024"/>
      </c:scatterChart>
      <c:valAx>
        <c:axId val="89388544"/>
        <c:scaling>
          <c:orientation val="minMax"/>
          <c:max val="9.0000000000000028E-3"/>
        </c:scaling>
        <c:delete val="0"/>
        <c:axPos val="b"/>
        <c:title>
          <c:tx>
            <c:rich>
              <a:bodyPr/>
              <a:lstStyle/>
              <a:p>
                <a:pPr>
                  <a:defRPr sz="1600" b="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r>
                  <a:rPr lang="en-US" sz="1600" b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k1 (weight on travel time)</a:t>
                </a:r>
              </a:p>
            </c:rich>
          </c:tx>
          <c:layout>
            <c:manualLayout>
              <c:xMode val="edge"/>
              <c:yMode val="edge"/>
              <c:x val="0.25812558567497318"/>
              <c:y val="0.89644626414817419"/>
            </c:manualLayout>
          </c:layout>
          <c:overlay val="0"/>
        </c:title>
        <c:numFmt formatCode="#,##0.000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en-US"/>
          </a:p>
        </c:txPr>
        <c:crossAx val="89390464"/>
        <c:crosses val="autoZero"/>
        <c:crossBetween val="midCat"/>
        <c:majorUnit val="3.0000000000000009E-3"/>
      </c:valAx>
      <c:valAx>
        <c:axId val="893904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 b="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r>
                  <a:rPr lang="en-US" sz="1600" b="1" dirty="0">
                    <a:solidFill>
                      <a:srgbClr val="0000FF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Total risk                   (1000s of people)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txPr>
          <a:bodyPr/>
          <a:lstStyle/>
          <a:p>
            <a:pPr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en-US"/>
          </a:p>
        </c:txPr>
        <c:crossAx val="89388544"/>
        <c:crosses val="autoZero"/>
        <c:crossBetween val="midCat"/>
        <c:majorUnit val="20000"/>
        <c:minorUnit val="10000"/>
        <c:dispUnits>
          <c:builtInUnit val="thousands"/>
        </c:dispUnits>
      </c:valAx>
      <c:valAx>
        <c:axId val="89393024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b="1" dirty="0">
                    <a:solidFill>
                      <a:srgbClr val="C0000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Total travel </a:t>
                </a:r>
                <a:r>
                  <a:rPr lang="en-US" sz="1600" b="1" dirty="0" smtClean="0">
                    <a:solidFill>
                      <a:srgbClr val="C0000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time         </a:t>
                </a:r>
                <a:r>
                  <a:rPr lang="en-US" sz="1600" b="1" dirty="0">
                    <a:solidFill>
                      <a:srgbClr val="C0000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(million person-minutes)</a:t>
                </a:r>
              </a:p>
            </c:rich>
          </c:tx>
          <c:layout>
            <c:manualLayout>
              <c:xMode val="edge"/>
              <c:yMode val="edge"/>
              <c:x val="0.86788359855664243"/>
              <c:y val="0.1533826933861939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en-US"/>
          </a:p>
        </c:txPr>
        <c:crossAx val="89399680"/>
        <c:crosses val="max"/>
        <c:crossBetween val="midCat"/>
        <c:dispUnits>
          <c:builtInUnit val="millions"/>
        </c:dispUnits>
      </c:valAx>
      <c:valAx>
        <c:axId val="893996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9393024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b"/>
      <c:layout>
        <c:manualLayout>
          <c:xMode val="edge"/>
          <c:yMode val="edge"/>
          <c:x val="0.23714703674964696"/>
          <c:y val="0.33398771545816675"/>
          <c:w val="0.41154329860625255"/>
          <c:h val="0.18828352803950835"/>
        </c:manualLayout>
      </c:layout>
      <c:overlay val="0"/>
      <c:txPr>
        <a:bodyPr/>
        <a:lstStyle/>
        <a:p>
          <a:pPr>
            <a:defRPr sz="1400"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63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63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0BDBAB4-5CCB-44B0-A254-6A97C318BA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561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54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4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4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54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B8EED04B-0D0F-417B-8C33-3BB714B8A4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303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73D17E-0014-45DD-B8E8-A3278DF0100E}" type="slidenum">
              <a:rPr lang="en-US"/>
              <a:pPr/>
              <a:t>3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73D17E-0014-45DD-B8E8-A3278DF0100E}" type="slidenum">
              <a:rPr lang="en-US"/>
              <a:pPr/>
              <a:t>4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161925" y="166688"/>
            <a:ext cx="8820150" cy="4200525"/>
          </a:xfrm>
          <a:prstGeom prst="rect">
            <a:avLst/>
          </a:prstGeom>
          <a:solidFill>
            <a:srgbClr val="5F5F5F"/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45720" rIns="0" anchor="ctr"/>
          <a:lstStyle/>
          <a:p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7550" y="2905125"/>
            <a:ext cx="7988300" cy="1146175"/>
          </a:xfrm>
        </p:spPr>
        <p:txBody>
          <a:bodyPr/>
          <a:lstStyle>
            <a:lvl1pPr>
              <a:lnSpc>
                <a:spcPct val="110000"/>
              </a:lnSpc>
              <a:defRPr sz="3800" b="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/>
            </a:r>
            <a:br>
              <a:rPr lang="en-US" altLang="en-US"/>
            </a:br>
            <a:r>
              <a:rPr lang="en-US" altLang="en-US"/>
              <a:t>Master title style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7550" y="4929188"/>
            <a:ext cx="4646613" cy="67151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171450" y="4381500"/>
            <a:ext cx="8820150" cy="2324100"/>
          </a:xfrm>
          <a:prstGeom prst="rect">
            <a:avLst/>
          </a:prstGeom>
          <a:solidFill>
            <a:srgbClr val="DADAB6"/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45720" rIns="0" anchor="ctr"/>
          <a:lstStyle/>
          <a:p>
            <a:endParaRPr lang="en-US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Georgia" pitchFamily="18" charset="0"/>
              </a:defRPr>
            </a:lvl1pPr>
          </a:lstStyle>
          <a:p>
            <a:fld id="{BA3A2E94-CEDA-4573-9D7E-B6C9B93DC7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938" y="266700"/>
            <a:ext cx="2074862" cy="6072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266700"/>
            <a:ext cx="6075363" cy="6072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266700"/>
            <a:ext cx="8293100" cy="1016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4175" y="1722438"/>
            <a:ext cx="8302625" cy="46164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1722438"/>
            <a:ext cx="4075113" cy="4616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722438"/>
            <a:ext cx="4075112" cy="4616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ChangeArrowheads="1"/>
          </p:cNvSpPr>
          <p:nvPr/>
        </p:nvSpPr>
        <p:spPr bwMode="auto">
          <a:xfrm>
            <a:off x="152400" y="152400"/>
            <a:ext cx="8820150" cy="1295400"/>
          </a:xfrm>
          <a:prstGeom prst="rect">
            <a:avLst/>
          </a:prstGeom>
          <a:solidFill>
            <a:srgbClr val="DADAB6"/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45720" rIns="0" anchor="ctr"/>
          <a:lstStyle/>
          <a:p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93700" y="266700"/>
            <a:ext cx="8293100" cy="101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TITLE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1722438"/>
            <a:ext cx="8302625" cy="4616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Level 1</a:t>
            </a:r>
          </a:p>
          <a:p>
            <a:pPr lvl="1"/>
            <a:r>
              <a:rPr lang="en-US" altLang="en-US" smtClean="0"/>
              <a:t>Level 2</a:t>
            </a:r>
          </a:p>
          <a:p>
            <a:pPr lvl="2"/>
            <a:r>
              <a:rPr lang="en-US" altLang="en-US" smtClean="0"/>
              <a:t>Level 3</a:t>
            </a:r>
          </a:p>
          <a:p>
            <a:pPr lvl="3"/>
            <a:r>
              <a:rPr lang="en-US" altLang="en-US" smtClean="0"/>
              <a:t>Level 4</a:t>
            </a:r>
          </a:p>
        </p:txBody>
      </p:sp>
      <p:sp>
        <p:nvSpPr>
          <p:cNvPr id="120837" name="Rectangle 5"/>
          <p:cNvSpPr>
            <a:spLocks noChangeArrowheads="1"/>
          </p:cNvSpPr>
          <p:nvPr/>
        </p:nvSpPr>
        <p:spPr bwMode="auto">
          <a:xfrm>
            <a:off x="8234363" y="6286500"/>
            <a:ext cx="838200" cy="4572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lIns="36000" tIns="36000" rIns="0" bIns="36000" anchor="ctr"/>
          <a:lstStyle/>
          <a:p>
            <a:r>
              <a:rPr lang="en-US" sz="1400"/>
              <a:t> </a:t>
            </a:r>
            <a:fld id="{0170E797-B169-4714-AE6E-D1EA733A3225}" type="slidenum">
              <a:rPr lang="en-US" sz="1400"/>
              <a:pPr/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Wingdings" pitchFamily="2" charset="2"/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Wingdings" pitchFamily="2" charset="2"/>
        <a:defRPr sz="28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Wingdings" pitchFamily="2" charset="2"/>
        <a:defRPr sz="28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Wingdings" pitchFamily="2" charset="2"/>
        <a:defRPr sz="28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Wingdings" pitchFamily="2" charset="2"/>
        <a:defRPr sz="2800" b="1">
          <a:solidFill>
            <a:schemeClr val="tx1"/>
          </a:solidFill>
          <a:latin typeface="Verdana" pitchFamily="34" charset="0"/>
        </a:defRPr>
      </a:lvl5pPr>
      <a:lvl6pPr marL="457200" algn="l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Wingdings" pitchFamily="2" charset="2"/>
        <a:defRPr sz="2800" b="1">
          <a:solidFill>
            <a:schemeClr val="tx1"/>
          </a:solidFill>
          <a:latin typeface="Verdana" pitchFamily="34" charset="0"/>
        </a:defRPr>
      </a:lvl6pPr>
      <a:lvl7pPr marL="914400" algn="l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Wingdings" pitchFamily="2" charset="2"/>
        <a:defRPr sz="2800" b="1">
          <a:solidFill>
            <a:schemeClr val="tx1"/>
          </a:solidFill>
          <a:latin typeface="Verdana" pitchFamily="34" charset="0"/>
        </a:defRPr>
      </a:lvl7pPr>
      <a:lvl8pPr marL="1371600" algn="l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Wingdings" pitchFamily="2" charset="2"/>
        <a:defRPr sz="2800" b="1">
          <a:solidFill>
            <a:schemeClr val="tx1"/>
          </a:solidFill>
          <a:latin typeface="Verdana" pitchFamily="34" charset="0"/>
        </a:defRPr>
      </a:lvl8pPr>
      <a:lvl9pPr marL="1828800" algn="l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Wingdings" pitchFamily="2" charset="2"/>
        <a:defRPr sz="28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rgbClr val="B2B18C"/>
        </a:buClr>
        <a:buFont typeface="Wingdings" pitchFamily="2" charset="2"/>
        <a:buChar char="w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rgbClr val="B2B18C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257300" indent="-3429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rgbClr val="B2B18C"/>
        </a:buClr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816100" indent="-3683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rgbClr val="B2B18C"/>
        </a:buClr>
        <a:buFont typeface="Wingdings" pitchFamily="2" charset="2"/>
        <a:buChar char="s"/>
        <a:defRPr>
          <a:solidFill>
            <a:schemeClr val="tx1"/>
          </a:solidFill>
          <a:latin typeface="+mn-lt"/>
        </a:defRPr>
      </a:lvl4pPr>
      <a:lvl5pPr marL="3529013" indent="-3175" algn="l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bg1"/>
          </a:solidFill>
          <a:latin typeface="Georgia" pitchFamily="18" charset="0"/>
        </a:defRPr>
      </a:lvl5pPr>
      <a:lvl6pPr marL="3986213" indent="-3175" algn="l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bg1"/>
          </a:solidFill>
          <a:latin typeface="Georgia" pitchFamily="18" charset="0"/>
        </a:defRPr>
      </a:lvl6pPr>
      <a:lvl7pPr marL="4443413" indent="-3175" algn="l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bg1"/>
          </a:solidFill>
          <a:latin typeface="Georgia" pitchFamily="18" charset="0"/>
        </a:defRPr>
      </a:lvl7pPr>
      <a:lvl8pPr marL="4900613" indent="-3175" algn="l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bg1"/>
          </a:solidFill>
          <a:latin typeface="Georgia" pitchFamily="18" charset="0"/>
        </a:defRPr>
      </a:lvl8pPr>
      <a:lvl9pPr marL="5357813" indent="-3175" algn="l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bg1"/>
          </a:solidFill>
          <a:latin typeface="Georgia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nsf.gov/index.jsp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www.erh.noaa.gov/mhx/Floyd/images/Impacts3_hi.jpg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image" Target="../media/image51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41.png"/><Relationship Id="rId5" Type="http://schemas.openxmlformats.org/officeDocument/2006/relationships/image" Target="../media/image54.png"/><Relationship Id="rId15" Type="http://schemas.openxmlformats.org/officeDocument/2006/relationships/image" Target="../media/image45.png"/><Relationship Id="rId10" Type="http://schemas.openxmlformats.org/officeDocument/2006/relationships/image" Target="../media/image59.png"/><Relationship Id="rId19" Type="http://schemas.openxmlformats.org/officeDocument/2006/relationships/image" Target="../media/image4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4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nsf.gov/index.js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2449" y="2905125"/>
            <a:ext cx="8328504" cy="1146175"/>
          </a:xfrm>
        </p:spPr>
        <p:txBody>
          <a:bodyPr/>
          <a:lstStyle/>
          <a:p>
            <a:r>
              <a:rPr lang="en-US" sz="3200" b="1" dirty="0" smtClean="0"/>
              <a:t>A new approach to regional hurricane evacuation and sheltering</a:t>
            </a:r>
            <a:endParaRPr lang="en-US" sz="3200" b="1" dirty="0">
              <a:ea typeface="ＭＳ Ｐゴシック" pitchFamily="50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52450" y="4505325"/>
            <a:ext cx="8366125" cy="2030413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dirty="0" smtClean="0"/>
              <a:t>NCEM</a:t>
            </a:r>
            <a:r>
              <a:rPr lang="en-US" sz="2000" dirty="0"/>
              <a:t>, NWS and ECU Hurricane Workshop</a:t>
            </a:r>
          </a:p>
          <a:p>
            <a:r>
              <a:rPr lang="en-US" altLang="ja-JP" sz="2000" dirty="0" smtClean="0">
                <a:ea typeface="ＭＳ Ｐゴシック" pitchFamily="50" charset="-128"/>
              </a:rPr>
              <a:t>May 18, 2011</a:t>
            </a: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rgbClr val="0000FF"/>
                </a:solidFill>
                <a:ea typeface="ＭＳ Ｐゴシック" pitchFamily="50" charset="-128"/>
              </a:rPr>
              <a:t>Professor Rachel Davidson (University of Delaware)</a:t>
            </a:r>
            <a:endParaRPr lang="en-US" altLang="ja-JP" sz="2000" b="0" dirty="0" smtClean="0">
              <a:solidFill>
                <a:srgbClr val="0000FF"/>
              </a:solidFill>
              <a:ea typeface="ＭＳ Ｐゴシック" pitchFamily="50" charset="-128"/>
            </a:endParaRPr>
          </a:p>
        </p:txBody>
      </p:sp>
      <p:pic>
        <p:nvPicPr>
          <p:cNvPr id="329730" name="Picture 2" descr="National Science Foundatio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38" y="336333"/>
            <a:ext cx="3785616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72" descr="cornel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7181" y="329985"/>
            <a:ext cx="697222" cy="731520"/>
          </a:xfrm>
          <a:prstGeom prst="rect">
            <a:avLst/>
          </a:prstGeom>
          <a:noFill/>
        </p:spPr>
      </p:pic>
      <p:pic>
        <p:nvPicPr>
          <p:cNvPr id="7" name="Picture 1127" descr="UD 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87139" y="329985"/>
            <a:ext cx="2114404" cy="731520"/>
          </a:xfrm>
          <a:prstGeom prst="rect">
            <a:avLst/>
          </a:prstGeom>
          <a:noFill/>
        </p:spPr>
      </p:pic>
      <p:pic>
        <p:nvPicPr>
          <p:cNvPr id="8" name="Picture 1027"/>
          <p:cNvPicPr>
            <a:picLocks noChangeAspect="1" noChangeArrowheads="1"/>
          </p:cNvPicPr>
          <p:nvPr/>
        </p:nvPicPr>
        <p:blipFill>
          <a:blip r:embed="rId6" cstate="print"/>
          <a:srcRect l="10063" t="36843" r="73250" b="52042"/>
          <a:stretch>
            <a:fillRect/>
          </a:stretch>
        </p:blipFill>
        <p:spPr bwMode="auto">
          <a:xfrm>
            <a:off x="6310784" y="336333"/>
            <a:ext cx="1757156" cy="7315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 smtClean="0">
                <a:ea typeface="ＭＳ Ｐゴシック" pitchFamily="50" charset="-128"/>
              </a:rPr>
              <a:t>HURRICANE SCENARIO-BASED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ANALYSIS: KEY FEATURES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319495" name="Text Box 7"/>
          <p:cNvSpPr txBox="1">
            <a:spLocks noChangeArrowheads="1"/>
          </p:cNvSpPr>
          <p:nvPr/>
        </p:nvSpPr>
        <p:spPr bwMode="auto">
          <a:xfrm>
            <a:off x="488950" y="1698625"/>
            <a:ext cx="8329373" cy="29965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square" lIns="36000" tIns="36000" rIns="0" bIns="3600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2000" b="0" dirty="0" smtClean="0">
                <a:latin typeface="+mn-lt"/>
              </a:rPr>
              <a:t>Each </a:t>
            </a:r>
            <a:r>
              <a:rPr lang="en-US" sz="2000" b="0" dirty="0">
                <a:latin typeface="+mn-lt"/>
              </a:rPr>
              <a:t>scenario is explicit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b="0" dirty="0">
                <a:latin typeface="+mn-lt"/>
              </a:rPr>
              <a:t>Capture </a:t>
            </a:r>
            <a:r>
              <a:rPr lang="en-US" sz="2000" b="0" dirty="0" smtClean="0">
                <a:latin typeface="+mn-lt"/>
              </a:rPr>
              <a:t>probability </a:t>
            </a:r>
            <a:r>
              <a:rPr lang="en-US" sz="2000" b="0" dirty="0">
                <a:latin typeface="+mn-lt"/>
              </a:rPr>
              <a:t>distributions of wind/water/travel times</a:t>
            </a:r>
          </a:p>
          <a:p>
            <a:pPr marL="628650" lvl="1" indent="-342900" algn="l"/>
            <a:r>
              <a:rPr lang="en-US" sz="2000" b="0" dirty="0" smtClean="0">
                <a:latin typeface="+mn-lt"/>
                <a:sym typeface="Wingdings" pitchFamily="2" charset="2"/>
              </a:rPr>
              <a:t> </a:t>
            </a:r>
            <a:r>
              <a:rPr lang="en-US" sz="2000" b="0" dirty="0" smtClean="0">
                <a:latin typeface="+mn-lt"/>
              </a:rPr>
              <a:t>Find </a:t>
            </a:r>
            <a:r>
              <a:rPr lang="en-US" sz="2000" b="0" dirty="0">
                <a:latin typeface="+mn-lt"/>
              </a:rPr>
              <a:t>strategies that are robust given uncertainty in hurricane </a:t>
            </a:r>
            <a:r>
              <a:rPr lang="en-US" sz="2000" b="0" dirty="0" smtClean="0">
                <a:latin typeface="+mn-lt"/>
              </a:rPr>
              <a:t>tracks, intensities, speeds</a:t>
            </a:r>
            <a:endParaRPr lang="en-US" sz="2000" b="0" dirty="0">
              <a:latin typeface="+mn-lt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b="0" dirty="0" smtClean="0">
                <a:latin typeface="+mn-lt"/>
              </a:rPr>
              <a:t>Model </a:t>
            </a:r>
            <a:r>
              <a:rPr lang="en-US" sz="2000" b="0" dirty="0">
                <a:latin typeface="+mn-lt"/>
              </a:rPr>
              <a:t>wind and </a:t>
            </a:r>
            <a:r>
              <a:rPr lang="en-US" sz="2000" b="0" dirty="0" smtClean="0">
                <a:latin typeface="+mn-lt"/>
              </a:rPr>
              <a:t>surge </a:t>
            </a:r>
            <a:r>
              <a:rPr lang="en-US" sz="2000" b="0" dirty="0">
                <a:latin typeface="+mn-lt"/>
              </a:rPr>
              <a:t>together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b="0" dirty="0" smtClean="0">
                <a:latin typeface="+mn-lt"/>
              </a:rPr>
              <a:t>Can use state-of-the-art </a:t>
            </a:r>
            <a:r>
              <a:rPr lang="en-US" sz="2000" b="0" dirty="0">
                <a:latin typeface="+mn-lt"/>
              </a:rPr>
              <a:t>surge </a:t>
            </a:r>
            <a:r>
              <a:rPr lang="en-US" sz="2000" b="0" dirty="0" smtClean="0">
                <a:latin typeface="+mn-lt"/>
              </a:rPr>
              <a:t>modeling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b="0" dirty="0">
                <a:latin typeface="+mn-lt"/>
              </a:rPr>
              <a:t>Could capture hurricane-specific features </a:t>
            </a:r>
            <a:r>
              <a:rPr lang="en-US" sz="2000" b="0" dirty="0" smtClean="0">
                <a:latin typeface="+mn-lt"/>
              </a:rPr>
              <a:t>                           (</a:t>
            </a:r>
            <a:r>
              <a:rPr lang="en-US" sz="2000" b="0" dirty="0">
                <a:latin typeface="+mn-lt"/>
              </a:rPr>
              <a:t>e.g., track leading to earlier evacuation vs. directly onshore</a:t>
            </a:r>
            <a:r>
              <a:rPr lang="en-US" sz="2000" b="0" dirty="0" smtClean="0">
                <a:latin typeface="+mn-lt"/>
              </a:rPr>
              <a:t>)</a:t>
            </a:r>
            <a:endParaRPr lang="en-US" sz="2000" b="0" dirty="0">
              <a:latin typeface="+mn-lt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rgbClr val="FFFF00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22498" t="25128" r="23396" b="25101"/>
          <a:stretch/>
        </p:blipFill>
        <p:spPr bwMode="auto">
          <a:xfrm>
            <a:off x="3331923" y="4803681"/>
            <a:ext cx="2571628" cy="1892394"/>
          </a:xfrm>
          <a:prstGeom prst="rect">
            <a:avLst/>
          </a:prstGeom>
          <a:noFill/>
          <a:ln w="9525">
            <a:solidFill>
              <a:srgbClr val="CC66FF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 smtClean="0">
                <a:ea typeface="ＭＳ Ｐゴシック" pitchFamily="50" charset="-128"/>
              </a:rPr>
              <a:t>SHELTER PLANNING: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MOTIVATION &amp; OBJECTIVES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96493" y="5085567"/>
            <a:ext cx="8467725" cy="15871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sz="2000" b="1" dirty="0" smtClean="0">
                <a:solidFill>
                  <a:srgbClr val="0000CC"/>
                </a:solidFill>
                <a:ea typeface="ＭＳ Ｐゴシック" pitchFamily="50" charset="-128"/>
              </a:rPr>
              <a:t>Objectives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 smtClean="0"/>
              <a:t>Determine which </a:t>
            </a:r>
            <a:r>
              <a:rPr lang="en-US" sz="2000" b="0" dirty="0" smtClean="0">
                <a:solidFill>
                  <a:srgbClr val="00B050"/>
                </a:solidFill>
              </a:rPr>
              <a:t>shelters to maintain over the long-term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 smtClean="0"/>
              <a:t>For each particular hurricane scenario, determine </a:t>
            </a:r>
            <a:r>
              <a:rPr lang="en-US" sz="2000" b="0" dirty="0" smtClean="0">
                <a:solidFill>
                  <a:srgbClr val="FF0000"/>
                </a:solidFill>
              </a:rPr>
              <a:t>which shelters to open</a:t>
            </a:r>
            <a:r>
              <a:rPr lang="en-US" sz="2000" b="0" dirty="0" smtClean="0"/>
              <a:t> and how to allocate people to these shelters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000" dirty="0" smtClean="0">
                <a:ea typeface="ＭＳ Ｐゴシック" pitchFamily="50" charset="-128"/>
              </a:rPr>
              <a:t>	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" t="29408" r="27324" b="31042"/>
          <a:stretch/>
        </p:blipFill>
        <p:spPr bwMode="auto">
          <a:xfrm>
            <a:off x="3200400" y="1453907"/>
            <a:ext cx="5943600" cy="2054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" t="29845" r="27501" b="30775"/>
          <a:stretch/>
        </p:blipFill>
        <p:spPr bwMode="auto">
          <a:xfrm>
            <a:off x="3200400" y="1479657"/>
            <a:ext cx="5943600" cy="2051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" t="30380" r="28011" b="31930"/>
          <a:stretch/>
        </p:blipFill>
        <p:spPr bwMode="auto">
          <a:xfrm>
            <a:off x="3200400" y="1502941"/>
            <a:ext cx="5943600" cy="196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09018" y="2993720"/>
            <a:ext cx="6855869" cy="19290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sz="2000" b="1" dirty="0" smtClean="0">
                <a:solidFill>
                  <a:srgbClr val="0000CC"/>
                </a:solidFill>
                <a:ea typeface="ＭＳ Ｐゴシック" pitchFamily="50" charset="-128"/>
              </a:rPr>
              <a:t>Motivation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 smtClean="0"/>
              <a:t>Deliberate, focused planning for selected shelters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à"/>
            </a:pPr>
            <a:r>
              <a:rPr lang="en-US" sz="2000" b="0" dirty="0" smtClean="0">
                <a:sym typeface="Wingdings" pitchFamily="2" charset="2"/>
              </a:rPr>
              <a:t>Upgrade, prepare, plan for them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 smtClean="0">
                <a:sym typeface="Wingdings" pitchFamily="2" charset="2"/>
              </a:rPr>
              <a:t>Shelter locations affect traffic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0" dirty="0" smtClean="0">
                <a:sym typeface="Wingdings" pitchFamily="2" charset="2"/>
              </a:rPr>
              <a:t> Locate them to alleviate traffic</a:t>
            </a:r>
            <a:endParaRPr lang="en-US" sz="2000" b="0" dirty="0" smtClean="0"/>
          </a:p>
        </p:txBody>
      </p:sp>
    </p:spTree>
    <p:extLst>
      <p:ext uri="{BB962C8B-B14F-4D97-AF65-F5344CB8AC3E}">
        <p14:creationId xmlns:p14="http://schemas.microsoft.com/office/powerpoint/2010/main" val="363862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STRUCTURE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1676400"/>
            <a:ext cx="4457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-13873163">
              <a:spcBef>
                <a:spcPct val="20000"/>
              </a:spcBef>
              <a:buClr>
                <a:srgbClr val="B77851"/>
              </a:buClr>
              <a:buSzPct val="95000"/>
            </a:pPr>
            <a:r>
              <a:rPr lang="en-US" altLang="zh-CN" sz="1800" dirty="0" smtClean="0">
                <a:latin typeface="+mn-lt"/>
              </a:rPr>
              <a:t>Inputs</a:t>
            </a:r>
          </a:p>
          <a:p>
            <a:pPr marL="342900" indent="-342900" defTabSz="-13873163">
              <a:spcBef>
                <a:spcPct val="20000"/>
              </a:spcBef>
              <a:buClr>
                <a:srgbClr val="B77851"/>
              </a:buClr>
              <a:buSzPct val="95000"/>
            </a:pPr>
            <a:r>
              <a:rPr lang="en-US" altLang="zh-CN" sz="1600" b="0" dirty="0" smtClean="0">
                <a:latin typeface="+mn-lt"/>
              </a:rPr>
              <a:t>Evacuation demand; </a:t>
            </a:r>
            <a:r>
              <a:rPr lang="en-US" sz="1600" b="0" dirty="0">
                <a:latin typeface="+mn-lt"/>
              </a:rPr>
              <a:t>hurricane</a:t>
            </a:r>
            <a:r>
              <a:rPr lang="en-US" sz="1600" b="0" dirty="0"/>
              <a:t> </a:t>
            </a:r>
            <a:r>
              <a:rPr lang="en-US" altLang="zh-CN" sz="1600" b="0" dirty="0" smtClean="0">
                <a:latin typeface="+mn-lt"/>
              </a:rPr>
              <a:t>scenarios </a:t>
            </a:r>
            <a:r>
              <a:rPr lang="en-US" altLang="zh-CN" sz="1600" b="0" dirty="0">
                <a:latin typeface="+mn-lt"/>
              </a:rPr>
              <a:t>and </a:t>
            </a:r>
            <a:r>
              <a:rPr lang="en-US" altLang="zh-CN" sz="1600" b="0" dirty="0" smtClean="0">
                <a:latin typeface="+mn-lt"/>
              </a:rPr>
              <a:t>probabilities; destinations</a:t>
            </a:r>
            <a:endParaRPr lang="en-US" altLang="zh-CN" sz="16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6250" y="3282950"/>
            <a:ext cx="3810000" cy="194945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038350" y="2609850"/>
            <a:ext cx="685800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>
              <a:latin typeface="+mn-lt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713410" y="4513262"/>
            <a:ext cx="4373440" cy="15287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200" b="1" dirty="0" smtClean="0">
                <a:solidFill>
                  <a:srgbClr val="0000CC"/>
                </a:solidFill>
                <a:cs typeface="仿宋_GB2312"/>
              </a:rPr>
              <a:t>Lower-level</a:t>
            </a:r>
          </a:p>
          <a:p>
            <a:pPr marL="0" indent="0" eaLnBrk="1" hangingPunct="1">
              <a:buClr>
                <a:srgbClr val="0000FF"/>
              </a:buClr>
              <a:buNone/>
            </a:pPr>
            <a:r>
              <a:rPr lang="en-US" altLang="zh-CN" sz="1800" dirty="0" smtClean="0">
                <a:cs typeface="仿宋_GB2312"/>
              </a:rPr>
              <a:t>For each scenario:</a:t>
            </a:r>
          </a:p>
          <a:p>
            <a:pPr eaLnBrk="1" hangingPunct="1">
              <a:buClr>
                <a:srgbClr val="0000FF"/>
              </a:buClr>
            </a:pPr>
            <a:r>
              <a:rPr lang="en-US" altLang="zh-CN" sz="1800" dirty="0" smtClean="0">
                <a:cs typeface="仿宋_GB2312"/>
              </a:rPr>
              <a:t>What route does each driver take given shelter locations?</a:t>
            </a:r>
          </a:p>
          <a:p>
            <a:pPr eaLnBrk="1" hangingPunct="1">
              <a:buClr>
                <a:srgbClr val="0000FF"/>
              </a:buClr>
            </a:pPr>
            <a:r>
              <a:rPr lang="en-US" altLang="zh-CN" sz="1800" dirty="0" smtClean="0">
                <a:cs typeface="仿宋_GB2312"/>
              </a:rPr>
              <a:t>What are expected travel times?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66700" y="4441825"/>
            <a:ext cx="43434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-13873163">
              <a:spcBef>
                <a:spcPct val="20000"/>
              </a:spcBef>
              <a:buClr>
                <a:srgbClr val="B77851"/>
              </a:buClr>
              <a:buSzPct val="95000"/>
            </a:pPr>
            <a:r>
              <a:rPr lang="en-US" altLang="zh-CN" sz="1800" dirty="0" smtClean="0">
                <a:solidFill>
                  <a:srgbClr val="0000CC"/>
                </a:solidFill>
                <a:latin typeface="+mn-lt"/>
              </a:rPr>
              <a:t>Lower-level</a:t>
            </a:r>
            <a:r>
              <a:rPr lang="en-US" altLang="zh-CN" sz="1800" dirty="0">
                <a:solidFill>
                  <a:srgbClr val="0000CC"/>
                </a:solidFill>
                <a:latin typeface="+mn-lt"/>
              </a:rPr>
              <a:t>: </a:t>
            </a:r>
            <a:endParaRPr lang="en-US" altLang="zh-CN" sz="1800" dirty="0" smtClean="0">
              <a:solidFill>
                <a:srgbClr val="0000CC"/>
              </a:solidFill>
              <a:latin typeface="+mn-lt"/>
            </a:endParaRPr>
          </a:p>
          <a:p>
            <a:pPr defTabSz="-13873163">
              <a:spcBef>
                <a:spcPct val="20000"/>
              </a:spcBef>
              <a:buClr>
                <a:srgbClr val="B77851"/>
              </a:buClr>
              <a:buSzPct val="95000"/>
            </a:pPr>
            <a:r>
              <a:rPr lang="en-US" altLang="zh-CN" sz="1800" dirty="0" smtClean="0">
                <a:solidFill>
                  <a:srgbClr val="0000CC"/>
                </a:solidFill>
                <a:latin typeface="+mn-lt"/>
              </a:rPr>
              <a:t>Traffic </a:t>
            </a:r>
            <a:r>
              <a:rPr lang="en-US" altLang="zh-CN" sz="1800" dirty="0">
                <a:solidFill>
                  <a:srgbClr val="0000CC"/>
                </a:solidFill>
                <a:latin typeface="+mn-lt"/>
              </a:rPr>
              <a:t>Assignment Model 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09550" y="5308600"/>
            <a:ext cx="4343400" cy="1368424"/>
            <a:chOff x="209550" y="5308600"/>
            <a:chExt cx="4343400" cy="1368424"/>
          </a:xfrm>
        </p:grpSpPr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>
              <a:off x="2038350" y="5308600"/>
              <a:ext cx="685800" cy="5334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>
                <a:latin typeface="+mn-lt"/>
              </a:endParaRPr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>
              <a:off x="209550" y="5841999"/>
              <a:ext cx="4343400" cy="83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800" dirty="0" smtClean="0">
                  <a:latin typeface="+mn-lt"/>
                </a:rPr>
                <a:t>Outputs</a:t>
              </a:r>
            </a:p>
            <a:p>
              <a:pPr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600" b="0" dirty="0" smtClean="0">
                  <a:latin typeface="+mn-lt"/>
                </a:rPr>
                <a:t>Shelter plan and performance by scenario (</a:t>
              </a:r>
              <a:r>
                <a:rPr lang="en-US" altLang="zh-CN" sz="1600" b="0" dirty="0"/>
                <a:t>shelter </a:t>
              </a:r>
              <a:r>
                <a:rPr lang="en-US" altLang="zh-CN" sz="1600" b="0" dirty="0" smtClean="0"/>
                <a:t>use, </a:t>
              </a:r>
              <a:r>
                <a:rPr lang="en-US" altLang="zh-CN" sz="1600" b="0" dirty="0" smtClean="0">
                  <a:latin typeface="+mn-lt"/>
                </a:rPr>
                <a:t>travel times)</a:t>
              </a:r>
              <a:endParaRPr lang="en-US" altLang="zh-CN" sz="1600" b="0" dirty="0">
                <a:latin typeface="+mn-l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6700" y="1624013"/>
            <a:ext cx="8820150" cy="2368550"/>
            <a:chOff x="266700" y="1624013"/>
            <a:chExt cx="8820150" cy="2368550"/>
          </a:xfrm>
        </p:grpSpPr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>
              <a:off x="266700" y="3282950"/>
              <a:ext cx="4343400" cy="70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800" dirty="0" smtClean="0">
                  <a:solidFill>
                    <a:srgbClr val="0000CC"/>
                  </a:solidFill>
                  <a:latin typeface="+mn-lt"/>
                </a:rPr>
                <a:t>Upper-level</a:t>
              </a:r>
              <a:r>
                <a:rPr lang="en-US" altLang="zh-CN" sz="1800" dirty="0">
                  <a:solidFill>
                    <a:srgbClr val="0000CC"/>
                  </a:solidFill>
                  <a:latin typeface="+mn-lt"/>
                </a:rPr>
                <a:t>: </a:t>
              </a:r>
              <a:endParaRPr lang="en-US" altLang="zh-CN" sz="1800" dirty="0" smtClean="0">
                <a:solidFill>
                  <a:srgbClr val="0000CC"/>
                </a:solidFill>
                <a:latin typeface="+mn-lt"/>
              </a:endParaRPr>
            </a:p>
            <a:p>
              <a:pPr marL="342900" indent="-342900"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800" dirty="0" smtClean="0">
                  <a:solidFill>
                    <a:srgbClr val="0000CC"/>
                  </a:solidFill>
                  <a:latin typeface="+mn-lt"/>
                </a:rPr>
                <a:t>Shelter Location-Allocation</a:t>
              </a:r>
              <a:endParaRPr lang="en-US" altLang="zh-CN" sz="1800" dirty="0">
                <a:solidFill>
                  <a:srgbClr val="0000CC"/>
                </a:solidFill>
                <a:latin typeface="+mn-lt"/>
              </a:endParaRPr>
            </a:p>
          </p:txBody>
        </p:sp>
        <p:sp>
          <p:nvSpPr>
            <p:cNvPr id="16" name="Content Placeholder 2"/>
            <p:cNvSpPr txBox="1">
              <a:spLocks/>
            </p:cNvSpPr>
            <p:nvPr/>
          </p:nvSpPr>
          <p:spPr bwMode="auto">
            <a:xfrm>
              <a:off x="4713410" y="1624013"/>
              <a:ext cx="4373440" cy="2368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001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+mn-lt"/>
                </a:defRPr>
              </a:lvl2pPr>
              <a:lvl3pPr marL="12573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3pPr>
              <a:lvl4pPr marL="1816100" indent="-3683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s"/>
                <a:defRPr>
                  <a:solidFill>
                    <a:schemeClr val="tx1"/>
                  </a:solidFill>
                  <a:latin typeface="+mn-lt"/>
                </a:defRPr>
              </a:lvl4pPr>
              <a:lvl5pPr marL="35290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5pPr>
              <a:lvl6pPr marL="39862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6pPr>
              <a:lvl7pPr marL="44434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7pPr>
              <a:lvl8pPr marL="49006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8pPr>
              <a:lvl9pPr marL="53578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9pPr>
            </a:lstStyle>
            <a:p>
              <a:pPr marL="0" indent="0" eaLnBrk="1" hangingPunct="1">
                <a:buFont typeface="Wingdings" pitchFamily="2" charset="2"/>
                <a:buNone/>
              </a:pPr>
              <a:r>
                <a:rPr lang="en-US" altLang="zh-CN" sz="2200" dirty="0" smtClean="0">
                  <a:solidFill>
                    <a:srgbClr val="0000CC"/>
                  </a:solidFill>
                  <a:cs typeface="仿宋_GB2312"/>
                </a:rPr>
                <a:t>Upper-level </a:t>
              </a:r>
            </a:p>
            <a:p>
              <a:pPr eaLnBrk="1" hangingPunct="1">
                <a:buClr>
                  <a:srgbClr val="0000FF"/>
                </a:buClr>
                <a:buFont typeface="+mj-lt"/>
                <a:buAutoNum type="arabicPeriod"/>
              </a:pPr>
              <a:r>
                <a:rPr lang="en-US" altLang="zh-CN" sz="1800" b="0" dirty="0" smtClean="0">
                  <a:cs typeface="仿宋_GB2312"/>
                </a:rPr>
                <a:t>Which </a:t>
              </a:r>
              <a:r>
                <a:rPr lang="en-US" altLang="zh-CN" sz="1800" b="0" dirty="0" smtClean="0">
                  <a:cs typeface="仿宋_GB2312"/>
                </a:rPr>
                <a:t>shelters to maintain over the long-term?</a:t>
              </a:r>
            </a:p>
            <a:p>
              <a:pPr eaLnBrk="1" hangingPunct="1">
                <a:buClr>
                  <a:srgbClr val="0000FF"/>
                </a:buClr>
                <a:buFont typeface="+mj-lt"/>
                <a:buAutoNum type="arabicPeriod"/>
              </a:pPr>
              <a:r>
                <a:rPr lang="en-US" altLang="zh-CN" sz="1800" b="0" dirty="0" smtClean="0">
                  <a:cs typeface="仿宋_GB2312"/>
                </a:rPr>
                <a:t>For a certain hurricane scenario, which shelters to open and how to allocate people to these shelters by origin?</a:t>
              </a:r>
            </a:p>
          </p:txBody>
        </p:sp>
      </p:grp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90551" y="3924300"/>
            <a:ext cx="3686175" cy="704850"/>
            <a:chOff x="590551" y="3924300"/>
            <a:chExt cx="3686175" cy="704850"/>
          </a:xfrm>
        </p:grpSpPr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>
              <a:off x="1390650" y="4005263"/>
              <a:ext cx="685800" cy="46355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>
                <a:latin typeface="+mn-lt"/>
              </a:endParaRPr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 flipV="1">
              <a:off x="2724150" y="3984625"/>
              <a:ext cx="685800" cy="46355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zh-CN" altLang="en-US">
                <a:latin typeface="+mn-lt"/>
              </a:endParaRPr>
            </a:p>
          </p:txBody>
        </p:sp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590551" y="3952875"/>
              <a:ext cx="971550" cy="676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600" b="0" i="1" dirty="0" smtClean="0">
                  <a:latin typeface="+mn-lt"/>
                </a:rPr>
                <a:t>Shelter plan</a:t>
              </a:r>
              <a:endParaRPr lang="en-US" altLang="zh-CN" sz="1600" i="1" dirty="0">
                <a:latin typeface="+mn-lt"/>
              </a:endParaRPr>
            </a:p>
          </p:txBody>
        </p:sp>
        <p:sp>
          <p:nvSpPr>
            <p:cNvPr id="19" name="Rectangle 3"/>
            <p:cNvSpPr txBox="1">
              <a:spLocks noChangeArrowheads="1"/>
            </p:cNvSpPr>
            <p:nvPr/>
          </p:nvSpPr>
          <p:spPr bwMode="auto">
            <a:xfrm>
              <a:off x="3305176" y="3924300"/>
              <a:ext cx="971550" cy="676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600" b="0" i="1" dirty="0" smtClean="0">
                  <a:latin typeface="+mn-lt"/>
                </a:rPr>
                <a:t>Travel times</a:t>
              </a:r>
              <a:endParaRPr lang="en-US" altLang="zh-CN" sz="1600" i="1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657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49469" y="2954215"/>
            <a:ext cx="8818685" cy="37543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52400" y="1515207"/>
            <a:ext cx="8818685" cy="128074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71693" y="2344615"/>
            <a:ext cx="16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+mn-lt"/>
              </a:rPr>
              <a:t>OBJECTIVE</a:t>
            </a:r>
            <a:endParaRPr lang="en-US" sz="18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4406" y="3018692"/>
            <a:ext cx="206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+mn-lt"/>
              </a:rPr>
              <a:t>CONSTRAINTS</a:t>
            </a:r>
            <a:endParaRPr lang="en-US" sz="18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UPPER-LEVEL MODEL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0500" y="1581150"/>
            <a:ext cx="8953500" cy="15430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1700" b="1" dirty="0" smtClean="0">
                <a:solidFill>
                  <a:srgbClr val="0000FF"/>
                </a:solidFill>
                <a:cs typeface="仿宋_GB2312"/>
              </a:rPr>
              <a:t>Minimize weighted sum </a:t>
            </a:r>
            <a:r>
              <a:rPr lang="en-US" altLang="zh-CN" sz="1700" b="1" dirty="0">
                <a:solidFill>
                  <a:srgbClr val="0000FF"/>
                </a:solidFill>
                <a:cs typeface="仿宋_GB2312"/>
              </a:rPr>
              <a:t>of </a:t>
            </a:r>
            <a:r>
              <a:rPr lang="en-US" altLang="zh-CN" sz="1700" b="1" dirty="0" smtClean="0">
                <a:solidFill>
                  <a:srgbClr val="0000FF"/>
                </a:solidFill>
                <a:cs typeface="仿宋_GB2312"/>
              </a:rPr>
              <a:t>expected (</a:t>
            </a:r>
            <a:r>
              <a:rPr lang="en-US" altLang="zh-CN" sz="1700" b="1" dirty="0">
                <a:solidFill>
                  <a:srgbClr val="0000FF"/>
                </a:solidFill>
                <a:cs typeface="仿宋_GB2312"/>
              </a:rPr>
              <a:t>over </a:t>
            </a:r>
            <a:r>
              <a:rPr lang="en-US" altLang="zh-CN" sz="1700" b="1" dirty="0" smtClean="0">
                <a:solidFill>
                  <a:srgbClr val="0000FF"/>
                </a:solidFill>
                <a:cs typeface="仿宋_GB2312"/>
              </a:rPr>
              <a:t>all hurricane scenarios):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dirty="0" smtClean="0">
                <a:cs typeface="仿宋_GB2312"/>
              </a:rPr>
              <a:t>Total evacuee travel time 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dirty="0" smtClean="0">
                <a:cs typeface="仿宋_GB2312"/>
              </a:rPr>
              <a:t>Unmet shelter demand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68348" y="3113941"/>
            <a:ext cx="8542277" cy="33725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eaLnBrk="1" hangingPunct="1">
              <a:buFont typeface="Wingdings" pitchFamily="2" charset="2"/>
              <a:buNone/>
            </a:pPr>
            <a:r>
              <a:rPr lang="en-US" altLang="zh-CN" sz="1800" b="1" dirty="0" smtClean="0">
                <a:solidFill>
                  <a:srgbClr val="0000FF"/>
                </a:solidFill>
                <a:cs typeface="仿宋_GB2312"/>
              </a:rPr>
              <a:t>Shelters</a:t>
            </a:r>
          </a:p>
          <a:p>
            <a:pPr lvl="1" eaLnBrk="1" hangingPunct="1">
              <a:buClrTx/>
            </a:pPr>
            <a:r>
              <a:rPr lang="en-US" altLang="zh-CN" sz="1800" b="0" dirty="0" smtClean="0">
                <a:cs typeface="仿宋_GB2312"/>
              </a:rPr>
              <a:t>Can not maintain more than max. allowable number of shelters</a:t>
            </a:r>
          </a:p>
          <a:p>
            <a:pPr lvl="1" eaLnBrk="1" hangingPunct="1">
              <a:buClrTx/>
            </a:pPr>
            <a:r>
              <a:rPr lang="en-US" altLang="zh-CN" sz="1800" b="0" dirty="0" smtClean="0">
                <a:cs typeface="仿宋_GB2312"/>
              </a:rPr>
              <a:t>In each scenario, can only open shelter if one is located there and is safe for that scenario</a:t>
            </a:r>
          </a:p>
          <a:p>
            <a:pPr lvl="1" eaLnBrk="1" hangingPunct="1">
              <a:buClrTx/>
            </a:pPr>
            <a:r>
              <a:rPr lang="en-US" altLang="zh-CN" sz="1800" b="0" dirty="0" smtClean="0">
                <a:cs typeface="仿宋_GB2312"/>
              </a:rPr>
              <a:t>In each scenario, num. evacuees going to a shelter cannot exceed shelter capacity</a:t>
            </a:r>
          </a:p>
          <a:p>
            <a:pPr marL="0" indent="0" eaLnBrk="1" hangingPunct="1">
              <a:buNone/>
            </a:pPr>
            <a:r>
              <a:rPr lang="en-US" altLang="zh-CN" sz="1800" dirty="0" smtClean="0">
                <a:solidFill>
                  <a:srgbClr val="0000FF"/>
                </a:solidFill>
                <a:cs typeface="仿宋_GB2312"/>
              </a:rPr>
              <a:t>Staffing</a:t>
            </a:r>
          </a:p>
          <a:p>
            <a:pPr lvl="1" eaLnBrk="1" hangingPunct="1">
              <a:buClrTx/>
            </a:pPr>
            <a:r>
              <a:rPr lang="en-US" altLang="zh-CN" sz="1800" b="0" dirty="0" smtClean="0">
                <a:cs typeface="仿宋_GB2312"/>
              </a:rPr>
              <a:t>For each scenario, cannot exceed available number of staff</a:t>
            </a:r>
          </a:p>
          <a:p>
            <a:pPr lvl="1" eaLnBrk="1" hangingPunct="1"/>
            <a:endParaRPr lang="en-US" altLang="zh-CN" sz="1800" b="0" dirty="0" smtClean="0">
              <a:cs typeface="仿宋_GB2312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62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LOWER-LEVEL MODEL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49469" y="2954215"/>
            <a:ext cx="8818685" cy="37543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52400" y="1515207"/>
            <a:ext cx="8818685" cy="128074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71693" y="1569005"/>
            <a:ext cx="16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+mn-lt"/>
              </a:rPr>
              <a:t>OBJECTIVE</a:t>
            </a:r>
            <a:endParaRPr lang="en-US" sz="18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38125" y="1581150"/>
            <a:ext cx="8953500" cy="771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eaLnBrk="1" hangingPunct="1">
              <a:buFont typeface="Wingdings" pitchFamily="2" charset="2"/>
              <a:buNone/>
            </a:pPr>
            <a:r>
              <a:rPr lang="en-US" altLang="zh-CN" sz="1700" b="1" dirty="0" smtClean="0">
                <a:solidFill>
                  <a:srgbClr val="0000FF"/>
                </a:solidFill>
                <a:cs typeface="仿宋_GB2312"/>
              </a:rPr>
              <a:t>Minimize 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Each driver’s own </a:t>
            </a:r>
            <a:r>
              <a:rPr lang="en-US" altLang="zh-CN" sz="1800" b="0" i="1" dirty="0" smtClean="0">
                <a:cs typeface="仿宋_GB2312"/>
              </a:rPr>
              <a:t>perceived</a:t>
            </a:r>
            <a:r>
              <a:rPr lang="en-US" altLang="zh-CN" sz="1800" b="0" dirty="0" smtClean="0">
                <a:cs typeface="仿宋_GB2312"/>
              </a:rPr>
              <a:t> travel time </a:t>
            </a:r>
          </a:p>
          <a:p>
            <a:pPr marL="457200" lvl="1" indent="0" eaLnBrk="1" hangingPunct="1">
              <a:lnSpc>
                <a:spcPct val="100000"/>
              </a:lnSpc>
              <a:spcBef>
                <a:spcPts val="600"/>
              </a:spcBef>
              <a:buClrTx/>
              <a:buNone/>
              <a:tabLst>
                <a:tab pos="800100" algn="l"/>
              </a:tabLst>
            </a:pPr>
            <a:r>
              <a:rPr lang="en-US" altLang="zh-CN" sz="1800" b="0" dirty="0">
                <a:cs typeface="仿宋_GB2312"/>
              </a:rPr>
              <a:t>	</a:t>
            </a:r>
            <a:r>
              <a:rPr lang="en-US" altLang="zh-CN" sz="1800" b="0" dirty="0" smtClean="0">
                <a:cs typeface="仿宋_GB2312"/>
              </a:rPr>
              <a:t>(stochastic user equilibrium)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00025" y="3311824"/>
            <a:ext cx="8739188" cy="309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lvl="1" eaLnBrk="1" hangingPunct="1">
              <a:buClrTx/>
            </a:pPr>
            <a:r>
              <a:rPr lang="en-US" altLang="zh-CN" sz="1800" b="0" dirty="0" smtClean="0">
                <a:cs typeface="仿宋_GB2312"/>
              </a:rPr>
              <a:t>For each scenario, given open shelters as determined in upper-level</a:t>
            </a:r>
          </a:p>
          <a:p>
            <a:pPr lvl="1" eaLnBrk="1" hangingPunct="1"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Describes </a:t>
            </a:r>
            <a:r>
              <a:rPr lang="en-US" altLang="zh-CN" sz="1800" b="0" dirty="0">
                <a:cs typeface="仿宋_GB2312"/>
              </a:rPr>
              <a:t>individual </a:t>
            </a:r>
            <a:r>
              <a:rPr lang="en-US" altLang="zh-CN" sz="1800" b="0" dirty="0" smtClean="0">
                <a:cs typeface="仿宋_GB2312"/>
              </a:rPr>
              <a:t>drivers’ </a:t>
            </a:r>
            <a:r>
              <a:rPr lang="en-US" altLang="zh-CN" sz="1800" b="0" dirty="0">
                <a:cs typeface="仿宋_GB2312"/>
              </a:rPr>
              <a:t>route choice </a:t>
            </a:r>
            <a:r>
              <a:rPr lang="en-US" altLang="zh-CN" sz="1800" b="0" dirty="0" smtClean="0">
                <a:cs typeface="仿宋_GB2312"/>
              </a:rPr>
              <a:t>behavior</a:t>
            </a:r>
          </a:p>
          <a:p>
            <a:pPr lvl="1" eaLnBrk="1" hangingPunct="1">
              <a:spcBef>
                <a:spcPts val="600"/>
              </a:spcBef>
              <a:buClrTx/>
            </a:pPr>
            <a:r>
              <a:rPr lang="en-US" altLang="zh-CN" sz="1800" b="0" dirty="0">
                <a:cs typeface="仿宋_GB2312"/>
              </a:rPr>
              <a:t>Independent decision </a:t>
            </a:r>
            <a:r>
              <a:rPr lang="en-US" altLang="zh-CN" sz="1800" b="0" dirty="0" smtClean="0">
                <a:cs typeface="仿宋_GB2312"/>
              </a:rPr>
              <a:t>makers</a:t>
            </a:r>
          </a:p>
          <a:p>
            <a:pPr lvl="1" eaLnBrk="1" hangingPunct="1"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Only passenger cars</a:t>
            </a:r>
          </a:p>
          <a:p>
            <a:pPr lvl="1" eaLnBrk="1" hangingPunct="1"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2 types of evacuees, headed to:</a:t>
            </a:r>
          </a:p>
          <a:p>
            <a:pPr lvl="2" eaLnBrk="1" hangingPunct="1">
              <a:spcBef>
                <a:spcPts val="0"/>
              </a:spcBef>
              <a:buClrTx/>
            </a:pPr>
            <a:r>
              <a:rPr lang="en-US" altLang="zh-CN" sz="1800" b="0" dirty="0" smtClean="0">
                <a:cs typeface="仿宋_GB2312"/>
              </a:rPr>
              <a:t>Public shelter</a:t>
            </a:r>
          </a:p>
          <a:p>
            <a:pPr lvl="2" eaLnBrk="1" hangingPunct="1">
              <a:spcBef>
                <a:spcPts val="0"/>
              </a:spcBef>
              <a:buClrTx/>
            </a:pPr>
            <a:r>
              <a:rPr lang="en-US" altLang="zh-CN" sz="1800" b="0" dirty="0" smtClean="0">
                <a:cs typeface="仿宋_GB2312"/>
              </a:rPr>
              <a:t>Destination other than a public shelter</a:t>
            </a:r>
          </a:p>
          <a:p>
            <a:pPr marL="1597025" lvl="3" defTabSz="742950" eaLnBrk="1" hangingPunct="1">
              <a:spcBef>
                <a:spcPts val="0"/>
              </a:spcBef>
              <a:buClrTx/>
            </a:pPr>
            <a:r>
              <a:rPr lang="en-US" altLang="zh-CN" sz="1800" b="0" dirty="0" smtClean="0">
                <a:cs typeface="仿宋_GB2312"/>
              </a:rPr>
              <a:t>Assumption 1: Leave threatened area quickly as possible</a:t>
            </a:r>
          </a:p>
          <a:p>
            <a:pPr marL="1597025" lvl="3" defTabSz="742950" eaLnBrk="1" hangingPunct="1">
              <a:spcBef>
                <a:spcPts val="0"/>
              </a:spcBef>
              <a:buClrTx/>
            </a:pPr>
            <a:r>
              <a:rPr lang="en-US" altLang="zh-CN" sz="1800" b="0" dirty="0" smtClean="0">
                <a:cs typeface="仿宋_GB2312"/>
              </a:rPr>
              <a:t>Assumption 2: Fixed destinations</a:t>
            </a:r>
            <a:endParaRPr lang="en-US" altLang="zh-CN" sz="1800" b="0" dirty="0">
              <a:cs typeface="仿宋_GB2312"/>
            </a:endParaRPr>
          </a:p>
          <a:p>
            <a:pPr lvl="1" eaLnBrk="1" hangingPunct="1">
              <a:buClrTx/>
            </a:pPr>
            <a:r>
              <a:rPr lang="en-US" altLang="zh-CN" sz="1800" b="0" dirty="0" smtClean="0">
                <a:cs typeface="仿宋_GB2312"/>
              </a:rPr>
              <a:t>Peak flow analysis for traffic</a:t>
            </a:r>
            <a:endParaRPr lang="en-US" altLang="zh-CN" sz="1800" b="0" dirty="0">
              <a:cs typeface="仿宋_GB2312"/>
            </a:endParaRPr>
          </a:p>
          <a:p>
            <a:pPr lvl="1" eaLnBrk="1" hangingPunct="1">
              <a:buClrTx/>
            </a:pPr>
            <a:endParaRPr lang="en-US" altLang="zh-CN" sz="1800" b="0" dirty="0" smtClean="0">
              <a:cs typeface="仿宋_GB2312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38125" y="3002261"/>
            <a:ext cx="8953500" cy="771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eaLnBrk="1" hangingPunct="1">
              <a:buFont typeface="Wingdings" pitchFamily="2" charset="2"/>
              <a:buNone/>
            </a:pPr>
            <a:r>
              <a:rPr lang="en-US" altLang="zh-CN" sz="1700" b="1" dirty="0" smtClean="0">
                <a:solidFill>
                  <a:srgbClr val="0000FF"/>
                </a:solidFill>
                <a:cs typeface="仿宋_GB2312"/>
              </a:rPr>
              <a:t>Assumptions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62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SOLUTION</a:t>
            </a:r>
            <a:endParaRPr lang="en-US" sz="2400" dirty="0">
              <a:ea typeface="ＭＳ Ｐゴシック" pitchFamily="50" charset="-128"/>
            </a:endParaRPr>
          </a:p>
        </p:txBody>
      </p:sp>
      <p:cxnSp>
        <p:nvCxnSpPr>
          <p:cNvPr id="5" name="AutoShape 18"/>
          <p:cNvCxnSpPr>
            <a:cxnSpLocks noChangeShapeType="1"/>
          </p:cNvCxnSpPr>
          <p:nvPr/>
        </p:nvCxnSpPr>
        <p:spPr bwMode="auto">
          <a:xfrm>
            <a:off x="4570413" y="3162300"/>
            <a:ext cx="0" cy="639763"/>
          </a:xfrm>
          <a:prstGeom prst="straightConnector1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lg" len="lg"/>
          </a:ln>
        </p:spPr>
      </p:cxn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800100" y="2362200"/>
            <a:ext cx="3778251" cy="3132931"/>
            <a:chOff x="1066800" y="2279650"/>
            <a:chExt cx="2179638" cy="3295650"/>
          </a:xfrm>
        </p:grpSpPr>
        <p:cxnSp>
          <p:nvCxnSpPr>
            <p:cNvPr id="7" name="AutoShape 24"/>
            <p:cNvCxnSpPr>
              <a:cxnSpLocks noChangeShapeType="1"/>
            </p:cNvCxnSpPr>
            <p:nvPr/>
          </p:nvCxnSpPr>
          <p:spPr bwMode="auto">
            <a:xfrm rot="10800000">
              <a:off x="1066800" y="5562600"/>
              <a:ext cx="1331913" cy="12700"/>
            </a:xfrm>
            <a:prstGeom prst="straightConnector1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 w="lg" len="lg"/>
            </a:ln>
          </p:spPr>
        </p:cxnSp>
        <p:grpSp>
          <p:nvGrpSpPr>
            <p:cNvPr id="9" name="Group 21"/>
            <p:cNvGrpSpPr>
              <a:grpSpLocks/>
            </p:cNvGrpSpPr>
            <p:nvPr/>
          </p:nvGrpSpPr>
          <p:grpSpPr bwMode="auto">
            <a:xfrm>
              <a:off x="1066800" y="2279650"/>
              <a:ext cx="2179638" cy="3295650"/>
              <a:chOff x="774" y="5280"/>
              <a:chExt cx="4071" cy="9317"/>
            </a:xfrm>
          </p:grpSpPr>
          <p:cxnSp>
            <p:nvCxnSpPr>
              <p:cNvPr id="10" name="AutoShape 22"/>
              <p:cNvCxnSpPr>
                <a:cxnSpLocks noChangeShapeType="1"/>
              </p:cNvCxnSpPr>
              <p:nvPr/>
            </p:nvCxnSpPr>
            <p:spPr bwMode="auto">
              <a:xfrm flipV="1">
                <a:off x="774" y="5280"/>
                <a:ext cx="2" cy="9317"/>
              </a:xfrm>
              <a:prstGeom prst="straightConnector1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 w="lg" len="lg"/>
              </a:ln>
            </p:spPr>
          </p:cxnSp>
          <p:cxnSp>
            <p:nvCxnSpPr>
              <p:cNvPr id="11" name="AutoShape 23"/>
              <p:cNvCxnSpPr>
                <a:cxnSpLocks noChangeShapeType="1"/>
              </p:cNvCxnSpPr>
              <p:nvPr/>
            </p:nvCxnSpPr>
            <p:spPr bwMode="auto">
              <a:xfrm>
                <a:off x="782" y="5280"/>
                <a:ext cx="4063" cy="0"/>
              </a:xfrm>
              <a:prstGeom prst="straightConnector1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 type="triangle" w="lg" len="lg"/>
              </a:ln>
            </p:spPr>
          </p:cxnSp>
        </p:grpSp>
      </p:grp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1266826" y="2667000"/>
            <a:ext cx="6600824" cy="885825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dirty="0" smtClean="0">
                <a:solidFill>
                  <a:srgbClr val="0000FF"/>
                </a:solidFill>
                <a:latin typeface="+mn-lt"/>
              </a:rPr>
              <a:t>Upper-level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dirty="0" smtClean="0">
                <a:latin typeface="+mn-lt"/>
              </a:rPr>
              <a:t>Find </a:t>
            </a:r>
            <a:r>
              <a:rPr lang="en-US" altLang="zh-CN" sz="1600" b="0" dirty="0">
                <a:latin typeface="+mn-lt"/>
              </a:rPr>
              <a:t>candidate </a:t>
            </a:r>
            <a:r>
              <a:rPr lang="en-US" altLang="zh-CN" sz="1600" b="0" dirty="0" smtClean="0">
                <a:latin typeface="+mn-lt"/>
              </a:rPr>
              <a:t>shelter locations </a:t>
            </a:r>
            <a:r>
              <a:rPr lang="en-US" altLang="zh-CN" sz="1600" b="0" dirty="0">
                <a:latin typeface="+mn-lt"/>
              </a:rPr>
              <a:t>and </a:t>
            </a:r>
            <a:r>
              <a:rPr lang="en-US" altLang="zh-CN" sz="1600" b="0" dirty="0" smtClean="0">
                <a:latin typeface="+mn-lt"/>
              </a:rPr>
              <a:t>O-D </a:t>
            </a:r>
            <a:r>
              <a:rPr lang="en-US" altLang="zh-CN" sz="1600" b="0" dirty="0">
                <a:latin typeface="+mn-lt"/>
              </a:rPr>
              <a:t>matrices </a:t>
            </a:r>
            <a:r>
              <a:rPr lang="en-US" altLang="zh-CN" sz="1600" b="0" dirty="0" smtClean="0">
                <a:latin typeface="+mn-lt"/>
              </a:rPr>
              <a:t>                      by </a:t>
            </a:r>
            <a:r>
              <a:rPr lang="en-US" altLang="zh-CN" sz="1600" b="0" dirty="0">
                <a:latin typeface="+mn-lt"/>
              </a:rPr>
              <a:t>solving upper-level </a:t>
            </a:r>
            <a:r>
              <a:rPr lang="en-US" altLang="zh-CN" sz="1600" b="0" dirty="0" smtClean="0">
                <a:latin typeface="+mn-lt"/>
              </a:rPr>
              <a:t>with </a:t>
            </a:r>
            <a:r>
              <a:rPr lang="en-US" altLang="zh-CN" sz="1600" b="0" dirty="0">
                <a:latin typeface="+mn-lt"/>
              </a:rPr>
              <a:t>travel times </a:t>
            </a:r>
            <a:r>
              <a:rPr lang="en-US" altLang="zh-CN" sz="1600" b="0" dirty="0" smtClean="0">
                <a:latin typeface="+mn-lt"/>
              </a:rPr>
              <a:t>fixed</a:t>
            </a:r>
            <a:endParaRPr lang="en-US" altLang="zh-CN" sz="1600" b="0" dirty="0">
              <a:latin typeface="+mn-lt"/>
            </a:endParaRP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3177382" y="4991100"/>
            <a:ext cx="2801937" cy="1008062"/>
          </a:xfrm>
          <a:prstGeom prst="flowChartDecision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0" bIns="0"/>
          <a:lstStyle/>
          <a:p>
            <a:pPr algn="ctr">
              <a:spcAft>
                <a:spcPts val="1000"/>
              </a:spcAft>
            </a:pPr>
            <a:r>
              <a:rPr lang="en-US" altLang="zh-CN" sz="1600" b="0" dirty="0">
                <a:latin typeface="+mn-lt"/>
              </a:rPr>
              <a:t>Test for optimality?</a:t>
            </a: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4164013" y="6373812"/>
            <a:ext cx="828675" cy="381000"/>
          </a:xfrm>
          <a:prstGeom prst="flowChartTerminator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altLang="zh-CN" sz="1600" b="0">
                <a:latin typeface="+mn-lt"/>
              </a:rPr>
              <a:t>End</a:t>
            </a: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2385756" y="5523309"/>
            <a:ext cx="791625" cy="389731"/>
          </a:xfrm>
          <a:prstGeom prst="flowChartProcess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altLang="zh-CN" sz="1600" b="0" dirty="0">
                <a:latin typeface="+mn-lt"/>
              </a:rPr>
              <a:t>No</a:t>
            </a:r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3008313" y="1533525"/>
            <a:ext cx="3124200" cy="593725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dirty="0">
                <a:latin typeface="+mn-lt"/>
              </a:rPr>
              <a:t>Initialization: </a:t>
            </a:r>
            <a:endParaRPr lang="en-US" altLang="zh-CN" sz="1600" b="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dirty="0" smtClean="0">
                <a:latin typeface="+mn-lt"/>
              </a:rPr>
              <a:t>Free-flow </a:t>
            </a:r>
            <a:r>
              <a:rPr lang="en-US" altLang="zh-CN" sz="1600" b="0" dirty="0">
                <a:latin typeface="+mn-lt"/>
              </a:rPr>
              <a:t>travel times</a:t>
            </a:r>
          </a:p>
        </p:txBody>
      </p:sp>
      <p:cxnSp>
        <p:nvCxnSpPr>
          <p:cNvPr id="17" name="AutoShape 16"/>
          <p:cNvCxnSpPr>
            <a:cxnSpLocks noChangeShapeType="1"/>
          </p:cNvCxnSpPr>
          <p:nvPr/>
        </p:nvCxnSpPr>
        <p:spPr bwMode="auto">
          <a:xfrm rot="16200000" flipH="1">
            <a:off x="4286250" y="2401888"/>
            <a:ext cx="549275" cy="0"/>
          </a:xfrm>
          <a:prstGeom prst="straightConnector1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lg" len="lg"/>
          </a:ln>
        </p:spPr>
      </p:cxnSp>
      <p:cxnSp>
        <p:nvCxnSpPr>
          <p:cNvPr id="18" name="AutoShape 18"/>
          <p:cNvCxnSpPr>
            <a:cxnSpLocks noChangeShapeType="1"/>
            <a:endCxn id="13" idx="0"/>
          </p:cNvCxnSpPr>
          <p:nvPr/>
        </p:nvCxnSpPr>
        <p:spPr bwMode="auto">
          <a:xfrm flipH="1">
            <a:off x="4578351" y="4629150"/>
            <a:ext cx="1588" cy="361950"/>
          </a:xfrm>
          <a:prstGeom prst="straightConnector1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lg" len="lg"/>
          </a:ln>
        </p:spPr>
      </p:cxnSp>
      <p:cxnSp>
        <p:nvCxnSpPr>
          <p:cNvPr id="19" name="AutoShape 19"/>
          <p:cNvCxnSpPr>
            <a:cxnSpLocks noChangeShapeType="1"/>
          </p:cNvCxnSpPr>
          <p:nvPr/>
        </p:nvCxnSpPr>
        <p:spPr bwMode="auto">
          <a:xfrm rot="5400000">
            <a:off x="4400551" y="6192837"/>
            <a:ext cx="365125" cy="3175"/>
          </a:xfrm>
          <a:prstGeom prst="straightConnector1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lg" len="lg"/>
          </a:ln>
        </p:spPr>
      </p:cxnSp>
      <p:sp>
        <p:nvSpPr>
          <p:cNvPr id="20" name="AutoShape 20"/>
          <p:cNvSpPr>
            <a:spLocks noChangeArrowheads="1"/>
          </p:cNvSpPr>
          <p:nvPr/>
        </p:nvSpPr>
        <p:spPr bwMode="auto">
          <a:xfrm>
            <a:off x="4389437" y="6013449"/>
            <a:ext cx="915987" cy="238125"/>
          </a:xfrm>
          <a:prstGeom prst="flowChartProcess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altLang="zh-CN" sz="1600" b="0" dirty="0">
                <a:latin typeface="+mn-lt"/>
              </a:rPr>
              <a:t>Yes</a:t>
            </a:r>
          </a:p>
        </p:txBody>
      </p:sp>
      <p:sp>
        <p:nvSpPr>
          <p:cNvPr id="21" name="AutoShape 6"/>
          <p:cNvSpPr>
            <a:spLocks noChangeArrowheads="1"/>
          </p:cNvSpPr>
          <p:nvPr/>
        </p:nvSpPr>
        <p:spPr bwMode="auto">
          <a:xfrm>
            <a:off x="1266825" y="3781425"/>
            <a:ext cx="6600825" cy="914400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dirty="0" smtClean="0">
                <a:solidFill>
                  <a:srgbClr val="0000FF"/>
                </a:solidFill>
                <a:latin typeface="+mn-lt"/>
              </a:rPr>
              <a:t>Lower-level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dirty="0" smtClean="0">
                <a:latin typeface="+mn-lt"/>
              </a:rPr>
              <a:t>For </a:t>
            </a:r>
            <a:r>
              <a:rPr lang="en-US" altLang="zh-CN" sz="1600" b="0" dirty="0">
                <a:latin typeface="+mn-lt"/>
              </a:rPr>
              <a:t>each scenario, solve </a:t>
            </a:r>
            <a:r>
              <a:rPr lang="en-US" altLang="zh-CN" sz="1600" b="0" dirty="0" smtClean="0">
                <a:latin typeface="+mn-lt"/>
              </a:rPr>
              <a:t>SUE </a:t>
            </a:r>
            <a:r>
              <a:rPr lang="en-US" altLang="zh-CN" sz="1600" b="0" dirty="0">
                <a:latin typeface="+mn-lt"/>
              </a:rPr>
              <a:t>problem to find flow pattern, link travel times, and average travel times for each </a:t>
            </a:r>
            <a:r>
              <a:rPr lang="en-US" altLang="zh-CN" sz="1600" b="0" dirty="0" smtClean="0">
                <a:latin typeface="+mn-lt"/>
              </a:rPr>
              <a:t>O-D</a:t>
            </a:r>
            <a:endParaRPr lang="en-US" altLang="zh-CN" sz="1600" b="0" dirty="0">
              <a:latin typeface="+mn-lt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331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CASE STUDY INPUTS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9018" y="1491946"/>
            <a:ext cx="8467725" cy="53660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sz="1800" dirty="0">
                <a:solidFill>
                  <a:srgbClr val="0000CC"/>
                </a:solidFill>
                <a:ea typeface="ＭＳ Ｐゴシック" pitchFamily="50" charset="-128"/>
              </a:rPr>
              <a:t>Highway network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/>
              <a:t>7691 bi-directional links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/>
              <a:t>5055 nodes at origins, </a:t>
            </a:r>
            <a:endParaRPr lang="en-US" sz="1800" b="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tabLst>
                <a:tab pos="457200" algn="l"/>
              </a:tabLst>
            </a:pPr>
            <a:r>
              <a:rPr lang="en-US" sz="1800" b="0" dirty="0" smtClean="0"/>
              <a:t>	destinations</a:t>
            </a:r>
            <a:r>
              <a:rPr lang="en-US" sz="1800" b="0" dirty="0"/>
              <a:t>, link intersections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sz="1800" dirty="0" smtClean="0">
                <a:solidFill>
                  <a:srgbClr val="0000CC"/>
                </a:solidFill>
                <a:ea typeface="ＭＳ Ｐゴシック" pitchFamily="50" charset="-128"/>
              </a:rPr>
              <a:t>Origins </a:t>
            </a:r>
            <a:r>
              <a:rPr lang="en-US" sz="1800" dirty="0">
                <a:solidFill>
                  <a:srgbClr val="0000CC"/>
                </a:solidFill>
                <a:ea typeface="ＭＳ Ｐゴシック" pitchFamily="50" charset="-128"/>
              </a:rPr>
              <a:t>and destinations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Origins: 529 eastern census tracts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Destinations: </a:t>
            </a:r>
            <a:r>
              <a:rPr lang="en-US" sz="1600" b="0" dirty="0" smtClean="0">
                <a:sym typeface="Wingdings" pitchFamily="2" charset="2"/>
              </a:rPr>
              <a:t>187 potential shelter locations from ARC (capacity 700-4000)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dirty="0" smtClean="0">
                <a:sym typeface="Wingdings" pitchFamily="2" charset="2"/>
              </a:rPr>
              <a:t>		    Exits from evacuation area (vary by scenario; about 3 to 5) </a:t>
            </a:r>
            <a:endParaRPr lang="en-US" sz="1600" b="0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sz="1800" b="1" dirty="0" smtClean="0">
                <a:solidFill>
                  <a:srgbClr val="0000CC"/>
                </a:solidFill>
                <a:ea typeface="ＭＳ Ｐゴシック" pitchFamily="50" charset="-128"/>
              </a:rPr>
              <a:t>Evacuation and shelter demand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sym typeface="Wingdings" pitchFamily="2" charset="2"/>
              </a:rPr>
              <a:t>Estimated using HAZUS-MH</a:t>
            </a:r>
            <a:endParaRPr lang="en-US" sz="1800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sz="1800" dirty="0" smtClean="0">
                <a:solidFill>
                  <a:srgbClr val="0000CC"/>
                </a:solidFill>
                <a:ea typeface="ＭＳ Ｐゴシック" pitchFamily="50" charset="-128"/>
              </a:rPr>
              <a:t>Hurricane scenarios</a:t>
            </a:r>
            <a:endParaRPr lang="en-US" sz="1800" dirty="0">
              <a:solidFill>
                <a:srgbClr val="0000CC"/>
              </a:solidFill>
              <a:ea typeface="ＭＳ Ｐゴシック" pitchFamily="50" charset="-128"/>
            </a:endParaRP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sym typeface="Wingdings" pitchFamily="2" charset="2"/>
              </a:rPr>
              <a:t>33 hurricane scenarios with annual occurrence probabilities estimated using OPS method based on wind speeds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>
                <a:solidFill>
                  <a:srgbClr val="0000CC"/>
                </a:solidFill>
                <a:ea typeface="ＭＳ Ｐゴシック" pitchFamily="50" charset="-128"/>
              </a:rPr>
              <a:t>Shelters</a:t>
            </a:r>
            <a:endParaRPr lang="en-US" sz="1800" dirty="0">
              <a:solidFill>
                <a:srgbClr val="0000CC"/>
              </a:solidFill>
              <a:ea typeface="ＭＳ Ｐゴシック" pitchFamily="50" charset="-128"/>
            </a:endParaRP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3000 staff available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Can maintain at most 50 shelters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24375" y="1812318"/>
            <a:ext cx="4410075" cy="9213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/>
              <a:t>Free flow speed=55 mph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/>
              <a:t>Capacity per lane: 1500 </a:t>
            </a:r>
            <a:r>
              <a:rPr lang="en-US" sz="1800" b="0" dirty="0" err="1" smtClean="0"/>
              <a:t>vph</a:t>
            </a:r>
            <a:endParaRPr lang="en-US" sz="1800" b="0" dirty="0" smtClean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/>
              <a:t>2 people/vehicle</a:t>
            </a:r>
            <a:endParaRPr lang="en-US" sz="1800" b="0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66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CASE STUDY INPUTS</a:t>
            </a:r>
            <a:endParaRPr lang="en-US" sz="2400" dirty="0">
              <a:ea typeface="ＭＳ Ｐゴシック" pitchFamily="50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24457" r="10830" b="14844"/>
          <a:stretch/>
        </p:blipFill>
        <p:spPr bwMode="auto">
          <a:xfrm>
            <a:off x="521800" y="2133600"/>
            <a:ext cx="75057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97010" y="5946793"/>
            <a:ext cx="247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Highway network</a:t>
            </a:r>
            <a:endParaRPr lang="en-US" sz="1800" dirty="0"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19075" y="1646466"/>
            <a:ext cx="8029576" cy="4995862"/>
            <a:chOff x="219075" y="1646466"/>
            <a:chExt cx="8029576" cy="4995862"/>
          </a:xfrm>
        </p:grpSpPr>
        <p:grpSp>
          <p:nvGrpSpPr>
            <p:cNvPr id="3" name="Group 2"/>
            <p:cNvGrpSpPr/>
            <p:nvPr/>
          </p:nvGrpSpPr>
          <p:grpSpPr>
            <a:xfrm>
              <a:off x="219075" y="1646466"/>
              <a:ext cx="8029576" cy="4995862"/>
              <a:chOff x="219075" y="1646466"/>
              <a:chExt cx="8029576" cy="4995862"/>
            </a:xfrm>
          </p:grpSpPr>
          <p:sp>
            <p:nvSpPr>
              <p:cNvPr id="2" name="Rectangle 1"/>
              <p:cNvSpPr/>
              <p:nvPr/>
            </p:nvSpPr>
            <p:spPr bwMode="auto">
              <a:xfrm>
                <a:off x="219075" y="1646466"/>
                <a:ext cx="8029576" cy="4995862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B10"/>
                  </a:solidFill>
                  <a:effectLst/>
                  <a:latin typeface="Arial" pitchFamily="34" charset="0"/>
                </a:endParaRPr>
              </a:p>
            </p:txBody>
          </p:sp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52" t="30417" r="12254" b="15023"/>
              <a:stretch/>
            </p:blipFill>
            <p:spPr bwMode="auto">
              <a:xfrm>
                <a:off x="435194" y="2550191"/>
                <a:ext cx="7483035" cy="34333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9" name="TextBox 18"/>
            <p:cNvSpPr txBox="1"/>
            <p:nvPr/>
          </p:nvSpPr>
          <p:spPr>
            <a:xfrm>
              <a:off x="3197010" y="5983533"/>
              <a:ext cx="23823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+mn-lt"/>
                </a:rPr>
                <a:t>Possible shelters</a:t>
              </a:r>
              <a:endParaRPr lang="en-US" sz="1800" dirty="0">
                <a:latin typeface="+mn-lt"/>
              </a:endParaRPr>
            </a:p>
          </p:txBody>
        </p:sp>
      </p:grp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5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4" descr="Xinit"/>
          <p:cNvPicPr>
            <a:picLocks noChangeAspect="1" noChangeArrowheads="1"/>
          </p:cNvPicPr>
          <p:nvPr/>
        </p:nvPicPr>
        <p:blipFill>
          <a:blip r:embed="rId2" cstate="print"/>
          <a:srcRect l="8481" t="24742"/>
          <a:stretch>
            <a:fillRect/>
          </a:stretch>
        </p:blipFill>
        <p:spPr bwMode="auto">
          <a:xfrm>
            <a:off x="877888" y="2413000"/>
            <a:ext cx="7224712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018" y="1536157"/>
            <a:ext cx="8467725" cy="22246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b="1" dirty="0" smtClean="0">
                <a:solidFill>
                  <a:srgbClr val="0000CC"/>
                </a:solidFill>
                <a:ea typeface="ＭＳ Ｐゴシック" pitchFamily="50" charset="-128"/>
              </a:rPr>
              <a:t>Recommendation of shelters to maintain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234950" y="4859838"/>
            <a:ext cx="3346450" cy="96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US" altLang="zh-CN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Initial solution</a:t>
            </a:r>
          </a:p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en-US" sz="1600" b="0" dirty="0" smtClean="0">
                <a:latin typeface="+mn-lt"/>
              </a:rPr>
              <a:t>(not </a:t>
            </a:r>
            <a:r>
              <a:rPr lang="en-US" sz="1600" b="0" dirty="0">
                <a:latin typeface="+mn-lt"/>
              </a:rPr>
              <a:t>considering </a:t>
            </a:r>
            <a:r>
              <a:rPr lang="en-US" sz="1600" b="0" dirty="0" smtClean="0">
                <a:latin typeface="+mn-lt"/>
              </a:rPr>
              <a:t>effect shelter </a:t>
            </a:r>
            <a:r>
              <a:rPr lang="en-US" sz="1600" b="0" dirty="0">
                <a:latin typeface="+mn-lt"/>
              </a:rPr>
              <a:t>location has on travel </a:t>
            </a:r>
            <a:r>
              <a:rPr lang="en-US" sz="1600" b="0" dirty="0" smtClean="0">
                <a:latin typeface="+mn-lt"/>
              </a:rPr>
              <a:t>times)</a:t>
            </a:r>
            <a:endParaRPr lang="en-US" altLang="zh-CN" sz="1600" b="0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2650332" y="2583656"/>
            <a:ext cx="820738" cy="600075"/>
          </a:xfrm>
          <a:prstGeom prst="straightConnector1">
            <a:avLst/>
          </a:prstGeom>
          <a:ln w="25400">
            <a:solidFill>
              <a:srgbClr val="1221AE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343150" y="3571875"/>
            <a:ext cx="1047750" cy="685800"/>
          </a:xfrm>
          <a:prstGeom prst="straightConnector1">
            <a:avLst/>
          </a:prstGeom>
          <a:ln w="25400">
            <a:solidFill>
              <a:srgbClr val="1221AE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2981325" y="3922713"/>
            <a:ext cx="600075" cy="276225"/>
          </a:xfrm>
          <a:prstGeom prst="straightConnector1">
            <a:avLst/>
          </a:prstGeom>
          <a:ln w="25400">
            <a:solidFill>
              <a:srgbClr val="1221AE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5273675" y="2259013"/>
            <a:ext cx="869950" cy="876300"/>
          </a:xfrm>
          <a:prstGeom prst="straightConnector1">
            <a:avLst/>
          </a:prstGeom>
          <a:ln w="25400">
            <a:solidFill>
              <a:srgbClr val="1221AE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26"/>
          <p:cNvCxnSpPr>
            <a:cxnSpLocks noChangeShapeType="1"/>
          </p:cNvCxnSpPr>
          <p:nvPr/>
        </p:nvCxnSpPr>
        <p:spPr bwMode="auto">
          <a:xfrm flipH="1">
            <a:off x="6196013" y="2374900"/>
            <a:ext cx="1387475" cy="1441450"/>
          </a:xfrm>
          <a:prstGeom prst="straightConnector1">
            <a:avLst/>
          </a:prstGeom>
          <a:noFill/>
          <a:ln w="25400" algn="ctr">
            <a:solidFill>
              <a:srgbClr val="1221AE"/>
            </a:solidFill>
            <a:prstDash val="sysDot"/>
            <a:round/>
            <a:headEnd/>
            <a:tailEnd type="arrow" w="med" len="med"/>
          </a:ln>
        </p:spPr>
      </p:cxnSp>
      <p:grpSp>
        <p:nvGrpSpPr>
          <p:cNvPr id="16" name="Group 25"/>
          <p:cNvGrpSpPr>
            <a:grpSpLocks/>
          </p:cNvGrpSpPr>
          <p:nvPr/>
        </p:nvGrpSpPr>
        <p:grpSpPr bwMode="auto">
          <a:xfrm>
            <a:off x="2024064" y="4159250"/>
            <a:ext cx="430763" cy="400050"/>
            <a:chOff x="2051050" y="4400550"/>
            <a:chExt cx="304800" cy="274638"/>
          </a:xfrm>
        </p:grpSpPr>
        <p:sp>
          <p:nvSpPr>
            <p:cNvPr id="17" name="TextBox 15"/>
            <p:cNvSpPr txBox="1">
              <a:spLocks noChangeArrowheads="1"/>
            </p:cNvSpPr>
            <p:nvPr/>
          </p:nvSpPr>
          <p:spPr bwMode="auto">
            <a:xfrm>
              <a:off x="2051050" y="4474331"/>
              <a:ext cx="304800" cy="15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200" b="0" dirty="0">
                  <a:latin typeface="+mn-lt"/>
                  <a:cs typeface="Times New Roman" pitchFamily="18" charset="0"/>
                </a:rPr>
                <a:t>107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2051050" y="4400550"/>
              <a:ext cx="274637" cy="274638"/>
            </a:xfrm>
            <a:prstGeom prst="ellipse">
              <a:avLst/>
            </a:prstGeom>
            <a:noFill/>
            <a:ln>
              <a:solidFill>
                <a:srgbClr val="1221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/>
            </a:p>
          </p:txBody>
        </p:sp>
      </p:grpSp>
      <p:grpSp>
        <p:nvGrpSpPr>
          <p:cNvPr id="19" name="Group 28"/>
          <p:cNvGrpSpPr>
            <a:grpSpLocks/>
          </p:cNvGrpSpPr>
          <p:nvPr/>
        </p:nvGrpSpPr>
        <p:grpSpPr bwMode="auto">
          <a:xfrm>
            <a:off x="2878136" y="4338638"/>
            <a:ext cx="449272" cy="404812"/>
            <a:chOff x="2883355" y="4419600"/>
            <a:chExt cx="304800" cy="274638"/>
          </a:xfrm>
        </p:grpSpPr>
        <p:sp>
          <p:nvSpPr>
            <p:cNvPr id="20" name="TextBox 20"/>
            <p:cNvSpPr txBox="1">
              <a:spLocks noChangeArrowheads="1"/>
            </p:cNvSpPr>
            <p:nvPr/>
          </p:nvSpPr>
          <p:spPr bwMode="auto">
            <a:xfrm>
              <a:off x="2883355" y="4479499"/>
              <a:ext cx="304800" cy="150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200" b="0" dirty="0">
                  <a:latin typeface="+mn-lt"/>
                  <a:cs typeface="Times New Roman" pitchFamily="18" charset="0"/>
                </a:rPr>
                <a:t>59</a:t>
              </a:r>
            </a:p>
          </p:txBody>
        </p:sp>
        <p:sp>
          <p:nvSpPr>
            <p:cNvPr id="21" name="Oval 48"/>
            <p:cNvSpPr/>
            <p:nvPr/>
          </p:nvSpPr>
          <p:spPr>
            <a:xfrm>
              <a:off x="2887663" y="4419600"/>
              <a:ext cx="274637" cy="274638"/>
            </a:xfrm>
            <a:prstGeom prst="ellipse">
              <a:avLst/>
            </a:prstGeom>
            <a:noFill/>
            <a:ln>
              <a:solidFill>
                <a:srgbClr val="1221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/>
            </a:p>
          </p:txBody>
        </p:sp>
      </p:grpSp>
      <p:grpSp>
        <p:nvGrpSpPr>
          <p:cNvPr id="22" name="Group 24"/>
          <p:cNvGrpSpPr>
            <a:grpSpLocks/>
          </p:cNvGrpSpPr>
          <p:nvPr/>
        </p:nvGrpSpPr>
        <p:grpSpPr bwMode="auto">
          <a:xfrm>
            <a:off x="2527300" y="2135188"/>
            <a:ext cx="449264" cy="368300"/>
            <a:chOff x="2453481" y="2349500"/>
            <a:chExt cx="304800" cy="274638"/>
          </a:xfrm>
        </p:grpSpPr>
        <p:sp>
          <p:nvSpPr>
            <p:cNvPr id="23" name="TextBox 9"/>
            <p:cNvSpPr txBox="1">
              <a:spLocks noChangeArrowheads="1"/>
            </p:cNvSpPr>
            <p:nvPr/>
          </p:nvSpPr>
          <p:spPr bwMode="auto">
            <a:xfrm>
              <a:off x="2453481" y="2403420"/>
              <a:ext cx="304800" cy="165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200" b="0" dirty="0">
                  <a:latin typeface="+mn-lt"/>
                  <a:cs typeface="Times New Roman" pitchFamily="18" charset="0"/>
                </a:rPr>
                <a:t>30</a:t>
              </a:r>
            </a:p>
          </p:txBody>
        </p:sp>
        <p:sp>
          <p:nvSpPr>
            <p:cNvPr id="24" name="Oval 48"/>
            <p:cNvSpPr/>
            <p:nvPr/>
          </p:nvSpPr>
          <p:spPr>
            <a:xfrm>
              <a:off x="2468563" y="2349500"/>
              <a:ext cx="274637" cy="274638"/>
            </a:xfrm>
            <a:prstGeom prst="ellipse">
              <a:avLst/>
            </a:prstGeom>
            <a:noFill/>
            <a:ln>
              <a:solidFill>
                <a:srgbClr val="1221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/>
            </a:p>
          </p:txBody>
        </p:sp>
      </p:grpSp>
      <p:grpSp>
        <p:nvGrpSpPr>
          <p:cNvPr id="25" name="Group 23"/>
          <p:cNvGrpSpPr>
            <a:grpSpLocks/>
          </p:cNvGrpSpPr>
          <p:nvPr/>
        </p:nvGrpSpPr>
        <p:grpSpPr bwMode="auto">
          <a:xfrm>
            <a:off x="6115059" y="1908176"/>
            <a:ext cx="457183" cy="368299"/>
            <a:chOff x="5922963" y="2184400"/>
            <a:chExt cx="310173" cy="274638"/>
          </a:xfrm>
        </p:grpSpPr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5928336" y="2222500"/>
              <a:ext cx="304800" cy="165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200" b="0" dirty="0">
                  <a:latin typeface="+mn-lt"/>
                  <a:cs typeface="Times New Roman" pitchFamily="18" charset="0"/>
                </a:rPr>
                <a:t>50</a:t>
              </a:r>
            </a:p>
          </p:txBody>
        </p:sp>
        <p:sp>
          <p:nvSpPr>
            <p:cNvPr id="27" name="Oval 48"/>
            <p:cNvSpPr/>
            <p:nvPr/>
          </p:nvSpPr>
          <p:spPr>
            <a:xfrm>
              <a:off x="5922963" y="2184400"/>
              <a:ext cx="274637" cy="274638"/>
            </a:xfrm>
            <a:prstGeom prst="ellipse">
              <a:avLst/>
            </a:prstGeom>
            <a:noFill/>
            <a:ln>
              <a:solidFill>
                <a:srgbClr val="1221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/>
            </a:p>
          </p:txBody>
        </p:sp>
      </p:grpSp>
      <p:grpSp>
        <p:nvGrpSpPr>
          <p:cNvPr id="28" name="Group 22"/>
          <p:cNvGrpSpPr>
            <a:grpSpLocks/>
          </p:cNvGrpSpPr>
          <p:nvPr/>
        </p:nvGrpSpPr>
        <p:grpSpPr bwMode="auto">
          <a:xfrm>
            <a:off x="7472358" y="2001838"/>
            <a:ext cx="449262" cy="368300"/>
            <a:chOff x="7439818" y="2108200"/>
            <a:chExt cx="304800" cy="274638"/>
          </a:xfrm>
        </p:grpSpPr>
        <p:sp>
          <p:nvSpPr>
            <p:cNvPr id="29" name="TextBox 29"/>
            <p:cNvSpPr txBox="1">
              <a:spLocks noChangeArrowheads="1"/>
            </p:cNvSpPr>
            <p:nvPr/>
          </p:nvSpPr>
          <p:spPr bwMode="auto">
            <a:xfrm>
              <a:off x="7439818" y="2161881"/>
              <a:ext cx="304800" cy="165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200" b="0" dirty="0">
                  <a:latin typeface="+mn-lt"/>
                  <a:cs typeface="Times New Roman" pitchFamily="18" charset="0"/>
                </a:rPr>
                <a:t>103</a:t>
              </a:r>
            </a:p>
          </p:txBody>
        </p:sp>
        <p:sp>
          <p:nvSpPr>
            <p:cNvPr id="30" name="Oval 48"/>
            <p:cNvSpPr/>
            <p:nvPr/>
          </p:nvSpPr>
          <p:spPr>
            <a:xfrm>
              <a:off x="7454900" y="2108200"/>
              <a:ext cx="274637" cy="274638"/>
            </a:xfrm>
            <a:prstGeom prst="ellipse">
              <a:avLst/>
            </a:prstGeom>
            <a:noFill/>
            <a:ln>
              <a:solidFill>
                <a:srgbClr val="1221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/>
            </a:p>
          </p:txBody>
        </p:sp>
      </p:grp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34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16" descr="Xopt"/>
          <p:cNvPicPr>
            <a:picLocks noChangeAspect="1" noChangeArrowheads="1"/>
          </p:cNvPicPr>
          <p:nvPr/>
        </p:nvPicPr>
        <p:blipFill>
          <a:blip r:embed="rId2" cstate="print"/>
          <a:srcRect l="8481" t="25258"/>
          <a:stretch>
            <a:fillRect/>
          </a:stretch>
        </p:blipFill>
        <p:spPr bwMode="auto">
          <a:xfrm>
            <a:off x="874713" y="2438400"/>
            <a:ext cx="7223125" cy="397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444499" y="4474532"/>
            <a:ext cx="3013075" cy="96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en-US" altLang="zh-CN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Optimized solution</a:t>
            </a:r>
          </a:p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en-US" sz="1600" b="0" dirty="0" smtClean="0">
                <a:latin typeface="+mn-lt"/>
              </a:rPr>
              <a:t>(considering effect shelter </a:t>
            </a:r>
            <a:r>
              <a:rPr lang="en-US" sz="1600" b="0" dirty="0">
                <a:latin typeface="+mn-lt"/>
              </a:rPr>
              <a:t>location has on travel times</a:t>
            </a:r>
            <a:r>
              <a:rPr lang="en-US" sz="1600" b="0" dirty="0" smtClean="0">
                <a:latin typeface="+mn-lt"/>
              </a:rPr>
              <a:t>)</a:t>
            </a:r>
            <a:endParaRPr lang="en-US" altLang="zh-CN" sz="1600" b="0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rot="16200000" flipH="1">
            <a:off x="4818063" y="2466975"/>
            <a:ext cx="506412" cy="388938"/>
          </a:xfrm>
          <a:prstGeom prst="straightConnector1">
            <a:avLst/>
          </a:prstGeom>
          <a:ln w="19050">
            <a:solidFill>
              <a:srgbClr val="1221A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2"/>
          <p:cNvSpPr txBox="1">
            <a:spLocks noChangeArrowheads="1"/>
          </p:cNvSpPr>
          <p:nvPr/>
        </p:nvSpPr>
        <p:spPr bwMode="auto">
          <a:xfrm>
            <a:off x="4712494" y="2162500"/>
            <a:ext cx="335756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r>
              <a:rPr lang="en-US" altLang="zh-CN" sz="1200" b="0" dirty="0">
                <a:latin typeface="+mn-lt"/>
                <a:cs typeface="Times New Roman" pitchFamily="18" charset="0"/>
              </a:rPr>
              <a:t>48</a:t>
            </a:r>
          </a:p>
        </p:txBody>
      </p:sp>
      <p:sp>
        <p:nvSpPr>
          <p:cNvPr id="35" name="TextBox 33"/>
          <p:cNvSpPr txBox="1">
            <a:spLocks noChangeArrowheads="1"/>
          </p:cNvSpPr>
          <p:nvPr/>
        </p:nvSpPr>
        <p:spPr bwMode="auto">
          <a:xfrm>
            <a:off x="6700837" y="2173613"/>
            <a:ext cx="376237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r>
              <a:rPr lang="en-US" altLang="zh-CN" sz="1200" b="0" dirty="0" smtClean="0">
                <a:latin typeface="+mn-lt"/>
                <a:cs typeface="Times New Roman" pitchFamily="18" charset="0"/>
              </a:rPr>
              <a:t>131</a:t>
            </a:r>
            <a:endParaRPr lang="en-US" altLang="zh-CN" sz="1200" b="0" dirty="0">
              <a:latin typeface="+mn-lt"/>
              <a:cs typeface="Times New Roman" pitchFamily="18" charset="0"/>
            </a:endParaRPr>
          </a:p>
        </p:txBody>
      </p:sp>
      <p:cxnSp>
        <p:nvCxnSpPr>
          <p:cNvPr id="36" name="Straight Arrow Connector 35"/>
          <p:cNvCxnSpPr>
            <a:stCxn id="42" idx="3"/>
          </p:cNvCxnSpPr>
          <p:nvPr/>
        </p:nvCxnSpPr>
        <p:spPr>
          <a:xfrm flipH="1">
            <a:off x="6157913" y="2390043"/>
            <a:ext cx="608864" cy="632557"/>
          </a:xfrm>
          <a:prstGeom prst="straightConnector1">
            <a:avLst/>
          </a:prstGeom>
          <a:ln w="19050">
            <a:solidFill>
              <a:srgbClr val="1221A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4840288" y="4659313"/>
            <a:ext cx="454025" cy="67865"/>
          </a:xfrm>
          <a:prstGeom prst="straightConnector1">
            <a:avLst/>
          </a:prstGeom>
          <a:ln w="19050">
            <a:solidFill>
              <a:srgbClr val="1221A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6"/>
          <p:cNvSpPr txBox="1">
            <a:spLocks noChangeArrowheads="1"/>
          </p:cNvSpPr>
          <p:nvPr/>
        </p:nvSpPr>
        <p:spPr bwMode="auto">
          <a:xfrm>
            <a:off x="4504532" y="4616053"/>
            <a:ext cx="3048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" tIns="18288" rIns="18288" bIns="18288">
            <a:spAutoFit/>
          </a:bodyPr>
          <a:lstStyle/>
          <a:p>
            <a:r>
              <a:rPr lang="en-US" altLang="zh-CN" sz="1200" b="0" dirty="0">
                <a:latin typeface="+mn-lt"/>
                <a:cs typeface="Times New Roman" pitchFamily="18" charset="0"/>
              </a:rPr>
              <a:t>39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5214938" y="4770438"/>
            <a:ext cx="739775" cy="306387"/>
          </a:xfrm>
          <a:prstGeom prst="straightConnector1">
            <a:avLst/>
          </a:prstGeom>
          <a:ln w="19050">
            <a:solidFill>
              <a:srgbClr val="1221A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7"/>
          <p:cNvCxnSpPr/>
          <p:nvPr/>
        </p:nvCxnSpPr>
        <p:spPr>
          <a:xfrm flipV="1">
            <a:off x="5502275" y="4767263"/>
            <a:ext cx="466725" cy="585787"/>
          </a:xfrm>
          <a:prstGeom prst="straightConnector1">
            <a:avLst/>
          </a:prstGeom>
          <a:ln w="19050">
            <a:solidFill>
              <a:srgbClr val="1221A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8"/>
          <p:cNvSpPr/>
          <p:nvPr/>
        </p:nvSpPr>
        <p:spPr>
          <a:xfrm>
            <a:off x="4716463" y="2125663"/>
            <a:ext cx="298450" cy="295275"/>
          </a:xfrm>
          <a:prstGeom prst="ellipse">
            <a:avLst/>
          </a:prstGeom>
          <a:noFill/>
          <a:ln>
            <a:solidFill>
              <a:srgbClr val="1221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42" name="Oval 48"/>
          <p:cNvSpPr/>
          <p:nvPr/>
        </p:nvSpPr>
        <p:spPr>
          <a:xfrm>
            <a:off x="6713538" y="2108200"/>
            <a:ext cx="363537" cy="330200"/>
          </a:xfrm>
          <a:prstGeom prst="ellipse">
            <a:avLst/>
          </a:prstGeom>
          <a:noFill/>
          <a:ln>
            <a:solidFill>
              <a:srgbClr val="1221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43" name="Oval 48"/>
          <p:cNvSpPr/>
          <p:nvPr/>
        </p:nvSpPr>
        <p:spPr>
          <a:xfrm>
            <a:off x="4437063" y="4530725"/>
            <a:ext cx="389731" cy="392906"/>
          </a:xfrm>
          <a:prstGeom prst="ellipse">
            <a:avLst/>
          </a:prstGeom>
          <a:noFill/>
          <a:ln>
            <a:solidFill>
              <a:srgbClr val="1221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grpSp>
        <p:nvGrpSpPr>
          <p:cNvPr id="44" name="Group 22"/>
          <p:cNvGrpSpPr>
            <a:grpSpLocks/>
          </p:cNvGrpSpPr>
          <p:nvPr/>
        </p:nvGrpSpPr>
        <p:grpSpPr bwMode="auto">
          <a:xfrm>
            <a:off x="5014913" y="4978402"/>
            <a:ext cx="344488" cy="588961"/>
            <a:chOff x="5003800" y="4978400"/>
            <a:chExt cx="238125" cy="418963"/>
          </a:xfrm>
        </p:grpSpPr>
        <p:sp>
          <p:nvSpPr>
            <p:cNvPr id="45" name="TextBox 38"/>
            <p:cNvSpPr txBox="1">
              <a:spLocks noChangeArrowheads="1"/>
            </p:cNvSpPr>
            <p:nvPr/>
          </p:nvSpPr>
          <p:spPr bwMode="auto">
            <a:xfrm>
              <a:off x="5013325" y="4991100"/>
              <a:ext cx="228600" cy="40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200" b="0" dirty="0">
                  <a:latin typeface="+mn-lt"/>
                  <a:cs typeface="Times New Roman" pitchFamily="18" charset="0"/>
                </a:rPr>
                <a:t>14</a:t>
              </a:r>
            </a:p>
          </p:txBody>
        </p:sp>
        <p:sp>
          <p:nvSpPr>
            <p:cNvPr id="46" name="Oval 48"/>
            <p:cNvSpPr/>
            <p:nvPr/>
          </p:nvSpPr>
          <p:spPr>
            <a:xfrm>
              <a:off x="5003800" y="4978400"/>
              <a:ext cx="219075" cy="220662"/>
            </a:xfrm>
            <a:prstGeom prst="ellipse">
              <a:avLst/>
            </a:prstGeom>
            <a:noFill/>
            <a:ln>
              <a:solidFill>
                <a:srgbClr val="1221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/>
            </a:p>
          </p:txBody>
        </p:sp>
      </p:grpSp>
      <p:grpSp>
        <p:nvGrpSpPr>
          <p:cNvPr id="47" name="Group 21"/>
          <p:cNvGrpSpPr>
            <a:grpSpLocks/>
          </p:cNvGrpSpPr>
          <p:nvPr/>
        </p:nvGrpSpPr>
        <p:grpSpPr bwMode="auto">
          <a:xfrm>
            <a:off x="5314848" y="5346707"/>
            <a:ext cx="440366" cy="395983"/>
            <a:chOff x="5316538" y="5346700"/>
            <a:chExt cx="254000" cy="249196"/>
          </a:xfrm>
        </p:grpSpPr>
        <p:sp>
          <p:nvSpPr>
            <p:cNvPr id="48" name="TextBox 38"/>
            <p:cNvSpPr txBox="1">
              <a:spLocks noChangeArrowheads="1"/>
            </p:cNvSpPr>
            <p:nvPr/>
          </p:nvSpPr>
          <p:spPr bwMode="auto">
            <a:xfrm>
              <a:off x="5316538" y="5375234"/>
              <a:ext cx="254000" cy="220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200" b="0" dirty="0">
                  <a:latin typeface="+mn-lt"/>
                  <a:cs typeface="Times New Roman" pitchFamily="18" charset="0"/>
                </a:rPr>
                <a:t>13</a:t>
              </a:r>
            </a:p>
          </p:txBody>
        </p:sp>
        <p:sp>
          <p:nvSpPr>
            <p:cNvPr id="49" name="Oval 48"/>
            <p:cNvSpPr/>
            <p:nvPr/>
          </p:nvSpPr>
          <p:spPr>
            <a:xfrm>
              <a:off x="5334000" y="5346700"/>
              <a:ext cx="219076" cy="220663"/>
            </a:xfrm>
            <a:prstGeom prst="ellipse">
              <a:avLst/>
            </a:prstGeom>
            <a:noFill/>
            <a:ln>
              <a:solidFill>
                <a:srgbClr val="1221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/>
            </a:p>
          </p:txBody>
        </p:sp>
      </p:grp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309018" y="1536157"/>
            <a:ext cx="8467725" cy="22246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b="1" dirty="0" smtClean="0">
                <a:solidFill>
                  <a:srgbClr val="0000CC"/>
                </a:solidFill>
                <a:ea typeface="ＭＳ Ｐゴシック" pitchFamily="50" charset="-128"/>
              </a:rPr>
              <a:t>Recommendation of shelters to maintain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sp>
        <p:nvSpPr>
          <p:cNvPr id="51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25" name="TextBox 10"/>
          <p:cNvSpPr txBox="1">
            <a:spLocks noChangeArrowheads="1"/>
          </p:cNvSpPr>
          <p:nvPr/>
        </p:nvSpPr>
        <p:spPr bwMode="auto">
          <a:xfrm>
            <a:off x="294969" y="5766435"/>
            <a:ext cx="6331299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marL="225425" indent="-225425" algn="l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altLang="zh-CN" sz="1800" b="0" dirty="0" smtClean="0">
                <a:latin typeface="+mn-lt"/>
                <a:cs typeface="Times New Roman" pitchFamily="18" charset="0"/>
              </a:rPr>
              <a:t>50 </a:t>
            </a:r>
            <a:r>
              <a:rPr lang="en-US" altLang="zh-CN" sz="1800" b="0" dirty="0">
                <a:latin typeface="+mn-lt"/>
                <a:cs typeface="Times New Roman" pitchFamily="18" charset="0"/>
              </a:rPr>
              <a:t>shelters selected</a:t>
            </a:r>
          </a:p>
          <a:p>
            <a:pPr marL="225425" indent="-225425" algn="l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altLang="zh-CN" sz="1800" b="0" dirty="0" smtClean="0">
                <a:latin typeface="+mn-lt"/>
                <a:cs typeface="Times New Roman" pitchFamily="18" charset="0"/>
              </a:rPr>
              <a:t>Most </a:t>
            </a:r>
            <a:r>
              <a:rPr lang="en-US" altLang="zh-CN" sz="1800" b="0" dirty="0">
                <a:latin typeface="+mn-lt"/>
                <a:cs typeface="Times New Roman" pitchFamily="18" charset="0"/>
              </a:rPr>
              <a:t>to the west of I-95, </a:t>
            </a:r>
            <a:r>
              <a:rPr lang="en-US" altLang="zh-CN" sz="1800" b="0" dirty="0" smtClean="0">
                <a:latin typeface="+mn-lt"/>
                <a:cs typeface="Times New Roman" pitchFamily="18" charset="0"/>
              </a:rPr>
              <a:t>I-40</a:t>
            </a:r>
          </a:p>
          <a:p>
            <a:pPr marL="225425" indent="-225425" algn="l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altLang="zh-CN" sz="18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Considering </a:t>
            </a:r>
            <a:r>
              <a:rPr lang="en-US" altLang="zh-CN" sz="1800" b="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traffic suggests moving some shelters</a:t>
            </a:r>
            <a:r>
              <a:rPr lang="en-US" altLang="zh-CN" sz="18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.</a:t>
            </a:r>
            <a:endParaRPr lang="en-US" altLang="zh-CN" sz="1800" b="0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34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TEAM</a:t>
            </a:r>
            <a:endParaRPr lang="en-US" dirty="0"/>
          </a:p>
        </p:txBody>
      </p:sp>
      <p:pic>
        <p:nvPicPr>
          <p:cNvPr id="3225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3563" y="5194300"/>
            <a:ext cx="5821362" cy="8588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067050" y="5124450"/>
            <a:ext cx="5886450" cy="981075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390" y="5076825"/>
            <a:ext cx="4946649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 bwMode="auto">
          <a:xfrm>
            <a:off x="219074" y="5114925"/>
            <a:ext cx="2771775" cy="1552575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71"/>
          <a:stretch/>
        </p:blipFill>
        <p:spPr bwMode="auto">
          <a:xfrm>
            <a:off x="228599" y="5133975"/>
            <a:ext cx="3150396" cy="154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2" y="1539376"/>
            <a:ext cx="8989517" cy="3170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32" name="Slide Number Placeholder 17"/>
          <p:cNvSpPr txBox="1">
            <a:spLocks/>
          </p:cNvSpPr>
          <p:nvPr/>
        </p:nvSpPr>
        <p:spPr bwMode="auto">
          <a:xfrm>
            <a:off x="8229600" y="6345238"/>
            <a:ext cx="609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30000"/>
              </a:spcBef>
              <a:spcAft>
                <a:spcPct val="0"/>
              </a:spcAft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30000"/>
              </a:spcBef>
              <a:spcAft>
                <a:spcPct val="0"/>
              </a:spcAft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30000"/>
              </a:spcBef>
              <a:spcAft>
                <a:spcPct val="0"/>
              </a:spcAft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30000"/>
              </a:spcBef>
              <a:spcAft>
                <a:spcPct val="0"/>
              </a:spcAft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30000"/>
              </a:spcBef>
              <a:spcAft>
                <a:spcPct val="0"/>
              </a:spcAft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fld id="{B1A15FAD-02A1-4C3F-9CC4-82FB2A402B35}" type="slidenum">
              <a:rPr lang="zh-CN" altLang="en-US" smtClean="0"/>
              <a:pPr/>
              <a:t>20</a:t>
            </a:fld>
            <a:endParaRPr lang="en-US" altLang="zh-CN" smtClean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309018" y="1536157"/>
            <a:ext cx="8467725" cy="22246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b="1" dirty="0" smtClean="0">
                <a:solidFill>
                  <a:srgbClr val="0000CC"/>
                </a:solidFill>
                <a:ea typeface="ＭＳ Ｐゴシック" pitchFamily="50" charset="-128"/>
              </a:rPr>
              <a:t>Illustrative hurricane scenario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pic>
        <p:nvPicPr>
          <p:cNvPr id="25" name="Picture 5" descr="Z:\MyResearch\NC Data\TransCAD files\highway09\P=50 S1\H2b.bmp"/>
          <p:cNvPicPr>
            <a:picLocks noChangeAspect="1" noChangeArrowheads="1"/>
          </p:cNvPicPr>
          <p:nvPr/>
        </p:nvPicPr>
        <p:blipFill>
          <a:blip r:embed="rId2" cstate="print"/>
          <a:srcRect t="18385"/>
          <a:stretch>
            <a:fillRect/>
          </a:stretch>
        </p:blipFill>
        <p:spPr bwMode="auto">
          <a:xfrm>
            <a:off x="914400" y="2181225"/>
            <a:ext cx="80010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10"/>
          <p:cNvSpPr txBox="1">
            <a:spLocks noChangeArrowheads="1"/>
          </p:cNvSpPr>
          <p:nvPr/>
        </p:nvSpPr>
        <p:spPr bwMode="auto">
          <a:xfrm>
            <a:off x="958850" y="4547823"/>
            <a:ext cx="4127500" cy="179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Evacuation demand: 410,000</a:t>
            </a:r>
          </a:p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Shelter demand: 44,260</a:t>
            </a:r>
          </a:p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Peak wind: 175 mph (Category 5)</a:t>
            </a:r>
          </a:p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Landfall near Wilmington, then travels north along coast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75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309018" y="1536158"/>
            <a:ext cx="8467725" cy="911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0000CC"/>
                </a:solidFill>
                <a:ea typeface="ＭＳ Ｐゴシック" pitchFamily="50" charset="-128"/>
              </a:rPr>
              <a:t>Illustrative hurricane </a:t>
            </a:r>
            <a:r>
              <a:rPr lang="en-US" dirty="0" smtClean="0">
                <a:solidFill>
                  <a:srgbClr val="0000CC"/>
                </a:solidFill>
                <a:ea typeface="ＭＳ Ｐゴシック" pitchFamily="50" charset="-128"/>
              </a:rPr>
              <a:t>scenario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 smtClean="0">
                <a:solidFill>
                  <a:srgbClr val="0000CC"/>
                </a:solidFill>
                <a:ea typeface="ＭＳ Ｐゴシック" pitchFamily="50" charset="-128"/>
              </a:rPr>
              <a:t>(Assuming </a:t>
            </a:r>
            <a:r>
              <a:rPr lang="en-US" sz="1800" b="0" dirty="0" err="1" smtClean="0">
                <a:solidFill>
                  <a:srgbClr val="0000CC"/>
                </a:solidFill>
                <a:ea typeface="ＭＳ Ｐゴシック" pitchFamily="50" charset="-128"/>
              </a:rPr>
              <a:t>nonshelter</a:t>
            </a:r>
            <a:r>
              <a:rPr lang="en-US" sz="1800" b="0" dirty="0" smtClean="0">
                <a:solidFill>
                  <a:srgbClr val="0000CC"/>
                </a:solidFill>
                <a:ea typeface="ＭＳ Ｐゴシック" pitchFamily="50" charset="-128"/>
              </a:rPr>
              <a:t> evacuees exit quickly as possible)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ea typeface="ＭＳ Ｐゴシック" pitchFamily="50" charset="-128"/>
              </a:rPr>
              <a:t>Shelter use and </a:t>
            </a:r>
            <a:r>
              <a:rPr lang="en-US" sz="1800" u="sng" dirty="0" smtClean="0">
                <a:solidFill>
                  <a:srgbClr val="FF0000"/>
                </a:solidFill>
                <a:ea typeface="ＭＳ Ｐゴシック" pitchFamily="50" charset="-128"/>
              </a:rPr>
              <a:t>total traffic flows</a:t>
            </a:r>
            <a:endParaRPr lang="en-US" sz="1800" u="sng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grpSp>
        <p:nvGrpSpPr>
          <p:cNvPr id="7" name="Group 35"/>
          <p:cNvGrpSpPr>
            <a:grpSpLocks/>
          </p:cNvGrpSpPr>
          <p:nvPr/>
        </p:nvGrpSpPr>
        <p:grpSpPr bwMode="auto">
          <a:xfrm>
            <a:off x="516848" y="3036448"/>
            <a:ext cx="8104865" cy="3485829"/>
            <a:chOff x="794197" y="2362200"/>
            <a:chExt cx="7816403" cy="4067175"/>
          </a:xfrm>
        </p:grpSpPr>
        <p:pic>
          <p:nvPicPr>
            <p:cNvPr id="9" name="Picture 3" descr="Z:\MyResearch\NC Data\TransCAD files\highway09\P=50 S1\H2_TotalFlowa.bmp"/>
            <p:cNvPicPr>
              <a:picLocks noChangeAspect="1" noChangeArrowheads="1"/>
            </p:cNvPicPr>
            <p:nvPr/>
          </p:nvPicPr>
          <p:blipFill>
            <a:blip r:embed="rId2" cstate="print"/>
            <a:srcRect l="4681" t="23883"/>
            <a:stretch>
              <a:fillRect/>
            </a:stretch>
          </p:blipFill>
          <p:spPr bwMode="auto">
            <a:xfrm>
              <a:off x="794197" y="2362200"/>
              <a:ext cx="7619999" cy="406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Arrow Connector 9"/>
            <p:cNvCxnSpPr>
              <a:stCxn id="11" idx="0"/>
            </p:cNvCxnSpPr>
            <p:nvPr/>
          </p:nvCxnSpPr>
          <p:spPr>
            <a:xfrm flipH="1" flipV="1">
              <a:off x="6020438" y="4572065"/>
              <a:ext cx="132712" cy="609534"/>
            </a:xfrm>
            <a:prstGeom prst="straightConnector1">
              <a:avLst/>
            </a:prstGeom>
            <a:ln w="19050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4"/>
            <p:cNvSpPr txBox="1">
              <a:spLocks noChangeArrowheads="1"/>
            </p:cNvSpPr>
            <p:nvPr/>
          </p:nvSpPr>
          <p:spPr bwMode="auto">
            <a:xfrm>
              <a:off x="5943600" y="5181600"/>
              <a:ext cx="419100" cy="294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400" b="0">
                  <a:latin typeface="+mn-lt"/>
                  <a:cs typeface="Times New Roman" pitchFamily="18" charset="0"/>
                </a:rPr>
                <a:t>I-40</a:t>
              </a:r>
            </a:p>
          </p:txBody>
        </p:sp>
        <p:cxnSp>
          <p:nvCxnSpPr>
            <p:cNvPr id="12" name="Straight Arrow Connector 11"/>
            <p:cNvCxnSpPr>
              <a:stCxn id="13" idx="0"/>
            </p:cNvCxnSpPr>
            <p:nvPr/>
          </p:nvCxnSpPr>
          <p:spPr>
            <a:xfrm flipV="1">
              <a:off x="5267861" y="4562450"/>
              <a:ext cx="36956" cy="638200"/>
            </a:xfrm>
            <a:prstGeom prst="straightConnector1">
              <a:avLst/>
            </a:prstGeom>
            <a:ln w="19050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6"/>
            <p:cNvSpPr txBox="1">
              <a:spLocks noChangeArrowheads="1"/>
            </p:cNvSpPr>
            <p:nvPr/>
          </p:nvSpPr>
          <p:spPr bwMode="auto">
            <a:xfrm>
              <a:off x="4963060" y="5200650"/>
              <a:ext cx="609600" cy="294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400" b="0">
                  <a:latin typeface="+mn-lt"/>
                  <a:cs typeface="Times New Roman" pitchFamily="18" charset="0"/>
                </a:rPr>
                <a:t>US-74</a:t>
              </a:r>
            </a:p>
          </p:txBody>
        </p:sp>
        <p:cxnSp>
          <p:nvCxnSpPr>
            <p:cNvPr id="14" name="Straight Arrow Connector 13"/>
            <p:cNvCxnSpPr>
              <a:stCxn id="15" idx="1"/>
            </p:cNvCxnSpPr>
            <p:nvPr/>
          </p:nvCxnSpPr>
          <p:spPr>
            <a:xfrm flipH="1">
              <a:off x="6400414" y="3169356"/>
              <a:ext cx="1566082" cy="564594"/>
            </a:xfrm>
            <a:prstGeom prst="straightConnector1">
              <a:avLst/>
            </a:prstGeom>
            <a:ln w="19050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20"/>
            <p:cNvSpPr txBox="1">
              <a:spLocks noChangeArrowheads="1"/>
            </p:cNvSpPr>
            <p:nvPr/>
          </p:nvSpPr>
          <p:spPr bwMode="auto">
            <a:xfrm>
              <a:off x="7966496" y="3022122"/>
              <a:ext cx="609600" cy="294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400" b="0">
                  <a:latin typeface="+mn-lt"/>
                  <a:cs typeface="Times New Roman" pitchFamily="18" charset="0"/>
                </a:rPr>
                <a:t>US-70</a:t>
              </a:r>
            </a:p>
          </p:txBody>
        </p:sp>
        <p:cxnSp>
          <p:nvCxnSpPr>
            <p:cNvPr id="16" name="Straight Arrow Connector 15"/>
            <p:cNvCxnSpPr>
              <a:stCxn id="17" idx="1"/>
            </p:cNvCxnSpPr>
            <p:nvPr/>
          </p:nvCxnSpPr>
          <p:spPr>
            <a:xfrm flipH="1">
              <a:off x="6332334" y="3652434"/>
              <a:ext cx="1668666" cy="429261"/>
            </a:xfrm>
            <a:prstGeom prst="straightConnector1">
              <a:avLst/>
            </a:prstGeom>
            <a:ln w="19050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23"/>
            <p:cNvSpPr txBox="1">
              <a:spLocks noChangeArrowheads="1"/>
            </p:cNvSpPr>
            <p:nvPr/>
          </p:nvSpPr>
          <p:spPr bwMode="auto">
            <a:xfrm>
              <a:off x="8001000" y="3505200"/>
              <a:ext cx="609600" cy="294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400" b="0">
                  <a:latin typeface="+mn-lt"/>
                  <a:cs typeface="Times New Roman" pitchFamily="18" charset="0"/>
                </a:rPr>
                <a:t>NC-24</a:t>
              </a:r>
            </a:p>
          </p:txBody>
        </p:sp>
      </p:grpSp>
      <p:cxnSp>
        <p:nvCxnSpPr>
          <p:cNvPr id="19" name="AutoShape 1"/>
          <p:cNvCxnSpPr>
            <a:cxnSpLocks noChangeShapeType="1"/>
          </p:cNvCxnSpPr>
          <p:nvPr/>
        </p:nvCxnSpPr>
        <p:spPr bwMode="auto">
          <a:xfrm>
            <a:off x="3952002" y="4396133"/>
            <a:ext cx="1085136" cy="27469"/>
          </a:xfrm>
          <a:prstGeom prst="straightConnector1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</p:spPr>
      </p:cxnSp>
      <p:cxnSp>
        <p:nvCxnSpPr>
          <p:cNvPr id="20" name="AutoShape 2"/>
          <p:cNvCxnSpPr>
            <a:cxnSpLocks noChangeShapeType="1"/>
          </p:cNvCxnSpPr>
          <p:nvPr/>
        </p:nvCxnSpPr>
        <p:spPr bwMode="auto">
          <a:xfrm>
            <a:off x="5047989" y="2855935"/>
            <a:ext cx="362211" cy="389741"/>
          </a:xfrm>
          <a:prstGeom prst="straightConnector1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</p:spPr>
      </p:cxn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4525070" y="2681594"/>
            <a:ext cx="1359293" cy="1648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Aft>
                <a:spcPts val="1000"/>
              </a:spcAft>
              <a:defRPr/>
            </a:pPr>
            <a:r>
              <a:rPr lang="en-US" altLang="zh-CN" sz="1200" dirty="0">
                <a:latin typeface="Calibri" pitchFamily="34" charset="0"/>
              </a:rPr>
              <a:t>  To Raleigh-Durham 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068611" y="4291822"/>
            <a:ext cx="1969989" cy="1730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Aft>
                <a:spcPts val="1000"/>
              </a:spcAft>
              <a:defRPr/>
            </a:pPr>
            <a:r>
              <a:rPr lang="en-US" altLang="zh-CN" sz="1200" dirty="0">
                <a:latin typeface="Calibri" pitchFamily="34" charset="0"/>
              </a:rPr>
              <a:t>  To Charlotte and S. Carolina</a:t>
            </a:r>
            <a:endParaRPr lang="en-US" sz="1200" dirty="0">
              <a:latin typeface="Arial" pitchFamily="34" charset="0"/>
            </a:endParaRPr>
          </a:p>
        </p:txBody>
      </p:sp>
      <p:cxnSp>
        <p:nvCxnSpPr>
          <p:cNvPr id="23" name="AutoShape 5"/>
          <p:cNvCxnSpPr>
            <a:cxnSpLocks noChangeShapeType="1"/>
          </p:cNvCxnSpPr>
          <p:nvPr/>
        </p:nvCxnSpPr>
        <p:spPr bwMode="auto">
          <a:xfrm>
            <a:off x="4158641" y="2830883"/>
            <a:ext cx="794359" cy="719593"/>
          </a:xfrm>
          <a:prstGeom prst="straightConnector1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</p:spPr>
      </p:cxn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3367417" y="2657586"/>
            <a:ext cx="1044094" cy="1648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Aft>
                <a:spcPts val="1000"/>
              </a:spcAft>
              <a:defRPr/>
            </a:pPr>
            <a:r>
              <a:rPr lang="en-US" altLang="zh-CN" sz="1200" dirty="0">
                <a:latin typeface="Calibri" pitchFamily="34" charset="0"/>
              </a:rPr>
              <a:t>  To Greensboro 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98415" y="4857222"/>
            <a:ext cx="1213882" cy="221599"/>
          </a:xfrm>
          <a:prstGeom prst="rect">
            <a:avLst/>
          </a:prstGeom>
          <a:noFill/>
        </p:spPr>
        <p:txBody>
          <a:bodyPr wrap="square" lIns="18288" tIns="18288" rIns="18288" bIns="18288">
            <a:spAutoFit/>
          </a:bodyPr>
          <a:lstStyle/>
          <a:p>
            <a:pPr>
              <a:defRPr/>
            </a:pPr>
            <a:r>
              <a:rPr lang="en-US" sz="1200" b="0" dirty="0">
                <a:latin typeface="+mn-lt"/>
                <a:cs typeface="Times New Roman" pitchFamily="18" charset="0"/>
              </a:rPr>
              <a:t>Wilmington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69605" y="4611992"/>
            <a:ext cx="1161197" cy="221599"/>
          </a:xfrm>
          <a:prstGeom prst="rect">
            <a:avLst/>
          </a:prstGeom>
          <a:noFill/>
        </p:spPr>
        <p:txBody>
          <a:bodyPr wrap="square" lIns="18288" tIns="18288" rIns="18288" bIns="18288">
            <a:spAutoFit/>
          </a:bodyPr>
          <a:lstStyle/>
          <a:p>
            <a:pPr>
              <a:defRPr/>
            </a:pPr>
            <a:r>
              <a:rPr lang="en-US" sz="1200" b="0" dirty="0">
                <a:latin typeface="+mn-lt"/>
                <a:cs typeface="Times New Roman" pitchFamily="18" charset="0"/>
              </a:rPr>
              <a:t>Jacksonville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136804" y="4266243"/>
            <a:ext cx="978496" cy="221599"/>
          </a:xfrm>
          <a:prstGeom prst="rect">
            <a:avLst/>
          </a:prstGeom>
          <a:noFill/>
        </p:spPr>
        <p:txBody>
          <a:bodyPr wrap="square" lIns="18288" tIns="18288" rIns="18288" bIns="18288">
            <a:spAutoFit/>
          </a:bodyPr>
          <a:lstStyle/>
          <a:p>
            <a:pPr>
              <a:defRPr/>
            </a:pPr>
            <a:r>
              <a:rPr lang="en-US" sz="1200" b="0" dirty="0">
                <a:latin typeface="+mn-lt"/>
                <a:cs typeface="Times New Roman" pitchFamily="18" charset="0"/>
              </a:rPr>
              <a:t>Morehead</a:t>
            </a:r>
          </a:p>
        </p:txBody>
      </p:sp>
      <p:sp>
        <p:nvSpPr>
          <p:cNvPr id="31" name="TextBox 10"/>
          <p:cNvSpPr txBox="1">
            <a:spLocks noChangeArrowheads="1"/>
          </p:cNvSpPr>
          <p:nvPr/>
        </p:nvSpPr>
        <p:spPr bwMode="auto">
          <a:xfrm>
            <a:off x="415379" y="5235926"/>
            <a:ext cx="5056280" cy="148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Northbound I-40 and </a:t>
            </a:r>
            <a:r>
              <a:rPr lang="en-US" altLang="zh-CN" sz="1600" b="0" dirty="0" err="1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Rte</a:t>
            </a: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 74 heavy </a:t>
            </a:r>
          </a:p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Some shelters in west not needed</a:t>
            </a:r>
          </a:p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S</a:t>
            </a: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ome </a:t>
            </a:r>
            <a:r>
              <a:rPr lang="en-US" altLang="zh-CN" sz="1600" b="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shelters </a:t>
            </a: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in </a:t>
            </a:r>
            <a:r>
              <a:rPr lang="en-US" altLang="zh-CN" sz="1600" b="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east </a:t>
            </a: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cannot be used</a:t>
            </a:r>
          </a:p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Congestion b/c many to Raleigh/Durham</a:t>
            </a: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30" name="TextBox 10"/>
          <p:cNvSpPr txBox="1">
            <a:spLocks noChangeArrowheads="1"/>
          </p:cNvSpPr>
          <p:nvPr/>
        </p:nvSpPr>
        <p:spPr bwMode="auto">
          <a:xfrm>
            <a:off x="6342277" y="6513290"/>
            <a:ext cx="3002139" cy="34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algn="l">
              <a:lnSpc>
                <a:spcPct val="125000"/>
              </a:lnSpc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Thickest line = 7500 </a:t>
            </a:r>
            <a:r>
              <a:rPr lang="en-US" altLang="zh-CN" sz="1600" b="0" dirty="0" err="1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vph</a:t>
            </a:r>
            <a:endParaRPr lang="en-US" altLang="zh-CN" sz="1600" b="0" dirty="0" smtClean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38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652463" y="2580844"/>
            <a:ext cx="8053387" cy="3986212"/>
            <a:chOff x="652730" y="2359461"/>
            <a:chExt cx="8052756" cy="3972331"/>
          </a:xfrm>
        </p:grpSpPr>
        <p:pic>
          <p:nvPicPr>
            <p:cNvPr id="10" name="Picture 2" descr="Z:\MyResearch\NC Data\TransCAD files\highway09\P=50 S1\H2_ShFlow_inita.bmp"/>
            <p:cNvPicPr>
              <a:picLocks noChangeAspect="1" noChangeArrowheads="1"/>
            </p:cNvPicPr>
            <p:nvPr/>
          </p:nvPicPr>
          <p:blipFill>
            <a:blip r:embed="rId2" cstate="print"/>
            <a:srcRect t="25258"/>
            <a:stretch>
              <a:fillRect/>
            </a:stretch>
          </p:blipFill>
          <p:spPr bwMode="auto">
            <a:xfrm>
              <a:off x="652730" y="2359461"/>
              <a:ext cx="8052756" cy="3972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Arrow Connector 10"/>
            <p:cNvCxnSpPr>
              <a:stCxn id="12" idx="1"/>
            </p:cNvCxnSpPr>
            <p:nvPr/>
          </p:nvCxnSpPr>
          <p:spPr>
            <a:xfrm rot="10800000" flipV="1">
              <a:off x="6324423" y="3859170"/>
              <a:ext cx="1447687" cy="256279"/>
            </a:xfrm>
            <a:prstGeom prst="straightConnector1">
              <a:avLst/>
            </a:prstGeom>
            <a:ln w="19050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23"/>
            <p:cNvSpPr txBox="1">
              <a:spLocks noChangeArrowheads="1"/>
            </p:cNvSpPr>
            <p:nvPr/>
          </p:nvSpPr>
          <p:spPr bwMode="auto">
            <a:xfrm>
              <a:off x="7772400" y="3733800"/>
              <a:ext cx="546100" cy="250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>
              <a:spAutoFit/>
            </a:bodyPr>
            <a:lstStyle/>
            <a:p>
              <a:r>
                <a:rPr lang="en-US" altLang="zh-CN" sz="1400">
                  <a:latin typeface="Times New Roman" pitchFamily="18" charset="0"/>
                  <a:cs typeface="Times New Roman" pitchFamily="18" charset="0"/>
                </a:rPr>
                <a:t>NC-24</a:t>
              </a:r>
            </a:p>
          </p:txBody>
        </p:sp>
      </p:grp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9018" y="1536158"/>
            <a:ext cx="8467725" cy="911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0000CC"/>
                </a:solidFill>
                <a:ea typeface="ＭＳ Ｐゴシック" pitchFamily="50" charset="-128"/>
              </a:rPr>
              <a:t>Illustrative hurricane </a:t>
            </a:r>
            <a:r>
              <a:rPr lang="en-US" dirty="0" smtClean="0">
                <a:solidFill>
                  <a:srgbClr val="0000CC"/>
                </a:solidFill>
                <a:ea typeface="ＭＳ Ｐゴシック" pitchFamily="50" charset="-128"/>
              </a:rPr>
              <a:t>scenario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 smtClean="0">
                <a:solidFill>
                  <a:srgbClr val="0000CC"/>
                </a:solidFill>
                <a:ea typeface="ＭＳ Ｐゴシック" pitchFamily="50" charset="-128"/>
              </a:rPr>
              <a:t>(Assuming </a:t>
            </a:r>
            <a:r>
              <a:rPr lang="en-US" sz="1800" b="0" dirty="0" err="1" smtClean="0">
                <a:solidFill>
                  <a:srgbClr val="0000CC"/>
                </a:solidFill>
                <a:ea typeface="ＭＳ Ｐゴシック" pitchFamily="50" charset="-128"/>
              </a:rPr>
              <a:t>nonshelter</a:t>
            </a:r>
            <a:r>
              <a:rPr lang="en-US" sz="1800" b="0" dirty="0" smtClean="0">
                <a:solidFill>
                  <a:srgbClr val="0000CC"/>
                </a:solidFill>
                <a:ea typeface="ＭＳ Ｐゴシック" pitchFamily="50" charset="-128"/>
              </a:rPr>
              <a:t> evacuees exit quickly as possible)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ea typeface="ＭＳ Ｐゴシック" pitchFamily="50" charset="-128"/>
              </a:rPr>
              <a:t>Shelter use and </a:t>
            </a:r>
            <a:r>
              <a:rPr lang="en-US" sz="1800" u="sng" dirty="0" smtClean="0">
                <a:solidFill>
                  <a:srgbClr val="FF0000"/>
                </a:solidFill>
                <a:ea typeface="ＭＳ Ｐゴシック" pitchFamily="50" charset="-128"/>
              </a:rPr>
              <a:t>traffic flows to shelters only</a:t>
            </a:r>
            <a:endParaRPr lang="en-US" sz="1800" u="sng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796012" y="6134866"/>
            <a:ext cx="3059113" cy="31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NC-24 heavily used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234950" y="4859838"/>
            <a:ext cx="3346450" cy="96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US" altLang="zh-CN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Initial solution</a:t>
            </a:r>
          </a:p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en-US" sz="1600" b="0" dirty="0" smtClean="0">
                <a:latin typeface="+mn-lt"/>
              </a:rPr>
              <a:t>(not </a:t>
            </a:r>
            <a:r>
              <a:rPr lang="en-US" sz="1600" b="0" dirty="0">
                <a:latin typeface="+mn-lt"/>
              </a:rPr>
              <a:t>considering </a:t>
            </a:r>
            <a:r>
              <a:rPr lang="en-US" sz="1600" b="0" dirty="0" smtClean="0">
                <a:latin typeface="+mn-lt"/>
              </a:rPr>
              <a:t>effect shelter </a:t>
            </a:r>
            <a:r>
              <a:rPr lang="en-US" sz="1600" b="0" dirty="0">
                <a:latin typeface="+mn-lt"/>
              </a:rPr>
              <a:t>location has on travel </a:t>
            </a:r>
            <a:r>
              <a:rPr lang="en-US" sz="1600" b="0" dirty="0" smtClean="0">
                <a:latin typeface="+mn-lt"/>
              </a:rPr>
              <a:t>times)</a:t>
            </a:r>
            <a:endParaRPr lang="en-US" altLang="zh-CN" sz="1600" b="0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6334602" y="6513290"/>
            <a:ext cx="2646559" cy="34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algn="l">
              <a:lnSpc>
                <a:spcPct val="125000"/>
              </a:lnSpc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Thickest line = 750 </a:t>
            </a:r>
            <a:r>
              <a:rPr lang="en-US" altLang="zh-CN" sz="1600" b="0" dirty="0" err="1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vph</a:t>
            </a:r>
            <a:endParaRPr lang="en-US" altLang="zh-CN" sz="1600" b="0" dirty="0" smtClean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38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32" name="Slide Number Placeholder 17"/>
          <p:cNvSpPr txBox="1">
            <a:spLocks/>
          </p:cNvSpPr>
          <p:nvPr/>
        </p:nvSpPr>
        <p:spPr bwMode="auto">
          <a:xfrm>
            <a:off x="8229600" y="6345238"/>
            <a:ext cx="609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30000"/>
              </a:spcBef>
              <a:spcAft>
                <a:spcPct val="0"/>
              </a:spcAft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30000"/>
              </a:spcBef>
              <a:spcAft>
                <a:spcPct val="0"/>
              </a:spcAft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30000"/>
              </a:spcBef>
              <a:spcAft>
                <a:spcPct val="0"/>
              </a:spcAft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30000"/>
              </a:spcBef>
              <a:spcAft>
                <a:spcPct val="0"/>
              </a:spcAft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30000"/>
              </a:spcBef>
              <a:spcAft>
                <a:spcPct val="0"/>
              </a:spcAft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rgbClr val="000B10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fld id="{B1A15FAD-02A1-4C3F-9CC4-82FB2A402B35}" type="slidenum">
              <a:rPr lang="zh-CN" altLang="en-US" smtClean="0"/>
              <a:pPr/>
              <a:t>23</a:t>
            </a:fld>
            <a:endParaRPr lang="en-US" altLang="zh-CN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09018" y="1536158"/>
            <a:ext cx="8467725" cy="911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0000CC"/>
                </a:solidFill>
                <a:ea typeface="ＭＳ Ｐゴシック" pitchFamily="50" charset="-128"/>
              </a:rPr>
              <a:t>Illustrative hurricane </a:t>
            </a:r>
            <a:r>
              <a:rPr lang="en-US" dirty="0" smtClean="0">
                <a:solidFill>
                  <a:srgbClr val="0000CC"/>
                </a:solidFill>
                <a:ea typeface="ＭＳ Ｐゴシック" pitchFamily="50" charset="-128"/>
              </a:rPr>
              <a:t>scenario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 smtClean="0">
                <a:solidFill>
                  <a:srgbClr val="0000CC"/>
                </a:solidFill>
                <a:ea typeface="ＭＳ Ｐゴシック" pitchFamily="50" charset="-128"/>
              </a:rPr>
              <a:t>(Assuming </a:t>
            </a:r>
            <a:r>
              <a:rPr lang="en-US" sz="1800" b="0" dirty="0" err="1" smtClean="0">
                <a:solidFill>
                  <a:srgbClr val="0000CC"/>
                </a:solidFill>
                <a:ea typeface="ＭＳ Ｐゴシック" pitchFamily="50" charset="-128"/>
              </a:rPr>
              <a:t>nonshelter</a:t>
            </a:r>
            <a:r>
              <a:rPr lang="en-US" sz="1800" b="0" dirty="0" smtClean="0">
                <a:solidFill>
                  <a:srgbClr val="0000CC"/>
                </a:solidFill>
                <a:ea typeface="ＭＳ Ｐゴシック" pitchFamily="50" charset="-128"/>
              </a:rPr>
              <a:t> evacuees exit quickly as possible)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ea typeface="ＭＳ Ｐゴシック" pitchFamily="50" charset="-128"/>
              </a:rPr>
              <a:t>Shelter use and traffic flows to shelters only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pic>
        <p:nvPicPr>
          <p:cNvPr id="9" name="Picture 6" descr="Z:\MyResearch\NC Data\TransCAD files\highway09\P=50 S1\H2_ShFlowa.bmp"/>
          <p:cNvPicPr>
            <a:picLocks noChangeAspect="1" noChangeArrowheads="1"/>
          </p:cNvPicPr>
          <p:nvPr/>
        </p:nvPicPr>
        <p:blipFill>
          <a:blip r:embed="rId2" cstate="print"/>
          <a:srcRect l="1907" t="23883"/>
          <a:stretch>
            <a:fillRect/>
          </a:stretch>
        </p:blipFill>
        <p:spPr bwMode="auto">
          <a:xfrm>
            <a:off x="727075" y="2500640"/>
            <a:ext cx="7881938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883695" y="6172443"/>
            <a:ext cx="3584030" cy="31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Little traffic on congested roads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6334602" y="6513290"/>
            <a:ext cx="2646559" cy="34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algn="l">
              <a:lnSpc>
                <a:spcPct val="125000"/>
              </a:lnSpc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Thickest line = 750 </a:t>
            </a:r>
            <a:r>
              <a:rPr lang="en-US" altLang="zh-CN" sz="1600" b="0" dirty="0" err="1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vph</a:t>
            </a:r>
            <a:endParaRPr lang="en-US" altLang="zh-CN" sz="1600" b="0" dirty="0" smtClean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06921" y="4787682"/>
            <a:ext cx="3013075" cy="96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en-US" altLang="zh-CN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Optimized solution</a:t>
            </a:r>
          </a:p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en-US" sz="1600" b="0" dirty="0" smtClean="0">
                <a:latin typeface="+mn-lt"/>
              </a:rPr>
              <a:t>(considering effect shelter </a:t>
            </a:r>
            <a:r>
              <a:rPr lang="en-US" sz="1600" b="0" dirty="0">
                <a:latin typeface="+mn-lt"/>
              </a:rPr>
              <a:t>location has on travel times</a:t>
            </a:r>
            <a:r>
              <a:rPr lang="en-US" sz="1600" b="0" dirty="0" smtClean="0">
                <a:latin typeface="+mn-lt"/>
              </a:rPr>
              <a:t>)</a:t>
            </a:r>
            <a:endParaRPr lang="en-US" altLang="zh-CN" sz="1600" b="0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38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309018" y="1536157"/>
            <a:ext cx="8467725" cy="9403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b="1" dirty="0" smtClean="0">
                <a:solidFill>
                  <a:srgbClr val="0000CC"/>
                </a:solidFill>
                <a:ea typeface="ＭＳ Ｐゴシック" pitchFamily="50" charset="-128"/>
              </a:rPr>
              <a:t>Different assumption for non-shelter evacuees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2899" y="2033588"/>
            <a:ext cx="8229600" cy="20288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1800" dirty="0" smtClean="0">
                <a:cs typeface="仿宋_GB2312"/>
              </a:rPr>
              <a:t>Two types of evacuees: To shelter or not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1800" dirty="0" smtClean="0">
                <a:ea typeface="宋体" pitchFamily="2" charset="-122"/>
              </a:rPr>
              <a:t>For evacuees not going to a public shelter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1800" dirty="0" smtClean="0">
                <a:ea typeface="宋体" pitchFamily="2" charset="-122"/>
              </a:rPr>
              <a:t>Leave evacuation area as quickly as possible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1800" dirty="0" smtClean="0">
                <a:ea typeface="宋体" pitchFamily="2" charset="-122"/>
              </a:rPr>
              <a:t>Fixed destinations </a:t>
            </a:r>
          </a:p>
          <a:p>
            <a:pPr marL="914400" lvl="1" indent="-45720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zh-CN" sz="1800" dirty="0" smtClean="0">
                <a:ea typeface="宋体" pitchFamily="2" charset="-122"/>
              </a:rPr>
              <a:t>    (Outer Banks to VA; others evenly distributed between 5 cities)</a:t>
            </a:r>
          </a:p>
          <a:p>
            <a:pPr marL="914400" lvl="1" indent="-4572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en-US" altLang="zh-CN" sz="1800" dirty="0" smtClean="0">
              <a:cs typeface="仿宋_GB2312"/>
            </a:endParaRPr>
          </a:p>
        </p:txBody>
      </p:sp>
      <p:pic>
        <p:nvPicPr>
          <p:cNvPr id="10" name="Picture 1" descr="C:\Documents and Settings\cl434\Desktop\a.bmp"/>
          <p:cNvPicPr>
            <a:picLocks noChangeAspect="1" noChangeArrowheads="1"/>
          </p:cNvPicPr>
          <p:nvPr/>
        </p:nvPicPr>
        <p:blipFill>
          <a:blip r:embed="rId2" cstate="print"/>
          <a:srcRect l="8157" t="37444" b="10109"/>
          <a:stretch>
            <a:fillRect/>
          </a:stretch>
        </p:blipFill>
        <p:spPr bwMode="auto">
          <a:xfrm>
            <a:off x="1419224" y="4452937"/>
            <a:ext cx="60960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5400000" flipH="1" flipV="1">
            <a:off x="6512720" y="4414818"/>
            <a:ext cx="228600" cy="1587"/>
          </a:xfrm>
          <a:prstGeom prst="straightConnector1">
            <a:avLst/>
          </a:prstGeom>
          <a:ln w="1905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6267448" y="4049712"/>
            <a:ext cx="9620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r>
              <a:rPr lang="en-US" altLang="zh-CN" sz="1400" b="0" dirty="0">
                <a:latin typeface="+mn-lt"/>
                <a:cs typeface="Times New Roman" pitchFamily="18" charset="0"/>
              </a:rPr>
              <a:t>Virginia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3857624" y="4202112"/>
            <a:ext cx="1282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algn="ctr"/>
            <a:r>
              <a:rPr lang="en-US" altLang="zh-CN" sz="1400" b="0">
                <a:latin typeface="+mn-lt"/>
                <a:cs typeface="Times New Roman" pitchFamily="18" charset="0"/>
              </a:rPr>
              <a:t>Greensboro</a:t>
            </a:r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>
          <a:xfrm>
            <a:off x="4498974" y="4454489"/>
            <a:ext cx="44450" cy="43342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5508623" y="4151312"/>
            <a:ext cx="9620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algn="ctr"/>
            <a:r>
              <a:rPr lang="en-US" altLang="zh-CN" sz="1400" b="0">
                <a:latin typeface="+mn-lt"/>
                <a:cs typeface="Times New Roman" pitchFamily="18" charset="0"/>
              </a:rPr>
              <a:t>Raleigh</a:t>
            </a:r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2714624" y="6107112"/>
            <a:ext cx="1282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algn="ctr"/>
            <a:r>
              <a:rPr lang="en-US" altLang="zh-CN" sz="1400" b="0">
                <a:latin typeface="+mn-lt"/>
                <a:cs typeface="Times New Roman" pitchFamily="18" charset="0"/>
              </a:rPr>
              <a:t>Charlotte</a:t>
            </a:r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flipV="1">
            <a:off x="3355974" y="5649912"/>
            <a:ext cx="501650" cy="457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27"/>
          <p:cNvSpPr txBox="1">
            <a:spLocks noChangeArrowheads="1"/>
          </p:cNvSpPr>
          <p:nvPr/>
        </p:nvSpPr>
        <p:spPr bwMode="auto">
          <a:xfrm>
            <a:off x="3933824" y="6259512"/>
            <a:ext cx="1282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algn="ctr"/>
            <a:r>
              <a:rPr lang="en-US" altLang="zh-CN" sz="1400" b="0">
                <a:latin typeface="+mn-lt"/>
                <a:cs typeface="Times New Roman" pitchFamily="18" charset="0"/>
              </a:rPr>
              <a:t>Fayetteville</a:t>
            </a:r>
          </a:p>
        </p:txBody>
      </p:sp>
      <p:cxnSp>
        <p:nvCxnSpPr>
          <p:cNvPr id="19" name="Straight Arrow Connector 18"/>
          <p:cNvCxnSpPr>
            <a:stCxn id="18" idx="0"/>
          </p:cNvCxnSpPr>
          <p:nvPr/>
        </p:nvCxnSpPr>
        <p:spPr>
          <a:xfrm flipV="1">
            <a:off x="4575174" y="5802312"/>
            <a:ext cx="501650" cy="457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4962523" y="3986212"/>
            <a:ext cx="9620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algn="ctr"/>
            <a:r>
              <a:rPr lang="en-US" altLang="zh-CN" sz="1400" b="0">
                <a:latin typeface="+mn-lt"/>
                <a:cs typeface="Times New Roman" pitchFamily="18" charset="0"/>
              </a:rPr>
              <a:t>Durham</a:t>
            </a:r>
          </a:p>
        </p:txBody>
      </p:sp>
      <p:cxnSp>
        <p:nvCxnSpPr>
          <p:cNvPr id="21" name="Straight Arrow Connector 19"/>
          <p:cNvCxnSpPr>
            <a:cxnSpLocks noChangeAspect="1" noChangeShapeType="1"/>
            <a:stCxn id="20" idx="2"/>
          </p:cNvCxnSpPr>
          <p:nvPr/>
        </p:nvCxnSpPr>
        <p:spPr bwMode="auto">
          <a:xfrm flipH="1">
            <a:off x="5127624" y="4238589"/>
            <a:ext cx="315912" cy="75409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2" name="Straight Arrow Connector 19"/>
          <p:cNvCxnSpPr>
            <a:stCxn id="15" idx="2"/>
          </p:cNvCxnSpPr>
          <p:nvPr/>
        </p:nvCxnSpPr>
        <p:spPr>
          <a:xfrm flipH="1">
            <a:off x="5314950" y="4403689"/>
            <a:ext cx="674686" cy="72076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94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graphicFrame>
        <p:nvGraphicFramePr>
          <p:cNvPr id="6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719324"/>
              </p:ext>
            </p:extLst>
          </p:nvPr>
        </p:nvGraphicFramePr>
        <p:xfrm>
          <a:off x="309017" y="1743664"/>
          <a:ext cx="8585867" cy="3346450"/>
        </p:xfrm>
        <a:graphic>
          <a:graphicData uri="http://schemas.openxmlformats.org/drawingml/2006/table">
            <a:tbl>
              <a:tblPr/>
              <a:tblGrid>
                <a:gridCol w="824800"/>
                <a:gridCol w="1331604"/>
                <a:gridCol w="854612"/>
                <a:gridCol w="874486"/>
                <a:gridCol w="884424"/>
                <a:gridCol w="1169457"/>
                <a:gridCol w="819150"/>
                <a:gridCol w="873349"/>
                <a:gridCol w="953985"/>
              </a:tblGrid>
              <a:tr h="36512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Scenario</a:t>
                      </a:r>
                    </a:p>
                  </a:txBody>
                  <a:tcPr marL="18288" marR="18288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Number evacuating</a:t>
                      </a:r>
                    </a:p>
                  </a:txBody>
                  <a:tcPr marL="18288" marR="18288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Number who use shelters</a:t>
                      </a:r>
                    </a:p>
                  </a:txBody>
                  <a:tcPr marL="18288" marR="18288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Average travel time to a shelter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nstantia" pitchFamily="18" charset="0"/>
                        <a:ea typeface="宋体" pitchFamily="2" charset="-122"/>
                      </a:endParaRP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3A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12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nstantia" pitchFamily="18" charset="0"/>
                        <a:ea typeface="宋体" pitchFamily="2" charset="-122"/>
                      </a:endParaRPr>
                    </a:p>
                  </a:txBody>
                  <a:tcPr marL="18288" marR="18288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1928C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nstantia" pitchFamily="18" charset="0"/>
                        <a:ea typeface="宋体" pitchFamily="2" charset="-122"/>
                      </a:endParaRPr>
                    </a:p>
                  </a:txBody>
                  <a:tcPr marL="18288" marR="18288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1928C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nstantia" pitchFamily="18" charset="0"/>
                        <a:ea typeface="宋体" pitchFamily="2" charset="-122"/>
                      </a:endParaRP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1928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Leave area quickly as poss.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21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Fixed destinations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3A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785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nstantia" pitchFamily="18" charset="0"/>
                        <a:ea typeface="宋体" pitchFamily="2" charset="-122"/>
                      </a:endParaRPr>
                    </a:p>
                  </a:txBody>
                  <a:tcPr marL="18288" marR="18288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1928C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nstantia" pitchFamily="18" charset="0"/>
                        <a:ea typeface="宋体" pitchFamily="2" charset="-122"/>
                      </a:endParaRPr>
                    </a:p>
                  </a:txBody>
                  <a:tcPr marL="18288" marR="18288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1928C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nstantia" pitchFamily="18" charset="0"/>
                        <a:ea typeface="宋体" pitchFamily="2" charset="-122"/>
                      </a:endParaRP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192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Initial iteration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21A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Optimal iteration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21A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% reduction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21A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Initial iteration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3A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Optimal iteration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3A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% reduction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3AC0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1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566,530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62,550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4.11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3.41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21%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10.2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3.16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222%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411,860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44,260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2.85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2.49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14%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3.28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2.46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33%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3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323,110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35,537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2.69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2.57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5%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3.33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2.7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24%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4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325,360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34,154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2.18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2.06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6%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4.9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2.3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113%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…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…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…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…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…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…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…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…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itchFamily="2" charset="-122"/>
                        </a:rPr>
                        <a:t>…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296493" y="5227121"/>
            <a:ext cx="8496778" cy="137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altLang="zh-CN" sz="18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Reduction in travel time for </a:t>
            </a:r>
            <a:r>
              <a:rPr lang="en-US" altLang="zh-CN" sz="1800" b="0" dirty="0" err="1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shelterees</a:t>
            </a:r>
            <a:r>
              <a:rPr lang="en-US" altLang="zh-CN" sz="18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 depends on scenario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altLang="zh-CN" sz="18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Reduced 6.7% on average across all trips; 20+% for many scenarios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altLang="zh-CN" sz="18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Benefit more pronounced with fixed destinations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altLang="zh-CN" sz="1800" b="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Choosing </a:t>
            </a:r>
            <a:r>
              <a:rPr lang="en-US" sz="1800" b="0" dirty="0" smtClean="0">
                <a:solidFill>
                  <a:srgbClr val="FF0000"/>
                </a:solidFill>
                <a:latin typeface="+mn-lt"/>
              </a:rPr>
              <a:t>shelter locations carefully can reduce travel times</a:t>
            </a:r>
            <a:endParaRPr lang="en-US" altLang="zh-CN" sz="1800" b="0" dirty="0" smtClean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172075" y="3018774"/>
            <a:ext cx="942975" cy="146685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915275" y="3018774"/>
            <a:ext cx="942975" cy="146685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1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SHELTER </a:t>
            </a:r>
            <a:r>
              <a:rPr lang="en-US" altLang="ja-JP" sz="2400" dirty="0" smtClean="0">
                <a:ea typeface="ＭＳ Ｐゴシック" pitchFamily="50" charset="-128"/>
              </a:rPr>
              <a:t>MODEL 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309018" y="1536157"/>
            <a:ext cx="8834982" cy="9403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sz="2200" b="1" dirty="0" smtClean="0">
                <a:solidFill>
                  <a:srgbClr val="0000CC"/>
                </a:solidFill>
                <a:ea typeface="ＭＳ Ｐゴシック" pitchFamily="50" charset="-128"/>
              </a:rPr>
              <a:t>Fixed destination assumption for non-shelter evacuees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>
                <a:cs typeface="Times New Roman" pitchFamily="18" charset="0"/>
              </a:rPr>
              <a:t>Scenario #1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Shelter </a:t>
            </a:r>
            <a:r>
              <a:rPr lang="en-US" sz="1800" dirty="0">
                <a:solidFill>
                  <a:srgbClr val="FF0000"/>
                </a:solidFill>
                <a:cs typeface="Times New Roman" pitchFamily="18" charset="0"/>
              </a:rPr>
              <a:t>use and traffic flows to </a:t>
            </a: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shelters </a:t>
            </a:r>
            <a:r>
              <a:rPr lang="en-US" sz="1800" dirty="0">
                <a:solidFill>
                  <a:srgbClr val="FF0000"/>
                </a:solidFill>
                <a:cs typeface="Times New Roman" pitchFamily="18" charset="0"/>
              </a:rPr>
              <a:t>only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endParaRPr lang="en-US" b="1" dirty="0" smtClean="0">
              <a:solidFill>
                <a:srgbClr val="0000CC"/>
              </a:solidFill>
              <a:ea typeface="ＭＳ Ｐゴシック" pitchFamily="50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87312" y="3262040"/>
            <a:ext cx="4387850" cy="2273300"/>
            <a:chOff x="4572000" y="1393309"/>
            <a:chExt cx="4388561" cy="2273816"/>
          </a:xfrm>
        </p:grpSpPr>
        <p:pic>
          <p:nvPicPr>
            <p:cNvPr id="9" name="Picture 3" descr="C:\Anna Research\MyResearch\Project documents\Anna Paper 1\H1_ShFlow_init.bmp"/>
            <p:cNvPicPr>
              <a:picLocks noChangeAspect="1" noChangeArrowheads="1"/>
            </p:cNvPicPr>
            <p:nvPr/>
          </p:nvPicPr>
          <p:blipFill>
            <a:blip r:embed="rId2" cstate="print"/>
            <a:srcRect l="8157" t="29372"/>
            <a:stretch>
              <a:fillRect/>
            </a:stretch>
          </p:blipFill>
          <p:spPr bwMode="auto">
            <a:xfrm>
              <a:off x="4572000" y="1393309"/>
              <a:ext cx="4388561" cy="2273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5840603" y="2322219"/>
              <a:ext cx="470007" cy="349307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2"/>
          <p:cNvGrpSpPr>
            <a:grpSpLocks/>
          </p:cNvGrpSpPr>
          <p:nvPr/>
        </p:nvGrpSpPr>
        <p:grpSpPr bwMode="auto">
          <a:xfrm>
            <a:off x="4648200" y="3077890"/>
            <a:ext cx="4258522" cy="2436813"/>
            <a:chOff x="76200" y="1239621"/>
            <a:chExt cx="4191000" cy="2321712"/>
          </a:xfrm>
        </p:grpSpPr>
        <p:pic>
          <p:nvPicPr>
            <p:cNvPr id="12" name="Picture 2" descr="C:\Anna Research\MyResearch\Project documents\Anna Paper 1\H1_ShFlow.bmp"/>
            <p:cNvPicPr>
              <a:picLocks noChangeAspect="1" noChangeArrowheads="1"/>
            </p:cNvPicPr>
            <p:nvPr/>
          </p:nvPicPr>
          <p:blipFill>
            <a:blip r:embed="rId3" cstate="print"/>
            <a:srcRect l="8157" t="29372"/>
            <a:stretch>
              <a:fillRect/>
            </a:stretch>
          </p:blipFill>
          <p:spPr bwMode="auto">
            <a:xfrm>
              <a:off x="76200" y="1393309"/>
              <a:ext cx="4191000" cy="2168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3" name="Straight Arrow Connector 12"/>
            <p:cNvCxnSpPr/>
            <p:nvPr/>
          </p:nvCxnSpPr>
          <p:spPr>
            <a:xfrm rot="16200000" flipV="1">
              <a:off x="2408927" y="1516744"/>
              <a:ext cx="611394" cy="57150"/>
            </a:xfrm>
            <a:prstGeom prst="straightConnector1">
              <a:avLst/>
            </a:prstGeom>
            <a:ln w="19050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10800000">
              <a:off x="1960562" y="1249149"/>
              <a:ext cx="554038" cy="449414"/>
            </a:xfrm>
            <a:prstGeom prst="straightConnector1">
              <a:avLst/>
            </a:prstGeom>
            <a:ln w="19050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768450" y="5373126"/>
            <a:ext cx="1761764" cy="283154"/>
          </a:xfrm>
          <a:prstGeom prst="rect">
            <a:avLst/>
          </a:prstGeom>
          <a:noFill/>
        </p:spPr>
        <p:txBody>
          <a:bodyPr wrap="none" lIns="18288" tIns="18288" rIns="18288" bIns="18288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Initial </a:t>
            </a:r>
            <a:r>
              <a:rPr lang="en-US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solution</a:t>
            </a:r>
            <a:endParaRPr lang="en-US" sz="1600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4452" y="5373126"/>
            <a:ext cx="2233048" cy="283154"/>
          </a:xfrm>
          <a:prstGeom prst="rect">
            <a:avLst/>
          </a:prstGeom>
          <a:noFill/>
        </p:spPr>
        <p:txBody>
          <a:bodyPr wrap="none" lIns="18288" tIns="18288" rIns="18288" bIns="18288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Optimized </a:t>
            </a:r>
            <a:r>
              <a:rPr lang="en-US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solution</a:t>
            </a:r>
            <a:endParaRPr lang="en-US" sz="1600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6961187" y="2963590"/>
            <a:ext cx="6096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>
              <a:spcAft>
                <a:spcPts val="1000"/>
              </a:spcAft>
              <a:defRPr/>
            </a:pPr>
            <a:r>
              <a:rPr lang="en-US" altLang="zh-CN" sz="1200" dirty="0">
                <a:latin typeface="Calibri" pitchFamily="34" charset="0"/>
              </a:rPr>
              <a:t> Raleigh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6208712" y="2973115"/>
            <a:ext cx="6096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>
              <a:spcAft>
                <a:spcPts val="1000"/>
              </a:spcAft>
              <a:defRPr/>
            </a:pPr>
            <a:r>
              <a:rPr lang="en-US" altLang="zh-CN" sz="1200" dirty="0">
                <a:latin typeface="Calibri" pitchFamily="34" charset="0"/>
              </a:rPr>
              <a:t> Durham 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1084262" y="4601890"/>
            <a:ext cx="6858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>
              <a:spcAft>
                <a:spcPts val="1000"/>
              </a:spcAft>
              <a:defRPr/>
            </a:pPr>
            <a:r>
              <a:rPr lang="en-US" altLang="zh-CN" sz="1200" dirty="0">
                <a:latin typeface="Calibri" pitchFamily="34" charset="0"/>
              </a:rPr>
              <a:t> Charlotte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309019" y="5893609"/>
            <a:ext cx="8225382" cy="72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288" tIns="18288" rIns="18288" bIns="18288">
            <a:spAutoFit/>
          </a:bodyPr>
          <a:lstStyle/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In initial solution many housed in Charlotte </a:t>
            </a: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  <a:sym typeface="Wingdings" pitchFamily="2" charset="2"/>
              </a:rPr>
              <a:t> traffic</a:t>
            </a:r>
          </a:p>
          <a:p>
            <a:pPr marL="285750" indent="-285750" algn="l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altLang="zh-CN" sz="1600" b="0" dirty="0" smtClean="0">
                <a:solidFill>
                  <a:schemeClr val="tx1"/>
                </a:solidFill>
                <a:latin typeface="+mn-lt"/>
                <a:cs typeface="Times New Roman" pitchFamily="18" charset="0"/>
                <a:sym typeface="Wingdings" pitchFamily="2" charset="2"/>
              </a:rPr>
              <a:t>In optimal solution, evacuees shifted to Raleigh/Durham  alleviates traffic</a:t>
            </a:r>
            <a:endParaRPr lang="en-US" altLang="zh-CN" sz="1600" b="0" dirty="0" smtClean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191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 smtClean="0">
                <a:ea typeface="ＭＳ Ｐゴシック" pitchFamily="50" charset="-128"/>
              </a:rPr>
              <a:t>SHELTER PLANNING: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CONCLUSIONS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09020" y="1758646"/>
            <a:ext cx="8597702" cy="48040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>
                <a:solidFill>
                  <a:srgbClr val="0000FF"/>
                </a:solidFill>
              </a:rPr>
              <a:t>Choice of shelters to maintain over long-term</a:t>
            </a:r>
          </a:p>
          <a:p>
            <a:pPr marL="920750" lvl="1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b="0" dirty="0" smtClean="0"/>
              <a:t>Carefully choose subset</a:t>
            </a:r>
          </a:p>
          <a:p>
            <a:pPr marL="920750" lvl="1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b="0" dirty="0" smtClean="0"/>
              <a:t>Easier to u</a:t>
            </a:r>
            <a:r>
              <a:rPr lang="en-US" sz="2400" b="0" dirty="0" smtClean="0">
                <a:sym typeface="Wingdings" pitchFamily="2" charset="2"/>
              </a:rPr>
              <a:t>pgrade, prepare, plan for smaller set</a:t>
            </a:r>
          </a:p>
          <a:p>
            <a:pPr marL="920750" lvl="1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b="0" dirty="0" smtClean="0">
                <a:sym typeface="Wingdings" pitchFamily="2" charset="2"/>
              </a:rPr>
              <a:t>Can select so that they are robust in range of hurricane scenarios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>
              <a:sym typeface="Wingdings" pitchFamily="2" charset="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Choice of shelters to open in specific hurricane</a:t>
            </a:r>
          </a:p>
          <a:p>
            <a:pPr marL="920750" lvl="1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>
                <a:sym typeface="Wingdings" pitchFamily="2" charset="2"/>
              </a:rPr>
              <a:t>Can choose so as to alleviate traffic </a:t>
            </a:r>
          </a:p>
          <a:p>
            <a:pPr marL="920750" lvl="1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>
                <a:sym typeface="Wingdings" pitchFamily="2" charset="2"/>
              </a:rPr>
              <a:t>Direct shelter evacuees away from non-shelter evacuees’ routes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29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 smtClean="0">
                <a:ea typeface="ＭＳ Ｐゴシック" pitchFamily="50" charset="-128"/>
              </a:rPr>
              <a:t>EVACUATION PLANNING: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MOTIVATION &amp; OBJECTIVES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09019" y="1758646"/>
            <a:ext cx="8467725" cy="22246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b="1" dirty="0" smtClean="0">
                <a:solidFill>
                  <a:srgbClr val="0000CC"/>
                </a:solidFill>
                <a:ea typeface="ＭＳ Ｐゴシック" pitchFamily="50" charset="-128"/>
              </a:rPr>
              <a:t>Motivation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>
                <a:sym typeface="Wingdings" pitchFamily="2" charset="2"/>
              </a:rPr>
              <a:t>Want a strategy that is good on average and robust across all possible scenarios </a:t>
            </a:r>
            <a:endParaRPr lang="en-US" b="0" dirty="0" smtClean="0">
              <a:sym typeface="Wingdings" pitchFamily="2" charset="2"/>
            </a:endParaRP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>
                <a:sym typeface="Wingdings" pitchFamily="2" charset="2"/>
              </a:rPr>
              <a:t>Consider phased evacuation and sheltering-in-place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b="0" dirty="0" smtClean="0">
              <a:sym typeface="Wingdings" pitchFamily="2" charset="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09019" y="4684735"/>
            <a:ext cx="8467725" cy="1830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b="1" dirty="0" smtClean="0">
                <a:solidFill>
                  <a:srgbClr val="0000CC"/>
                </a:solidFill>
                <a:ea typeface="ＭＳ Ｐゴシック" pitchFamily="50" charset="-128"/>
              </a:rPr>
              <a:t>Objectives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dirty="0">
                <a:ea typeface="ＭＳ Ｐゴシック" pitchFamily="50" charset="-128"/>
              </a:rPr>
              <a:t>For approaching hurricane: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b="0" dirty="0">
                <a:ea typeface="ＭＳ Ｐゴシック" pitchFamily="50" charset="-128"/>
              </a:rPr>
              <a:t>Who should stay home?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b="0" dirty="0">
                <a:ea typeface="ＭＳ Ｐゴシック" pitchFamily="50" charset="-128"/>
              </a:rPr>
              <a:t>Who should evacuate and when?</a:t>
            </a: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53228" y="3568354"/>
            <a:ext cx="6235011" cy="906661"/>
            <a:chOff x="1691014" y="5835564"/>
            <a:chExt cx="6235011" cy="906661"/>
          </a:xfrm>
        </p:grpSpPr>
        <p:grpSp>
          <p:nvGrpSpPr>
            <p:cNvPr id="12" name="Group 11"/>
            <p:cNvGrpSpPr/>
            <p:nvPr/>
          </p:nvGrpSpPr>
          <p:grpSpPr>
            <a:xfrm>
              <a:off x="1691014" y="6219825"/>
              <a:ext cx="6200383" cy="522400"/>
              <a:chOff x="1807935" y="6153263"/>
              <a:chExt cx="7810500" cy="617537"/>
            </a:xfrm>
          </p:grpSpPr>
          <p:sp>
            <p:nvSpPr>
              <p:cNvPr id="16" name="Rectangle 19"/>
              <p:cNvSpPr>
                <a:spLocks noChangeArrowheads="1"/>
              </p:cNvSpPr>
              <p:nvPr/>
            </p:nvSpPr>
            <p:spPr bwMode="auto">
              <a:xfrm>
                <a:off x="1807935" y="6153263"/>
                <a:ext cx="7810500" cy="120650"/>
              </a:xfrm>
              <a:prstGeom prst="rect">
                <a:avLst/>
              </a:prstGeom>
              <a:solidFill>
                <a:srgbClr val="00206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0" bIns="36000" anchor="ctr"/>
              <a:lstStyle/>
              <a:p>
                <a:endParaRPr lang="en-US"/>
              </a:p>
            </p:txBody>
          </p:sp>
          <p:sp>
            <p:nvSpPr>
              <p:cNvPr id="17" name="AutoShape 20"/>
              <p:cNvSpPr>
                <a:spLocks noChangeArrowheads="1"/>
              </p:cNvSpPr>
              <p:nvPr/>
            </p:nvSpPr>
            <p:spPr bwMode="auto">
              <a:xfrm>
                <a:off x="5405210" y="6289788"/>
                <a:ext cx="374650" cy="481012"/>
              </a:xfrm>
              <a:prstGeom prst="triangle">
                <a:avLst>
                  <a:gd name="adj" fmla="val 50000"/>
                </a:avLst>
              </a:prstGeom>
              <a:solidFill>
                <a:srgbClr val="00206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0" bIns="36000" anchor="ctr"/>
              <a:lstStyle/>
              <a:p>
                <a:endParaRPr lang="en-US"/>
              </a:p>
            </p:txBody>
          </p:sp>
        </p:grpSp>
        <p:sp>
          <p:nvSpPr>
            <p:cNvPr id="14" name="Text Box 23"/>
            <p:cNvSpPr txBox="1">
              <a:spLocks noChangeArrowheads="1"/>
            </p:cNvSpPr>
            <p:nvPr/>
          </p:nvSpPr>
          <p:spPr bwMode="auto">
            <a:xfrm>
              <a:off x="2400066" y="5835564"/>
              <a:ext cx="1551446" cy="349702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36000" tIns="36000" rIns="0" bIns="3600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800" b="0" dirty="0" smtClean="0">
                  <a:solidFill>
                    <a:srgbClr val="0000FF"/>
                  </a:solidFill>
                  <a:latin typeface="+mn-lt"/>
                  <a:cs typeface="Arial" pitchFamily="34" charset="0"/>
                </a:rPr>
                <a:t>Minimize risk</a:t>
              </a:r>
              <a:endParaRPr lang="en-US" sz="1800" b="0" dirty="0">
                <a:solidFill>
                  <a:srgbClr val="0000FF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15" name="Text Box 24"/>
            <p:cNvSpPr txBox="1">
              <a:spLocks noChangeArrowheads="1"/>
            </p:cNvSpPr>
            <p:nvPr/>
          </p:nvSpPr>
          <p:spPr bwMode="auto">
            <a:xfrm>
              <a:off x="4840377" y="5835564"/>
              <a:ext cx="3085648" cy="349702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36000" tIns="36000" rIns="0" bIns="3600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800" b="0" dirty="0" smtClean="0">
                  <a:solidFill>
                    <a:srgbClr val="0000FF"/>
                  </a:solidFill>
                  <a:latin typeface="+mn-lt"/>
                  <a:cs typeface="Arial" pitchFamily="34" charset="0"/>
                </a:rPr>
                <a:t>Minimize travel times/cost</a:t>
              </a:r>
              <a:endParaRPr lang="en-US" sz="1800" b="0" dirty="0">
                <a:solidFill>
                  <a:srgbClr val="0000FF"/>
                </a:solidFill>
                <a:latin typeface="+mn-lt"/>
                <a:cs typeface="Arial" pitchFamily="34" charset="0"/>
              </a:endParaRPr>
            </a:p>
          </p:txBody>
        </p:sp>
      </p:grp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6336126" y="5375753"/>
            <a:ext cx="2076425" cy="543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b="1" i="1" dirty="0" smtClean="0">
                <a:solidFill>
                  <a:srgbClr val="FF0000"/>
                </a:solidFill>
                <a:ea typeface="ＭＳ Ｐゴシック" pitchFamily="50" charset="-128"/>
              </a:rPr>
              <a:t>Normative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9960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EVACUATION MODEL STRUCTURE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676400"/>
            <a:ext cx="46101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-13873163">
              <a:spcBef>
                <a:spcPct val="20000"/>
              </a:spcBef>
              <a:buClr>
                <a:srgbClr val="B77851"/>
              </a:buClr>
              <a:buSzPct val="95000"/>
            </a:pPr>
            <a:r>
              <a:rPr lang="en-US" altLang="zh-CN" sz="1800" dirty="0" smtClean="0">
                <a:latin typeface="+mn-lt"/>
              </a:rPr>
              <a:t>Inputs</a:t>
            </a:r>
          </a:p>
          <a:p>
            <a:pPr marL="342900" indent="-342900" defTabSz="-13873163">
              <a:spcBef>
                <a:spcPct val="20000"/>
              </a:spcBef>
              <a:buClr>
                <a:srgbClr val="B77851"/>
              </a:buClr>
              <a:buSzPct val="95000"/>
            </a:pPr>
            <a:r>
              <a:rPr lang="en-US" altLang="zh-CN" sz="1600" b="0" dirty="0" smtClean="0">
                <a:latin typeface="+mn-lt"/>
              </a:rPr>
              <a:t>Population at origins; </a:t>
            </a:r>
            <a:r>
              <a:rPr lang="en-US" sz="1600" b="0" dirty="0">
                <a:latin typeface="+mn-lt"/>
              </a:rPr>
              <a:t>hurricane</a:t>
            </a:r>
            <a:r>
              <a:rPr lang="en-US" sz="1600" b="0" dirty="0"/>
              <a:t> </a:t>
            </a:r>
            <a:r>
              <a:rPr lang="en-US" altLang="zh-CN" sz="1600" b="0" dirty="0" smtClean="0">
                <a:latin typeface="+mn-lt"/>
              </a:rPr>
              <a:t>scenarios </a:t>
            </a:r>
            <a:r>
              <a:rPr lang="en-US" altLang="zh-CN" sz="1600" b="0" dirty="0">
                <a:latin typeface="+mn-lt"/>
              </a:rPr>
              <a:t>and </a:t>
            </a:r>
            <a:r>
              <a:rPr lang="en-US" altLang="zh-CN" sz="1600" b="0" dirty="0" smtClean="0">
                <a:latin typeface="+mn-lt"/>
              </a:rPr>
              <a:t>probabilities; shelter capacity; risk</a:t>
            </a:r>
            <a:endParaRPr lang="en-US" altLang="zh-CN" sz="16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6250" y="3282950"/>
            <a:ext cx="3810000" cy="194945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2038350" y="2609850"/>
            <a:ext cx="685800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>
              <a:latin typeface="+mn-lt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13410" y="4200112"/>
            <a:ext cx="4373440" cy="15287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200" b="1" dirty="0" smtClean="0">
                <a:solidFill>
                  <a:srgbClr val="0000CC"/>
                </a:solidFill>
                <a:cs typeface="仿宋_GB2312"/>
              </a:rPr>
              <a:t>Lower-level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1800" i="1" dirty="0" smtClean="0">
                <a:solidFill>
                  <a:srgbClr val="00B050"/>
                </a:solidFill>
                <a:cs typeface="仿宋_GB2312"/>
              </a:rPr>
              <a:t>(disaggregated areas &amp; time steps)</a:t>
            </a:r>
            <a:endParaRPr lang="en-US" altLang="zh-CN" sz="1800" i="1" dirty="0">
              <a:solidFill>
                <a:srgbClr val="00B050"/>
              </a:solidFill>
              <a:cs typeface="仿宋_GB2312"/>
            </a:endParaRPr>
          </a:p>
          <a:p>
            <a:pPr marL="0" indent="0" eaLnBrk="1" hangingPunct="1">
              <a:buClr>
                <a:srgbClr val="0000FF"/>
              </a:buClr>
              <a:buNone/>
            </a:pPr>
            <a:r>
              <a:rPr lang="en-US" altLang="zh-CN" sz="1800" dirty="0" smtClean="0">
                <a:cs typeface="仿宋_GB2312"/>
              </a:rPr>
              <a:t>For each scenario:</a:t>
            </a:r>
          </a:p>
          <a:p>
            <a:pPr eaLnBrk="1" hangingPunct="1">
              <a:buClr>
                <a:srgbClr val="0000FF"/>
              </a:buClr>
            </a:pPr>
            <a:r>
              <a:rPr lang="en-US" altLang="zh-CN" sz="1800" dirty="0" smtClean="0">
                <a:cs typeface="仿宋_GB2312"/>
              </a:rPr>
              <a:t>What route does each driver take given evacuation plan?</a:t>
            </a:r>
          </a:p>
          <a:p>
            <a:pPr eaLnBrk="1" hangingPunct="1">
              <a:buClr>
                <a:srgbClr val="0000FF"/>
              </a:buClr>
            </a:pPr>
            <a:r>
              <a:rPr lang="en-US" altLang="zh-CN" sz="1800" dirty="0" smtClean="0">
                <a:cs typeface="仿宋_GB2312"/>
              </a:rPr>
              <a:t>What are expected travel times?</a:t>
            </a:r>
          </a:p>
          <a:p>
            <a:pPr eaLnBrk="1" hangingPunct="1">
              <a:buClr>
                <a:srgbClr val="0000FF"/>
              </a:buClr>
            </a:pPr>
            <a:r>
              <a:rPr lang="en-US" altLang="zh-CN" sz="1800" dirty="0" smtClean="0">
                <a:cs typeface="仿宋_GB2312"/>
              </a:rPr>
              <a:t>What is the expected risk?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66700" y="4441825"/>
            <a:ext cx="43434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-13873163">
              <a:spcBef>
                <a:spcPct val="20000"/>
              </a:spcBef>
              <a:buClr>
                <a:srgbClr val="B77851"/>
              </a:buClr>
              <a:buSzPct val="95000"/>
            </a:pPr>
            <a:r>
              <a:rPr lang="en-US" altLang="zh-CN" sz="1800" dirty="0" smtClean="0">
                <a:solidFill>
                  <a:srgbClr val="0000CC"/>
                </a:solidFill>
                <a:latin typeface="+mn-lt"/>
              </a:rPr>
              <a:t>Lower-level</a:t>
            </a:r>
            <a:r>
              <a:rPr lang="en-US" altLang="zh-CN" sz="1800" dirty="0">
                <a:solidFill>
                  <a:srgbClr val="0000CC"/>
                </a:solidFill>
                <a:latin typeface="+mn-lt"/>
              </a:rPr>
              <a:t>: </a:t>
            </a:r>
            <a:endParaRPr lang="en-US" altLang="zh-CN" sz="1800" dirty="0" smtClean="0">
              <a:solidFill>
                <a:srgbClr val="0000CC"/>
              </a:solidFill>
              <a:latin typeface="+mn-lt"/>
            </a:endParaRPr>
          </a:p>
          <a:p>
            <a:pPr defTabSz="-13873163">
              <a:spcBef>
                <a:spcPct val="20000"/>
              </a:spcBef>
              <a:buClr>
                <a:srgbClr val="B77851"/>
              </a:buClr>
              <a:buSzPct val="95000"/>
            </a:pPr>
            <a:r>
              <a:rPr lang="en-US" altLang="zh-CN" sz="1800" dirty="0" smtClean="0">
                <a:solidFill>
                  <a:srgbClr val="0000CC"/>
                </a:solidFill>
                <a:latin typeface="+mn-lt"/>
              </a:rPr>
              <a:t>Traffic </a:t>
            </a:r>
            <a:r>
              <a:rPr lang="en-US" altLang="zh-CN" sz="1800" dirty="0">
                <a:solidFill>
                  <a:srgbClr val="0000CC"/>
                </a:solidFill>
                <a:latin typeface="+mn-lt"/>
              </a:rPr>
              <a:t>Assignment Model 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09550" y="5308600"/>
            <a:ext cx="4343400" cy="1368424"/>
            <a:chOff x="209550" y="5308600"/>
            <a:chExt cx="4343400" cy="1368424"/>
          </a:xfrm>
        </p:grpSpPr>
        <p:sp>
          <p:nvSpPr>
            <p:cNvPr id="11" name="AutoShape 8"/>
            <p:cNvSpPr>
              <a:spLocks noChangeArrowheads="1"/>
            </p:cNvSpPr>
            <p:nvPr/>
          </p:nvSpPr>
          <p:spPr bwMode="auto">
            <a:xfrm>
              <a:off x="2038350" y="5308600"/>
              <a:ext cx="685800" cy="5334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>
                <a:latin typeface="+mn-lt"/>
              </a:endParaRPr>
            </a:p>
          </p:txBody>
        </p:sp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>
              <a:off x="209550" y="5841999"/>
              <a:ext cx="4343400" cy="83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800" dirty="0" smtClean="0">
                  <a:latin typeface="+mn-lt"/>
                </a:rPr>
                <a:t>Outputs</a:t>
              </a:r>
            </a:p>
            <a:p>
              <a:pPr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600" b="0" dirty="0" smtClean="0">
                  <a:latin typeface="+mn-lt"/>
                </a:rPr>
                <a:t>Evacuation plan and performance by scenario (</a:t>
              </a:r>
              <a:r>
                <a:rPr lang="en-US" altLang="zh-CN" sz="1600" b="0" dirty="0" smtClean="0"/>
                <a:t>risk, </a:t>
              </a:r>
              <a:r>
                <a:rPr lang="en-US" altLang="zh-CN" sz="1600" b="0" dirty="0" smtClean="0">
                  <a:latin typeface="+mn-lt"/>
                </a:rPr>
                <a:t>travel times)</a:t>
              </a:r>
              <a:endParaRPr lang="en-US" altLang="zh-CN" sz="1600" b="0" dirty="0">
                <a:latin typeface="+mn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66700" y="1624013"/>
            <a:ext cx="8820150" cy="2368550"/>
            <a:chOff x="266700" y="1624013"/>
            <a:chExt cx="8820150" cy="2368550"/>
          </a:xfrm>
        </p:grpSpPr>
        <p:sp>
          <p:nvSpPr>
            <p:cNvPr id="14" name="Rectangle 3"/>
            <p:cNvSpPr txBox="1">
              <a:spLocks noChangeArrowheads="1"/>
            </p:cNvSpPr>
            <p:nvPr/>
          </p:nvSpPr>
          <p:spPr bwMode="auto">
            <a:xfrm>
              <a:off x="266700" y="3282950"/>
              <a:ext cx="4343400" cy="70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800" dirty="0" smtClean="0">
                  <a:solidFill>
                    <a:srgbClr val="0000CC"/>
                  </a:solidFill>
                  <a:latin typeface="+mn-lt"/>
                </a:rPr>
                <a:t>Upper-level</a:t>
              </a:r>
              <a:r>
                <a:rPr lang="en-US" altLang="zh-CN" sz="1800" dirty="0">
                  <a:solidFill>
                    <a:srgbClr val="0000CC"/>
                  </a:solidFill>
                  <a:latin typeface="+mn-lt"/>
                </a:rPr>
                <a:t>: </a:t>
              </a:r>
              <a:endParaRPr lang="en-US" altLang="zh-CN" sz="1800" dirty="0" smtClean="0">
                <a:solidFill>
                  <a:srgbClr val="0000CC"/>
                </a:solidFill>
                <a:latin typeface="+mn-lt"/>
              </a:endParaRPr>
            </a:p>
            <a:p>
              <a:pPr marL="342900" indent="-342900"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800" dirty="0" smtClean="0">
                  <a:solidFill>
                    <a:srgbClr val="0000CC"/>
                  </a:solidFill>
                  <a:latin typeface="+mn-lt"/>
                </a:rPr>
                <a:t>Evacuation Model</a:t>
              </a:r>
              <a:endParaRPr lang="en-US" altLang="zh-CN" sz="1800" dirty="0">
                <a:solidFill>
                  <a:srgbClr val="0000CC"/>
                </a:solidFill>
                <a:latin typeface="+mn-lt"/>
              </a:endParaRPr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 bwMode="auto">
            <a:xfrm>
              <a:off x="4713410" y="1624013"/>
              <a:ext cx="4373440" cy="2368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001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+mn-lt"/>
                </a:defRPr>
              </a:lvl2pPr>
              <a:lvl3pPr marL="12573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3pPr>
              <a:lvl4pPr marL="1816100" indent="-3683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s"/>
                <a:defRPr>
                  <a:solidFill>
                    <a:schemeClr val="tx1"/>
                  </a:solidFill>
                  <a:latin typeface="+mn-lt"/>
                </a:defRPr>
              </a:lvl4pPr>
              <a:lvl5pPr marL="35290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5pPr>
              <a:lvl6pPr marL="39862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6pPr>
              <a:lvl7pPr marL="44434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7pPr>
              <a:lvl8pPr marL="49006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8pPr>
              <a:lvl9pPr marL="53578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9pPr>
            </a:lstStyle>
            <a:p>
              <a:pPr marL="0" indent="0" eaLnBrk="1" hangingPunct="1">
                <a:buFont typeface="Wingdings" pitchFamily="2" charset="2"/>
                <a:buNone/>
              </a:pPr>
              <a:r>
                <a:rPr lang="en-US" altLang="zh-CN" sz="2200" dirty="0" smtClean="0">
                  <a:solidFill>
                    <a:srgbClr val="0000CC"/>
                  </a:solidFill>
                  <a:cs typeface="仿宋_GB2312"/>
                </a:rPr>
                <a:t>Upper-level </a:t>
              </a:r>
            </a:p>
            <a:p>
              <a:pPr marL="0" indent="0" eaLnBrk="1" hangingPunct="1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US" altLang="zh-CN" sz="1800" b="0" i="1" dirty="0" smtClean="0">
                  <a:solidFill>
                    <a:srgbClr val="00B050"/>
                  </a:solidFill>
                  <a:cs typeface="仿宋_GB2312"/>
                </a:rPr>
                <a:t>(aggregated </a:t>
              </a:r>
              <a:r>
                <a:rPr lang="en-US" altLang="zh-CN" sz="1800" b="0" i="1" dirty="0">
                  <a:solidFill>
                    <a:srgbClr val="00B050"/>
                  </a:solidFill>
                  <a:cs typeface="仿宋_GB2312"/>
                </a:rPr>
                <a:t>areas &amp; time steps</a:t>
              </a:r>
              <a:r>
                <a:rPr lang="en-US" altLang="zh-CN" sz="1800" b="0" i="1" dirty="0" smtClean="0">
                  <a:solidFill>
                    <a:srgbClr val="00B050"/>
                  </a:solidFill>
                  <a:cs typeface="仿宋_GB2312"/>
                </a:rPr>
                <a:t>)</a:t>
              </a:r>
            </a:p>
            <a:p>
              <a:pPr eaLnBrk="1" hangingPunct="1">
                <a:buClr>
                  <a:srgbClr val="0000FF"/>
                </a:buClr>
                <a:buFont typeface="+mj-lt"/>
                <a:buAutoNum type="arabicPeriod"/>
              </a:pPr>
              <a:r>
                <a:rPr lang="en-US" altLang="zh-CN" sz="1800" b="0" dirty="0" smtClean="0">
                  <a:cs typeface="仿宋_GB2312"/>
                </a:rPr>
                <a:t>Who should stay home?</a:t>
              </a:r>
            </a:p>
            <a:p>
              <a:pPr eaLnBrk="1" hangingPunct="1">
                <a:buClr>
                  <a:srgbClr val="0000FF"/>
                </a:buClr>
                <a:buFont typeface="+mj-lt"/>
                <a:buAutoNum type="arabicPeriod"/>
              </a:pPr>
              <a:r>
                <a:rPr lang="en-US" altLang="zh-CN" sz="1800" b="0" dirty="0" smtClean="0">
                  <a:cs typeface="仿宋_GB2312"/>
                </a:rPr>
                <a:t>Who should go to shelters and when?</a:t>
              </a:r>
            </a:p>
            <a:p>
              <a:pPr eaLnBrk="1" hangingPunct="1">
                <a:buClr>
                  <a:srgbClr val="0000FF"/>
                </a:buClr>
                <a:buFont typeface="+mj-lt"/>
                <a:buAutoNum type="arabicPeriod"/>
              </a:pPr>
              <a:r>
                <a:rPr lang="en-US" altLang="zh-CN" sz="1800" b="0" dirty="0" smtClean="0">
                  <a:cs typeface="仿宋_GB2312"/>
                </a:rPr>
                <a:t>Who should go non-shelters and when?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90551" y="3924300"/>
            <a:ext cx="3686175" cy="704850"/>
            <a:chOff x="590551" y="3924300"/>
            <a:chExt cx="3686175" cy="704850"/>
          </a:xfrm>
        </p:grpSpPr>
        <p:sp>
          <p:nvSpPr>
            <p:cNvPr id="17" name="AutoShape 7"/>
            <p:cNvSpPr>
              <a:spLocks noChangeArrowheads="1"/>
            </p:cNvSpPr>
            <p:nvPr/>
          </p:nvSpPr>
          <p:spPr bwMode="auto">
            <a:xfrm>
              <a:off x="1390650" y="4005263"/>
              <a:ext cx="685800" cy="46355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>
                <a:latin typeface="+mn-lt"/>
              </a:endParaRPr>
            </a:p>
          </p:txBody>
        </p:sp>
        <p:sp>
          <p:nvSpPr>
            <p:cNvPr id="18" name="AutoShape 7"/>
            <p:cNvSpPr>
              <a:spLocks noChangeArrowheads="1"/>
            </p:cNvSpPr>
            <p:nvPr/>
          </p:nvSpPr>
          <p:spPr bwMode="auto">
            <a:xfrm flipV="1">
              <a:off x="2724150" y="3984625"/>
              <a:ext cx="685800" cy="46355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zh-CN" altLang="en-US">
                <a:latin typeface="+mn-lt"/>
              </a:endParaRPr>
            </a:p>
          </p:txBody>
        </p:sp>
        <p:sp>
          <p:nvSpPr>
            <p:cNvPr id="19" name="Rectangle 3"/>
            <p:cNvSpPr txBox="1">
              <a:spLocks noChangeArrowheads="1"/>
            </p:cNvSpPr>
            <p:nvPr/>
          </p:nvSpPr>
          <p:spPr bwMode="auto">
            <a:xfrm>
              <a:off x="590551" y="3952875"/>
              <a:ext cx="971550" cy="676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600" b="0" i="1" dirty="0" err="1" smtClean="0">
                  <a:latin typeface="+mn-lt"/>
                </a:rPr>
                <a:t>Evac</a:t>
              </a:r>
              <a:r>
                <a:rPr lang="en-US" altLang="zh-CN" sz="1600" b="0" i="1" dirty="0" smtClean="0">
                  <a:latin typeface="+mn-lt"/>
                </a:rPr>
                <a:t>.</a:t>
              </a:r>
            </a:p>
            <a:p>
              <a:pPr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600" b="0" i="1" dirty="0" smtClean="0">
                  <a:latin typeface="+mn-lt"/>
                </a:rPr>
                <a:t>plan</a:t>
              </a:r>
              <a:endParaRPr lang="en-US" altLang="zh-CN" sz="1600" i="1" dirty="0">
                <a:latin typeface="+mn-lt"/>
              </a:endParaRPr>
            </a:p>
          </p:txBody>
        </p:sp>
        <p:sp>
          <p:nvSpPr>
            <p:cNvPr id="20" name="Rectangle 3"/>
            <p:cNvSpPr txBox="1">
              <a:spLocks noChangeArrowheads="1"/>
            </p:cNvSpPr>
            <p:nvPr/>
          </p:nvSpPr>
          <p:spPr bwMode="auto">
            <a:xfrm>
              <a:off x="3305176" y="3924300"/>
              <a:ext cx="971550" cy="676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-13873163">
                <a:spcBef>
                  <a:spcPct val="20000"/>
                </a:spcBef>
                <a:buClr>
                  <a:srgbClr val="B77851"/>
                </a:buClr>
                <a:buSzPct val="95000"/>
              </a:pPr>
              <a:r>
                <a:rPr lang="en-US" altLang="zh-CN" sz="1600" b="0" i="1" dirty="0" smtClean="0">
                  <a:latin typeface="+mn-lt"/>
                </a:rPr>
                <a:t>Travel times</a:t>
              </a:r>
              <a:endParaRPr lang="en-US" altLang="zh-CN" sz="1600" i="1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777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4914900" y="1838325"/>
            <a:ext cx="3724275" cy="11334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95300" y="1838325"/>
            <a:ext cx="3724275" cy="11334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79426" y="1922464"/>
            <a:ext cx="3730624" cy="1382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0" dirty="0" smtClean="0"/>
              <a:t>Too many people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0" dirty="0" smtClean="0"/>
              <a:t>+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0" dirty="0" smtClean="0"/>
              <a:t>Too little road capacity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210176" y="1922463"/>
            <a:ext cx="3228974" cy="820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algn="ctr">
              <a:buNone/>
            </a:pPr>
            <a:r>
              <a:rPr lang="en-US" sz="2000" b="0" dirty="0" smtClean="0"/>
              <a:t>Traditional, conservative approach not feasible in some regions</a:t>
            </a:r>
          </a:p>
          <a:p>
            <a:endParaRPr lang="en-US" sz="2000" b="0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4352925" y="2095500"/>
            <a:ext cx="457200" cy="628650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85800" y="3686950"/>
            <a:ext cx="8313510" cy="3055275"/>
            <a:chOff x="685800" y="3686950"/>
            <a:chExt cx="8313510" cy="3055275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 l="15385" t="8554"/>
            <a:stretch>
              <a:fillRect/>
            </a:stretch>
          </p:blipFill>
          <p:spPr bwMode="auto">
            <a:xfrm>
              <a:off x="6022642" y="3686950"/>
              <a:ext cx="1791665" cy="164592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grpSp>
          <p:nvGrpSpPr>
            <p:cNvPr id="10" name="Group 9"/>
            <p:cNvGrpSpPr/>
            <p:nvPr/>
          </p:nvGrpSpPr>
          <p:grpSpPr>
            <a:xfrm>
              <a:off x="685800" y="6219825"/>
              <a:ext cx="8313510" cy="522400"/>
              <a:chOff x="1807935" y="6153263"/>
              <a:chExt cx="7810500" cy="617537"/>
            </a:xfrm>
          </p:grpSpPr>
          <p:sp>
            <p:nvSpPr>
              <p:cNvPr id="12" name="Rectangle 19"/>
              <p:cNvSpPr>
                <a:spLocks noChangeArrowheads="1"/>
              </p:cNvSpPr>
              <p:nvPr/>
            </p:nvSpPr>
            <p:spPr bwMode="auto">
              <a:xfrm>
                <a:off x="1807935" y="6153263"/>
                <a:ext cx="7810500" cy="120650"/>
              </a:xfrm>
              <a:prstGeom prst="rect">
                <a:avLst/>
              </a:prstGeom>
              <a:solidFill>
                <a:srgbClr val="00206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0" bIns="36000" anchor="ctr"/>
              <a:lstStyle/>
              <a:p>
                <a:endParaRPr lang="en-US"/>
              </a:p>
            </p:txBody>
          </p:sp>
          <p:sp>
            <p:nvSpPr>
              <p:cNvPr id="13" name="AutoShape 20"/>
              <p:cNvSpPr>
                <a:spLocks noChangeArrowheads="1"/>
              </p:cNvSpPr>
              <p:nvPr/>
            </p:nvSpPr>
            <p:spPr bwMode="auto">
              <a:xfrm>
                <a:off x="5405210" y="6289788"/>
                <a:ext cx="374650" cy="481012"/>
              </a:xfrm>
              <a:prstGeom prst="triangle">
                <a:avLst>
                  <a:gd name="adj" fmla="val 50000"/>
                </a:avLst>
              </a:prstGeom>
              <a:solidFill>
                <a:srgbClr val="00206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0" bIns="36000" anchor="ctr"/>
              <a:lstStyle/>
              <a:p>
                <a:endParaRPr lang="en-US"/>
              </a:p>
            </p:txBody>
          </p:sp>
        </p:grpSp>
        <p:pic>
          <p:nvPicPr>
            <p:cNvPr id="14" name="Picture 22" descr="Hurricane Floyd Evacuation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85898" y="3686950"/>
              <a:ext cx="2194128" cy="16459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1201260" y="5296232"/>
              <a:ext cx="2972027" cy="9037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36000" tIns="36000" rIns="0" bIns="3600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800" b="0" dirty="0">
                  <a:latin typeface="+mn-lt"/>
                  <a:cs typeface="Arial" pitchFamily="34" charset="0"/>
                </a:rPr>
                <a:t>Too soon </a:t>
              </a:r>
            </a:p>
            <a:p>
              <a:pPr algn="ctr">
                <a:spcBef>
                  <a:spcPts val="0"/>
                </a:spcBef>
              </a:pPr>
              <a:r>
                <a:rPr lang="en-US" sz="1800" b="0" dirty="0">
                  <a:latin typeface="+mn-lt"/>
                  <a:cs typeface="Arial" pitchFamily="34" charset="0"/>
                </a:rPr>
                <a:t>Unnecessary, expensive, </a:t>
              </a:r>
              <a:endParaRPr lang="en-US" sz="1800" b="0" dirty="0" smtClean="0">
                <a:latin typeface="+mn-lt"/>
                <a:cs typeface="Arial" pitchFamily="34" charset="0"/>
              </a:endParaRPr>
            </a:p>
            <a:p>
              <a:pPr algn="ctr">
                <a:spcBef>
                  <a:spcPts val="0"/>
                </a:spcBef>
              </a:pPr>
              <a:r>
                <a:rPr lang="en-US" sz="1800" b="0" dirty="0" smtClean="0">
                  <a:latin typeface="+mn-lt"/>
                  <a:cs typeface="Arial" pitchFamily="34" charset="0"/>
                </a:rPr>
                <a:t>dangerous</a:t>
              </a:r>
              <a:endParaRPr lang="en-US" sz="1800" b="0" dirty="0">
                <a:latin typeface="+mn-lt"/>
                <a:cs typeface="Arial" pitchFamily="34" charset="0"/>
              </a:endParaRPr>
            </a:p>
          </p:txBody>
        </p:sp>
        <p:sp>
          <p:nvSpPr>
            <p:cNvPr id="21" name="Text Box 24"/>
            <p:cNvSpPr txBox="1">
              <a:spLocks noChangeArrowheads="1"/>
            </p:cNvSpPr>
            <p:nvPr/>
          </p:nvSpPr>
          <p:spPr bwMode="auto">
            <a:xfrm>
              <a:off x="6204915" y="5434732"/>
              <a:ext cx="1283488" cy="62670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36000" tIns="36000" rIns="0" bIns="3600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800" b="0" dirty="0">
                  <a:latin typeface="+mn-lt"/>
                  <a:cs typeface="Arial" pitchFamily="34" charset="0"/>
                </a:rPr>
                <a:t>Too late </a:t>
              </a:r>
            </a:p>
            <a:p>
              <a:pPr algn="ctr">
                <a:spcBef>
                  <a:spcPts val="0"/>
                </a:spcBef>
              </a:pPr>
              <a:r>
                <a:rPr lang="en-US" sz="1800" b="0" dirty="0" smtClean="0">
                  <a:latin typeface="+mn-lt"/>
                  <a:cs typeface="Arial" pitchFamily="34" charset="0"/>
                </a:rPr>
                <a:t>Dangerous</a:t>
              </a:r>
              <a:endParaRPr lang="en-US" sz="1800" b="0" dirty="0">
                <a:latin typeface="+mn-lt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UPPER-LEVEL MODEL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49469" y="3514725"/>
            <a:ext cx="8818685" cy="31813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52400" y="1515207"/>
            <a:ext cx="8818685" cy="18566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19318" y="3008759"/>
            <a:ext cx="16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+mn-lt"/>
              </a:rPr>
              <a:t>OBJECTIVE</a:t>
            </a:r>
            <a:endParaRPr lang="en-US" sz="18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82031" y="3587316"/>
            <a:ext cx="206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+mn-lt"/>
              </a:rPr>
              <a:t>CONSTRAINTS</a:t>
            </a:r>
            <a:endParaRPr lang="en-US" sz="18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90500" y="1581150"/>
            <a:ext cx="8953500" cy="15430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1700" b="1" dirty="0" smtClean="0">
                <a:solidFill>
                  <a:srgbClr val="0000FF"/>
                </a:solidFill>
                <a:cs typeface="仿宋_GB2312"/>
              </a:rPr>
              <a:t>Minimize weighted </a:t>
            </a:r>
            <a:r>
              <a:rPr lang="en-US" altLang="zh-CN" sz="1700" b="1" dirty="0">
                <a:solidFill>
                  <a:srgbClr val="0000FF"/>
                </a:solidFill>
                <a:cs typeface="仿宋_GB2312"/>
              </a:rPr>
              <a:t>sum of expected (over all hurricane scenarios):</a:t>
            </a:r>
            <a:endParaRPr lang="en-US" altLang="zh-CN" sz="1700" b="1" dirty="0" smtClean="0">
              <a:solidFill>
                <a:srgbClr val="0000FF"/>
              </a:solidFill>
              <a:cs typeface="仿宋_GB2312"/>
            </a:endParaRP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dirty="0" smtClean="0">
                <a:cs typeface="仿宋_GB2312"/>
              </a:rPr>
              <a:t>Risk at home 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dirty="0">
                <a:cs typeface="仿宋_GB2312"/>
              </a:rPr>
              <a:t>Risk while </a:t>
            </a:r>
            <a:r>
              <a:rPr lang="en-US" altLang="zh-CN" sz="1800" dirty="0" smtClean="0">
                <a:cs typeface="仿宋_GB2312"/>
              </a:rPr>
              <a:t>traveling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dirty="0">
                <a:cs typeface="仿宋_GB2312"/>
              </a:rPr>
              <a:t>Risk at </a:t>
            </a:r>
            <a:r>
              <a:rPr lang="en-US" altLang="zh-CN" sz="1800" dirty="0" smtClean="0">
                <a:cs typeface="仿宋_GB2312"/>
              </a:rPr>
              <a:t>destination 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dirty="0">
                <a:cs typeface="仿宋_GB2312"/>
              </a:rPr>
              <a:t>Risk beyond </a:t>
            </a:r>
            <a:r>
              <a:rPr lang="en-US" altLang="zh-CN" sz="1800" dirty="0" smtClean="0">
                <a:cs typeface="仿宋_GB2312"/>
              </a:rPr>
              <a:t>threshold (k</a:t>
            </a:r>
            <a:r>
              <a:rPr lang="en-US" altLang="zh-CN" sz="1800" baseline="-25000" dirty="0" smtClean="0">
                <a:cs typeface="仿宋_GB2312"/>
              </a:rPr>
              <a:t>2</a:t>
            </a:r>
            <a:r>
              <a:rPr lang="en-US" altLang="zh-CN" sz="1800" dirty="0" smtClean="0">
                <a:cs typeface="仿宋_GB2312"/>
              </a:rPr>
              <a:t>)</a:t>
            </a:r>
            <a:endParaRPr lang="en-US" altLang="zh-CN" sz="1800" dirty="0">
              <a:cs typeface="仿宋_GB2312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31897" y="3590924"/>
            <a:ext cx="8739188" cy="27490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eaLnBrk="1" hangingPunct="1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solidFill>
                  <a:srgbClr val="0000FF"/>
                </a:solidFill>
                <a:cs typeface="仿宋_GB2312"/>
              </a:rPr>
              <a:t>Shelters</a:t>
            </a:r>
            <a:endParaRPr lang="en-US" altLang="zh-CN" sz="1800" dirty="0">
              <a:solidFill>
                <a:srgbClr val="0000FF"/>
              </a:solidFill>
              <a:cs typeface="仿宋_GB2312"/>
            </a:endParaRP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b="0" dirty="0">
                <a:cs typeface="仿宋_GB2312"/>
              </a:rPr>
              <a:t>In each scenario, num. evacuees going to a shelter cannot exceed shelter capacity</a:t>
            </a:r>
          </a:p>
          <a:p>
            <a:pPr marL="0" indent="0" eaLnBrk="1" hangingPunct="1">
              <a:lnSpc>
                <a:spcPct val="10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en-US" altLang="zh-CN" sz="1800" b="1" dirty="0" smtClean="0">
                <a:solidFill>
                  <a:srgbClr val="0000FF"/>
                </a:solidFill>
                <a:cs typeface="仿宋_GB2312"/>
              </a:rPr>
              <a:t>Conservation of people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People must stay, go to a shelter, or go to a non-shelter</a:t>
            </a:r>
          </a:p>
          <a:p>
            <a:pPr marL="0" indent="0" eaLnBrk="1" hangingPunct="1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solidFill>
                  <a:srgbClr val="0000FF"/>
                </a:solidFill>
                <a:cs typeface="仿宋_GB2312"/>
              </a:rPr>
              <a:t>Definitions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Define critical risk as num. people in danger above a threshold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Define risk at home, while traveling, at destination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Define total travel times</a:t>
            </a:r>
          </a:p>
          <a:p>
            <a:pPr lvl="1" eaLnBrk="1" hangingPunct="1"/>
            <a:endParaRPr lang="en-US" altLang="zh-CN" sz="1800" b="0" dirty="0" smtClean="0">
              <a:cs typeface="仿宋_GB2312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933825" y="1933954"/>
            <a:ext cx="4944322" cy="11261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Total travel time to shelters (k</a:t>
            </a:r>
            <a:r>
              <a:rPr lang="en-US" altLang="zh-CN" sz="1800" b="0" baseline="-25000" dirty="0" smtClean="0">
                <a:cs typeface="仿宋_GB2312"/>
              </a:rPr>
              <a:t>1</a:t>
            </a:r>
            <a:r>
              <a:rPr lang="en-US" altLang="zh-CN" sz="1800" b="0" dirty="0" smtClean="0">
                <a:cs typeface="仿宋_GB2312"/>
              </a:rPr>
              <a:t>)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Total </a:t>
            </a:r>
            <a:r>
              <a:rPr lang="en-US" altLang="zh-CN" sz="1800" b="0" dirty="0">
                <a:cs typeface="仿宋_GB2312"/>
              </a:rPr>
              <a:t>travel time to </a:t>
            </a:r>
            <a:r>
              <a:rPr lang="en-US" altLang="zh-CN" sz="1800" b="0" dirty="0" smtClean="0">
                <a:cs typeface="仿宋_GB2312"/>
              </a:rPr>
              <a:t>non-shelters</a:t>
            </a:r>
            <a:r>
              <a:rPr lang="en-US" altLang="zh-CN" sz="1800" b="0" dirty="0">
                <a:cs typeface="仿宋_GB2312"/>
              </a:rPr>
              <a:t> (k</a:t>
            </a:r>
            <a:r>
              <a:rPr lang="en-US" altLang="zh-CN" sz="1800" b="0" baseline="-25000" dirty="0">
                <a:cs typeface="仿宋_GB2312"/>
              </a:rPr>
              <a:t>1</a:t>
            </a:r>
            <a:r>
              <a:rPr lang="en-US" altLang="zh-CN" sz="1800" b="0" dirty="0">
                <a:cs typeface="仿宋_GB2312"/>
              </a:rPr>
              <a:t>)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Penalty for leaving early</a:t>
            </a:r>
            <a:r>
              <a:rPr lang="en-US" altLang="zh-CN" sz="1800" b="0" dirty="0">
                <a:cs typeface="仿宋_GB2312"/>
              </a:rPr>
              <a:t> (</a:t>
            </a:r>
            <a:r>
              <a:rPr lang="en-US" altLang="zh-CN" sz="1800" b="0" dirty="0" smtClean="0">
                <a:cs typeface="仿宋_GB2312"/>
              </a:rPr>
              <a:t>k</a:t>
            </a:r>
            <a:r>
              <a:rPr lang="en-US" altLang="zh-CN" sz="1800" b="0" baseline="-25000" dirty="0" smtClean="0">
                <a:cs typeface="仿宋_GB2312"/>
              </a:rPr>
              <a:t>3</a:t>
            </a:r>
            <a:r>
              <a:rPr lang="en-US" altLang="zh-CN" sz="1800" b="0" dirty="0" smtClean="0">
                <a:cs typeface="仿宋_GB2312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27821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UPPER-LEVEL MODEL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90500" y="1568624"/>
            <a:ext cx="8953500" cy="4191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1700" b="1" dirty="0" smtClean="0">
                <a:solidFill>
                  <a:srgbClr val="0000FF"/>
                </a:solidFill>
                <a:cs typeface="仿宋_GB2312"/>
              </a:rPr>
              <a:t>Definition of risk </a:t>
            </a:r>
            <a:endParaRPr lang="en-US" altLang="zh-CN" sz="1700" b="1" dirty="0">
              <a:solidFill>
                <a:srgbClr val="0000FF"/>
              </a:solidFill>
              <a:cs typeface="仿宋_GB2312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42899" y="1858811"/>
            <a:ext cx="8563823" cy="7215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altLang="zh-CN" sz="1600" b="0" dirty="0" smtClean="0">
                <a:cs typeface="仿宋_GB2312"/>
              </a:rPr>
              <a:t>P</a:t>
            </a:r>
            <a:r>
              <a:rPr lang="en-US" sz="1600" b="0" dirty="0" smtClean="0"/>
              <a:t>robability </a:t>
            </a:r>
            <a:r>
              <a:rPr lang="en-US" sz="1600" b="0" dirty="0"/>
              <a:t>of being </a:t>
            </a:r>
            <a:r>
              <a:rPr lang="en-US" sz="1600" b="0" dirty="0" smtClean="0"/>
              <a:t>in danger (killed</a:t>
            </a:r>
            <a:r>
              <a:rPr lang="en-US" sz="1600" b="0" dirty="0"/>
              <a:t>, injured, having a traumatic </a:t>
            </a:r>
            <a:r>
              <a:rPr lang="en-US" sz="1600" b="0" dirty="0" smtClean="0"/>
              <a:t>experience)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b="0" dirty="0" smtClean="0"/>
              <a:t>Would rather evacuate than experience this</a:t>
            </a:r>
            <a:endParaRPr lang="en-US" altLang="zh-CN" sz="1600" b="0" dirty="0" smtClean="0">
              <a:cs typeface="仿宋_GB2312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998449" y="5809475"/>
            <a:ext cx="3409952" cy="1000258"/>
            <a:chOff x="1066798" y="2314574"/>
            <a:chExt cx="3409952" cy="1000258"/>
          </a:xfrm>
        </p:grpSpPr>
        <p:grpSp>
          <p:nvGrpSpPr>
            <p:cNvPr id="38" name="Group 37"/>
            <p:cNvGrpSpPr/>
            <p:nvPr/>
          </p:nvGrpSpPr>
          <p:grpSpPr>
            <a:xfrm>
              <a:off x="3367087" y="2314575"/>
              <a:ext cx="1109663" cy="1000257"/>
              <a:chOff x="3367087" y="2314575"/>
              <a:chExt cx="1109663" cy="1000257"/>
            </a:xfrm>
          </p:grpSpPr>
          <p:sp>
            <p:nvSpPr>
              <p:cNvPr id="43" name="Oval 42"/>
              <p:cNvSpPr/>
              <p:nvPr/>
            </p:nvSpPr>
            <p:spPr bwMode="auto">
              <a:xfrm>
                <a:off x="3419474" y="2314575"/>
                <a:ext cx="990601" cy="10002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B1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367087" y="2678072"/>
                <a:ext cx="110966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latin typeface="+mn-lt"/>
                  </a:rPr>
                  <a:t>Destination</a:t>
                </a:r>
                <a:endParaRPr lang="en-US" b="0" dirty="0">
                  <a:latin typeface="+mn-lt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066798" y="2314574"/>
              <a:ext cx="990601" cy="1000257"/>
              <a:chOff x="1066798" y="2177943"/>
              <a:chExt cx="990601" cy="1000257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1195387" y="2538799"/>
                <a:ext cx="7334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latin typeface="+mn-lt"/>
                  </a:rPr>
                  <a:t>Home</a:t>
                </a:r>
                <a:endParaRPr lang="en-US" b="0" dirty="0">
                  <a:latin typeface="+mn-lt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 bwMode="auto">
              <a:xfrm>
                <a:off x="1066798" y="2177943"/>
                <a:ext cx="990601" cy="10002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B10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40" name="Straight Arrow Connector 39"/>
            <p:cNvCxnSpPr/>
            <p:nvPr/>
          </p:nvCxnSpPr>
          <p:spPr bwMode="auto">
            <a:xfrm>
              <a:off x="2095499" y="2814703"/>
              <a:ext cx="1309688" cy="1869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45" name="Group 44"/>
          <p:cNvGrpSpPr/>
          <p:nvPr/>
        </p:nvGrpSpPr>
        <p:grpSpPr>
          <a:xfrm>
            <a:off x="3088447" y="5275373"/>
            <a:ext cx="864882" cy="773906"/>
            <a:chOff x="292892" y="3134117"/>
            <a:chExt cx="1024424" cy="894959"/>
          </a:xfrm>
        </p:grpSpPr>
        <p:pic>
          <p:nvPicPr>
            <p:cNvPr id="46" name="Picture 7" descr="people,persons,storms,weather,winds,windstorms,windy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92" y="3134117"/>
              <a:ext cx="773906" cy="773906"/>
            </a:xfrm>
            <a:prstGeom prst="snip1Rect">
              <a:avLst>
                <a:gd name="adj" fmla="val 0"/>
              </a:avLst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3" descr="C:\Users\RachelD\AppData\Local\Microsoft\Windows\Temporary Internet Files\Content.IE5\J0XQ8BLO\MM900046651[1]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92" y="3381376"/>
              <a:ext cx="1024424" cy="647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8" name="Oval 47"/>
          <p:cNvSpPr/>
          <p:nvPr/>
        </p:nvSpPr>
        <p:spPr bwMode="auto">
          <a:xfrm>
            <a:off x="3395164" y="6045375"/>
            <a:ext cx="182880" cy="182880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2867025" y="5196791"/>
            <a:ext cx="3541376" cy="1704975"/>
            <a:chOff x="2867025" y="3857625"/>
            <a:chExt cx="3541376" cy="1704975"/>
          </a:xfrm>
        </p:grpSpPr>
        <p:sp>
          <p:nvSpPr>
            <p:cNvPr id="50" name="Rectangle 49"/>
            <p:cNvSpPr/>
            <p:nvPr/>
          </p:nvSpPr>
          <p:spPr bwMode="auto">
            <a:xfrm>
              <a:off x="2867025" y="3857625"/>
              <a:ext cx="3541376" cy="1704975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2998449" y="3932348"/>
              <a:ext cx="3409952" cy="1534360"/>
              <a:chOff x="2998449" y="3932348"/>
              <a:chExt cx="3409952" cy="1534360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2998449" y="4466450"/>
                <a:ext cx="3409952" cy="1000258"/>
                <a:chOff x="1066798" y="2314574"/>
                <a:chExt cx="3409952" cy="1000258"/>
              </a:xfrm>
            </p:grpSpPr>
            <p:grpSp>
              <p:nvGrpSpPr>
                <p:cNvPr id="58" name="Group 57"/>
                <p:cNvGrpSpPr/>
                <p:nvPr/>
              </p:nvGrpSpPr>
              <p:grpSpPr>
                <a:xfrm>
                  <a:off x="3367087" y="2314575"/>
                  <a:ext cx="1109663" cy="1000257"/>
                  <a:chOff x="3367087" y="2314575"/>
                  <a:chExt cx="1109663" cy="1000257"/>
                </a:xfrm>
              </p:grpSpPr>
              <p:sp>
                <p:nvSpPr>
                  <p:cNvPr id="63" name="Oval 62"/>
                  <p:cNvSpPr/>
                  <p:nvPr/>
                </p:nvSpPr>
                <p:spPr bwMode="auto">
                  <a:xfrm>
                    <a:off x="3419474" y="2314575"/>
                    <a:ext cx="990601" cy="1000257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36000" tIns="36000" rIns="0" bIns="3600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1" i="0" u="none" strike="noStrike" cap="none" normalizeH="0" baseline="0" smtClean="0">
                      <a:ln>
                        <a:noFill/>
                      </a:ln>
                      <a:solidFill>
                        <a:srgbClr val="000B10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3367087" y="2678072"/>
                    <a:ext cx="110966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0" dirty="0" smtClean="0">
                        <a:latin typeface="+mn-lt"/>
                      </a:rPr>
                      <a:t>Destination</a:t>
                    </a:r>
                    <a:endParaRPr lang="en-US" b="0" dirty="0">
                      <a:latin typeface="+mn-lt"/>
                    </a:endParaRPr>
                  </a:p>
                </p:txBody>
              </p:sp>
            </p:grpSp>
            <p:grpSp>
              <p:nvGrpSpPr>
                <p:cNvPr id="59" name="Group 58"/>
                <p:cNvGrpSpPr/>
                <p:nvPr/>
              </p:nvGrpSpPr>
              <p:grpSpPr>
                <a:xfrm>
                  <a:off x="1066798" y="2314574"/>
                  <a:ext cx="990601" cy="1000257"/>
                  <a:chOff x="1066798" y="2177943"/>
                  <a:chExt cx="990601" cy="1000257"/>
                </a:xfrm>
              </p:grpSpPr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1195387" y="2538799"/>
                    <a:ext cx="733425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0" dirty="0" smtClean="0">
                        <a:latin typeface="+mn-lt"/>
                      </a:rPr>
                      <a:t>Home</a:t>
                    </a:r>
                    <a:endParaRPr lang="en-US" b="0" dirty="0">
                      <a:latin typeface="+mn-lt"/>
                    </a:endParaRPr>
                  </a:p>
                </p:txBody>
              </p:sp>
              <p:sp>
                <p:nvSpPr>
                  <p:cNvPr id="62" name="Oval 61"/>
                  <p:cNvSpPr/>
                  <p:nvPr/>
                </p:nvSpPr>
                <p:spPr bwMode="auto">
                  <a:xfrm>
                    <a:off x="1066798" y="2177943"/>
                    <a:ext cx="990601" cy="1000257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36000" tIns="36000" rIns="0" bIns="3600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1" i="0" u="none" strike="noStrike" cap="none" normalizeH="0" baseline="0" smtClean="0">
                      <a:ln>
                        <a:noFill/>
                      </a:ln>
                      <a:solidFill>
                        <a:srgbClr val="000B10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cxnSp>
              <p:nvCxnSpPr>
                <p:cNvPr id="60" name="Straight Arrow Connector 59"/>
                <p:cNvCxnSpPr/>
                <p:nvPr/>
              </p:nvCxnSpPr>
              <p:spPr bwMode="auto">
                <a:xfrm>
                  <a:off x="2095499" y="2814703"/>
                  <a:ext cx="1309688" cy="1869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lg" len="lg"/>
                </a:ln>
                <a:effectLst/>
              </p:spPr>
            </p:cxnSp>
          </p:grpSp>
          <p:grpSp>
            <p:nvGrpSpPr>
              <p:cNvPr id="53" name="Group 52"/>
              <p:cNvGrpSpPr/>
              <p:nvPr/>
            </p:nvGrpSpPr>
            <p:grpSpPr>
              <a:xfrm>
                <a:off x="4220977" y="3932348"/>
                <a:ext cx="864882" cy="952882"/>
                <a:chOff x="2289326" y="1780472"/>
                <a:chExt cx="864882" cy="952882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>
                  <a:off x="2289326" y="1780472"/>
                  <a:ext cx="864882" cy="773906"/>
                  <a:chOff x="292892" y="3134117"/>
                  <a:chExt cx="1024424" cy="894959"/>
                </a:xfrm>
              </p:grpSpPr>
              <p:pic>
                <p:nvPicPr>
                  <p:cNvPr id="56" name="Picture 7" descr="people,persons,storms,weather,winds,windstorms,windy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92892" y="3134117"/>
                    <a:ext cx="773906" cy="773906"/>
                  </a:xfrm>
                  <a:prstGeom prst="snip1Rect">
                    <a:avLst>
                      <a:gd name="adj" fmla="val 0"/>
                    </a:avLst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57" name="Picture 3" descr="C:\Users\RachelD\AppData\Local\Microsoft\Windows\Temporary Internet Files\Content.IE5\J0XQ8BLO\MM900046651[1].gif"/>
                  <p:cNvPicPr>
                    <a:picLocks noChangeAspect="1" noChangeArrowheads="1" noCrop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92892" y="3381376"/>
                    <a:ext cx="1024424" cy="6477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55" name="Oval 54"/>
                <p:cNvSpPr/>
                <p:nvPr/>
              </p:nvSpPr>
              <p:spPr bwMode="auto">
                <a:xfrm>
                  <a:off x="2596043" y="2550474"/>
                  <a:ext cx="182880" cy="182880"/>
                </a:xfrm>
                <a:prstGeom prst="ellipse">
                  <a:avLst/>
                </a:prstGeom>
                <a:solidFill>
                  <a:srgbClr val="FF0000"/>
                </a:solidFill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0" bIns="36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0B10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</p:grpSp>
      </p:grpSp>
      <p:sp>
        <p:nvSpPr>
          <p:cNvPr id="65" name="Content Placeholder 2"/>
          <p:cNvSpPr txBox="1">
            <a:spLocks/>
          </p:cNvSpPr>
          <p:nvPr/>
        </p:nvSpPr>
        <p:spPr bwMode="auto">
          <a:xfrm>
            <a:off x="319935" y="4666729"/>
            <a:ext cx="8563823" cy="9699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1600" b="0" dirty="0" smtClean="0">
                <a:cs typeface="仿宋_GB2312"/>
              </a:rPr>
              <a:t>Risk for each person </a:t>
            </a:r>
            <a:r>
              <a:rPr lang="en-US" altLang="zh-CN" sz="1600" b="0" dirty="0">
                <a:cs typeface="仿宋_GB2312"/>
              </a:rPr>
              <a:t>in hurricane </a:t>
            </a:r>
            <a:r>
              <a:rPr lang="en-US" altLang="zh-CN" sz="1600" b="0" i="1" dirty="0">
                <a:cs typeface="仿宋_GB2312"/>
              </a:rPr>
              <a:t>h </a:t>
            </a:r>
            <a:r>
              <a:rPr lang="en-US" altLang="zh-CN" sz="1600" b="0" dirty="0" smtClean="0">
                <a:cs typeface="仿宋_GB2312"/>
              </a:rPr>
              <a:t>in location </a:t>
            </a:r>
            <a:r>
              <a:rPr lang="en-US" altLang="zh-CN" sz="1600" b="0" i="1" dirty="0" smtClean="0">
                <a:cs typeface="仿宋_GB2312"/>
              </a:rPr>
              <a:t>l</a:t>
            </a:r>
            <a:endParaRPr lang="en-US" altLang="zh-CN" sz="1600" b="0" dirty="0">
              <a:cs typeface="仿宋_GB2312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1600" b="0" dirty="0" smtClean="0">
                <a:cs typeface="仿宋_GB2312"/>
              </a:rPr>
              <a:t>       = max{P(being in danger from surge or wind at any </a:t>
            </a:r>
            <a:r>
              <a:rPr lang="en-US" altLang="zh-CN" sz="1600" b="0" i="1" dirty="0" smtClean="0">
                <a:cs typeface="仿宋_GB2312"/>
              </a:rPr>
              <a:t>t </a:t>
            </a:r>
            <a:r>
              <a:rPr lang="en-US" altLang="zh-CN" sz="1600" b="0" dirty="0" smtClean="0">
                <a:cs typeface="仿宋_GB2312"/>
              </a:rPr>
              <a:t>in location </a:t>
            </a:r>
            <a:r>
              <a:rPr lang="en-US" altLang="zh-CN" sz="1600" b="0" i="1" dirty="0" smtClean="0">
                <a:cs typeface="仿宋_GB2312"/>
              </a:rPr>
              <a:t>l</a:t>
            </a:r>
            <a:r>
              <a:rPr lang="en-US" altLang="zh-CN" sz="1600" b="0" dirty="0" smtClean="0">
                <a:cs typeface="仿宋_GB2312"/>
              </a:rPr>
              <a:t>)}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" t="2822" r="2200" b="5138"/>
          <a:stretch/>
        </p:blipFill>
        <p:spPr bwMode="auto">
          <a:xfrm>
            <a:off x="1265131" y="2417523"/>
            <a:ext cx="3010628" cy="219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" t="1898" r="2547" b="3288"/>
          <a:stretch/>
        </p:blipFill>
        <p:spPr bwMode="auto">
          <a:xfrm>
            <a:off x="4634631" y="2417523"/>
            <a:ext cx="2922515" cy="219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47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LOWER-LEVEL MODEL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49469" y="2954215"/>
            <a:ext cx="8818685" cy="37543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52400" y="1515207"/>
            <a:ext cx="8818685" cy="128074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71693" y="1569005"/>
            <a:ext cx="16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+mn-lt"/>
              </a:rPr>
              <a:t>OBJECTIVE</a:t>
            </a:r>
            <a:endParaRPr lang="en-US" sz="18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238125" y="1581150"/>
            <a:ext cx="8953500" cy="771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eaLnBrk="1" hangingPunct="1">
              <a:buFont typeface="Wingdings" pitchFamily="2" charset="2"/>
              <a:buNone/>
            </a:pPr>
            <a:r>
              <a:rPr lang="en-US" altLang="zh-CN" sz="1700" b="1" dirty="0" smtClean="0">
                <a:solidFill>
                  <a:srgbClr val="0000FF"/>
                </a:solidFill>
                <a:cs typeface="仿宋_GB2312"/>
              </a:rPr>
              <a:t>Minimize 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altLang="zh-CN" sz="1800" b="0" dirty="0" smtClean="0">
                <a:cs typeface="仿宋_GB2312"/>
              </a:rPr>
              <a:t>Total travel time over network and planning horizon </a:t>
            </a:r>
          </a:p>
          <a:p>
            <a:pPr marL="457200" lvl="1" indent="0" eaLnBrk="1" hangingPunct="1">
              <a:lnSpc>
                <a:spcPct val="100000"/>
              </a:lnSpc>
              <a:spcBef>
                <a:spcPts val="600"/>
              </a:spcBef>
              <a:buClrTx/>
              <a:buNone/>
              <a:tabLst>
                <a:tab pos="801688" algn="l"/>
              </a:tabLst>
            </a:pPr>
            <a:r>
              <a:rPr lang="en-US" altLang="zh-CN" sz="1800" b="0" dirty="0">
                <a:cs typeface="仿宋_GB2312"/>
              </a:rPr>
              <a:t>	</a:t>
            </a:r>
            <a:r>
              <a:rPr lang="en-US" altLang="zh-CN" sz="1800" b="0" dirty="0" smtClean="0">
                <a:cs typeface="仿宋_GB2312"/>
              </a:rPr>
              <a:t>(dynamic traffic assignment)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200025" y="3311824"/>
            <a:ext cx="8605772" cy="309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lvl="1" eaLnBrk="1" hangingPunct="1">
              <a:buClrTx/>
            </a:pPr>
            <a:r>
              <a:rPr lang="en-US" altLang="zh-CN" sz="1800" b="0" dirty="0" smtClean="0">
                <a:cs typeface="仿宋_GB2312"/>
              </a:rPr>
              <a:t>Dynamic traffic assignment (vs. equilibrium) necessary to know who is where and when.</a:t>
            </a:r>
          </a:p>
          <a:p>
            <a:pPr lvl="1" eaLnBrk="1" hangingPunct="1">
              <a:buClrTx/>
            </a:pPr>
            <a:r>
              <a:rPr lang="en-US" altLang="zh-CN" sz="1800" b="0" dirty="0" smtClean="0">
                <a:cs typeface="仿宋_GB2312"/>
              </a:rPr>
              <a:t>Intersection of people and flood/wind in space and time creates risk.</a:t>
            </a:r>
          </a:p>
          <a:p>
            <a:pPr lvl="1" eaLnBrk="1" hangingPunct="1">
              <a:buClrTx/>
            </a:pPr>
            <a:r>
              <a:rPr lang="en-US" altLang="zh-CN" sz="1800" b="0" dirty="0" smtClean="0">
                <a:cs typeface="仿宋_GB2312"/>
              </a:rPr>
              <a:t>Very fast model to run!</a:t>
            </a:r>
          </a:p>
          <a:p>
            <a:pPr marL="457200" lvl="1" indent="0" eaLnBrk="1" hangingPunct="1">
              <a:buClrTx/>
              <a:buNone/>
            </a:pPr>
            <a:endParaRPr lang="en-US" altLang="zh-CN" sz="1800" b="0" dirty="0">
              <a:cs typeface="仿宋_GB2312"/>
            </a:endParaRPr>
          </a:p>
          <a:p>
            <a:pPr lvl="1" eaLnBrk="1" hangingPunct="1">
              <a:buClrTx/>
            </a:pPr>
            <a:endParaRPr lang="en-US" altLang="zh-CN" sz="1800" b="0" dirty="0" smtClean="0">
              <a:cs typeface="仿宋_GB2312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238125" y="3002262"/>
            <a:ext cx="8953500" cy="3296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eaLnBrk="1" hangingPunct="1">
              <a:buFont typeface="Wingdings" pitchFamily="2" charset="2"/>
              <a:buNone/>
            </a:pPr>
            <a:r>
              <a:rPr lang="en-US" altLang="zh-CN" sz="1700" b="1" dirty="0" smtClean="0">
                <a:solidFill>
                  <a:srgbClr val="0000FF"/>
                </a:solidFill>
                <a:cs typeface="仿宋_GB2312"/>
              </a:rPr>
              <a:t>Key features</a:t>
            </a:r>
          </a:p>
        </p:txBody>
      </p:sp>
    </p:spTree>
    <p:extLst>
      <p:ext uri="{BB962C8B-B14F-4D97-AF65-F5344CB8AC3E}">
        <p14:creationId xmlns:p14="http://schemas.microsoft.com/office/powerpoint/2010/main" val="236583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INPUTS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018" y="1491946"/>
            <a:ext cx="8697196" cy="53660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sz="1800" dirty="0">
                <a:solidFill>
                  <a:srgbClr val="0000CC"/>
                </a:solidFill>
                <a:ea typeface="ＭＳ Ｐゴシック" pitchFamily="50" charset="-128"/>
              </a:rPr>
              <a:t>Highway network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/>
              <a:t>7691 bi-directional links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/>
              <a:t>5055 nodes at origins, </a:t>
            </a:r>
            <a:endParaRPr lang="en-US" sz="1800" b="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tabLst>
                <a:tab pos="457200" algn="l"/>
              </a:tabLst>
            </a:pPr>
            <a:r>
              <a:rPr lang="en-US" sz="1800" b="0" dirty="0" smtClean="0"/>
              <a:t>	destinations</a:t>
            </a:r>
            <a:r>
              <a:rPr lang="en-US" sz="1800" b="0" dirty="0"/>
              <a:t>, link intersections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sz="1800" dirty="0" smtClean="0">
                <a:solidFill>
                  <a:srgbClr val="0000CC"/>
                </a:solidFill>
                <a:ea typeface="ＭＳ Ｐゴシック" pitchFamily="50" charset="-128"/>
              </a:rPr>
              <a:t>Origins </a:t>
            </a:r>
            <a:r>
              <a:rPr lang="en-US" sz="1800" dirty="0">
                <a:solidFill>
                  <a:srgbClr val="0000CC"/>
                </a:solidFill>
                <a:ea typeface="ＭＳ Ｐゴシック" pitchFamily="50" charset="-128"/>
              </a:rPr>
              <a:t>and destinations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Origins: 66 zip-code-based evacuation zones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tabLst>
                <a:tab pos="2054225" algn="l"/>
              </a:tabLst>
            </a:pPr>
            <a:r>
              <a:rPr lang="en-US" sz="1800" b="0" dirty="0" smtClean="0">
                <a:sym typeface="Wingdings" pitchFamily="2" charset="2"/>
              </a:rPr>
              <a:t>Destinations: 100 potential shelter locations (≈ those used in Isabel)	6 exits from evacuation area</a:t>
            </a:r>
            <a:endParaRPr lang="en-US" sz="1800" b="0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sz="1800" b="1" dirty="0" smtClean="0">
                <a:solidFill>
                  <a:srgbClr val="0000CC"/>
                </a:solidFill>
                <a:ea typeface="ＭＳ Ｐゴシック" pitchFamily="50" charset="-128"/>
              </a:rPr>
              <a:t>Population</a:t>
            </a:r>
            <a:r>
              <a:rPr lang="en-US" sz="1800" b="0" dirty="0" smtClean="0">
                <a:ea typeface="ＭＳ Ｐゴシック" pitchFamily="50" charset="-128"/>
              </a:rPr>
              <a:t>:</a:t>
            </a:r>
            <a:r>
              <a:rPr lang="en-US" sz="1800" b="1" dirty="0" smtClean="0">
                <a:solidFill>
                  <a:srgbClr val="0000CC"/>
                </a:solidFill>
                <a:ea typeface="ＭＳ Ｐゴシック" pitchFamily="50" charset="-128"/>
              </a:rPr>
              <a:t> </a:t>
            </a:r>
            <a:r>
              <a:rPr lang="en-US" sz="1800" b="0" dirty="0" smtClean="0">
                <a:sym typeface="Wingdings" pitchFamily="2" charset="2"/>
              </a:rPr>
              <a:t>Only residents from census</a:t>
            </a:r>
            <a:endParaRPr lang="en-US" sz="1800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sz="1800" dirty="0" smtClean="0">
                <a:solidFill>
                  <a:srgbClr val="0000CC"/>
                </a:solidFill>
                <a:ea typeface="ＭＳ Ｐゴシック" pitchFamily="50" charset="-128"/>
              </a:rPr>
              <a:t>Hurricane scenarios</a:t>
            </a:r>
            <a:endParaRPr lang="en-US" sz="1800" dirty="0">
              <a:solidFill>
                <a:srgbClr val="0000CC"/>
              </a:solidFill>
              <a:ea typeface="ＭＳ Ｐゴシック" pitchFamily="50" charset="-128"/>
            </a:endParaRP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sym typeface="Wingdings" pitchFamily="2" charset="2"/>
              </a:rPr>
              <a:t>Only actual Isabel track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sym typeface="Wingdings" pitchFamily="2" charset="2"/>
              </a:rPr>
              <a:t>7 hurricane scenarios w/estimated </a:t>
            </a:r>
            <a:r>
              <a:rPr lang="en-US" sz="1800" b="0" dirty="0">
                <a:sym typeface="Wingdings" pitchFamily="2" charset="2"/>
              </a:rPr>
              <a:t>occurrence probabilities</a:t>
            </a:r>
            <a:endParaRPr lang="en-US" sz="1800" b="0" dirty="0" smtClean="0">
              <a:sym typeface="Wingdings" pitchFamily="2" charset="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>
                <a:solidFill>
                  <a:srgbClr val="0000CC"/>
                </a:solidFill>
                <a:ea typeface="ＭＳ Ｐゴシック" pitchFamily="50" charset="-128"/>
              </a:rPr>
              <a:t>Risk functions</a:t>
            </a:r>
            <a:r>
              <a:rPr lang="en-US" sz="1800" b="0" dirty="0" smtClean="0">
                <a:ea typeface="ＭＳ Ｐゴシック" pitchFamily="50" charset="-128"/>
              </a:rPr>
              <a:t>: </a:t>
            </a:r>
            <a:r>
              <a:rPr lang="en-US" sz="1800" b="0" dirty="0" smtClean="0">
                <a:sym typeface="Wingdings" pitchFamily="2" charset="2"/>
              </a:rPr>
              <a:t>As shown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>
                <a:solidFill>
                  <a:srgbClr val="0000CC"/>
                </a:solidFill>
                <a:ea typeface="ＭＳ Ｐゴシック" pitchFamily="50" charset="-128"/>
              </a:rPr>
              <a:t>User-specified parameters</a:t>
            </a:r>
            <a:r>
              <a:rPr lang="en-US" sz="1800" b="0" dirty="0" smtClean="0">
                <a:ea typeface="ＭＳ Ｐゴシック" pitchFamily="50" charset="-128"/>
              </a:rPr>
              <a:t>: </a:t>
            </a:r>
            <a:r>
              <a:rPr lang="en-US" sz="1800" b="0" dirty="0" smtClean="0">
                <a:ea typeface="ＭＳ Ｐゴシック" pitchFamily="50" charset="-128"/>
                <a:sym typeface="Symbol"/>
              </a:rPr>
              <a:t>t=6 hours; T=72 hours</a:t>
            </a:r>
            <a:endParaRPr lang="en-US" sz="1800" b="0" dirty="0" smtClean="0">
              <a:ea typeface="ＭＳ Ｐゴシック" pitchFamily="50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0" dirty="0" smtClean="0">
                <a:sym typeface="Wingdings" pitchFamily="2" charset="2"/>
              </a:rPr>
              <a:t>      k</a:t>
            </a:r>
            <a:r>
              <a:rPr lang="en-US" sz="1800" b="0" baseline="-25000" dirty="0" smtClean="0">
                <a:sym typeface="Wingdings" pitchFamily="2" charset="2"/>
              </a:rPr>
              <a:t>1</a:t>
            </a:r>
            <a:r>
              <a:rPr lang="en-US" sz="1800" b="0" dirty="0" smtClean="0">
                <a:sym typeface="Wingdings" pitchFamily="2" charset="2"/>
              </a:rPr>
              <a:t> (travel)=0.001;</a:t>
            </a:r>
            <a:r>
              <a:rPr lang="en-US" sz="1800" b="0" dirty="0">
                <a:sym typeface="Wingdings" pitchFamily="2" charset="2"/>
              </a:rPr>
              <a:t> </a:t>
            </a:r>
            <a:r>
              <a:rPr lang="en-US" sz="1800" b="0" dirty="0" smtClean="0">
                <a:sym typeface="Wingdings" pitchFamily="2" charset="2"/>
              </a:rPr>
              <a:t>k</a:t>
            </a:r>
            <a:r>
              <a:rPr lang="en-US" sz="1800" b="0" baseline="-25000" dirty="0" smtClean="0">
                <a:sym typeface="Wingdings" pitchFamily="2" charset="2"/>
              </a:rPr>
              <a:t>2</a:t>
            </a:r>
            <a:r>
              <a:rPr lang="en-US" sz="1800" b="0" dirty="0" smtClean="0">
                <a:sym typeface="Wingdings" pitchFamily="2" charset="2"/>
              </a:rPr>
              <a:t> (critical risk)=0; k</a:t>
            </a:r>
            <a:r>
              <a:rPr lang="en-US" sz="1800" b="0" baseline="-25000" dirty="0" smtClean="0">
                <a:sym typeface="Wingdings" pitchFamily="2" charset="2"/>
              </a:rPr>
              <a:t>3</a:t>
            </a:r>
            <a:r>
              <a:rPr lang="en-US" sz="1800" b="0" dirty="0" smtClean="0">
                <a:sym typeface="Wingdings" pitchFamily="2" charset="2"/>
              </a:rPr>
              <a:t> (early penalty)= 0.0004; </a:t>
            </a:r>
            <a:endParaRPr lang="en-US" sz="1800" b="0" dirty="0">
              <a:sym typeface="Wingdings" pitchFamily="2" charset="2"/>
            </a:endParaRP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endParaRPr lang="en-US" sz="1800" b="0" dirty="0" smtClean="0">
              <a:sym typeface="Wingdings" pitchFamily="2" charset="2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24375" y="1812318"/>
            <a:ext cx="4410075" cy="9213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/>
              <a:t>Free flow speed=55 mph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/>
              <a:t>Capacity per lane: 1500 </a:t>
            </a:r>
            <a:r>
              <a:rPr lang="en-US" sz="1800" b="0" dirty="0" err="1" smtClean="0"/>
              <a:t>vph</a:t>
            </a:r>
            <a:endParaRPr lang="en-US" sz="1800" b="0" dirty="0" smtClean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/>
              <a:t>2 people/vehicle</a:t>
            </a:r>
            <a:endParaRPr lang="en-US" sz="1800" b="0" dirty="0"/>
          </a:p>
        </p:txBody>
      </p:sp>
      <p:grpSp>
        <p:nvGrpSpPr>
          <p:cNvPr id="8" name="Group 7"/>
          <p:cNvGrpSpPr/>
          <p:nvPr/>
        </p:nvGrpSpPr>
        <p:grpSpPr>
          <a:xfrm>
            <a:off x="7540669" y="4734839"/>
            <a:ext cx="1252604" cy="776614"/>
            <a:chOff x="7540669" y="4734839"/>
            <a:chExt cx="1252604" cy="776614"/>
          </a:xfrm>
        </p:grpSpPr>
        <p:sp>
          <p:nvSpPr>
            <p:cNvPr id="2" name="Right Brace 1"/>
            <p:cNvSpPr/>
            <p:nvPr/>
          </p:nvSpPr>
          <p:spPr bwMode="auto">
            <a:xfrm>
              <a:off x="7540669" y="4734839"/>
              <a:ext cx="250520" cy="776614"/>
            </a:xfrm>
            <a:prstGeom prst="rightBrac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" name="Rectangle 3"/>
            <p:cNvSpPr txBox="1">
              <a:spLocks noChangeArrowheads="1"/>
            </p:cNvSpPr>
            <p:nvPr/>
          </p:nvSpPr>
          <p:spPr bwMode="auto">
            <a:xfrm>
              <a:off x="7878873" y="4970965"/>
              <a:ext cx="914400" cy="3776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001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+mn-lt"/>
                </a:defRPr>
              </a:lvl2pPr>
              <a:lvl3pPr marL="12573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3pPr>
              <a:lvl4pPr marL="1816100" indent="-3683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s"/>
                <a:defRPr>
                  <a:solidFill>
                    <a:schemeClr val="tx1"/>
                  </a:solidFill>
                  <a:latin typeface="+mn-lt"/>
                </a:defRPr>
              </a:lvl4pPr>
              <a:lvl5pPr marL="35290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5pPr>
              <a:lvl6pPr marL="39862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6pPr>
              <a:lvl7pPr marL="44434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7pPr>
              <a:lvl8pPr marL="49006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8pPr>
              <a:lvl9pPr marL="53578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spcAft>
                  <a:spcPts val="400"/>
                </a:spcAft>
                <a:buNone/>
              </a:pPr>
              <a:r>
                <a:rPr lang="en-US" sz="1800" dirty="0" smtClean="0">
                  <a:solidFill>
                    <a:srgbClr val="FF0000"/>
                  </a:solidFill>
                </a:rPr>
                <a:t>2 runs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37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INPUTS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232474"/>
              </p:ext>
            </p:extLst>
          </p:nvPr>
        </p:nvGraphicFramePr>
        <p:xfrm>
          <a:off x="183715" y="1697625"/>
          <a:ext cx="5002060" cy="456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1359"/>
                <a:gridCol w="15407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 scenarios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Occurrence</a:t>
                      </a:r>
                      <a:r>
                        <a:rPr lang="en-US" sz="1600" baseline="0" dirty="0" smtClean="0"/>
                        <a:t> probability</a:t>
                      </a:r>
                      <a:endParaRPr lang="en-US" sz="1600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Isabel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0.54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Divert</a:t>
                      </a:r>
                      <a:r>
                        <a:rPr lang="en-US" sz="1600" baseline="0" dirty="0" smtClean="0"/>
                        <a:t> north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0.18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Divert south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0.18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Divert far north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0.04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Divert far south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0.04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Best case </a:t>
                      </a:r>
                    </a:p>
                    <a:p>
                      <a:pPr marL="225425" indent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northernmost</a:t>
                      </a:r>
                    </a:p>
                    <a:p>
                      <a:pPr marL="225425" indent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highest cen. pressure deficit slowest forward speed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0.01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Worst case </a:t>
                      </a:r>
                    </a:p>
                    <a:p>
                      <a:pPr marL="225425" indent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southernmost</a:t>
                      </a:r>
                    </a:p>
                    <a:p>
                      <a:pPr marL="225425" indent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lowest cen. pressure deficit</a:t>
                      </a:r>
                    </a:p>
                    <a:p>
                      <a:pPr marL="225425" indent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fastest forward speed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0.01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242128" y="2041742"/>
            <a:ext cx="3780847" cy="3770634"/>
            <a:chOff x="5242128" y="2041742"/>
            <a:chExt cx="3780847" cy="377063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488" t="26254" r="32029" b="11369"/>
            <a:stretch/>
          </p:blipFill>
          <p:spPr bwMode="auto">
            <a:xfrm>
              <a:off x="5242128" y="2259106"/>
              <a:ext cx="3780847" cy="3553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Freeform 1"/>
            <p:cNvSpPr/>
            <p:nvPr/>
          </p:nvSpPr>
          <p:spPr>
            <a:xfrm>
              <a:off x="6388274" y="2354893"/>
              <a:ext cx="2141951" cy="2668044"/>
            </a:xfrm>
            <a:custGeom>
              <a:avLst/>
              <a:gdLst>
                <a:gd name="connsiteX0" fmla="*/ 2141951 w 2141951"/>
                <a:gd name="connsiteY0" fmla="*/ 2668044 h 2668044"/>
                <a:gd name="connsiteX1" fmla="*/ 2079321 w 2141951"/>
                <a:gd name="connsiteY1" fmla="*/ 2617940 h 2668044"/>
                <a:gd name="connsiteX2" fmla="*/ 2029216 w 2141951"/>
                <a:gd name="connsiteY2" fmla="*/ 2505206 h 2668044"/>
                <a:gd name="connsiteX3" fmla="*/ 1966586 w 2141951"/>
                <a:gd name="connsiteY3" fmla="*/ 2442575 h 2668044"/>
                <a:gd name="connsiteX4" fmla="*/ 1954060 w 2141951"/>
                <a:gd name="connsiteY4" fmla="*/ 2404997 h 2668044"/>
                <a:gd name="connsiteX5" fmla="*/ 1878904 w 2141951"/>
                <a:gd name="connsiteY5" fmla="*/ 2354893 h 2668044"/>
                <a:gd name="connsiteX6" fmla="*/ 1853852 w 2141951"/>
                <a:gd name="connsiteY6" fmla="*/ 2317315 h 2668044"/>
                <a:gd name="connsiteX7" fmla="*/ 1816274 w 2141951"/>
                <a:gd name="connsiteY7" fmla="*/ 2292263 h 2668044"/>
                <a:gd name="connsiteX8" fmla="*/ 1766170 w 2141951"/>
                <a:gd name="connsiteY8" fmla="*/ 2217107 h 2668044"/>
                <a:gd name="connsiteX9" fmla="*/ 1716066 w 2141951"/>
                <a:gd name="connsiteY9" fmla="*/ 2141951 h 2668044"/>
                <a:gd name="connsiteX10" fmla="*/ 1703540 w 2141951"/>
                <a:gd name="connsiteY10" fmla="*/ 2104373 h 2668044"/>
                <a:gd name="connsiteX11" fmla="*/ 1590805 w 2141951"/>
                <a:gd name="connsiteY11" fmla="*/ 1966586 h 2668044"/>
                <a:gd name="connsiteX12" fmla="*/ 1540701 w 2141951"/>
                <a:gd name="connsiteY12" fmla="*/ 1891430 h 2668044"/>
                <a:gd name="connsiteX13" fmla="*/ 1440493 w 2141951"/>
                <a:gd name="connsiteY13" fmla="*/ 1741118 h 2668044"/>
                <a:gd name="connsiteX14" fmla="*/ 1365337 w 2141951"/>
                <a:gd name="connsiteY14" fmla="*/ 1628384 h 2668044"/>
                <a:gd name="connsiteX15" fmla="*/ 1327759 w 2141951"/>
                <a:gd name="connsiteY15" fmla="*/ 1603332 h 2668044"/>
                <a:gd name="connsiteX16" fmla="*/ 1240077 w 2141951"/>
                <a:gd name="connsiteY16" fmla="*/ 1503123 h 2668044"/>
                <a:gd name="connsiteX17" fmla="*/ 1189973 w 2141951"/>
                <a:gd name="connsiteY17" fmla="*/ 1453019 h 2668044"/>
                <a:gd name="connsiteX18" fmla="*/ 1164921 w 2141951"/>
                <a:gd name="connsiteY18" fmla="*/ 1415441 h 2668044"/>
                <a:gd name="connsiteX19" fmla="*/ 1139868 w 2141951"/>
                <a:gd name="connsiteY19" fmla="*/ 1390389 h 2668044"/>
                <a:gd name="connsiteX20" fmla="*/ 1052186 w 2141951"/>
                <a:gd name="connsiteY20" fmla="*/ 1290181 h 2668044"/>
                <a:gd name="connsiteX21" fmla="*/ 964504 w 2141951"/>
                <a:gd name="connsiteY21" fmla="*/ 1189973 h 2668044"/>
                <a:gd name="connsiteX22" fmla="*/ 914400 w 2141951"/>
                <a:gd name="connsiteY22" fmla="*/ 1114817 h 2668044"/>
                <a:gd name="connsiteX23" fmla="*/ 889348 w 2141951"/>
                <a:gd name="connsiteY23" fmla="*/ 1077239 h 2668044"/>
                <a:gd name="connsiteX24" fmla="*/ 864296 w 2141951"/>
                <a:gd name="connsiteY24" fmla="*/ 1052186 h 2668044"/>
                <a:gd name="connsiteX25" fmla="*/ 776614 w 2141951"/>
                <a:gd name="connsiteY25" fmla="*/ 939452 h 2668044"/>
                <a:gd name="connsiteX26" fmla="*/ 764088 w 2141951"/>
                <a:gd name="connsiteY26" fmla="*/ 901874 h 2668044"/>
                <a:gd name="connsiteX27" fmla="*/ 651353 w 2141951"/>
                <a:gd name="connsiteY27" fmla="*/ 776614 h 2668044"/>
                <a:gd name="connsiteX28" fmla="*/ 613775 w 2141951"/>
                <a:gd name="connsiteY28" fmla="*/ 764088 h 2668044"/>
                <a:gd name="connsiteX29" fmla="*/ 588723 w 2141951"/>
                <a:gd name="connsiteY29" fmla="*/ 726510 h 2668044"/>
                <a:gd name="connsiteX30" fmla="*/ 576197 w 2141951"/>
                <a:gd name="connsiteY30" fmla="*/ 688932 h 2668044"/>
                <a:gd name="connsiteX31" fmla="*/ 538619 w 2141951"/>
                <a:gd name="connsiteY31" fmla="*/ 651354 h 2668044"/>
                <a:gd name="connsiteX32" fmla="*/ 450937 w 2141951"/>
                <a:gd name="connsiteY32" fmla="*/ 551145 h 2668044"/>
                <a:gd name="connsiteX33" fmla="*/ 425885 w 2141951"/>
                <a:gd name="connsiteY33" fmla="*/ 513567 h 2668044"/>
                <a:gd name="connsiteX34" fmla="*/ 388307 w 2141951"/>
                <a:gd name="connsiteY34" fmla="*/ 488515 h 2668044"/>
                <a:gd name="connsiteX35" fmla="*/ 375781 w 2141951"/>
                <a:gd name="connsiteY35" fmla="*/ 450937 h 2668044"/>
                <a:gd name="connsiteX36" fmla="*/ 288099 w 2141951"/>
                <a:gd name="connsiteY36" fmla="*/ 350729 h 2668044"/>
                <a:gd name="connsiteX37" fmla="*/ 263047 w 2141951"/>
                <a:gd name="connsiteY37" fmla="*/ 313151 h 2668044"/>
                <a:gd name="connsiteX38" fmla="*/ 237994 w 2141951"/>
                <a:gd name="connsiteY38" fmla="*/ 288099 h 2668044"/>
                <a:gd name="connsiteX39" fmla="*/ 150312 w 2141951"/>
                <a:gd name="connsiteY39" fmla="*/ 187891 h 2668044"/>
                <a:gd name="connsiteX40" fmla="*/ 87682 w 2141951"/>
                <a:gd name="connsiteY40" fmla="*/ 75156 h 2668044"/>
                <a:gd name="connsiteX41" fmla="*/ 50104 w 2141951"/>
                <a:gd name="connsiteY41" fmla="*/ 50104 h 2668044"/>
                <a:gd name="connsiteX42" fmla="*/ 12526 w 2141951"/>
                <a:gd name="connsiteY42" fmla="*/ 12526 h 2668044"/>
                <a:gd name="connsiteX43" fmla="*/ 0 w 2141951"/>
                <a:gd name="connsiteY43" fmla="*/ 0 h 26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1951" h="2668044">
                  <a:moveTo>
                    <a:pt x="2141951" y="2668044"/>
                  </a:moveTo>
                  <a:cubicBezTo>
                    <a:pt x="2121074" y="2651343"/>
                    <a:pt x="2094653" y="2639842"/>
                    <a:pt x="2079321" y="2617940"/>
                  </a:cubicBezTo>
                  <a:cubicBezTo>
                    <a:pt x="1972581" y="2465455"/>
                    <a:pt x="2112771" y="2600698"/>
                    <a:pt x="2029216" y="2505206"/>
                  </a:cubicBezTo>
                  <a:cubicBezTo>
                    <a:pt x="2009774" y="2482987"/>
                    <a:pt x="1966586" y="2442575"/>
                    <a:pt x="1966586" y="2442575"/>
                  </a:cubicBezTo>
                  <a:cubicBezTo>
                    <a:pt x="1962411" y="2430049"/>
                    <a:pt x="1963396" y="2414333"/>
                    <a:pt x="1954060" y="2404997"/>
                  </a:cubicBezTo>
                  <a:cubicBezTo>
                    <a:pt x="1932770" y="2383707"/>
                    <a:pt x="1878904" y="2354893"/>
                    <a:pt x="1878904" y="2354893"/>
                  </a:cubicBezTo>
                  <a:cubicBezTo>
                    <a:pt x="1870553" y="2342367"/>
                    <a:pt x="1864497" y="2327960"/>
                    <a:pt x="1853852" y="2317315"/>
                  </a:cubicBezTo>
                  <a:cubicBezTo>
                    <a:pt x="1843207" y="2306670"/>
                    <a:pt x="1826187" y="2303593"/>
                    <a:pt x="1816274" y="2292263"/>
                  </a:cubicBezTo>
                  <a:cubicBezTo>
                    <a:pt x="1796447" y="2269604"/>
                    <a:pt x="1782871" y="2242159"/>
                    <a:pt x="1766170" y="2217107"/>
                  </a:cubicBezTo>
                  <a:lnTo>
                    <a:pt x="1716066" y="2141951"/>
                  </a:lnTo>
                  <a:cubicBezTo>
                    <a:pt x="1708742" y="2130965"/>
                    <a:pt x="1709952" y="2115915"/>
                    <a:pt x="1703540" y="2104373"/>
                  </a:cubicBezTo>
                  <a:cubicBezTo>
                    <a:pt x="1661989" y="2029582"/>
                    <a:pt x="1650279" y="2026060"/>
                    <a:pt x="1590805" y="1966586"/>
                  </a:cubicBezTo>
                  <a:cubicBezTo>
                    <a:pt x="1569515" y="1945296"/>
                    <a:pt x="1557402" y="1916482"/>
                    <a:pt x="1540701" y="1891430"/>
                  </a:cubicBezTo>
                  <a:lnTo>
                    <a:pt x="1440493" y="1741118"/>
                  </a:lnTo>
                  <a:lnTo>
                    <a:pt x="1365337" y="1628384"/>
                  </a:lnTo>
                  <a:cubicBezTo>
                    <a:pt x="1356986" y="1615858"/>
                    <a:pt x="1340285" y="1611683"/>
                    <a:pt x="1327759" y="1603332"/>
                  </a:cubicBezTo>
                  <a:cubicBezTo>
                    <a:pt x="1269304" y="1515649"/>
                    <a:pt x="1302707" y="1544876"/>
                    <a:pt x="1240077" y="1503123"/>
                  </a:cubicBezTo>
                  <a:cubicBezTo>
                    <a:pt x="1212748" y="1421135"/>
                    <a:pt x="1250705" y="1501605"/>
                    <a:pt x="1189973" y="1453019"/>
                  </a:cubicBezTo>
                  <a:cubicBezTo>
                    <a:pt x="1178218" y="1443615"/>
                    <a:pt x="1174326" y="1427196"/>
                    <a:pt x="1164921" y="1415441"/>
                  </a:cubicBezTo>
                  <a:cubicBezTo>
                    <a:pt x="1157543" y="1406219"/>
                    <a:pt x="1146954" y="1399837"/>
                    <a:pt x="1139868" y="1390389"/>
                  </a:cubicBezTo>
                  <a:cubicBezTo>
                    <a:pt x="1066798" y="1292963"/>
                    <a:pt x="1122124" y="1336806"/>
                    <a:pt x="1052186" y="1290181"/>
                  </a:cubicBezTo>
                  <a:cubicBezTo>
                    <a:pt x="993731" y="1202499"/>
                    <a:pt x="1027134" y="1231726"/>
                    <a:pt x="964504" y="1189973"/>
                  </a:cubicBezTo>
                  <a:lnTo>
                    <a:pt x="914400" y="1114817"/>
                  </a:lnTo>
                  <a:cubicBezTo>
                    <a:pt x="906049" y="1102291"/>
                    <a:pt x="899993" y="1087884"/>
                    <a:pt x="889348" y="1077239"/>
                  </a:cubicBezTo>
                  <a:cubicBezTo>
                    <a:pt x="880997" y="1068888"/>
                    <a:pt x="871382" y="1061634"/>
                    <a:pt x="864296" y="1052186"/>
                  </a:cubicBezTo>
                  <a:cubicBezTo>
                    <a:pt x="774404" y="932329"/>
                    <a:pt x="853110" y="1015948"/>
                    <a:pt x="776614" y="939452"/>
                  </a:cubicBezTo>
                  <a:cubicBezTo>
                    <a:pt x="772439" y="926926"/>
                    <a:pt x="770500" y="913416"/>
                    <a:pt x="764088" y="901874"/>
                  </a:cubicBezTo>
                  <a:cubicBezTo>
                    <a:pt x="736476" y="852172"/>
                    <a:pt x="703753" y="802814"/>
                    <a:pt x="651353" y="776614"/>
                  </a:cubicBezTo>
                  <a:cubicBezTo>
                    <a:pt x="639543" y="770709"/>
                    <a:pt x="626301" y="768263"/>
                    <a:pt x="613775" y="764088"/>
                  </a:cubicBezTo>
                  <a:cubicBezTo>
                    <a:pt x="605424" y="751562"/>
                    <a:pt x="595456" y="739975"/>
                    <a:pt x="588723" y="726510"/>
                  </a:cubicBezTo>
                  <a:cubicBezTo>
                    <a:pt x="582818" y="714700"/>
                    <a:pt x="583521" y="699918"/>
                    <a:pt x="576197" y="688932"/>
                  </a:cubicBezTo>
                  <a:cubicBezTo>
                    <a:pt x="566371" y="674193"/>
                    <a:pt x="549495" y="665337"/>
                    <a:pt x="538619" y="651354"/>
                  </a:cubicBezTo>
                  <a:cubicBezTo>
                    <a:pt x="459930" y="550181"/>
                    <a:pt x="523684" y="599643"/>
                    <a:pt x="450937" y="551145"/>
                  </a:cubicBezTo>
                  <a:cubicBezTo>
                    <a:pt x="442586" y="538619"/>
                    <a:pt x="436530" y="524212"/>
                    <a:pt x="425885" y="513567"/>
                  </a:cubicBezTo>
                  <a:cubicBezTo>
                    <a:pt x="415240" y="502922"/>
                    <a:pt x="397711" y="500270"/>
                    <a:pt x="388307" y="488515"/>
                  </a:cubicBezTo>
                  <a:cubicBezTo>
                    <a:pt x="380059" y="478205"/>
                    <a:pt x="382193" y="462479"/>
                    <a:pt x="375781" y="450937"/>
                  </a:cubicBezTo>
                  <a:cubicBezTo>
                    <a:pt x="332800" y="373571"/>
                    <a:pt x="342992" y="387325"/>
                    <a:pt x="288099" y="350729"/>
                  </a:cubicBezTo>
                  <a:cubicBezTo>
                    <a:pt x="279748" y="338203"/>
                    <a:pt x="272452" y="324906"/>
                    <a:pt x="263047" y="313151"/>
                  </a:cubicBezTo>
                  <a:cubicBezTo>
                    <a:pt x="255669" y="303929"/>
                    <a:pt x="245080" y="297547"/>
                    <a:pt x="237994" y="288099"/>
                  </a:cubicBezTo>
                  <a:cubicBezTo>
                    <a:pt x="164924" y="190673"/>
                    <a:pt x="220250" y="234516"/>
                    <a:pt x="150312" y="187891"/>
                  </a:cubicBezTo>
                  <a:cubicBezTo>
                    <a:pt x="128265" y="121748"/>
                    <a:pt x="145110" y="161298"/>
                    <a:pt x="87682" y="75156"/>
                  </a:cubicBezTo>
                  <a:cubicBezTo>
                    <a:pt x="79331" y="62630"/>
                    <a:pt x="61669" y="59742"/>
                    <a:pt x="50104" y="50104"/>
                  </a:cubicBezTo>
                  <a:cubicBezTo>
                    <a:pt x="36495" y="38763"/>
                    <a:pt x="25052" y="25052"/>
                    <a:pt x="12526" y="12526"/>
                  </a:cubicBezTo>
                  <a:lnTo>
                    <a:pt x="0" y="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888635" y="2041742"/>
              <a:ext cx="8082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0" dirty="0" smtClean="0">
                  <a:solidFill>
                    <a:srgbClr val="FF0000"/>
                  </a:solidFill>
                  <a:latin typeface="+mn-lt"/>
                </a:rPr>
                <a:t>Isabel</a:t>
              </a:r>
              <a:endParaRPr lang="en-US" sz="1600" b="0" dirty="0">
                <a:solidFill>
                  <a:srgbClr val="FF0000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4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9018" y="1536158"/>
            <a:ext cx="8834982" cy="6934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0000"/>
                </a:solidFill>
                <a:cs typeface="Times New Roman" pitchFamily="18" charset="0"/>
              </a:rPr>
              <a:t>Evacuation </a:t>
            </a: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plan. </a:t>
            </a:r>
            <a:r>
              <a:rPr lang="en-US" sz="1800" b="0" dirty="0" smtClean="0">
                <a:cs typeface="Times New Roman" pitchFamily="18" charset="0"/>
              </a:rPr>
              <a:t>Plan based on actual </a:t>
            </a:r>
            <a:r>
              <a:rPr lang="en-US" sz="1800" b="0" dirty="0" smtClean="0">
                <a:solidFill>
                  <a:srgbClr val="0000CC"/>
                </a:solidFill>
                <a:cs typeface="Times New Roman" pitchFamily="18" charset="0"/>
              </a:rPr>
              <a:t>Isabel track only.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 smtClean="0">
                <a:ea typeface="ＭＳ Ｐゴシック" pitchFamily="50" charset="-128"/>
              </a:rPr>
              <a:t>(</a:t>
            </a:r>
            <a:r>
              <a:rPr lang="en-US" sz="1800" b="0" dirty="0" err="1" smtClean="0">
                <a:ea typeface="ＭＳ Ｐゴシック" pitchFamily="50" charset="-128"/>
              </a:rPr>
              <a:t>k</a:t>
            </a:r>
            <a:r>
              <a:rPr lang="en-US" sz="1800" b="0" baseline="-25000" dirty="0" err="1" smtClean="0">
                <a:ea typeface="ＭＳ Ｐゴシック" pitchFamily="50" charset="-128"/>
              </a:rPr>
              <a:t>travel</a:t>
            </a:r>
            <a:r>
              <a:rPr lang="en-US" sz="1800" b="0" dirty="0" smtClean="0">
                <a:ea typeface="ＭＳ Ｐゴシック" pitchFamily="50" charset="-128"/>
              </a:rPr>
              <a:t>=0.001, </a:t>
            </a:r>
            <a:r>
              <a:rPr lang="en-US" sz="1800" b="0" dirty="0" err="1" smtClean="0">
                <a:ea typeface="ＭＳ Ｐゴシック" pitchFamily="50" charset="-128"/>
              </a:rPr>
              <a:t>k</a:t>
            </a:r>
            <a:r>
              <a:rPr lang="en-US" sz="1800" b="0" baseline="-25000" dirty="0" err="1" smtClean="0">
                <a:ea typeface="ＭＳ Ｐゴシック" pitchFamily="50" charset="-128"/>
              </a:rPr>
              <a:t>critical_risk</a:t>
            </a:r>
            <a:r>
              <a:rPr lang="en-US" sz="1800" b="0" dirty="0" smtClean="0">
                <a:ea typeface="ＭＳ Ｐゴシック" pitchFamily="50" charset="-128"/>
              </a:rPr>
              <a:t>=0, </a:t>
            </a:r>
            <a:r>
              <a:rPr lang="en-US" sz="1800" b="0" dirty="0" err="1" smtClean="0">
                <a:ea typeface="ＭＳ Ｐゴシック" pitchFamily="50" charset="-128"/>
              </a:rPr>
              <a:t>k</a:t>
            </a:r>
            <a:r>
              <a:rPr lang="en-US" sz="1800" b="0" baseline="-25000" dirty="0" err="1" smtClean="0">
                <a:ea typeface="ＭＳ Ｐゴシック" pitchFamily="50" charset="-128"/>
              </a:rPr>
              <a:t>earlypenalty</a:t>
            </a:r>
            <a:r>
              <a:rPr lang="en-US" sz="1800" b="0" dirty="0" smtClean="0">
                <a:ea typeface="ＭＳ Ｐゴシック" pitchFamily="50" charset="-128"/>
              </a:rPr>
              <a:t>=0.0004)</a:t>
            </a:r>
            <a:endParaRPr lang="en-US" b="1" dirty="0" smtClean="0">
              <a:solidFill>
                <a:srgbClr val="0000CC"/>
              </a:solidFill>
              <a:ea typeface="ＭＳ Ｐゴシック" pitchFamily="50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885837"/>
              </p:ext>
            </p:extLst>
          </p:nvPr>
        </p:nvGraphicFramePr>
        <p:xfrm>
          <a:off x="3757808" y="2286348"/>
          <a:ext cx="506051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6663"/>
                <a:gridCol w="1853852"/>
              </a:tblGrid>
              <a:tr h="7416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Total number of people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Plan based on</a:t>
                      </a:r>
                    </a:p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Isabel only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111125" indent="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Leaving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 shelters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32,700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111125" indent="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Leaving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 to shelters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141,200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111125" indent="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Staying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2,977,500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298930"/>
              </p:ext>
            </p:extLst>
          </p:nvPr>
        </p:nvGraphicFramePr>
        <p:xfrm>
          <a:off x="281835" y="4114800"/>
          <a:ext cx="596865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/>
          <p:cNvCxnSpPr/>
          <p:nvPr/>
        </p:nvCxnSpPr>
        <p:spPr bwMode="auto">
          <a:xfrm flipV="1">
            <a:off x="5210827" y="5436296"/>
            <a:ext cx="0" cy="726509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4996399" y="4590518"/>
            <a:ext cx="400110" cy="89704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latin typeface="+mn-lt"/>
              </a:rPr>
              <a:t>Landfall</a:t>
            </a:r>
            <a:endParaRPr lang="en-US" sz="1400" i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557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71440" y="1536158"/>
            <a:ext cx="8834982" cy="7561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0000"/>
                </a:solidFill>
                <a:cs typeface="Times New Roman" pitchFamily="18" charset="0"/>
              </a:rPr>
              <a:t>Evacuation </a:t>
            </a: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plan. </a:t>
            </a:r>
            <a:r>
              <a:rPr lang="en-US" sz="1800" b="0" dirty="0" smtClean="0">
                <a:cs typeface="Times New Roman" pitchFamily="18" charset="0"/>
              </a:rPr>
              <a:t>Plan based on actual </a:t>
            </a:r>
            <a:r>
              <a:rPr lang="en-US" sz="1800" b="0" dirty="0" smtClean="0">
                <a:solidFill>
                  <a:srgbClr val="0000CC"/>
                </a:solidFill>
                <a:cs typeface="Times New Roman" pitchFamily="18" charset="0"/>
              </a:rPr>
              <a:t>Isabel track only.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ea typeface="ＭＳ Ｐゴシック" pitchFamily="50" charset="-128"/>
              </a:rPr>
              <a:t>(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travel</a:t>
            </a:r>
            <a:r>
              <a:rPr lang="en-US" sz="1800" b="0" dirty="0">
                <a:ea typeface="ＭＳ Ｐゴシック" pitchFamily="50" charset="-128"/>
              </a:rPr>
              <a:t>=0.001,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critical_risk</a:t>
            </a:r>
            <a:r>
              <a:rPr lang="en-US" sz="1800" b="0" dirty="0">
                <a:ea typeface="ＭＳ Ｐゴシック" pitchFamily="50" charset="-128"/>
              </a:rPr>
              <a:t>=0,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earlypenalty</a:t>
            </a:r>
            <a:r>
              <a:rPr lang="en-US" sz="1800" b="0" dirty="0">
                <a:ea typeface="ＭＳ Ｐゴシック" pitchFamily="50" charset="-128"/>
              </a:rPr>
              <a:t>=0.0004</a:t>
            </a:r>
            <a:r>
              <a:rPr lang="en-US" sz="1800" b="0" dirty="0" smtClean="0">
                <a:ea typeface="ＭＳ Ｐゴシック" pitchFamily="50" charset="-128"/>
              </a:rPr>
              <a:t>)</a:t>
            </a:r>
            <a:endParaRPr lang="en-US" b="1" dirty="0" smtClean="0">
              <a:solidFill>
                <a:srgbClr val="0000CC"/>
              </a:solidFill>
              <a:ea typeface="ＭＳ Ｐゴシック" pitchFamily="50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9" t="24793" r="38919" b="20000"/>
          <a:stretch/>
        </p:blipFill>
        <p:spPr bwMode="auto">
          <a:xfrm>
            <a:off x="180108" y="2227089"/>
            <a:ext cx="4469338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9" t="24793" r="39459" b="17838"/>
          <a:stretch/>
        </p:blipFill>
        <p:spPr bwMode="auto">
          <a:xfrm>
            <a:off x="4333447" y="2193763"/>
            <a:ext cx="481783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8" t="25946" r="41487" b="17838"/>
          <a:stretch/>
        </p:blipFill>
        <p:spPr bwMode="auto">
          <a:xfrm>
            <a:off x="4451183" y="2244910"/>
            <a:ext cx="4477788" cy="3955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5" t="25152" r="40225" b="17190"/>
          <a:stretch/>
        </p:blipFill>
        <p:spPr bwMode="auto">
          <a:xfrm>
            <a:off x="4460795" y="2218478"/>
            <a:ext cx="458800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9" t="25657" r="41659" b="20000"/>
          <a:stretch/>
        </p:blipFill>
        <p:spPr bwMode="auto">
          <a:xfrm>
            <a:off x="4388039" y="2284709"/>
            <a:ext cx="4596583" cy="3978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9" t="25081" r="41651" b="17549"/>
          <a:stretch/>
        </p:blipFill>
        <p:spPr bwMode="auto">
          <a:xfrm>
            <a:off x="4531528" y="2260340"/>
            <a:ext cx="4483683" cy="3965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8" t="25946" r="41074" b="17550"/>
          <a:stretch/>
        </p:blipFill>
        <p:spPr bwMode="auto">
          <a:xfrm>
            <a:off x="4311251" y="2284378"/>
            <a:ext cx="4724558" cy="399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9" t="24216" r="41455" b="16973"/>
          <a:stretch/>
        </p:blipFill>
        <p:spPr bwMode="auto">
          <a:xfrm>
            <a:off x="4494728" y="2174014"/>
            <a:ext cx="445609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8" t="23639" r="40934" b="17262"/>
          <a:stretch/>
        </p:blipFill>
        <p:spPr bwMode="auto">
          <a:xfrm>
            <a:off x="4480279" y="2149640"/>
            <a:ext cx="453263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0" t="23062" r="41185" b="16108"/>
          <a:stretch/>
        </p:blipFill>
        <p:spPr bwMode="auto">
          <a:xfrm>
            <a:off x="4507938" y="2112400"/>
            <a:ext cx="4481182" cy="4213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7842" y="6150280"/>
            <a:ext cx="3998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+mn-lt"/>
              </a:rPr>
              <a:t>% of population that stays home</a:t>
            </a:r>
            <a:endParaRPr lang="en-US" sz="1800" b="0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21800" y="6188044"/>
            <a:ext cx="45222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+mn-lt"/>
              </a:rPr>
              <a:t>Num. leaving     hours </a:t>
            </a:r>
            <a:r>
              <a:rPr lang="en-US" sz="1800" b="0" dirty="0">
                <a:latin typeface="+mn-lt"/>
              </a:rPr>
              <a:t>before </a:t>
            </a:r>
            <a:r>
              <a:rPr lang="en-US" sz="1800" b="0" dirty="0" smtClean="0">
                <a:latin typeface="+mn-lt"/>
              </a:rPr>
              <a:t>landfall</a:t>
            </a:r>
            <a:endParaRPr lang="en-US" sz="1800" b="0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96609" y="6204560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48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88942" y="6250727"/>
            <a:ext cx="32701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42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88941" y="6250727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36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88941" y="6250727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30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88941" y="6250727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24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88941" y="6250727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18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88941" y="6250727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12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92148" y="6250727"/>
            <a:ext cx="32060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6 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94235" y="6252815"/>
            <a:ext cx="32060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0 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7715" y="6488668"/>
            <a:ext cx="8355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1" dirty="0" smtClean="0">
                <a:solidFill>
                  <a:srgbClr val="0000CC"/>
                </a:solidFill>
                <a:latin typeface="+mn-lt"/>
              </a:rPr>
              <a:t>Some start later or end earlier. Spread out evacuation as possible.</a:t>
            </a:r>
            <a:endParaRPr lang="en-US" sz="1800" b="0" i="1" dirty="0">
              <a:solidFill>
                <a:srgbClr val="0000C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52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9018" y="1536158"/>
            <a:ext cx="8834982" cy="7060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Performance. </a:t>
            </a:r>
            <a:r>
              <a:rPr lang="en-US" sz="1800" b="0" dirty="0" smtClean="0">
                <a:cs typeface="Times New Roman" pitchFamily="18" charset="0"/>
              </a:rPr>
              <a:t>Plan based on actual </a:t>
            </a:r>
            <a:r>
              <a:rPr lang="en-US" sz="1800" b="0" dirty="0" smtClean="0">
                <a:solidFill>
                  <a:srgbClr val="0000CC"/>
                </a:solidFill>
                <a:cs typeface="Times New Roman" pitchFamily="18" charset="0"/>
              </a:rPr>
              <a:t>Isabel track only.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ea typeface="ＭＳ Ｐゴシック" pitchFamily="50" charset="-128"/>
              </a:rPr>
              <a:t>(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travel</a:t>
            </a:r>
            <a:r>
              <a:rPr lang="en-US" sz="1800" b="0" dirty="0">
                <a:ea typeface="ＭＳ Ｐゴシック" pitchFamily="50" charset="-128"/>
              </a:rPr>
              <a:t>=0.001,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critical_risk</a:t>
            </a:r>
            <a:r>
              <a:rPr lang="en-US" sz="1800" b="0" dirty="0">
                <a:ea typeface="ＭＳ Ｐゴシック" pitchFamily="50" charset="-128"/>
              </a:rPr>
              <a:t>=0,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earlypenalty</a:t>
            </a:r>
            <a:r>
              <a:rPr lang="en-US" sz="1800" b="0" dirty="0">
                <a:ea typeface="ＭＳ Ｐゴシック" pitchFamily="50" charset="-128"/>
              </a:rPr>
              <a:t>=0.0004)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endParaRPr lang="en-US" b="1" dirty="0" smtClean="0">
              <a:solidFill>
                <a:srgbClr val="0000CC"/>
              </a:solidFill>
              <a:ea typeface="ＭＳ Ｐゴシック" pitchFamily="50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440325"/>
              </p:ext>
            </p:extLst>
          </p:nvPr>
        </p:nvGraphicFramePr>
        <p:xfrm>
          <a:off x="325678" y="2278846"/>
          <a:ext cx="8693062" cy="2831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090"/>
                <a:gridCol w="1869646"/>
                <a:gridCol w="1077238"/>
                <a:gridCol w="1189973"/>
                <a:gridCol w="1415441"/>
                <a:gridCol w="1290181"/>
                <a:gridCol w="1440493"/>
              </a:tblGrid>
              <a:tr h="5350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Scenario that actually occurs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Occ. Prob.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All risk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Home risk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Travel risk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Shelter risk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272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Isabel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0.54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7,202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7,180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22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2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Divert north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0.18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167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160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2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Divert south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0.18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183,174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182,880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81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213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2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Divert far north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0.04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2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Divert far south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0.04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335,195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334,750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318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127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2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Best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0.01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604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604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2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Worst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0.01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336,903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335,580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1,065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258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88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Expected value</a:t>
                      </a:r>
                      <a:endParaRPr lang="en-US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53,806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53,709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58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7419" y="5586608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234236"/>
              </p:ext>
            </p:extLst>
          </p:nvPr>
        </p:nvGraphicFramePr>
        <p:xfrm>
          <a:off x="1974934" y="5207000"/>
          <a:ext cx="5365318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181"/>
                <a:gridCol w="319413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travel time</a:t>
                      </a:r>
                    </a:p>
                    <a:p>
                      <a:pPr algn="ctr"/>
                      <a:r>
                        <a:rPr lang="en-US" b="0" dirty="0" smtClean="0"/>
                        <a:t>(million person-minutes)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 shelters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292350" algn="r"/>
                        </a:tabLst>
                      </a:pPr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 non-shelters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292350" algn="r"/>
                        </a:tabLst>
                      </a:pPr>
                      <a:r>
                        <a:rPr lang="en-US" dirty="0" smtClean="0"/>
                        <a:t>18.7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4919598" y="3344449"/>
            <a:ext cx="1340285" cy="1394564"/>
            <a:chOff x="4919598" y="3344449"/>
            <a:chExt cx="1340285" cy="1394564"/>
          </a:xfrm>
        </p:grpSpPr>
        <p:sp>
          <p:nvSpPr>
            <p:cNvPr id="9" name="Rectangle 8"/>
            <p:cNvSpPr/>
            <p:nvPr/>
          </p:nvSpPr>
          <p:spPr bwMode="auto">
            <a:xfrm>
              <a:off x="4919598" y="3344449"/>
              <a:ext cx="1340285" cy="325677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 w="38100">
                  <a:solidFill>
                    <a:srgbClr val="FF0000"/>
                  </a:solidFill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4919598" y="3872630"/>
              <a:ext cx="1340285" cy="325677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 w="38100">
                  <a:solidFill>
                    <a:srgbClr val="FF0000"/>
                  </a:solidFill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919598" y="4413336"/>
              <a:ext cx="1340285" cy="325677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 w="38100">
                  <a:solidFill>
                    <a:srgbClr val="FF0000"/>
                  </a:solidFill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120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9018" y="1536157"/>
            <a:ext cx="8834982" cy="9403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Evacuation </a:t>
            </a:r>
            <a:r>
              <a:rPr lang="en-US" sz="1800" dirty="0">
                <a:solidFill>
                  <a:srgbClr val="FF0000"/>
                </a:solidFill>
                <a:cs typeface="Times New Roman" pitchFamily="18" charset="0"/>
              </a:rPr>
              <a:t>plan comparison</a:t>
            </a: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.</a:t>
            </a:r>
            <a:endParaRPr lang="en-US" sz="1800" b="0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ea typeface="ＭＳ Ｐゴシック" pitchFamily="50" charset="-128"/>
              </a:rPr>
              <a:t>(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travel</a:t>
            </a:r>
            <a:r>
              <a:rPr lang="en-US" sz="1800" b="0" dirty="0">
                <a:ea typeface="ＭＳ Ｐゴシック" pitchFamily="50" charset="-128"/>
              </a:rPr>
              <a:t>=0.001,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critical_risk</a:t>
            </a:r>
            <a:r>
              <a:rPr lang="en-US" sz="1800" b="0" dirty="0">
                <a:ea typeface="ＭＳ Ｐゴシック" pitchFamily="50" charset="-128"/>
              </a:rPr>
              <a:t>=0,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earlypenalty</a:t>
            </a:r>
            <a:r>
              <a:rPr lang="en-US" sz="1800" b="0" dirty="0">
                <a:ea typeface="ＭＳ Ｐゴシック" pitchFamily="50" charset="-128"/>
              </a:rPr>
              <a:t>=0.0004</a:t>
            </a:r>
            <a:r>
              <a:rPr lang="en-US" sz="1800" b="0" dirty="0" smtClean="0">
                <a:ea typeface="ＭＳ Ｐゴシック" pitchFamily="50" charset="-128"/>
              </a:rPr>
              <a:t>)</a:t>
            </a: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765646"/>
              </p:ext>
            </p:extLst>
          </p:nvPr>
        </p:nvGraphicFramePr>
        <p:xfrm>
          <a:off x="164535" y="3729037"/>
          <a:ext cx="5810380" cy="3128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608279"/>
              </p:ext>
            </p:extLst>
          </p:nvPr>
        </p:nvGraphicFramePr>
        <p:xfrm>
          <a:off x="2029217" y="2161088"/>
          <a:ext cx="689349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6663"/>
                <a:gridCol w="1853852"/>
                <a:gridCol w="1832975"/>
              </a:tblGrid>
              <a:tr h="37084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Total number of people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Plan based on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Isabel only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 hurricanes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111125" indent="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Leaving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 shelters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32,700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tabLst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33,000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111125" indent="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Leaving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 to shelters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141,200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434,100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111125" indent="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Staying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2,977,500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2,684,700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 flipV="1">
            <a:off x="5035463" y="5436296"/>
            <a:ext cx="0" cy="726509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821035" y="4590518"/>
            <a:ext cx="400110" cy="89704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latin typeface="+mn-lt"/>
              </a:rPr>
              <a:t>Landfall</a:t>
            </a:r>
            <a:endParaRPr lang="en-US" sz="14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245275" y="3294346"/>
            <a:ext cx="3660730" cy="32567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 w="38100">
                <a:solidFill>
                  <a:srgbClr val="FF0000"/>
                </a:solidFill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0210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9018" y="1536157"/>
            <a:ext cx="8834982" cy="9403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Evacuation </a:t>
            </a:r>
            <a:r>
              <a:rPr lang="en-US" sz="1800" dirty="0">
                <a:solidFill>
                  <a:srgbClr val="FF0000"/>
                </a:solidFill>
                <a:cs typeface="Times New Roman" pitchFamily="18" charset="0"/>
              </a:rPr>
              <a:t>plan comparison</a:t>
            </a: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.</a:t>
            </a:r>
            <a:endParaRPr lang="en-US" sz="1800" b="0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ea typeface="ＭＳ Ｐゴシック" pitchFamily="50" charset="-128"/>
              </a:rPr>
              <a:t>(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travel</a:t>
            </a:r>
            <a:r>
              <a:rPr lang="en-US" sz="1800" b="0" dirty="0">
                <a:ea typeface="ＭＳ Ｐゴシック" pitchFamily="50" charset="-128"/>
              </a:rPr>
              <a:t>=0.001,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critical_risk</a:t>
            </a:r>
            <a:r>
              <a:rPr lang="en-US" sz="1800" b="0" dirty="0">
                <a:ea typeface="ＭＳ Ｐゴシック" pitchFamily="50" charset="-128"/>
              </a:rPr>
              <a:t>=0,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earlypenalty</a:t>
            </a:r>
            <a:r>
              <a:rPr lang="en-US" sz="1800" b="0" dirty="0">
                <a:ea typeface="ＭＳ Ｐゴシック" pitchFamily="50" charset="-128"/>
              </a:rPr>
              <a:t>=0.0004</a:t>
            </a:r>
            <a:r>
              <a:rPr lang="en-US" sz="1800" b="0" dirty="0" smtClean="0">
                <a:ea typeface="ＭＳ Ｐゴシック" pitchFamily="50" charset="-128"/>
              </a:rPr>
              <a:t>)</a:t>
            </a: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5512"/>
              </p:ext>
            </p:extLst>
          </p:nvPr>
        </p:nvGraphicFramePr>
        <p:xfrm>
          <a:off x="840497" y="3049362"/>
          <a:ext cx="689349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6663"/>
                <a:gridCol w="1853852"/>
                <a:gridCol w="1832975"/>
              </a:tblGrid>
              <a:tr h="37084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Total number of people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Plan based on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Isabel only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 hurricanes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111125" indent="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Leaving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 shelters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32,700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tabLst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33,000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111125" indent="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Leaving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 to shelters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141,200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434,100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111125" indent="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Staying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2,977,500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2,684,700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 bwMode="auto">
          <a:xfrm>
            <a:off x="4056555" y="4182620"/>
            <a:ext cx="3660730" cy="32567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 w="38100">
                <a:solidFill>
                  <a:srgbClr val="FF0000"/>
                </a:solidFill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21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84175" y="4823152"/>
            <a:ext cx="7607300" cy="1660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75000"/>
              </a:spcBef>
              <a:buNone/>
            </a:pPr>
            <a:r>
              <a:rPr lang="en-US" sz="1800" dirty="0" smtClean="0">
                <a:solidFill>
                  <a:srgbClr val="0000FF"/>
                </a:solidFill>
                <a:ea typeface="ＭＳ Ｐゴシック" pitchFamily="50" charset="-128"/>
              </a:rPr>
              <a:t>Broader decision frame </a:t>
            </a:r>
            <a:r>
              <a:rPr lang="en-US" sz="1800" dirty="0" smtClean="0">
                <a:solidFill>
                  <a:srgbClr val="0000FF"/>
                </a:solidFill>
                <a:ea typeface="ＭＳ Ｐゴシック" pitchFamily="50" charset="-128"/>
                <a:sym typeface="Wingdings" pitchFamily="2" charset="2"/>
              </a:rPr>
              <a:t></a:t>
            </a:r>
            <a:endParaRPr lang="en-US" sz="1800" dirty="0" smtClean="0">
              <a:solidFill>
                <a:srgbClr val="0000FF"/>
              </a:solidFill>
              <a:ea typeface="ＭＳ Ｐゴシック" pitchFamily="50" charset="-128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1800" b="0" dirty="0" smtClean="0">
                <a:ea typeface="ＭＳ Ｐゴシック" pitchFamily="50" charset="-128"/>
                <a:sym typeface="Wingdings" pitchFamily="2" charset="2"/>
              </a:rPr>
              <a:t>New objectives (e.g., safety, cost)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1800" b="0" dirty="0" smtClean="0">
                <a:ea typeface="ＭＳ Ｐゴシック" pitchFamily="50" charset="-128"/>
                <a:sym typeface="Wingdings" pitchFamily="2" charset="2"/>
              </a:rPr>
              <a:t>New alternatives (shelter-in-place, phased evacuation)  </a:t>
            </a:r>
            <a:r>
              <a:rPr lang="en-US" sz="1800" b="0" i="1" dirty="0" smtClean="0">
                <a:ea typeface="ＭＳ Ｐゴシック" pitchFamily="50" charset="-128"/>
                <a:sym typeface="Wingdings" pitchFamily="2" charset="2"/>
              </a:rPr>
              <a:t>D</a:t>
            </a:r>
            <a:r>
              <a:rPr lang="en-US" sz="1800" b="0" i="1" dirty="0" smtClean="0"/>
              <a:t>irect integration &amp; comparison of alternatives</a:t>
            </a:r>
            <a:endParaRPr lang="en-US" sz="1800" b="0" i="1" dirty="0">
              <a:ea typeface="ＭＳ Ｐゴシック" pitchFamily="50" charset="-128"/>
              <a:sym typeface="Wingdings" pitchFamily="2" charset="2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1800" b="0" dirty="0" smtClean="0">
                <a:ea typeface="ＭＳ Ｐゴシック" pitchFamily="50" charset="-128"/>
              </a:rPr>
              <a:t>Consider uncertainty in hurricane scenarios explicitly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1800" b="0" dirty="0" smtClean="0">
                <a:ea typeface="ＭＳ Ｐゴシック" pitchFamily="50" charset="-128"/>
              </a:rPr>
              <a:t>Consider evacuation and sheltering together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sz="1800" dirty="0">
              <a:ea typeface="ＭＳ Ｐゴシック" pitchFamily="50" charset="-128"/>
            </a:endParaRPr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NEW APPROACH</a:t>
            </a:r>
          </a:p>
        </p:txBody>
      </p:sp>
      <p:pic>
        <p:nvPicPr>
          <p:cNvPr id="182308" name="Picture 36"/>
          <p:cNvPicPr>
            <a:picLocks noChangeAspect="1" noChangeArrowheads="1"/>
          </p:cNvPicPr>
          <p:nvPr/>
        </p:nvPicPr>
        <p:blipFill>
          <a:blip r:embed="rId3" cstate="print"/>
          <a:srcRect l="32117" t="83263" r="30948" b="427"/>
          <a:stretch>
            <a:fillRect/>
          </a:stretch>
        </p:blipFill>
        <p:spPr bwMode="auto">
          <a:xfrm>
            <a:off x="2979738" y="4292405"/>
            <a:ext cx="3309937" cy="5461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1125" y="1507930"/>
            <a:ext cx="3970338" cy="2838450"/>
            <a:chOff x="111125" y="1817688"/>
            <a:chExt cx="3970338" cy="2838450"/>
          </a:xfrm>
        </p:grpSpPr>
        <p:pic>
          <p:nvPicPr>
            <p:cNvPr id="182306" name="Picture 34"/>
            <p:cNvPicPr>
              <a:picLocks noChangeAspect="1" noChangeArrowheads="1"/>
            </p:cNvPicPr>
            <p:nvPr/>
          </p:nvPicPr>
          <p:blipFill>
            <a:blip r:embed="rId3" cstate="print"/>
            <a:srcRect r="55695" b="15221"/>
            <a:stretch>
              <a:fillRect/>
            </a:stretch>
          </p:blipFill>
          <p:spPr bwMode="auto">
            <a:xfrm>
              <a:off x="111125" y="1817688"/>
              <a:ext cx="3970338" cy="283845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</p:pic>
        <p:sp>
          <p:nvSpPr>
            <p:cNvPr id="2" name="Rectangle 1"/>
            <p:cNvSpPr/>
            <p:nvPr/>
          </p:nvSpPr>
          <p:spPr bwMode="auto">
            <a:xfrm>
              <a:off x="384175" y="1943100"/>
              <a:ext cx="387350" cy="390525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122738" y="1503167"/>
            <a:ext cx="4959350" cy="2852738"/>
            <a:chOff x="4122738" y="1812925"/>
            <a:chExt cx="4959350" cy="2852738"/>
          </a:xfrm>
        </p:grpSpPr>
        <p:pic>
          <p:nvPicPr>
            <p:cNvPr id="182307" name="Picture 35"/>
            <p:cNvPicPr>
              <a:picLocks noChangeAspect="1" noChangeArrowheads="1"/>
            </p:cNvPicPr>
            <p:nvPr/>
          </p:nvPicPr>
          <p:blipFill>
            <a:blip r:embed="rId3" cstate="print"/>
            <a:srcRect l="44659" b="14793"/>
            <a:stretch>
              <a:fillRect/>
            </a:stretch>
          </p:blipFill>
          <p:spPr bwMode="auto">
            <a:xfrm>
              <a:off x="4122738" y="1812925"/>
              <a:ext cx="4959350" cy="2852738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 bwMode="auto">
            <a:xfrm>
              <a:off x="5413375" y="2028825"/>
              <a:ext cx="387350" cy="390525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5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9018" y="1536158"/>
            <a:ext cx="8834982" cy="7811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Evacuation plan comparison.</a:t>
            </a:r>
            <a:endParaRPr lang="en-US" sz="1800" b="0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ea typeface="ＭＳ Ｐゴシック" pitchFamily="50" charset="-128"/>
              </a:rPr>
              <a:t>(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travel</a:t>
            </a:r>
            <a:r>
              <a:rPr lang="en-US" sz="1800" b="0" dirty="0">
                <a:ea typeface="ＭＳ Ｐゴシック" pitchFamily="50" charset="-128"/>
              </a:rPr>
              <a:t>=0.001,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critical_risk</a:t>
            </a:r>
            <a:r>
              <a:rPr lang="en-US" sz="1800" b="0" dirty="0">
                <a:ea typeface="ＭＳ Ｐゴシック" pitchFamily="50" charset="-128"/>
              </a:rPr>
              <a:t>=0,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earlypenalty</a:t>
            </a:r>
            <a:r>
              <a:rPr lang="en-US" sz="1800" b="0" dirty="0">
                <a:ea typeface="ＭＳ Ｐゴシック" pitchFamily="50" charset="-128"/>
              </a:rPr>
              <a:t>=0.0004</a:t>
            </a:r>
            <a:r>
              <a:rPr lang="en-US" sz="1800" b="0" dirty="0" smtClean="0">
                <a:ea typeface="ＭＳ Ｐゴシック" pitchFamily="50" charset="-128"/>
              </a:rPr>
              <a:t>)</a:t>
            </a:r>
            <a:endParaRPr lang="en-US" b="1" dirty="0" smtClean="0">
              <a:solidFill>
                <a:srgbClr val="0000CC"/>
              </a:solidFill>
              <a:ea typeface="ＭＳ Ｐゴシック" pitchFamily="50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9" t="24793" r="38919" b="20000"/>
          <a:stretch/>
        </p:blipFill>
        <p:spPr bwMode="auto">
          <a:xfrm>
            <a:off x="180108" y="2402453"/>
            <a:ext cx="4469338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5316" y="6116044"/>
            <a:ext cx="3998018" cy="72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+mn-lt"/>
              </a:rPr>
              <a:t>Isabel only plan</a:t>
            </a:r>
          </a:p>
          <a:p>
            <a:r>
              <a:rPr lang="en-US" sz="1800" b="0" dirty="0" smtClean="0">
                <a:latin typeface="+mn-lt"/>
              </a:rPr>
              <a:t>% of population that stays home</a:t>
            </a:r>
            <a:endParaRPr lang="en-US" sz="1800" b="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6565" y="6128570"/>
            <a:ext cx="3998018" cy="72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+mn-lt"/>
              </a:rPr>
              <a:t>7 hurricane plan</a:t>
            </a:r>
          </a:p>
          <a:p>
            <a:r>
              <a:rPr lang="en-US" sz="1800" b="0" dirty="0" smtClean="0">
                <a:latin typeface="+mn-lt"/>
              </a:rPr>
              <a:t>% of population that stays home</a:t>
            </a:r>
            <a:endParaRPr lang="en-US" sz="1800" b="0" dirty="0">
              <a:latin typeface="+mn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0" t="27099" r="38919" b="20000"/>
          <a:stretch/>
        </p:blipFill>
        <p:spPr bwMode="auto">
          <a:xfrm>
            <a:off x="4574263" y="2501030"/>
            <a:ext cx="4569737" cy="3661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16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1643" y="6166148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+mn-lt"/>
              </a:rPr>
              <a:t>Isabel only plan</a:t>
            </a:r>
            <a:endParaRPr lang="en-US" sz="1800" b="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8847" y="6178674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+mn-lt"/>
              </a:rPr>
              <a:t>7 hurricane plan</a:t>
            </a:r>
            <a:endParaRPr lang="en-US" sz="1800" b="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21800" y="6472152"/>
            <a:ext cx="45222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+mn-lt"/>
              </a:rPr>
              <a:t>Num. leaving     hours </a:t>
            </a:r>
            <a:r>
              <a:rPr lang="en-US" sz="1800" b="0" dirty="0">
                <a:latin typeface="+mn-lt"/>
              </a:rPr>
              <a:t>before </a:t>
            </a:r>
            <a:r>
              <a:rPr lang="en-US" sz="1800" b="0" dirty="0" smtClean="0">
                <a:latin typeface="+mn-lt"/>
              </a:rPr>
              <a:t>landfall</a:t>
            </a:r>
            <a:endParaRPr lang="en-US" sz="1800" b="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96609" y="648866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48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88942" y="6534835"/>
            <a:ext cx="32701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42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8941" y="6534835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36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88941" y="6534835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30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8941" y="6534835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24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88941" y="6534835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18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8941" y="6534835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12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92148" y="6534835"/>
            <a:ext cx="32060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6 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94235" y="6536923"/>
            <a:ext cx="32060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0 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472152"/>
            <a:ext cx="45222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+mn-lt"/>
              </a:rPr>
              <a:t>Num. leaving     hours </a:t>
            </a:r>
            <a:r>
              <a:rPr lang="en-US" sz="1800" b="0" dirty="0">
                <a:latin typeface="+mn-lt"/>
              </a:rPr>
              <a:t>before </a:t>
            </a:r>
            <a:r>
              <a:rPr lang="en-US" sz="1800" b="0" dirty="0" smtClean="0">
                <a:latin typeface="+mn-lt"/>
              </a:rPr>
              <a:t>landfall</a:t>
            </a:r>
            <a:endParaRPr lang="en-US" sz="1800" b="0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74809" y="648866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48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67142" y="6534835"/>
            <a:ext cx="32701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42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67141" y="6534835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36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67141" y="6534835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30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67141" y="6534835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24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67141" y="6534835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18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67141" y="6534835"/>
            <a:ext cx="3270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12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70348" y="6534835"/>
            <a:ext cx="32060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6 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72435" y="6536923"/>
            <a:ext cx="32060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0 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9018" y="1536158"/>
            <a:ext cx="8834982" cy="7811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Evacuation plan comparison.</a:t>
            </a:r>
            <a:endParaRPr lang="en-US" sz="1800" b="0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ea typeface="ＭＳ Ｐゴシック" pitchFamily="50" charset="-128"/>
              </a:rPr>
              <a:t>(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travel</a:t>
            </a:r>
            <a:r>
              <a:rPr lang="en-US" sz="1800" b="0" dirty="0">
                <a:ea typeface="ＭＳ Ｐゴシック" pitchFamily="50" charset="-128"/>
              </a:rPr>
              <a:t>=0.001,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critical_risk</a:t>
            </a:r>
            <a:r>
              <a:rPr lang="en-US" sz="1800" b="0" dirty="0">
                <a:ea typeface="ＭＳ Ｐゴシック" pitchFamily="50" charset="-128"/>
              </a:rPr>
              <a:t>=0,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earlypenalty</a:t>
            </a:r>
            <a:r>
              <a:rPr lang="en-US" sz="1800" b="0" dirty="0">
                <a:ea typeface="ＭＳ Ｐゴシック" pitchFamily="50" charset="-128"/>
              </a:rPr>
              <a:t>=0.0004</a:t>
            </a:r>
            <a:r>
              <a:rPr lang="en-US" sz="1800" b="0" dirty="0" smtClean="0">
                <a:ea typeface="ＭＳ Ｐゴシック" pitchFamily="50" charset="-128"/>
              </a:rPr>
              <a:t>)</a:t>
            </a:r>
            <a:endParaRPr lang="en-US" b="1" dirty="0" smtClean="0">
              <a:solidFill>
                <a:srgbClr val="0000CC"/>
              </a:solidFill>
              <a:ea typeface="ＭＳ Ｐゴシック" pitchFamily="50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4" t="26529" r="41293" b="17203"/>
          <a:stretch/>
        </p:blipFill>
        <p:spPr bwMode="auto">
          <a:xfrm>
            <a:off x="4757054" y="2218267"/>
            <a:ext cx="422223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0" t="26693" r="41533" b="17022"/>
          <a:stretch/>
        </p:blipFill>
        <p:spPr bwMode="auto">
          <a:xfrm>
            <a:off x="4678216" y="2202250"/>
            <a:ext cx="4301067" cy="405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5" t="27348" r="41516" b="16893"/>
          <a:stretch/>
        </p:blipFill>
        <p:spPr bwMode="auto">
          <a:xfrm>
            <a:off x="4729017" y="2250592"/>
            <a:ext cx="4245649" cy="4002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3" t="27061" r="41695" b="17182"/>
          <a:stretch/>
        </p:blipFill>
        <p:spPr bwMode="auto">
          <a:xfrm>
            <a:off x="4633875" y="2095115"/>
            <a:ext cx="4370039" cy="4102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9" t="27105" r="41695" b="16895"/>
          <a:stretch/>
        </p:blipFill>
        <p:spPr bwMode="auto">
          <a:xfrm>
            <a:off x="4876800" y="2108200"/>
            <a:ext cx="4267200" cy="407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5" t="27302" r="41695" b="16940"/>
          <a:stretch/>
        </p:blipFill>
        <p:spPr bwMode="auto">
          <a:xfrm>
            <a:off x="4809067" y="2128982"/>
            <a:ext cx="4334933" cy="408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9" t="27589" r="41696" b="16653"/>
          <a:stretch/>
        </p:blipFill>
        <p:spPr bwMode="auto">
          <a:xfrm>
            <a:off x="4876799" y="2128982"/>
            <a:ext cx="4250267" cy="4039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2" t="27348" r="41696" b="16652"/>
          <a:stretch/>
        </p:blipFill>
        <p:spPr bwMode="auto">
          <a:xfrm>
            <a:off x="4778398" y="2115126"/>
            <a:ext cx="4365602" cy="4099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27348" r="41724" b="16409"/>
          <a:stretch/>
        </p:blipFill>
        <p:spPr bwMode="auto">
          <a:xfrm>
            <a:off x="4834096" y="2132061"/>
            <a:ext cx="4276037" cy="4082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47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0" t="24793" r="39459" b="17838"/>
          <a:stretch/>
        </p:blipFill>
        <p:spPr bwMode="auto">
          <a:xfrm>
            <a:off x="128587" y="2168711"/>
            <a:ext cx="4514753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3" t="25946" r="41486" b="17838"/>
          <a:stretch/>
        </p:blipFill>
        <p:spPr bwMode="auto">
          <a:xfrm>
            <a:off x="228599" y="2219858"/>
            <a:ext cx="4192433" cy="3955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5" t="25152" r="40225" b="17190"/>
          <a:stretch/>
        </p:blipFill>
        <p:spPr bwMode="auto">
          <a:xfrm>
            <a:off x="157163" y="2193426"/>
            <a:ext cx="4383696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1" t="25657" r="41659" b="20000"/>
          <a:stretch/>
        </p:blipFill>
        <p:spPr bwMode="auto">
          <a:xfrm>
            <a:off x="128588" y="2259657"/>
            <a:ext cx="4348096" cy="3978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2" t="25081" r="41651" b="17549"/>
          <a:stretch/>
        </p:blipFill>
        <p:spPr bwMode="auto">
          <a:xfrm>
            <a:off x="185738" y="2235288"/>
            <a:ext cx="4321535" cy="3965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8" t="25946" r="41075" b="17550"/>
          <a:stretch/>
        </p:blipFill>
        <p:spPr bwMode="auto">
          <a:xfrm>
            <a:off x="96981" y="2259326"/>
            <a:ext cx="4430889" cy="399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6" t="24216" r="41455" b="16973"/>
          <a:stretch/>
        </p:blipFill>
        <p:spPr bwMode="auto">
          <a:xfrm>
            <a:off x="185738" y="2148962"/>
            <a:ext cx="425714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8" t="23639" r="40934" b="17262"/>
          <a:stretch/>
        </p:blipFill>
        <p:spPr bwMode="auto">
          <a:xfrm>
            <a:off x="228599" y="2124588"/>
            <a:ext cx="4276379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4" t="23062" r="41185" b="16108"/>
          <a:stretch/>
        </p:blipFill>
        <p:spPr bwMode="auto">
          <a:xfrm>
            <a:off x="214312" y="2087348"/>
            <a:ext cx="4266869" cy="4213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15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9018" y="1536157"/>
            <a:ext cx="8834982" cy="9403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Performance comparison.</a:t>
            </a:r>
            <a:r>
              <a:rPr lang="en-US" sz="1800" b="0" dirty="0" smtClean="0">
                <a:cs typeface="Times New Roman" pitchFamily="18" charset="0"/>
              </a:rPr>
              <a:t> 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 smtClean="0">
                <a:ea typeface="ＭＳ Ｐゴシック" pitchFamily="50" charset="-128"/>
              </a:rPr>
              <a:t>(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travel</a:t>
            </a:r>
            <a:r>
              <a:rPr lang="en-US" sz="1800" b="0" dirty="0">
                <a:ea typeface="ＭＳ Ｐゴシック" pitchFamily="50" charset="-128"/>
              </a:rPr>
              <a:t>=0.001,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critical_risk</a:t>
            </a:r>
            <a:r>
              <a:rPr lang="en-US" sz="1800" b="0" dirty="0">
                <a:ea typeface="ＭＳ Ｐゴシック" pitchFamily="50" charset="-128"/>
              </a:rPr>
              <a:t>=0,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earlypenalty</a:t>
            </a:r>
            <a:r>
              <a:rPr lang="en-US" sz="1800" b="0" dirty="0">
                <a:ea typeface="ＭＳ Ｐゴシック" pitchFamily="50" charset="-128"/>
              </a:rPr>
              <a:t>=0.0004)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endParaRPr lang="en-US" b="1" dirty="0" smtClean="0">
              <a:solidFill>
                <a:srgbClr val="0000CC"/>
              </a:solidFill>
              <a:ea typeface="ＭＳ Ｐゴシック" pitchFamily="50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906201"/>
              </p:ext>
            </p:extLst>
          </p:nvPr>
        </p:nvGraphicFramePr>
        <p:xfrm>
          <a:off x="150313" y="2303898"/>
          <a:ext cx="8855902" cy="40454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4635"/>
                <a:gridCol w="1502055"/>
                <a:gridCol w="1025927"/>
                <a:gridCol w="1128549"/>
                <a:gridCol w="1106503"/>
                <a:gridCol w="1106781"/>
                <a:gridCol w="1235726"/>
                <a:gridCol w="1235726"/>
              </a:tblGrid>
              <a:tr h="476880"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Scenario that actually occurs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Home risk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Travel risk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Shelter risk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419669">
                <a:tc v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Isabel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 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hurr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Isabel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 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hurr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Isabel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 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hurr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Isabel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7,180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22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Divert north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160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Divert south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182,880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8,713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81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213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Far </a:t>
                      </a:r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north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Far </a:t>
                      </a:r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south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334,750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43,810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318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127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Best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604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882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Worst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335,580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43,810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1,065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3,155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258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588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Expected value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53,709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3,865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44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58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141951" y="3920646"/>
            <a:ext cx="2154476" cy="1853852"/>
            <a:chOff x="2141951" y="4083485"/>
            <a:chExt cx="2154476" cy="1853852"/>
          </a:xfrm>
        </p:grpSpPr>
        <p:sp>
          <p:nvSpPr>
            <p:cNvPr id="9" name="TextBox 8"/>
            <p:cNvSpPr txBox="1"/>
            <p:nvPr/>
          </p:nvSpPr>
          <p:spPr>
            <a:xfrm>
              <a:off x="2154477" y="5611660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" name="Rectangle 2"/>
            <p:cNvSpPr/>
            <p:nvPr/>
          </p:nvSpPr>
          <p:spPr bwMode="auto">
            <a:xfrm>
              <a:off x="2154477" y="4083485"/>
              <a:ext cx="2141950" cy="350729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2141951" y="4812082"/>
              <a:ext cx="2141950" cy="348641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154477" y="5553205"/>
              <a:ext cx="2141950" cy="384132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163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9018" y="1536157"/>
            <a:ext cx="8834982" cy="9403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Performance comparison.</a:t>
            </a:r>
            <a:r>
              <a:rPr lang="en-US" sz="1800" b="0" dirty="0" smtClean="0">
                <a:cs typeface="Times New Roman" pitchFamily="18" charset="0"/>
              </a:rPr>
              <a:t> 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 smtClean="0">
                <a:ea typeface="ＭＳ Ｐゴシック" pitchFamily="50" charset="-128"/>
              </a:rPr>
              <a:t>(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travel</a:t>
            </a:r>
            <a:r>
              <a:rPr lang="en-US" sz="1800" b="0" dirty="0">
                <a:ea typeface="ＭＳ Ｐゴシック" pitchFamily="50" charset="-128"/>
              </a:rPr>
              <a:t>=0.001,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critical_risk</a:t>
            </a:r>
            <a:r>
              <a:rPr lang="en-US" sz="1800" b="0" dirty="0">
                <a:ea typeface="ＭＳ Ｐゴシック" pitchFamily="50" charset="-128"/>
              </a:rPr>
              <a:t>=0,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earlypenalty</a:t>
            </a:r>
            <a:r>
              <a:rPr lang="en-US" sz="1800" b="0" dirty="0">
                <a:ea typeface="ＭＳ Ｐゴシック" pitchFamily="50" charset="-128"/>
              </a:rPr>
              <a:t>=0.0004)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endParaRPr lang="en-US" b="1" dirty="0" smtClean="0">
              <a:solidFill>
                <a:srgbClr val="0000CC"/>
              </a:solidFill>
              <a:ea typeface="ＭＳ Ｐゴシック" pitchFamily="50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67419" y="5586608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768872"/>
              </p:ext>
            </p:extLst>
          </p:nvPr>
        </p:nvGraphicFramePr>
        <p:xfrm>
          <a:off x="910221" y="2596877"/>
          <a:ext cx="6906019" cy="1831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8804"/>
                <a:gridCol w="2048815"/>
                <a:gridCol w="2198400"/>
              </a:tblGrid>
              <a:tr h="591763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travel time</a:t>
                      </a:r>
                    </a:p>
                    <a:p>
                      <a:pPr algn="ctr"/>
                      <a:r>
                        <a:rPr lang="en-US" b="0" dirty="0" smtClean="0"/>
                        <a:t>(million person-minutes)</a:t>
                      </a:r>
                      <a:endParaRPr lang="en-US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/>
                </a:tc>
              </a:tr>
              <a:tr h="45967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Isabel only plan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 hurricane plan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342847">
                <a:tc>
                  <a:txBody>
                    <a:bodyPr/>
                    <a:lstStyle/>
                    <a:p>
                      <a:r>
                        <a:rPr lang="en-US" dirty="0" smtClean="0"/>
                        <a:t>To shelters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292350" algn="r"/>
                        </a:tabLst>
                      </a:pPr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292350" algn="r"/>
                        </a:tabLst>
                      </a:pPr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</a:tr>
              <a:tr h="342847">
                <a:tc>
                  <a:txBody>
                    <a:bodyPr/>
                    <a:lstStyle/>
                    <a:p>
                      <a:r>
                        <a:rPr lang="en-US" dirty="0" smtClean="0"/>
                        <a:t>To non-shelters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292350" algn="r"/>
                        </a:tabLst>
                      </a:pPr>
                      <a:r>
                        <a:rPr lang="en-US" dirty="0" smtClean="0"/>
                        <a:t>18.7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292350" algn="r"/>
                        </a:tabLst>
                      </a:pPr>
                      <a:r>
                        <a:rPr lang="en-US" dirty="0" smtClean="0"/>
                        <a:t>57.4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98371" y="4809995"/>
            <a:ext cx="8834982" cy="18538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0" dirty="0" smtClean="0"/>
              <a:t>In 7-hurricane plan, more people evacuated due to uncertainty in scenario </a:t>
            </a:r>
          </a:p>
          <a:p>
            <a:pPr marL="6937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/>
              <a:buChar char="à"/>
            </a:pPr>
            <a:r>
              <a:rPr lang="en-US" sz="2000" b="0" dirty="0">
                <a:sym typeface="Wingdings" pitchFamily="2" charset="2"/>
              </a:rPr>
              <a:t>lower risk for all </a:t>
            </a:r>
            <a:r>
              <a:rPr lang="en-US" sz="2000" b="0" dirty="0" smtClean="0">
                <a:sym typeface="Wingdings" pitchFamily="2" charset="2"/>
              </a:rPr>
              <a:t>scenarios (although still some risk)</a:t>
            </a:r>
            <a:endParaRPr lang="en-US" sz="2000" b="0" dirty="0">
              <a:sym typeface="Wingdings" pitchFamily="2" charset="2"/>
            </a:endParaRPr>
          </a:p>
          <a:p>
            <a:pPr marL="6937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/>
              <a:buChar char="à"/>
            </a:pPr>
            <a:r>
              <a:rPr lang="en-US" sz="2000" b="0" dirty="0">
                <a:sym typeface="Wingdings" pitchFamily="2" charset="2"/>
              </a:rPr>
              <a:t>higher travel times</a:t>
            </a:r>
            <a:r>
              <a:rPr lang="en-US" sz="2000" dirty="0">
                <a:ea typeface="ＭＳ Ｐゴシック" pitchFamily="50" charset="-128"/>
              </a:rPr>
              <a:t>	</a:t>
            </a:r>
          </a:p>
          <a:p>
            <a:pPr marL="350838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150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>
                <a:ea typeface="ＭＳ Ｐゴシック" pitchFamily="50" charset="-128"/>
              </a:rPr>
              <a:t>EVACUATION </a:t>
            </a:r>
            <a:r>
              <a:rPr lang="en-US" altLang="ja-JP" sz="2400" dirty="0" smtClean="0">
                <a:ea typeface="ＭＳ Ｐゴシック" pitchFamily="50" charset="-128"/>
              </a:rPr>
              <a:t>MODEL 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CASE STUDY RESULTS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67419" y="5586608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13359" y="6112700"/>
            <a:ext cx="8607468" cy="5511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0" dirty="0" smtClean="0"/>
              <a:t>Tradeoff between minimizing risk and </a:t>
            </a:r>
            <a:r>
              <a:rPr lang="en-US" sz="2000" b="0" dirty="0"/>
              <a:t>minimizing </a:t>
            </a:r>
            <a:r>
              <a:rPr lang="en-US" sz="2000" b="0" dirty="0" smtClean="0"/>
              <a:t>travel time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09018" y="1536158"/>
            <a:ext cx="8571935" cy="7060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Performance. </a:t>
            </a:r>
            <a:r>
              <a:rPr lang="en-US" sz="1800" b="0" dirty="0" smtClean="0">
                <a:cs typeface="Times New Roman" pitchFamily="18" charset="0"/>
              </a:rPr>
              <a:t>Plan based on actual </a:t>
            </a:r>
            <a:r>
              <a:rPr lang="en-US" sz="1800" b="0" dirty="0" smtClean="0">
                <a:solidFill>
                  <a:srgbClr val="0000CC"/>
                </a:solidFill>
                <a:cs typeface="Times New Roman" pitchFamily="18" charset="0"/>
              </a:rPr>
              <a:t>Isabel track only.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ea typeface="ＭＳ Ｐゴシック" pitchFamily="50" charset="-128"/>
              </a:rPr>
              <a:t>(</a:t>
            </a:r>
            <a:r>
              <a:rPr lang="en-US" sz="1800" b="0" dirty="0" err="1" smtClean="0">
                <a:ea typeface="ＭＳ Ｐゴシック" pitchFamily="50" charset="-128"/>
              </a:rPr>
              <a:t>k</a:t>
            </a:r>
            <a:r>
              <a:rPr lang="en-US" sz="1800" b="0" baseline="-25000" dirty="0" err="1" smtClean="0">
                <a:ea typeface="ＭＳ Ｐゴシック" pitchFamily="50" charset="-128"/>
              </a:rPr>
              <a:t>travel</a:t>
            </a:r>
            <a:r>
              <a:rPr lang="en-US" sz="1800" b="0" dirty="0" smtClean="0">
                <a:ea typeface="ＭＳ Ｐゴシック" pitchFamily="50" charset="-128"/>
              </a:rPr>
              <a:t>=varying,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critical_risk</a:t>
            </a:r>
            <a:r>
              <a:rPr lang="en-US" sz="1800" b="0" dirty="0">
                <a:ea typeface="ＭＳ Ｐゴシック" pitchFamily="50" charset="-128"/>
              </a:rPr>
              <a:t>=0, </a:t>
            </a:r>
            <a:r>
              <a:rPr lang="en-US" sz="1800" b="0" dirty="0" err="1">
                <a:ea typeface="ＭＳ Ｐゴシック" pitchFamily="50" charset="-128"/>
              </a:rPr>
              <a:t>k</a:t>
            </a:r>
            <a:r>
              <a:rPr lang="en-US" sz="1800" b="0" baseline="-25000" dirty="0" err="1">
                <a:ea typeface="ＭＳ Ｐゴシック" pitchFamily="50" charset="-128"/>
              </a:rPr>
              <a:t>earlypenalty</a:t>
            </a:r>
            <a:r>
              <a:rPr lang="en-US" sz="1800" b="0" dirty="0">
                <a:ea typeface="ＭＳ Ｐゴシック" pitchFamily="50" charset="-128"/>
              </a:rPr>
              <a:t>=0.0004)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endParaRPr lang="en-US" b="1" dirty="0" smtClean="0">
              <a:solidFill>
                <a:srgbClr val="0000CC"/>
              </a:solidFill>
              <a:ea typeface="ＭＳ Ｐゴシック" pitchFamily="50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9767778"/>
              </p:ext>
            </p:extLst>
          </p:nvPr>
        </p:nvGraphicFramePr>
        <p:xfrm>
          <a:off x="1436122" y="2342562"/>
          <a:ext cx="5895975" cy="3582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278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CONCLUSIONS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Conclusions</a:t>
            </a:r>
            <a:endParaRPr lang="en-US" sz="1200" b="1" dirty="0">
              <a:solidFill>
                <a:srgbClr val="FFFF00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84175" y="4823152"/>
            <a:ext cx="7607300" cy="1660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75000"/>
              </a:spcBef>
              <a:buNone/>
            </a:pPr>
            <a:r>
              <a:rPr lang="en-US" sz="1800" dirty="0" smtClean="0">
                <a:solidFill>
                  <a:srgbClr val="0000FF"/>
                </a:solidFill>
                <a:ea typeface="ＭＳ Ｐゴシック" pitchFamily="50" charset="-128"/>
              </a:rPr>
              <a:t>Broader decision frame </a:t>
            </a:r>
            <a:r>
              <a:rPr lang="en-US" sz="1800" dirty="0" smtClean="0">
                <a:solidFill>
                  <a:srgbClr val="0000FF"/>
                </a:solidFill>
                <a:ea typeface="ＭＳ Ｐゴシック" pitchFamily="50" charset="-128"/>
                <a:sym typeface="Wingdings" pitchFamily="2" charset="2"/>
              </a:rPr>
              <a:t></a:t>
            </a:r>
            <a:endParaRPr lang="en-US" sz="1800" dirty="0" smtClean="0">
              <a:solidFill>
                <a:srgbClr val="0000FF"/>
              </a:solidFill>
              <a:ea typeface="ＭＳ Ｐゴシック" pitchFamily="50" charset="-128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1800" b="0" dirty="0" smtClean="0">
                <a:ea typeface="ＭＳ Ｐゴシック" pitchFamily="50" charset="-128"/>
                <a:sym typeface="Wingdings" pitchFamily="2" charset="2"/>
              </a:rPr>
              <a:t>New objectives (e.g., safety, cost)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1800" b="0" dirty="0" smtClean="0">
                <a:ea typeface="ＭＳ Ｐゴシック" pitchFamily="50" charset="-128"/>
                <a:sym typeface="Wingdings" pitchFamily="2" charset="2"/>
              </a:rPr>
              <a:t>New alternatives (shelter-in-place, phased evacuation)  </a:t>
            </a:r>
            <a:r>
              <a:rPr lang="en-US" sz="1800" b="0" i="1" dirty="0" smtClean="0">
                <a:ea typeface="ＭＳ Ｐゴシック" pitchFamily="50" charset="-128"/>
                <a:sym typeface="Wingdings" pitchFamily="2" charset="2"/>
              </a:rPr>
              <a:t>D</a:t>
            </a:r>
            <a:r>
              <a:rPr lang="en-US" sz="1800" b="0" i="1" dirty="0" smtClean="0"/>
              <a:t>irect integration &amp; comparison of alternatives</a:t>
            </a:r>
            <a:endParaRPr lang="en-US" sz="1800" b="0" i="1" dirty="0">
              <a:ea typeface="ＭＳ Ｐゴシック" pitchFamily="50" charset="-128"/>
              <a:sym typeface="Wingdings" pitchFamily="2" charset="2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1800" b="0" dirty="0" smtClean="0">
                <a:ea typeface="ＭＳ Ｐゴシック" pitchFamily="50" charset="-128"/>
              </a:rPr>
              <a:t>Consider uncertainty in hurricane scenarios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</a:pPr>
            <a:r>
              <a:rPr lang="en-US" sz="1800" b="0" dirty="0" smtClean="0">
                <a:ea typeface="ＭＳ Ｐゴシック" pitchFamily="50" charset="-128"/>
              </a:rPr>
              <a:t>Considering evacuation and sheltering together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sz="1800" dirty="0">
              <a:ea typeface="ＭＳ Ｐゴシック" pitchFamily="50" charset="-128"/>
            </a:endParaRPr>
          </a:p>
        </p:txBody>
      </p:sp>
      <p:pic>
        <p:nvPicPr>
          <p:cNvPr id="9" name="Picture 36"/>
          <p:cNvPicPr>
            <a:picLocks noChangeAspect="1" noChangeArrowheads="1"/>
          </p:cNvPicPr>
          <p:nvPr/>
        </p:nvPicPr>
        <p:blipFill>
          <a:blip r:embed="rId2" cstate="print"/>
          <a:srcRect l="32117" t="83263" r="30948" b="427"/>
          <a:stretch>
            <a:fillRect/>
          </a:stretch>
        </p:blipFill>
        <p:spPr bwMode="auto">
          <a:xfrm>
            <a:off x="2979738" y="4292405"/>
            <a:ext cx="3309937" cy="5461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pic>
      <p:grpSp>
        <p:nvGrpSpPr>
          <p:cNvPr id="10" name="Group 9"/>
          <p:cNvGrpSpPr/>
          <p:nvPr/>
        </p:nvGrpSpPr>
        <p:grpSpPr>
          <a:xfrm>
            <a:off x="111125" y="1507930"/>
            <a:ext cx="3970338" cy="2838450"/>
            <a:chOff x="111125" y="1817688"/>
            <a:chExt cx="3970338" cy="2838450"/>
          </a:xfrm>
        </p:grpSpPr>
        <p:pic>
          <p:nvPicPr>
            <p:cNvPr id="11" name="Picture 34"/>
            <p:cNvPicPr>
              <a:picLocks noChangeAspect="1" noChangeArrowheads="1"/>
            </p:cNvPicPr>
            <p:nvPr/>
          </p:nvPicPr>
          <p:blipFill>
            <a:blip r:embed="rId2" cstate="print"/>
            <a:srcRect r="55695" b="15221"/>
            <a:stretch>
              <a:fillRect/>
            </a:stretch>
          </p:blipFill>
          <p:spPr bwMode="auto">
            <a:xfrm>
              <a:off x="111125" y="1817688"/>
              <a:ext cx="3970338" cy="283845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</p:pic>
        <p:sp>
          <p:nvSpPr>
            <p:cNvPr id="12" name="Rectangle 11"/>
            <p:cNvSpPr/>
            <p:nvPr/>
          </p:nvSpPr>
          <p:spPr bwMode="auto">
            <a:xfrm>
              <a:off x="384175" y="1943100"/>
              <a:ext cx="387350" cy="390525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122738" y="1503167"/>
            <a:ext cx="4959350" cy="2852738"/>
            <a:chOff x="4122738" y="1812925"/>
            <a:chExt cx="4959350" cy="2852738"/>
          </a:xfrm>
        </p:grpSpPr>
        <p:pic>
          <p:nvPicPr>
            <p:cNvPr id="14" name="Picture 35"/>
            <p:cNvPicPr>
              <a:picLocks noChangeAspect="1" noChangeArrowheads="1"/>
            </p:cNvPicPr>
            <p:nvPr/>
          </p:nvPicPr>
          <p:blipFill>
            <a:blip r:embed="rId2" cstate="print"/>
            <a:srcRect l="44659" b="14793"/>
            <a:stretch>
              <a:fillRect/>
            </a:stretch>
          </p:blipFill>
          <p:spPr bwMode="auto">
            <a:xfrm>
              <a:off x="4122738" y="1812925"/>
              <a:ext cx="4959350" cy="2852738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 bwMode="auto">
            <a:xfrm>
              <a:off x="5413375" y="2028825"/>
              <a:ext cx="387350" cy="390525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6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ON-GOING/POSSIBLE FUTURE WORK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Conclusions</a:t>
            </a:r>
            <a:endParaRPr lang="en-US" sz="1200" b="1" dirty="0">
              <a:solidFill>
                <a:srgbClr val="FFFF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018" y="1628384"/>
            <a:ext cx="8634566" cy="49102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800" dirty="0" smtClean="0">
                <a:solidFill>
                  <a:srgbClr val="0000FF"/>
                </a:solidFill>
                <a:sym typeface="Wingdings" pitchFamily="2" charset="2"/>
              </a:rPr>
              <a:t>Hazard modeling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Develop more systematic approach to </a:t>
            </a:r>
            <a:r>
              <a:rPr lang="en-US" sz="1800" b="0" dirty="0">
                <a:sym typeface="Wingdings" pitchFamily="2" charset="2"/>
              </a:rPr>
              <a:t>real-time </a:t>
            </a:r>
            <a:r>
              <a:rPr lang="en-US" sz="1800" b="0" dirty="0" smtClean="0">
                <a:sym typeface="Wingdings" pitchFamily="2" charset="2"/>
              </a:rPr>
              <a:t>generation of</a:t>
            </a:r>
            <a:r>
              <a:rPr lang="en-US" sz="1800" b="0" dirty="0">
                <a:sym typeface="Wingdings" pitchFamily="2" charset="2"/>
              </a:rPr>
              <a:t> short-term </a:t>
            </a:r>
            <a:r>
              <a:rPr lang="en-US" sz="1800" b="0" dirty="0" smtClean="0">
                <a:sym typeface="Wingdings" pitchFamily="2" charset="2"/>
              </a:rPr>
              <a:t>scenarios</a:t>
            </a:r>
            <a:endParaRPr lang="en-US" sz="1800" dirty="0" smtClean="0">
              <a:solidFill>
                <a:srgbClr val="0000FF"/>
              </a:solidFill>
              <a:sym typeface="Wingdings" pitchFamily="2" charset="2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00FF"/>
                </a:solidFill>
                <a:sym typeface="Wingdings" pitchFamily="2" charset="2"/>
              </a:rPr>
              <a:t>Shelter modeling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Run with dynamic traffic assignment model, better input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Address people with various functional and developmental impairments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Incorporate </a:t>
            </a:r>
            <a:r>
              <a:rPr lang="en-US" sz="1800" b="0" dirty="0">
                <a:sym typeface="Wingdings" pitchFamily="2" charset="2"/>
              </a:rPr>
              <a:t>results from behavioral survey </a:t>
            </a:r>
            <a:endParaRPr lang="en-US" sz="1800" b="0" dirty="0" smtClean="0">
              <a:sym typeface="Wingdings" pitchFamily="2" charset="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Consider shelter investments and budget constraint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00FF"/>
                </a:solidFill>
                <a:sym typeface="Wingdings" pitchFamily="2" charset="2"/>
              </a:rPr>
              <a:t>Evacuation modeling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Examine results in more depth, incl. effect of varying </a:t>
            </a:r>
            <a:r>
              <a:rPr lang="en-US" sz="1800" b="0" i="1" dirty="0" err="1" smtClean="0">
                <a:sym typeface="Wingdings" pitchFamily="2" charset="2"/>
              </a:rPr>
              <a:t>k</a:t>
            </a:r>
            <a:r>
              <a:rPr lang="en-US" sz="1800" b="0" i="1" baseline="-25000" dirty="0" err="1" smtClean="0">
                <a:sym typeface="Wingdings" pitchFamily="2" charset="2"/>
              </a:rPr>
              <a:t>i</a:t>
            </a:r>
            <a:r>
              <a:rPr lang="en-US" sz="1800" b="0" dirty="0" smtClean="0">
                <a:sym typeface="Wingdings" pitchFamily="2" charset="2"/>
              </a:rPr>
              <a:t> weights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Address different groups of people (e.g., mobile homes, tourists)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Consider contraflow plan, road closures</a:t>
            </a:r>
            <a:endParaRPr lang="en-US" sz="1800" b="0" dirty="0">
              <a:sym typeface="Wingdings" pitchFamily="2" charset="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Incorporate results from behavioral survey/Make more descriptive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b="0" dirty="0" smtClean="0">
                <a:sym typeface="Wingdings" pitchFamily="2" charset="2"/>
              </a:rPr>
              <a:t>Two-stage analysis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800" dirty="0" smtClean="0">
                <a:solidFill>
                  <a:srgbClr val="0000FF"/>
                </a:solidFill>
                <a:sym typeface="Wingdings" pitchFamily="2" charset="2"/>
              </a:rPr>
              <a:t>Your ideas?</a:t>
            </a:r>
            <a:endParaRPr lang="en-US" sz="1800" dirty="0">
              <a:solidFill>
                <a:srgbClr val="0000FF"/>
              </a:solidFill>
              <a:sym typeface="Wingdings" pitchFamily="2" charset="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en-US" sz="1800" b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9638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ACKNOWLEDGEMENTS</a:t>
            </a:r>
            <a:endParaRPr lang="en-US" sz="2400" dirty="0">
              <a:ea typeface="ＭＳ Ｐゴシック" pitchFamily="50" charset="-128"/>
            </a:endParaRPr>
          </a:p>
        </p:txBody>
      </p:sp>
      <p:pic>
        <p:nvPicPr>
          <p:cNvPr id="4" name="Picture 2" descr="National Science Foundatio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38" y="1851982"/>
            <a:ext cx="3943350" cy="762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3967" y="2848410"/>
            <a:ext cx="8467725" cy="3815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b="1" dirty="0" smtClean="0">
                <a:solidFill>
                  <a:srgbClr val="0000CC"/>
                </a:solidFill>
                <a:ea typeface="ＭＳ Ｐゴシック" pitchFamily="50" charset="-128"/>
              </a:rPr>
              <a:t>Partners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>
                <a:sym typeface="Wingdings" pitchFamily="2" charset="2"/>
              </a:rPr>
              <a:t>NC Division of Emergency Management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>
                <a:sym typeface="Wingdings" pitchFamily="2" charset="2"/>
              </a:rPr>
              <a:t>American Red Cross-North Carolina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200" b="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solidFill>
                  <a:srgbClr val="0000CC"/>
                </a:solidFill>
                <a:ea typeface="ＭＳ Ｐゴシック" pitchFamily="50" charset="-128"/>
              </a:rPr>
              <a:t>Undergraduate students</a:t>
            </a:r>
            <a:endParaRPr lang="en-US" dirty="0">
              <a:solidFill>
                <a:srgbClr val="0000CC"/>
              </a:solidFill>
              <a:ea typeface="ＭＳ Ｐゴシック" pitchFamily="50" charset="-128"/>
            </a:endParaRP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/>
              <a:t>Paige </a:t>
            </a:r>
            <a:r>
              <a:rPr lang="en-US" b="0" dirty="0" err="1" smtClean="0"/>
              <a:t>Mikstas</a:t>
            </a:r>
            <a:endParaRPr lang="en-US" b="0" dirty="0" smtClean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/>
              <a:t>Sophia Elliot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/>
              <a:t>Samantha </a:t>
            </a:r>
            <a:r>
              <a:rPr lang="en-US" b="0" dirty="0" err="1" smtClean="0"/>
              <a:t>Penta</a:t>
            </a:r>
            <a:endParaRPr lang="en-US" b="0" dirty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/>
              <a:t>Kristin Dukes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370811" y="4864541"/>
            <a:ext cx="3292508" cy="18243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/>
              <a:t>Andrea </a:t>
            </a:r>
            <a:r>
              <a:rPr lang="en-US" b="0" dirty="0" err="1" smtClean="0"/>
              <a:t>Fendt</a:t>
            </a:r>
            <a:endParaRPr lang="en-US" b="0" dirty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/>
              <a:t>Vincent </a:t>
            </a:r>
            <a:r>
              <a:rPr lang="en-US" b="0" dirty="0" err="1" smtClean="0"/>
              <a:t>Jacono</a:t>
            </a:r>
            <a:endParaRPr lang="en-US" b="0" dirty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/>
              <a:t>Michael Sherman</a:t>
            </a:r>
            <a:endParaRPr lang="en-US" b="0" dirty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/>
              <a:t>Madison </a:t>
            </a:r>
            <a:r>
              <a:rPr lang="en-US" b="0" dirty="0" err="1" smtClean="0"/>
              <a:t>Helmick</a:t>
            </a:r>
            <a:endParaRPr lang="en-US" b="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565475" y="4854101"/>
            <a:ext cx="2478317" cy="18347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/>
              <a:t>Gab </a:t>
            </a:r>
            <a:r>
              <a:rPr lang="en-US" b="0" dirty="0" err="1" smtClean="0"/>
              <a:t>Perrotti</a:t>
            </a:r>
            <a:endParaRPr lang="en-US" b="0" dirty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dirty="0" smtClean="0"/>
              <a:t>Inna </a:t>
            </a:r>
            <a:r>
              <a:rPr lang="en-US" b="0" dirty="0" err="1"/>
              <a:t>Tsys</a:t>
            </a:r>
            <a:r>
              <a:rPr lang="en-US" b="0" dirty="0"/>
              <a:t/>
            </a:r>
            <a:br>
              <a:rPr lang="en-US" b="0" dirty="0"/>
            </a:br>
            <a:endParaRPr lang="en-US" b="0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ea typeface="ＭＳ Ｐゴシック" pitchFamily="50" charset="-128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07358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895350" y="5614817"/>
            <a:ext cx="6804023" cy="503442"/>
            <a:chOff x="923926" y="5805317"/>
            <a:chExt cx="6804023" cy="503442"/>
          </a:xfrm>
        </p:grpSpPr>
        <p:sp>
          <p:nvSpPr>
            <p:cNvPr id="15" name="Rectangle 14"/>
            <p:cNvSpPr/>
            <p:nvPr/>
          </p:nvSpPr>
          <p:spPr bwMode="auto">
            <a:xfrm>
              <a:off x="923926" y="5805317"/>
              <a:ext cx="6804023" cy="44629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" name="Rectangle 3"/>
            <p:cNvSpPr txBox="1">
              <a:spLocks noChangeArrowheads="1"/>
            </p:cNvSpPr>
            <p:nvPr/>
          </p:nvSpPr>
          <p:spPr bwMode="auto">
            <a:xfrm>
              <a:off x="1789108" y="5862467"/>
              <a:ext cx="5124451" cy="4462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001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+mn-lt"/>
                </a:defRPr>
              </a:lvl2pPr>
              <a:lvl3pPr marL="12573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3pPr>
              <a:lvl4pPr marL="1816100" indent="-3683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s"/>
                <a:defRPr>
                  <a:solidFill>
                    <a:schemeClr val="tx1"/>
                  </a:solidFill>
                  <a:latin typeface="+mn-lt"/>
                </a:defRPr>
              </a:lvl4pPr>
              <a:lvl5pPr marL="35290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5pPr>
              <a:lvl6pPr marL="39862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6pPr>
              <a:lvl7pPr marL="44434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7pPr>
              <a:lvl8pPr marL="49006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8pPr>
              <a:lvl9pPr marL="53578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Wingdings" pitchFamily="2" charset="2"/>
                <a:buNone/>
              </a:pPr>
              <a:r>
                <a:rPr lang="en-US" sz="2000" b="0" dirty="0" smtClean="0">
                  <a:solidFill>
                    <a:srgbClr val="0000FF"/>
                  </a:solidFill>
                  <a:ea typeface="ＭＳ Ｐゴシック" pitchFamily="50" charset="-128"/>
                </a:rPr>
                <a:t>Behavioral assumptions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95350" y="6224417"/>
            <a:ext cx="6804023" cy="503442"/>
            <a:chOff x="914401" y="6195842"/>
            <a:chExt cx="6804023" cy="503442"/>
          </a:xfrm>
        </p:grpSpPr>
        <p:sp>
          <p:nvSpPr>
            <p:cNvPr id="17" name="Rectangle 16"/>
            <p:cNvSpPr/>
            <p:nvPr/>
          </p:nvSpPr>
          <p:spPr bwMode="auto">
            <a:xfrm>
              <a:off x="914401" y="6195842"/>
              <a:ext cx="6804023" cy="44629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1779583" y="6252992"/>
              <a:ext cx="5124451" cy="4462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001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+mn-lt"/>
                </a:defRPr>
              </a:lvl2pPr>
              <a:lvl3pPr marL="12573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3pPr>
              <a:lvl4pPr marL="1816100" indent="-3683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s"/>
                <a:defRPr>
                  <a:solidFill>
                    <a:schemeClr val="tx1"/>
                  </a:solidFill>
                  <a:latin typeface="+mn-lt"/>
                </a:defRPr>
              </a:lvl4pPr>
              <a:lvl5pPr marL="35290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5pPr>
              <a:lvl6pPr marL="39862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6pPr>
              <a:lvl7pPr marL="44434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7pPr>
              <a:lvl8pPr marL="49006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8pPr>
              <a:lvl9pPr marL="53578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Wingdings" pitchFamily="2" charset="2"/>
                <a:buNone/>
              </a:pPr>
              <a:r>
                <a:rPr lang="en-US" sz="2000" b="0" dirty="0" smtClean="0">
                  <a:solidFill>
                    <a:srgbClr val="0000FF"/>
                  </a:solidFill>
                  <a:ea typeface="ＭＳ Ｐゴシック" pitchFamily="50" charset="-128"/>
                </a:rPr>
                <a:t>North Carolina case study</a:t>
              </a:r>
            </a:p>
          </p:txBody>
        </p:sp>
      </p:grpSp>
      <p:sp>
        <p:nvSpPr>
          <p:cNvPr id="10" name="Rectangle 9"/>
          <p:cNvSpPr/>
          <p:nvPr/>
        </p:nvSpPr>
        <p:spPr bwMode="auto">
          <a:xfrm>
            <a:off x="4403725" y="1632844"/>
            <a:ext cx="3314700" cy="24383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914401" y="1632845"/>
            <a:ext cx="3314700" cy="24383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OVERVIEW OF MODELS</a:t>
            </a:r>
            <a:endParaRPr lang="en-US" dirty="0">
              <a:ea typeface="ＭＳ Ｐゴシック" pitchFamily="50" charset="-12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2049" y="1748528"/>
            <a:ext cx="2933700" cy="2217942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0000FF"/>
                </a:solidFill>
                <a:ea typeface="ＭＳ Ｐゴシック" pitchFamily="50" charset="-128"/>
              </a:rPr>
              <a:t>Shelter model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1800" dirty="0" smtClean="0">
                <a:ea typeface="ＭＳ Ｐゴシック" pitchFamily="50" charset="-128"/>
              </a:rPr>
              <a:t>Which shelters should be maintained over long-term?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1800" dirty="0" smtClean="0">
                <a:ea typeface="ＭＳ Ｐゴシック" pitchFamily="50" charset="-128"/>
              </a:rPr>
              <a:t>Which should be opened in specific hurricane?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rgbClr val="FFFF00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chemeClr val="bg2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79925" y="1748528"/>
            <a:ext cx="3187700" cy="20464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dirty="0" smtClean="0">
                <a:solidFill>
                  <a:srgbClr val="0000FF"/>
                </a:solidFill>
                <a:ea typeface="ＭＳ Ｐゴシック" pitchFamily="50" charset="-128"/>
              </a:rPr>
              <a:t>Evacuation model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0" dirty="0" smtClean="0">
                <a:ea typeface="ＭＳ Ｐゴシック" pitchFamily="50" charset="-128"/>
              </a:rPr>
              <a:t>For approaching hurricane: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1800" b="0" dirty="0" smtClean="0">
                <a:ea typeface="ＭＳ Ｐゴシック" pitchFamily="50" charset="-128"/>
              </a:rPr>
              <a:t>Who should stay home?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1800" b="0" dirty="0" smtClean="0">
                <a:ea typeface="ＭＳ Ｐゴシック" pitchFamily="50" charset="-128"/>
              </a:rPr>
              <a:t>Who should evacuate and when?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b="0" dirty="0" smtClean="0">
              <a:ea typeface="ＭＳ Ｐゴシック" pitchFamily="50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95350" y="4304438"/>
            <a:ext cx="6804024" cy="528808"/>
            <a:chOff x="914401" y="4304438"/>
            <a:chExt cx="6804024" cy="52880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914401" y="4304438"/>
              <a:ext cx="6804024" cy="44629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>
              <a:off x="1771648" y="4386954"/>
              <a:ext cx="5124451" cy="4462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001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+mn-lt"/>
                </a:defRPr>
              </a:lvl2pPr>
              <a:lvl3pPr marL="12573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3pPr>
              <a:lvl4pPr marL="1816100" indent="-3683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s"/>
                <a:defRPr>
                  <a:solidFill>
                    <a:schemeClr val="tx1"/>
                  </a:solidFill>
                  <a:latin typeface="+mn-lt"/>
                </a:defRPr>
              </a:lvl4pPr>
              <a:lvl5pPr marL="35290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5pPr>
              <a:lvl6pPr marL="39862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6pPr>
              <a:lvl7pPr marL="44434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7pPr>
              <a:lvl8pPr marL="49006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8pPr>
              <a:lvl9pPr marL="53578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Wingdings" pitchFamily="2" charset="2"/>
                <a:buNone/>
              </a:pPr>
              <a:r>
                <a:rPr lang="en-US" sz="2000" b="0" dirty="0" smtClean="0">
                  <a:solidFill>
                    <a:srgbClr val="0000FF"/>
                  </a:solidFill>
                  <a:ea typeface="ＭＳ Ｐゴシック" pitchFamily="50" charset="-128"/>
                </a:rPr>
                <a:t>Hurricane scenarios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95350" y="4963047"/>
            <a:ext cx="6804024" cy="503442"/>
            <a:chOff x="914401" y="5105922"/>
            <a:chExt cx="6804024" cy="503442"/>
          </a:xfrm>
        </p:grpSpPr>
        <p:sp>
          <p:nvSpPr>
            <p:cNvPr id="13" name="Rectangle 12"/>
            <p:cNvSpPr/>
            <p:nvPr/>
          </p:nvSpPr>
          <p:spPr bwMode="auto">
            <a:xfrm>
              <a:off x="914401" y="5105922"/>
              <a:ext cx="6804024" cy="44629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B1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Rectangle 3"/>
            <p:cNvSpPr txBox="1">
              <a:spLocks noChangeArrowheads="1"/>
            </p:cNvSpPr>
            <p:nvPr/>
          </p:nvSpPr>
          <p:spPr bwMode="auto">
            <a:xfrm>
              <a:off x="1771648" y="5163072"/>
              <a:ext cx="5124451" cy="4462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001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+mn-lt"/>
                </a:defRPr>
              </a:lvl2pPr>
              <a:lvl3pPr marL="1257300" indent="-3429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3pPr>
              <a:lvl4pPr marL="1816100" indent="-368300" algn="l" rtl="0" eaLnBrk="0" fontAlgn="base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rgbClr val="B2B18C"/>
                </a:buClr>
                <a:buFont typeface="Wingdings" pitchFamily="2" charset="2"/>
                <a:buChar char="s"/>
                <a:defRPr>
                  <a:solidFill>
                    <a:schemeClr val="tx1"/>
                  </a:solidFill>
                  <a:latin typeface="+mn-lt"/>
                </a:defRPr>
              </a:lvl4pPr>
              <a:lvl5pPr marL="35290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5pPr>
              <a:lvl6pPr marL="39862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6pPr>
              <a:lvl7pPr marL="44434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7pPr>
              <a:lvl8pPr marL="49006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8pPr>
              <a:lvl9pPr marL="5357813" indent="-3175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bg1"/>
                  </a:solidFill>
                  <a:latin typeface="Georgia" pitchFamily="18" charset="0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Wingdings" pitchFamily="2" charset="2"/>
                <a:buNone/>
              </a:pPr>
              <a:r>
                <a:rPr lang="en-US" sz="2000" b="0" dirty="0" smtClean="0">
                  <a:solidFill>
                    <a:srgbClr val="0000FF"/>
                  </a:solidFill>
                  <a:ea typeface="ＭＳ Ｐゴシック" pitchFamily="50" charset="-128"/>
                </a:rPr>
                <a:t>Dynamic traffic modeling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230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4622799" y="1623318"/>
            <a:ext cx="3844926" cy="51394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52450" y="1632844"/>
            <a:ext cx="3844926" cy="51394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B10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HAZARD MODELING</a:t>
            </a:r>
            <a:endParaRPr lang="en-US" dirty="0">
              <a:ea typeface="ＭＳ Ｐゴシック" pitchFamily="50" charset="-12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5325" y="1748527"/>
            <a:ext cx="3400424" cy="3880747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0000FF"/>
                </a:solidFill>
                <a:ea typeface="ＭＳ Ｐゴシック" pitchFamily="50" charset="-128"/>
              </a:rPr>
              <a:t>For shelter model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800" dirty="0" smtClean="0">
                <a:solidFill>
                  <a:srgbClr val="FF0000"/>
                </a:solidFill>
                <a:ea typeface="ＭＳ Ｐゴシック" pitchFamily="50" charset="-128"/>
              </a:rPr>
              <a:t>Long-term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800" dirty="0" smtClean="0">
                <a:ea typeface="ＭＳ Ｐゴシック" pitchFamily="50" charset="-128"/>
              </a:rPr>
              <a:t>Goal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1800" dirty="0" smtClean="0">
                <a:ea typeface="ＭＳ Ｐゴシック" pitchFamily="50" charset="-128"/>
              </a:rPr>
              <a:t>Set of scenarios with adjusted occurrence probabilities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1800" dirty="0" smtClean="0">
                <a:ea typeface="ＭＳ Ｐゴシック" pitchFamily="50" charset="-128"/>
              </a:rPr>
              <a:t>Represent all that could happen over long term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1800" dirty="0">
                <a:ea typeface="ＭＳ Ｐゴシック" pitchFamily="50" charset="-128"/>
              </a:rPr>
              <a:t>A</a:t>
            </a:r>
            <a:r>
              <a:rPr lang="en-US" sz="1800" dirty="0" smtClean="0">
                <a:ea typeface="ＭＳ Ｐゴシック" pitchFamily="50" charset="-128"/>
              </a:rPr>
              <a:t>re few in number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59475" y="1748527"/>
            <a:ext cx="3958224" cy="20464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dirty="0" smtClean="0">
                <a:solidFill>
                  <a:srgbClr val="0000FF"/>
                </a:solidFill>
                <a:ea typeface="ＭＳ Ｐゴシック" pitchFamily="50" charset="-128"/>
              </a:rPr>
              <a:t>For evacuation model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800" b="0" dirty="0" smtClean="0">
                <a:solidFill>
                  <a:srgbClr val="FF0000"/>
                </a:solidFill>
                <a:ea typeface="ＭＳ Ｐゴシック" pitchFamily="50" charset="-128"/>
              </a:rPr>
              <a:t>Short-term</a:t>
            </a:r>
            <a:endParaRPr lang="en-US" sz="1800" b="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22498" t="25128" r="23396" b="25101"/>
          <a:stretch/>
        </p:blipFill>
        <p:spPr bwMode="auto">
          <a:xfrm>
            <a:off x="1228725" y="5054149"/>
            <a:ext cx="2140653" cy="1575251"/>
          </a:xfrm>
          <a:prstGeom prst="rect">
            <a:avLst/>
          </a:prstGeom>
          <a:noFill/>
          <a:ln w="9525">
            <a:solidFill>
              <a:srgbClr val="CC66FF"/>
            </a:solidFill>
            <a:miter lim="800000"/>
            <a:headEnd/>
            <a:tailEnd/>
          </a:ln>
          <a:effectLst/>
        </p:spPr>
      </p:pic>
      <p:grpSp>
        <p:nvGrpSpPr>
          <p:cNvPr id="2" name="Group 1"/>
          <p:cNvGrpSpPr/>
          <p:nvPr/>
        </p:nvGrpSpPr>
        <p:grpSpPr>
          <a:xfrm>
            <a:off x="5042808" y="5248275"/>
            <a:ext cx="2834367" cy="1406979"/>
            <a:chOff x="4528458" y="3935714"/>
            <a:chExt cx="4430486" cy="2748115"/>
          </a:xfrm>
        </p:grpSpPr>
        <p:sp>
          <p:nvSpPr>
            <p:cNvPr id="23" name="Rectangle 22"/>
            <p:cNvSpPr/>
            <p:nvPr/>
          </p:nvSpPr>
          <p:spPr>
            <a:xfrm>
              <a:off x="7904677" y="3940966"/>
              <a:ext cx="1054267" cy="2738539"/>
            </a:xfrm>
            <a:prstGeom prst="rect">
              <a:avLst/>
            </a:prstGeom>
            <a:solidFill>
              <a:srgbClr val="80B7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7946615" y="6019831"/>
              <a:ext cx="779084" cy="640338"/>
            </a:xfrm>
            <a:custGeom>
              <a:avLst/>
              <a:gdLst>
                <a:gd name="connsiteX0" fmla="*/ 1660125 w 1660125"/>
                <a:gd name="connsiteY0" fmla="*/ 727969 h 727969"/>
                <a:gd name="connsiteX1" fmla="*/ 1216241 w 1660125"/>
                <a:gd name="connsiteY1" fmla="*/ 719091 h 727969"/>
                <a:gd name="connsiteX2" fmla="*/ 1162975 w 1660125"/>
                <a:gd name="connsiteY2" fmla="*/ 710214 h 727969"/>
                <a:gd name="connsiteX3" fmla="*/ 1038688 w 1660125"/>
                <a:gd name="connsiteY3" fmla="*/ 692458 h 727969"/>
                <a:gd name="connsiteX4" fmla="*/ 949911 w 1660125"/>
                <a:gd name="connsiteY4" fmla="*/ 648070 h 727969"/>
                <a:gd name="connsiteX5" fmla="*/ 843379 w 1660125"/>
                <a:gd name="connsiteY5" fmla="*/ 594804 h 727969"/>
                <a:gd name="connsiteX6" fmla="*/ 745725 w 1660125"/>
                <a:gd name="connsiteY6" fmla="*/ 550416 h 727969"/>
                <a:gd name="connsiteX7" fmla="*/ 665826 w 1660125"/>
                <a:gd name="connsiteY7" fmla="*/ 514905 h 727969"/>
                <a:gd name="connsiteX8" fmla="*/ 630315 w 1660125"/>
                <a:gd name="connsiteY8" fmla="*/ 506027 h 727969"/>
                <a:gd name="connsiteX9" fmla="*/ 568171 w 1660125"/>
                <a:gd name="connsiteY9" fmla="*/ 470516 h 727969"/>
                <a:gd name="connsiteX10" fmla="*/ 541538 w 1660125"/>
                <a:gd name="connsiteY10" fmla="*/ 461639 h 727969"/>
                <a:gd name="connsiteX11" fmla="*/ 452762 w 1660125"/>
                <a:gd name="connsiteY11" fmla="*/ 399495 h 727969"/>
                <a:gd name="connsiteX12" fmla="*/ 337352 w 1660125"/>
                <a:gd name="connsiteY12" fmla="*/ 337351 h 727969"/>
                <a:gd name="connsiteX13" fmla="*/ 266331 w 1660125"/>
                <a:gd name="connsiteY13" fmla="*/ 275208 h 727969"/>
                <a:gd name="connsiteX14" fmla="*/ 230820 w 1660125"/>
                <a:gd name="connsiteY14" fmla="*/ 266330 h 727969"/>
                <a:gd name="connsiteX15" fmla="*/ 186432 w 1660125"/>
                <a:gd name="connsiteY15" fmla="*/ 213064 h 727969"/>
                <a:gd name="connsiteX16" fmla="*/ 168676 w 1660125"/>
                <a:gd name="connsiteY16" fmla="*/ 186431 h 727969"/>
                <a:gd name="connsiteX17" fmla="*/ 133165 w 1660125"/>
                <a:gd name="connsiteY17" fmla="*/ 177553 h 727969"/>
                <a:gd name="connsiteX18" fmla="*/ 106532 w 1660125"/>
                <a:gd name="connsiteY18" fmla="*/ 142043 h 727969"/>
                <a:gd name="connsiteX19" fmla="*/ 88777 w 1660125"/>
                <a:gd name="connsiteY19" fmla="*/ 115410 h 727969"/>
                <a:gd name="connsiteX20" fmla="*/ 62144 w 1660125"/>
                <a:gd name="connsiteY20" fmla="*/ 88777 h 727969"/>
                <a:gd name="connsiteX21" fmla="*/ 26633 w 1660125"/>
                <a:gd name="connsiteY21" fmla="*/ 44388 h 727969"/>
                <a:gd name="connsiteX22" fmla="*/ 17756 w 1660125"/>
                <a:gd name="connsiteY22" fmla="*/ 17755 h 727969"/>
                <a:gd name="connsiteX23" fmla="*/ 0 w 1660125"/>
                <a:gd name="connsiteY23" fmla="*/ 0 h 72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0125" h="727969">
                  <a:moveTo>
                    <a:pt x="1660125" y="727969"/>
                  </a:moveTo>
                  <a:lnTo>
                    <a:pt x="1216241" y="719091"/>
                  </a:lnTo>
                  <a:cubicBezTo>
                    <a:pt x="1198252" y="718449"/>
                    <a:pt x="1180776" y="712884"/>
                    <a:pt x="1162975" y="710214"/>
                  </a:cubicBezTo>
                  <a:lnTo>
                    <a:pt x="1038688" y="692458"/>
                  </a:lnTo>
                  <a:cubicBezTo>
                    <a:pt x="933021" y="613209"/>
                    <a:pt x="1087015" y="722854"/>
                    <a:pt x="949911" y="648070"/>
                  </a:cubicBezTo>
                  <a:cubicBezTo>
                    <a:pt x="828713" y="581962"/>
                    <a:pt x="991946" y="637251"/>
                    <a:pt x="843379" y="594804"/>
                  </a:cubicBezTo>
                  <a:cubicBezTo>
                    <a:pt x="797332" y="533408"/>
                    <a:pt x="839650" y="572091"/>
                    <a:pt x="745725" y="550416"/>
                  </a:cubicBezTo>
                  <a:cubicBezTo>
                    <a:pt x="703618" y="540699"/>
                    <a:pt x="703491" y="529030"/>
                    <a:pt x="665826" y="514905"/>
                  </a:cubicBezTo>
                  <a:cubicBezTo>
                    <a:pt x="654402" y="510621"/>
                    <a:pt x="641739" y="510311"/>
                    <a:pt x="630315" y="506027"/>
                  </a:cubicBezTo>
                  <a:cubicBezTo>
                    <a:pt x="568047" y="482677"/>
                    <a:pt x="619694" y="496277"/>
                    <a:pt x="568171" y="470516"/>
                  </a:cubicBezTo>
                  <a:cubicBezTo>
                    <a:pt x="559801" y="466331"/>
                    <a:pt x="550416" y="464598"/>
                    <a:pt x="541538" y="461639"/>
                  </a:cubicBezTo>
                  <a:cubicBezTo>
                    <a:pt x="460745" y="380844"/>
                    <a:pt x="535722" y="444165"/>
                    <a:pt x="452762" y="399495"/>
                  </a:cubicBezTo>
                  <a:cubicBezTo>
                    <a:pt x="315384" y="325523"/>
                    <a:pt x="437824" y="377542"/>
                    <a:pt x="337352" y="337351"/>
                  </a:cubicBezTo>
                  <a:cubicBezTo>
                    <a:pt x="319044" y="319044"/>
                    <a:pt x="290779" y="287432"/>
                    <a:pt x="266331" y="275208"/>
                  </a:cubicBezTo>
                  <a:cubicBezTo>
                    <a:pt x="255418" y="269751"/>
                    <a:pt x="242657" y="269289"/>
                    <a:pt x="230820" y="266330"/>
                  </a:cubicBezTo>
                  <a:cubicBezTo>
                    <a:pt x="192731" y="190150"/>
                    <a:pt x="236623" y="263254"/>
                    <a:pt x="186432" y="213064"/>
                  </a:cubicBezTo>
                  <a:cubicBezTo>
                    <a:pt x="178887" y="205519"/>
                    <a:pt x="177554" y="192349"/>
                    <a:pt x="168676" y="186431"/>
                  </a:cubicBezTo>
                  <a:cubicBezTo>
                    <a:pt x="158524" y="179663"/>
                    <a:pt x="145002" y="180512"/>
                    <a:pt x="133165" y="177553"/>
                  </a:cubicBezTo>
                  <a:cubicBezTo>
                    <a:pt x="124287" y="165716"/>
                    <a:pt x="115132" y="154083"/>
                    <a:pt x="106532" y="142043"/>
                  </a:cubicBezTo>
                  <a:cubicBezTo>
                    <a:pt x="100330" y="133361"/>
                    <a:pt x="95607" y="123607"/>
                    <a:pt x="88777" y="115410"/>
                  </a:cubicBezTo>
                  <a:cubicBezTo>
                    <a:pt x="80740" y="105765"/>
                    <a:pt x="70181" y="98422"/>
                    <a:pt x="62144" y="88777"/>
                  </a:cubicBezTo>
                  <a:cubicBezTo>
                    <a:pt x="6149" y="21582"/>
                    <a:pt x="78291" y="96046"/>
                    <a:pt x="26633" y="44388"/>
                  </a:cubicBezTo>
                  <a:cubicBezTo>
                    <a:pt x="23674" y="35510"/>
                    <a:pt x="22571" y="25779"/>
                    <a:pt x="17756" y="17755"/>
                  </a:cubicBezTo>
                  <a:cubicBezTo>
                    <a:pt x="13450" y="10578"/>
                    <a:pt x="0" y="0"/>
                    <a:pt x="0" y="0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28458" y="3935714"/>
              <a:ext cx="3412372" cy="2748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Freeform 25"/>
            <p:cNvSpPr/>
            <p:nvPr/>
          </p:nvSpPr>
          <p:spPr>
            <a:xfrm>
              <a:off x="7830039" y="5444290"/>
              <a:ext cx="111958" cy="536218"/>
            </a:xfrm>
            <a:custGeom>
              <a:avLst/>
              <a:gdLst>
                <a:gd name="connsiteX0" fmla="*/ 130629 w 130629"/>
                <a:gd name="connsiteY0" fmla="*/ 609600 h 609600"/>
                <a:gd name="connsiteX1" fmla="*/ 108857 w 130629"/>
                <a:gd name="connsiteY1" fmla="*/ 533400 h 609600"/>
                <a:gd name="connsiteX2" fmla="*/ 76200 w 130629"/>
                <a:gd name="connsiteY2" fmla="*/ 468085 h 609600"/>
                <a:gd name="connsiteX3" fmla="*/ 65314 w 130629"/>
                <a:gd name="connsiteY3" fmla="*/ 413657 h 609600"/>
                <a:gd name="connsiteX4" fmla="*/ 54429 w 130629"/>
                <a:gd name="connsiteY4" fmla="*/ 381000 h 609600"/>
                <a:gd name="connsiteX5" fmla="*/ 43543 w 130629"/>
                <a:gd name="connsiteY5" fmla="*/ 315685 h 609600"/>
                <a:gd name="connsiteX6" fmla="*/ 10886 w 130629"/>
                <a:gd name="connsiteY6" fmla="*/ 293914 h 609600"/>
                <a:gd name="connsiteX7" fmla="*/ 0 w 130629"/>
                <a:gd name="connsiteY7" fmla="*/ 261257 h 609600"/>
                <a:gd name="connsiteX8" fmla="*/ 10886 w 130629"/>
                <a:gd name="connsiteY8" fmla="*/ 32657 h 609600"/>
                <a:gd name="connsiteX9" fmla="*/ 10886 w 130629"/>
                <a:gd name="connsiteY9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0629" h="609600">
                  <a:moveTo>
                    <a:pt x="130629" y="609600"/>
                  </a:moveTo>
                  <a:cubicBezTo>
                    <a:pt x="127141" y="595647"/>
                    <a:pt x="116666" y="549018"/>
                    <a:pt x="108857" y="533400"/>
                  </a:cubicBezTo>
                  <a:cubicBezTo>
                    <a:pt x="82251" y="480188"/>
                    <a:pt x="89881" y="522809"/>
                    <a:pt x="76200" y="468085"/>
                  </a:cubicBezTo>
                  <a:cubicBezTo>
                    <a:pt x="71713" y="450135"/>
                    <a:pt x="69801" y="431607"/>
                    <a:pt x="65314" y="413657"/>
                  </a:cubicBezTo>
                  <a:cubicBezTo>
                    <a:pt x="62531" y="402525"/>
                    <a:pt x="56918" y="392201"/>
                    <a:pt x="54429" y="381000"/>
                  </a:cubicBezTo>
                  <a:cubicBezTo>
                    <a:pt x="49641" y="359454"/>
                    <a:pt x="53414" y="335427"/>
                    <a:pt x="43543" y="315685"/>
                  </a:cubicBezTo>
                  <a:cubicBezTo>
                    <a:pt x="37692" y="303983"/>
                    <a:pt x="21772" y="301171"/>
                    <a:pt x="10886" y="293914"/>
                  </a:cubicBezTo>
                  <a:cubicBezTo>
                    <a:pt x="7257" y="283028"/>
                    <a:pt x="0" y="272732"/>
                    <a:pt x="0" y="261257"/>
                  </a:cubicBezTo>
                  <a:cubicBezTo>
                    <a:pt x="0" y="184971"/>
                    <a:pt x="7710" y="108877"/>
                    <a:pt x="10886" y="32657"/>
                  </a:cubicBezTo>
                  <a:cubicBezTo>
                    <a:pt x="11339" y="21781"/>
                    <a:pt x="10886" y="10886"/>
                    <a:pt x="10886" y="0"/>
                  </a:cubicBezTo>
                </a:path>
              </a:pathLst>
            </a:cu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7473540" y="5731549"/>
              <a:ext cx="496446" cy="296835"/>
            </a:xfrm>
            <a:custGeom>
              <a:avLst/>
              <a:gdLst>
                <a:gd name="connsiteX0" fmla="*/ 579238 w 579238"/>
                <a:gd name="connsiteY0" fmla="*/ 337457 h 337457"/>
                <a:gd name="connsiteX1" fmla="*/ 503038 w 579238"/>
                <a:gd name="connsiteY1" fmla="*/ 315686 h 337457"/>
                <a:gd name="connsiteX2" fmla="*/ 448609 w 579238"/>
                <a:gd name="connsiteY2" fmla="*/ 304800 h 337457"/>
                <a:gd name="connsiteX3" fmla="*/ 415952 w 579238"/>
                <a:gd name="connsiteY3" fmla="*/ 293914 h 337457"/>
                <a:gd name="connsiteX4" fmla="*/ 328866 w 579238"/>
                <a:gd name="connsiteY4" fmla="*/ 272143 h 337457"/>
                <a:gd name="connsiteX5" fmla="*/ 274438 w 579238"/>
                <a:gd name="connsiteY5" fmla="*/ 250372 h 337457"/>
                <a:gd name="connsiteX6" fmla="*/ 198238 w 579238"/>
                <a:gd name="connsiteY6" fmla="*/ 217714 h 337457"/>
                <a:gd name="connsiteX7" fmla="*/ 111152 w 579238"/>
                <a:gd name="connsiteY7" fmla="*/ 152400 h 337457"/>
                <a:gd name="connsiteX8" fmla="*/ 45838 w 579238"/>
                <a:gd name="connsiteY8" fmla="*/ 119743 h 337457"/>
                <a:gd name="connsiteX9" fmla="*/ 34952 w 579238"/>
                <a:gd name="connsiteY9" fmla="*/ 87086 h 337457"/>
                <a:gd name="connsiteX10" fmla="*/ 13181 w 579238"/>
                <a:gd name="connsiteY10" fmla="*/ 54429 h 337457"/>
                <a:gd name="connsiteX11" fmla="*/ 2295 w 579238"/>
                <a:gd name="connsiteY11" fmla="*/ 0 h 337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238" h="337457">
                  <a:moveTo>
                    <a:pt x="579238" y="337457"/>
                  </a:moveTo>
                  <a:cubicBezTo>
                    <a:pt x="542874" y="325336"/>
                    <a:pt x="544040" y="324798"/>
                    <a:pt x="503038" y="315686"/>
                  </a:cubicBezTo>
                  <a:cubicBezTo>
                    <a:pt x="484976" y="311672"/>
                    <a:pt x="466559" y="309288"/>
                    <a:pt x="448609" y="304800"/>
                  </a:cubicBezTo>
                  <a:cubicBezTo>
                    <a:pt x="437477" y="302017"/>
                    <a:pt x="427022" y="296933"/>
                    <a:pt x="415952" y="293914"/>
                  </a:cubicBezTo>
                  <a:cubicBezTo>
                    <a:pt x="387084" y="286041"/>
                    <a:pt x="356648" y="283256"/>
                    <a:pt x="328866" y="272143"/>
                  </a:cubicBezTo>
                  <a:cubicBezTo>
                    <a:pt x="310723" y="264886"/>
                    <a:pt x="292294" y="258308"/>
                    <a:pt x="274438" y="250372"/>
                  </a:cubicBezTo>
                  <a:cubicBezTo>
                    <a:pt x="193723" y="214499"/>
                    <a:pt x="265317" y="240074"/>
                    <a:pt x="198238" y="217714"/>
                  </a:cubicBezTo>
                  <a:cubicBezTo>
                    <a:pt x="157964" y="177442"/>
                    <a:pt x="185004" y="201635"/>
                    <a:pt x="111152" y="152400"/>
                  </a:cubicBezTo>
                  <a:cubicBezTo>
                    <a:pt x="68949" y="124265"/>
                    <a:pt x="90905" y="134766"/>
                    <a:pt x="45838" y="119743"/>
                  </a:cubicBezTo>
                  <a:cubicBezTo>
                    <a:pt x="42209" y="108857"/>
                    <a:pt x="40084" y="97349"/>
                    <a:pt x="34952" y="87086"/>
                  </a:cubicBezTo>
                  <a:cubicBezTo>
                    <a:pt x="29101" y="75384"/>
                    <a:pt x="19032" y="66131"/>
                    <a:pt x="13181" y="54429"/>
                  </a:cubicBezTo>
                  <a:cubicBezTo>
                    <a:pt x="0" y="28067"/>
                    <a:pt x="2295" y="24911"/>
                    <a:pt x="2295" y="0"/>
                  </a:cubicBezTo>
                </a:path>
              </a:pathLst>
            </a:cu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7158294" y="5980508"/>
              <a:ext cx="774373" cy="105329"/>
            </a:xfrm>
            <a:custGeom>
              <a:avLst/>
              <a:gdLst>
                <a:gd name="connsiteX0" fmla="*/ 903514 w 903514"/>
                <a:gd name="connsiteY0" fmla="*/ 119743 h 119743"/>
                <a:gd name="connsiteX1" fmla="*/ 631371 w 903514"/>
                <a:gd name="connsiteY1" fmla="*/ 97971 h 119743"/>
                <a:gd name="connsiteX2" fmla="*/ 326571 w 903514"/>
                <a:gd name="connsiteY2" fmla="*/ 87085 h 119743"/>
                <a:gd name="connsiteX3" fmla="*/ 293914 w 903514"/>
                <a:gd name="connsiteY3" fmla="*/ 76200 h 119743"/>
                <a:gd name="connsiteX4" fmla="*/ 174171 w 903514"/>
                <a:gd name="connsiteY4" fmla="*/ 65314 h 119743"/>
                <a:gd name="connsiteX5" fmla="*/ 54428 w 903514"/>
                <a:gd name="connsiteY5" fmla="*/ 43543 h 119743"/>
                <a:gd name="connsiteX6" fmla="*/ 0 w 903514"/>
                <a:gd name="connsiteY6" fmla="*/ 32657 h 119743"/>
                <a:gd name="connsiteX7" fmla="*/ 54428 w 903514"/>
                <a:gd name="connsiteY7" fmla="*/ 0 h 119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03514" h="119743">
                  <a:moveTo>
                    <a:pt x="903514" y="119743"/>
                  </a:moveTo>
                  <a:cubicBezTo>
                    <a:pt x="812800" y="112486"/>
                    <a:pt x="722230" y="103114"/>
                    <a:pt x="631371" y="97971"/>
                  </a:cubicBezTo>
                  <a:cubicBezTo>
                    <a:pt x="529869" y="92225"/>
                    <a:pt x="428025" y="93630"/>
                    <a:pt x="326571" y="87085"/>
                  </a:cubicBezTo>
                  <a:cubicBezTo>
                    <a:pt x="315120" y="86346"/>
                    <a:pt x="305273" y="77823"/>
                    <a:pt x="293914" y="76200"/>
                  </a:cubicBezTo>
                  <a:cubicBezTo>
                    <a:pt x="254238" y="70532"/>
                    <a:pt x="214085" y="68943"/>
                    <a:pt x="174171" y="65314"/>
                  </a:cubicBezTo>
                  <a:cubicBezTo>
                    <a:pt x="107553" y="43107"/>
                    <a:pt x="168728" y="61127"/>
                    <a:pt x="54428" y="43543"/>
                  </a:cubicBezTo>
                  <a:cubicBezTo>
                    <a:pt x="36141" y="40730"/>
                    <a:pt x="18143" y="36286"/>
                    <a:pt x="0" y="32657"/>
                  </a:cubicBezTo>
                  <a:cubicBezTo>
                    <a:pt x="39408" y="6384"/>
                    <a:pt x="20955" y="16736"/>
                    <a:pt x="54428" y="0"/>
                  </a:cubicBezTo>
                </a:path>
              </a:pathLst>
            </a:cu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7932666" y="6009234"/>
              <a:ext cx="83968" cy="11490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130304" y="5951782"/>
              <a:ext cx="272304" cy="324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32931" y="5597496"/>
              <a:ext cx="272304" cy="324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830039" y="5453866"/>
              <a:ext cx="272304" cy="324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rgbClr val="FFFF00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4774506" y="2614912"/>
            <a:ext cx="3693089" cy="20464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800" b="0" dirty="0" smtClean="0">
                <a:ea typeface="ＭＳ Ｐゴシック" pitchFamily="50" charset="-128"/>
              </a:rPr>
              <a:t>Goal</a:t>
            </a:r>
            <a:endParaRPr lang="en-US" sz="1800" b="0" dirty="0">
              <a:ea typeface="ＭＳ Ｐゴシック" pitchFamily="50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1800" b="0" dirty="0">
                <a:ea typeface="ＭＳ Ｐゴシック" pitchFamily="50" charset="-128"/>
              </a:rPr>
              <a:t>Set of scenarios with adjusted occurrence probabilities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1800" b="0" dirty="0" smtClean="0">
                <a:ea typeface="ＭＳ Ｐゴシック" pitchFamily="50" charset="-128"/>
              </a:rPr>
              <a:t>Represent </a:t>
            </a:r>
            <a:r>
              <a:rPr lang="en-US" sz="1800" b="0" dirty="0">
                <a:ea typeface="ＭＳ Ｐゴシック" pitchFamily="50" charset="-128"/>
              </a:rPr>
              <a:t>all that could </a:t>
            </a:r>
            <a:r>
              <a:rPr lang="en-US" sz="1800" b="0" dirty="0" smtClean="0">
                <a:ea typeface="ＭＳ Ｐゴシック" pitchFamily="50" charset="-128"/>
              </a:rPr>
              <a:t>happen that are consistent with track to date</a:t>
            </a:r>
          </a:p>
          <a:p>
            <a:pPr marL="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1800" b="0" dirty="0" smtClean="0">
                <a:ea typeface="ＭＳ Ｐゴシック" pitchFamily="50" charset="-128"/>
              </a:rPr>
              <a:t>Are few in number</a:t>
            </a:r>
            <a:endParaRPr lang="en-US" sz="1800" b="0" dirty="0">
              <a:ea typeface="ＭＳ Ｐゴシック" pitchFamily="50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b="0" dirty="0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23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altLang="ja-JP" sz="2400" dirty="0">
                <a:ea typeface="ＭＳ Ｐゴシック" pitchFamily="50" charset="-128"/>
              </a:rPr>
              <a:t>LONG-TERM HAZARD </a:t>
            </a:r>
            <a:r>
              <a:rPr lang="en-US" altLang="ja-JP" sz="2400" dirty="0" smtClean="0">
                <a:ea typeface="ＭＳ Ｐゴシック" pitchFamily="50" charset="-128"/>
              </a:rPr>
              <a:t>MODELING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812" y="1503123"/>
            <a:ext cx="8969188" cy="4767185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AutoNum type="arabicPeriod"/>
            </a:pPr>
            <a:r>
              <a:rPr lang="en-US" sz="2000" dirty="0" smtClean="0"/>
              <a:t>Develop large candidate set of hurricanes </a:t>
            </a:r>
            <a:endParaRPr lang="en-US" sz="2000" dirty="0" smtClean="0">
              <a:sym typeface="Wingdings" pitchFamily="2" charset="2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AutoNum type="arabicPeriod"/>
            </a:pPr>
            <a:r>
              <a:rPr lang="en-US" sz="2000" dirty="0" smtClean="0">
                <a:sym typeface="Wingdings" pitchFamily="2" charset="2"/>
              </a:rPr>
              <a:t>For each, calc. wind speeds &amp; coarse grid coastline surge levels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AutoNum type="arabicPeriod"/>
            </a:pPr>
            <a:r>
              <a:rPr lang="en-US" sz="2000" dirty="0" smtClean="0">
                <a:sym typeface="Wingdings" pitchFamily="2" charset="2"/>
              </a:rPr>
              <a:t>Find reduced set to </a:t>
            </a:r>
            <a:r>
              <a:rPr lang="en-US" sz="2000" dirty="0" smtClean="0"/>
              <a:t>minimize sum of errors </a:t>
            </a:r>
            <a:r>
              <a:rPr lang="en-US" sz="2000" i="1" dirty="0" err="1" smtClean="0"/>
              <a:t>w</a:t>
            </a:r>
            <a:r>
              <a:rPr lang="en-US" sz="2000" i="1" baseline="-25000" dirty="0" err="1" smtClean="0"/>
              <a:t>i,r</a:t>
            </a:r>
            <a:r>
              <a:rPr lang="en-US" sz="2000" i="1" baseline="-25000" dirty="0" smtClean="0"/>
              <a:t> </a:t>
            </a:r>
            <a:r>
              <a:rPr lang="en-US" sz="2000" dirty="0" smtClean="0"/>
              <a:t>and</a:t>
            </a:r>
            <a:r>
              <a:rPr lang="en-US" sz="2000" i="1" baseline="-25000" dirty="0" smtClean="0"/>
              <a:t> </a:t>
            </a:r>
            <a:r>
              <a:rPr lang="en-US" sz="2000" i="1" dirty="0" err="1" smtClean="0"/>
              <a:t>s</a:t>
            </a:r>
            <a:r>
              <a:rPr lang="en-US" sz="2000" i="1" baseline="-25000" dirty="0" err="1" smtClean="0"/>
              <a:t>i,r</a:t>
            </a:r>
            <a:endParaRPr lang="en-US" sz="2000" i="1" baseline="-25000" dirty="0" smtClean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AutoNum type="arabicPeriod"/>
            </a:pPr>
            <a:r>
              <a:rPr lang="en-US" sz="2000" dirty="0" smtClean="0">
                <a:sym typeface="Wingdings" pitchFamily="2" charset="2"/>
              </a:rPr>
              <a:t>Calculate </a:t>
            </a:r>
            <a:r>
              <a:rPr lang="en-US" sz="2000" dirty="0" smtClean="0"/>
              <a:t>all find grid surge levels for reduced set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US" sz="2000" i="1" dirty="0" smtClean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rgbClr val="FFFF00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61708" y="2888872"/>
            <a:ext cx="8631821" cy="3977611"/>
            <a:chOff x="361708" y="2700982"/>
            <a:chExt cx="8631821" cy="3977611"/>
          </a:xfrm>
        </p:grpSpPr>
        <p:sp>
          <p:nvSpPr>
            <p:cNvPr id="7" name="Content Placeholder 2"/>
            <p:cNvSpPr txBox="1">
              <a:spLocks/>
            </p:cNvSpPr>
            <p:nvPr/>
          </p:nvSpPr>
          <p:spPr bwMode="auto">
            <a:xfrm>
              <a:off x="6018836" y="2700982"/>
              <a:ext cx="2974693" cy="6788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B2B18C"/>
                </a:buClr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Match hazard curves for each census tract</a:t>
              </a:r>
              <a:endPara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6" name="Picture 5"/>
            <p:cNvPicPr/>
            <p:nvPr/>
          </p:nvPicPr>
          <p:blipFill>
            <a:blip r:embed="rId2" cstate="print"/>
            <a:srcRect l="1342" t="4182" r="2090"/>
            <a:stretch>
              <a:fillRect/>
            </a:stretch>
          </p:blipFill>
          <p:spPr bwMode="auto">
            <a:xfrm>
              <a:off x="361708" y="3047522"/>
              <a:ext cx="8134109" cy="3631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Group 14"/>
          <p:cNvGrpSpPr/>
          <p:nvPr/>
        </p:nvGrpSpPr>
        <p:grpSpPr>
          <a:xfrm>
            <a:off x="434975" y="3132680"/>
            <a:ext cx="8205788" cy="3375025"/>
            <a:chOff x="434975" y="1752600"/>
            <a:chExt cx="8205788" cy="3375025"/>
          </a:xfrm>
        </p:grpSpPr>
        <p:sp>
          <p:nvSpPr>
            <p:cNvPr id="16" name="Rectangle 3"/>
            <p:cNvSpPr txBox="1">
              <a:spLocks/>
            </p:cNvSpPr>
            <p:nvPr/>
          </p:nvSpPr>
          <p:spPr bwMode="auto">
            <a:xfrm>
              <a:off x="434975" y="1752600"/>
              <a:ext cx="3822700" cy="8096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B2B18C"/>
                </a:buClr>
                <a:buSzTx/>
                <a:buFont typeface="Georgia" pitchFamily="18" charset="0"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All historical or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B2B18C"/>
                </a:buClr>
                <a:buSzTx/>
                <a:buFont typeface="Georgia" pitchFamily="18" charset="0"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synthetic events</a:t>
              </a: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32350" t="24940" r="13382" b="15414"/>
            <a:stretch>
              <a:fillRect/>
            </a:stretch>
          </p:blipFill>
          <p:spPr bwMode="auto">
            <a:xfrm>
              <a:off x="787400" y="2400300"/>
              <a:ext cx="3100388" cy="2727325"/>
            </a:xfrm>
            <a:prstGeom prst="rect">
              <a:avLst/>
            </a:prstGeom>
            <a:noFill/>
            <a:ln w="9525">
              <a:solidFill>
                <a:srgbClr val="9933FF"/>
              </a:solidFill>
              <a:miter lim="800000"/>
              <a:headEnd/>
              <a:tailEnd/>
            </a:ln>
            <a:effectLst/>
          </p:spPr>
        </p:pic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22498" t="25128" r="23396" b="15471"/>
            <a:stretch>
              <a:fillRect/>
            </a:stretch>
          </p:blipFill>
          <p:spPr bwMode="auto">
            <a:xfrm>
              <a:off x="5083175" y="2401888"/>
              <a:ext cx="3103563" cy="2725737"/>
            </a:xfrm>
            <a:prstGeom prst="rect">
              <a:avLst/>
            </a:prstGeom>
            <a:noFill/>
            <a:ln w="9525">
              <a:solidFill>
                <a:srgbClr val="9933FF"/>
              </a:solidFill>
              <a:miter lim="800000"/>
              <a:headEnd/>
              <a:tailEnd/>
            </a:ln>
            <a:effectLst/>
          </p:spPr>
        </p:pic>
        <p:sp>
          <p:nvSpPr>
            <p:cNvPr id="19" name="Rectangle 6"/>
            <p:cNvSpPr>
              <a:spLocks/>
            </p:cNvSpPr>
            <p:nvPr/>
          </p:nvSpPr>
          <p:spPr bwMode="auto">
            <a:xfrm rot="-5400000">
              <a:off x="7039769" y="3591719"/>
              <a:ext cx="2566987" cy="403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None/>
              </a:pPr>
              <a:r>
                <a:rPr lang="en-US" b="0" dirty="0">
                  <a:latin typeface="+mn-lt"/>
                </a:rPr>
                <a:t>NOAA Coastal Services Center </a:t>
              </a:r>
            </a:p>
          </p:txBody>
        </p:sp>
        <p:sp>
          <p:nvSpPr>
            <p:cNvPr id="20" name="Rectangle 7"/>
            <p:cNvSpPr>
              <a:spLocks/>
            </p:cNvSpPr>
            <p:nvPr/>
          </p:nvSpPr>
          <p:spPr bwMode="auto">
            <a:xfrm>
              <a:off x="4367213" y="1817688"/>
              <a:ext cx="4273550" cy="1052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buClr>
                  <a:srgbClr val="A04DA3"/>
                </a:buClr>
                <a:buFont typeface="Georgia" pitchFamily="18" charset="0"/>
                <a:buNone/>
              </a:pPr>
              <a:r>
                <a:rPr lang="en-US" sz="1800" b="0">
                  <a:latin typeface="+mn-lt"/>
                </a:rPr>
                <a:t>Reduced set of events with adjusted annual frequencies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33821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>LONG-TERM HAZARD </a:t>
            </a:r>
            <a:r>
              <a:rPr lang="en-US" altLang="ja-JP" sz="2400" dirty="0" smtClean="0">
                <a:ea typeface="ＭＳ Ｐゴシック" pitchFamily="50" charset="-128"/>
              </a:rPr>
              <a:t>MODELING:</a:t>
            </a:r>
            <a:br>
              <a:rPr lang="en-US" altLang="ja-JP" sz="2400" dirty="0" smtClean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RESULTS</a:t>
            </a:r>
            <a:endParaRPr lang="en-US" sz="24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84176" y="1722438"/>
            <a:ext cx="4313084" cy="4678362"/>
          </a:xfrm>
        </p:spPr>
        <p:txBody>
          <a:bodyPr/>
          <a:lstStyle/>
          <a:p>
            <a:pPr marL="109537" indent="0">
              <a:spcBef>
                <a:spcPts val="600"/>
              </a:spcBef>
              <a:buClr>
                <a:srgbClr val="A04DA3"/>
              </a:buClr>
              <a:buNone/>
            </a:pPr>
            <a:r>
              <a:rPr lang="en-US" sz="1800" b="1" dirty="0" smtClean="0">
                <a:solidFill>
                  <a:srgbClr val="0000FF"/>
                </a:solidFill>
                <a:sym typeface="Wingdings" pitchFamily="2" charset="2"/>
              </a:rPr>
              <a:t>Optimization-based Probabilistic Scenario (OPS) method</a:t>
            </a:r>
          </a:p>
          <a:p>
            <a:pPr marL="365125" indent="-255588">
              <a:spcBef>
                <a:spcPts val="600"/>
              </a:spcBef>
              <a:buClr>
                <a:srgbClr val="A04DA3"/>
              </a:buClr>
              <a:buFont typeface="Georgia" pitchFamily="18" charset="0"/>
              <a:buChar char="•"/>
            </a:pPr>
            <a:r>
              <a:rPr lang="en-US" sz="1800" i="1" dirty="0" smtClean="0">
                <a:sym typeface="Wingdings" pitchFamily="2" charset="2"/>
              </a:rPr>
              <a:t>Huge</a:t>
            </a:r>
            <a:r>
              <a:rPr lang="en-US" sz="1800" dirty="0" smtClean="0">
                <a:sym typeface="Wingdings" pitchFamily="2" charset="2"/>
              </a:rPr>
              <a:t> computational savings</a:t>
            </a:r>
            <a:endParaRPr lang="en-US" sz="1800" dirty="0" smtClean="0"/>
          </a:p>
          <a:p>
            <a:pPr marL="365125" indent="-255588">
              <a:spcBef>
                <a:spcPts val="600"/>
              </a:spcBef>
              <a:buClr>
                <a:srgbClr val="A04DA3"/>
              </a:buClr>
              <a:buFont typeface="Georgia" pitchFamily="18" charset="0"/>
              <a:buChar char="•"/>
            </a:pPr>
            <a:r>
              <a:rPr lang="en-US" sz="1800" dirty="0" smtClean="0"/>
              <a:t>Can explicitly tradeoff num. hurricanes and error</a:t>
            </a:r>
          </a:p>
          <a:p>
            <a:pPr marL="365125" indent="-255588">
              <a:spcBef>
                <a:spcPts val="600"/>
              </a:spcBef>
              <a:buClr>
                <a:srgbClr val="A04DA3"/>
              </a:buClr>
              <a:buFont typeface="Georgia" pitchFamily="18" charset="0"/>
              <a:buChar char="•"/>
            </a:pPr>
            <a:r>
              <a:rPr lang="en-US" sz="1800" dirty="0" smtClean="0"/>
              <a:t>Retains spatial coherence of individual hurricanes</a:t>
            </a:r>
          </a:p>
          <a:p>
            <a:pPr marL="365125" indent="-255588">
              <a:spcBef>
                <a:spcPts val="600"/>
              </a:spcBef>
              <a:buClr>
                <a:srgbClr val="A04DA3"/>
              </a:buClr>
              <a:buFont typeface="Georgia" pitchFamily="18" charset="0"/>
              <a:buChar char="•"/>
            </a:pPr>
            <a:r>
              <a:rPr lang="en-US" sz="1800" dirty="0" smtClean="0"/>
              <a:t>Spatial correlation is largely captured</a:t>
            </a:r>
          </a:p>
          <a:p>
            <a:pPr marL="365125" indent="-255588">
              <a:spcBef>
                <a:spcPts val="600"/>
              </a:spcBef>
              <a:buClr>
                <a:srgbClr val="A04DA3"/>
              </a:buClr>
              <a:buFont typeface="Georgia" pitchFamily="18" charset="0"/>
              <a:buChar char="•"/>
            </a:pPr>
            <a:r>
              <a:rPr lang="en-US" sz="1800" dirty="0" smtClean="0"/>
              <a:t>Can prioritize specific tracts, return periods</a:t>
            </a:r>
          </a:p>
          <a:p>
            <a:pPr marL="365125" indent="-255588">
              <a:spcBef>
                <a:spcPts val="600"/>
              </a:spcBef>
              <a:buClr>
                <a:srgbClr val="A04DA3"/>
              </a:buClr>
              <a:buFont typeface="Georgia" pitchFamily="18" charset="0"/>
              <a:buChar char="•"/>
            </a:pPr>
            <a:r>
              <a:rPr lang="en-US" sz="1800" dirty="0" smtClean="0"/>
              <a:t>Only do computationally-intensive surge estimates for reduced set of events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Content Placeholder 13"/>
          <p:cNvSpPr txBox="1">
            <a:spLocks/>
          </p:cNvSpPr>
          <p:nvPr/>
        </p:nvSpPr>
        <p:spPr bwMode="auto">
          <a:xfrm>
            <a:off x="8116865" y="4380044"/>
            <a:ext cx="951979" cy="68047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1800" b="0" dirty="0" smtClean="0">
                <a:sym typeface="Wingdings" pitchFamily="2" charset="2"/>
              </a:rPr>
              <a:t>Hazard curve errors for </a:t>
            </a:r>
            <a:r>
              <a:rPr lang="en-US" sz="1800" dirty="0" smtClean="0">
                <a:solidFill>
                  <a:srgbClr val="0000CC"/>
                </a:solidFill>
                <a:sym typeface="Wingdings" pitchFamily="2" charset="2"/>
              </a:rPr>
              <a:t>worst</a:t>
            </a:r>
            <a:r>
              <a:rPr lang="en-US" sz="1800" b="0" dirty="0" smtClean="0">
                <a:solidFill>
                  <a:srgbClr val="0000CC"/>
                </a:solidFill>
                <a:sym typeface="Wingdings" pitchFamily="2" charset="2"/>
              </a:rPr>
              <a:t> </a:t>
            </a:r>
            <a:r>
              <a:rPr lang="en-US" sz="1800" b="0" dirty="0" smtClean="0">
                <a:sym typeface="Wingdings" pitchFamily="2" charset="2"/>
              </a:rPr>
              <a:t>census tract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rgbClr val="FFFF00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223353" y="1891430"/>
            <a:ext cx="3056351" cy="4966570"/>
            <a:chOff x="5223353" y="1891430"/>
            <a:chExt cx="3056351" cy="4966570"/>
          </a:xfrm>
        </p:grpSpPr>
        <p:pic>
          <p:nvPicPr>
            <p:cNvPr id="328706" name="Picture 2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5" t="2472" r="3754" b="2473"/>
            <a:stretch>
              <a:fillRect/>
            </a:stretch>
          </p:blipFill>
          <p:spPr bwMode="auto">
            <a:xfrm>
              <a:off x="5263596" y="4267200"/>
              <a:ext cx="2924175" cy="259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5" t="3288" r="1563" b="2211"/>
            <a:stretch/>
          </p:blipFill>
          <p:spPr bwMode="auto">
            <a:xfrm>
              <a:off x="5223353" y="1891430"/>
              <a:ext cx="3056351" cy="23298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5212160" y="1703540"/>
            <a:ext cx="3031299" cy="5154460"/>
            <a:chOff x="928258" y="1703540"/>
            <a:chExt cx="3031299" cy="5154460"/>
          </a:xfrm>
        </p:grpSpPr>
        <p:pic>
          <p:nvPicPr>
            <p:cNvPr id="328705" name="Picture 2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4" t="2197" r="3065" b="1627"/>
            <a:stretch>
              <a:fillRect/>
            </a:stretch>
          </p:blipFill>
          <p:spPr bwMode="auto">
            <a:xfrm>
              <a:off x="981820" y="4219575"/>
              <a:ext cx="2924175" cy="2638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4" t="3288" r="3125" b="2719"/>
            <a:stretch/>
          </p:blipFill>
          <p:spPr bwMode="auto">
            <a:xfrm>
              <a:off x="928258" y="1703540"/>
              <a:ext cx="3031299" cy="2317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>
                <a:latin typeface="+mn-lt"/>
              </a:rPr>
              <a:t/>
            </a:r>
            <a:br>
              <a:rPr lang="en-US" sz="1600" dirty="0" smtClean="0">
                <a:latin typeface="+mn-lt"/>
              </a:rPr>
            </a:br>
            <a:r>
              <a:rPr lang="en-US" altLang="ja-JP" dirty="0" smtClean="0">
                <a:latin typeface="+mn-lt"/>
                <a:ea typeface="ＭＳ Ｐゴシック" pitchFamily="50" charset="-128"/>
              </a:rPr>
              <a:t>SHORT-TERM </a:t>
            </a:r>
            <a:r>
              <a:rPr lang="en-US" altLang="ja-JP" dirty="0">
                <a:latin typeface="+mn-lt"/>
                <a:ea typeface="ＭＳ Ｐゴシック" pitchFamily="50" charset="-128"/>
              </a:rPr>
              <a:t>HAZARD MODELING</a:t>
            </a:r>
            <a:endParaRPr lang="en-US" dirty="0">
              <a:latin typeface="+mn-lt"/>
            </a:endParaRPr>
          </a:p>
        </p:txBody>
      </p:sp>
      <p:sp>
        <p:nvSpPr>
          <p:cNvPr id="5" name="AutoShape 2" descr="https://webmail.admin.udel.edu/owa/attachment.ashx?id=RgAAAACvlVtNNp14SbUDrXDjUDi%2fBwAAUaaNCU5uRrUjfWKUiCGjAAAABPvoAACxSsPOFliNQLyP3rYJ4XCSAAAdkSC0AAAJ&amp;attcnt=1&amp;attid0=EAAtQ2Y3orSCRYniTy%2febcg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1" name="Content Placeholder 13"/>
          <p:cNvSpPr txBox="1">
            <a:spLocks/>
          </p:cNvSpPr>
          <p:nvPr/>
        </p:nvSpPr>
        <p:spPr bwMode="auto">
          <a:xfrm>
            <a:off x="187892" y="1709912"/>
            <a:ext cx="4797467" cy="43401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3pPr>
            <a:lvl4pPr marL="1816100" indent="-368300" algn="l" rtl="0" eaLnBrk="0" fontAlgn="base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rgbClr val="B2B18C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+mn-lt"/>
              </a:defRPr>
            </a:lvl4pPr>
            <a:lvl5pPr marL="35290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5pPr>
            <a:lvl6pPr marL="39862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6pPr>
            <a:lvl7pPr marL="44434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7pPr>
            <a:lvl8pPr marL="49006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8pPr>
            <a:lvl9pPr marL="5357813" indent="-3175" algn="l" rtl="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Georgia" pitchFamily="18" charset="0"/>
              </a:defRPr>
            </a:lvl9pPr>
          </a:lstStyle>
          <a:p>
            <a:pPr marL="0" indent="0">
              <a:buNone/>
            </a:pPr>
            <a:r>
              <a:rPr lang="en-US" sz="1600" b="0" dirty="0" smtClean="0"/>
              <a:t>Estimated 135 possible scenarios based on </a:t>
            </a:r>
            <a:r>
              <a:rPr lang="en-US" sz="1600" dirty="0" smtClean="0">
                <a:solidFill>
                  <a:srgbClr val="FF0000"/>
                </a:solidFill>
              </a:rPr>
              <a:t>Isabel (2003) </a:t>
            </a:r>
            <a:r>
              <a:rPr lang="en-US" sz="1600" b="0" dirty="0" smtClean="0"/>
              <a:t>with modifications</a:t>
            </a:r>
          </a:p>
          <a:p>
            <a:pPr marL="0" indent="0">
              <a:buNone/>
            </a:pPr>
            <a:r>
              <a:rPr lang="en-US" sz="1600" b="0" dirty="0" smtClean="0">
                <a:solidFill>
                  <a:srgbClr val="0000FF"/>
                </a:solidFill>
              </a:rPr>
              <a:t>Central </a:t>
            </a:r>
            <a:r>
              <a:rPr lang="en-US" sz="1600" b="0" dirty="0">
                <a:solidFill>
                  <a:srgbClr val="0000FF"/>
                </a:solidFill>
              </a:rPr>
              <a:t>pressure deficit change (</a:t>
            </a:r>
            <a:r>
              <a:rPr lang="en-US" sz="1600" b="0" dirty="0" err="1">
                <a:solidFill>
                  <a:srgbClr val="0000FF"/>
                </a:solidFill>
              </a:rPr>
              <a:t>mb</a:t>
            </a:r>
            <a:r>
              <a:rPr lang="en-US" sz="1600" b="0" dirty="0">
                <a:solidFill>
                  <a:srgbClr val="0000FF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1600" b="0" dirty="0"/>
              <a:t>value=[-20 -10 0 10 20</a:t>
            </a:r>
            <a:r>
              <a:rPr lang="en-US" sz="1600" b="0" dirty="0" smtClean="0"/>
              <a:t>]</a:t>
            </a:r>
            <a:endParaRPr lang="en-US" sz="1600" b="0" dirty="0"/>
          </a:p>
          <a:p>
            <a:pPr marL="0" indent="0">
              <a:buNone/>
            </a:pPr>
            <a:r>
              <a:rPr lang="en-US" sz="1600" b="0" dirty="0"/>
              <a:t>prob.=[.1 .2 .4 .</a:t>
            </a:r>
            <a:r>
              <a:rPr lang="en-US" sz="1600" b="0" dirty="0" smtClean="0"/>
              <a:t>2 1]</a:t>
            </a:r>
            <a:r>
              <a:rPr lang="en-US" sz="1600" b="0" dirty="0"/>
              <a:t>                  </a:t>
            </a:r>
          </a:p>
          <a:p>
            <a:pPr marL="0" indent="0">
              <a:buNone/>
            </a:pPr>
            <a:r>
              <a:rPr lang="en-US" sz="1600" b="0" dirty="0" smtClean="0">
                <a:solidFill>
                  <a:srgbClr val="0000FF"/>
                </a:solidFill>
              </a:rPr>
              <a:t>Along-track </a:t>
            </a:r>
            <a:r>
              <a:rPr lang="en-US" sz="1600" b="0" dirty="0">
                <a:solidFill>
                  <a:srgbClr val="0000FF"/>
                </a:solidFill>
              </a:rPr>
              <a:t>speed change (%)</a:t>
            </a:r>
            <a:r>
              <a:rPr lang="en-US" sz="1600" b="0" dirty="0"/>
              <a:t/>
            </a:r>
            <a:br>
              <a:rPr lang="en-US" sz="1600" b="0" dirty="0"/>
            </a:br>
            <a:r>
              <a:rPr lang="en-US" sz="1600" b="0" dirty="0"/>
              <a:t>value=[-10 0 10</a:t>
            </a:r>
            <a:r>
              <a:rPr lang="en-US" sz="1600" b="0" dirty="0" smtClean="0"/>
              <a:t>]</a:t>
            </a:r>
            <a:endParaRPr lang="en-US" sz="1600" b="0" dirty="0"/>
          </a:p>
          <a:p>
            <a:pPr marL="0" indent="0">
              <a:buNone/>
            </a:pPr>
            <a:r>
              <a:rPr lang="en-US" sz="1600" b="0" dirty="0"/>
              <a:t>prob.=[.25 .5 .25</a:t>
            </a:r>
            <a:r>
              <a:rPr lang="en-US" sz="1600" b="0" dirty="0" smtClean="0"/>
              <a:t>]</a:t>
            </a:r>
            <a:endParaRPr lang="en-US" sz="1600" b="0" dirty="0"/>
          </a:p>
          <a:p>
            <a:pPr marL="0" indent="0">
              <a:buNone/>
            </a:pPr>
            <a:r>
              <a:rPr lang="en-US" sz="1600" b="0" dirty="0" smtClean="0">
                <a:solidFill>
                  <a:srgbClr val="0000FF"/>
                </a:solidFill>
              </a:rPr>
              <a:t>Heading </a:t>
            </a:r>
            <a:r>
              <a:rPr lang="en-US" sz="1600" b="0" dirty="0">
                <a:solidFill>
                  <a:srgbClr val="0000FF"/>
                </a:solidFill>
              </a:rPr>
              <a:t>change (degrees)</a:t>
            </a:r>
          </a:p>
          <a:p>
            <a:pPr marL="0" indent="0">
              <a:buNone/>
            </a:pPr>
            <a:r>
              <a:rPr lang="en-US" sz="1600" b="0" dirty="0"/>
              <a:t>value=[-20 -15 -10 -5 0 5 10 15 20</a:t>
            </a:r>
            <a:r>
              <a:rPr lang="en-US" sz="1600" b="0" dirty="0" smtClean="0"/>
              <a:t>]</a:t>
            </a:r>
            <a:endParaRPr lang="en-US" sz="1600" b="0" dirty="0"/>
          </a:p>
          <a:p>
            <a:pPr marL="0" indent="0">
              <a:buNone/>
            </a:pPr>
            <a:r>
              <a:rPr lang="en-US" sz="1600" b="0" dirty="0"/>
              <a:t>prob.=[.025 .075 .1 .15 .30 .15 .1 .075 .025</a:t>
            </a:r>
            <a:r>
              <a:rPr lang="en-US" sz="1600" b="0" dirty="0" smtClean="0"/>
              <a:t>]</a:t>
            </a:r>
            <a:endParaRPr lang="en-US" sz="1600" b="0" dirty="0"/>
          </a:p>
          <a:p>
            <a:pPr marL="0" indent="0">
              <a:buNone/>
            </a:pPr>
            <a:r>
              <a:rPr lang="en-US" sz="1600" b="0" dirty="0"/>
              <a:t> </a:t>
            </a:r>
          </a:p>
          <a:p>
            <a:pPr marL="109537" indent="0">
              <a:spcBef>
                <a:spcPts val="300"/>
              </a:spcBef>
              <a:buClr>
                <a:srgbClr val="A04DA3"/>
              </a:buClr>
              <a:buNone/>
            </a:pPr>
            <a:r>
              <a:rPr lang="en-US" sz="1600" b="0" dirty="0"/>
              <a:t/>
            </a:r>
            <a:br>
              <a:rPr lang="en-US" sz="1600" b="0" dirty="0"/>
            </a:br>
            <a:endParaRPr lang="en-US" sz="1600" b="0" dirty="0" smtClean="0"/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7317527" y="231842"/>
            <a:ext cx="1589195" cy="1015663"/>
          </a:xfrm>
          <a:prstGeom prst="rect">
            <a:avLst/>
          </a:prstGeom>
          <a:solidFill>
            <a:srgbClr val="9933FF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Introduction</a:t>
            </a:r>
          </a:p>
          <a:p>
            <a:pPr>
              <a:spcBef>
                <a:spcPts val="0"/>
              </a:spcBef>
            </a:pPr>
            <a:r>
              <a:rPr lang="en-US" sz="1200" dirty="0" smtClean="0">
                <a:solidFill>
                  <a:srgbClr val="FFFF00"/>
                </a:solidFill>
              </a:rPr>
              <a:t>Hazard models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2"/>
                </a:solidFill>
              </a:rPr>
              <a:t>Shelter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Evacuation model</a:t>
            </a:r>
          </a:p>
          <a:p>
            <a:pPr>
              <a:spcBef>
                <a:spcPts val="0"/>
              </a:spcBef>
            </a:pPr>
            <a:r>
              <a:rPr lang="en-US" sz="1200" b="1" dirty="0" smtClean="0">
                <a:solidFill>
                  <a:schemeClr val="bg2"/>
                </a:solidFill>
              </a:rPr>
              <a:t>Conclusions</a:t>
            </a:r>
            <a:endParaRPr lang="en-US" sz="1200" b="1" dirty="0">
              <a:solidFill>
                <a:schemeClr val="bg2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638301" y="5513540"/>
            <a:ext cx="5806857" cy="1394564"/>
            <a:chOff x="1638301" y="5513540"/>
            <a:chExt cx="5806857" cy="1394564"/>
          </a:xfrm>
        </p:grpSpPr>
        <p:sp>
          <p:nvSpPr>
            <p:cNvPr id="25" name="TextBox 24"/>
            <p:cNvSpPr txBox="1"/>
            <p:nvPr/>
          </p:nvSpPr>
          <p:spPr>
            <a:xfrm>
              <a:off x="1638301" y="6569550"/>
              <a:ext cx="12293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dirty="0" smtClean="0">
                  <a:latin typeface="+mn-lt"/>
                </a:rPr>
                <a:t> Sept. 16</a:t>
              </a:r>
              <a:endParaRPr lang="en-US" sz="1600" b="0" dirty="0">
                <a:latin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365847" y="6569550"/>
              <a:ext cx="6764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dirty="0" smtClean="0">
                  <a:latin typeface="+mn-lt"/>
                </a:rPr>
                <a:t>17</a:t>
              </a:r>
              <a:endParaRPr lang="en-US" sz="1600" b="0" dirty="0">
                <a:latin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443085" y="6569550"/>
              <a:ext cx="6764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dirty="0" smtClean="0">
                  <a:latin typeface="+mn-lt"/>
                </a:rPr>
                <a:t>18</a:t>
              </a:r>
              <a:endParaRPr lang="en-US" sz="1600" b="0" dirty="0">
                <a:latin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07798" y="6569550"/>
              <a:ext cx="6764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dirty="0" smtClean="0">
                  <a:latin typeface="+mn-lt"/>
                </a:rPr>
                <a:t>19</a:t>
              </a:r>
              <a:endParaRPr lang="en-US" sz="1600" b="0" dirty="0">
                <a:latin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599650" y="6569550"/>
              <a:ext cx="6764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dirty="0" smtClean="0">
                  <a:latin typeface="+mn-lt"/>
                </a:rPr>
                <a:t>20</a:t>
              </a:r>
              <a:endParaRPr lang="en-US" sz="1600" b="0" dirty="0">
                <a:latin typeface="+mn-lt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2238375" y="6429598"/>
              <a:ext cx="5206783" cy="8780"/>
            </a:xfrm>
            <a:prstGeom prst="straightConnector1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604544" y="6325643"/>
              <a:ext cx="0" cy="237995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685262" y="6325643"/>
              <a:ext cx="0" cy="237995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4765980" y="6325643"/>
              <a:ext cx="0" cy="237995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846698" y="6325643"/>
              <a:ext cx="0" cy="237995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6927414" y="6325643"/>
              <a:ext cx="0" cy="237995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3124200" y="6261618"/>
              <a:ext cx="1151873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 flipV="1">
              <a:off x="3124200" y="5837129"/>
              <a:ext cx="3193615" cy="7129"/>
            </a:xfrm>
            <a:prstGeom prst="straightConnector1">
              <a:avLst/>
            </a:pr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5610791" y="6212559"/>
              <a:ext cx="0" cy="475989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2649700" y="5849655"/>
              <a:ext cx="19239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rgbClr val="0000CC"/>
                  </a:solidFill>
                  <a:latin typeface="+mn-lt"/>
                </a:rPr>
                <a:t>Same for </a:t>
              </a:r>
              <a:r>
                <a:rPr lang="en-US" sz="1600" i="1" dirty="0">
                  <a:solidFill>
                    <a:srgbClr val="0000CC"/>
                  </a:solidFill>
                  <a:latin typeface="+mn-lt"/>
                </a:rPr>
                <a:t>1</a:t>
              </a:r>
              <a:r>
                <a:rPr lang="en-US" sz="1600" i="1" dirty="0" smtClean="0">
                  <a:solidFill>
                    <a:srgbClr val="0000CC"/>
                  </a:solidFill>
                  <a:latin typeface="+mn-lt"/>
                </a:rPr>
                <a:t> day</a:t>
              </a:r>
              <a:endParaRPr lang="en-US" sz="1600" i="1" dirty="0">
                <a:solidFill>
                  <a:srgbClr val="0000CC"/>
                </a:solidFill>
                <a:latin typeface="+mn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55807" y="5901847"/>
              <a:ext cx="11095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rgbClr val="FF0000"/>
                  </a:solidFill>
                  <a:latin typeface="+mn-lt"/>
                </a:rPr>
                <a:t>Landfall</a:t>
              </a:r>
              <a:endParaRPr lang="en-US" sz="1600" i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049468" y="5513540"/>
              <a:ext cx="32848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rgbClr val="00B050"/>
                  </a:solidFill>
                  <a:latin typeface="+mn-lt"/>
                </a:rPr>
                <a:t>Scenario duration (3 days)</a:t>
              </a:r>
              <a:endParaRPr lang="en-US" sz="1600" i="1" dirty="0">
                <a:solidFill>
                  <a:srgbClr val="00B050"/>
                </a:solidFill>
                <a:latin typeface="+mn-lt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3122112" y="5640887"/>
              <a:ext cx="0" cy="321502"/>
            </a:xfrm>
            <a:prstGeom prst="line">
              <a:avLst/>
            </a:pr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6315206" y="5640887"/>
              <a:ext cx="0" cy="764088"/>
            </a:xfrm>
            <a:prstGeom prst="line">
              <a:avLst/>
            </a:pr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 flipH="1">
              <a:off x="4275551" y="6162805"/>
              <a:ext cx="0" cy="182880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>
              <a:off x="3122112" y="6152367"/>
              <a:ext cx="0" cy="182880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8" t="11927" r="8900" b="12953"/>
          <a:stretch/>
        </p:blipFill>
        <p:spPr>
          <a:xfrm>
            <a:off x="4544663" y="1991638"/>
            <a:ext cx="4511654" cy="313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754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mall customers">
  <a:themeElements>
    <a:clrScheme name="Small customers 1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4D4D4D"/>
      </a:accent1>
      <a:accent2>
        <a:srgbClr val="D6D3BA"/>
      </a:accent2>
      <a:accent3>
        <a:srgbClr val="FFFFFF"/>
      </a:accent3>
      <a:accent4>
        <a:srgbClr val="000000"/>
      </a:accent4>
      <a:accent5>
        <a:srgbClr val="B2B2B2"/>
      </a:accent5>
      <a:accent6>
        <a:srgbClr val="C2BFA8"/>
      </a:accent6>
      <a:hlink>
        <a:srgbClr val="CC0000"/>
      </a:hlink>
      <a:folHlink>
        <a:srgbClr val="336699"/>
      </a:folHlink>
    </a:clrScheme>
    <a:fontScheme name="Small customer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36000" tIns="36000" rIns="0" bIns="360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000B10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36000" tIns="36000" rIns="0" bIns="360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000B10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mall customers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4D4D4D"/>
        </a:accent1>
        <a:accent2>
          <a:srgbClr val="D6D3BA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2BFA8"/>
        </a:accent6>
        <a:hlink>
          <a:srgbClr val="CC0000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AD 1</Template>
  <TotalTime>6619</TotalTime>
  <Words>2858</Words>
  <Application>Microsoft Office PowerPoint</Application>
  <PresentationFormat>On-screen Show (4:3)</PresentationFormat>
  <Paragraphs>1034</Paragraphs>
  <Slides>47</Slides>
  <Notes>2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Small customers</vt:lpstr>
      <vt:lpstr>A new approach to regional hurricane evacuation and sheltering</vt:lpstr>
      <vt:lpstr>PROJECT TEAM</vt:lpstr>
      <vt:lpstr>MOTIVATION</vt:lpstr>
      <vt:lpstr>A NEW APPROACH</vt:lpstr>
      <vt:lpstr>OVERVIEW OF MODELS</vt:lpstr>
      <vt:lpstr>HAZARD MODELING</vt:lpstr>
      <vt:lpstr> LONG-TERM HAZARD MODELING</vt:lpstr>
      <vt:lpstr>LONG-TERM HAZARD MODELING: RESULTS</vt:lpstr>
      <vt:lpstr> SHORT-TERM HAZARD MODELING</vt:lpstr>
      <vt:lpstr>HURRICANE SCENARIO-BASED  ANALYSIS: KEY FEATURES</vt:lpstr>
      <vt:lpstr>SHELTER PLANNING: MOTIVATION &amp; OBJECTIVES</vt:lpstr>
      <vt:lpstr> SHELTER MODEL STRUCTURE</vt:lpstr>
      <vt:lpstr> SHELTER UPPER-LEVEL MODEL</vt:lpstr>
      <vt:lpstr> SHELTER LOWER-LEVEL MODEL</vt:lpstr>
      <vt:lpstr> SHELTER MODEL SOLUTION</vt:lpstr>
      <vt:lpstr> SHELTER MODEL CASE STUDY INPUTS</vt:lpstr>
      <vt:lpstr> SHELTER MODEL CASE STUDY INPUTS</vt:lpstr>
      <vt:lpstr> SHELTER MODEL CASE STUDY RESULTS</vt:lpstr>
      <vt:lpstr> SHELTER MODEL CASE STUDY RESULTS</vt:lpstr>
      <vt:lpstr> SHELTER MODEL CASE STUDY RESULTS</vt:lpstr>
      <vt:lpstr> SHELTER MODEL CASE STUDY RESULTS</vt:lpstr>
      <vt:lpstr> SHELTER MODEL CASE STUDY RESULTS</vt:lpstr>
      <vt:lpstr> SHELTER MODEL CASE STUDY RESULTS</vt:lpstr>
      <vt:lpstr> SHELTER MODEL CASE STUDY RESULTS</vt:lpstr>
      <vt:lpstr> SHELTER MODEL CASE STUDY RESULTS</vt:lpstr>
      <vt:lpstr> SHELTER MODEL CASE STUDY RESULTS</vt:lpstr>
      <vt:lpstr>SHELTER PLANNING: CONCLUSIONS</vt:lpstr>
      <vt:lpstr>EVACUATION PLANNING: MOTIVATION &amp; OBJECTIVES</vt:lpstr>
      <vt:lpstr> EVACUATION MODEL STRUCTURE</vt:lpstr>
      <vt:lpstr> EVACUATION UPPER-LEVEL MODEL</vt:lpstr>
      <vt:lpstr> EVACUATION UPPER-LEVEL MODEL</vt:lpstr>
      <vt:lpstr> EVACUATION LOWER-LEVEL MODEL</vt:lpstr>
      <vt:lpstr> EVACUATION MODEL  CASE STUDY INPUTS</vt:lpstr>
      <vt:lpstr> EVACUATION MODEL  CASE STUDY INPUTS</vt:lpstr>
      <vt:lpstr> EVACUATION MODEL  CASE STUDY RESULTS</vt:lpstr>
      <vt:lpstr> EVACUATION MODEL  CASE STUDY RESULTS</vt:lpstr>
      <vt:lpstr> EVACUATION MODEL  CASE STUDY RESULTS</vt:lpstr>
      <vt:lpstr> EVACUATION MODEL  CASE STUDY RESULTS</vt:lpstr>
      <vt:lpstr> EVACUATION MODEL  CASE STUDY RESULTS</vt:lpstr>
      <vt:lpstr> EVACUATION MODEL  CASE STUDY RESULTS</vt:lpstr>
      <vt:lpstr> EVACUATION MODEL  CASE STUDY RESULTS</vt:lpstr>
      <vt:lpstr> EVACUATION MODEL  CASE STUDY RESULTS</vt:lpstr>
      <vt:lpstr> EVACUATION MODEL  CASE STUDY RESULTS</vt:lpstr>
      <vt:lpstr> EVACUATION MODEL  CASE STUDY RESULTS</vt:lpstr>
      <vt:lpstr> CONCLUSIONS</vt:lpstr>
      <vt:lpstr> ON-GOING/POSSIBLE FUTURE WORK</vt:lpstr>
      <vt:lpstr> 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Atsuhiro Dodo</dc:creator>
  <cp:lastModifiedBy>Rachel Davidson</cp:lastModifiedBy>
  <cp:revision>698</cp:revision>
  <dcterms:created xsi:type="dcterms:W3CDTF">2004-03-25T15:39:00Z</dcterms:created>
  <dcterms:modified xsi:type="dcterms:W3CDTF">2011-05-18T15:07:57Z</dcterms:modified>
</cp:coreProperties>
</file>