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5715000" cy="4051300"/>
  <p:notesSz cx="6858000" cy="9144000"/>
  <p:embeddedFontLst>
    <p:embeddedFont>
      <p:font typeface="Canva Sans" panose="020B0604020202020204" charset="0"/>
      <p:regular r:id="rId50"/>
    </p:embeddedFont>
    <p:embeddedFont>
      <p:font typeface="Canva Sans Bold" panose="020B0604020202020204" charset="0"/>
      <p:regular r:id="rId51"/>
    </p:embeddedFont>
    <p:embeddedFont>
      <p:font typeface="Canva Sans Medium" panose="020B0604020202020204" charset="0"/>
      <p:regular r:id="rId52"/>
    </p:embeddedFont>
    <p:embeddedFont>
      <p:font typeface="Canva Sans Medium Italics" panose="020B0604020202020204" charset="0"/>
      <p:regular r:id="rId5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3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125" d="100"/>
          <a:sy n="125" d="100"/>
        </p:scale>
        <p:origin x="108" y="1086"/>
      </p:cViewPr>
      <p:guideLst>
        <p:guide orient="horz" pos="2160"/>
        <p:guide pos="313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1.fntdata"/><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5435" y="2130426"/>
            <a:ext cx="8448261" cy="1470025"/>
          </a:xfrm>
        </p:spPr>
        <p:txBody>
          <a:bodyPr/>
          <a:lstStyle/>
          <a:p>
            <a:r>
              <a:rPr lang="en-US"/>
              <a:t>Click to edit Master title style</a:t>
            </a:r>
          </a:p>
        </p:txBody>
      </p:sp>
      <p:sp>
        <p:nvSpPr>
          <p:cNvPr id="3" name="Subtitle 2"/>
          <p:cNvSpPr>
            <a:spLocks noGrp="1"/>
          </p:cNvSpPr>
          <p:nvPr>
            <p:ph type="subTitle" idx="1"/>
          </p:nvPr>
        </p:nvSpPr>
        <p:spPr>
          <a:xfrm>
            <a:off x="1490870" y="3886200"/>
            <a:ext cx="6957391"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05870" y="274639"/>
            <a:ext cx="223630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6956" y="274639"/>
            <a:ext cx="6543261"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5123" y="4406901"/>
            <a:ext cx="8448261"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5123" y="2906714"/>
            <a:ext cx="844826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6956" y="1600201"/>
            <a:ext cx="43897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52391" y="1600201"/>
            <a:ext cx="43897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6956" y="1535113"/>
            <a:ext cx="439150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6956" y="2174875"/>
            <a:ext cx="439150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48941" y="1535113"/>
            <a:ext cx="43932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48941" y="2174875"/>
            <a:ext cx="43932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6957" y="273050"/>
            <a:ext cx="3269905"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85924" y="273051"/>
            <a:ext cx="55562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6957" y="1435101"/>
            <a:ext cx="326990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8139" y="4800600"/>
            <a:ext cx="5963478"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8139" y="612775"/>
            <a:ext cx="596347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8139" y="5367338"/>
            <a:ext cx="596347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6957" y="274638"/>
            <a:ext cx="8945217"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6957" y="1600201"/>
            <a:ext cx="8945217"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6957" y="6356351"/>
            <a:ext cx="23191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4/8/2024</a:t>
            </a:fld>
            <a:endParaRPr lang="en-US"/>
          </a:p>
        </p:txBody>
      </p:sp>
      <p:sp>
        <p:nvSpPr>
          <p:cNvPr id="5" name="Footer Placeholder 4"/>
          <p:cNvSpPr>
            <a:spLocks noGrp="1"/>
          </p:cNvSpPr>
          <p:nvPr>
            <p:ph type="ftr" sz="quarter" idx="3"/>
          </p:nvPr>
        </p:nvSpPr>
        <p:spPr>
          <a:xfrm>
            <a:off x="3395870" y="6356351"/>
            <a:ext cx="3147391"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23044" y="6356351"/>
            <a:ext cx="23191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4.sv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6.sv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6.sv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2.sv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https://foodlion.com" TargetMode="External"/><Relationship Id="rId5" Type="http://schemas.openxmlformats.org/officeDocument/2006/relationships/image" Target="../media/image6.sv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4.svg"/><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6.sv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6.svg"/><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6.sv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a:ln cap="sq">
              <a:noFill/>
              <a:prstDash val="solid"/>
              <a:miter/>
            </a:ln>
          </p:spPr>
          <p:txBody>
            <a:bodyPr/>
            <a:lstStyle/>
            <a:p>
              <a:endParaRPr lang="en-US"/>
            </a:p>
          </p:txBody>
        </p:sp>
        <p:sp>
          <p:nvSpPr>
            <p:cNvPr id="4" name="TextBox 4"/>
            <p:cNvSpPr txBox="1"/>
            <p:nvPr/>
          </p:nvSpPr>
          <p:spPr>
            <a:xfrm>
              <a:off x="0" y="-19050"/>
              <a:ext cx="2830456" cy="392498"/>
            </a:xfrm>
            <a:prstGeom prst="rect">
              <a:avLst/>
            </a:prstGeom>
          </p:spPr>
          <p:txBody>
            <a:bodyPr lIns="50800" tIns="50800" rIns="50800" bIns="50800" rtlCol="0" anchor="ctr"/>
            <a:lstStyle/>
            <a:p>
              <a:pPr>
                <a:lnSpc>
                  <a:spcPts val="2099"/>
                </a:lnSpc>
                <a:spcBef>
                  <a:spcPct val="0"/>
                </a:spcBef>
              </a:pPr>
              <a:r>
                <a:rPr lang="en-US" sz="1499">
                  <a:solidFill>
                    <a:srgbClr val="FFFFFF"/>
                  </a:solidFill>
                  <a:latin typeface="Canva Sans Bold"/>
                </a:rPr>
                <a:t>    TOUR LEADER TALKING POINTS</a:t>
              </a:r>
            </a:p>
          </p:txBody>
        </p:sp>
      </p:grpSp>
      <p:grpSp>
        <p:nvGrpSpPr>
          <p:cNvPr id="5" name="Group 5"/>
          <p:cNvGrpSpPr/>
          <p:nvPr/>
        </p:nvGrpSpPr>
        <p:grpSpPr>
          <a:xfrm>
            <a:off x="1" y="-1"/>
            <a:ext cx="5179336" cy="2900055"/>
            <a:chOff x="0" y="0"/>
            <a:chExt cx="1842793" cy="1131734"/>
          </a:xfrm>
        </p:grpSpPr>
        <p:sp>
          <p:nvSpPr>
            <p:cNvPr id="6" name="Freeform 6"/>
            <p:cNvSpPr/>
            <p:nvPr/>
          </p:nvSpPr>
          <p:spPr>
            <a:xfrm>
              <a:off x="0" y="0"/>
              <a:ext cx="1842793" cy="1131734"/>
            </a:xfrm>
            <a:custGeom>
              <a:avLst/>
              <a:gdLst/>
              <a:ahLst/>
              <a:cxnLst/>
              <a:rect l="l" t="t" r="r" b="b"/>
              <a:pathLst>
                <a:path w="1842793" h="1131734">
                  <a:moveTo>
                    <a:pt x="0" y="0"/>
                  </a:moveTo>
                  <a:lnTo>
                    <a:pt x="1842793" y="0"/>
                  </a:lnTo>
                  <a:lnTo>
                    <a:pt x="1842793" y="1131734"/>
                  </a:lnTo>
                  <a:lnTo>
                    <a:pt x="0" y="1131734"/>
                  </a:lnTo>
                  <a:close/>
                </a:path>
              </a:pathLst>
            </a:custGeom>
            <a:blipFill>
              <a:blip r:embed="rId2"/>
              <a:stretch>
                <a:fillRect l="-598" r="-598" b="-9988"/>
              </a:stretch>
            </a:blipFill>
          </p:spPr>
          <p:txBody>
            <a:bodyPr/>
            <a:lstStyle/>
            <a:p>
              <a:endParaRPr lang="en-US"/>
            </a:p>
          </p:txBody>
        </p:sp>
      </p:grpSp>
      <p:sp>
        <p:nvSpPr>
          <p:cNvPr id="7" name="Freeform 7"/>
          <p:cNvSpPr/>
          <p:nvPr/>
        </p:nvSpPr>
        <p:spPr>
          <a:xfrm>
            <a:off x="1074421" y="3159480"/>
            <a:ext cx="494461" cy="494461"/>
          </a:xfrm>
          <a:custGeom>
            <a:avLst/>
            <a:gdLst/>
            <a:ahLst/>
            <a:cxnLst/>
            <a:rect l="l" t="t" r="r" b="b"/>
            <a:pathLst>
              <a:path w="494461" h="494461">
                <a:moveTo>
                  <a:pt x="0" y="0"/>
                </a:moveTo>
                <a:lnTo>
                  <a:pt x="494461" y="0"/>
                </a:lnTo>
                <a:lnTo>
                  <a:pt x="494461" y="494461"/>
                </a:lnTo>
                <a:lnTo>
                  <a:pt x="0" y="494461"/>
                </a:lnTo>
                <a:lnTo>
                  <a:pt x="0" y="0"/>
                </a:lnTo>
                <a:close/>
              </a:path>
            </a:pathLst>
          </a:custGeom>
          <a:blipFill>
            <a:blip r:embed="rId3"/>
            <a:stretch>
              <a:fillRect/>
            </a:stretch>
          </a:blipFill>
        </p:spPr>
        <p:txBody>
          <a:bodyPr/>
          <a:lstStyle/>
          <a:p>
            <a:endParaRPr lang="en-US"/>
          </a:p>
        </p:txBody>
      </p:sp>
      <p:grpSp>
        <p:nvGrpSpPr>
          <p:cNvPr id="8" name="Group 8"/>
          <p:cNvGrpSpPr/>
          <p:nvPr/>
        </p:nvGrpSpPr>
        <p:grpSpPr>
          <a:xfrm>
            <a:off x="1" y="-1"/>
            <a:ext cx="5179336" cy="1205187"/>
            <a:chOff x="0" y="0"/>
            <a:chExt cx="3292121" cy="840218"/>
          </a:xfrm>
        </p:grpSpPr>
        <p:sp>
          <p:nvSpPr>
            <p:cNvPr id="9" name="Freeform 9"/>
            <p:cNvSpPr/>
            <p:nvPr/>
          </p:nvSpPr>
          <p:spPr>
            <a:xfrm>
              <a:off x="0" y="0"/>
              <a:ext cx="3292120" cy="840218"/>
            </a:xfrm>
            <a:custGeom>
              <a:avLst/>
              <a:gdLst/>
              <a:ahLst/>
              <a:cxnLst/>
              <a:rect l="l" t="t" r="r" b="b"/>
              <a:pathLst>
                <a:path w="3292120" h="840218">
                  <a:moveTo>
                    <a:pt x="0" y="0"/>
                  </a:moveTo>
                  <a:lnTo>
                    <a:pt x="3292120" y="0"/>
                  </a:lnTo>
                  <a:lnTo>
                    <a:pt x="3292120" y="840218"/>
                  </a:lnTo>
                  <a:lnTo>
                    <a:pt x="0" y="840218"/>
                  </a:lnTo>
                  <a:close/>
                </a:path>
              </a:pathLst>
            </a:custGeom>
            <a:solidFill>
              <a:srgbClr val="FFFFFF">
                <a:alpha val="80000"/>
              </a:srgbClr>
            </a:solidFill>
          </p:spPr>
          <p:txBody>
            <a:bodyPr/>
            <a:lstStyle/>
            <a:p>
              <a:endParaRPr lang="en-US"/>
            </a:p>
          </p:txBody>
        </p:sp>
        <p:sp>
          <p:nvSpPr>
            <p:cNvPr id="10" name="TextBox 10"/>
            <p:cNvSpPr txBox="1"/>
            <p:nvPr/>
          </p:nvSpPr>
          <p:spPr>
            <a:xfrm>
              <a:off x="0" y="-9525"/>
              <a:ext cx="3292121" cy="849743"/>
            </a:xfrm>
            <a:prstGeom prst="rect">
              <a:avLst/>
            </a:prstGeom>
          </p:spPr>
          <p:txBody>
            <a:bodyPr lIns="50800" tIns="50800" rIns="50800" bIns="50800" rtlCol="0" anchor="ctr"/>
            <a:lstStyle/>
            <a:p>
              <a:pPr algn="ctr">
                <a:lnSpc>
                  <a:spcPts val="979"/>
                </a:lnSpc>
              </a:pPr>
              <a:endParaRPr/>
            </a:p>
          </p:txBody>
        </p:sp>
      </p:grpSp>
      <p:sp>
        <p:nvSpPr>
          <p:cNvPr id="11" name="TextBox 11"/>
          <p:cNvSpPr txBox="1"/>
          <p:nvPr/>
        </p:nvSpPr>
        <p:spPr>
          <a:xfrm>
            <a:off x="1666333" y="3236107"/>
            <a:ext cx="2911419" cy="223647"/>
          </a:xfrm>
          <a:prstGeom prst="rect">
            <a:avLst/>
          </a:prstGeom>
        </p:spPr>
        <p:txBody>
          <a:bodyPr lIns="0" tIns="0" rIns="0" bIns="0" rtlCol="0" anchor="t">
            <a:spAutoFit/>
          </a:bodyPr>
          <a:lstStyle/>
          <a:p>
            <a:pPr>
              <a:lnSpc>
                <a:spcPts val="1848"/>
              </a:lnSpc>
            </a:pPr>
            <a:r>
              <a:rPr lang="en-US" sz="1320">
                <a:solidFill>
                  <a:srgbClr val="000000"/>
                </a:solidFill>
                <a:latin typeface="Canva Sans Bold"/>
              </a:rPr>
              <a:t>PITT PARTNERS FOR HEALTH</a:t>
            </a:r>
          </a:p>
        </p:txBody>
      </p:sp>
      <p:sp>
        <p:nvSpPr>
          <p:cNvPr id="12" name="TextBox 12"/>
          <p:cNvSpPr txBox="1"/>
          <p:nvPr/>
        </p:nvSpPr>
        <p:spPr>
          <a:xfrm>
            <a:off x="1074420" y="873844"/>
            <a:ext cx="3251448" cy="181610"/>
          </a:xfrm>
          <a:prstGeom prst="rect">
            <a:avLst/>
          </a:prstGeom>
        </p:spPr>
        <p:txBody>
          <a:bodyPr lIns="0" tIns="0" rIns="0" bIns="0" rtlCol="0" anchor="t">
            <a:spAutoFit/>
          </a:bodyPr>
          <a:lstStyle/>
          <a:p>
            <a:pPr>
              <a:lnSpc>
                <a:spcPts val="1540"/>
              </a:lnSpc>
            </a:pPr>
            <a:r>
              <a:rPr lang="en-US" sz="1100">
                <a:solidFill>
                  <a:srgbClr val="000000"/>
                </a:solidFill>
                <a:latin typeface="Canva Sans Medium"/>
              </a:rPr>
              <a:t>DEVELOPED FOR USE AT FOOD LION STORES</a:t>
            </a:r>
          </a:p>
        </p:txBody>
      </p:sp>
      <p:sp>
        <p:nvSpPr>
          <p:cNvPr id="13" name="TextBox 13"/>
          <p:cNvSpPr txBox="1"/>
          <p:nvPr/>
        </p:nvSpPr>
        <p:spPr>
          <a:xfrm>
            <a:off x="1074420" y="219698"/>
            <a:ext cx="4042128" cy="593368"/>
          </a:xfrm>
          <a:prstGeom prst="rect">
            <a:avLst/>
          </a:prstGeom>
        </p:spPr>
        <p:txBody>
          <a:bodyPr lIns="0" tIns="0" rIns="0" bIns="0" rtlCol="0" anchor="t">
            <a:spAutoFit/>
          </a:bodyPr>
          <a:lstStyle/>
          <a:p>
            <a:pPr>
              <a:lnSpc>
                <a:spcPts val="2239"/>
              </a:lnSpc>
            </a:pPr>
            <a:r>
              <a:rPr lang="en-US" sz="1599">
                <a:solidFill>
                  <a:srgbClr val="000000"/>
                </a:solidFill>
                <a:latin typeface="Canva Sans Bold"/>
              </a:rPr>
              <a:t>PENNY PINCHERS</a:t>
            </a:r>
          </a:p>
          <a:p>
            <a:pPr>
              <a:lnSpc>
                <a:spcPts val="2589"/>
              </a:lnSpc>
            </a:pPr>
            <a:r>
              <a:rPr lang="en-US" sz="1849">
                <a:solidFill>
                  <a:srgbClr val="000000"/>
                </a:solidFill>
                <a:latin typeface="Canva Sans Bold"/>
              </a:rPr>
              <a:t>HEALTHY GROCERY STORE TOUR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INTRO </a:t>
              </a:r>
              <a:r>
                <a:rPr lang="en-US" sz="1399">
                  <a:solidFill>
                    <a:srgbClr val="FFFFFF"/>
                  </a:solidFill>
                  <a:latin typeface="Canva Sans"/>
                </a:rPr>
                <a:t>- SHELF TAGS</a:t>
              </a:r>
            </a:p>
          </p:txBody>
        </p:sp>
      </p:grpSp>
      <p:sp>
        <p:nvSpPr>
          <p:cNvPr id="5" name="Freeform 5"/>
          <p:cNvSpPr/>
          <p:nvPr/>
        </p:nvSpPr>
        <p:spPr>
          <a:xfrm>
            <a:off x="944311" y="539409"/>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944312" y="278842"/>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1088620" y="529884"/>
            <a:ext cx="1660998" cy="2872068"/>
          </a:xfrm>
          <a:prstGeom prst="rect">
            <a:avLst/>
          </a:prstGeom>
        </p:spPr>
        <p:txBody>
          <a:bodyPr lIns="0" tIns="0" rIns="0" bIns="0" rtlCol="0" anchor="t">
            <a:spAutoFit/>
          </a:bodyPr>
          <a:lstStyle/>
          <a:p>
            <a:pPr>
              <a:lnSpc>
                <a:spcPts val="1470"/>
              </a:lnSpc>
            </a:pPr>
            <a:r>
              <a:rPr lang="en-US" sz="1050">
                <a:solidFill>
                  <a:srgbClr val="000000"/>
                </a:solidFill>
                <a:latin typeface="Canva Sans"/>
              </a:rPr>
              <a:t>Remember that Guiding Stars do not replace the valuable Nutrition Facts label that many of you already know and use. We will use the Nutrition Facts and the ingredient labels throughout the tour. You can trust the Nutrition Facts label, allergen labels, and ingredient labels as this information is regulated by the federal government. </a:t>
            </a:r>
          </a:p>
        </p:txBody>
      </p:sp>
      <p:sp>
        <p:nvSpPr>
          <p:cNvPr id="8" name="TextBox 8"/>
          <p:cNvSpPr txBox="1"/>
          <p:nvPr/>
        </p:nvSpPr>
        <p:spPr>
          <a:xfrm>
            <a:off x="4906780"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9</a:t>
            </a:r>
          </a:p>
        </p:txBody>
      </p:sp>
      <p:sp>
        <p:nvSpPr>
          <p:cNvPr id="9" name="Freeform 9"/>
          <p:cNvSpPr/>
          <p:nvPr/>
        </p:nvSpPr>
        <p:spPr>
          <a:xfrm>
            <a:off x="2921231" y="296499"/>
            <a:ext cx="1985548" cy="3446797"/>
          </a:xfrm>
          <a:custGeom>
            <a:avLst/>
            <a:gdLst/>
            <a:ahLst/>
            <a:cxnLst/>
            <a:rect l="l" t="t" r="r" b="b"/>
            <a:pathLst>
              <a:path w="1985548" h="3446797">
                <a:moveTo>
                  <a:pt x="0" y="0"/>
                </a:moveTo>
                <a:lnTo>
                  <a:pt x="1985548" y="0"/>
                </a:lnTo>
                <a:lnTo>
                  <a:pt x="1985548" y="3446797"/>
                </a:lnTo>
                <a:lnTo>
                  <a:pt x="0" y="3446797"/>
                </a:lnTo>
                <a:lnTo>
                  <a:pt x="0" y="0"/>
                </a:lnTo>
                <a:close/>
              </a:path>
            </a:pathLst>
          </a:custGeom>
          <a:blipFill>
            <a:blip r:embed="rId4"/>
            <a:stretch>
              <a:fillRect b="-10337"/>
            </a:stretch>
          </a:blipFill>
          <a:ln w="14288" cap="sq">
            <a:solidFill>
              <a:srgbClr val="000000"/>
            </a:solidFill>
            <a:prstDash val="solid"/>
            <a:miter/>
          </a:ln>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INTRO </a:t>
              </a:r>
              <a:r>
                <a:rPr lang="en-US" sz="1399">
                  <a:solidFill>
                    <a:srgbClr val="FFFFFF"/>
                  </a:solidFill>
                  <a:latin typeface="Canva Sans"/>
                </a:rPr>
                <a:t>- SHELF TAGS</a:t>
              </a:r>
            </a:p>
          </p:txBody>
        </p:sp>
      </p:grpSp>
      <p:grpSp>
        <p:nvGrpSpPr>
          <p:cNvPr id="5" name="Group 5"/>
          <p:cNvGrpSpPr/>
          <p:nvPr/>
        </p:nvGrpSpPr>
        <p:grpSpPr>
          <a:xfrm>
            <a:off x="990395" y="440884"/>
            <a:ext cx="84026" cy="104754"/>
            <a:chOff x="0" y="0"/>
            <a:chExt cx="112035" cy="139672"/>
          </a:xfrm>
        </p:grpSpPr>
        <p:sp>
          <p:nvSpPr>
            <p:cNvPr id="6" name="Freeform 6"/>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7" name="Freeform 7"/>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8" name="TextBox 8"/>
          <p:cNvSpPr txBox="1"/>
          <p:nvPr/>
        </p:nvSpPr>
        <p:spPr>
          <a:xfrm>
            <a:off x="888100" y="213868"/>
            <a:ext cx="1621599" cy="167738"/>
          </a:xfrm>
          <a:prstGeom prst="rect">
            <a:avLst/>
          </a:prstGeom>
        </p:spPr>
        <p:txBody>
          <a:bodyPr lIns="0" tIns="0" rIns="0" bIns="0" rtlCol="0" anchor="t">
            <a:spAutoFit/>
          </a:bodyPr>
          <a:lstStyle/>
          <a:p>
            <a:pPr>
              <a:lnSpc>
                <a:spcPts val="1400"/>
              </a:lnSpc>
            </a:pPr>
            <a:r>
              <a:rPr lang="en-US" sz="1000">
                <a:solidFill>
                  <a:srgbClr val="000000"/>
                </a:solidFill>
                <a:latin typeface="Canva Sans Bold"/>
              </a:rPr>
              <a:t>WIC:</a:t>
            </a:r>
          </a:p>
        </p:txBody>
      </p:sp>
      <p:sp>
        <p:nvSpPr>
          <p:cNvPr id="9" name="TextBox 9"/>
          <p:cNvSpPr txBox="1"/>
          <p:nvPr/>
        </p:nvSpPr>
        <p:spPr>
          <a:xfrm>
            <a:off x="1121220" y="421834"/>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Designates foods that are allowed to be purchased as a part of the WIC nutrition assistance program in North Carolina</a:t>
            </a:r>
          </a:p>
        </p:txBody>
      </p:sp>
      <p:grpSp>
        <p:nvGrpSpPr>
          <p:cNvPr id="10" name="Group 10"/>
          <p:cNvGrpSpPr/>
          <p:nvPr/>
        </p:nvGrpSpPr>
        <p:grpSpPr>
          <a:xfrm>
            <a:off x="990395" y="797754"/>
            <a:ext cx="84026" cy="104754"/>
            <a:chOff x="0" y="0"/>
            <a:chExt cx="112035" cy="139672"/>
          </a:xfrm>
        </p:grpSpPr>
        <p:sp>
          <p:nvSpPr>
            <p:cNvPr id="11" name="Freeform 11"/>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2" name="Freeform 12"/>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3" name="TextBox 13"/>
          <p:cNvSpPr txBox="1"/>
          <p:nvPr/>
        </p:nvSpPr>
        <p:spPr>
          <a:xfrm>
            <a:off x="1121220" y="778705"/>
            <a:ext cx="3934121" cy="156845"/>
          </a:xfrm>
          <a:prstGeom prst="rect">
            <a:avLst/>
          </a:prstGeom>
        </p:spPr>
        <p:txBody>
          <a:bodyPr lIns="0" tIns="0" rIns="0" bIns="0" rtlCol="0" anchor="t">
            <a:spAutoFit/>
          </a:bodyPr>
          <a:lstStyle/>
          <a:p>
            <a:pPr>
              <a:lnSpc>
                <a:spcPts val="1330"/>
              </a:lnSpc>
            </a:pPr>
            <a:r>
              <a:rPr lang="en-US" sz="950">
                <a:solidFill>
                  <a:srgbClr val="000000"/>
                </a:solidFill>
                <a:latin typeface="Canva Sans"/>
              </a:rPr>
              <a:t>Also must meet specific criteria for nutrition, availability, and cost</a:t>
            </a:r>
          </a:p>
        </p:txBody>
      </p:sp>
      <p:grpSp>
        <p:nvGrpSpPr>
          <p:cNvPr id="14" name="Group 14"/>
          <p:cNvGrpSpPr/>
          <p:nvPr/>
        </p:nvGrpSpPr>
        <p:grpSpPr>
          <a:xfrm>
            <a:off x="990395" y="1262576"/>
            <a:ext cx="84026" cy="104754"/>
            <a:chOff x="0" y="0"/>
            <a:chExt cx="112035" cy="139672"/>
          </a:xfrm>
        </p:grpSpPr>
        <p:sp>
          <p:nvSpPr>
            <p:cNvPr id="15" name="Freeform 15"/>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6" name="Freeform 16"/>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7" name="TextBox 17"/>
          <p:cNvSpPr txBox="1"/>
          <p:nvPr/>
        </p:nvSpPr>
        <p:spPr>
          <a:xfrm>
            <a:off x="888100" y="1035561"/>
            <a:ext cx="1621599" cy="167738"/>
          </a:xfrm>
          <a:prstGeom prst="rect">
            <a:avLst/>
          </a:prstGeom>
        </p:spPr>
        <p:txBody>
          <a:bodyPr lIns="0" tIns="0" rIns="0" bIns="0" rtlCol="0" anchor="t">
            <a:spAutoFit/>
          </a:bodyPr>
          <a:lstStyle/>
          <a:p>
            <a:pPr>
              <a:lnSpc>
                <a:spcPts val="1400"/>
              </a:lnSpc>
            </a:pPr>
            <a:r>
              <a:rPr lang="en-US" sz="1000">
                <a:solidFill>
                  <a:srgbClr val="000000"/>
                </a:solidFill>
                <a:latin typeface="Canva Sans Bold"/>
              </a:rPr>
              <a:t>GLUTEN-FREE:</a:t>
            </a:r>
          </a:p>
        </p:txBody>
      </p:sp>
      <p:sp>
        <p:nvSpPr>
          <p:cNvPr id="18" name="TextBox 18"/>
          <p:cNvSpPr txBox="1"/>
          <p:nvPr/>
        </p:nvSpPr>
        <p:spPr>
          <a:xfrm>
            <a:off x="1121220" y="1243527"/>
            <a:ext cx="3934121" cy="156845"/>
          </a:xfrm>
          <a:prstGeom prst="rect">
            <a:avLst/>
          </a:prstGeom>
        </p:spPr>
        <p:txBody>
          <a:bodyPr lIns="0" tIns="0" rIns="0" bIns="0" rtlCol="0" anchor="t">
            <a:spAutoFit/>
          </a:bodyPr>
          <a:lstStyle/>
          <a:p>
            <a:pPr>
              <a:lnSpc>
                <a:spcPts val="1330"/>
              </a:lnSpc>
            </a:pPr>
            <a:r>
              <a:rPr lang="en-US" sz="950">
                <a:solidFill>
                  <a:srgbClr val="000000"/>
                </a:solidFill>
                <a:latin typeface="Canva Sans"/>
              </a:rPr>
              <a:t>Helps people who are gluten-intolerant identify gluten-free foods</a:t>
            </a:r>
          </a:p>
        </p:txBody>
      </p:sp>
      <p:grpSp>
        <p:nvGrpSpPr>
          <p:cNvPr id="19" name="Group 19"/>
          <p:cNvGrpSpPr/>
          <p:nvPr/>
        </p:nvGrpSpPr>
        <p:grpSpPr>
          <a:xfrm>
            <a:off x="990395" y="1457521"/>
            <a:ext cx="84026" cy="104754"/>
            <a:chOff x="0" y="0"/>
            <a:chExt cx="112035" cy="139672"/>
          </a:xfrm>
        </p:grpSpPr>
        <p:sp>
          <p:nvSpPr>
            <p:cNvPr id="20" name="Freeform 20"/>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1" name="Freeform 21"/>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22" name="TextBox 22"/>
          <p:cNvSpPr txBox="1"/>
          <p:nvPr/>
        </p:nvSpPr>
        <p:spPr>
          <a:xfrm>
            <a:off x="1121220" y="1438471"/>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People who are not sensitive to gluten do not need to avoid gluten in foods</a:t>
            </a:r>
          </a:p>
        </p:txBody>
      </p:sp>
      <p:grpSp>
        <p:nvGrpSpPr>
          <p:cNvPr id="23" name="Group 23"/>
          <p:cNvGrpSpPr/>
          <p:nvPr/>
        </p:nvGrpSpPr>
        <p:grpSpPr>
          <a:xfrm>
            <a:off x="990395" y="2274452"/>
            <a:ext cx="84026" cy="104754"/>
            <a:chOff x="0" y="0"/>
            <a:chExt cx="112035" cy="139672"/>
          </a:xfrm>
        </p:grpSpPr>
        <p:sp>
          <p:nvSpPr>
            <p:cNvPr id="24" name="Freeform 24"/>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5" name="Freeform 25"/>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26" name="TextBox 26"/>
          <p:cNvSpPr txBox="1"/>
          <p:nvPr/>
        </p:nvSpPr>
        <p:spPr>
          <a:xfrm>
            <a:off x="888100" y="2047436"/>
            <a:ext cx="1621599" cy="167738"/>
          </a:xfrm>
          <a:prstGeom prst="rect">
            <a:avLst/>
          </a:prstGeom>
        </p:spPr>
        <p:txBody>
          <a:bodyPr lIns="0" tIns="0" rIns="0" bIns="0" rtlCol="0" anchor="t">
            <a:spAutoFit/>
          </a:bodyPr>
          <a:lstStyle/>
          <a:p>
            <a:pPr>
              <a:lnSpc>
                <a:spcPts val="1400"/>
              </a:lnSpc>
            </a:pPr>
            <a:r>
              <a:rPr lang="en-US" sz="1000">
                <a:solidFill>
                  <a:srgbClr val="000000"/>
                </a:solidFill>
                <a:latin typeface="Canva Sans Bold"/>
              </a:rPr>
              <a:t>UNIT-PRICE:</a:t>
            </a:r>
          </a:p>
        </p:txBody>
      </p:sp>
      <p:sp>
        <p:nvSpPr>
          <p:cNvPr id="27" name="TextBox 27"/>
          <p:cNvSpPr txBox="1"/>
          <p:nvPr/>
        </p:nvSpPr>
        <p:spPr>
          <a:xfrm>
            <a:off x="1121220" y="2255402"/>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Often found on the shelf tag and listed separately from the retail price; on meat found directly on the package label (price per pound)</a:t>
            </a:r>
          </a:p>
        </p:txBody>
      </p:sp>
      <p:grpSp>
        <p:nvGrpSpPr>
          <p:cNvPr id="28" name="Group 28"/>
          <p:cNvGrpSpPr/>
          <p:nvPr/>
        </p:nvGrpSpPr>
        <p:grpSpPr>
          <a:xfrm>
            <a:off x="990395" y="3166627"/>
            <a:ext cx="84026" cy="104754"/>
            <a:chOff x="0" y="0"/>
            <a:chExt cx="112035" cy="139672"/>
          </a:xfrm>
        </p:grpSpPr>
        <p:sp>
          <p:nvSpPr>
            <p:cNvPr id="29" name="Freeform 29"/>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0" name="Freeform 30"/>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31" name="TextBox 31"/>
          <p:cNvSpPr txBox="1"/>
          <p:nvPr/>
        </p:nvSpPr>
        <p:spPr>
          <a:xfrm>
            <a:off x="1121220" y="3147577"/>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Allows you to compare different brands or sizes of a food item to find the best price</a:t>
            </a:r>
          </a:p>
        </p:txBody>
      </p:sp>
      <p:grpSp>
        <p:nvGrpSpPr>
          <p:cNvPr id="32" name="Group 32"/>
          <p:cNvGrpSpPr/>
          <p:nvPr/>
        </p:nvGrpSpPr>
        <p:grpSpPr>
          <a:xfrm>
            <a:off x="1121220" y="2826755"/>
            <a:ext cx="65885" cy="65885"/>
            <a:chOff x="0" y="0"/>
            <a:chExt cx="812800" cy="812800"/>
          </a:xfrm>
        </p:grpSpPr>
        <p:sp>
          <p:nvSpPr>
            <p:cNvPr id="33" name="Freeform 3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34" name="TextBox 34"/>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sp>
        <p:nvSpPr>
          <p:cNvPr id="35" name="TextBox 35"/>
          <p:cNvSpPr txBox="1"/>
          <p:nvPr/>
        </p:nvSpPr>
        <p:spPr>
          <a:xfrm>
            <a:off x="1245216" y="2774197"/>
            <a:ext cx="3810125" cy="154786"/>
          </a:xfrm>
          <a:prstGeom prst="rect">
            <a:avLst/>
          </a:prstGeom>
        </p:spPr>
        <p:txBody>
          <a:bodyPr lIns="0" tIns="0" rIns="0" bIns="0" rtlCol="0" anchor="t">
            <a:spAutoFit/>
          </a:bodyPr>
          <a:lstStyle/>
          <a:p>
            <a:pPr>
              <a:lnSpc>
                <a:spcPts val="1260"/>
              </a:lnSpc>
            </a:pPr>
            <a:r>
              <a:rPr lang="en-US" sz="900">
                <a:solidFill>
                  <a:srgbClr val="000000"/>
                </a:solidFill>
                <a:latin typeface="Canva Sans"/>
              </a:rPr>
              <a:t>Retail Price: your total cost for the food item</a:t>
            </a:r>
          </a:p>
        </p:txBody>
      </p:sp>
      <p:grpSp>
        <p:nvGrpSpPr>
          <p:cNvPr id="36" name="Group 36"/>
          <p:cNvGrpSpPr/>
          <p:nvPr/>
        </p:nvGrpSpPr>
        <p:grpSpPr>
          <a:xfrm>
            <a:off x="1121220" y="3013445"/>
            <a:ext cx="65885" cy="65885"/>
            <a:chOff x="0" y="0"/>
            <a:chExt cx="812800" cy="812800"/>
          </a:xfrm>
        </p:grpSpPr>
        <p:sp>
          <p:nvSpPr>
            <p:cNvPr id="37" name="Freeform 3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38" name="TextBox 38"/>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sp>
        <p:nvSpPr>
          <p:cNvPr id="39" name="TextBox 39"/>
          <p:cNvSpPr txBox="1"/>
          <p:nvPr/>
        </p:nvSpPr>
        <p:spPr>
          <a:xfrm>
            <a:off x="1245216" y="2960887"/>
            <a:ext cx="3810125" cy="154786"/>
          </a:xfrm>
          <a:prstGeom prst="rect">
            <a:avLst/>
          </a:prstGeom>
        </p:spPr>
        <p:txBody>
          <a:bodyPr lIns="0" tIns="0" rIns="0" bIns="0" rtlCol="0" anchor="t">
            <a:spAutoFit/>
          </a:bodyPr>
          <a:lstStyle/>
          <a:p>
            <a:pPr>
              <a:lnSpc>
                <a:spcPts val="1260"/>
              </a:lnSpc>
            </a:pPr>
            <a:r>
              <a:rPr lang="en-US" sz="900">
                <a:solidFill>
                  <a:srgbClr val="000000"/>
                </a:solidFill>
                <a:latin typeface="Canva Sans"/>
              </a:rPr>
              <a:t>Unit price: the price per unit (pound or ounce or piece)</a:t>
            </a:r>
          </a:p>
        </p:txBody>
      </p:sp>
      <p:sp>
        <p:nvSpPr>
          <p:cNvPr id="40" name="TextBox 40"/>
          <p:cNvSpPr txBox="1"/>
          <p:nvPr/>
        </p:nvSpPr>
        <p:spPr>
          <a:xfrm>
            <a:off x="4906781" y="3771148"/>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10</a:t>
            </a:r>
          </a:p>
        </p:txBody>
      </p:sp>
      <p:grpSp>
        <p:nvGrpSpPr>
          <p:cNvPr id="41" name="Group 41"/>
          <p:cNvGrpSpPr/>
          <p:nvPr/>
        </p:nvGrpSpPr>
        <p:grpSpPr>
          <a:xfrm>
            <a:off x="990395" y="1814391"/>
            <a:ext cx="84026" cy="104754"/>
            <a:chOff x="0" y="0"/>
            <a:chExt cx="112035" cy="139672"/>
          </a:xfrm>
        </p:grpSpPr>
        <p:sp>
          <p:nvSpPr>
            <p:cNvPr id="42" name="Freeform 42"/>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43" name="Freeform 43"/>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44" name="TextBox 44"/>
          <p:cNvSpPr txBox="1"/>
          <p:nvPr/>
        </p:nvSpPr>
        <p:spPr>
          <a:xfrm>
            <a:off x="1121220" y="1795342"/>
            <a:ext cx="3934121" cy="156845"/>
          </a:xfrm>
          <a:prstGeom prst="rect">
            <a:avLst/>
          </a:prstGeom>
        </p:spPr>
        <p:txBody>
          <a:bodyPr lIns="0" tIns="0" rIns="0" bIns="0" rtlCol="0" anchor="t">
            <a:spAutoFit/>
          </a:bodyPr>
          <a:lstStyle/>
          <a:p>
            <a:pPr>
              <a:lnSpc>
                <a:spcPts val="1330"/>
              </a:lnSpc>
            </a:pPr>
            <a:r>
              <a:rPr lang="en-US" sz="950">
                <a:solidFill>
                  <a:srgbClr val="000000"/>
                </a:solidFill>
                <a:latin typeface="Canva Sans"/>
              </a:rPr>
              <a:t>These products are usually more expensive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INTRO </a:t>
              </a:r>
              <a:r>
                <a:rPr lang="en-US" sz="1399">
                  <a:solidFill>
                    <a:srgbClr val="FFFFFF"/>
                  </a:solidFill>
                  <a:latin typeface="Canva Sans"/>
                </a:rPr>
                <a:t>- SHELF TAGS</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grpSp>
        <p:nvGrpSpPr>
          <p:cNvPr id="6" name="Group 6"/>
          <p:cNvGrpSpPr/>
          <p:nvPr/>
        </p:nvGrpSpPr>
        <p:grpSpPr>
          <a:xfrm>
            <a:off x="990394" y="1056855"/>
            <a:ext cx="84026" cy="104754"/>
            <a:chOff x="0" y="0"/>
            <a:chExt cx="112035" cy="139672"/>
          </a:xfrm>
        </p:grpSpPr>
        <p:sp>
          <p:nvSpPr>
            <p:cNvPr id="7" name="Freeform 7"/>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8" name="Freeform 8"/>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9" name="Freeform 9"/>
          <p:cNvSpPr/>
          <p:nvPr/>
        </p:nvSpPr>
        <p:spPr>
          <a:xfrm>
            <a:off x="983565" y="207095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Freeform 10"/>
          <p:cNvSpPr/>
          <p:nvPr/>
        </p:nvSpPr>
        <p:spPr>
          <a:xfrm>
            <a:off x="992083" y="2083913"/>
            <a:ext cx="63231" cy="78829"/>
          </a:xfrm>
          <a:custGeom>
            <a:avLst/>
            <a:gdLst/>
            <a:ahLst/>
            <a:cxnLst/>
            <a:rect l="l" t="t" r="r" b="b"/>
            <a:pathLst>
              <a:path w="63231" h="78829">
                <a:moveTo>
                  <a:pt x="0" y="0"/>
                </a:moveTo>
                <a:lnTo>
                  <a:pt x="63231" y="0"/>
                </a:lnTo>
                <a:lnTo>
                  <a:pt x="63231" y="78829"/>
                </a:lnTo>
                <a:lnTo>
                  <a:pt x="0" y="788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1" name="TextBox 11"/>
          <p:cNvSpPr txBox="1"/>
          <p:nvPr/>
        </p:nvSpPr>
        <p:spPr>
          <a:xfrm>
            <a:off x="846086" y="213358"/>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12" name="TextBox 12"/>
          <p:cNvSpPr txBox="1"/>
          <p:nvPr/>
        </p:nvSpPr>
        <p:spPr>
          <a:xfrm>
            <a:off x="990395" y="46440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You may be able to save money when shopping by taking advantage of store specials, coupons, and by using a store savings card.</a:t>
            </a:r>
          </a:p>
        </p:txBody>
      </p:sp>
      <p:sp>
        <p:nvSpPr>
          <p:cNvPr id="13" name="TextBox 13"/>
          <p:cNvSpPr txBox="1"/>
          <p:nvPr/>
        </p:nvSpPr>
        <p:spPr>
          <a:xfrm>
            <a:off x="1121220" y="1037806"/>
            <a:ext cx="3934121" cy="990079"/>
          </a:xfrm>
          <a:prstGeom prst="rect">
            <a:avLst/>
          </a:prstGeom>
        </p:spPr>
        <p:txBody>
          <a:bodyPr lIns="0" tIns="0" rIns="0" bIns="0" rtlCol="0" anchor="t">
            <a:spAutoFit/>
          </a:bodyPr>
          <a:lstStyle/>
          <a:p>
            <a:pPr>
              <a:lnSpc>
                <a:spcPts val="1330"/>
              </a:lnSpc>
            </a:pPr>
            <a:r>
              <a:rPr lang="en-US" sz="950">
                <a:solidFill>
                  <a:srgbClr val="000000"/>
                </a:solidFill>
                <a:latin typeface="Canva Sans Medium Italics"/>
              </a:rPr>
              <a:t>Store Savings Card and FL Shop and Earn</a:t>
            </a:r>
            <a:r>
              <a:rPr lang="en-US" sz="950">
                <a:solidFill>
                  <a:srgbClr val="000000"/>
                </a:solidFill>
                <a:latin typeface="Canva Sans"/>
              </a:rPr>
              <a:t> – Obtaining and using a FL MVP card qualifies you for savings around the store. If you download the FL app and use your MVP card to sign in, you are automatically enrolled in the Shop and Earn program. Each time you shop with your MVP card, you can earn rewards that you can redeem at your next grocery trip when using your MVP card.</a:t>
            </a:r>
          </a:p>
        </p:txBody>
      </p:sp>
      <p:sp>
        <p:nvSpPr>
          <p:cNvPr id="14" name="TextBox 14"/>
          <p:cNvSpPr txBox="1"/>
          <p:nvPr/>
        </p:nvSpPr>
        <p:spPr>
          <a:xfrm>
            <a:off x="1114391" y="2051900"/>
            <a:ext cx="3940949"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At the front of the store, you can pick up the weekly ad to alert you to savings around the store. </a:t>
            </a:r>
          </a:p>
        </p:txBody>
      </p:sp>
      <p:sp>
        <p:nvSpPr>
          <p:cNvPr id="15" name="Freeform 15"/>
          <p:cNvSpPr/>
          <p:nvPr/>
        </p:nvSpPr>
        <p:spPr>
          <a:xfrm>
            <a:off x="990394" y="2437345"/>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6" name="Freeform 16"/>
          <p:cNvSpPr/>
          <p:nvPr/>
        </p:nvSpPr>
        <p:spPr>
          <a:xfrm>
            <a:off x="998911" y="2450308"/>
            <a:ext cx="63231" cy="78829"/>
          </a:xfrm>
          <a:custGeom>
            <a:avLst/>
            <a:gdLst/>
            <a:ahLst/>
            <a:cxnLst/>
            <a:rect l="l" t="t" r="r" b="b"/>
            <a:pathLst>
              <a:path w="63231" h="78829">
                <a:moveTo>
                  <a:pt x="0" y="0"/>
                </a:moveTo>
                <a:lnTo>
                  <a:pt x="63231" y="0"/>
                </a:lnTo>
                <a:lnTo>
                  <a:pt x="63231" y="78829"/>
                </a:lnTo>
                <a:lnTo>
                  <a:pt x="0" y="788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7" name="TextBox 17"/>
          <p:cNvSpPr txBox="1"/>
          <p:nvPr/>
        </p:nvSpPr>
        <p:spPr>
          <a:xfrm>
            <a:off x="1121220" y="2418296"/>
            <a:ext cx="3940949" cy="823367"/>
          </a:xfrm>
          <a:prstGeom prst="rect">
            <a:avLst/>
          </a:prstGeom>
        </p:spPr>
        <p:txBody>
          <a:bodyPr lIns="0" tIns="0" rIns="0" bIns="0" rtlCol="0" anchor="t">
            <a:spAutoFit/>
          </a:bodyPr>
          <a:lstStyle/>
          <a:p>
            <a:pPr>
              <a:lnSpc>
                <a:spcPts val="1330"/>
              </a:lnSpc>
            </a:pPr>
            <a:r>
              <a:rPr lang="en-US" sz="950">
                <a:solidFill>
                  <a:srgbClr val="000000"/>
                </a:solidFill>
                <a:latin typeface="Canva Sans"/>
              </a:rPr>
              <a:t>Online, you can view the weekly ad, clip coupons, and review MVP deals for the week. You can use these tools to help you plan your shopping trip and menu for the week to take advantage of the savings. If you have time, looking online before you shop can also be a good way to compare products to find the best prices.</a:t>
            </a:r>
          </a:p>
        </p:txBody>
      </p:sp>
      <p:sp>
        <p:nvSpPr>
          <p:cNvPr id="18" name="TextBox 18"/>
          <p:cNvSpPr txBox="1"/>
          <p:nvPr/>
        </p:nvSpPr>
        <p:spPr>
          <a:xfrm>
            <a:off x="4906780" y="374671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3722"/>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52C78"/>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DAIRY  </a:t>
              </a:r>
            </a:p>
          </p:txBody>
        </p:sp>
      </p:grpSp>
      <p:sp>
        <p:nvSpPr>
          <p:cNvPr id="5" name="Freeform 5"/>
          <p:cNvSpPr/>
          <p:nvPr/>
        </p:nvSpPr>
        <p:spPr>
          <a:xfrm>
            <a:off x="846085" y="475512"/>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214945"/>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465988"/>
            <a:ext cx="4064945" cy="1333185"/>
          </a:xfrm>
          <a:prstGeom prst="rect">
            <a:avLst/>
          </a:prstGeom>
        </p:spPr>
        <p:txBody>
          <a:bodyPr lIns="0" tIns="0" rIns="0" bIns="0" rtlCol="0" anchor="t">
            <a:spAutoFit/>
          </a:bodyPr>
          <a:lstStyle/>
          <a:p>
            <a:pPr>
              <a:lnSpc>
                <a:spcPts val="1470"/>
              </a:lnSpc>
            </a:pPr>
            <a:r>
              <a:rPr lang="en-US" sz="1050">
                <a:solidFill>
                  <a:srgbClr val="000000"/>
                </a:solidFill>
                <a:latin typeface="Canva Sans"/>
              </a:rPr>
              <a:t>There are 2 main nutrients to be concerned with in dairy foods (milk, yogurt, cheese) - </a:t>
            </a:r>
            <a:r>
              <a:rPr lang="en-US" sz="1050">
                <a:solidFill>
                  <a:srgbClr val="000000"/>
                </a:solidFill>
                <a:latin typeface="Canva Sans Medium"/>
              </a:rPr>
              <a:t>saturated fat and added sugar</a:t>
            </a:r>
            <a:r>
              <a:rPr lang="en-US" sz="1050">
                <a:solidFill>
                  <a:srgbClr val="000000"/>
                </a:solidFill>
                <a:latin typeface="Canva Sans"/>
              </a:rPr>
              <a:t>. Too much saturated fat in our diet is linked to increased risk of diseases like heart disease and diabetes. Choosing lower-fat dairy products is one way to make a healthy choice. If you are used to full-fat dairy like whole milk, try going down one fat-level at a time (from whole to 2% or from 2% to 1%). </a:t>
            </a:r>
          </a:p>
        </p:txBody>
      </p:sp>
      <p:sp>
        <p:nvSpPr>
          <p:cNvPr id="8" name="TextBox 8"/>
          <p:cNvSpPr txBox="1"/>
          <p:nvPr/>
        </p:nvSpPr>
        <p:spPr>
          <a:xfrm>
            <a:off x="4906780" y="3750778"/>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12</a:t>
            </a:r>
          </a:p>
        </p:txBody>
      </p:sp>
      <p:sp>
        <p:nvSpPr>
          <p:cNvPr id="9" name="Freeform 9"/>
          <p:cNvSpPr/>
          <p:nvPr/>
        </p:nvSpPr>
        <p:spPr>
          <a:xfrm>
            <a:off x="846085" y="2363367"/>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TextBox 10"/>
          <p:cNvSpPr txBox="1"/>
          <p:nvPr/>
        </p:nvSpPr>
        <p:spPr>
          <a:xfrm>
            <a:off x="846086" y="2102800"/>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11" name="TextBox 11"/>
          <p:cNvSpPr txBox="1"/>
          <p:nvPr/>
        </p:nvSpPr>
        <p:spPr>
          <a:xfrm>
            <a:off x="990395" y="2353842"/>
            <a:ext cx="4064945" cy="371384"/>
          </a:xfrm>
          <a:prstGeom prst="rect">
            <a:avLst/>
          </a:prstGeom>
        </p:spPr>
        <p:txBody>
          <a:bodyPr lIns="0" tIns="0" rIns="0" bIns="0" rtlCol="0" anchor="t">
            <a:spAutoFit/>
          </a:bodyPr>
          <a:lstStyle/>
          <a:p>
            <a:pPr>
              <a:lnSpc>
                <a:spcPts val="1470"/>
              </a:lnSpc>
            </a:pPr>
            <a:r>
              <a:rPr lang="en-US" sz="1050" dirty="0">
                <a:solidFill>
                  <a:srgbClr val="000000"/>
                </a:solidFill>
                <a:latin typeface="Canva Sans"/>
              </a:rPr>
              <a:t>There can be a lot of differences between yogurt products in regard to fat, added sugars, and protein.</a:t>
            </a:r>
          </a:p>
        </p:txBody>
      </p:sp>
      <p:sp>
        <p:nvSpPr>
          <p:cNvPr id="12" name="TextBox 12"/>
          <p:cNvSpPr txBox="1"/>
          <p:nvPr/>
        </p:nvSpPr>
        <p:spPr>
          <a:xfrm>
            <a:off x="846086" y="1832247"/>
            <a:ext cx="1621599" cy="204864"/>
          </a:xfrm>
          <a:prstGeom prst="rect">
            <a:avLst/>
          </a:prstGeom>
        </p:spPr>
        <p:txBody>
          <a:bodyPr lIns="0" tIns="0" rIns="0" bIns="0" rtlCol="0" anchor="t">
            <a:spAutoFit/>
          </a:bodyPr>
          <a:lstStyle/>
          <a:p>
            <a:pPr>
              <a:lnSpc>
                <a:spcPts val="1749"/>
              </a:lnSpc>
            </a:pPr>
            <a:r>
              <a:rPr lang="en-US" sz="1249">
                <a:solidFill>
                  <a:srgbClr val="000000"/>
                </a:solidFill>
                <a:latin typeface="Canva Sans Bold"/>
              </a:rPr>
              <a:t>YOGURT</a:t>
            </a:r>
          </a:p>
        </p:txBody>
      </p:sp>
      <p:grpSp>
        <p:nvGrpSpPr>
          <p:cNvPr id="13" name="Group 13"/>
          <p:cNvGrpSpPr/>
          <p:nvPr/>
        </p:nvGrpSpPr>
        <p:grpSpPr>
          <a:xfrm>
            <a:off x="990394" y="2765322"/>
            <a:ext cx="84026" cy="104754"/>
            <a:chOff x="0" y="0"/>
            <a:chExt cx="112035" cy="139672"/>
          </a:xfrm>
        </p:grpSpPr>
        <p:sp>
          <p:nvSpPr>
            <p:cNvPr id="14" name="Freeform 14"/>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5" name="Freeform 15"/>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6" name="TextBox 16"/>
          <p:cNvSpPr txBox="1"/>
          <p:nvPr/>
        </p:nvSpPr>
        <p:spPr>
          <a:xfrm>
            <a:off x="1121220" y="2746272"/>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Medium Italics"/>
              </a:rPr>
              <a:t>Fat</a:t>
            </a:r>
            <a:r>
              <a:rPr lang="en-US" sz="950">
                <a:solidFill>
                  <a:srgbClr val="000000"/>
                </a:solidFill>
                <a:latin typeface="Canva Sans"/>
              </a:rPr>
              <a:t>: Look for non- or low-fat yogurts, just like you do milk – these options have less saturated fat than their full-fat counterparts.</a:t>
            </a:r>
          </a:p>
        </p:txBody>
      </p:sp>
      <p:sp>
        <p:nvSpPr>
          <p:cNvPr id="17" name="Freeform 17"/>
          <p:cNvSpPr/>
          <p:nvPr/>
        </p:nvSpPr>
        <p:spPr>
          <a:xfrm>
            <a:off x="983565" y="3131717"/>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8" name="Freeform 18"/>
          <p:cNvSpPr/>
          <p:nvPr/>
        </p:nvSpPr>
        <p:spPr>
          <a:xfrm>
            <a:off x="992083" y="3144680"/>
            <a:ext cx="63231" cy="78829"/>
          </a:xfrm>
          <a:custGeom>
            <a:avLst/>
            <a:gdLst/>
            <a:ahLst/>
            <a:cxnLst/>
            <a:rect l="l" t="t" r="r" b="b"/>
            <a:pathLst>
              <a:path w="63231" h="78829">
                <a:moveTo>
                  <a:pt x="0" y="0"/>
                </a:moveTo>
                <a:lnTo>
                  <a:pt x="63231" y="0"/>
                </a:lnTo>
                <a:lnTo>
                  <a:pt x="63231" y="78829"/>
                </a:lnTo>
                <a:lnTo>
                  <a:pt x="0" y="788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9" name="TextBox 19"/>
          <p:cNvSpPr txBox="1"/>
          <p:nvPr/>
        </p:nvSpPr>
        <p:spPr>
          <a:xfrm>
            <a:off x="1114390" y="3112667"/>
            <a:ext cx="3901944" cy="489942"/>
          </a:xfrm>
          <a:prstGeom prst="rect">
            <a:avLst/>
          </a:prstGeom>
        </p:spPr>
        <p:txBody>
          <a:bodyPr lIns="0" tIns="0" rIns="0" bIns="0" rtlCol="0" anchor="t">
            <a:spAutoFit/>
          </a:bodyPr>
          <a:lstStyle/>
          <a:p>
            <a:pPr>
              <a:lnSpc>
                <a:spcPts val="1330"/>
              </a:lnSpc>
            </a:pPr>
            <a:r>
              <a:rPr lang="en-US" sz="950">
                <a:solidFill>
                  <a:srgbClr val="000000"/>
                </a:solidFill>
                <a:latin typeface="Canva Sans Medium Italics"/>
              </a:rPr>
              <a:t>Protein: </a:t>
            </a:r>
            <a:r>
              <a:rPr lang="en-US" sz="950">
                <a:solidFill>
                  <a:srgbClr val="000000"/>
                </a:solidFill>
                <a:latin typeface="Canva Sans"/>
              </a:rPr>
              <a:t>Greek yogurt contains more protein than regular yogurt. This makes it a more filling choice and can be a good way to add this nutrient to meals and snacks.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3722"/>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52C78"/>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DAIRY  </a:t>
              </a:r>
            </a:p>
          </p:txBody>
        </p:sp>
      </p:grpSp>
      <p:grpSp>
        <p:nvGrpSpPr>
          <p:cNvPr id="5" name="Group 5"/>
          <p:cNvGrpSpPr/>
          <p:nvPr/>
        </p:nvGrpSpPr>
        <p:grpSpPr>
          <a:xfrm>
            <a:off x="1" y="1530546"/>
            <a:ext cx="5179334" cy="931753"/>
            <a:chOff x="0" y="0"/>
            <a:chExt cx="3292121" cy="649588"/>
          </a:xfrm>
        </p:grpSpPr>
        <p:sp>
          <p:nvSpPr>
            <p:cNvPr id="6" name="Freeform 6"/>
            <p:cNvSpPr/>
            <p:nvPr/>
          </p:nvSpPr>
          <p:spPr>
            <a:xfrm>
              <a:off x="0" y="0"/>
              <a:ext cx="3292120" cy="649588"/>
            </a:xfrm>
            <a:custGeom>
              <a:avLst/>
              <a:gdLst/>
              <a:ahLst/>
              <a:cxnLst/>
              <a:rect l="l" t="t" r="r" b="b"/>
              <a:pathLst>
                <a:path w="3292120" h="649588">
                  <a:moveTo>
                    <a:pt x="0" y="0"/>
                  </a:moveTo>
                  <a:lnTo>
                    <a:pt x="3292120" y="0"/>
                  </a:lnTo>
                  <a:lnTo>
                    <a:pt x="3292120" y="649588"/>
                  </a:lnTo>
                  <a:lnTo>
                    <a:pt x="0" y="649588"/>
                  </a:lnTo>
                  <a:close/>
                </a:path>
              </a:pathLst>
            </a:custGeom>
            <a:solidFill>
              <a:srgbClr val="FFDE59">
                <a:alpha val="24706"/>
              </a:srgbClr>
            </a:solidFill>
          </p:spPr>
          <p:txBody>
            <a:bodyPr/>
            <a:lstStyle/>
            <a:p>
              <a:endParaRPr lang="en-US"/>
            </a:p>
          </p:txBody>
        </p:sp>
        <p:sp>
          <p:nvSpPr>
            <p:cNvPr id="7" name="TextBox 7"/>
            <p:cNvSpPr txBox="1"/>
            <p:nvPr/>
          </p:nvSpPr>
          <p:spPr>
            <a:xfrm>
              <a:off x="0" y="-9525"/>
              <a:ext cx="3292121" cy="659113"/>
            </a:xfrm>
            <a:prstGeom prst="rect">
              <a:avLst/>
            </a:prstGeom>
          </p:spPr>
          <p:txBody>
            <a:bodyPr lIns="50800" tIns="50800" rIns="50800" bIns="50800" rtlCol="0" anchor="ctr"/>
            <a:lstStyle/>
            <a:p>
              <a:pPr algn="ctr">
                <a:lnSpc>
                  <a:spcPts val="979"/>
                </a:lnSpc>
                <a:spcBef>
                  <a:spcPct val="0"/>
                </a:spcBef>
              </a:pPr>
              <a:endParaRPr/>
            </a:p>
          </p:txBody>
        </p:sp>
      </p:grpSp>
      <p:sp>
        <p:nvSpPr>
          <p:cNvPr id="8" name="TextBox 8"/>
          <p:cNvSpPr txBox="1"/>
          <p:nvPr/>
        </p:nvSpPr>
        <p:spPr>
          <a:xfrm>
            <a:off x="1067774" y="1559954"/>
            <a:ext cx="550267" cy="156845"/>
          </a:xfrm>
          <a:prstGeom prst="rect">
            <a:avLst/>
          </a:prstGeom>
        </p:spPr>
        <p:txBody>
          <a:bodyPr lIns="0" tIns="0" rIns="0" bIns="0" rtlCol="0" anchor="t">
            <a:spAutoFit/>
          </a:bodyPr>
          <a:lstStyle/>
          <a:p>
            <a:pPr>
              <a:lnSpc>
                <a:spcPts val="1330"/>
              </a:lnSpc>
            </a:pPr>
            <a:r>
              <a:rPr lang="en-US" sz="950" u="sng">
                <a:solidFill>
                  <a:srgbClr val="000000"/>
                </a:solidFill>
                <a:latin typeface="Canva Sans Medium"/>
              </a:rPr>
              <a:t>DO:</a:t>
            </a:r>
          </a:p>
        </p:txBody>
      </p:sp>
      <p:grpSp>
        <p:nvGrpSpPr>
          <p:cNvPr id="9" name="Group 9"/>
          <p:cNvGrpSpPr/>
          <p:nvPr/>
        </p:nvGrpSpPr>
        <p:grpSpPr>
          <a:xfrm>
            <a:off x="1067773" y="1783473"/>
            <a:ext cx="84026" cy="104754"/>
            <a:chOff x="0" y="0"/>
            <a:chExt cx="112035" cy="139672"/>
          </a:xfrm>
        </p:grpSpPr>
        <p:sp>
          <p:nvSpPr>
            <p:cNvPr id="10" name="Freeform 10"/>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1" name="Freeform 11"/>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2" name="TextBox 12"/>
          <p:cNvSpPr txBox="1"/>
          <p:nvPr/>
        </p:nvSpPr>
        <p:spPr>
          <a:xfrm>
            <a:off x="1198598" y="1764424"/>
            <a:ext cx="3803296" cy="656655"/>
          </a:xfrm>
          <a:prstGeom prst="rect">
            <a:avLst/>
          </a:prstGeom>
        </p:spPr>
        <p:txBody>
          <a:bodyPr lIns="0" tIns="0" rIns="0" bIns="0" rtlCol="0" anchor="t">
            <a:spAutoFit/>
          </a:bodyPr>
          <a:lstStyle/>
          <a:p>
            <a:pPr>
              <a:lnSpc>
                <a:spcPts val="1330"/>
              </a:lnSpc>
            </a:pPr>
            <a:r>
              <a:rPr lang="en-US" sz="950">
                <a:solidFill>
                  <a:srgbClr val="000000"/>
                </a:solidFill>
                <a:latin typeface="Canva Sans"/>
              </a:rPr>
              <a:t>Have participants compare the difference in the amount of protein and calories between a regular yogurt and a Greek yogurt using the Nutrition Facts label. Also look at the difference in unit price. </a:t>
            </a:r>
          </a:p>
        </p:txBody>
      </p:sp>
      <p:sp>
        <p:nvSpPr>
          <p:cNvPr id="13" name="Freeform 13"/>
          <p:cNvSpPr/>
          <p:nvPr/>
        </p:nvSpPr>
        <p:spPr>
          <a:xfrm>
            <a:off x="983565" y="580266"/>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4" name="Freeform 14"/>
          <p:cNvSpPr/>
          <p:nvPr/>
        </p:nvSpPr>
        <p:spPr>
          <a:xfrm>
            <a:off x="992083" y="593229"/>
            <a:ext cx="63231" cy="78829"/>
          </a:xfrm>
          <a:custGeom>
            <a:avLst/>
            <a:gdLst/>
            <a:ahLst/>
            <a:cxnLst/>
            <a:rect l="l" t="t" r="r" b="b"/>
            <a:pathLst>
              <a:path w="63231" h="78829">
                <a:moveTo>
                  <a:pt x="0" y="0"/>
                </a:moveTo>
                <a:lnTo>
                  <a:pt x="63231" y="0"/>
                </a:lnTo>
                <a:lnTo>
                  <a:pt x="63231" y="78829"/>
                </a:lnTo>
                <a:lnTo>
                  <a:pt x="0" y="788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5" name="TextBox 15"/>
          <p:cNvSpPr txBox="1"/>
          <p:nvPr/>
        </p:nvSpPr>
        <p:spPr>
          <a:xfrm>
            <a:off x="1121256" y="1094814"/>
            <a:ext cx="3940949"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Greek yogurt is usually more expensive than other yogurts, especially if you don’t need the extra protein.</a:t>
            </a:r>
          </a:p>
        </p:txBody>
      </p:sp>
      <p:sp>
        <p:nvSpPr>
          <p:cNvPr id="16" name="TextBox 16"/>
          <p:cNvSpPr txBox="1"/>
          <p:nvPr/>
        </p:nvSpPr>
        <p:spPr>
          <a:xfrm>
            <a:off x="4906780" y="3750778"/>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13</a:t>
            </a:r>
          </a:p>
        </p:txBody>
      </p:sp>
      <p:sp>
        <p:nvSpPr>
          <p:cNvPr id="17" name="TextBox 17"/>
          <p:cNvSpPr txBox="1"/>
          <p:nvPr/>
        </p:nvSpPr>
        <p:spPr>
          <a:xfrm>
            <a:off x="846086" y="276222"/>
            <a:ext cx="1621599" cy="204864"/>
          </a:xfrm>
          <a:prstGeom prst="rect">
            <a:avLst/>
          </a:prstGeom>
        </p:spPr>
        <p:txBody>
          <a:bodyPr lIns="0" tIns="0" rIns="0" bIns="0" rtlCol="0" anchor="t">
            <a:spAutoFit/>
          </a:bodyPr>
          <a:lstStyle/>
          <a:p>
            <a:pPr>
              <a:lnSpc>
                <a:spcPts val="1749"/>
              </a:lnSpc>
            </a:pPr>
            <a:r>
              <a:rPr lang="en-US" sz="1249">
                <a:solidFill>
                  <a:srgbClr val="000000"/>
                </a:solidFill>
                <a:latin typeface="Canva Sans Bold"/>
              </a:rPr>
              <a:t>YOGURT</a:t>
            </a:r>
          </a:p>
        </p:txBody>
      </p:sp>
      <p:sp>
        <p:nvSpPr>
          <p:cNvPr id="18" name="Freeform 18"/>
          <p:cNvSpPr/>
          <p:nvPr/>
        </p:nvSpPr>
        <p:spPr>
          <a:xfrm>
            <a:off x="983565" y="1100902"/>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9" name="Freeform 19"/>
          <p:cNvSpPr/>
          <p:nvPr/>
        </p:nvSpPr>
        <p:spPr>
          <a:xfrm>
            <a:off x="992083" y="1113865"/>
            <a:ext cx="63231" cy="78829"/>
          </a:xfrm>
          <a:custGeom>
            <a:avLst/>
            <a:gdLst/>
            <a:ahLst/>
            <a:cxnLst/>
            <a:rect l="l" t="t" r="r" b="b"/>
            <a:pathLst>
              <a:path w="63231" h="78829">
                <a:moveTo>
                  <a:pt x="0" y="0"/>
                </a:moveTo>
                <a:lnTo>
                  <a:pt x="63231" y="0"/>
                </a:lnTo>
                <a:lnTo>
                  <a:pt x="63231" y="78830"/>
                </a:lnTo>
                <a:lnTo>
                  <a:pt x="0" y="7883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20" name="TextBox 20"/>
          <p:cNvSpPr txBox="1"/>
          <p:nvPr/>
        </p:nvSpPr>
        <p:spPr>
          <a:xfrm>
            <a:off x="1151800" y="561216"/>
            <a:ext cx="3940949"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Most Americans get plenty of protein. If you or your family don’t eat much meat, then you may need the extra protein in Greek yogurt.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52C78"/>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DAIRY </a:t>
              </a:r>
            </a:p>
          </p:txBody>
        </p:sp>
      </p:grpSp>
      <p:grpSp>
        <p:nvGrpSpPr>
          <p:cNvPr id="5" name="Group 5"/>
          <p:cNvGrpSpPr/>
          <p:nvPr/>
        </p:nvGrpSpPr>
        <p:grpSpPr>
          <a:xfrm>
            <a:off x="983565" y="578679"/>
            <a:ext cx="84026" cy="104754"/>
            <a:chOff x="0" y="0"/>
            <a:chExt cx="112035" cy="139672"/>
          </a:xfrm>
        </p:grpSpPr>
        <p:sp>
          <p:nvSpPr>
            <p:cNvPr id="6" name="Freeform 6"/>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7" name="Freeform 7"/>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8" name="Group 8"/>
          <p:cNvGrpSpPr/>
          <p:nvPr/>
        </p:nvGrpSpPr>
        <p:grpSpPr>
          <a:xfrm>
            <a:off x="1" y="1907744"/>
            <a:ext cx="5179336" cy="712192"/>
            <a:chOff x="0" y="0"/>
            <a:chExt cx="3292121" cy="496517"/>
          </a:xfrm>
        </p:grpSpPr>
        <p:sp>
          <p:nvSpPr>
            <p:cNvPr id="9" name="Freeform 9"/>
            <p:cNvSpPr/>
            <p:nvPr/>
          </p:nvSpPr>
          <p:spPr>
            <a:xfrm>
              <a:off x="0" y="0"/>
              <a:ext cx="3292120" cy="496517"/>
            </a:xfrm>
            <a:custGeom>
              <a:avLst/>
              <a:gdLst/>
              <a:ahLst/>
              <a:cxnLst/>
              <a:rect l="l" t="t" r="r" b="b"/>
              <a:pathLst>
                <a:path w="3292120" h="496517">
                  <a:moveTo>
                    <a:pt x="0" y="0"/>
                  </a:moveTo>
                  <a:lnTo>
                    <a:pt x="3292120" y="0"/>
                  </a:lnTo>
                  <a:lnTo>
                    <a:pt x="3292120" y="496517"/>
                  </a:lnTo>
                  <a:lnTo>
                    <a:pt x="0" y="496517"/>
                  </a:lnTo>
                  <a:close/>
                </a:path>
              </a:pathLst>
            </a:custGeom>
            <a:solidFill>
              <a:srgbClr val="FFDE59">
                <a:alpha val="24706"/>
              </a:srgbClr>
            </a:solidFill>
          </p:spPr>
          <p:txBody>
            <a:bodyPr/>
            <a:lstStyle/>
            <a:p>
              <a:endParaRPr lang="en-US"/>
            </a:p>
          </p:txBody>
        </p:sp>
        <p:sp>
          <p:nvSpPr>
            <p:cNvPr id="10" name="TextBox 10"/>
            <p:cNvSpPr txBox="1"/>
            <p:nvPr/>
          </p:nvSpPr>
          <p:spPr>
            <a:xfrm>
              <a:off x="0" y="-9525"/>
              <a:ext cx="3292121" cy="506042"/>
            </a:xfrm>
            <a:prstGeom prst="rect">
              <a:avLst/>
            </a:prstGeom>
          </p:spPr>
          <p:txBody>
            <a:bodyPr lIns="50800" tIns="50800" rIns="50800" bIns="50800" rtlCol="0" anchor="ctr"/>
            <a:lstStyle/>
            <a:p>
              <a:pPr algn="ctr">
                <a:lnSpc>
                  <a:spcPts val="979"/>
                </a:lnSpc>
                <a:spcBef>
                  <a:spcPct val="0"/>
                </a:spcBef>
              </a:pPr>
              <a:endParaRPr/>
            </a:p>
          </p:txBody>
        </p:sp>
      </p:grpSp>
      <p:grpSp>
        <p:nvGrpSpPr>
          <p:cNvPr id="11" name="Group 11"/>
          <p:cNvGrpSpPr/>
          <p:nvPr/>
        </p:nvGrpSpPr>
        <p:grpSpPr>
          <a:xfrm>
            <a:off x="1114390" y="2116573"/>
            <a:ext cx="84026" cy="104754"/>
            <a:chOff x="0" y="0"/>
            <a:chExt cx="112035" cy="139672"/>
          </a:xfrm>
        </p:grpSpPr>
        <p:sp>
          <p:nvSpPr>
            <p:cNvPr id="12" name="Freeform 12"/>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3" name="Freeform 13"/>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14" name="Group 14"/>
          <p:cNvGrpSpPr/>
          <p:nvPr/>
        </p:nvGrpSpPr>
        <p:grpSpPr>
          <a:xfrm>
            <a:off x="983565" y="2677731"/>
            <a:ext cx="84026" cy="104754"/>
            <a:chOff x="0" y="0"/>
            <a:chExt cx="112035" cy="139672"/>
          </a:xfrm>
        </p:grpSpPr>
        <p:sp>
          <p:nvSpPr>
            <p:cNvPr id="15" name="Freeform 15"/>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6" name="Freeform 16"/>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17" name="Group 17"/>
          <p:cNvGrpSpPr/>
          <p:nvPr/>
        </p:nvGrpSpPr>
        <p:grpSpPr>
          <a:xfrm>
            <a:off x="992082" y="3367976"/>
            <a:ext cx="84026" cy="104754"/>
            <a:chOff x="0" y="0"/>
            <a:chExt cx="112035" cy="139672"/>
          </a:xfrm>
        </p:grpSpPr>
        <p:sp>
          <p:nvSpPr>
            <p:cNvPr id="18" name="Freeform 18"/>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9" name="Freeform 19"/>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20" name="TextBox 20"/>
          <p:cNvSpPr txBox="1"/>
          <p:nvPr/>
        </p:nvSpPr>
        <p:spPr>
          <a:xfrm>
            <a:off x="846086" y="274635"/>
            <a:ext cx="1621599" cy="204864"/>
          </a:xfrm>
          <a:prstGeom prst="rect">
            <a:avLst/>
          </a:prstGeom>
        </p:spPr>
        <p:txBody>
          <a:bodyPr lIns="0" tIns="0" rIns="0" bIns="0" rtlCol="0" anchor="t">
            <a:spAutoFit/>
          </a:bodyPr>
          <a:lstStyle/>
          <a:p>
            <a:pPr>
              <a:lnSpc>
                <a:spcPts val="1749"/>
              </a:lnSpc>
            </a:pPr>
            <a:r>
              <a:rPr lang="en-US" sz="1249">
                <a:solidFill>
                  <a:srgbClr val="000000"/>
                </a:solidFill>
                <a:latin typeface="Canva Sans Bold"/>
              </a:rPr>
              <a:t>YOGURT</a:t>
            </a:r>
          </a:p>
        </p:txBody>
      </p:sp>
      <p:sp>
        <p:nvSpPr>
          <p:cNvPr id="21" name="TextBox 21"/>
          <p:cNvSpPr txBox="1"/>
          <p:nvPr/>
        </p:nvSpPr>
        <p:spPr>
          <a:xfrm>
            <a:off x="1114391" y="559629"/>
            <a:ext cx="3934121" cy="1323504"/>
          </a:xfrm>
          <a:prstGeom prst="rect">
            <a:avLst/>
          </a:prstGeom>
        </p:spPr>
        <p:txBody>
          <a:bodyPr lIns="0" tIns="0" rIns="0" bIns="0" rtlCol="0" anchor="t">
            <a:spAutoFit/>
          </a:bodyPr>
          <a:lstStyle/>
          <a:p>
            <a:pPr>
              <a:lnSpc>
                <a:spcPts val="1330"/>
              </a:lnSpc>
            </a:pPr>
            <a:r>
              <a:rPr lang="en-US" sz="950" dirty="0">
                <a:solidFill>
                  <a:srgbClr val="000000"/>
                </a:solidFill>
                <a:latin typeface="Canva Sans Medium Italics"/>
              </a:rPr>
              <a:t>Added sugars: </a:t>
            </a:r>
            <a:r>
              <a:rPr lang="en-US" sz="950" dirty="0">
                <a:solidFill>
                  <a:srgbClr val="000000"/>
                </a:solidFill>
                <a:latin typeface="Canva Sans"/>
              </a:rPr>
              <a:t>Plain yogurt contains no added sugars, and some describe it as having a sour or tart taste. Sugar or other sweeteners are added to flavored yogurts to improve the taste and add flavor. It is best to limit too much added sugar in your diet. Some flavored yogurts have more added sugar than others. Often products with candy and cookie toppings have more added sugar. You can use the Nutrition Facts label or the Guiding  Stars to help you identify the best choices. </a:t>
            </a:r>
          </a:p>
        </p:txBody>
      </p:sp>
      <p:sp>
        <p:nvSpPr>
          <p:cNvPr id="22" name="TextBox 22"/>
          <p:cNvSpPr txBox="1"/>
          <p:nvPr/>
        </p:nvSpPr>
        <p:spPr>
          <a:xfrm>
            <a:off x="1114391" y="1930413"/>
            <a:ext cx="550267" cy="156845"/>
          </a:xfrm>
          <a:prstGeom prst="rect">
            <a:avLst/>
          </a:prstGeom>
        </p:spPr>
        <p:txBody>
          <a:bodyPr lIns="0" tIns="0" rIns="0" bIns="0" rtlCol="0" anchor="t">
            <a:spAutoFit/>
          </a:bodyPr>
          <a:lstStyle/>
          <a:p>
            <a:pPr>
              <a:lnSpc>
                <a:spcPts val="1330"/>
              </a:lnSpc>
            </a:pPr>
            <a:r>
              <a:rPr lang="en-US" sz="950" u="sng">
                <a:solidFill>
                  <a:srgbClr val="000000"/>
                </a:solidFill>
                <a:latin typeface="Canva Sans Medium"/>
              </a:rPr>
              <a:t>DO:</a:t>
            </a:r>
          </a:p>
        </p:txBody>
      </p:sp>
      <p:sp>
        <p:nvSpPr>
          <p:cNvPr id="23" name="TextBox 23"/>
          <p:cNvSpPr txBox="1"/>
          <p:nvPr/>
        </p:nvSpPr>
        <p:spPr>
          <a:xfrm>
            <a:off x="1245215" y="2097523"/>
            <a:ext cx="3803296"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Have participants compare the difference in added sugars between a plain/unflavored yogurt and a flavored/sweetened yogurt.</a:t>
            </a:r>
          </a:p>
        </p:txBody>
      </p:sp>
      <p:sp>
        <p:nvSpPr>
          <p:cNvPr id="24" name="TextBox 24"/>
          <p:cNvSpPr txBox="1"/>
          <p:nvPr/>
        </p:nvSpPr>
        <p:spPr>
          <a:xfrm>
            <a:off x="1114391" y="2658682"/>
            <a:ext cx="3934121" cy="656655"/>
          </a:xfrm>
          <a:prstGeom prst="rect">
            <a:avLst/>
          </a:prstGeom>
        </p:spPr>
        <p:txBody>
          <a:bodyPr lIns="0" tIns="0" rIns="0" bIns="0" rtlCol="0" anchor="t">
            <a:spAutoFit/>
          </a:bodyPr>
          <a:lstStyle/>
          <a:p>
            <a:pPr>
              <a:lnSpc>
                <a:spcPts val="1330"/>
              </a:lnSpc>
            </a:pPr>
            <a:r>
              <a:rPr lang="en-US" sz="950">
                <a:solidFill>
                  <a:srgbClr val="000000"/>
                </a:solidFill>
                <a:latin typeface="Canva Sans"/>
              </a:rPr>
              <a:t>Yogurt contains many beneficial nutrients. If shopping for a child who does not accept many foods and will only eat a sweetened yogurt, these can be an ok choice as a way to get in needed nutrients like calcium, protein, and vitamins A and D. </a:t>
            </a:r>
          </a:p>
        </p:txBody>
      </p:sp>
      <p:sp>
        <p:nvSpPr>
          <p:cNvPr id="25" name="TextBox 25"/>
          <p:cNvSpPr txBox="1"/>
          <p:nvPr/>
        </p:nvSpPr>
        <p:spPr>
          <a:xfrm>
            <a:off x="1114391" y="3348926"/>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Another way to keep added sugars low is to buy plain yogurt and flavor it yourself with fruit and a little cereal, granola, or nuts.</a:t>
            </a:r>
          </a:p>
        </p:txBody>
      </p:sp>
      <p:sp>
        <p:nvSpPr>
          <p:cNvPr id="26" name="TextBox 26"/>
          <p:cNvSpPr txBox="1"/>
          <p:nvPr/>
        </p:nvSpPr>
        <p:spPr>
          <a:xfrm>
            <a:off x="4906780" y="3743897"/>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52C78"/>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DAIRY  </a:t>
              </a:r>
            </a:p>
          </p:txBody>
        </p:sp>
      </p:grpSp>
      <p:sp>
        <p:nvSpPr>
          <p:cNvPr id="5" name="Freeform 5"/>
          <p:cNvSpPr/>
          <p:nvPr/>
        </p:nvSpPr>
        <p:spPr>
          <a:xfrm>
            <a:off x="846085" y="82019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559629"/>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810670"/>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Cheese is another food in the dairy food group and a good source of nutrients like calcium and protein. </a:t>
            </a:r>
          </a:p>
        </p:txBody>
      </p:sp>
      <p:sp>
        <p:nvSpPr>
          <p:cNvPr id="8" name="TextBox 8"/>
          <p:cNvSpPr txBox="1"/>
          <p:nvPr/>
        </p:nvSpPr>
        <p:spPr>
          <a:xfrm>
            <a:off x="846085" y="274635"/>
            <a:ext cx="3960510" cy="204864"/>
          </a:xfrm>
          <a:prstGeom prst="rect">
            <a:avLst/>
          </a:prstGeom>
        </p:spPr>
        <p:txBody>
          <a:bodyPr lIns="0" tIns="0" rIns="0" bIns="0" rtlCol="0" anchor="t">
            <a:spAutoFit/>
          </a:bodyPr>
          <a:lstStyle/>
          <a:p>
            <a:pPr>
              <a:lnSpc>
                <a:spcPts val="1749"/>
              </a:lnSpc>
            </a:pPr>
            <a:r>
              <a:rPr lang="en-US" sz="1249">
                <a:solidFill>
                  <a:srgbClr val="000000"/>
                </a:solidFill>
                <a:latin typeface="Canva Sans Bold"/>
              </a:rPr>
              <a:t>CHEESES</a:t>
            </a:r>
          </a:p>
        </p:txBody>
      </p:sp>
      <p:sp>
        <p:nvSpPr>
          <p:cNvPr id="9" name="Freeform 9"/>
          <p:cNvSpPr/>
          <p:nvPr/>
        </p:nvSpPr>
        <p:spPr>
          <a:xfrm>
            <a:off x="846085" y="122215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TextBox 10"/>
          <p:cNvSpPr txBox="1"/>
          <p:nvPr/>
        </p:nvSpPr>
        <p:spPr>
          <a:xfrm>
            <a:off x="990395" y="1212625"/>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But it is also a source of saturated fat and sodium, which we have talked about are ideal to limit in a healthy diet. This is why you may not see any Guiding Stars in this section. </a:t>
            </a:r>
          </a:p>
        </p:txBody>
      </p:sp>
      <p:sp>
        <p:nvSpPr>
          <p:cNvPr id="11" name="Freeform 11"/>
          <p:cNvSpPr/>
          <p:nvPr/>
        </p:nvSpPr>
        <p:spPr>
          <a:xfrm>
            <a:off x="846085" y="180508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2" name="TextBox 12"/>
          <p:cNvSpPr txBox="1"/>
          <p:nvPr/>
        </p:nvSpPr>
        <p:spPr>
          <a:xfrm>
            <a:off x="990395" y="1795556"/>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If you enjoy cheese, opt for lower fat or fat-free options of your favorite cheeses, and pay attention to how much you use when you get home. You might try to keep your portion of hard cheeses like cheddar to a 1 oz serving (the size of 2 dice) and shredded cheese to no more than 1/4 cup. </a:t>
            </a:r>
          </a:p>
        </p:txBody>
      </p:sp>
      <p:sp>
        <p:nvSpPr>
          <p:cNvPr id="13" name="TextBox 13"/>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52C78"/>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DAIRY  </a:t>
              </a:r>
            </a:p>
          </p:txBody>
        </p:sp>
      </p:grpSp>
      <p:sp>
        <p:nvSpPr>
          <p:cNvPr id="5" name="Freeform 5"/>
          <p:cNvSpPr/>
          <p:nvPr/>
        </p:nvSpPr>
        <p:spPr>
          <a:xfrm>
            <a:off x="846085" y="835219"/>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990395" y="825694"/>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A lower fat milk is the best choice. It will have less saturated fat and fewer calories, but retains all the other beneficial nutrients that are found in cow’s milk. </a:t>
            </a:r>
          </a:p>
        </p:txBody>
      </p:sp>
      <p:grpSp>
        <p:nvGrpSpPr>
          <p:cNvPr id="7" name="Group 7"/>
          <p:cNvGrpSpPr/>
          <p:nvPr/>
        </p:nvGrpSpPr>
        <p:grpSpPr>
          <a:xfrm>
            <a:off x="1" y="1437200"/>
            <a:ext cx="5179336" cy="1470281"/>
            <a:chOff x="0" y="0"/>
            <a:chExt cx="3292121" cy="1025032"/>
          </a:xfrm>
        </p:grpSpPr>
        <p:sp>
          <p:nvSpPr>
            <p:cNvPr id="8" name="Freeform 8"/>
            <p:cNvSpPr/>
            <p:nvPr/>
          </p:nvSpPr>
          <p:spPr>
            <a:xfrm>
              <a:off x="0" y="0"/>
              <a:ext cx="3292120" cy="1025032"/>
            </a:xfrm>
            <a:custGeom>
              <a:avLst/>
              <a:gdLst/>
              <a:ahLst/>
              <a:cxnLst/>
              <a:rect l="l" t="t" r="r" b="b"/>
              <a:pathLst>
                <a:path w="3292120" h="1025032">
                  <a:moveTo>
                    <a:pt x="0" y="0"/>
                  </a:moveTo>
                  <a:lnTo>
                    <a:pt x="3292120" y="0"/>
                  </a:lnTo>
                  <a:lnTo>
                    <a:pt x="3292120" y="1025032"/>
                  </a:lnTo>
                  <a:lnTo>
                    <a:pt x="0" y="1025032"/>
                  </a:lnTo>
                  <a:close/>
                </a:path>
              </a:pathLst>
            </a:custGeom>
            <a:solidFill>
              <a:srgbClr val="FFDE59">
                <a:alpha val="24706"/>
              </a:srgbClr>
            </a:solidFill>
          </p:spPr>
          <p:txBody>
            <a:bodyPr/>
            <a:lstStyle/>
            <a:p>
              <a:endParaRPr lang="en-US"/>
            </a:p>
          </p:txBody>
        </p:sp>
        <p:sp>
          <p:nvSpPr>
            <p:cNvPr id="9" name="TextBox 9"/>
            <p:cNvSpPr txBox="1"/>
            <p:nvPr/>
          </p:nvSpPr>
          <p:spPr>
            <a:xfrm>
              <a:off x="0" y="-9525"/>
              <a:ext cx="3292121" cy="1034557"/>
            </a:xfrm>
            <a:prstGeom prst="rect">
              <a:avLst/>
            </a:prstGeom>
          </p:spPr>
          <p:txBody>
            <a:bodyPr lIns="50800" tIns="50800" rIns="50800" bIns="50800" rtlCol="0" anchor="ctr"/>
            <a:lstStyle/>
            <a:p>
              <a:pPr algn="ctr">
                <a:lnSpc>
                  <a:spcPts val="979"/>
                </a:lnSpc>
                <a:spcBef>
                  <a:spcPct val="0"/>
                </a:spcBef>
              </a:pPr>
              <a:endParaRPr/>
            </a:p>
          </p:txBody>
        </p:sp>
      </p:grpSp>
      <p:sp>
        <p:nvSpPr>
          <p:cNvPr id="10" name="TextBox 10"/>
          <p:cNvSpPr txBox="1"/>
          <p:nvPr/>
        </p:nvSpPr>
        <p:spPr>
          <a:xfrm>
            <a:off x="990395" y="1698184"/>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Use a container of milk to demonstrate where you can find Saturated Fat on the Nutrition Facts label. </a:t>
            </a:r>
          </a:p>
        </p:txBody>
      </p:sp>
      <p:sp>
        <p:nvSpPr>
          <p:cNvPr id="11" name="Freeform 11"/>
          <p:cNvSpPr/>
          <p:nvPr/>
        </p:nvSpPr>
        <p:spPr>
          <a:xfrm>
            <a:off x="846085" y="1707709"/>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2" name="TextBox 12"/>
          <p:cNvSpPr txBox="1"/>
          <p:nvPr/>
        </p:nvSpPr>
        <p:spPr>
          <a:xfrm>
            <a:off x="846086" y="1451169"/>
            <a:ext cx="550267"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3" name="TextBox 13"/>
          <p:cNvSpPr txBox="1"/>
          <p:nvPr/>
        </p:nvSpPr>
        <p:spPr>
          <a:xfrm>
            <a:off x="990395" y="2100139"/>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select a milk product with 3 Guiding Stars (like skim milk) and a milk product with no or 1 Guiding Star (like whole or 2% milk). Then compare the amount of saturated fat in these products using the Nutrition Facts label. </a:t>
            </a:r>
          </a:p>
        </p:txBody>
      </p:sp>
      <p:sp>
        <p:nvSpPr>
          <p:cNvPr id="14" name="Freeform 14"/>
          <p:cNvSpPr/>
          <p:nvPr/>
        </p:nvSpPr>
        <p:spPr>
          <a:xfrm>
            <a:off x="846085" y="2109664"/>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5" name="TextBox 15"/>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16</a:t>
            </a:r>
          </a:p>
        </p:txBody>
      </p:sp>
      <p:sp>
        <p:nvSpPr>
          <p:cNvPr id="16" name="TextBox 16"/>
          <p:cNvSpPr txBox="1"/>
          <p:nvPr/>
        </p:nvSpPr>
        <p:spPr>
          <a:xfrm>
            <a:off x="846086" y="559629"/>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17" name="TextBox 17"/>
          <p:cNvSpPr txBox="1"/>
          <p:nvPr/>
        </p:nvSpPr>
        <p:spPr>
          <a:xfrm>
            <a:off x="846085" y="274635"/>
            <a:ext cx="3960510" cy="204864"/>
          </a:xfrm>
          <a:prstGeom prst="rect">
            <a:avLst/>
          </a:prstGeom>
        </p:spPr>
        <p:txBody>
          <a:bodyPr lIns="0" tIns="0" rIns="0" bIns="0" rtlCol="0" anchor="t">
            <a:spAutoFit/>
          </a:bodyPr>
          <a:lstStyle/>
          <a:p>
            <a:pPr>
              <a:lnSpc>
                <a:spcPts val="1749"/>
              </a:lnSpc>
            </a:pPr>
            <a:r>
              <a:rPr lang="en-US" sz="1249">
                <a:solidFill>
                  <a:srgbClr val="000000"/>
                </a:solidFill>
                <a:latin typeface="Canva Sans Bold"/>
              </a:rPr>
              <a:t>MILKS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52C78"/>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DAIRY  </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213358"/>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46440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Often (but not always) larger containers of milk, yogurt, and cheese have a lower unit price, which can save money. Check it every time you buy.</a:t>
            </a:r>
          </a:p>
        </p:txBody>
      </p:sp>
      <p:grpSp>
        <p:nvGrpSpPr>
          <p:cNvPr id="8" name="Group 8"/>
          <p:cNvGrpSpPr/>
          <p:nvPr/>
        </p:nvGrpSpPr>
        <p:grpSpPr>
          <a:xfrm>
            <a:off x="1" y="1056856"/>
            <a:ext cx="5179336" cy="886243"/>
            <a:chOff x="0" y="0"/>
            <a:chExt cx="3292121" cy="617860"/>
          </a:xfrm>
        </p:grpSpPr>
        <p:sp>
          <p:nvSpPr>
            <p:cNvPr id="9" name="Freeform 9"/>
            <p:cNvSpPr/>
            <p:nvPr/>
          </p:nvSpPr>
          <p:spPr>
            <a:xfrm>
              <a:off x="0" y="0"/>
              <a:ext cx="3292120" cy="617860"/>
            </a:xfrm>
            <a:custGeom>
              <a:avLst/>
              <a:gdLst/>
              <a:ahLst/>
              <a:cxnLst/>
              <a:rect l="l" t="t" r="r" b="b"/>
              <a:pathLst>
                <a:path w="3292120" h="617860">
                  <a:moveTo>
                    <a:pt x="0" y="0"/>
                  </a:moveTo>
                  <a:lnTo>
                    <a:pt x="3292120" y="0"/>
                  </a:lnTo>
                  <a:lnTo>
                    <a:pt x="3292120" y="617860"/>
                  </a:lnTo>
                  <a:lnTo>
                    <a:pt x="0" y="617860"/>
                  </a:lnTo>
                  <a:close/>
                </a:path>
              </a:pathLst>
            </a:custGeom>
            <a:solidFill>
              <a:srgbClr val="FFDE59">
                <a:alpha val="24706"/>
              </a:srgbClr>
            </a:solidFill>
          </p:spPr>
          <p:txBody>
            <a:bodyPr/>
            <a:lstStyle/>
            <a:p>
              <a:endParaRPr lang="en-US"/>
            </a:p>
          </p:txBody>
        </p:sp>
        <p:sp>
          <p:nvSpPr>
            <p:cNvPr id="10" name="TextBox 10"/>
            <p:cNvSpPr txBox="1"/>
            <p:nvPr/>
          </p:nvSpPr>
          <p:spPr>
            <a:xfrm>
              <a:off x="0" y="-9525"/>
              <a:ext cx="3292121" cy="627385"/>
            </a:xfrm>
            <a:prstGeom prst="rect">
              <a:avLst/>
            </a:prstGeom>
          </p:spPr>
          <p:txBody>
            <a:bodyPr lIns="50800" tIns="50800" rIns="50800" bIns="50800" rtlCol="0" anchor="ctr"/>
            <a:lstStyle/>
            <a:p>
              <a:pPr algn="ctr">
                <a:lnSpc>
                  <a:spcPts val="979"/>
                </a:lnSpc>
                <a:spcBef>
                  <a:spcPct val="0"/>
                </a:spcBef>
              </a:pPr>
              <a:endParaRPr/>
            </a:p>
          </p:txBody>
        </p:sp>
      </p:grpSp>
      <p:sp>
        <p:nvSpPr>
          <p:cNvPr id="11" name="TextBox 11"/>
          <p:cNvSpPr txBox="1"/>
          <p:nvPr/>
        </p:nvSpPr>
        <p:spPr>
          <a:xfrm>
            <a:off x="990395" y="131784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compare the unit price for a gallon vs quart of nonfat or 1% milk (or a single yogurt vs a 32oz container of yogurt)</a:t>
            </a:r>
          </a:p>
        </p:txBody>
      </p:sp>
      <p:sp>
        <p:nvSpPr>
          <p:cNvPr id="12" name="Freeform 12"/>
          <p:cNvSpPr/>
          <p:nvPr/>
        </p:nvSpPr>
        <p:spPr>
          <a:xfrm>
            <a:off x="846085" y="132736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3" name="TextBox 13"/>
          <p:cNvSpPr txBox="1"/>
          <p:nvPr/>
        </p:nvSpPr>
        <p:spPr>
          <a:xfrm>
            <a:off x="846086" y="1070825"/>
            <a:ext cx="550267"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4" name="TextBox 14"/>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52C78"/>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DAIRY  </a:t>
              </a:r>
            </a:p>
          </p:txBody>
        </p:sp>
      </p:grpSp>
      <p:sp>
        <p:nvSpPr>
          <p:cNvPr id="5" name="Freeform 5"/>
          <p:cNvSpPr/>
          <p:nvPr/>
        </p:nvSpPr>
        <p:spPr>
          <a:xfrm>
            <a:off x="846085" y="87734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616779"/>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867820"/>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A good option if you have trouble digesting regular milk. Lactose-free milk contains the same beneficial nutrients as cow’s milk but is easier to digest for those with lactose-intolerance. You would still want to look for lower-fat options. </a:t>
            </a:r>
          </a:p>
        </p:txBody>
      </p:sp>
      <p:sp>
        <p:nvSpPr>
          <p:cNvPr id="8" name="TextBox 8"/>
          <p:cNvSpPr txBox="1"/>
          <p:nvPr/>
        </p:nvSpPr>
        <p:spPr>
          <a:xfrm>
            <a:off x="846086" y="274635"/>
            <a:ext cx="1621599" cy="204864"/>
          </a:xfrm>
          <a:prstGeom prst="rect">
            <a:avLst/>
          </a:prstGeom>
        </p:spPr>
        <p:txBody>
          <a:bodyPr lIns="0" tIns="0" rIns="0" bIns="0" rtlCol="0" anchor="t">
            <a:spAutoFit/>
          </a:bodyPr>
          <a:lstStyle/>
          <a:p>
            <a:pPr>
              <a:lnSpc>
                <a:spcPts val="1749"/>
              </a:lnSpc>
            </a:pPr>
            <a:r>
              <a:rPr lang="en-US" sz="1249">
                <a:solidFill>
                  <a:srgbClr val="000000"/>
                </a:solidFill>
                <a:latin typeface="Canva Sans Bold"/>
              </a:rPr>
              <a:t>LACTOSE-FREE MILK</a:t>
            </a:r>
          </a:p>
        </p:txBody>
      </p:sp>
      <p:sp>
        <p:nvSpPr>
          <p:cNvPr id="9" name="TextBox 9"/>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BACKGROUND</a:t>
              </a:r>
            </a:p>
          </p:txBody>
        </p:sp>
      </p:grpSp>
      <p:sp>
        <p:nvSpPr>
          <p:cNvPr id="5" name="TextBox 5"/>
          <p:cNvSpPr txBox="1"/>
          <p:nvPr/>
        </p:nvSpPr>
        <p:spPr>
          <a:xfrm>
            <a:off x="4906780" y="377412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a:t>
            </a:r>
          </a:p>
        </p:txBody>
      </p:sp>
      <p:sp>
        <p:nvSpPr>
          <p:cNvPr id="6" name="Freeform 6"/>
          <p:cNvSpPr/>
          <p:nvPr/>
        </p:nvSpPr>
        <p:spPr>
          <a:xfrm>
            <a:off x="846085" y="641348"/>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7" name="TextBox 7"/>
          <p:cNvSpPr txBox="1"/>
          <p:nvPr/>
        </p:nvSpPr>
        <p:spPr>
          <a:xfrm>
            <a:off x="990395" y="631824"/>
            <a:ext cx="4064945" cy="179023"/>
          </a:xfrm>
          <a:prstGeom prst="rect">
            <a:avLst/>
          </a:prstGeom>
        </p:spPr>
        <p:txBody>
          <a:bodyPr lIns="0" tIns="0" rIns="0" bIns="0" rtlCol="0" anchor="t">
            <a:spAutoFit/>
          </a:bodyPr>
          <a:lstStyle/>
          <a:p>
            <a:pPr>
              <a:lnSpc>
                <a:spcPts val="1470"/>
              </a:lnSpc>
            </a:pPr>
            <a:r>
              <a:rPr lang="en-US" sz="1050">
                <a:solidFill>
                  <a:srgbClr val="000000"/>
                </a:solidFill>
                <a:latin typeface="Canva Sans Medium"/>
              </a:rPr>
              <a:t>Pitt Partners for Health </a:t>
            </a:r>
          </a:p>
        </p:txBody>
      </p:sp>
      <p:grpSp>
        <p:nvGrpSpPr>
          <p:cNvPr id="8" name="Group 8"/>
          <p:cNvGrpSpPr/>
          <p:nvPr/>
        </p:nvGrpSpPr>
        <p:grpSpPr>
          <a:xfrm>
            <a:off x="990394" y="862328"/>
            <a:ext cx="84026" cy="104754"/>
            <a:chOff x="0" y="0"/>
            <a:chExt cx="112035" cy="139672"/>
          </a:xfrm>
        </p:grpSpPr>
        <p:sp>
          <p:nvSpPr>
            <p:cNvPr id="9" name="Freeform 9"/>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Freeform 10"/>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1" name="TextBox 11"/>
          <p:cNvSpPr txBox="1"/>
          <p:nvPr/>
        </p:nvSpPr>
        <p:spPr>
          <a:xfrm>
            <a:off x="1121220" y="843279"/>
            <a:ext cx="3934121" cy="656655"/>
          </a:xfrm>
          <a:prstGeom prst="rect">
            <a:avLst/>
          </a:prstGeom>
        </p:spPr>
        <p:txBody>
          <a:bodyPr lIns="0" tIns="0" rIns="0" bIns="0" rtlCol="0" anchor="t">
            <a:spAutoFit/>
          </a:bodyPr>
          <a:lstStyle/>
          <a:p>
            <a:pPr>
              <a:lnSpc>
                <a:spcPts val="1330"/>
              </a:lnSpc>
            </a:pPr>
            <a:r>
              <a:rPr lang="en-US" sz="950">
                <a:solidFill>
                  <a:srgbClr val="000000"/>
                </a:solidFill>
                <a:latin typeface="Canva Sans"/>
              </a:rPr>
              <a:t>A community health improvement partnership that collaboratively responds to the health needs of Pitt County residents. The Healthy Lifestyles initiative team sponsors healthy grocery store tours as one of their health intervention and prevention strategies.</a:t>
            </a:r>
          </a:p>
        </p:txBody>
      </p:sp>
      <p:sp>
        <p:nvSpPr>
          <p:cNvPr id="12" name="TextBox 12"/>
          <p:cNvSpPr txBox="1"/>
          <p:nvPr/>
        </p:nvSpPr>
        <p:spPr>
          <a:xfrm>
            <a:off x="846085" y="274635"/>
            <a:ext cx="3960510" cy="204864"/>
          </a:xfrm>
          <a:prstGeom prst="rect">
            <a:avLst/>
          </a:prstGeom>
        </p:spPr>
        <p:txBody>
          <a:bodyPr lIns="0" tIns="0" rIns="0" bIns="0" rtlCol="0" anchor="t">
            <a:spAutoFit/>
          </a:bodyPr>
          <a:lstStyle/>
          <a:p>
            <a:pPr>
              <a:lnSpc>
                <a:spcPts val="1749"/>
              </a:lnSpc>
            </a:pPr>
            <a:r>
              <a:rPr lang="en-US" sz="1249">
                <a:solidFill>
                  <a:srgbClr val="000000"/>
                </a:solidFill>
                <a:latin typeface="Canva Sans Bold"/>
              </a:rPr>
              <a:t>TOUR SPONSORS and CONTRIBUTORS</a:t>
            </a:r>
          </a:p>
        </p:txBody>
      </p:sp>
      <p:sp>
        <p:nvSpPr>
          <p:cNvPr id="13" name="Freeform 13"/>
          <p:cNvSpPr/>
          <p:nvPr/>
        </p:nvSpPr>
        <p:spPr>
          <a:xfrm>
            <a:off x="846085" y="1552573"/>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4" name="TextBox 14"/>
          <p:cNvSpPr txBox="1"/>
          <p:nvPr/>
        </p:nvSpPr>
        <p:spPr>
          <a:xfrm>
            <a:off x="990395" y="1543049"/>
            <a:ext cx="4064945" cy="179023"/>
          </a:xfrm>
          <a:prstGeom prst="rect">
            <a:avLst/>
          </a:prstGeom>
        </p:spPr>
        <p:txBody>
          <a:bodyPr lIns="0" tIns="0" rIns="0" bIns="0" rtlCol="0" anchor="t">
            <a:spAutoFit/>
          </a:bodyPr>
          <a:lstStyle/>
          <a:p>
            <a:pPr>
              <a:lnSpc>
                <a:spcPts val="1470"/>
              </a:lnSpc>
            </a:pPr>
            <a:r>
              <a:rPr lang="en-US" sz="1050">
                <a:solidFill>
                  <a:srgbClr val="000000"/>
                </a:solidFill>
                <a:latin typeface="Canva Sans Medium"/>
              </a:rPr>
              <a:t>Food Lion</a:t>
            </a:r>
          </a:p>
        </p:txBody>
      </p:sp>
      <p:grpSp>
        <p:nvGrpSpPr>
          <p:cNvPr id="15" name="Group 15"/>
          <p:cNvGrpSpPr/>
          <p:nvPr/>
        </p:nvGrpSpPr>
        <p:grpSpPr>
          <a:xfrm>
            <a:off x="990394" y="1773553"/>
            <a:ext cx="84026" cy="104754"/>
            <a:chOff x="0" y="0"/>
            <a:chExt cx="112035" cy="139672"/>
          </a:xfrm>
        </p:grpSpPr>
        <p:sp>
          <p:nvSpPr>
            <p:cNvPr id="16" name="Freeform 16"/>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7" name="Freeform 17"/>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8" name="TextBox 18"/>
          <p:cNvSpPr txBox="1"/>
          <p:nvPr/>
        </p:nvSpPr>
        <p:spPr>
          <a:xfrm>
            <a:off x="1121220" y="1754503"/>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Food Lion was selected as the site for the grocery store tours because of their utilization of Guiding Stars, a tool which makes identifying nutritious food choices easy and convenient.</a:t>
            </a:r>
          </a:p>
        </p:txBody>
      </p:sp>
      <p:sp>
        <p:nvSpPr>
          <p:cNvPr id="19" name="Freeform 19"/>
          <p:cNvSpPr/>
          <p:nvPr/>
        </p:nvSpPr>
        <p:spPr>
          <a:xfrm>
            <a:off x="846085" y="296132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0" name="TextBox 20"/>
          <p:cNvSpPr txBox="1"/>
          <p:nvPr/>
        </p:nvSpPr>
        <p:spPr>
          <a:xfrm>
            <a:off x="990395" y="2942271"/>
            <a:ext cx="4064945" cy="526811"/>
          </a:xfrm>
          <a:prstGeom prst="rect">
            <a:avLst/>
          </a:prstGeom>
        </p:spPr>
        <p:txBody>
          <a:bodyPr lIns="0" tIns="0" rIns="0" bIns="0" rtlCol="0" anchor="t">
            <a:spAutoFit/>
          </a:bodyPr>
          <a:lstStyle/>
          <a:p>
            <a:pPr>
              <a:lnSpc>
                <a:spcPts val="1399"/>
              </a:lnSpc>
            </a:pPr>
            <a:r>
              <a:rPr lang="en-US" sz="999">
                <a:solidFill>
                  <a:srgbClr val="000000"/>
                </a:solidFill>
                <a:latin typeface="Canva Sans"/>
              </a:rPr>
              <a:t>This tour was designed by local registered dietitian nutritionists Kathy Kolasa PhD, RDN, LDN and Brittany Smith MS, RDN, LDN from the Brody School of Medicine. February 2024.</a:t>
            </a:r>
          </a:p>
        </p:txBody>
      </p:sp>
      <p:grpSp>
        <p:nvGrpSpPr>
          <p:cNvPr id="21" name="Group 21"/>
          <p:cNvGrpSpPr/>
          <p:nvPr/>
        </p:nvGrpSpPr>
        <p:grpSpPr>
          <a:xfrm>
            <a:off x="990394" y="2271075"/>
            <a:ext cx="84026" cy="104754"/>
            <a:chOff x="0" y="0"/>
            <a:chExt cx="112035" cy="139672"/>
          </a:xfrm>
        </p:grpSpPr>
        <p:sp>
          <p:nvSpPr>
            <p:cNvPr id="22" name="Freeform 22"/>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3" name="Freeform 23"/>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24" name="TextBox 24"/>
          <p:cNvSpPr txBox="1"/>
          <p:nvPr/>
        </p:nvSpPr>
        <p:spPr>
          <a:xfrm>
            <a:off x="1121220" y="2252026"/>
            <a:ext cx="3934121" cy="656655"/>
          </a:xfrm>
          <a:prstGeom prst="rect">
            <a:avLst/>
          </a:prstGeom>
        </p:spPr>
        <p:txBody>
          <a:bodyPr lIns="0" tIns="0" rIns="0" bIns="0" rtlCol="0" anchor="t">
            <a:spAutoFit/>
          </a:bodyPr>
          <a:lstStyle/>
          <a:p>
            <a:pPr>
              <a:lnSpc>
                <a:spcPts val="1330"/>
              </a:lnSpc>
            </a:pPr>
            <a:r>
              <a:rPr lang="en-US" sz="950">
                <a:solidFill>
                  <a:srgbClr val="000000"/>
                </a:solidFill>
                <a:latin typeface="Canva Sans"/>
              </a:rPr>
              <a:t>Food Lion provides support to local communities through their Food Lion Feeds program, a platform focused on addressing food insecurity, and is committed to making fresh produce affordable and accessible to all community members. </a:t>
            </a:r>
          </a:p>
        </p:txBody>
      </p:sp>
      <p:sp>
        <p:nvSpPr>
          <p:cNvPr id="25" name="Freeform 25"/>
          <p:cNvSpPr/>
          <p:nvPr/>
        </p:nvSpPr>
        <p:spPr>
          <a:xfrm>
            <a:off x="846085" y="356457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6" name="TextBox 26"/>
          <p:cNvSpPr txBox="1"/>
          <p:nvPr/>
        </p:nvSpPr>
        <p:spPr>
          <a:xfrm>
            <a:off x="990395" y="3545520"/>
            <a:ext cx="4064945" cy="167738"/>
          </a:xfrm>
          <a:prstGeom prst="rect">
            <a:avLst/>
          </a:prstGeom>
        </p:spPr>
        <p:txBody>
          <a:bodyPr lIns="0" tIns="0" rIns="0" bIns="0" rtlCol="0" anchor="t">
            <a:spAutoFit/>
          </a:bodyPr>
          <a:lstStyle/>
          <a:p>
            <a:pPr>
              <a:lnSpc>
                <a:spcPts val="1399"/>
              </a:lnSpc>
            </a:pPr>
            <a:r>
              <a:rPr lang="en-US" sz="999">
                <a:solidFill>
                  <a:srgbClr val="000000"/>
                </a:solidFill>
                <a:latin typeface="Canva Sans"/>
              </a:rPr>
              <a:t>Program inspired by Cooking Matters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2437"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52C78"/>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DAIRY  </a:t>
              </a:r>
            </a:p>
          </p:txBody>
        </p:sp>
      </p:grpSp>
      <p:sp>
        <p:nvSpPr>
          <p:cNvPr id="5" name="Freeform 5"/>
          <p:cNvSpPr/>
          <p:nvPr/>
        </p:nvSpPr>
        <p:spPr>
          <a:xfrm>
            <a:off x="841322" y="1067177"/>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1323" y="806610"/>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85632" y="1057653"/>
            <a:ext cx="4064945" cy="1910267"/>
          </a:xfrm>
          <a:prstGeom prst="rect">
            <a:avLst/>
          </a:prstGeom>
        </p:spPr>
        <p:txBody>
          <a:bodyPr lIns="0" tIns="0" rIns="0" bIns="0" rtlCol="0" anchor="t">
            <a:spAutoFit/>
          </a:bodyPr>
          <a:lstStyle/>
          <a:p>
            <a:pPr>
              <a:lnSpc>
                <a:spcPts val="1470"/>
              </a:lnSpc>
            </a:pPr>
            <a:r>
              <a:rPr lang="en-US" sz="1050">
                <a:solidFill>
                  <a:srgbClr val="000000"/>
                </a:solidFill>
                <a:latin typeface="Canva Sans"/>
              </a:rPr>
              <a:t>These might be chosen for a variety of reasons, but it is important to know that nondairy beverages do not have the same nutrition as cow’s milk. They are often lower in protein and other vitamins and minerals like calcium, Vitamin A, and Vitamin D, and also may have sugars added. When buying a nondairy beverage, use the Nutrition Facts label to find products that are fortified with calcium and Vitamins A and D, and which are unsweetened. The Guiding Stars and WIC-approved shelf tags can help you more easily identify better options of these beverages.</a:t>
            </a:r>
          </a:p>
        </p:txBody>
      </p:sp>
      <p:sp>
        <p:nvSpPr>
          <p:cNvPr id="8" name="TextBox 8"/>
          <p:cNvSpPr txBox="1"/>
          <p:nvPr/>
        </p:nvSpPr>
        <p:spPr>
          <a:xfrm>
            <a:off x="841322" y="274636"/>
            <a:ext cx="3960510" cy="399415"/>
          </a:xfrm>
          <a:prstGeom prst="rect">
            <a:avLst/>
          </a:prstGeom>
        </p:spPr>
        <p:txBody>
          <a:bodyPr lIns="0" tIns="0" rIns="0" bIns="0" rtlCol="0" anchor="t">
            <a:spAutoFit/>
          </a:bodyPr>
          <a:lstStyle/>
          <a:p>
            <a:pPr>
              <a:lnSpc>
                <a:spcPts val="1749"/>
              </a:lnSpc>
            </a:pPr>
            <a:r>
              <a:rPr lang="en-US" sz="1249">
                <a:solidFill>
                  <a:srgbClr val="000000"/>
                </a:solidFill>
                <a:latin typeface="Canva Sans Bold"/>
              </a:rPr>
              <a:t>PLANT-BASED OR NONDAIRY MILK BEVERAGES</a:t>
            </a:r>
          </a:p>
          <a:p>
            <a:pPr>
              <a:lnSpc>
                <a:spcPts val="1470"/>
              </a:lnSpc>
            </a:pPr>
            <a:r>
              <a:rPr lang="en-US" sz="1050">
                <a:solidFill>
                  <a:srgbClr val="000000"/>
                </a:solidFill>
                <a:latin typeface="Canva Sans"/>
              </a:rPr>
              <a:t>(like soy, almond, oat, coconut milks)</a:t>
            </a:r>
          </a:p>
        </p:txBody>
      </p:sp>
      <p:sp>
        <p:nvSpPr>
          <p:cNvPr id="9" name="Freeform 9"/>
          <p:cNvSpPr/>
          <p:nvPr/>
        </p:nvSpPr>
        <p:spPr>
          <a:xfrm>
            <a:off x="841322" y="2916932"/>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TextBox 10"/>
          <p:cNvSpPr txBox="1"/>
          <p:nvPr/>
        </p:nvSpPr>
        <p:spPr>
          <a:xfrm>
            <a:off x="985632" y="2907407"/>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Plant-based or non-dairy beverages may be found both in the refrigerator case and on non-refrigerated shelves. Items on non-refrigerated shelves are shelf-stable stable until opened but then need to be refrigerated and used with 7-10 days.</a:t>
            </a:r>
          </a:p>
        </p:txBody>
      </p:sp>
      <p:sp>
        <p:nvSpPr>
          <p:cNvPr id="11" name="TextBox 11"/>
          <p:cNvSpPr txBox="1"/>
          <p:nvPr/>
        </p:nvSpPr>
        <p:spPr>
          <a:xfrm>
            <a:off x="4902017"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19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57817"/>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700460"/>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PROCESSED MEATS</a:t>
              </a:r>
            </a:p>
          </p:txBody>
        </p:sp>
      </p:grpSp>
      <p:sp>
        <p:nvSpPr>
          <p:cNvPr id="5" name="Freeform 5"/>
          <p:cNvSpPr/>
          <p:nvPr/>
        </p:nvSpPr>
        <p:spPr>
          <a:xfrm>
            <a:off x="846085" y="469607"/>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209040"/>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460082"/>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There are NO Guiding Stars in this section since many of these products are high in sodium and saturated fat – 2 nutrients that are desirable to eat less of. </a:t>
            </a:r>
          </a:p>
        </p:txBody>
      </p:sp>
      <p:grpSp>
        <p:nvGrpSpPr>
          <p:cNvPr id="8" name="Group 8"/>
          <p:cNvGrpSpPr/>
          <p:nvPr/>
        </p:nvGrpSpPr>
        <p:grpSpPr>
          <a:xfrm>
            <a:off x="1" y="1983611"/>
            <a:ext cx="5179336" cy="685175"/>
            <a:chOff x="0" y="0"/>
            <a:chExt cx="3292121" cy="477682"/>
          </a:xfrm>
        </p:grpSpPr>
        <p:sp>
          <p:nvSpPr>
            <p:cNvPr id="9" name="Freeform 9"/>
            <p:cNvSpPr/>
            <p:nvPr/>
          </p:nvSpPr>
          <p:spPr>
            <a:xfrm>
              <a:off x="0" y="0"/>
              <a:ext cx="3292120" cy="477682"/>
            </a:xfrm>
            <a:custGeom>
              <a:avLst/>
              <a:gdLst/>
              <a:ahLst/>
              <a:cxnLst/>
              <a:rect l="l" t="t" r="r" b="b"/>
              <a:pathLst>
                <a:path w="3292120" h="477682">
                  <a:moveTo>
                    <a:pt x="0" y="0"/>
                  </a:moveTo>
                  <a:lnTo>
                    <a:pt x="3292120" y="0"/>
                  </a:lnTo>
                  <a:lnTo>
                    <a:pt x="3292120" y="477682"/>
                  </a:lnTo>
                  <a:lnTo>
                    <a:pt x="0" y="477682"/>
                  </a:lnTo>
                  <a:close/>
                </a:path>
              </a:pathLst>
            </a:custGeom>
            <a:solidFill>
              <a:srgbClr val="FFDE59">
                <a:alpha val="24706"/>
              </a:srgbClr>
            </a:solidFill>
          </p:spPr>
          <p:txBody>
            <a:bodyPr/>
            <a:lstStyle/>
            <a:p>
              <a:endParaRPr lang="en-US"/>
            </a:p>
          </p:txBody>
        </p:sp>
        <p:sp>
          <p:nvSpPr>
            <p:cNvPr id="10" name="TextBox 10"/>
            <p:cNvSpPr txBox="1"/>
            <p:nvPr/>
          </p:nvSpPr>
          <p:spPr>
            <a:xfrm>
              <a:off x="0" y="-9525"/>
              <a:ext cx="3292121" cy="487207"/>
            </a:xfrm>
            <a:prstGeom prst="rect">
              <a:avLst/>
            </a:prstGeom>
          </p:spPr>
          <p:txBody>
            <a:bodyPr lIns="50800" tIns="50800" rIns="50800" bIns="50800" rtlCol="0" anchor="ctr"/>
            <a:lstStyle/>
            <a:p>
              <a:pPr algn="ctr">
                <a:lnSpc>
                  <a:spcPts val="979"/>
                </a:lnSpc>
                <a:spcBef>
                  <a:spcPct val="0"/>
                </a:spcBef>
              </a:pPr>
              <a:endParaRPr/>
            </a:p>
          </p:txBody>
        </p:sp>
      </p:grpSp>
      <p:sp>
        <p:nvSpPr>
          <p:cNvPr id="11" name="TextBox 11"/>
          <p:cNvSpPr txBox="1"/>
          <p:nvPr/>
        </p:nvSpPr>
        <p:spPr>
          <a:xfrm>
            <a:off x="846086" y="2012328"/>
            <a:ext cx="550267"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2" name="TextBox 12"/>
          <p:cNvSpPr txBox="1"/>
          <p:nvPr/>
        </p:nvSpPr>
        <p:spPr>
          <a:xfrm>
            <a:off x="990395" y="2259343"/>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compare the difference in saturated fat between a turkey bacon/sausage and a pork bacon/sausage</a:t>
            </a:r>
          </a:p>
        </p:txBody>
      </p:sp>
      <p:sp>
        <p:nvSpPr>
          <p:cNvPr id="13" name="Freeform 13"/>
          <p:cNvSpPr/>
          <p:nvPr/>
        </p:nvSpPr>
        <p:spPr>
          <a:xfrm>
            <a:off x="846085" y="2268868"/>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nvGrpSpPr>
          <p:cNvPr id="14" name="Group 14"/>
          <p:cNvGrpSpPr/>
          <p:nvPr/>
        </p:nvGrpSpPr>
        <p:grpSpPr>
          <a:xfrm>
            <a:off x="990394" y="1052537"/>
            <a:ext cx="84026" cy="104754"/>
            <a:chOff x="0" y="0"/>
            <a:chExt cx="112035" cy="139672"/>
          </a:xfrm>
        </p:grpSpPr>
        <p:sp>
          <p:nvSpPr>
            <p:cNvPr id="15" name="Freeform 15"/>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6" name="Freeform 16"/>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grpSp>
      <p:sp>
        <p:nvSpPr>
          <p:cNvPr id="17" name="TextBox 17"/>
          <p:cNvSpPr txBox="1"/>
          <p:nvPr/>
        </p:nvSpPr>
        <p:spPr>
          <a:xfrm>
            <a:off x="1121220" y="1033487"/>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Poultry products (like chicken/turkey deli slices, turkey bacon, turkey sausage) generally contain less saturated fat than their beef or pork counterparts.</a:t>
            </a:r>
          </a:p>
        </p:txBody>
      </p:sp>
      <p:grpSp>
        <p:nvGrpSpPr>
          <p:cNvPr id="18" name="Group 18"/>
          <p:cNvGrpSpPr/>
          <p:nvPr/>
        </p:nvGrpSpPr>
        <p:grpSpPr>
          <a:xfrm>
            <a:off x="990394" y="1580857"/>
            <a:ext cx="84026" cy="104754"/>
            <a:chOff x="0" y="0"/>
            <a:chExt cx="112035" cy="139672"/>
          </a:xfrm>
        </p:grpSpPr>
        <p:sp>
          <p:nvSpPr>
            <p:cNvPr id="19" name="Freeform 19"/>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0" name="Freeform 20"/>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grpSp>
      <p:sp>
        <p:nvSpPr>
          <p:cNvPr id="21" name="TextBox 21"/>
          <p:cNvSpPr txBox="1"/>
          <p:nvPr/>
        </p:nvSpPr>
        <p:spPr>
          <a:xfrm>
            <a:off x="1121220" y="1561807"/>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Look for items labeled “low sodium” or “reduced sodium” if purchasing these.</a:t>
            </a:r>
          </a:p>
        </p:txBody>
      </p:sp>
      <p:sp>
        <p:nvSpPr>
          <p:cNvPr id="22" name="Freeform 22"/>
          <p:cNvSpPr/>
          <p:nvPr/>
        </p:nvSpPr>
        <p:spPr>
          <a:xfrm>
            <a:off x="846085" y="297700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3" name="TextBox 23"/>
          <p:cNvSpPr txBox="1"/>
          <p:nvPr/>
        </p:nvSpPr>
        <p:spPr>
          <a:xfrm>
            <a:off x="846086" y="2716438"/>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24" name="TextBox 24"/>
          <p:cNvSpPr txBox="1"/>
          <p:nvPr/>
        </p:nvSpPr>
        <p:spPr>
          <a:xfrm>
            <a:off x="990395" y="296748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These foods cannot be purchased during today’s challenge. They should only be eaten once in a while. These are not everyday foods.</a:t>
            </a:r>
          </a:p>
        </p:txBody>
      </p:sp>
      <p:sp>
        <p:nvSpPr>
          <p:cNvPr id="25" name="TextBox 25"/>
          <p:cNvSpPr txBox="1"/>
          <p:nvPr/>
        </p:nvSpPr>
        <p:spPr>
          <a:xfrm>
            <a:off x="4906780" y="3744873"/>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A02C5D"/>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CEREAL</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213358"/>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464400"/>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There are 2 important nutrients that you might look at in this section – DIETARY FIBER (which is desirable for most people to get more of) and ADDED SUGAR (which is desirable for most people to get less of).</a:t>
            </a:r>
          </a:p>
        </p:txBody>
      </p:sp>
      <p:grpSp>
        <p:nvGrpSpPr>
          <p:cNvPr id="8" name="Group 8"/>
          <p:cNvGrpSpPr/>
          <p:nvPr/>
        </p:nvGrpSpPr>
        <p:grpSpPr>
          <a:xfrm>
            <a:off x="1" y="1731291"/>
            <a:ext cx="5179336" cy="1832938"/>
            <a:chOff x="0" y="0"/>
            <a:chExt cx="3292121" cy="1277865"/>
          </a:xfrm>
        </p:grpSpPr>
        <p:sp>
          <p:nvSpPr>
            <p:cNvPr id="9" name="Freeform 9"/>
            <p:cNvSpPr/>
            <p:nvPr/>
          </p:nvSpPr>
          <p:spPr>
            <a:xfrm>
              <a:off x="0" y="0"/>
              <a:ext cx="3292120" cy="1277865"/>
            </a:xfrm>
            <a:custGeom>
              <a:avLst/>
              <a:gdLst/>
              <a:ahLst/>
              <a:cxnLst/>
              <a:rect l="l" t="t" r="r" b="b"/>
              <a:pathLst>
                <a:path w="3292120" h="1277865">
                  <a:moveTo>
                    <a:pt x="0" y="0"/>
                  </a:moveTo>
                  <a:lnTo>
                    <a:pt x="3292120" y="0"/>
                  </a:lnTo>
                  <a:lnTo>
                    <a:pt x="3292120" y="1277865"/>
                  </a:lnTo>
                  <a:lnTo>
                    <a:pt x="0" y="1277865"/>
                  </a:lnTo>
                  <a:close/>
                </a:path>
              </a:pathLst>
            </a:custGeom>
            <a:solidFill>
              <a:srgbClr val="FFDE59">
                <a:alpha val="24706"/>
              </a:srgbClr>
            </a:solidFill>
          </p:spPr>
          <p:txBody>
            <a:bodyPr/>
            <a:lstStyle/>
            <a:p>
              <a:endParaRPr lang="en-US"/>
            </a:p>
          </p:txBody>
        </p:sp>
        <p:sp>
          <p:nvSpPr>
            <p:cNvPr id="10" name="TextBox 10"/>
            <p:cNvSpPr txBox="1"/>
            <p:nvPr/>
          </p:nvSpPr>
          <p:spPr>
            <a:xfrm>
              <a:off x="0" y="-9525"/>
              <a:ext cx="3292121" cy="1287390"/>
            </a:xfrm>
            <a:prstGeom prst="rect">
              <a:avLst/>
            </a:prstGeom>
          </p:spPr>
          <p:txBody>
            <a:bodyPr lIns="50800" tIns="50800" rIns="50800" bIns="50800" rtlCol="0" anchor="ctr"/>
            <a:lstStyle/>
            <a:p>
              <a:pPr algn="ctr">
                <a:lnSpc>
                  <a:spcPts val="979"/>
                </a:lnSpc>
                <a:spcBef>
                  <a:spcPct val="0"/>
                </a:spcBef>
              </a:pPr>
              <a:endParaRPr/>
            </a:p>
          </p:txBody>
        </p:sp>
      </p:grpSp>
      <p:sp>
        <p:nvSpPr>
          <p:cNvPr id="11" name="TextBox 11"/>
          <p:cNvSpPr txBox="1"/>
          <p:nvPr/>
        </p:nvSpPr>
        <p:spPr>
          <a:xfrm>
            <a:off x="846086" y="1760009"/>
            <a:ext cx="550267"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2" name="TextBox 12"/>
          <p:cNvSpPr txBox="1"/>
          <p:nvPr/>
        </p:nvSpPr>
        <p:spPr>
          <a:xfrm>
            <a:off x="990395" y="2007024"/>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a participant select a cereal they like or are curious about. Use a box of cereal to review where to find these 2 nutrients on the Nutrition Facts label.</a:t>
            </a:r>
          </a:p>
        </p:txBody>
      </p:sp>
      <p:sp>
        <p:nvSpPr>
          <p:cNvPr id="13" name="Freeform 13"/>
          <p:cNvSpPr/>
          <p:nvPr/>
        </p:nvSpPr>
        <p:spPr>
          <a:xfrm>
            <a:off x="846085" y="2016549"/>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4" name="Freeform 14"/>
          <p:cNvSpPr/>
          <p:nvPr/>
        </p:nvSpPr>
        <p:spPr>
          <a:xfrm>
            <a:off x="846085" y="1283583"/>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5" name="TextBox 15"/>
          <p:cNvSpPr txBox="1"/>
          <p:nvPr/>
        </p:nvSpPr>
        <p:spPr>
          <a:xfrm>
            <a:off x="990395" y="1274058"/>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The Guiding Stars and WIC shelf-tag are good tools to help you identify the best products. </a:t>
            </a:r>
          </a:p>
        </p:txBody>
      </p:sp>
      <p:sp>
        <p:nvSpPr>
          <p:cNvPr id="16" name="TextBox 16"/>
          <p:cNvSpPr txBox="1"/>
          <p:nvPr/>
        </p:nvSpPr>
        <p:spPr>
          <a:xfrm>
            <a:off x="990395" y="2589955"/>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select an item with 2-3 Guiding Stars or a WIC-approved tag vs an item with no Guiding Stars (Food Lion original Tasteeo’s vs FL Honey-nut Tasteeo’s) and compare the amount of added sugar and dietary fiber in the products using the Nutrition Facts label.</a:t>
            </a:r>
          </a:p>
        </p:txBody>
      </p:sp>
      <p:sp>
        <p:nvSpPr>
          <p:cNvPr id="17" name="Freeform 17"/>
          <p:cNvSpPr/>
          <p:nvPr/>
        </p:nvSpPr>
        <p:spPr>
          <a:xfrm>
            <a:off x="846085" y="2599479"/>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8" name="TextBox 18"/>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A02C5D"/>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CEREAL</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213358"/>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46440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You can save money by buying store-brands.Try one to see if it is acceptable in taste. If your family won’t eat the product, you aren’t saving money.</a:t>
            </a:r>
          </a:p>
        </p:txBody>
      </p:sp>
      <p:grpSp>
        <p:nvGrpSpPr>
          <p:cNvPr id="8" name="Group 8"/>
          <p:cNvGrpSpPr/>
          <p:nvPr/>
        </p:nvGrpSpPr>
        <p:grpSpPr>
          <a:xfrm>
            <a:off x="1" y="1114005"/>
            <a:ext cx="5179336" cy="896186"/>
            <a:chOff x="0" y="0"/>
            <a:chExt cx="3292121" cy="624792"/>
          </a:xfrm>
        </p:grpSpPr>
        <p:sp>
          <p:nvSpPr>
            <p:cNvPr id="9" name="Freeform 9"/>
            <p:cNvSpPr/>
            <p:nvPr/>
          </p:nvSpPr>
          <p:spPr>
            <a:xfrm>
              <a:off x="0" y="0"/>
              <a:ext cx="3292120" cy="624792"/>
            </a:xfrm>
            <a:custGeom>
              <a:avLst/>
              <a:gdLst/>
              <a:ahLst/>
              <a:cxnLst/>
              <a:rect l="l" t="t" r="r" b="b"/>
              <a:pathLst>
                <a:path w="3292120" h="624792">
                  <a:moveTo>
                    <a:pt x="0" y="0"/>
                  </a:moveTo>
                  <a:lnTo>
                    <a:pt x="3292120" y="0"/>
                  </a:lnTo>
                  <a:lnTo>
                    <a:pt x="3292120" y="624792"/>
                  </a:lnTo>
                  <a:lnTo>
                    <a:pt x="0" y="624792"/>
                  </a:lnTo>
                  <a:close/>
                </a:path>
              </a:pathLst>
            </a:custGeom>
            <a:solidFill>
              <a:srgbClr val="FFDE59">
                <a:alpha val="24706"/>
              </a:srgbClr>
            </a:solidFill>
          </p:spPr>
          <p:txBody>
            <a:bodyPr/>
            <a:lstStyle/>
            <a:p>
              <a:endParaRPr lang="en-US"/>
            </a:p>
          </p:txBody>
        </p:sp>
        <p:sp>
          <p:nvSpPr>
            <p:cNvPr id="10" name="TextBox 10"/>
            <p:cNvSpPr txBox="1"/>
            <p:nvPr/>
          </p:nvSpPr>
          <p:spPr>
            <a:xfrm>
              <a:off x="0" y="-9525"/>
              <a:ext cx="3292121" cy="634317"/>
            </a:xfrm>
            <a:prstGeom prst="rect">
              <a:avLst/>
            </a:prstGeom>
          </p:spPr>
          <p:txBody>
            <a:bodyPr lIns="50800" tIns="50800" rIns="50800" bIns="50800" rtlCol="0" anchor="ctr"/>
            <a:lstStyle/>
            <a:p>
              <a:pPr algn="ctr">
                <a:lnSpc>
                  <a:spcPts val="979"/>
                </a:lnSpc>
                <a:spcBef>
                  <a:spcPct val="0"/>
                </a:spcBef>
              </a:pPr>
              <a:endParaRPr/>
            </a:p>
          </p:txBody>
        </p:sp>
      </p:grpSp>
      <p:sp>
        <p:nvSpPr>
          <p:cNvPr id="11" name="TextBox 11"/>
          <p:cNvSpPr txBox="1"/>
          <p:nvPr/>
        </p:nvSpPr>
        <p:spPr>
          <a:xfrm>
            <a:off x="846086" y="1142723"/>
            <a:ext cx="550267"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2" name="TextBox 12"/>
          <p:cNvSpPr txBox="1"/>
          <p:nvPr/>
        </p:nvSpPr>
        <p:spPr>
          <a:xfrm>
            <a:off x="990395" y="1389738"/>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compare unit price between 2 different brands of similar cereals (like FL Easy Living cereal vs Quaker life cereal).</a:t>
            </a:r>
          </a:p>
        </p:txBody>
      </p:sp>
      <p:sp>
        <p:nvSpPr>
          <p:cNvPr id="13" name="Freeform 13"/>
          <p:cNvSpPr/>
          <p:nvPr/>
        </p:nvSpPr>
        <p:spPr>
          <a:xfrm>
            <a:off x="846085" y="1399263"/>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4" name="TextBox 14"/>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EC0F47"/>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JUICE </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213358"/>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464401"/>
            <a:ext cx="4064945" cy="1333185"/>
          </a:xfrm>
          <a:prstGeom prst="rect">
            <a:avLst/>
          </a:prstGeom>
        </p:spPr>
        <p:txBody>
          <a:bodyPr lIns="0" tIns="0" rIns="0" bIns="0" rtlCol="0" anchor="t">
            <a:spAutoFit/>
          </a:bodyPr>
          <a:lstStyle/>
          <a:p>
            <a:pPr>
              <a:lnSpc>
                <a:spcPts val="1470"/>
              </a:lnSpc>
            </a:pPr>
            <a:r>
              <a:rPr lang="en-US" sz="1050">
                <a:solidFill>
                  <a:srgbClr val="000000"/>
                </a:solidFill>
                <a:latin typeface="Canva Sans"/>
              </a:rPr>
              <a:t>Fruit drinks and juices can be a concentrated source of sugars. Products without added sugars might say something like “100% fruit juice.” These beverages can still be high in natural sugars, but often will also contain more vitamins and minerals. You may use the Guiding Stars or the WIC shelf-tag to help you identify beverages with more vitamins and minerals and less added sugars. </a:t>
            </a:r>
          </a:p>
        </p:txBody>
      </p:sp>
      <p:sp>
        <p:nvSpPr>
          <p:cNvPr id="8" name="Freeform 8"/>
          <p:cNvSpPr/>
          <p:nvPr/>
        </p:nvSpPr>
        <p:spPr>
          <a:xfrm>
            <a:off x="846085" y="178075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9" name="TextBox 9"/>
          <p:cNvSpPr txBox="1"/>
          <p:nvPr/>
        </p:nvSpPr>
        <p:spPr>
          <a:xfrm>
            <a:off x="990395" y="1771231"/>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If consuming 100% fruit juice as a part of your daily servings of fruit, avoid excess. A child should not have juice until at least 1 year of age. Young children should limit fruit juice to 4 oz (1/2 cup) per day, and older children (teens) and adults should limit intake to 8 oz (1 cup) per day.</a:t>
            </a:r>
          </a:p>
        </p:txBody>
      </p:sp>
      <p:sp>
        <p:nvSpPr>
          <p:cNvPr id="10" name="TextBox 10"/>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23</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EC0F47"/>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JUICE</a:t>
              </a:r>
            </a:p>
          </p:txBody>
        </p:sp>
      </p:grpSp>
      <p:grpSp>
        <p:nvGrpSpPr>
          <p:cNvPr id="5" name="Group 5"/>
          <p:cNvGrpSpPr/>
          <p:nvPr/>
        </p:nvGrpSpPr>
        <p:grpSpPr>
          <a:xfrm>
            <a:off x="1" y="172945"/>
            <a:ext cx="5179336" cy="1081335"/>
            <a:chOff x="0" y="0"/>
            <a:chExt cx="3292121" cy="753872"/>
          </a:xfrm>
        </p:grpSpPr>
        <p:sp>
          <p:nvSpPr>
            <p:cNvPr id="6" name="Freeform 6"/>
            <p:cNvSpPr/>
            <p:nvPr/>
          </p:nvSpPr>
          <p:spPr>
            <a:xfrm>
              <a:off x="0" y="0"/>
              <a:ext cx="3292120" cy="753872"/>
            </a:xfrm>
            <a:custGeom>
              <a:avLst/>
              <a:gdLst/>
              <a:ahLst/>
              <a:cxnLst/>
              <a:rect l="l" t="t" r="r" b="b"/>
              <a:pathLst>
                <a:path w="3292120" h="753872">
                  <a:moveTo>
                    <a:pt x="0" y="0"/>
                  </a:moveTo>
                  <a:lnTo>
                    <a:pt x="3292120" y="0"/>
                  </a:lnTo>
                  <a:lnTo>
                    <a:pt x="3292120" y="753872"/>
                  </a:lnTo>
                  <a:lnTo>
                    <a:pt x="0" y="753872"/>
                  </a:lnTo>
                  <a:close/>
                </a:path>
              </a:pathLst>
            </a:custGeom>
            <a:solidFill>
              <a:srgbClr val="FFDE59">
                <a:alpha val="24706"/>
              </a:srgbClr>
            </a:solidFill>
          </p:spPr>
          <p:txBody>
            <a:bodyPr/>
            <a:lstStyle/>
            <a:p>
              <a:endParaRPr lang="en-US"/>
            </a:p>
          </p:txBody>
        </p:sp>
        <p:sp>
          <p:nvSpPr>
            <p:cNvPr id="7" name="TextBox 7"/>
            <p:cNvSpPr txBox="1"/>
            <p:nvPr/>
          </p:nvSpPr>
          <p:spPr>
            <a:xfrm>
              <a:off x="0" y="-9525"/>
              <a:ext cx="3292121" cy="763397"/>
            </a:xfrm>
            <a:prstGeom prst="rect">
              <a:avLst/>
            </a:prstGeom>
          </p:spPr>
          <p:txBody>
            <a:bodyPr lIns="50800" tIns="50800" rIns="50800" bIns="50800" rtlCol="0" anchor="ctr"/>
            <a:lstStyle/>
            <a:p>
              <a:pPr algn="ctr">
                <a:lnSpc>
                  <a:spcPts val="979"/>
                </a:lnSpc>
                <a:spcBef>
                  <a:spcPct val="0"/>
                </a:spcBef>
              </a:pPr>
              <a:endParaRPr/>
            </a:p>
          </p:txBody>
        </p:sp>
      </p:grpSp>
      <p:sp>
        <p:nvSpPr>
          <p:cNvPr id="8" name="TextBox 8"/>
          <p:cNvSpPr txBox="1"/>
          <p:nvPr/>
        </p:nvSpPr>
        <p:spPr>
          <a:xfrm>
            <a:off x="846085" y="213358"/>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9" name="Freeform 9"/>
          <p:cNvSpPr/>
          <p:nvPr/>
        </p:nvSpPr>
        <p:spPr>
          <a:xfrm>
            <a:off x="846085" y="1562471"/>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TextBox 10"/>
          <p:cNvSpPr txBox="1"/>
          <p:nvPr/>
        </p:nvSpPr>
        <p:spPr>
          <a:xfrm>
            <a:off x="846085" y="1301905"/>
            <a:ext cx="1320560"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11" name="TextBox 11"/>
          <p:cNvSpPr txBox="1"/>
          <p:nvPr/>
        </p:nvSpPr>
        <p:spPr>
          <a:xfrm>
            <a:off x="990395" y="1552946"/>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Point out that the total sugars in both beverages are still high, even though one contains more added sugars and the other contains more natural sugars. Remind participants that 100% fruit juice is best, but that it is also important to avoid excess. </a:t>
            </a:r>
          </a:p>
        </p:txBody>
      </p:sp>
      <p:sp>
        <p:nvSpPr>
          <p:cNvPr id="12" name="TextBox 12"/>
          <p:cNvSpPr txBox="1"/>
          <p:nvPr/>
        </p:nvSpPr>
        <p:spPr>
          <a:xfrm>
            <a:off x="990395" y="448678"/>
            <a:ext cx="4064945" cy="756104"/>
          </a:xfrm>
          <a:prstGeom prst="rect">
            <a:avLst/>
          </a:prstGeom>
        </p:spPr>
        <p:txBody>
          <a:bodyPr lIns="0" tIns="0" rIns="0" bIns="0" rtlCol="0" anchor="t">
            <a:spAutoFit/>
          </a:bodyPr>
          <a:lstStyle/>
          <a:p>
            <a:pPr>
              <a:lnSpc>
                <a:spcPts val="1470"/>
              </a:lnSpc>
            </a:pPr>
            <a:r>
              <a:rPr lang="en-US" sz="1050" dirty="0">
                <a:solidFill>
                  <a:srgbClr val="000000"/>
                </a:solidFill>
                <a:latin typeface="Canva Sans"/>
              </a:rPr>
              <a:t>Have participants use the Nutrition Facts label to compare the amount of added sugars in a juice cocktail vs a 100% fruit juice product (like FL cranberry juice cocktail vs FL 100% cranberry juice blend).</a:t>
            </a:r>
          </a:p>
        </p:txBody>
      </p:sp>
      <p:sp>
        <p:nvSpPr>
          <p:cNvPr id="13" name="Freeform 13"/>
          <p:cNvSpPr/>
          <p:nvPr/>
        </p:nvSpPr>
        <p:spPr>
          <a:xfrm>
            <a:off x="846085" y="458203"/>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4" name="TextBox 14"/>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24</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3722"/>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EE6A3B"/>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BREADS &amp; CRACKERS</a:t>
              </a:r>
            </a:p>
          </p:txBody>
        </p:sp>
      </p:grpSp>
      <p:sp>
        <p:nvSpPr>
          <p:cNvPr id="5" name="Freeform 5"/>
          <p:cNvSpPr/>
          <p:nvPr/>
        </p:nvSpPr>
        <p:spPr>
          <a:xfrm>
            <a:off x="846085" y="475512"/>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214945"/>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465988"/>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Whole grains provide many important nutrients like fiber and other vitamins. Fiber can help you feel full and adding more fiber to your diet may help reduce your risk of some diseases, like heart disease, diabetes, and some types of cancers. It is recommended that we add more whole grains to our diets.</a:t>
            </a:r>
          </a:p>
        </p:txBody>
      </p:sp>
      <p:sp>
        <p:nvSpPr>
          <p:cNvPr id="8" name="Freeform 8"/>
          <p:cNvSpPr/>
          <p:nvPr/>
        </p:nvSpPr>
        <p:spPr>
          <a:xfrm>
            <a:off x="846085" y="1420392"/>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9" name="TextBox 9"/>
          <p:cNvSpPr txBox="1"/>
          <p:nvPr/>
        </p:nvSpPr>
        <p:spPr>
          <a:xfrm>
            <a:off x="990395" y="1410867"/>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The Guiding Stars and WIC-approved tag can help you identify food items with more fiber and nutrients, and with less added sugars and unhealthy fats.</a:t>
            </a:r>
          </a:p>
        </p:txBody>
      </p:sp>
      <p:sp>
        <p:nvSpPr>
          <p:cNvPr id="10" name="Freeform 10"/>
          <p:cNvSpPr/>
          <p:nvPr/>
        </p:nvSpPr>
        <p:spPr>
          <a:xfrm>
            <a:off x="846085" y="2244838"/>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1" name="TextBox 11"/>
          <p:cNvSpPr txBox="1"/>
          <p:nvPr/>
        </p:nvSpPr>
        <p:spPr>
          <a:xfrm>
            <a:off x="846085" y="1984272"/>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ASK</a:t>
            </a:r>
            <a:r>
              <a:rPr lang="en-US" sz="1149" u="sng">
                <a:solidFill>
                  <a:srgbClr val="000000"/>
                </a:solidFill>
                <a:latin typeface="Canva Sans Bold"/>
              </a:rPr>
              <a:t>:</a:t>
            </a:r>
          </a:p>
        </p:txBody>
      </p:sp>
      <p:sp>
        <p:nvSpPr>
          <p:cNvPr id="12" name="TextBox 12"/>
          <p:cNvSpPr txBox="1"/>
          <p:nvPr/>
        </p:nvSpPr>
        <p:spPr>
          <a:xfrm>
            <a:off x="990395" y="2235313"/>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What do you know about whole grains and how are they different from refined grains?</a:t>
            </a:r>
          </a:p>
        </p:txBody>
      </p:sp>
      <p:sp>
        <p:nvSpPr>
          <p:cNvPr id="13" name="Freeform 13"/>
          <p:cNvSpPr/>
          <p:nvPr/>
        </p:nvSpPr>
        <p:spPr>
          <a:xfrm>
            <a:off x="846085" y="288831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4" name="TextBox 14"/>
          <p:cNvSpPr txBox="1"/>
          <p:nvPr/>
        </p:nvSpPr>
        <p:spPr>
          <a:xfrm>
            <a:off x="846085" y="2627743"/>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15" name="TextBox 15"/>
          <p:cNvSpPr txBox="1"/>
          <p:nvPr/>
        </p:nvSpPr>
        <p:spPr>
          <a:xfrm>
            <a:off x="990395" y="2878786"/>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A whole grain contains all parts of a grain and includes all of the beneficial nutrients it offers. A refined grain has had parts removed, and so is missing some of these helpful nutrients, like fiber. That’s why choosing whole grains as often as you can </a:t>
            </a:r>
          </a:p>
          <a:p>
            <a:pPr>
              <a:lnSpc>
                <a:spcPts val="1470"/>
              </a:lnSpc>
            </a:pPr>
            <a:r>
              <a:rPr lang="en-US" sz="1050">
                <a:solidFill>
                  <a:srgbClr val="000000"/>
                </a:solidFill>
                <a:latin typeface="Canva Sans"/>
              </a:rPr>
              <a:t>is a healthy choice. </a:t>
            </a:r>
          </a:p>
        </p:txBody>
      </p:sp>
      <p:sp>
        <p:nvSpPr>
          <p:cNvPr id="16" name="TextBox 16"/>
          <p:cNvSpPr txBox="1"/>
          <p:nvPr/>
        </p:nvSpPr>
        <p:spPr>
          <a:xfrm>
            <a:off x="4906780" y="374746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57817"/>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EE6A3B"/>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BREADS &amp; CRACKERS</a:t>
              </a:r>
            </a:p>
          </p:txBody>
        </p:sp>
      </p:grpSp>
      <p:sp>
        <p:nvSpPr>
          <p:cNvPr id="5" name="Freeform 5"/>
          <p:cNvSpPr/>
          <p:nvPr/>
        </p:nvSpPr>
        <p:spPr>
          <a:xfrm>
            <a:off x="846085" y="469607"/>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grpSp>
        <p:nvGrpSpPr>
          <p:cNvPr id="6" name="Group 6"/>
          <p:cNvGrpSpPr/>
          <p:nvPr/>
        </p:nvGrpSpPr>
        <p:grpSpPr>
          <a:xfrm>
            <a:off x="1" y="871563"/>
            <a:ext cx="5179336" cy="2169147"/>
            <a:chOff x="0" y="0"/>
            <a:chExt cx="3292121" cy="1512259"/>
          </a:xfrm>
        </p:grpSpPr>
        <p:sp>
          <p:nvSpPr>
            <p:cNvPr id="7" name="Freeform 7"/>
            <p:cNvSpPr/>
            <p:nvPr/>
          </p:nvSpPr>
          <p:spPr>
            <a:xfrm>
              <a:off x="0" y="0"/>
              <a:ext cx="3292120" cy="1512259"/>
            </a:xfrm>
            <a:custGeom>
              <a:avLst/>
              <a:gdLst/>
              <a:ahLst/>
              <a:cxnLst/>
              <a:rect l="l" t="t" r="r" b="b"/>
              <a:pathLst>
                <a:path w="3292120" h="1512259">
                  <a:moveTo>
                    <a:pt x="0" y="0"/>
                  </a:moveTo>
                  <a:lnTo>
                    <a:pt x="3292120" y="0"/>
                  </a:lnTo>
                  <a:lnTo>
                    <a:pt x="3292120" y="1512259"/>
                  </a:lnTo>
                  <a:lnTo>
                    <a:pt x="0" y="1512259"/>
                  </a:lnTo>
                  <a:close/>
                </a:path>
              </a:pathLst>
            </a:custGeom>
            <a:solidFill>
              <a:srgbClr val="FFDE59">
                <a:alpha val="24706"/>
              </a:srgbClr>
            </a:solidFill>
          </p:spPr>
          <p:txBody>
            <a:bodyPr/>
            <a:lstStyle/>
            <a:p>
              <a:endParaRPr lang="en-US"/>
            </a:p>
          </p:txBody>
        </p:sp>
        <p:sp>
          <p:nvSpPr>
            <p:cNvPr id="8" name="TextBox 8"/>
            <p:cNvSpPr txBox="1"/>
            <p:nvPr/>
          </p:nvSpPr>
          <p:spPr>
            <a:xfrm>
              <a:off x="0" y="-9525"/>
              <a:ext cx="3292121" cy="1521784"/>
            </a:xfrm>
            <a:prstGeom prst="rect">
              <a:avLst/>
            </a:prstGeom>
          </p:spPr>
          <p:txBody>
            <a:bodyPr lIns="50800" tIns="50800" rIns="50800" bIns="50800" rtlCol="0" anchor="ctr"/>
            <a:lstStyle/>
            <a:p>
              <a:pPr algn="ctr">
                <a:lnSpc>
                  <a:spcPts val="979"/>
                </a:lnSpc>
                <a:spcBef>
                  <a:spcPct val="0"/>
                </a:spcBef>
              </a:pPr>
              <a:endParaRPr/>
            </a:p>
          </p:txBody>
        </p:sp>
      </p:grpSp>
      <p:sp>
        <p:nvSpPr>
          <p:cNvPr id="9" name="Freeform 9"/>
          <p:cNvSpPr/>
          <p:nvPr/>
        </p:nvSpPr>
        <p:spPr>
          <a:xfrm>
            <a:off x="846085" y="115682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0" name="Freeform 10"/>
          <p:cNvSpPr/>
          <p:nvPr/>
        </p:nvSpPr>
        <p:spPr>
          <a:xfrm>
            <a:off x="846085" y="246365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1" name="Freeform 11"/>
          <p:cNvSpPr/>
          <p:nvPr/>
        </p:nvSpPr>
        <p:spPr>
          <a:xfrm>
            <a:off x="1903166" y="3164535"/>
            <a:ext cx="2239403" cy="480073"/>
          </a:xfrm>
          <a:custGeom>
            <a:avLst/>
            <a:gdLst/>
            <a:ahLst/>
            <a:cxnLst/>
            <a:rect l="l" t="t" r="r" b="b"/>
            <a:pathLst>
              <a:path w="2239403" h="480073">
                <a:moveTo>
                  <a:pt x="0" y="0"/>
                </a:moveTo>
                <a:lnTo>
                  <a:pt x="2239403" y="0"/>
                </a:lnTo>
                <a:lnTo>
                  <a:pt x="2239403" y="480073"/>
                </a:lnTo>
                <a:lnTo>
                  <a:pt x="0" y="480073"/>
                </a:lnTo>
                <a:lnTo>
                  <a:pt x="0" y="0"/>
                </a:lnTo>
                <a:close/>
              </a:path>
            </a:pathLst>
          </a:custGeom>
          <a:blipFill>
            <a:blip r:embed="rId6"/>
            <a:stretch>
              <a:fillRect t="-145337" b="-376624"/>
            </a:stretch>
          </a:blipFill>
          <a:ln w="14288" cap="sq">
            <a:solidFill>
              <a:srgbClr val="000000"/>
            </a:solidFill>
            <a:prstDash val="solid"/>
            <a:miter/>
          </a:ln>
        </p:spPr>
        <p:txBody>
          <a:bodyPr/>
          <a:lstStyle/>
          <a:p>
            <a:endParaRPr lang="en-US"/>
          </a:p>
        </p:txBody>
      </p:sp>
      <p:sp>
        <p:nvSpPr>
          <p:cNvPr id="12" name="TextBox 12"/>
          <p:cNvSpPr txBox="1"/>
          <p:nvPr/>
        </p:nvSpPr>
        <p:spPr>
          <a:xfrm>
            <a:off x="990395" y="1147296"/>
            <a:ext cx="4064945" cy="1333185"/>
          </a:xfrm>
          <a:prstGeom prst="rect">
            <a:avLst/>
          </a:prstGeom>
        </p:spPr>
        <p:txBody>
          <a:bodyPr lIns="0" tIns="0" rIns="0" bIns="0" rtlCol="0" anchor="t">
            <a:spAutoFit/>
          </a:bodyPr>
          <a:lstStyle/>
          <a:p>
            <a:pPr>
              <a:lnSpc>
                <a:spcPts val="1470"/>
              </a:lnSpc>
            </a:pPr>
            <a:r>
              <a:rPr lang="en-US" sz="1050">
                <a:solidFill>
                  <a:srgbClr val="000000"/>
                </a:solidFill>
                <a:latin typeface="Canva Sans"/>
              </a:rPr>
              <a:t>Select a whole grain product like 100% wheat bread, whole grain pasta, whole grain crackers, or brown rice. Demonstrate how to use the ingredient list to identify whole grains – these will have “whole” listed first on the ingredient list. Remind the group that the color, name, and front-of-package claims can be misleading, but you can be sure you have a whole grain by using the ingredient list.</a:t>
            </a:r>
          </a:p>
        </p:txBody>
      </p:sp>
      <p:grpSp>
        <p:nvGrpSpPr>
          <p:cNvPr id="13" name="Group 13"/>
          <p:cNvGrpSpPr/>
          <p:nvPr/>
        </p:nvGrpSpPr>
        <p:grpSpPr>
          <a:xfrm>
            <a:off x="2932569" y="3107385"/>
            <a:ext cx="920001" cy="277293"/>
            <a:chOff x="0" y="0"/>
            <a:chExt cx="641395" cy="193320"/>
          </a:xfrm>
        </p:grpSpPr>
        <p:sp>
          <p:nvSpPr>
            <p:cNvPr id="14" name="Freeform 14"/>
            <p:cNvSpPr/>
            <p:nvPr/>
          </p:nvSpPr>
          <p:spPr>
            <a:xfrm>
              <a:off x="0" y="0"/>
              <a:ext cx="641395" cy="193320"/>
            </a:xfrm>
            <a:custGeom>
              <a:avLst/>
              <a:gdLst/>
              <a:ahLst/>
              <a:cxnLst/>
              <a:rect l="l" t="t" r="r" b="b"/>
              <a:pathLst>
                <a:path w="641395" h="193320">
                  <a:moveTo>
                    <a:pt x="96660" y="0"/>
                  </a:moveTo>
                  <a:lnTo>
                    <a:pt x="544735" y="0"/>
                  </a:lnTo>
                  <a:cubicBezTo>
                    <a:pt x="598119" y="0"/>
                    <a:pt x="641395" y="43276"/>
                    <a:pt x="641395" y="96660"/>
                  </a:cubicBezTo>
                  <a:lnTo>
                    <a:pt x="641395" y="96660"/>
                  </a:lnTo>
                  <a:cubicBezTo>
                    <a:pt x="641395" y="150044"/>
                    <a:pt x="598119" y="193320"/>
                    <a:pt x="544735" y="193320"/>
                  </a:cubicBezTo>
                  <a:lnTo>
                    <a:pt x="96660" y="193320"/>
                  </a:lnTo>
                  <a:cubicBezTo>
                    <a:pt x="43276" y="193320"/>
                    <a:pt x="0" y="150044"/>
                    <a:pt x="0" y="96660"/>
                  </a:cubicBezTo>
                  <a:lnTo>
                    <a:pt x="0" y="96660"/>
                  </a:lnTo>
                  <a:cubicBezTo>
                    <a:pt x="0" y="43276"/>
                    <a:pt x="43276" y="0"/>
                    <a:pt x="96660" y="0"/>
                  </a:cubicBezTo>
                  <a:close/>
                </a:path>
              </a:pathLst>
            </a:custGeom>
            <a:solidFill>
              <a:srgbClr val="000000">
                <a:alpha val="0"/>
              </a:srgbClr>
            </a:solidFill>
            <a:ln w="28575" cap="sq">
              <a:solidFill>
                <a:srgbClr val="EE6A3B"/>
              </a:solidFill>
              <a:prstDash val="solid"/>
              <a:miter/>
            </a:ln>
          </p:spPr>
          <p:txBody>
            <a:bodyPr/>
            <a:lstStyle/>
            <a:p>
              <a:endParaRPr lang="en-US"/>
            </a:p>
          </p:txBody>
        </p:sp>
        <p:sp>
          <p:nvSpPr>
            <p:cNvPr id="15" name="TextBox 15"/>
            <p:cNvSpPr txBox="1"/>
            <p:nvPr/>
          </p:nvSpPr>
          <p:spPr>
            <a:xfrm>
              <a:off x="0" y="-19050"/>
              <a:ext cx="641395" cy="212370"/>
            </a:xfrm>
            <a:prstGeom prst="rect">
              <a:avLst/>
            </a:prstGeom>
          </p:spPr>
          <p:txBody>
            <a:bodyPr lIns="50800" tIns="50800" rIns="50800" bIns="50800" rtlCol="0" anchor="ctr"/>
            <a:lstStyle/>
            <a:p>
              <a:pPr algn="ctr">
                <a:lnSpc>
                  <a:spcPts val="1340"/>
                </a:lnSpc>
              </a:pPr>
              <a:endParaRPr/>
            </a:p>
          </p:txBody>
        </p:sp>
      </p:grpSp>
      <p:sp>
        <p:nvSpPr>
          <p:cNvPr id="16" name="TextBox 16"/>
          <p:cNvSpPr txBox="1"/>
          <p:nvPr/>
        </p:nvSpPr>
        <p:spPr>
          <a:xfrm>
            <a:off x="846085" y="209040"/>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ASK</a:t>
            </a:r>
            <a:r>
              <a:rPr lang="en-US" sz="1149" u="sng">
                <a:solidFill>
                  <a:srgbClr val="000000"/>
                </a:solidFill>
                <a:latin typeface="Canva Sans Bold"/>
              </a:rPr>
              <a:t>:</a:t>
            </a:r>
          </a:p>
        </p:txBody>
      </p:sp>
      <p:sp>
        <p:nvSpPr>
          <p:cNvPr id="17" name="TextBox 17"/>
          <p:cNvSpPr txBox="1"/>
          <p:nvPr/>
        </p:nvSpPr>
        <p:spPr>
          <a:xfrm>
            <a:off x="990395" y="460082"/>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How can you tell if a grain food like bread, tortillas, or crackers are whole grains?</a:t>
            </a:r>
          </a:p>
        </p:txBody>
      </p:sp>
      <p:sp>
        <p:nvSpPr>
          <p:cNvPr id="18" name="TextBox 18"/>
          <p:cNvSpPr txBox="1"/>
          <p:nvPr/>
        </p:nvSpPr>
        <p:spPr>
          <a:xfrm>
            <a:off x="846085" y="911976"/>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9" name="TextBox 19"/>
          <p:cNvSpPr txBox="1"/>
          <p:nvPr/>
        </p:nvSpPr>
        <p:spPr>
          <a:xfrm>
            <a:off x="990395" y="2454125"/>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Demonstrate the difference in fiber on the Nutrition Facts label in one serving of a whole grain vs its refined grain counterpart.</a:t>
            </a:r>
          </a:p>
        </p:txBody>
      </p:sp>
      <p:sp>
        <p:nvSpPr>
          <p:cNvPr id="20" name="TextBox 20"/>
          <p:cNvSpPr txBox="1"/>
          <p:nvPr/>
        </p:nvSpPr>
        <p:spPr>
          <a:xfrm>
            <a:off x="4906780" y="3739858"/>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26</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EE6A3B"/>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BREADS &amp; CRACKERS</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4401"/>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A food is considered a good source of dietary fiber if it contains more than 2.5 grams per serving (10% of the daily value) and is considered an excellent source of fiber if it contains more than 5 grams per serving (20% of the daily value).</a:t>
            </a:r>
          </a:p>
        </p:txBody>
      </p:sp>
      <p:grpSp>
        <p:nvGrpSpPr>
          <p:cNvPr id="8" name="Group 8"/>
          <p:cNvGrpSpPr/>
          <p:nvPr/>
        </p:nvGrpSpPr>
        <p:grpSpPr>
          <a:xfrm>
            <a:off x="1" y="1418806"/>
            <a:ext cx="5179336" cy="869829"/>
            <a:chOff x="0" y="0"/>
            <a:chExt cx="3292121" cy="606417"/>
          </a:xfrm>
        </p:grpSpPr>
        <p:sp>
          <p:nvSpPr>
            <p:cNvPr id="9" name="Freeform 9"/>
            <p:cNvSpPr/>
            <p:nvPr/>
          </p:nvSpPr>
          <p:spPr>
            <a:xfrm>
              <a:off x="0" y="0"/>
              <a:ext cx="3292120" cy="606417"/>
            </a:xfrm>
            <a:custGeom>
              <a:avLst/>
              <a:gdLst/>
              <a:ahLst/>
              <a:cxnLst/>
              <a:rect l="l" t="t" r="r" b="b"/>
              <a:pathLst>
                <a:path w="3292120" h="606417">
                  <a:moveTo>
                    <a:pt x="0" y="0"/>
                  </a:moveTo>
                  <a:lnTo>
                    <a:pt x="3292120" y="0"/>
                  </a:lnTo>
                  <a:lnTo>
                    <a:pt x="3292120" y="606417"/>
                  </a:lnTo>
                  <a:lnTo>
                    <a:pt x="0" y="606417"/>
                  </a:lnTo>
                  <a:close/>
                </a:path>
              </a:pathLst>
            </a:custGeom>
            <a:solidFill>
              <a:srgbClr val="FFDE59">
                <a:alpha val="24706"/>
              </a:srgbClr>
            </a:solidFill>
          </p:spPr>
          <p:txBody>
            <a:bodyPr/>
            <a:lstStyle/>
            <a:p>
              <a:endParaRPr lang="en-US"/>
            </a:p>
          </p:txBody>
        </p:sp>
        <p:sp>
          <p:nvSpPr>
            <p:cNvPr id="10" name="TextBox 10"/>
            <p:cNvSpPr txBox="1"/>
            <p:nvPr/>
          </p:nvSpPr>
          <p:spPr>
            <a:xfrm>
              <a:off x="0" y="-9525"/>
              <a:ext cx="3292121" cy="615942"/>
            </a:xfrm>
            <a:prstGeom prst="rect">
              <a:avLst/>
            </a:prstGeom>
          </p:spPr>
          <p:txBody>
            <a:bodyPr lIns="50800" tIns="50800" rIns="50800" bIns="50800" rtlCol="0" anchor="ctr"/>
            <a:lstStyle/>
            <a:p>
              <a:pPr algn="ctr">
                <a:lnSpc>
                  <a:spcPts val="979"/>
                </a:lnSpc>
                <a:spcBef>
                  <a:spcPct val="0"/>
                </a:spcBef>
              </a:pPr>
              <a:endParaRPr/>
            </a:p>
          </p:txBody>
        </p:sp>
      </p:grpSp>
      <p:sp>
        <p:nvSpPr>
          <p:cNvPr id="11" name="TextBox 11"/>
          <p:cNvSpPr txBox="1"/>
          <p:nvPr/>
        </p:nvSpPr>
        <p:spPr>
          <a:xfrm>
            <a:off x="846085" y="1459219"/>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2" name="TextBox 12"/>
          <p:cNvSpPr txBox="1"/>
          <p:nvPr/>
        </p:nvSpPr>
        <p:spPr>
          <a:xfrm>
            <a:off x="990395" y="1694538"/>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 practice by selecting a food item and determining whether it is a whole grain and a good source of dietary fiber.</a:t>
            </a:r>
          </a:p>
        </p:txBody>
      </p:sp>
      <p:sp>
        <p:nvSpPr>
          <p:cNvPr id="13" name="Freeform 13"/>
          <p:cNvSpPr/>
          <p:nvPr/>
        </p:nvSpPr>
        <p:spPr>
          <a:xfrm>
            <a:off x="846085" y="1704063"/>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4" name="TextBox 14"/>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FBBF54"/>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OLIVE OIL/OILS</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440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Plant based oils like olive oil and canola oil contain more healthy fats which may reduce the risk of many chronic diseases. </a:t>
            </a:r>
          </a:p>
        </p:txBody>
      </p:sp>
      <p:grpSp>
        <p:nvGrpSpPr>
          <p:cNvPr id="8" name="Group 8"/>
          <p:cNvGrpSpPr/>
          <p:nvPr/>
        </p:nvGrpSpPr>
        <p:grpSpPr>
          <a:xfrm>
            <a:off x="990394" y="1056855"/>
            <a:ext cx="84026" cy="104754"/>
            <a:chOff x="0" y="0"/>
            <a:chExt cx="112035" cy="139672"/>
          </a:xfrm>
        </p:grpSpPr>
        <p:sp>
          <p:nvSpPr>
            <p:cNvPr id="9" name="Freeform 9"/>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Freeform 10"/>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1" name="TextBox 11"/>
          <p:cNvSpPr txBox="1"/>
          <p:nvPr/>
        </p:nvSpPr>
        <p:spPr>
          <a:xfrm>
            <a:off x="1121220" y="1037805"/>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Canola oil and a refined (light or classic or mild) olive oil can be used for cooking at higher temperatures. They are lighter/milder in flavor because they are more refined.</a:t>
            </a:r>
          </a:p>
        </p:txBody>
      </p:sp>
      <p:grpSp>
        <p:nvGrpSpPr>
          <p:cNvPr id="12" name="Group 12"/>
          <p:cNvGrpSpPr/>
          <p:nvPr/>
        </p:nvGrpSpPr>
        <p:grpSpPr>
          <a:xfrm>
            <a:off x="990394" y="1585175"/>
            <a:ext cx="84026" cy="104754"/>
            <a:chOff x="0" y="0"/>
            <a:chExt cx="112035" cy="139672"/>
          </a:xfrm>
        </p:grpSpPr>
        <p:sp>
          <p:nvSpPr>
            <p:cNvPr id="13" name="Freeform 13"/>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4" name="Freeform 14"/>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5" name="TextBox 15"/>
          <p:cNvSpPr txBox="1"/>
          <p:nvPr/>
        </p:nvSpPr>
        <p:spPr>
          <a:xfrm>
            <a:off x="1121220" y="1566126"/>
            <a:ext cx="3934121" cy="656655"/>
          </a:xfrm>
          <a:prstGeom prst="rect">
            <a:avLst/>
          </a:prstGeom>
        </p:spPr>
        <p:txBody>
          <a:bodyPr lIns="0" tIns="0" rIns="0" bIns="0" rtlCol="0" anchor="t">
            <a:spAutoFit/>
          </a:bodyPr>
          <a:lstStyle/>
          <a:p>
            <a:pPr>
              <a:lnSpc>
                <a:spcPts val="1330"/>
              </a:lnSpc>
            </a:pPr>
            <a:r>
              <a:rPr lang="en-US" sz="950">
                <a:solidFill>
                  <a:srgbClr val="000000"/>
                </a:solidFill>
                <a:latin typeface="Canva Sans"/>
              </a:rPr>
              <a:t>An unrefined (extra virgin or robust) olive oil is best for using at lower temperature cooking or using in salads or dressings. They have a more robust flavor because they are less refined. They will also burn at a lower temperature.</a:t>
            </a:r>
          </a:p>
        </p:txBody>
      </p:sp>
      <p:sp>
        <p:nvSpPr>
          <p:cNvPr id="16" name="Freeform 16"/>
          <p:cNvSpPr/>
          <p:nvPr/>
        </p:nvSpPr>
        <p:spPr>
          <a:xfrm>
            <a:off x="846085" y="2275420"/>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7" name="TextBox 17"/>
          <p:cNvSpPr txBox="1"/>
          <p:nvPr/>
        </p:nvSpPr>
        <p:spPr>
          <a:xfrm>
            <a:off x="990395" y="2265896"/>
            <a:ext cx="4064945" cy="1333185"/>
          </a:xfrm>
          <a:prstGeom prst="rect">
            <a:avLst/>
          </a:prstGeom>
        </p:spPr>
        <p:txBody>
          <a:bodyPr lIns="0" tIns="0" rIns="0" bIns="0" rtlCol="0" anchor="t">
            <a:spAutoFit/>
          </a:bodyPr>
          <a:lstStyle/>
          <a:p>
            <a:pPr>
              <a:lnSpc>
                <a:spcPts val="1470"/>
              </a:lnSpc>
            </a:pPr>
            <a:r>
              <a:rPr lang="en-US" sz="1050">
                <a:solidFill>
                  <a:srgbClr val="000000"/>
                </a:solidFill>
                <a:latin typeface="Canva Sans"/>
              </a:rPr>
              <a:t>There is a large range of prices of olive oil, from $5 per bottle to up to $20 per bottle, depending on what brand and type of oil you purchase. You may notice the largest difference in flavor between different brands of unrefined olive oil products, but notice less of a difference between different brands of refined oils. Try the store-brand and see what you think. You can use unit price to find the best buy. </a:t>
            </a:r>
          </a:p>
        </p:txBody>
      </p:sp>
      <p:sp>
        <p:nvSpPr>
          <p:cNvPr id="18" name="TextBox 18"/>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BACKGROUND</a:t>
              </a:r>
            </a:p>
          </p:txBody>
        </p:sp>
      </p:grpSp>
      <p:sp>
        <p:nvSpPr>
          <p:cNvPr id="5" name="Freeform 5"/>
          <p:cNvSpPr/>
          <p:nvPr/>
        </p:nvSpPr>
        <p:spPr>
          <a:xfrm>
            <a:off x="846085" y="235583"/>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990395" y="226058"/>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Bold"/>
              </a:rPr>
              <a:t>NOTE, </a:t>
            </a:r>
            <a:r>
              <a:rPr lang="en-US" sz="1050">
                <a:solidFill>
                  <a:srgbClr val="000000"/>
                </a:solidFill>
                <a:latin typeface="Canva Sans"/>
              </a:rPr>
              <a:t>this tour guide is specific to Food Lion but can be used as a guide in other stores. A difference will be that Guiding Stars may not be used at other stores.</a:t>
            </a:r>
          </a:p>
        </p:txBody>
      </p:sp>
      <p:grpSp>
        <p:nvGrpSpPr>
          <p:cNvPr id="7" name="Group 7"/>
          <p:cNvGrpSpPr/>
          <p:nvPr/>
        </p:nvGrpSpPr>
        <p:grpSpPr>
          <a:xfrm>
            <a:off x="990394" y="866007"/>
            <a:ext cx="84026" cy="104754"/>
            <a:chOff x="0" y="0"/>
            <a:chExt cx="112035" cy="139672"/>
          </a:xfrm>
        </p:grpSpPr>
        <p:sp>
          <p:nvSpPr>
            <p:cNvPr id="8" name="Freeform 8"/>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9" name="Freeform 9"/>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0" name="TextBox 10"/>
          <p:cNvSpPr txBox="1"/>
          <p:nvPr/>
        </p:nvSpPr>
        <p:spPr>
          <a:xfrm>
            <a:off x="1121220" y="846957"/>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This guide was created with the Food Lion on Stantonsburg Rd in Greenville in mind. If you go to a different Food Lion, the aisles may not be in the same order. </a:t>
            </a:r>
          </a:p>
        </p:txBody>
      </p:sp>
      <p:sp>
        <p:nvSpPr>
          <p:cNvPr id="11" name="Freeform 11"/>
          <p:cNvSpPr/>
          <p:nvPr/>
        </p:nvSpPr>
        <p:spPr>
          <a:xfrm>
            <a:off x="846085" y="1422901"/>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2" name="TextBox 12"/>
          <p:cNvSpPr txBox="1"/>
          <p:nvPr/>
        </p:nvSpPr>
        <p:spPr>
          <a:xfrm>
            <a:off x="990395" y="1413376"/>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Before leading a tour, it may be helpful to visit the Food Lion online shopping website and familiarize yourself with the information and resources available to help answer questions during your tour. </a:t>
            </a:r>
          </a:p>
        </p:txBody>
      </p:sp>
      <p:grpSp>
        <p:nvGrpSpPr>
          <p:cNvPr id="13" name="Group 13"/>
          <p:cNvGrpSpPr/>
          <p:nvPr/>
        </p:nvGrpSpPr>
        <p:grpSpPr>
          <a:xfrm>
            <a:off x="990394" y="2215381"/>
            <a:ext cx="84026" cy="104754"/>
            <a:chOff x="0" y="0"/>
            <a:chExt cx="112035" cy="139672"/>
          </a:xfrm>
        </p:grpSpPr>
        <p:sp>
          <p:nvSpPr>
            <p:cNvPr id="14" name="Freeform 14"/>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5" name="Freeform 15"/>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6" name="TextBox 16"/>
          <p:cNvSpPr txBox="1"/>
          <p:nvPr/>
        </p:nvSpPr>
        <p:spPr>
          <a:xfrm>
            <a:off x="1121220" y="2196332"/>
            <a:ext cx="3934121" cy="156845"/>
          </a:xfrm>
          <a:prstGeom prst="rect">
            <a:avLst/>
          </a:prstGeom>
        </p:spPr>
        <p:txBody>
          <a:bodyPr lIns="0" tIns="0" rIns="0" bIns="0" rtlCol="0" anchor="t">
            <a:spAutoFit/>
          </a:bodyPr>
          <a:lstStyle/>
          <a:p>
            <a:pPr>
              <a:lnSpc>
                <a:spcPts val="1330"/>
              </a:lnSpc>
            </a:pPr>
            <a:r>
              <a:rPr lang="en-US" sz="950" u="sng">
                <a:solidFill>
                  <a:srgbClr val="000000"/>
                </a:solidFill>
                <a:latin typeface="Canva Sans"/>
                <a:hlinkClick r:id="rId6" tooltip="https://foodlion.com"/>
              </a:rPr>
              <a:t>https://foodlion.com/ </a:t>
            </a:r>
          </a:p>
        </p:txBody>
      </p:sp>
      <p:sp>
        <p:nvSpPr>
          <p:cNvPr id="17" name="Freeform 17"/>
          <p:cNvSpPr/>
          <p:nvPr/>
        </p:nvSpPr>
        <p:spPr>
          <a:xfrm>
            <a:off x="846085" y="2448426"/>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8" name="TextBox 18"/>
          <p:cNvSpPr txBox="1"/>
          <p:nvPr/>
        </p:nvSpPr>
        <p:spPr>
          <a:xfrm>
            <a:off x="990395" y="2438902"/>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Participants will also be provided with a Grocery Store Tour booklet which contains more information about making healthy and affordable choices at the store. They will be able to take this home and can refer to it during the challenge activity at the end.</a:t>
            </a:r>
          </a:p>
        </p:txBody>
      </p:sp>
      <p:sp>
        <p:nvSpPr>
          <p:cNvPr id="19" name="TextBox 19"/>
          <p:cNvSpPr txBox="1"/>
          <p:nvPr/>
        </p:nvSpPr>
        <p:spPr>
          <a:xfrm>
            <a:off x="4906780" y="3745732"/>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3722"/>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FBBF54"/>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SUGAR/SWEETENERS</a:t>
              </a:r>
            </a:p>
          </p:txBody>
        </p:sp>
      </p:grpSp>
      <p:sp>
        <p:nvSpPr>
          <p:cNvPr id="5" name="Freeform 5"/>
          <p:cNvSpPr/>
          <p:nvPr/>
        </p:nvSpPr>
        <p:spPr>
          <a:xfrm>
            <a:off x="846085" y="475512"/>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4945"/>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5987"/>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There are a lot of options for sweeteners, and we can categorize them into 2 groups – caloric and non-caloric. </a:t>
            </a:r>
          </a:p>
        </p:txBody>
      </p:sp>
      <p:grpSp>
        <p:nvGrpSpPr>
          <p:cNvPr id="8" name="Group 8"/>
          <p:cNvGrpSpPr/>
          <p:nvPr/>
        </p:nvGrpSpPr>
        <p:grpSpPr>
          <a:xfrm>
            <a:off x="990394" y="877467"/>
            <a:ext cx="84026" cy="104754"/>
            <a:chOff x="0" y="0"/>
            <a:chExt cx="112035" cy="139672"/>
          </a:xfrm>
        </p:grpSpPr>
        <p:sp>
          <p:nvSpPr>
            <p:cNvPr id="9" name="Freeform 9"/>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Freeform 10"/>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1" name="TextBox 11"/>
          <p:cNvSpPr txBox="1"/>
          <p:nvPr/>
        </p:nvSpPr>
        <p:spPr>
          <a:xfrm>
            <a:off x="1121220" y="858417"/>
            <a:ext cx="3934121" cy="1490216"/>
          </a:xfrm>
          <a:prstGeom prst="rect">
            <a:avLst/>
          </a:prstGeom>
        </p:spPr>
        <p:txBody>
          <a:bodyPr lIns="0" tIns="0" rIns="0" bIns="0" rtlCol="0" anchor="t">
            <a:spAutoFit/>
          </a:bodyPr>
          <a:lstStyle/>
          <a:p>
            <a:pPr>
              <a:lnSpc>
                <a:spcPts val="1330"/>
              </a:lnSpc>
            </a:pPr>
            <a:r>
              <a:rPr lang="en-US" sz="950">
                <a:solidFill>
                  <a:srgbClr val="000000"/>
                </a:solidFill>
                <a:latin typeface="Canva Sans Medium Italics"/>
              </a:rPr>
              <a:t>Caloric sweeteners</a:t>
            </a:r>
            <a:r>
              <a:rPr lang="en-US" sz="950">
                <a:solidFill>
                  <a:srgbClr val="000000"/>
                </a:solidFill>
                <a:latin typeface="Canva Sans"/>
              </a:rPr>
              <a:t> have calories and will raise blood sugar. When you see “added sugars” on the Nutrition Facts label, it tells you how much of these ingredients are in one serving of the food item. We can also purchase them separately and use them to sweeten our foods and beverages. Caloric sweeteners include white table sugar, brown sugars, raw sugar, powdered sugar, coconut sugar, cane sugar, date sugar, honey, maple syrup, agave syrup. You might use a variety of these based on your preference for taste or culinary application. </a:t>
            </a:r>
          </a:p>
        </p:txBody>
      </p:sp>
      <p:grpSp>
        <p:nvGrpSpPr>
          <p:cNvPr id="12" name="Group 12"/>
          <p:cNvGrpSpPr/>
          <p:nvPr/>
        </p:nvGrpSpPr>
        <p:grpSpPr>
          <a:xfrm>
            <a:off x="990394" y="2377337"/>
            <a:ext cx="84026" cy="104754"/>
            <a:chOff x="0" y="0"/>
            <a:chExt cx="112035" cy="139672"/>
          </a:xfrm>
        </p:grpSpPr>
        <p:sp>
          <p:nvSpPr>
            <p:cNvPr id="13" name="Freeform 13"/>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4" name="Freeform 14"/>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5" name="TextBox 15"/>
          <p:cNvSpPr txBox="1"/>
          <p:nvPr/>
        </p:nvSpPr>
        <p:spPr>
          <a:xfrm>
            <a:off x="1121220" y="2358287"/>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Most caloric sweeteners have about 4 grams of carbohydrate (and about 15 calories) per teaspoon. </a:t>
            </a:r>
          </a:p>
        </p:txBody>
      </p:sp>
      <p:sp>
        <p:nvSpPr>
          <p:cNvPr id="16" name="TextBox 16"/>
          <p:cNvSpPr txBox="1"/>
          <p:nvPr/>
        </p:nvSpPr>
        <p:spPr>
          <a:xfrm>
            <a:off x="4898979" y="3801008"/>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29</a:t>
            </a:r>
          </a:p>
        </p:txBody>
      </p:sp>
      <p:grpSp>
        <p:nvGrpSpPr>
          <p:cNvPr id="17" name="Group 17"/>
          <p:cNvGrpSpPr/>
          <p:nvPr/>
        </p:nvGrpSpPr>
        <p:grpSpPr>
          <a:xfrm>
            <a:off x="990394" y="2743732"/>
            <a:ext cx="84026" cy="104754"/>
            <a:chOff x="0" y="0"/>
            <a:chExt cx="112035" cy="139672"/>
          </a:xfrm>
        </p:grpSpPr>
        <p:sp>
          <p:nvSpPr>
            <p:cNvPr id="18" name="Freeform 18"/>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9" name="Freeform 19"/>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20" name="TextBox 20"/>
          <p:cNvSpPr txBox="1"/>
          <p:nvPr/>
        </p:nvSpPr>
        <p:spPr>
          <a:xfrm>
            <a:off x="1121220" y="2724683"/>
            <a:ext cx="3934121" cy="1490216"/>
          </a:xfrm>
          <a:prstGeom prst="rect">
            <a:avLst/>
          </a:prstGeom>
        </p:spPr>
        <p:txBody>
          <a:bodyPr lIns="0" tIns="0" rIns="0" bIns="0" rtlCol="0" anchor="t">
            <a:spAutoFit/>
          </a:bodyPr>
          <a:lstStyle/>
          <a:p>
            <a:pPr>
              <a:lnSpc>
                <a:spcPts val="1330"/>
              </a:lnSpc>
            </a:pPr>
            <a:r>
              <a:rPr lang="en-US" sz="950" dirty="0">
                <a:solidFill>
                  <a:srgbClr val="000000"/>
                </a:solidFill>
                <a:latin typeface="Canva Sans"/>
              </a:rPr>
              <a:t>You can purchase blends of caloric and non-caloric sugars, like Splenda blended with cane sugar. You will use half the amount of a blend that you would use of regular sugar. This product will still have calories, but half as much as a regular caloric sweetener since you are using less.</a:t>
            </a:r>
          </a:p>
          <a:p>
            <a:pPr>
              <a:lnSpc>
                <a:spcPts val="1330"/>
              </a:lnSpc>
            </a:pPr>
            <a:endParaRPr lang="en-US" sz="950" dirty="0">
              <a:solidFill>
                <a:srgbClr val="000000"/>
              </a:solidFill>
              <a:latin typeface="Canva Sans"/>
            </a:endParaRPr>
          </a:p>
          <a:p>
            <a:pPr>
              <a:lnSpc>
                <a:spcPts val="1330"/>
              </a:lnSpc>
            </a:pPr>
            <a:r>
              <a:rPr lang="en-US" sz="950" dirty="0">
                <a:solidFill>
                  <a:srgbClr val="000000"/>
                </a:solidFill>
                <a:latin typeface="Canva Sans"/>
              </a:rPr>
              <a:t>Look at various types of salt.  There is no need to purchase expensive Mediterranean salt even if following the Med diet.</a:t>
            </a:r>
          </a:p>
          <a:p>
            <a:pPr>
              <a:lnSpc>
                <a:spcPts val="1330"/>
              </a:lnSpc>
            </a:pPr>
            <a:endParaRPr lang="en-US" sz="950" dirty="0">
              <a:solidFill>
                <a:srgbClr val="000000"/>
              </a:solidFill>
              <a:latin typeface="Canva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2437"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FBBF54"/>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SUGAR/SWEETENERS</a:t>
              </a:r>
            </a:p>
          </p:txBody>
        </p:sp>
      </p:grpSp>
      <p:grpSp>
        <p:nvGrpSpPr>
          <p:cNvPr id="5" name="Group 5"/>
          <p:cNvGrpSpPr/>
          <p:nvPr/>
        </p:nvGrpSpPr>
        <p:grpSpPr>
          <a:xfrm>
            <a:off x="985631" y="240740"/>
            <a:ext cx="84026" cy="104754"/>
            <a:chOff x="0" y="0"/>
            <a:chExt cx="112035" cy="139672"/>
          </a:xfrm>
        </p:grpSpPr>
        <p:sp>
          <p:nvSpPr>
            <p:cNvPr id="6" name="Freeform 6"/>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7" name="Freeform 7"/>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8" name="TextBox 8"/>
          <p:cNvSpPr txBox="1"/>
          <p:nvPr/>
        </p:nvSpPr>
        <p:spPr>
          <a:xfrm>
            <a:off x="1116457" y="221690"/>
            <a:ext cx="3934121" cy="1323504"/>
          </a:xfrm>
          <a:prstGeom prst="rect">
            <a:avLst/>
          </a:prstGeom>
        </p:spPr>
        <p:txBody>
          <a:bodyPr lIns="0" tIns="0" rIns="0" bIns="0" rtlCol="0" anchor="t">
            <a:spAutoFit/>
          </a:bodyPr>
          <a:lstStyle/>
          <a:p>
            <a:pPr>
              <a:lnSpc>
                <a:spcPts val="1330"/>
              </a:lnSpc>
            </a:pPr>
            <a:r>
              <a:rPr lang="en-US" sz="950">
                <a:solidFill>
                  <a:srgbClr val="000000"/>
                </a:solidFill>
                <a:latin typeface="Canva Sans"/>
              </a:rPr>
              <a:t>You may have heard that honey is a better alternative to sugar because it is "natural." You might be surprised to learn that most added sugars also come from natural sources like sugar cane, sugar beets, maple trees, corn, or the agave plant. Whether you prefer honey, brown sugar, sugar in the raw, maple syrup, or some other caloric sweetener, it is important to be mindful of how much you use since they will impact blood sugars in much the same way and will contribute the same amount of total carbohydrate and calories. </a:t>
            </a:r>
          </a:p>
        </p:txBody>
      </p:sp>
      <p:sp>
        <p:nvSpPr>
          <p:cNvPr id="9" name="TextBox 9"/>
          <p:cNvSpPr txBox="1"/>
          <p:nvPr/>
        </p:nvSpPr>
        <p:spPr>
          <a:xfrm>
            <a:off x="4894216" y="3795698"/>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30</a:t>
            </a:r>
          </a:p>
        </p:txBody>
      </p:sp>
      <p:grpSp>
        <p:nvGrpSpPr>
          <p:cNvPr id="10" name="Group 10"/>
          <p:cNvGrpSpPr/>
          <p:nvPr/>
        </p:nvGrpSpPr>
        <p:grpSpPr>
          <a:xfrm>
            <a:off x="985631" y="1578684"/>
            <a:ext cx="84026" cy="104754"/>
            <a:chOff x="0" y="0"/>
            <a:chExt cx="112035" cy="139672"/>
          </a:xfrm>
        </p:grpSpPr>
        <p:sp>
          <p:nvSpPr>
            <p:cNvPr id="11" name="Freeform 11"/>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2" name="Freeform 12"/>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3" name="TextBox 13"/>
          <p:cNvSpPr txBox="1"/>
          <p:nvPr/>
        </p:nvSpPr>
        <p:spPr>
          <a:xfrm>
            <a:off x="1116457" y="1559635"/>
            <a:ext cx="3934121" cy="2157065"/>
          </a:xfrm>
          <a:prstGeom prst="rect">
            <a:avLst/>
          </a:prstGeom>
        </p:spPr>
        <p:txBody>
          <a:bodyPr lIns="0" tIns="0" rIns="0" bIns="0" rtlCol="0" anchor="t">
            <a:spAutoFit/>
          </a:bodyPr>
          <a:lstStyle/>
          <a:p>
            <a:pPr>
              <a:lnSpc>
                <a:spcPts val="1330"/>
              </a:lnSpc>
            </a:pPr>
            <a:r>
              <a:rPr lang="en-US" sz="950">
                <a:solidFill>
                  <a:srgbClr val="000000"/>
                </a:solidFill>
                <a:latin typeface="Canva Sans Medium Italics"/>
              </a:rPr>
              <a:t>Non-caloric sweeteners</a:t>
            </a:r>
            <a:r>
              <a:rPr lang="en-US" sz="950">
                <a:solidFill>
                  <a:srgbClr val="000000"/>
                </a:solidFill>
                <a:latin typeface="Canva Sans"/>
              </a:rPr>
              <a:t> do not contribute calories to the diet and do not raise blood sugar. These include Splenda (sucralose), equal (aspartame), sweet-n-low (saccharin), and FL’s zero-calorie sweetener, as well as natural non-caloric sweeteners like stevia and monk-fruit. These products may be useful for individuals trying to reduce calorie intake or control blood sugar. Some non-caloric sweeteners like saccharin and aspartame cannot be heated and so are not good substitutes in baked goods. Others like sucralose and stevia are stable when heated and can be a good substitute for sugar when baking. Since non-caloric sweeteners are sweeter than table sugar, you may not need to use as much, so make sure you read the instructions on the package you purchase so you know how much to use.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FBBF54"/>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SALT </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4401"/>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You may have heard that salt contains sodium, which is a nutrient that is desirable for most people to eat less of. There are a lot of herbs, spices, and salt-free blends in this section that you might use to add flavor to your foods while using less salt. </a:t>
            </a:r>
          </a:p>
        </p:txBody>
      </p:sp>
      <p:sp>
        <p:nvSpPr>
          <p:cNvPr id="8" name="Freeform 8"/>
          <p:cNvSpPr/>
          <p:nvPr/>
        </p:nvSpPr>
        <p:spPr>
          <a:xfrm>
            <a:off x="846085" y="141880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9" name="TextBox 9"/>
          <p:cNvSpPr txBox="1"/>
          <p:nvPr/>
        </p:nvSpPr>
        <p:spPr>
          <a:xfrm>
            <a:off x="990395" y="1409281"/>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The difference between salt products like table salt, sea salt, black salt, and Mediterranean salt is mostly in the coarseness of the grain, where it comes from, and the degree of processing. The amount of sodium in these products is mostly the same but the prices vary greatly. Use unit pricing.</a:t>
            </a:r>
          </a:p>
        </p:txBody>
      </p:sp>
      <p:sp>
        <p:nvSpPr>
          <p:cNvPr id="10" name="Freeform 10"/>
          <p:cNvSpPr/>
          <p:nvPr/>
        </p:nvSpPr>
        <p:spPr>
          <a:xfrm>
            <a:off x="846085" y="236368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1" name="TextBox 11"/>
          <p:cNvSpPr txBox="1"/>
          <p:nvPr/>
        </p:nvSpPr>
        <p:spPr>
          <a:xfrm>
            <a:off x="990395" y="235416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Some people find sea salt to add more flavor to their food. The cut of the crystal may give that sensation and so some people will use less sea salt than regular salt as they season their food.</a:t>
            </a:r>
          </a:p>
        </p:txBody>
      </p:sp>
      <p:sp>
        <p:nvSpPr>
          <p:cNvPr id="12" name="Freeform 12"/>
          <p:cNvSpPr/>
          <p:nvPr/>
        </p:nvSpPr>
        <p:spPr>
          <a:xfrm>
            <a:off x="846085" y="294661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3" name="TextBox 13"/>
          <p:cNvSpPr txBox="1"/>
          <p:nvPr/>
        </p:nvSpPr>
        <p:spPr>
          <a:xfrm>
            <a:off x="990395" y="293709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One thing that may be helpful to look for is an iodized salt, especially if you feel like your diet does not contain other sources of iodine like fish and seafood, dairy, and seaweed.</a:t>
            </a:r>
          </a:p>
        </p:txBody>
      </p:sp>
      <p:sp>
        <p:nvSpPr>
          <p:cNvPr id="14" name="TextBox 14"/>
          <p:cNvSpPr txBox="1"/>
          <p:nvPr/>
        </p:nvSpPr>
        <p:spPr>
          <a:xfrm>
            <a:off x="4906780"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FBBF54"/>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CANNED FRUIT</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4401"/>
            <a:ext cx="4064945" cy="1140825"/>
          </a:xfrm>
          <a:prstGeom prst="rect">
            <a:avLst/>
          </a:prstGeom>
        </p:spPr>
        <p:txBody>
          <a:bodyPr lIns="0" tIns="0" rIns="0" bIns="0" rtlCol="0" anchor="t">
            <a:spAutoFit/>
          </a:bodyPr>
          <a:lstStyle/>
          <a:p>
            <a:pPr>
              <a:lnSpc>
                <a:spcPts val="1470"/>
              </a:lnSpc>
            </a:pPr>
            <a:r>
              <a:rPr lang="en-US" sz="1050">
                <a:solidFill>
                  <a:srgbClr val="000000"/>
                </a:solidFill>
                <a:latin typeface="Canva Sans"/>
              </a:rPr>
              <a:t>Canned fruit can be an affordable and nutritious way to enjoy this food group. The WIC shelf-tag and Guiding Stars can help you identify the best options that contain more vitamins and minerals and less added sugars. Remember that you can use the unit price to find the product, brand, or size that fits best in your budget.</a:t>
            </a:r>
          </a:p>
        </p:txBody>
      </p:sp>
      <p:sp>
        <p:nvSpPr>
          <p:cNvPr id="8" name="TextBox 8"/>
          <p:cNvSpPr txBox="1"/>
          <p:nvPr/>
        </p:nvSpPr>
        <p:spPr>
          <a:xfrm>
            <a:off x="4906780"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32</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ABD96C"/>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BEANS</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4401"/>
            <a:ext cx="4064945" cy="1140825"/>
          </a:xfrm>
          <a:prstGeom prst="rect">
            <a:avLst/>
          </a:prstGeom>
        </p:spPr>
        <p:txBody>
          <a:bodyPr lIns="0" tIns="0" rIns="0" bIns="0" rtlCol="0" anchor="t">
            <a:spAutoFit/>
          </a:bodyPr>
          <a:lstStyle/>
          <a:p>
            <a:pPr>
              <a:lnSpc>
                <a:spcPts val="1470"/>
              </a:lnSpc>
            </a:pPr>
            <a:r>
              <a:rPr lang="en-US" sz="1050">
                <a:solidFill>
                  <a:srgbClr val="000000"/>
                </a:solidFill>
                <a:latin typeface="Canva Sans"/>
              </a:rPr>
              <a:t>Beans and other legumes like lentils are good sources of plant protein, as well as dietary fiber, and are low in saturated fat. They are also one of the most affordable sources of protein in the grocery store. One serving of beans or lentils has about 7 grams of protein, which is about the same amount of protein as one egg. </a:t>
            </a:r>
          </a:p>
        </p:txBody>
      </p:sp>
      <p:sp>
        <p:nvSpPr>
          <p:cNvPr id="8" name="Freeform 8"/>
          <p:cNvSpPr/>
          <p:nvPr/>
        </p:nvSpPr>
        <p:spPr>
          <a:xfrm>
            <a:off x="998911" y="1598138"/>
            <a:ext cx="63231" cy="78829"/>
          </a:xfrm>
          <a:custGeom>
            <a:avLst/>
            <a:gdLst/>
            <a:ahLst/>
            <a:cxnLst/>
            <a:rect l="l" t="t" r="r" b="b"/>
            <a:pathLst>
              <a:path w="63231" h="78829">
                <a:moveTo>
                  <a:pt x="0" y="0"/>
                </a:moveTo>
                <a:lnTo>
                  <a:pt x="63231" y="0"/>
                </a:lnTo>
                <a:lnTo>
                  <a:pt x="63231" y="78829"/>
                </a:lnTo>
                <a:lnTo>
                  <a:pt x="0" y="788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9" name="Freeform 9"/>
          <p:cNvSpPr/>
          <p:nvPr/>
        </p:nvSpPr>
        <p:spPr>
          <a:xfrm>
            <a:off x="846085" y="159978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TextBox 10"/>
          <p:cNvSpPr txBox="1"/>
          <p:nvPr/>
        </p:nvSpPr>
        <p:spPr>
          <a:xfrm>
            <a:off x="990395" y="1590256"/>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Beans can be purchased dried or canned. Dried beans are often less expensive and contain less sodium, but require a longer cook time and may need to be soaked for 6-8 hours before cooking. Dried lentils, however, do not require pre-soaking, and can cook up in about 30 minutes. </a:t>
            </a:r>
          </a:p>
        </p:txBody>
      </p:sp>
      <p:sp>
        <p:nvSpPr>
          <p:cNvPr id="11" name="Freeform 11"/>
          <p:cNvSpPr/>
          <p:nvPr/>
        </p:nvSpPr>
        <p:spPr>
          <a:xfrm>
            <a:off x="998911" y="2544661"/>
            <a:ext cx="63231" cy="78829"/>
          </a:xfrm>
          <a:custGeom>
            <a:avLst/>
            <a:gdLst/>
            <a:ahLst/>
            <a:cxnLst/>
            <a:rect l="l" t="t" r="r" b="b"/>
            <a:pathLst>
              <a:path w="63231" h="78829">
                <a:moveTo>
                  <a:pt x="0" y="0"/>
                </a:moveTo>
                <a:lnTo>
                  <a:pt x="63231" y="0"/>
                </a:lnTo>
                <a:lnTo>
                  <a:pt x="63231" y="78829"/>
                </a:lnTo>
                <a:lnTo>
                  <a:pt x="0" y="788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2" name="Freeform 12"/>
          <p:cNvSpPr/>
          <p:nvPr/>
        </p:nvSpPr>
        <p:spPr>
          <a:xfrm>
            <a:off x="846085" y="2546302"/>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3" name="TextBox 13"/>
          <p:cNvSpPr txBox="1"/>
          <p:nvPr/>
        </p:nvSpPr>
        <p:spPr>
          <a:xfrm>
            <a:off x="990395" y="2536778"/>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Canned beans can be a more convenient option for quick and easy meals, but could also be a source of sodium or other seasonings. You can look for cans that say “no salt added” or “low sodium” or with no seasoning to help keep sodium low. These will also be indicated with Guiding Stars.</a:t>
            </a:r>
          </a:p>
        </p:txBody>
      </p:sp>
      <p:sp>
        <p:nvSpPr>
          <p:cNvPr id="14" name="TextBox 14"/>
          <p:cNvSpPr txBox="1"/>
          <p:nvPr/>
        </p:nvSpPr>
        <p:spPr>
          <a:xfrm>
            <a:off x="4906780"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ABD96C"/>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BEANS </a:t>
              </a:r>
            </a:p>
          </p:txBody>
        </p:sp>
      </p:grpSp>
      <p:grpSp>
        <p:nvGrpSpPr>
          <p:cNvPr id="5" name="Group 5"/>
          <p:cNvGrpSpPr/>
          <p:nvPr/>
        </p:nvGrpSpPr>
        <p:grpSpPr>
          <a:xfrm>
            <a:off x="1" y="183590"/>
            <a:ext cx="5179336" cy="1105056"/>
            <a:chOff x="0" y="0"/>
            <a:chExt cx="3292121" cy="770409"/>
          </a:xfrm>
        </p:grpSpPr>
        <p:sp>
          <p:nvSpPr>
            <p:cNvPr id="6" name="Freeform 6"/>
            <p:cNvSpPr/>
            <p:nvPr/>
          </p:nvSpPr>
          <p:spPr>
            <a:xfrm>
              <a:off x="0" y="0"/>
              <a:ext cx="3292120" cy="770409"/>
            </a:xfrm>
            <a:custGeom>
              <a:avLst/>
              <a:gdLst/>
              <a:ahLst/>
              <a:cxnLst/>
              <a:rect l="l" t="t" r="r" b="b"/>
              <a:pathLst>
                <a:path w="3292120" h="770409">
                  <a:moveTo>
                    <a:pt x="0" y="0"/>
                  </a:moveTo>
                  <a:lnTo>
                    <a:pt x="3292120" y="0"/>
                  </a:lnTo>
                  <a:lnTo>
                    <a:pt x="3292120" y="770409"/>
                  </a:lnTo>
                  <a:lnTo>
                    <a:pt x="0" y="770409"/>
                  </a:lnTo>
                  <a:close/>
                </a:path>
              </a:pathLst>
            </a:custGeom>
            <a:solidFill>
              <a:srgbClr val="FFDE59">
                <a:alpha val="24706"/>
              </a:srgbClr>
            </a:solidFill>
          </p:spPr>
          <p:txBody>
            <a:bodyPr/>
            <a:lstStyle/>
            <a:p>
              <a:endParaRPr lang="en-US"/>
            </a:p>
          </p:txBody>
        </p:sp>
        <p:sp>
          <p:nvSpPr>
            <p:cNvPr id="7" name="TextBox 7"/>
            <p:cNvSpPr txBox="1"/>
            <p:nvPr/>
          </p:nvSpPr>
          <p:spPr>
            <a:xfrm>
              <a:off x="0" y="-9525"/>
              <a:ext cx="3292121" cy="779934"/>
            </a:xfrm>
            <a:prstGeom prst="rect">
              <a:avLst/>
            </a:prstGeom>
          </p:spPr>
          <p:txBody>
            <a:bodyPr lIns="50800" tIns="50800" rIns="50800" bIns="50800" rtlCol="0" anchor="ctr"/>
            <a:lstStyle/>
            <a:p>
              <a:pPr algn="ctr">
                <a:lnSpc>
                  <a:spcPts val="979"/>
                </a:lnSpc>
                <a:spcBef>
                  <a:spcPct val="0"/>
                </a:spcBef>
              </a:pPr>
              <a:endParaRPr/>
            </a:p>
          </p:txBody>
        </p:sp>
      </p:grpSp>
      <p:sp>
        <p:nvSpPr>
          <p:cNvPr id="8" name="TextBox 8"/>
          <p:cNvSpPr txBox="1"/>
          <p:nvPr/>
        </p:nvSpPr>
        <p:spPr>
          <a:xfrm>
            <a:off x="846085" y="224003"/>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9" name="TextBox 9"/>
          <p:cNvSpPr txBox="1"/>
          <p:nvPr/>
        </p:nvSpPr>
        <p:spPr>
          <a:xfrm>
            <a:off x="990395" y="459323"/>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compare the amount of sodium in one serving of dry, and canned-no-salt added, low/reduced sodium, and regular kidney beans. Discuss ways to reduce sodium by draining and rinsing canned items. </a:t>
            </a:r>
          </a:p>
        </p:txBody>
      </p:sp>
      <p:sp>
        <p:nvSpPr>
          <p:cNvPr id="10" name="Freeform 10"/>
          <p:cNvSpPr/>
          <p:nvPr/>
        </p:nvSpPr>
        <p:spPr>
          <a:xfrm>
            <a:off x="846085" y="468848"/>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grpSp>
        <p:nvGrpSpPr>
          <p:cNvPr id="11" name="Group 11"/>
          <p:cNvGrpSpPr/>
          <p:nvPr/>
        </p:nvGrpSpPr>
        <p:grpSpPr>
          <a:xfrm>
            <a:off x="1" y="1345797"/>
            <a:ext cx="5179336" cy="717727"/>
            <a:chOff x="0" y="0"/>
            <a:chExt cx="3292121" cy="500376"/>
          </a:xfrm>
        </p:grpSpPr>
        <p:sp>
          <p:nvSpPr>
            <p:cNvPr id="12" name="Freeform 12"/>
            <p:cNvSpPr/>
            <p:nvPr/>
          </p:nvSpPr>
          <p:spPr>
            <a:xfrm>
              <a:off x="0" y="0"/>
              <a:ext cx="3292120" cy="500376"/>
            </a:xfrm>
            <a:custGeom>
              <a:avLst/>
              <a:gdLst/>
              <a:ahLst/>
              <a:cxnLst/>
              <a:rect l="l" t="t" r="r" b="b"/>
              <a:pathLst>
                <a:path w="3292120" h="500376">
                  <a:moveTo>
                    <a:pt x="0" y="0"/>
                  </a:moveTo>
                  <a:lnTo>
                    <a:pt x="3292120" y="0"/>
                  </a:lnTo>
                  <a:lnTo>
                    <a:pt x="3292120" y="500376"/>
                  </a:lnTo>
                  <a:lnTo>
                    <a:pt x="0" y="500376"/>
                  </a:lnTo>
                  <a:close/>
                </a:path>
              </a:pathLst>
            </a:custGeom>
            <a:solidFill>
              <a:srgbClr val="FFDE59">
                <a:alpha val="24706"/>
              </a:srgbClr>
            </a:solidFill>
          </p:spPr>
          <p:txBody>
            <a:bodyPr/>
            <a:lstStyle/>
            <a:p>
              <a:endParaRPr lang="en-US"/>
            </a:p>
          </p:txBody>
        </p:sp>
        <p:sp>
          <p:nvSpPr>
            <p:cNvPr id="13" name="TextBox 13"/>
            <p:cNvSpPr txBox="1"/>
            <p:nvPr/>
          </p:nvSpPr>
          <p:spPr>
            <a:xfrm>
              <a:off x="0" y="-9525"/>
              <a:ext cx="3292121" cy="509901"/>
            </a:xfrm>
            <a:prstGeom prst="rect">
              <a:avLst/>
            </a:prstGeom>
          </p:spPr>
          <p:txBody>
            <a:bodyPr lIns="50800" tIns="50800" rIns="50800" bIns="50800" rtlCol="0" anchor="ctr"/>
            <a:lstStyle/>
            <a:p>
              <a:pPr algn="ctr">
                <a:lnSpc>
                  <a:spcPts val="979"/>
                </a:lnSpc>
                <a:spcBef>
                  <a:spcPct val="0"/>
                </a:spcBef>
              </a:pPr>
              <a:endParaRPr/>
            </a:p>
          </p:txBody>
        </p:sp>
      </p:grpSp>
      <p:sp>
        <p:nvSpPr>
          <p:cNvPr id="14" name="TextBox 14"/>
          <p:cNvSpPr txBox="1"/>
          <p:nvPr/>
        </p:nvSpPr>
        <p:spPr>
          <a:xfrm>
            <a:off x="846085" y="1386209"/>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5" name="TextBox 15"/>
          <p:cNvSpPr txBox="1"/>
          <p:nvPr/>
        </p:nvSpPr>
        <p:spPr>
          <a:xfrm>
            <a:off x="990395" y="1621529"/>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compare the unit price of a package of dry vs canned beans that each have Guiding Stars.</a:t>
            </a:r>
          </a:p>
        </p:txBody>
      </p:sp>
      <p:sp>
        <p:nvSpPr>
          <p:cNvPr id="16" name="Freeform 16"/>
          <p:cNvSpPr/>
          <p:nvPr/>
        </p:nvSpPr>
        <p:spPr>
          <a:xfrm>
            <a:off x="846085" y="1631054"/>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7" name="TextBox 17"/>
          <p:cNvSpPr txBox="1"/>
          <p:nvPr/>
        </p:nvSpPr>
        <p:spPr>
          <a:xfrm>
            <a:off x="4906780"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ABD96C"/>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CANNED VEGETABLES</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4400"/>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Canned vegetables are an affordable alternative to fresh or frozen produce. Canned goods also have a longer shelf-life and can be great options to keep on hand at home so that it is easier to add them to your plate every day.</a:t>
            </a:r>
          </a:p>
        </p:txBody>
      </p:sp>
      <p:grpSp>
        <p:nvGrpSpPr>
          <p:cNvPr id="8" name="Group 8"/>
          <p:cNvGrpSpPr/>
          <p:nvPr/>
        </p:nvGrpSpPr>
        <p:grpSpPr>
          <a:xfrm>
            <a:off x="1" y="1237831"/>
            <a:ext cx="5179336" cy="889865"/>
            <a:chOff x="0" y="0"/>
            <a:chExt cx="3292121" cy="620385"/>
          </a:xfrm>
        </p:grpSpPr>
        <p:sp>
          <p:nvSpPr>
            <p:cNvPr id="9" name="Freeform 9"/>
            <p:cNvSpPr/>
            <p:nvPr/>
          </p:nvSpPr>
          <p:spPr>
            <a:xfrm>
              <a:off x="0" y="0"/>
              <a:ext cx="3292120" cy="620385"/>
            </a:xfrm>
            <a:custGeom>
              <a:avLst/>
              <a:gdLst/>
              <a:ahLst/>
              <a:cxnLst/>
              <a:rect l="l" t="t" r="r" b="b"/>
              <a:pathLst>
                <a:path w="3292120" h="620385">
                  <a:moveTo>
                    <a:pt x="0" y="0"/>
                  </a:moveTo>
                  <a:lnTo>
                    <a:pt x="3292120" y="0"/>
                  </a:lnTo>
                  <a:lnTo>
                    <a:pt x="3292120" y="620385"/>
                  </a:lnTo>
                  <a:lnTo>
                    <a:pt x="0" y="620385"/>
                  </a:lnTo>
                  <a:close/>
                </a:path>
              </a:pathLst>
            </a:custGeom>
            <a:solidFill>
              <a:srgbClr val="FFDE59">
                <a:alpha val="24706"/>
              </a:srgbClr>
            </a:solidFill>
          </p:spPr>
          <p:txBody>
            <a:bodyPr/>
            <a:lstStyle/>
            <a:p>
              <a:endParaRPr lang="en-US"/>
            </a:p>
          </p:txBody>
        </p:sp>
        <p:sp>
          <p:nvSpPr>
            <p:cNvPr id="10" name="TextBox 10"/>
            <p:cNvSpPr txBox="1"/>
            <p:nvPr/>
          </p:nvSpPr>
          <p:spPr>
            <a:xfrm>
              <a:off x="0" y="-9525"/>
              <a:ext cx="3292121" cy="629910"/>
            </a:xfrm>
            <a:prstGeom prst="rect">
              <a:avLst/>
            </a:prstGeom>
          </p:spPr>
          <p:txBody>
            <a:bodyPr lIns="50800" tIns="50800" rIns="50800" bIns="50800" rtlCol="0" anchor="ctr"/>
            <a:lstStyle/>
            <a:p>
              <a:pPr algn="ctr">
                <a:lnSpc>
                  <a:spcPts val="979"/>
                </a:lnSpc>
                <a:spcBef>
                  <a:spcPct val="0"/>
                </a:spcBef>
              </a:pPr>
              <a:endParaRPr/>
            </a:p>
          </p:txBody>
        </p:sp>
      </p:grpSp>
      <p:sp>
        <p:nvSpPr>
          <p:cNvPr id="11" name="TextBox 11"/>
          <p:cNvSpPr txBox="1"/>
          <p:nvPr/>
        </p:nvSpPr>
        <p:spPr>
          <a:xfrm>
            <a:off x="846085" y="1278244"/>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2" name="TextBox 12"/>
          <p:cNvSpPr txBox="1"/>
          <p:nvPr/>
        </p:nvSpPr>
        <p:spPr>
          <a:xfrm>
            <a:off x="990395" y="1513563"/>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Point out where to look on the can to find “no-salt-added” or “low-sodium” labeling. Discuss draining and rinsing regular cans to remove some of the added sodium. </a:t>
            </a:r>
          </a:p>
        </p:txBody>
      </p:sp>
      <p:sp>
        <p:nvSpPr>
          <p:cNvPr id="13" name="Freeform 13"/>
          <p:cNvSpPr/>
          <p:nvPr/>
        </p:nvSpPr>
        <p:spPr>
          <a:xfrm>
            <a:off x="846085" y="1523088"/>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nvGrpSpPr>
          <p:cNvPr id="14" name="Group 14"/>
          <p:cNvGrpSpPr/>
          <p:nvPr/>
        </p:nvGrpSpPr>
        <p:grpSpPr>
          <a:xfrm>
            <a:off x="1" y="2194371"/>
            <a:ext cx="5179336" cy="717727"/>
            <a:chOff x="0" y="0"/>
            <a:chExt cx="3292121" cy="500376"/>
          </a:xfrm>
        </p:grpSpPr>
        <p:sp>
          <p:nvSpPr>
            <p:cNvPr id="15" name="Freeform 15"/>
            <p:cNvSpPr/>
            <p:nvPr/>
          </p:nvSpPr>
          <p:spPr>
            <a:xfrm>
              <a:off x="0" y="0"/>
              <a:ext cx="3292120" cy="500376"/>
            </a:xfrm>
            <a:custGeom>
              <a:avLst/>
              <a:gdLst/>
              <a:ahLst/>
              <a:cxnLst/>
              <a:rect l="l" t="t" r="r" b="b"/>
              <a:pathLst>
                <a:path w="3292120" h="500376">
                  <a:moveTo>
                    <a:pt x="0" y="0"/>
                  </a:moveTo>
                  <a:lnTo>
                    <a:pt x="3292120" y="0"/>
                  </a:lnTo>
                  <a:lnTo>
                    <a:pt x="3292120" y="500376"/>
                  </a:lnTo>
                  <a:lnTo>
                    <a:pt x="0" y="500376"/>
                  </a:lnTo>
                  <a:close/>
                </a:path>
              </a:pathLst>
            </a:custGeom>
            <a:solidFill>
              <a:srgbClr val="FFDE59">
                <a:alpha val="24706"/>
              </a:srgbClr>
            </a:solidFill>
          </p:spPr>
          <p:txBody>
            <a:bodyPr/>
            <a:lstStyle/>
            <a:p>
              <a:endParaRPr lang="en-US"/>
            </a:p>
          </p:txBody>
        </p:sp>
        <p:sp>
          <p:nvSpPr>
            <p:cNvPr id="16" name="TextBox 16"/>
            <p:cNvSpPr txBox="1"/>
            <p:nvPr/>
          </p:nvSpPr>
          <p:spPr>
            <a:xfrm>
              <a:off x="0" y="-9525"/>
              <a:ext cx="3292121" cy="509901"/>
            </a:xfrm>
            <a:prstGeom prst="rect">
              <a:avLst/>
            </a:prstGeom>
          </p:spPr>
          <p:txBody>
            <a:bodyPr lIns="50800" tIns="50800" rIns="50800" bIns="50800" rtlCol="0" anchor="ctr"/>
            <a:lstStyle/>
            <a:p>
              <a:pPr algn="ctr">
                <a:lnSpc>
                  <a:spcPts val="979"/>
                </a:lnSpc>
                <a:spcBef>
                  <a:spcPct val="0"/>
                </a:spcBef>
              </a:pPr>
              <a:endParaRPr/>
            </a:p>
          </p:txBody>
        </p:sp>
      </p:grpSp>
      <p:sp>
        <p:nvSpPr>
          <p:cNvPr id="17" name="TextBox 17"/>
          <p:cNvSpPr txBox="1"/>
          <p:nvPr/>
        </p:nvSpPr>
        <p:spPr>
          <a:xfrm>
            <a:off x="846085" y="2234784"/>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8" name="TextBox 18"/>
          <p:cNvSpPr txBox="1"/>
          <p:nvPr/>
        </p:nvSpPr>
        <p:spPr>
          <a:xfrm>
            <a:off x="990395" y="2470103"/>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Compare unit prices between different brands or size containers that have Guiding Stars.</a:t>
            </a:r>
          </a:p>
        </p:txBody>
      </p:sp>
      <p:sp>
        <p:nvSpPr>
          <p:cNvPr id="19" name="Freeform 19"/>
          <p:cNvSpPr/>
          <p:nvPr/>
        </p:nvSpPr>
        <p:spPr>
          <a:xfrm>
            <a:off x="846085" y="2479628"/>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20" name="TextBox 20"/>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ABD96C"/>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FISH</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4401"/>
            <a:ext cx="4064945" cy="1140825"/>
          </a:xfrm>
          <a:prstGeom prst="rect">
            <a:avLst/>
          </a:prstGeom>
        </p:spPr>
        <p:txBody>
          <a:bodyPr lIns="0" tIns="0" rIns="0" bIns="0" rtlCol="0" anchor="t">
            <a:spAutoFit/>
          </a:bodyPr>
          <a:lstStyle/>
          <a:p>
            <a:pPr>
              <a:lnSpc>
                <a:spcPts val="1470"/>
              </a:lnSpc>
            </a:pPr>
            <a:r>
              <a:rPr lang="en-US" sz="1050">
                <a:solidFill>
                  <a:srgbClr val="000000"/>
                </a:solidFill>
                <a:latin typeface="Canva Sans"/>
              </a:rPr>
              <a:t>Fish like salmon, tuna, and sardines are good sources of protein, healthy fats, and other nutrients that support long-term health. It is recommended that most people consume 2 servings of fish per week. Using canned fish can be an affordable way to add more seafood to your diet and meet these recommendations.</a:t>
            </a:r>
          </a:p>
        </p:txBody>
      </p:sp>
      <p:grpSp>
        <p:nvGrpSpPr>
          <p:cNvPr id="8" name="Group 8"/>
          <p:cNvGrpSpPr/>
          <p:nvPr/>
        </p:nvGrpSpPr>
        <p:grpSpPr>
          <a:xfrm>
            <a:off x="1" y="1599781"/>
            <a:ext cx="5179336" cy="889865"/>
            <a:chOff x="0" y="0"/>
            <a:chExt cx="3292121" cy="620385"/>
          </a:xfrm>
        </p:grpSpPr>
        <p:sp>
          <p:nvSpPr>
            <p:cNvPr id="9" name="Freeform 9"/>
            <p:cNvSpPr/>
            <p:nvPr/>
          </p:nvSpPr>
          <p:spPr>
            <a:xfrm>
              <a:off x="0" y="0"/>
              <a:ext cx="3292120" cy="620385"/>
            </a:xfrm>
            <a:custGeom>
              <a:avLst/>
              <a:gdLst/>
              <a:ahLst/>
              <a:cxnLst/>
              <a:rect l="l" t="t" r="r" b="b"/>
              <a:pathLst>
                <a:path w="3292120" h="620385">
                  <a:moveTo>
                    <a:pt x="0" y="0"/>
                  </a:moveTo>
                  <a:lnTo>
                    <a:pt x="3292120" y="0"/>
                  </a:lnTo>
                  <a:lnTo>
                    <a:pt x="3292120" y="620385"/>
                  </a:lnTo>
                  <a:lnTo>
                    <a:pt x="0" y="620385"/>
                  </a:lnTo>
                  <a:close/>
                </a:path>
              </a:pathLst>
            </a:custGeom>
            <a:solidFill>
              <a:srgbClr val="FFDE59">
                <a:alpha val="24706"/>
              </a:srgbClr>
            </a:solidFill>
          </p:spPr>
          <p:txBody>
            <a:bodyPr/>
            <a:lstStyle/>
            <a:p>
              <a:endParaRPr lang="en-US"/>
            </a:p>
          </p:txBody>
        </p:sp>
        <p:sp>
          <p:nvSpPr>
            <p:cNvPr id="10" name="TextBox 10"/>
            <p:cNvSpPr txBox="1"/>
            <p:nvPr/>
          </p:nvSpPr>
          <p:spPr>
            <a:xfrm>
              <a:off x="0" y="-9525"/>
              <a:ext cx="3292121" cy="629910"/>
            </a:xfrm>
            <a:prstGeom prst="rect">
              <a:avLst/>
            </a:prstGeom>
          </p:spPr>
          <p:txBody>
            <a:bodyPr lIns="50800" tIns="50800" rIns="50800" bIns="50800" rtlCol="0" anchor="ctr"/>
            <a:lstStyle/>
            <a:p>
              <a:pPr algn="ctr">
                <a:lnSpc>
                  <a:spcPts val="979"/>
                </a:lnSpc>
                <a:spcBef>
                  <a:spcPct val="0"/>
                </a:spcBef>
              </a:pPr>
              <a:endParaRPr/>
            </a:p>
          </p:txBody>
        </p:sp>
      </p:grpSp>
      <p:sp>
        <p:nvSpPr>
          <p:cNvPr id="11" name="TextBox 11"/>
          <p:cNvSpPr txBox="1"/>
          <p:nvPr/>
        </p:nvSpPr>
        <p:spPr>
          <a:xfrm>
            <a:off x="846085" y="1640194"/>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2" name="TextBox 12"/>
          <p:cNvSpPr txBox="1"/>
          <p:nvPr/>
        </p:nvSpPr>
        <p:spPr>
          <a:xfrm>
            <a:off x="990395" y="1875513"/>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Compare the unit price of canned, frozen, and fresh salmon. Review where participants can find the number of servings in a canned good. </a:t>
            </a:r>
          </a:p>
        </p:txBody>
      </p:sp>
      <p:sp>
        <p:nvSpPr>
          <p:cNvPr id="13" name="Freeform 13"/>
          <p:cNvSpPr/>
          <p:nvPr/>
        </p:nvSpPr>
        <p:spPr>
          <a:xfrm>
            <a:off x="846085" y="1885038"/>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4" name="TextBox 14"/>
          <p:cNvSpPr txBox="1"/>
          <p:nvPr/>
        </p:nvSpPr>
        <p:spPr>
          <a:xfrm>
            <a:off x="4906780"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2437"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ABD96C"/>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FISH</a:t>
              </a:r>
            </a:p>
          </p:txBody>
        </p:sp>
      </p:grpSp>
      <p:sp>
        <p:nvSpPr>
          <p:cNvPr id="5" name="Freeform 5"/>
          <p:cNvSpPr/>
          <p:nvPr/>
        </p:nvSpPr>
        <p:spPr>
          <a:xfrm>
            <a:off x="841322"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1322"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85632" y="46440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Watch for sales on fish. If you have room in your freezer or in your pantry stock up when you can find fresh or frozen fish at a lower price. </a:t>
            </a:r>
          </a:p>
        </p:txBody>
      </p:sp>
      <p:sp>
        <p:nvSpPr>
          <p:cNvPr id="8" name="Freeform 8"/>
          <p:cNvSpPr/>
          <p:nvPr/>
        </p:nvSpPr>
        <p:spPr>
          <a:xfrm>
            <a:off x="841322" y="105685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9" name="TextBox 9"/>
          <p:cNvSpPr txBox="1"/>
          <p:nvPr/>
        </p:nvSpPr>
        <p:spPr>
          <a:xfrm>
            <a:off x="985632" y="104733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If you don’t like one brand of canned tuna or salmon, try another one. They vary in texture and flavor. Canned salmon makes a great chowder or salmon patties.</a:t>
            </a:r>
          </a:p>
        </p:txBody>
      </p:sp>
      <p:sp>
        <p:nvSpPr>
          <p:cNvPr id="10" name="Freeform 10"/>
          <p:cNvSpPr/>
          <p:nvPr/>
        </p:nvSpPr>
        <p:spPr>
          <a:xfrm>
            <a:off x="841322" y="163978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1" name="TextBox 11"/>
          <p:cNvSpPr txBox="1"/>
          <p:nvPr/>
        </p:nvSpPr>
        <p:spPr>
          <a:xfrm>
            <a:off x="985632" y="1630260"/>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Canned fish is also a source of sodium. Look for lower-sodium cans when you can, and cans that are packed in water or a healthy fat like olive oil. The Guiding Stars can help you find better options. </a:t>
            </a:r>
          </a:p>
        </p:txBody>
      </p:sp>
      <p:sp>
        <p:nvSpPr>
          <p:cNvPr id="12" name="TextBox 12"/>
          <p:cNvSpPr txBox="1"/>
          <p:nvPr/>
        </p:nvSpPr>
        <p:spPr>
          <a:xfrm>
            <a:off x="4902017"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16C286"/>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FRESH MEATS </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4401"/>
            <a:ext cx="4064945" cy="1140825"/>
          </a:xfrm>
          <a:prstGeom prst="rect">
            <a:avLst/>
          </a:prstGeom>
        </p:spPr>
        <p:txBody>
          <a:bodyPr lIns="0" tIns="0" rIns="0" bIns="0" rtlCol="0" anchor="t">
            <a:spAutoFit/>
          </a:bodyPr>
          <a:lstStyle/>
          <a:p>
            <a:pPr>
              <a:lnSpc>
                <a:spcPts val="1470"/>
              </a:lnSpc>
            </a:pPr>
            <a:r>
              <a:rPr lang="en-US" sz="1050">
                <a:solidFill>
                  <a:srgbClr val="000000"/>
                </a:solidFill>
                <a:latin typeface="Canva Sans"/>
              </a:rPr>
              <a:t>Unseasoned fresh meats are naturally low in sodium and are a good source of protein and other vitamins and minerals. They are also a source of unhealthy fats (saturated fat). Looking for lower fat meats is a way to make a healthier choice. These include skinless chicken or turkey, fish and seafood, lean meats, and lean ground meats.</a:t>
            </a:r>
          </a:p>
        </p:txBody>
      </p:sp>
      <p:sp>
        <p:nvSpPr>
          <p:cNvPr id="8" name="Freeform 8"/>
          <p:cNvSpPr/>
          <p:nvPr/>
        </p:nvSpPr>
        <p:spPr>
          <a:xfrm>
            <a:off x="846085" y="1599780"/>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9" name="TextBox 9"/>
          <p:cNvSpPr txBox="1"/>
          <p:nvPr/>
        </p:nvSpPr>
        <p:spPr>
          <a:xfrm>
            <a:off x="990395" y="1590255"/>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Skinless, light meat chicken can be an affordable and healthy source of protein.</a:t>
            </a:r>
          </a:p>
        </p:txBody>
      </p:sp>
      <p:grpSp>
        <p:nvGrpSpPr>
          <p:cNvPr id="10" name="Group 10"/>
          <p:cNvGrpSpPr/>
          <p:nvPr/>
        </p:nvGrpSpPr>
        <p:grpSpPr>
          <a:xfrm>
            <a:off x="990394" y="2001735"/>
            <a:ext cx="84026" cy="104754"/>
            <a:chOff x="0" y="0"/>
            <a:chExt cx="112035" cy="139672"/>
          </a:xfrm>
        </p:grpSpPr>
        <p:sp>
          <p:nvSpPr>
            <p:cNvPr id="11" name="Freeform 11"/>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2" name="Freeform 12"/>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3" name="TextBox 13"/>
          <p:cNvSpPr txBox="1"/>
          <p:nvPr/>
        </p:nvSpPr>
        <p:spPr>
          <a:xfrm>
            <a:off x="1121220" y="1982685"/>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Remember that a serving size is about 3-4 oz of meat, so a 1 lb package will contain about 4-5 servings. </a:t>
            </a:r>
          </a:p>
        </p:txBody>
      </p:sp>
      <p:grpSp>
        <p:nvGrpSpPr>
          <p:cNvPr id="14" name="Group 14"/>
          <p:cNvGrpSpPr/>
          <p:nvPr/>
        </p:nvGrpSpPr>
        <p:grpSpPr>
          <a:xfrm>
            <a:off x="990394" y="2368130"/>
            <a:ext cx="84026" cy="104754"/>
            <a:chOff x="0" y="0"/>
            <a:chExt cx="112035" cy="139672"/>
          </a:xfrm>
        </p:grpSpPr>
        <p:sp>
          <p:nvSpPr>
            <p:cNvPr id="15" name="Freeform 15"/>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6" name="Freeform 16"/>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7" name="TextBox 17"/>
          <p:cNvSpPr txBox="1"/>
          <p:nvPr/>
        </p:nvSpPr>
        <p:spPr>
          <a:xfrm>
            <a:off x="1121220" y="2349081"/>
            <a:ext cx="3934121" cy="156845"/>
          </a:xfrm>
          <a:prstGeom prst="rect">
            <a:avLst/>
          </a:prstGeom>
        </p:spPr>
        <p:txBody>
          <a:bodyPr lIns="0" tIns="0" rIns="0" bIns="0" rtlCol="0" anchor="t">
            <a:spAutoFit/>
          </a:bodyPr>
          <a:lstStyle/>
          <a:p>
            <a:pPr>
              <a:lnSpc>
                <a:spcPts val="1330"/>
              </a:lnSpc>
            </a:pPr>
            <a:r>
              <a:rPr lang="en-US" sz="950">
                <a:solidFill>
                  <a:srgbClr val="000000"/>
                </a:solidFill>
                <a:latin typeface="Canva Sans"/>
              </a:rPr>
              <a:t>Packages with less processing may cost less. </a:t>
            </a:r>
          </a:p>
        </p:txBody>
      </p:sp>
      <p:grpSp>
        <p:nvGrpSpPr>
          <p:cNvPr id="18" name="Group 18"/>
          <p:cNvGrpSpPr/>
          <p:nvPr/>
        </p:nvGrpSpPr>
        <p:grpSpPr>
          <a:xfrm>
            <a:off x="0" y="2572601"/>
            <a:ext cx="5179337" cy="1066863"/>
            <a:chOff x="0" y="0"/>
            <a:chExt cx="3292121" cy="743783"/>
          </a:xfrm>
        </p:grpSpPr>
        <p:sp>
          <p:nvSpPr>
            <p:cNvPr id="19" name="Freeform 19"/>
            <p:cNvSpPr/>
            <p:nvPr/>
          </p:nvSpPr>
          <p:spPr>
            <a:xfrm>
              <a:off x="0" y="0"/>
              <a:ext cx="3292120" cy="743783"/>
            </a:xfrm>
            <a:custGeom>
              <a:avLst/>
              <a:gdLst/>
              <a:ahLst/>
              <a:cxnLst/>
              <a:rect l="l" t="t" r="r" b="b"/>
              <a:pathLst>
                <a:path w="3292120" h="743783">
                  <a:moveTo>
                    <a:pt x="0" y="0"/>
                  </a:moveTo>
                  <a:lnTo>
                    <a:pt x="3292120" y="0"/>
                  </a:lnTo>
                  <a:lnTo>
                    <a:pt x="3292120" y="743783"/>
                  </a:lnTo>
                  <a:lnTo>
                    <a:pt x="0" y="743783"/>
                  </a:lnTo>
                  <a:close/>
                </a:path>
              </a:pathLst>
            </a:custGeom>
            <a:solidFill>
              <a:srgbClr val="FFDE59">
                <a:alpha val="24706"/>
              </a:srgbClr>
            </a:solidFill>
          </p:spPr>
          <p:txBody>
            <a:bodyPr/>
            <a:lstStyle/>
            <a:p>
              <a:endParaRPr lang="en-US"/>
            </a:p>
          </p:txBody>
        </p:sp>
        <p:sp>
          <p:nvSpPr>
            <p:cNvPr id="20" name="TextBox 20"/>
            <p:cNvSpPr txBox="1"/>
            <p:nvPr/>
          </p:nvSpPr>
          <p:spPr>
            <a:xfrm>
              <a:off x="0" y="-9525"/>
              <a:ext cx="3292121" cy="753308"/>
            </a:xfrm>
            <a:prstGeom prst="rect">
              <a:avLst/>
            </a:prstGeom>
          </p:spPr>
          <p:txBody>
            <a:bodyPr lIns="50800" tIns="50800" rIns="50800" bIns="50800" rtlCol="0" anchor="ctr"/>
            <a:lstStyle/>
            <a:p>
              <a:pPr algn="ctr">
                <a:lnSpc>
                  <a:spcPts val="979"/>
                </a:lnSpc>
                <a:spcBef>
                  <a:spcPct val="0"/>
                </a:spcBef>
              </a:pPr>
              <a:endParaRPr/>
            </a:p>
          </p:txBody>
        </p:sp>
      </p:grpSp>
      <p:sp>
        <p:nvSpPr>
          <p:cNvPr id="21" name="TextBox 21"/>
          <p:cNvSpPr txBox="1"/>
          <p:nvPr/>
        </p:nvSpPr>
        <p:spPr>
          <a:xfrm>
            <a:off x="846085" y="2613013"/>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22" name="TextBox 22"/>
          <p:cNvSpPr txBox="1"/>
          <p:nvPr/>
        </p:nvSpPr>
        <p:spPr>
          <a:xfrm>
            <a:off x="990395" y="2848333"/>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compare the unit price of boneless skinless chicken breasts and boneless skinless chicken thin-sliced fillets or boneless skinless chicken tenders. Talk about how they can cut whole breasts into thinner pieces or tenders. </a:t>
            </a:r>
          </a:p>
        </p:txBody>
      </p:sp>
      <p:sp>
        <p:nvSpPr>
          <p:cNvPr id="23" name="Freeform 23"/>
          <p:cNvSpPr/>
          <p:nvPr/>
        </p:nvSpPr>
        <p:spPr>
          <a:xfrm>
            <a:off x="846085" y="2857858"/>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24" name="TextBox 24"/>
          <p:cNvSpPr txBox="1"/>
          <p:nvPr/>
        </p:nvSpPr>
        <p:spPr>
          <a:xfrm>
            <a:off x="4906780" y="3744239"/>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38</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4437"/>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BACKGROUND</a:t>
              </a:r>
            </a:p>
          </p:txBody>
        </p:sp>
      </p:grpSp>
      <p:sp>
        <p:nvSpPr>
          <p:cNvPr id="5" name="Freeform 5"/>
          <p:cNvSpPr/>
          <p:nvPr/>
        </p:nvSpPr>
        <p:spPr>
          <a:xfrm>
            <a:off x="846085" y="23788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990395" y="228360"/>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Medium"/>
              </a:rPr>
              <a:t>The tour is designed to take about 1 hour</a:t>
            </a:r>
            <a:r>
              <a:rPr lang="en-US" sz="1050">
                <a:solidFill>
                  <a:srgbClr val="000000"/>
                </a:solidFill>
                <a:latin typeface="Canva Sans"/>
              </a:rPr>
              <a:t> to complete. You will not be able to stop in every section, but we have selected areas of the store that are important and which many people have questions about.</a:t>
            </a:r>
          </a:p>
        </p:txBody>
      </p:sp>
      <p:sp>
        <p:nvSpPr>
          <p:cNvPr id="7" name="TextBox 7"/>
          <p:cNvSpPr txBox="1"/>
          <p:nvPr/>
        </p:nvSpPr>
        <p:spPr>
          <a:xfrm>
            <a:off x="4906780" y="3751493"/>
            <a:ext cx="219111" cy="156651"/>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a:t>
            </a:r>
          </a:p>
        </p:txBody>
      </p:sp>
      <p:sp>
        <p:nvSpPr>
          <p:cNvPr id="8" name="Freeform 8"/>
          <p:cNvSpPr/>
          <p:nvPr/>
        </p:nvSpPr>
        <p:spPr>
          <a:xfrm>
            <a:off x="846085" y="1548286"/>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9" name="TextBox 9"/>
          <p:cNvSpPr txBox="1"/>
          <p:nvPr/>
        </p:nvSpPr>
        <p:spPr>
          <a:xfrm>
            <a:off x="990395" y="1538761"/>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Medium"/>
              </a:rPr>
              <a:t>At the end we will take about 20-30 minutes for participants to participate in a $15 Challenge, </a:t>
            </a:r>
            <a:r>
              <a:rPr lang="en-US" sz="1050">
                <a:solidFill>
                  <a:srgbClr val="000000"/>
                </a:solidFill>
                <a:latin typeface="Canva Sans"/>
              </a:rPr>
              <a:t>where they will shop for the ingredients to make a healthy meal (more at the end).</a:t>
            </a:r>
          </a:p>
        </p:txBody>
      </p:sp>
      <p:sp>
        <p:nvSpPr>
          <p:cNvPr id="10" name="Freeform 10"/>
          <p:cNvSpPr/>
          <p:nvPr/>
        </p:nvSpPr>
        <p:spPr>
          <a:xfrm>
            <a:off x="846085" y="2150266"/>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1" name="TextBox 11"/>
          <p:cNvSpPr txBox="1"/>
          <p:nvPr/>
        </p:nvSpPr>
        <p:spPr>
          <a:xfrm>
            <a:off x="990395" y="2140741"/>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You will have registration forms, surveys and evaluations that you will need to have participants complete at the beginning and end of the tour.  </a:t>
            </a:r>
          </a:p>
        </p:txBody>
      </p:sp>
      <p:grpSp>
        <p:nvGrpSpPr>
          <p:cNvPr id="12" name="Group 12"/>
          <p:cNvGrpSpPr/>
          <p:nvPr/>
        </p:nvGrpSpPr>
        <p:grpSpPr>
          <a:xfrm>
            <a:off x="990394" y="1010878"/>
            <a:ext cx="84026" cy="104754"/>
            <a:chOff x="0" y="0"/>
            <a:chExt cx="112035" cy="139672"/>
          </a:xfrm>
        </p:grpSpPr>
        <p:sp>
          <p:nvSpPr>
            <p:cNvPr id="13" name="Freeform 13"/>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4" name="Freeform 14"/>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5" name="TextBox 15"/>
          <p:cNvSpPr txBox="1"/>
          <p:nvPr/>
        </p:nvSpPr>
        <p:spPr>
          <a:xfrm>
            <a:off x="1121220" y="991828"/>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If questions come up during the tour that you do not know how to answer, you should let participants know you share their question with a volunteer RDN with Pitt Partners who will answer it for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16C286"/>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FRESH MEATS </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ASK:</a:t>
            </a:r>
          </a:p>
        </p:txBody>
      </p:sp>
      <p:sp>
        <p:nvSpPr>
          <p:cNvPr id="7" name="TextBox 7"/>
          <p:cNvSpPr txBox="1"/>
          <p:nvPr/>
        </p:nvSpPr>
        <p:spPr>
          <a:xfrm>
            <a:off x="990395" y="464401"/>
            <a:ext cx="4064945" cy="179023"/>
          </a:xfrm>
          <a:prstGeom prst="rect">
            <a:avLst/>
          </a:prstGeom>
        </p:spPr>
        <p:txBody>
          <a:bodyPr lIns="0" tIns="0" rIns="0" bIns="0" rtlCol="0" anchor="t">
            <a:spAutoFit/>
          </a:bodyPr>
          <a:lstStyle/>
          <a:p>
            <a:pPr>
              <a:lnSpc>
                <a:spcPts val="1470"/>
              </a:lnSpc>
            </a:pPr>
            <a:r>
              <a:rPr lang="en-US" sz="1050">
                <a:solidFill>
                  <a:srgbClr val="000000"/>
                </a:solidFill>
                <a:latin typeface="Canva Sans"/>
              </a:rPr>
              <a:t>Do you know how you can identify lower fat meats?</a:t>
            </a:r>
          </a:p>
        </p:txBody>
      </p:sp>
      <p:sp>
        <p:nvSpPr>
          <p:cNvPr id="8" name="Freeform 8"/>
          <p:cNvSpPr/>
          <p:nvPr/>
        </p:nvSpPr>
        <p:spPr>
          <a:xfrm>
            <a:off x="846085" y="936421"/>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9" name="TextBox 9"/>
          <p:cNvSpPr txBox="1"/>
          <p:nvPr/>
        </p:nvSpPr>
        <p:spPr>
          <a:xfrm>
            <a:off x="846085" y="675855"/>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10" name="TextBox 10"/>
          <p:cNvSpPr txBox="1"/>
          <p:nvPr/>
        </p:nvSpPr>
        <p:spPr>
          <a:xfrm>
            <a:off x="990395" y="926897"/>
            <a:ext cx="4064945" cy="948465"/>
          </a:xfrm>
          <a:prstGeom prst="rect">
            <a:avLst/>
          </a:prstGeom>
        </p:spPr>
        <p:txBody>
          <a:bodyPr lIns="0" tIns="0" rIns="0" bIns="0" rtlCol="0" anchor="t">
            <a:spAutoFit/>
          </a:bodyPr>
          <a:lstStyle/>
          <a:p>
            <a:pPr>
              <a:lnSpc>
                <a:spcPts val="1470"/>
              </a:lnSpc>
            </a:pPr>
            <a:r>
              <a:rPr lang="en-US" sz="1050">
                <a:solidFill>
                  <a:srgbClr val="000000"/>
                </a:solidFill>
                <a:latin typeface="Canva Sans"/>
              </a:rPr>
              <a:t>When buying cuts of meat, you can look for the words “round,” or “loin” in the name like tenderloin, sirloin, loin chops, or top round or eye of round roast. You can also look for cuts that have less visible fat or marbling, which is the white stuff within and around the meat. </a:t>
            </a:r>
          </a:p>
        </p:txBody>
      </p:sp>
      <p:sp>
        <p:nvSpPr>
          <p:cNvPr id="11" name="Freeform 11"/>
          <p:cNvSpPr/>
          <p:nvPr/>
        </p:nvSpPr>
        <p:spPr>
          <a:xfrm>
            <a:off x="846085" y="1881301"/>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2" name="TextBox 12"/>
          <p:cNvSpPr txBox="1"/>
          <p:nvPr/>
        </p:nvSpPr>
        <p:spPr>
          <a:xfrm>
            <a:off x="990395" y="1871777"/>
            <a:ext cx="4064945" cy="1140825"/>
          </a:xfrm>
          <a:prstGeom prst="rect">
            <a:avLst/>
          </a:prstGeom>
        </p:spPr>
        <p:txBody>
          <a:bodyPr lIns="0" tIns="0" rIns="0" bIns="0" rtlCol="0" anchor="t">
            <a:spAutoFit/>
          </a:bodyPr>
          <a:lstStyle/>
          <a:p>
            <a:pPr>
              <a:lnSpc>
                <a:spcPts val="1470"/>
              </a:lnSpc>
            </a:pPr>
            <a:r>
              <a:rPr lang="en-US" sz="1050">
                <a:solidFill>
                  <a:srgbClr val="000000"/>
                </a:solidFill>
                <a:latin typeface="Canva Sans"/>
              </a:rPr>
              <a:t>You can find the percent of lean meat and fat in packages of ground meat by reading the front of the package. An 80% lean package contains 20% of fat. A 90% lean package will contain 10% of fat (which is the lower fat option). Often leaner packages cost more, but you may find that leaner packages of ground poultry cost less than their ground beef counterparts. </a:t>
            </a:r>
          </a:p>
        </p:txBody>
      </p:sp>
      <p:grpSp>
        <p:nvGrpSpPr>
          <p:cNvPr id="13" name="Group 13"/>
          <p:cNvGrpSpPr/>
          <p:nvPr/>
        </p:nvGrpSpPr>
        <p:grpSpPr>
          <a:xfrm>
            <a:off x="1" y="3007157"/>
            <a:ext cx="5179336" cy="719641"/>
            <a:chOff x="0" y="0"/>
            <a:chExt cx="3292121" cy="501711"/>
          </a:xfrm>
        </p:grpSpPr>
        <p:sp>
          <p:nvSpPr>
            <p:cNvPr id="14" name="Freeform 14"/>
            <p:cNvSpPr/>
            <p:nvPr/>
          </p:nvSpPr>
          <p:spPr>
            <a:xfrm>
              <a:off x="0" y="0"/>
              <a:ext cx="3292120" cy="501711"/>
            </a:xfrm>
            <a:custGeom>
              <a:avLst/>
              <a:gdLst/>
              <a:ahLst/>
              <a:cxnLst/>
              <a:rect l="l" t="t" r="r" b="b"/>
              <a:pathLst>
                <a:path w="3292120" h="501711">
                  <a:moveTo>
                    <a:pt x="0" y="0"/>
                  </a:moveTo>
                  <a:lnTo>
                    <a:pt x="3292120" y="0"/>
                  </a:lnTo>
                  <a:lnTo>
                    <a:pt x="3292120" y="501711"/>
                  </a:lnTo>
                  <a:lnTo>
                    <a:pt x="0" y="501711"/>
                  </a:lnTo>
                  <a:close/>
                </a:path>
              </a:pathLst>
            </a:custGeom>
            <a:solidFill>
              <a:srgbClr val="FFDE59">
                <a:alpha val="24706"/>
              </a:srgbClr>
            </a:solidFill>
          </p:spPr>
          <p:txBody>
            <a:bodyPr/>
            <a:lstStyle/>
            <a:p>
              <a:endParaRPr lang="en-US"/>
            </a:p>
          </p:txBody>
        </p:sp>
        <p:sp>
          <p:nvSpPr>
            <p:cNvPr id="15" name="TextBox 15"/>
            <p:cNvSpPr txBox="1"/>
            <p:nvPr/>
          </p:nvSpPr>
          <p:spPr>
            <a:xfrm>
              <a:off x="0" y="-9525"/>
              <a:ext cx="3292121" cy="511236"/>
            </a:xfrm>
            <a:prstGeom prst="rect">
              <a:avLst/>
            </a:prstGeom>
          </p:spPr>
          <p:txBody>
            <a:bodyPr lIns="50800" tIns="50800" rIns="50800" bIns="50800" rtlCol="0" anchor="ctr"/>
            <a:lstStyle/>
            <a:p>
              <a:pPr algn="ctr">
                <a:lnSpc>
                  <a:spcPts val="979"/>
                </a:lnSpc>
                <a:spcBef>
                  <a:spcPct val="0"/>
                </a:spcBef>
              </a:pPr>
              <a:endParaRPr/>
            </a:p>
          </p:txBody>
        </p:sp>
      </p:grpSp>
      <p:sp>
        <p:nvSpPr>
          <p:cNvPr id="16" name="TextBox 16"/>
          <p:cNvSpPr txBox="1"/>
          <p:nvPr/>
        </p:nvSpPr>
        <p:spPr>
          <a:xfrm>
            <a:off x="846085" y="3047570"/>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7" name="TextBox 17"/>
          <p:cNvSpPr txBox="1"/>
          <p:nvPr/>
        </p:nvSpPr>
        <p:spPr>
          <a:xfrm>
            <a:off x="990395" y="3282889"/>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compare the unit price between an 80/20 and a 90/10 package of ground beef or ground poultry.</a:t>
            </a:r>
          </a:p>
        </p:txBody>
      </p:sp>
      <p:sp>
        <p:nvSpPr>
          <p:cNvPr id="18" name="Freeform 18"/>
          <p:cNvSpPr/>
          <p:nvPr/>
        </p:nvSpPr>
        <p:spPr>
          <a:xfrm>
            <a:off x="846085" y="3292414"/>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9" name="TextBox 19"/>
          <p:cNvSpPr txBox="1"/>
          <p:nvPr/>
        </p:nvSpPr>
        <p:spPr>
          <a:xfrm>
            <a:off x="4906780" y="3774424"/>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39</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16C286"/>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FRESH MEATS</a:t>
              </a:r>
            </a:p>
          </p:txBody>
        </p:sp>
      </p:grpSp>
      <p:sp>
        <p:nvSpPr>
          <p:cNvPr id="5" name="Freeform 5"/>
          <p:cNvSpPr/>
          <p:nvPr/>
        </p:nvSpPr>
        <p:spPr>
          <a:xfrm>
            <a:off x="846085" y="87734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6" y="616779"/>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7" name="TextBox 7"/>
          <p:cNvSpPr txBox="1"/>
          <p:nvPr/>
        </p:nvSpPr>
        <p:spPr>
          <a:xfrm>
            <a:off x="990395" y="867820"/>
            <a:ext cx="4064945" cy="1525546"/>
          </a:xfrm>
          <a:prstGeom prst="rect">
            <a:avLst/>
          </a:prstGeom>
        </p:spPr>
        <p:txBody>
          <a:bodyPr lIns="0" tIns="0" rIns="0" bIns="0" rtlCol="0" anchor="t">
            <a:spAutoFit/>
          </a:bodyPr>
          <a:lstStyle/>
          <a:p>
            <a:pPr>
              <a:lnSpc>
                <a:spcPts val="1470"/>
              </a:lnSpc>
            </a:pPr>
            <a:r>
              <a:rPr lang="en-US" sz="1050" dirty="0">
                <a:solidFill>
                  <a:srgbClr val="000000"/>
                </a:solidFill>
                <a:latin typeface="Canva Sans"/>
              </a:rPr>
              <a:t>Plant-based meat products (like burgers, sausages, or chicken patties) may have ingredients added to them so that they taste and feel more like meat. Because they are more processed, they will often contain more sodium than their fresh-meat counterparts. You can find these in the fresh meat and the frozen section of the store. If you do purchase plant-based meat products, use the Guiding Stars to help you find the healthiest choice.   They are usually more expensive</a:t>
            </a:r>
          </a:p>
        </p:txBody>
      </p:sp>
      <p:sp>
        <p:nvSpPr>
          <p:cNvPr id="8" name="TextBox 8"/>
          <p:cNvSpPr txBox="1"/>
          <p:nvPr/>
        </p:nvSpPr>
        <p:spPr>
          <a:xfrm>
            <a:off x="846085" y="274635"/>
            <a:ext cx="3147776" cy="204864"/>
          </a:xfrm>
          <a:prstGeom prst="rect">
            <a:avLst/>
          </a:prstGeom>
        </p:spPr>
        <p:txBody>
          <a:bodyPr lIns="0" tIns="0" rIns="0" bIns="0" rtlCol="0" anchor="t">
            <a:spAutoFit/>
          </a:bodyPr>
          <a:lstStyle/>
          <a:p>
            <a:pPr>
              <a:lnSpc>
                <a:spcPts val="1749"/>
              </a:lnSpc>
            </a:pPr>
            <a:r>
              <a:rPr lang="en-US" sz="1249">
                <a:solidFill>
                  <a:srgbClr val="000000"/>
                </a:solidFill>
                <a:latin typeface="Canva Sans Bold"/>
              </a:rPr>
              <a:t>PLANT-BASED MEAT PRODUCTS</a:t>
            </a:r>
          </a:p>
        </p:txBody>
      </p:sp>
      <p:sp>
        <p:nvSpPr>
          <p:cNvPr id="9" name="TextBox 9"/>
          <p:cNvSpPr txBox="1"/>
          <p:nvPr/>
        </p:nvSpPr>
        <p:spPr>
          <a:xfrm>
            <a:off x="4906780"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40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87353"/>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PRODUCE </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6085" y="213358"/>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7" name="TextBox 7"/>
          <p:cNvSpPr txBox="1"/>
          <p:nvPr/>
        </p:nvSpPr>
        <p:spPr>
          <a:xfrm>
            <a:off x="990395" y="464400"/>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There is no “best” form of produce. Fresh, frozen, and canned options are all excellent ways to include fruit and vegetables in your diet. </a:t>
            </a:r>
          </a:p>
        </p:txBody>
      </p:sp>
      <p:sp>
        <p:nvSpPr>
          <p:cNvPr id="8" name="Freeform 8"/>
          <p:cNvSpPr/>
          <p:nvPr/>
        </p:nvSpPr>
        <p:spPr>
          <a:xfrm>
            <a:off x="846085" y="1034839"/>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9" name="TextBox 9"/>
          <p:cNvSpPr txBox="1"/>
          <p:nvPr/>
        </p:nvSpPr>
        <p:spPr>
          <a:xfrm>
            <a:off x="990395" y="1025314"/>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Purchasing fresh produce can sometimes seem more expensive, but there are a few strategies that can help save you money.</a:t>
            </a:r>
          </a:p>
        </p:txBody>
      </p:sp>
      <p:grpSp>
        <p:nvGrpSpPr>
          <p:cNvPr id="10" name="Group 10"/>
          <p:cNvGrpSpPr/>
          <p:nvPr/>
        </p:nvGrpSpPr>
        <p:grpSpPr>
          <a:xfrm>
            <a:off x="990394" y="1617769"/>
            <a:ext cx="84026" cy="104754"/>
            <a:chOff x="0" y="0"/>
            <a:chExt cx="112035" cy="139672"/>
          </a:xfrm>
        </p:grpSpPr>
        <p:sp>
          <p:nvSpPr>
            <p:cNvPr id="11" name="Freeform 11"/>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2" name="Freeform 12"/>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3" name="TextBox 13"/>
          <p:cNvSpPr txBox="1"/>
          <p:nvPr/>
        </p:nvSpPr>
        <p:spPr>
          <a:xfrm>
            <a:off x="1121220" y="1598719"/>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Medium"/>
              </a:rPr>
              <a:t>Shop in season</a:t>
            </a:r>
            <a:r>
              <a:rPr lang="en-US" sz="950">
                <a:solidFill>
                  <a:srgbClr val="000000"/>
                </a:solidFill>
                <a:latin typeface="Canva Sans"/>
              </a:rPr>
              <a:t>. Fruits and vegetables that are in season are often priced lower because they are more available. </a:t>
            </a:r>
          </a:p>
        </p:txBody>
      </p:sp>
      <p:grpSp>
        <p:nvGrpSpPr>
          <p:cNvPr id="14" name="Group 14"/>
          <p:cNvGrpSpPr/>
          <p:nvPr/>
        </p:nvGrpSpPr>
        <p:grpSpPr>
          <a:xfrm>
            <a:off x="990394" y="1984164"/>
            <a:ext cx="84026" cy="104754"/>
            <a:chOff x="0" y="0"/>
            <a:chExt cx="112035" cy="139672"/>
          </a:xfrm>
        </p:grpSpPr>
        <p:sp>
          <p:nvSpPr>
            <p:cNvPr id="15" name="Freeform 15"/>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6" name="Freeform 16"/>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7" name="TextBox 17"/>
          <p:cNvSpPr txBox="1"/>
          <p:nvPr/>
        </p:nvSpPr>
        <p:spPr>
          <a:xfrm>
            <a:off x="1121220" y="1965115"/>
            <a:ext cx="3934121" cy="656655"/>
          </a:xfrm>
          <a:prstGeom prst="rect">
            <a:avLst/>
          </a:prstGeom>
        </p:spPr>
        <p:txBody>
          <a:bodyPr lIns="0" tIns="0" rIns="0" bIns="0" rtlCol="0" anchor="t">
            <a:spAutoFit/>
          </a:bodyPr>
          <a:lstStyle/>
          <a:p>
            <a:pPr>
              <a:lnSpc>
                <a:spcPts val="1330"/>
              </a:lnSpc>
            </a:pPr>
            <a:r>
              <a:rPr lang="en-US" sz="950">
                <a:solidFill>
                  <a:srgbClr val="000000"/>
                </a:solidFill>
                <a:latin typeface="Canva Sans Medium"/>
              </a:rPr>
              <a:t>Buy unprocessed</a:t>
            </a:r>
            <a:r>
              <a:rPr lang="en-US" sz="950">
                <a:solidFill>
                  <a:srgbClr val="000000"/>
                </a:solidFill>
                <a:latin typeface="Canva Sans"/>
              </a:rPr>
              <a:t>. Fruits and vegetables that are pre-packaged, pre-washed, or pre-cut may cost more because of the extra labor that went into preparing these items. Buying whole forms and washing or cutting them yourself can be a way to save money.</a:t>
            </a:r>
          </a:p>
        </p:txBody>
      </p:sp>
      <p:grpSp>
        <p:nvGrpSpPr>
          <p:cNvPr id="18" name="Group 18"/>
          <p:cNvGrpSpPr/>
          <p:nvPr/>
        </p:nvGrpSpPr>
        <p:grpSpPr>
          <a:xfrm>
            <a:off x="1" y="2717569"/>
            <a:ext cx="5179336" cy="903211"/>
            <a:chOff x="0" y="0"/>
            <a:chExt cx="3292121" cy="629689"/>
          </a:xfrm>
        </p:grpSpPr>
        <p:sp>
          <p:nvSpPr>
            <p:cNvPr id="19" name="Freeform 19"/>
            <p:cNvSpPr/>
            <p:nvPr/>
          </p:nvSpPr>
          <p:spPr>
            <a:xfrm>
              <a:off x="0" y="0"/>
              <a:ext cx="3292120" cy="629689"/>
            </a:xfrm>
            <a:custGeom>
              <a:avLst/>
              <a:gdLst/>
              <a:ahLst/>
              <a:cxnLst/>
              <a:rect l="l" t="t" r="r" b="b"/>
              <a:pathLst>
                <a:path w="3292120" h="629689">
                  <a:moveTo>
                    <a:pt x="0" y="0"/>
                  </a:moveTo>
                  <a:lnTo>
                    <a:pt x="3292120" y="0"/>
                  </a:lnTo>
                  <a:lnTo>
                    <a:pt x="3292120" y="629689"/>
                  </a:lnTo>
                  <a:lnTo>
                    <a:pt x="0" y="629689"/>
                  </a:lnTo>
                  <a:close/>
                </a:path>
              </a:pathLst>
            </a:custGeom>
            <a:solidFill>
              <a:srgbClr val="FFDE59">
                <a:alpha val="24706"/>
              </a:srgbClr>
            </a:solidFill>
          </p:spPr>
          <p:txBody>
            <a:bodyPr/>
            <a:lstStyle/>
            <a:p>
              <a:endParaRPr lang="en-US"/>
            </a:p>
          </p:txBody>
        </p:sp>
        <p:sp>
          <p:nvSpPr>
            <p:cNvPr id="20" name="TextBox 20"/>
            <p:cNvSpPr txBox="1"/>
            <p:nvPr/>
          </p:nvSpPr>
          <p:spPr>
            <a:xfrm>
              <a:off x="0" y="-9525"/>
              <a:ext cx="3292121" cy="639214"/>
            </a:xfrm>
            <a:prstGeom prst="rect">
              <a:avLst/>
            </a:prstGeom>
          </p:spPr>
          <p:txBody>
            <a:bodyPr lIns="50800" tIns="50800" rIns="50800" bIns="50800" rtlCol="0" anchor="ctr"/>
            <a:lstStyle/>
            <a:p>
              <a:pPr algn="ctr">
                <a:lnSpc>
                  <a:spcPts val="979"/>
                </a:lnSpc>
                <a:spcBef>
                  <a:spcPct val="0"/>
                </a:spcBef>
              </a:pPr>
              <a:endParaRPr/>
            </a:p>
          </p:txBody>
        </p:sp>
      </p:grpSp>
      <p:sp>
        <p:nvSpPr>
          <p:cNvPr id="21" name="TextBox 21"/>
          <p:cNvSpPr txBox="1"/>
          <p:nvPr/>
        </p:nvSpPr>
        <p:spPr>
          <a:xfrm>
            <a:off x="846085" y="2757982"/>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22" name="TextBox 22"/>
          <p:cNvSpPr txBox="1"/>
          <p:nvPr/>
        </p:nvSpPr>
        <p:spPr>
          <a:xfrm>
            <a:off x="990395" y="2993301"/>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Have participants compare the unit price of whole carrots, baby carrots, and shredded carrots, or of a head/bunch of lettuce/greens vs bagged pre-washed lettuce/greens.</a:t>
            </a:r>
          </a:p>
        </p:txBody>
      </p:sp>
      <p:sp>
        <p:nvSpPr>
          <p:cNvPr id="23" name="Freeform 23"/>
          <p:cNvSpPr/>
          <p:nvPr/>
        </p:nvSpPr>
        <p:spPr>
          <a:xfrm>
            <a:off x="846085" y="3002826"/>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24" name="TextBox 24"/>
          <p:cNvSpPr txBox="1"/>
          <p:nvPr/>
        </p:nvSpPr>
        <p:spPr>
          <a:xfrm>
            <a:off x="4906780" y="3716029"/>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41</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87353"/>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dirty="0">
                  <a:solidFill>
                    <a:srgbClr val="FFFFFF"/>
                  </a:solidFill>
                  <a:latin typeface="Canva Sans Bold"/>
                </a:rPr>
                <a:t>    PRODUCE </a:t>
              </a:r>
            </a:p>
          </p:txBody>
        </p:sp>
      </p:grpSp>
      <p:grpSp>
        <p:nvGrpSpPr>
          <p:cNvPr id="5" name="Group 5"/>
          <p:cNvGrpSpPr/>
          <p:nvPr/>
        </p:nvGrpSpPr>
        <p:grpSpPr>
          <a:xfrm>
            <a:off x="990394" y="232408"/>
            <a:ext cx="84026" cy="104754"/>
            <a:chOff x="0" y="0"/>
            <a:chExt cx="112035" cy="139672"/>
          </a:xfrm>
        </p:grpSpPr>
        <p:sp>
          <p:nvSpPr>
            <p:cNvPr id="6" name="Freeform 6"/>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7" name="Freeform 7"/>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8" name="TextBox 8"/>
          <p:cNvSpPr txBox="1"/>
          <p:nvPr/>
        </p:nvSpPr>
        <p:spPr>
          <a:xfrm>
            <a:off x="1121220" y="213359"/>
            <a:ext cx="3934121" cy="990079"/>
          </a:xfrm>
          <a:prstGeom prst="rect">
            <a:avLst/>
          </a:prstGeom>
        </p:spPr>
        <p:txBody>
          <a:bodyPr lIns="0" tIns="0" rIns="0" bIns="0" rtlCol="0" anchor="t">
            <a:spAutoFit/>
          </a:bodyPr>
          <a:lstStyle/>
          <a:p>
            <a:pPr>
              <a:lnSpc>
                <a:spcPts val="1330"/>
              </a:lnSpc>
            </a:pPr>
            <a:r>
              <a:rPr lang="en-US" sz="950">
                <a:solidFill>
                  <a:srgbClr val="000000"/>
                </a:solidFill>
                <a:latin typeface="Canva Sans Medium"/>
              </a:rPr>
              <a:t>Buy in bulk</a:t>
            </a:r>
            <a:r>
              <a:rPr lang="en-US" sz="950">
                <a:solidFill>
                  <a:srgbClr val="000000"/>
                </a:solidFill>
                <a:latin typeface="Canva Sans"/>
              </a:rPr>
              <a:t>, but only what you plan to use or freeze. Often buying a bulk bag (like a 5 lb bag of apples, onions, and potatoes) may have a better unit price than loose produce (like individual apples, onions, or potatoes). But, if you purchase more than you plan to use, you may not be saving money, so only buy in bulk what you can realistically eat or freeze before it goes bad. </a:t>
            </a:r>
          </a:p>
        </p:txBody>
      </p:sp>
      <p:sp>
        <p:nvSpPr>
          <p:cNvPr id="9" name="TextBox 9"/>
          <p:cNvSpPr txBox="1"/>
          <p:nvPr/>
        </p:nvSpPr>
        <p:spPr>
          <a:xfrm>
            <a:off x="4906780"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42</a:t>
            </a:r>
          </a:p>
        </p:txBody>
      </p:sp>
      <p:grpSp>
        <p:nvGrpSpPr>
          <p:cNvPr id="10" name="Group 10"/>
          <p:cNvGrpSpPr/>
          <p:nvPr/>
        </p:nvGrpSpPr>
        <p:grpSpPr>
          <a:xfrm>
            <a:off x="990394" y="1253087"/>
            <a:ext cx="84026" cy="104754"/>
            <a:chOff x="0" y="0"/>
            <a:chExt cx="112035" cy="139672"/>
          </a:xfrm>
        </p:grpSpPr>
        <p:sp>
          <p:nvSpPr>
            <p:cNvPr id="11" name="Freeform 11"/>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2" name="Freeform 12"/>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3" name="TextBox 13"/>
          <p:cNvSpPr txBox="1"/>
          <p:nvPr/>
        </p:nvSpPr>
        <p:spPr>
          <a:xfrm>
            <a:off x="1121220" y="1234038"/>
            <a:ext cx="3934121" cy="156845"/>
          </a:xfrm>
          <a:prstGeom prst="rect">
            <a:avLst/>
          </a:prstGeom>
        </p:spPr>
        <p:txBody>
          <a:bodyPr lIns="0" tIns="0" rIns="0" bIns="0" rtlCol="0" anchor="t">
            <a:spAutoFit/>
          </a:bodyPr>
          <a:lstStyle/>
          <a:p>
            <a:pPr>
              <a:lnSpc>
                <a:spcPts val="1330"/>
              </a:lnSpc>
            </a:pPr>
            <a:r>
              <a:rPr lang="en-US" sz="950">
                <a:solidFill>
                  <a:srgbClr val="000000"/>
                </a:solidFill>
                <a:latin typeface="Canva Sans Medium"/>
              </a:rPr>
              <a:t>Consider how produce is priced.</a:t>
            </a:r>
          </a:p>
        </p:txBody>
      </p:sp>
      <p:grpSp>
        <p:nvGrpSpPr>
          <p:cNvPr id="14" name="Group 14"/>
          <p:cNvGrpSpPr/>
          <p:nvPr/>
        </p:nvGrpSpPr>
        <p:grpSpPr>
          <a:xfrm>
            <a:off x="1121220" y="1500590"/>
            <a:ext cx="65885" cy="65885"/>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16" name="TextBox 16"/>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sp>
        <p:nvSpPr>
          <p:cNvPr id="17" name="TextBox 17"/>
          <p:cNvSpPr txBox="1"/>
          <p:nvPr/>
        </p:nvSpPr>
        <p:spPr>
          <a:xfrm>
            <a:off x="1245216" y="1448033"/>
            <a:ext cx="3810125" cy="821635"/>
          </a:xfrm>
          <a:prstGeom prst="rect">
            <a:avLst/>
          </a:prstGeom>
        </p:spPr>
        <p:txBody>
          <a:bodyPr lIns="0" tIns="0" rIns="0" bIns="0" rtlCol="0" anchor="t">
            <a:spAutoFit/>
          </a:bodyPr>
          <a:lstStyle/>
          <a:p>
            <a:pPr>
              <a:lnSpc>
                <a:spcPts val="1260"/>
              </a:lnSpc>
            </a:pPr>
            <a:r>
              <a:rPr lang="en-US" sz="900">
                <a:solidFill>
                  <a:srgbClr val="000000"/>
                </a:solidFill>
                <a:latin typeface="Canva Sans"/>
              </a:rPr>
              <a:t>If priced per pound, a smaller unit will cost less than a larger unit. Also consider how much waste there might be. If you purchase a head of broccoli or cauliflower that is priced per pound, but don’t plan to use the stalk, you will be paying for a part of the vegetable you won’t use.</a:t>
            </a:r>
          </a:p>
        </p:txBody>
      </p:sp>
      <p:grpSp>
        <p:nvGrpSpPr>
          <p:cNvPr id="18" name="Group 18"/>
          <p:cNvGrpSpPr/>
          <p:nvPr/>
        </p:nvGrpSpPr>
        <p:grpSpPr>
          <a:xfrm>
            <a:off x="1121220" y="2315930"/>
            <a:ext cx="65885" cy="65885"/>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20" name="TextBox 20"/>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sp>
        <p:nvSpPr>
          <p:cNvPr id="21" name="TextBox 21"/>
          <p:cNvSpPr txBox="1"/>
          <p:nvPr/>
        </p:nvSpPr>
        <p:spPr>
          <a:xfrm>
            <a:off x="1245216" y="2263372"/>
            <a:ext cx="3810125" cy="154786"/>
          </a:xfrm>
          <a:prstGeom prst="rect">
            <a:avLst/>
          </a:prstGeom>
        </p:spPr>
        <p:txBody>
          <a:bodyPr lIns="0" tIns="0" rIns="0" bIns="0" rtlCol="0" anchor="t">
            <a:spAutoFit/>
          </a:bodyPr>
          <a:lstStyle/>
          <a:p>
            <a:pPr>
              <a:lnSpc>
                <a:spcPts val="1260"/>
              </a:lnSpc>
            </a:pPr>
            <a:r>
              <a:rPr lang="en-US" sz="900">
                <a:solidFill>
                  <a:srgbClr val="000000"/>
                </a:solidFill>
                <a:latin typeface="Canva Sans"/>
              </a:rPr>
              <a:t>If priced per each, a larger unit will cost the same as a smaller unit.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87353"/>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PRODUCE </a:t>
              </a:r>
            </a:p>
          </p:txBody>
        </p:sp>
      </p:grpSp>
      <p:grpSp>
        <p:nvGrpSpPr>
          <p:cNvPr id="5" name="Group 5"/>
          <p:cNvGrpSpPr/>
          <p:nvPr/>
        </p:nvGrpSpPr>
        <p:grpSpPr>
          <a:xfrm>
            <a:off x="990394" y="232408"/>
            <a:ext cx="84026" cy="104754"/>
            <a:chOff x="0" y="0"/>
            <a:chExt cx="112035" cy="139672"/>
          </a:xfrm>
        </p:grpSpPr>
        <p:sp>
          <p:nvSpPr>
            <p:cNvPr id="6" name="Freeform 6"/>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7" name="Freeform 7"/>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8" name="Group 8"/>
          <p:cNvGrpSpPr/>
          <p:nvPr/>
        </p:nvGrpSpPr>
        <p:grpSpPr>
          <a:xfrm>
            <a:off x="1" y="1587157"/>
            <a:ext cx="5179336" cy="570300"/>
            <a:chOff x="0" y="0"/>
            <a:chExt cx="3292121" cy="397595"/>
          </a:xfrm>
        </p:grpSpPr>
        <p:sp>
          <p:nvSpPr>
            <p:cNvPr id="9" name="Freeform 9"/>
            <p:cNvSpPr/>
            <p:nvPr/>
          </p:nvSpPr>
          <p:spPr>
            <a:xfrm>
              <a:off x="0" y="0"/>
              <a:ext cx="3292120" cy="397595"/>
            </a:xfrm>
            <a:custGeom>
              <a:avLst/>
              <a:gdLst/>
              <a:ahLst/>
              <a:cxnLst/>
              <a:rect l="l" t="t" r="r" b="b"/>
              <a:pathLst>
                <a:path w="3292120" h="397595">
                  <a:moveTo>
                    <a:pt x="0" y="0"/>
                  </a:moveTo>
                  <a:lnTo>
                    <a:pt x="3292120" y="0"/>
                  </a:lnTo>
                  <a:lnTo>
                    <a:pt x="3292120" y="397595"/>
                  </a:lnTo>
                  <a:lnTo>
                    <a:pt x="0" y="397595"/>
                  </a:lnTo>
                  <a:close/>
                </a:path>
              </a:pathLst>
            </a:custGeom>
            <a:solidFill>
              <a:srgbClr val="FFDE59">
                <a:alpha val="24706"/>
              </a:srgbClr>
            </a:solidFill>
          </p:spPr>
          <p:txBody>
            <a:bodyPr/>
            <a:lstStyle/>
            <a:p>
              <a:endParaRPr lang="en-US"/>
            </a:p>
          </p:txBody>
        </p:sp>
        <p:sp>
          <p:nvSpPr>
            <p:cNvPr id="10" name="TextBox 10"/>
            <p:cNvSpPr txBox="1"/>
            <p:nvPr/>
          </p:nvSpPr>
          <p:spPr>
            <a:xfrm>
              <a:off x="0" y="-9525"/>
              <a:ext cx="3292121" cy="407120"/>
            </a:xfrm>
            <a:prstGeom prst="rect">
              <a:avLst/>
            </a:prstGeom>
          </p:spPr>
          <p:txBody>
            <a:bodyPr lIns="50800" tIns="50800" rIns="50800" bIns="50800" rtlCol="0" anchor="ctr"/>
            <a:lstStyle/>
            <a:p>
              <a:pPr algn="ctr">
                <a:lnSpc>
                  <a:spcPts val="979"/>
                </a:lnSpc>
                <a:spcBef>
                  <a:spcPct val="0"/>
                </a:spcBef>
              </a:pPr>
              <a:endParaRPr/>
            </a:p>
          </p:txBody>
        </p:sp>
      </p:grpSp>
      <p:sp>
        <p:nvSpPr>
          <p:cNvPr id="11" name="TextBox 11"/>
          <p:cNvSpPr txBox="1"/>
          <p:nvPr/>
        </p:nvSpPr>
        <p:spPr>
          <a:xfrm>
            <a:off x="846085" y="1627571"/>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2" name="TextBox 12"/>
          <p:cNvSpPr txBox="1"/>
          <p:nvPr/>
        </p:nvSpPr>
        <p:spPr>
          <a:xfrm>
            <a:off x="990395" y="1862891"/>
            <a:ext cx="4064945" cy="179023"/>
          </a:xfrm>
          <a:prstGeom prst="rect">
            <a:avLst/>
          </a:prstGeom>
        </p:spPr>
        <p:txBody>
          <a:bodyPr lIns="0" tIns="0" rIns="0" bIns="0" rtlCol="0" anchor="t">
            <a:spAutoFit/>
          </a:bodyPr>
          <a:lstStyle/>
          <a:p>
            <a:pPr>
              <a:lnSpc>
                <a:spcPts val="1470"/>
              </a:lnSpc>
            </a:pPr>
            <a:r>
              <a:rPr lang="en-US" sz="1050">
                <a:solidFill>
                  <a:srgbClr val="000000"/>
                </a:solidFill>
                <a:latin typeface="Canva Sans"/>
              </a:rPr>
              <a:t>Compare the unit price of organic vs conventional bananas.</a:t>
            </a:r>
          </a:p>
        </p:txBody>
      </p:sp>
      <p:sp>
        <p:nvSpPr>
          <p:cNvPr id="13" name="Freeform 13"/>
          <p:cNvSpPr/>
          <p:nvPr/>
        </p:nvSpPr>
        <p:spPr>
          <a:xfrm>
            <a:off x="846085" y="187241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4" name="TextBox 14"/>
          <p:cNvSpPr txBox="1"/>
          <p:nvPr/>
        </p:nvSpPr>
        <p:spPr>
          <a:xfrm>
            <a:off x="1121220" y="213358"/>
            <a:ext cx="3934121" cy="1490216"/>
          </a:xfrm>
          <a:prstGeom prst="rect">
            <a:avLst/>
          </a:prstGeom>
        </p:spPr>
        <p:txBody>
          <a:bodyPr lIns="0" tIns="0" rIns="0" bIns="0" rtlCol="0" anchor="t">
            <a:spAutoFit/>
          </a:bodyPr>
          <a:lstStyle/>
          <a:p>
            <a:pPr>
              <a:lnSpc>
                <a:spcPts val="1330"/>
              </a:lnSpc>
            </a:pPr>
            <a:r>
              <a:rPr lang="en-US" sz="950" dirty="0">
                <a:solidFill>
                  <a:srgbClr val="000000"/>
                </a:solidFill>
                <a:latin typeface="Canva Sans Medium"/>
              </a:rPr>
              <a:t>Buy conventional</a:t>
            </a:r>
            <a:r>
              <a:rPr lang="en-US" sz="950" dirty="0">
                <a:solidFill>
                  <a:srgbClr val="000000"/>
                </a:solidFill>
                <a:latin typeface="Canva Sans"/>
              </a:rPr>
              <a:t> unless organic is less expensive.  Produce that is labelled “organic” usually costs more than their conventional counterparts because they cost the farmer more to grow and because consumers are willing to pay more for them. “Organic” tells you more about how a food was grown. Organic farmers can only apply approved chemicals to their crops. “Organic” has not been shown to be safer nor significantly healthier than their conventionally grown counterparts for </a:t>
            </a:r>
            <a:r>
              <a:rPr lang="en-US" sz="950" dirty="0" err="1">
                <a:solidFill>
                  <a:srgbClr val="000000"/>
                </a:solidFill>
                <a:latin typeface="Canva Sans"/>
              </a:rPr>
              <a:t>humans.WASH</a:t>
            </a:r>
            <a:r>
              <a:rPr lang="en-US" sz="950" dirty="0">
                <a:solidFill>
                  <a:srgbClr val="000000"/>
                </a:solidFill>
                <a:latin typeface="Canva Sans"/>
              </a:rPr>
              <a:t> ALL PRODUCE BEFORE EATING</a:t>
            </a:r>
          </a:p>
        </p:txBody>
      </p:sp>
      <p:sp>
        <p:nvSpPr>
          <p:cNvPr id="15" name="TextBox 15"/>
          <p:cNvSpPr txBox="1"/>
          <p:nvPr/>
        </p:nvSpPr>
        <p:spPr>
          <a:xfrm>
            <a:off x="4906780" y="3724246"/>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43</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 y="181305"/>
            <a:ext cx="5174572" cy="1058033"/>
            <a:chOff x="0" y="0"/>
            <a:chExt cx="3292121" cy="737627"/>
          </a:xfrm>
        </p:grpSpPr>
        <p:sp>
          <p:nvSpPr>
            <p:cNvPr id="3" name="Freeform 3"/>
            <p:cNvSpPr/>
            <p:nvPr/>
          </p:nvSpPr>
          <p:spPr>
            <a:xfrm>
              <a:off x="0" y="0"/>
              <a:ext cx="3292120" cy="737627"/>
            </a:xfrm>
            <a:custGeom>
              <a:avLst/>
              <a:gdLst/>
              <a:ahLst/>
              <a:cxnLst/>
              <a:rect l="l" t="t" r="r" b="b"/>
              <a:pathLst>
                <a:path w="3292120" h="737627">
                  <a:moveTo>
                    <a:pt x="0" y="0"/>
                  </a:moveTo>
                  <a:lnTo>
                    <a:pt x="3292120" y="0"/>
                  </a:lnTo>
                  <a:lnTo>
                    <a:pt x="3292120" y="737627"/>
                  </a:lnTo>
                  <a:lnTo>
                    <a:pt x="0" y="737627"/>
                  </a:lnTo>
                  <a:close/>
                </a:path>
              </a:pathLst>
            </a:custGeom>
            <a:solidFill>
              <a:srgbClr val="FFDE59">
                <a:alpha val="24706"/>
              </a:srgbClr>
            </a:solidFill>
          </p:spPr>
          <p:txBody>
            <a:bodyPr/>
            <a:lstStyle/>
            <a:p>
              <a:endParaRPr lang="en-US"/>
            </a:p>
          </p:txBody>
        </p:sp>
        <p:sp>
          <p:nvSpPr>
            <p:cNvPr id="4" name="TextBox 4"/>
            <p:cNvSpPr txBox="1"/>
            <p:nvPr/>
          </p:nvSpPr>
          <p:spPr>
            <a:xfrm>
              <a:off x="0" y="-9525"/>
              <a:ext cx="3292121" cy="747152"/>
            </a:xfrm>
            <a:prstGeom prst="rect">
              <a:avLst/>
            </a:prstGeom>
          </p:spPr>
          <p:txBody>
            <a:bodyPr lIns="50800" tIns="50800" rIns="50800" bIns="50800" rtlCol="0" anchor="ctr"/>
            <a:lstStyle/>
            <a:p>
              <a:pPr algn="ctr">
                <a:lnSpc>
                  <a:spcPts val="979"/>
                </a:lnSpc>
                <a:spcBef>
                  <a:spcPct val="0"/>
                </a:spcBef>
              </a:pPr>
              <a:endParaRPr/>
            </a:p>
          </p:txBody>
        </p:sp>
      </p:grpSp>
      <p:sp>
        <p:nvSpPr>
          <p:cNvPr id="5" name="TextBox 5"/>
          <p:cNvSpPr txBox="1"/>
          <p:nvPr/>
        </p:nvSpPr>
        <p:spPr>
          <a:xfrm>
            <a:off x="841321" y="221717"/>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6" name="TextBox 6"/>
          <p:cNvSpPr txBox="1"/>
          <p:nvPr/>
        </p:nvSpPr>
        <p:spPr>
          <a:xfrm>
            <a:off x="985631" y="457037"/>
            <a:ext cx="4064945" cy="756104"/>
          </a:xfrm>
          <a:prstGeom prst="rect">
            <a:avLst/>
          </a:prstGeom>
        </p:spPr>
        <p:txBody>
          <a:bodyPr lIns="0" tIns="0" rIns="0" bIns="0" rtlCol="0" anchor="t">
            <a:spAutoFit/>
          </a:bodyPr>
          <a:lstStyle/>
          <a:p>
            <a:pPr>
              <a:lnSpc>
                <a:spcPts val="1470"/>
              </a:lnSpc>
            </a:pPr>
            <a:r>
              <a:rPr lang="en-US" sz="1050">
                <a:solidFill>
                  <a:srgbClr val="000000"/>
                </a:solidFill>
                <a:latin typeface="Canva Sans"/>
              </a:rPr>
              <a:t>Compare the unit price of fresh, frozen, and canned produce like green beans (no salt added cans) and peaches (canned in water), or some other fruit and vegetable that can also be found in the frozen and/or canned aisle. </a:t>
            </a:r>
          </a:p>
        </p:txBody>
      </p:sp>
      <p:sp>
        <p:nvSpPr>
          <p:cNvPr id="7" name="Freeform 7"/>
          <p:cNvSpPr/>
          <p:nvPr/>
        </p:nvSpPr>
        <p:spPr>
          <a:xfrm>
            <a:off x="841321" y="466562"/>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grpSp>
        <p:nvGrpSpPr>
          <p:cNvPr id="8" name="Group 8"/>
          <p:cNvGrpSpPr/>
          <p:nvPr/>
        </p:nvGrpSpPr>
        <p:grpSpPr>
          <a:xfrm rot="-5400000">
            <a:off x="3412436" y="1759849"/>
            <a:ext cx="4059936" cy="535665"/>
            <a:chOff x="0" y="0"/>
            <a:chExt cx="2830456" cy="373448"/>
          </a:xfrm>
        </p:grpSpPr>
        <p:sp>
          <p:nvSpPr>
            <p:cNvPr id="9" name="Freeform 9"/>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87353"/>
            </a:solidFill>
          </p:spPr>
          <p:txBody>
            <a:bodyPr/>
            <a:lstStyle/>
            <a:p>
              <a:endParaRPr lang="en-US"/>
            </a:p>
          </p:txBody>
        </p:sp>
        <p:sp>
          <p:nvSpPr>
            <p:cNvPr id="10" name="TextBox 10"/>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PRODUCE </a:t>
              </a:r>
            </a:p>
          </p:txBody>
        </p:sp>
      </p:grpSp>
      <p:sp>
        <p:nvSpPr>
          <p:cNvPr id="11" name="Freeform 11"/>
          <p:cNvSpPr/>
          <p:nvPr/>
        </p:nvSpPr>
        <p:spPr>
          <a:xfrm>
            <a:off x="841321" y="1571341"/>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2" name="TextBox 12"/>
          <p:cNvSpPr txBox="1"/>
          <p:nvPr/>
        </p:nvSpPr>
        <p:spPr>
          <a:xfrm>
            <a:off x="841321" y="1310774"/>
            <a:ext cx="1286452"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SHARE:</a:t>
            </a:r>
          </a:p>
        </p:txBody>
      </p:sp>
      <p:sp>
        <p:nvSpPr>
          <p:cNvPr id="13" name="TextBox 13"/>
          <p:cNvSpPr txBox="1"/>
          <p:nvPr/>
        </p:nvSpPr>
        <p:spPr>
          <a:xfrm>
            <a:off x="985631" y="1561816"/>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When purchasing frozen produce, use the Guiding Stars to find options without added sauces or seasonings. </a:t>
            </a:r>
          </a:p>
        </p:txBody>
      </p:sp>
      <p:grpSp>
        <p:nvGrpSpPr>
          <p:cNvPr id="14" name="Group 14"/>
          <p:cNvGrpSpPr/>
          <p:nvPr/>
        </p:nvGrpSpPr>
        <p:grpSpPr>
          <a:xfrm>
            <a:off x="1" y="1997109"/>
            <a:ext cx="5174572" cy="903468"/>
            <a:chOff x="0" y="0"/>
            <a:chExt cx="3292121" cy="629869"/>
          </a:xfrm>
        </p:grpSpPr>
        <p:sp>
          <p:nvSpPr>
            <p:cNvPr id="15" name="Freeform 15"/>
            <p:cNvSpPr/>
            <p:nvPr/>
          </p:nvSpPr>
          <p:spPr>
            <a:xfrm>
              <a:off x="0" y="0"/>
              <a:ext cx="3292120" cy="629869"/>
            </a:xfrm>
            <a:custGeom>
              <a:avLst/>
              <a:gdLst/>
              <a:ahLst/>
              <a:cxnLst/>
              <a:rect l="l" t="t" r="r" b="b"/>
              <a:pathLst>
                <a:path w="3292120" h="629869">
                  <a:moveTo>
                    <a:pt x="0" y="0"/>
                  </a:moveTo>
                  <a:lnTo>
                    <a:pt x="3292120" y="0"/>
                  </a:lnTo>
                  <a:lnTo>
                    <a:pt x="3292120" y="629869"/>
                  </a:lnTo>
                  <a:lnTo>
                    <a:pt x="0" y="629869"/>
                  </a:lnTo>
                  <a:close/>
                </a:path>
              </a:pathLst>
            </a:custGeom>
            <a:solidFill>
              <a:srgbClr val="FFDE59">
                <a:alpha val="24706"/>
              </a:srgbClr>
            </a:solidFill>
          </p:spPr>
          <p:txBody>
            <a:bodyPr/>
            <a:lstStyle/>
            <a:p>
              <a:endParaRPr lang="en-US"/>
            </a:p>
          </p:txBody>
        </p:sp>
        <p:sp>
          <p:nvSpPr>
            <p:cNvPr id="16" name="TextBox 16"/>
            <p:cNvSpPr txBox="1"/>
            <p:nvPr/>
          </p:nvSpPr>
          <p:spPr>
            <a:xfrm>
              <a:off x="0" y="-9525"/>
              <a:ext cx="3292121" cy="639394"/>
            </a:xfrm>
            <a:prstGeom prst="rect">
              <a:avLst/>
            </a:prstGeom>
          </p:spPr>
          <p:txBody>
            <a:bodyPr lIns="50800" tIns="50800" rIns="50800" bIns="50800" rtlCol="0" anchor="ctr"/>
            <a:lstStyle/>
            <a:p>
              <a:pPr algn="ctr">
                <a:lnSpc>
                  <a:spcPts val="979"/>
                </a:lnSpc>
                <a:spcBef>
                  <a:spcPct val="0"/>
                </a:spcBef>
              </a:pPr>
              <a:endParaRPr/>
            </a:p>
          </p:txBody>
        </p:sp>
      </p:grpSp>
      <p:sp>
        <p:nvSpPr>
          <p:cNvPr id="17" name="TextBox 17"/>
          <p:cNvSpPr txBox="1"/>
          <p:nvPr/>
        </p:nvSpPr>
        <p:spPr>
          <a:xfrm>
            <a:off x="841321" y="2037522"/>
            <a:ext cx="1077306"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DO:</a:t>
            </a:r>
          </a:p>
        </p:txBody>
      </p:sp>
      <p:sp>
        <p:nvSpPr>
          <p:cNvPr id="18" name="TextBox 18"/>
          <p:cNvSpPr txBox="1"/>
          <p:nvPr/>
        </p:nvSpPr>
        <p:spPr>
          <a:xfrm>
            <a:off x="985631" y="2272842"/>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Compare unit price and the Nutrition Facts label in a package of frozen unseasoned vegetables and frozen seasoned vegetables, looking at saturated fat and sodium.</a:t>
            </a:r>
          </a:p>
        </p:txBody>
      </p:sp>
      <p:sp>
        <p:nvSpPr>
          <p:cNvPr id="19" name="Freeform 19"/>
          <p:cNvSpPr/>
          <p:nvPr/>
        </p:nvSpPr>
        <p:spPr>
          <a:xfrm>
            <a:off x="841321" y="2282367"/>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0" name="TextBox 20"/>
          <p:cNvSpPr txBox="1"/>
          <p:nvPr/>
        </p:nvSpPr>
        <p:spPr>
          <a:xfrm>
            <a:off x="4902016" y="3767353"/>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44</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45459"/>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$15 CHALLENGE </a:t>
              </a:r>
            </a:p>
          </p:txBody>
        </p:sp>
      </p:grpSp>
      <p:sp>
        <p:nvSpPr>
          <p:cNvPr id="5" name="Freeform 5"/>
          <p:cNvSpPr/>
          <p:nvPr/>
        </p:nvSpPr>
        <p:spPr>
          <a:xfrm>
            <a:off x="846085" y="544727"/>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grpSp>
        <p:nvGrpSpPr>
          <p:cNvPr id="6" name="Group 6"/>
          <p:cNvGrpSpPr/>
          <p:nvPr/>
        </p:nvGrpSpPr>
        <p:grpSpPr>
          <a:xfrm>
            <a:off x="990394" y="946682"/>
            <a:ext cx="84026" cy="104754"/>
            <a:chOff x="0" y="0"/>
            <a:chExt cx="112035" cy="139672"/>
          </a:xfrm>
        </p:grpSpPr>
        <p:sp>
          <p:nvSpPr>
            <p:cNvPr id="7" name="Freeform 7"/>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8" name="Freeform 8"/>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9" name="Group 9"/>
          <p:cNvGrpSpPr/>
          <p:nvPr/>
        </p:nvGrpSpPr>
        <p:grpSpPr>
          <a:xfrm>
            <a:off x="990394" y="1475002"/>
            <a:ext cx="84026" cy="104754"/>
            <a:chOff x="0" y="0"/>
            <a:chExt cx="112035" cy="139672"/>
          </a:xfrm>
        </p:grpSpPr>
        <p:sp>
          <p:nvSpPr>
            <p:cNvPr id="10" name="Freeform 10"/>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1" name="Freeform 11"/>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12" name="Group 12"/>
          <p:cNvGrpSpPr/>
          <p:nvPr/>
        </p:nvGrpSpPr>
        <p:grpSpPr>
          <a:xfrm>
            <a:off x="1121220" y="1712980"/>
            <a:ext cx="65885" cy="65885"/>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14" name="TextBox 14"/>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grpSp>
        <p:nvGrpSpPr>
          <p:cNvPr id="15" name="Group 15"/>
          <p:cNvGrpSpPr/>
          <p:nvPr/>
        </p:nvGrpSpPr>
        <p:grpSpPr>
          <a:xfrm>
            <a:off x="1121220" y="2059915"/>
            <a:ext cx="65885" cy="65885"/>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17" name="TextBox 17"/>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grpSp>
        <p:nvGrpSpPr>
          <p:cNvPr id="18" name="Group 18"/>
          <p:cNvGrpSpPr/>
          <p:nvPr/>
        </p:nvGrpSpPr>
        <p:grpSpPr>
          <a:xfrm>
            <a:off x="1121220" y="2256130"/>
            <a:ext cx="65885" cy="65885"/>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20" name="TextBox 20"/>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grpSp>
        <p:nvGrpSpPr>
          <p:cNvPr id="21" name="Group 21"/>
          <p:cNvGrpSpPr/>
          <p:nvPr/>
        </p:nvGrpSpPr>
        <p:grpSpPr>
          <a:xfrm>
            <a:off x="1121220" y="2455366"/>
            <a:ext cx="65885" cy="65885"/>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23" name="TextBox 23"/>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grpSp>
        <p:nvGrpSpPr>
          <p:cNvPr id="24" name="Group 24"/>
          <p:cNvGrpSpPr/>
          <p:nvPr/>
        </p:nvGrpSpPr>
        <p:grpSpPr>
          <a:xfrm>
            <a:off x="1121220" y="2946663"/>
            <a:ext cx="65885" cy="65885"/>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26" name="TextBox 26"/>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grpSp>
        <p:nvGrpSpPr>
          <p:cNvPr id="27" name="Group 27"/>
          <p:cNvGrpSpPr/>
          <p:nvPr/>
        </p:nvGrpSpPr>
        <p:grpSpPr>
          <a:xfrm>
            <a:off x="990394" y="3422547"/>
            <a:ext cx="84026" cy="104754"/>
            <a:chOff x="0" y="0"/>
            <a:chExt cx="112035" cy="139672"/>
          </a:xfrm>
        </p:grpSpPr>
        <p:sp>
          <p:nvSpPr>
            <p:cNvPr id="28" name="Freeform 28"/>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9" name="Freeform 29"/>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30" name="TextBox 30"/>
          <p:cNvSpPr txBox="1"/>
          <p:nvPr/>
        </p:nvSpPr>
        <p:spPr>
          <a:xfrm rot="-5400000">
            <a:off x="5062201" y="482833"/>
            <a:ext cx="741359" cy="257175"/>
          </a:xfrm>
          <a:prstGeom prst="rect">
            <a:avLst/>
          </a:prstGeom>
        </p:spPr>
        <p:txBody>
          <a:bodyPr lIns="0" tIns="0" rIns="0" bIns="0" rtlCol="0" anchor="t">
            <a:spAutoFit/>
          </a:bodyPr>
          <a:lstStyle/>
          <a:p>
            <a:pPr algn="ctr">
              <a:lnSpc>
                <a:spcPts val="2100"/>
              </a:lnSpc>
            </a:pPr>
            <a:r>
              <a:rPr lang="en-US" sz="1500">
                <a:solidFill>
                  <a:srgbClr val="FFFFFF"/>
                </a:solidFill>
                <a:latin typeface="Canva Sans"/>
              </a:rPr>
              <a:t>30 min.</a:t>
            </a:r>
          </a:p>
        </p:txBody>
      </p:sp>
      <p:sp>
        <p:nvSpPr>
          <p:cNvPr id="31" name="TextBox 31"/>
          <p:cNvSpPr txBox="1"/>
          <p:nvPr/>
        </p:nvSpPr>
        <p:spPr>
          <a:xfrm>
            <a:off x="846086" y="284160"/>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32" name="TextBox 32"/>
          <p:cNvSpPr txBox="1"/>
          <p:nvPr/>
        </p:nvSpPr>
        <p:spPr>
          <a:xfrm>
            <a:off x="990395" y="535202"/>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You are being given $15 to shop with. You will use the Guiding Stars and/or WIC eligible shelf talkers to choose:</a:t>
            </a:r>
          </a:p>
        </p:txBody>
      </p:sp>
      <p:sp>
        <p:nvSpPr>
          <p:cNvPr id="33" name="TextBox 33"/>
          <p:cNvSpPr txBox="1"/>
          <p:nvPr/>
        </p:nvSpPr>
        <p:spPr>
          <a:xfrm>
            <a:off x="1121220" y="927632"/>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At least 3 items from the following four MyPlate Food Groups - </a:t>
            </a:r>
            <a:r>
              <a:rPr lang="en-US" sz="950">
                <a:solidFill>
                  <a:srgbClr val="000000"/>
                </a:solidFill>
                <a:latin typeface="Canva Sans Medium"/>
              </a:rPr>
              <a:t>GRAINS, FRUITS, VEGETABLES, DAIRY </a:t>
            </a:r>
            <a:r>
              <a:rPr lang="en-US" sz="950">
                <a:solidFill>
                  <a:srgbClr val="000000"/>
                </a:solidFill>
                <a:latin typeface="Canva Sans"/>
              </a:rPr>
              <a:t>(including cow or plant milk, yogurt, or cheese)</a:t>
            </a:r>
          </a:p>
        </p:txBody>
      </p:sp>
      <p:sp>
        <p:nvSpPr>
          <p:cNvPr id="34" name="TextBox 34"/>
          <p:cNvSpPr txBox="1"/>
          <p:nvPr/>
        </p:nvSpPr>
        <p:spPr>
          <a:xfrm>
            <a:off x="1121220" y="1455953"/>
            <a:ext cx="3934121" cy="156845"/>
          </a:xfrm>
          <a:prstGeom prst="rect">
            <a:avLst/>
          </a:prstGeom>
        </p:spPr>
        <p:txBody>
          <a:bodyPr lIns="0" tIns="0" rIns="0" bIns="0" rtlCol="0" anchor="t">
            <a:spAutoFit/>
          </a:bodyPr>
          <a:lstStyle/>
          <a:p>
            <a:pPr>
              <a:lnSpc>
                <a:spcPts val="1330"/>
              </a:lnSpc>
            </a:pPr>
            <a:r>
              <a:rPr lang="en-US" sz="950">
                <a:solidFill>
                  <a:srgbClr val="000000"/>
                </a:solidFill>
                <a:latin typeface="Canva Sans"/>
              </a:rPr>
              <a:t>At least 1 item from the Protein Food Group</a:t>
            </a:r>
          </a:p>
        </p:txBody>
      </p:sp>
      <p:sp>
        <p:nvSpPr>
          <p:cNvPr id="35" name="TextBox 35"/>
          <p:cNvSpPr txBox="1"/>
          <p:nvPr/>
        </p:nvSpPr>
        <p:spPr>
          <a:xfrm>
            <a:off x="1245216" y="1660422"/>
            <a:ext cx="3810125" cy="321498"/>
          </a:xfrm>
          <a:prstGeom prst="rect">
            <a:avLst/>
          </a:prstGeom>
        </p:spPr>
        <p:txBody>
          <a:bodyPr lIns="0" tIns="0" rIns="0" bIns="0" rtlCol="0" anchor="t">
            <a:spAutoFit/>
          </a:bodyPr>
          <a:lstStyle/>
          <a:p>
            <a:pPr>
              <a:lnSpc>
                <a:spcPts val="1260"/>
              </a:lnSpc>
            </a:pPr>
            <a:r>
              <a:rPr lang="en-US" sz="900">
                <a:solidFill>
                  <a:srgbClr val="000000"/>
                </a:solidFill>
                <a:latin typeface="Canva Sans"/>
              </a:rPr>
              <a:t>Those with Guiding Stars like fish, beans, Greek yogurt, eggs, quinoa, pasta made from legumes, frozen edamame, and firm tofu</a:t>
            </a:r>
          </a:p>
        </p:txBody>
      </p:sp>
      <p:sp>
        <p:nvSpPr>
          <p:cNvPr id="36" name="TextBox 36"/>
          <p:cNvSpPr txBox="1"/>
          <p:nvPr/>
        </p:nvSpPr>
        <p:spPr>
          <a:xfrm>
            <a:off x="1245216" y="2009037"/>
            <a:ext cx="3810125" cy="154786"/>
          </a:xfrm>
          <a:prstGeom prst="rect">
            <a:avLst/>
          </a:prstGeom>
        </p:spPr>
        <p:txBody>
          <a:bodyPr lIns="0" tIns="0" rIns="0" bIns="0" rtlCol="0" anchor="t">
            <a:spAutoFit/>
          </a:bodyPr>
          <a:lstStyle/>
          <a:p>
            <a:pPr>
              <a:lnSpc>
                <a:spcPts val="1260"/>
              </a:lnSpc>
            </a:pPr>
            <a:r>
              <a:rPr lang="en-US" sz="900">
                <a:solidFill>
                  <a:srgbClr val="000000"/>
                </a:solidFill>
                <a:latin typeface="Canva Sans"/>
              </a:rPr>
              <a:t>Skinless poultry</a:t>
            </a:r>
          </a:p>
        </p:txBody>
      </p:sp>
      <p:sp>
        <p:nvSpPr>
          <p:cNvPr id="37" name="TextBox 37"/>
          <p:cNvSpPr txBox="1"/>
          <p:nvPr/>
        </p:nvSpPr>
        <p:spPr>
          <a:xfrm>
            <a:off x="1245216" y="2205252"/>
            <a:ext cx="3810125" cy="154786"/>
          </a:xfrm>
          <a:prstGeom prst="rect">
            <a:avLst/>
          </a:prstGeom>
        </p:spPr>
        <p:txBody>
          <a:bodyPr lIns="0" tIns="0" rIns="0" bIns="0" rtlCol="0" anchor="t">
            <a:spAutoFit/>
          </a:bodyPr>
          <a:lstStyle/>
          <a:p>
            <a:pPr>
              <a:lnSpc>
                <a:spcPts val="1260"/>
              </a:lnSpc>
            </a:pPr>
            <a:r>
              <a:rPr lang="en-US" sz="900">
                <a:solidFill>
                  <a:srgbClr val="000000"/>
                </a:solidFill>
                <a:latin typeface="Canva Sans"/>
              </a:rPr>
              <a:t>Ground meats (beef or poultry) that are 85/15, 90/10 or leaner</a:t>
            </a:r>
          </a:p>
        </p:txBody>
      </p:sp>
      <p:sp>
        <p:nvSpPr>
          <p:cNvPr id="38" name="TextBox 38"/>
          <p:cNvSpPr txBox="1"/>
          <p:nvPr/>
        </p:nvSpPr>
        <p:spPr>
          <a:xfrm>
            <a:off x="1245216" y="2401468"/>
            <a:ext cx="3810125" cy="488211"/>
          </a:xfrm>
          <a:prstGeom prst="rect">
            <a:avLst/>
          </a:prstGeom>
        </p:spPr>
        <p:txBody>
          <a:bodyPr lIns="0" tIns="0" rIns="0" bIns="0" rtlCol="0" anchor="t">
            <a:spAutoFit/>
          </a:bodyPr>
          <a:lstStyle/>
          <a:p>
            <a:pPr>
              <a:lnSpc>
                <a:spcPts val="1260"/>
              </a:lnSpc>
            </a:pPr>
            <a:r>
              <a:rPr lang="en-US" sz="900">
                <a:solidFill>
                  <a:srgbClr val="000000"/>
                </a:solidFill>
                <a:latin typeface="Canva Sans"/>
              </a:rPr>
              <a:t>Lean cuts of beef or pork like eye of round roast and steak, round tip roast and steak, top and bottom round roast and steak, top sirloin or loin, chuck shoulder and arm roasts; tenderloin, pork loin chops, ham</a:t>
            </a:r>
          </a:p>
        </p:txBody>
      </p:sp>
      <p:sp>
        <p:nvSpPr>
          <p:cNvPr id="39" name="TextBox 39"/>
          <p:cNvSpPr txBox="1"/>
          <p:nvPr/>
        </p:nvSpPr>
        <p:spPr>
          <a:xfrm>
            <a:off x="1245216" y="2902483"/>
            <a:ext cx="3810125" cy="488211"/>
          </a:xfrm>
          <a:prstGeom prst="rect">
            <a:avLst/>
          </a:prstGeom>
        </p:spPr>
        <p:txBody>
          <a:bodyPr lIns="0" tIns="0" rIns="0" bIns="0" rtlCol="0" anchor="t">
            <a:spAutoFit/>
          </a:bodyPr>
          <a:lstStyle/>
          <a:p>
            <a:pPr>
              <a:lnSpc>
                <a:spcPts val="1260"/>
              </a:lnSpc>
            </a:pPr>
            <a:r>
              <a:rPr lang="en-US" sz="900">
                <a:solidFill>
                  <a:srgbClr val="000000"/>
                </a:solidFill>
                <a:latin typeface="Canva Sans Bold"/>
              </a:rPr>
              <a:t>Meats NOT acceptable </a:t>
            </a:r>
            <a:r>
              <a:rPr lang="en-US" sz="900">
                <a:solidFill>
                  <a:srgbClr val="000000"/>
                </a:solidFill>
                <a:latin typeface="Canva Sans"/>
              </a:rPr>
              <a:t>for this challenge include sausage, bacon, lunch meats, hot dogs, jerky, frozen plant-based burgers, canned beans with added seasonings, and tofu with added seasonings </a:t>
            </a:r>
          </a:p>
        </p:txBody>
      </p:sp>
      <p:sp>
        <p:nvSpPr>
          <p:cNvPr id="40" name="TextBox 40"/>
          <p:cNvSpPr txBox="1"/>
          <p:nvPr/>
        </p:nvSpPr>
        <p:spPr>
          <a:xfrm>
            <a:off x="1121220" y="3403497"/>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If you have money to spare, you may purchase a healthy oil (with at least one Guiding Star), or spices or herbs. </a:t>
            </a:r>
          </a:p>
        </p:txBody>
      </p:sp>
      <p:sp>
        <p:nvSpPr>
          <p:cNvPr id="41" name="TextBox 41"/>
          <p:cNvSpPr txBox="1"/>
          <p:nvPr/>
        </p:nvSpPr>
        <p:spPr>
          <a:xfrm>
            <a:off x="4906780" y="3769893"/>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45</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53499"/>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45459"/>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$15 CHALLENGE </a:t>
              </a:r>
            </a:p>
          </p:txBody>
        </p:sp>
      </p:grpSp>
      <p:sp>
        <p:nvSpPr>
          <p:cNvPr id="5" name="Freeform 5"/>
          <p:cNvSpPr/>
          <p:nvPr/>
        </p:nvSpPr>
        <p:spPr>
          <a:xfrm>
            <a:off x="846085" y="536091"/>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rot="-5400000">
            <a:off x="5062201" y="474197"/>
            <a:ext cx="741359" cy="257175"/>
          </a:xfrm>
          <a:prstGeom prst="rect">
            <a:avLst/>
          </a:prstGeom>
        </p:spPr>
        <p:txBody>
          <a:bodyPr lIns="0" tIns="0" rIns="0" bIns="0" rtlCol="0" anchor="t">
            <a:spAutoFit/>
          </a:bodyPr>
          <a:lstStyle/>
          <a:p>
            <a:pPr algn="ctr">
              <a:lnSpc>
                <a:spcPts val="2100"/>
              </a:lnSpc>
            </a:pPr>
            <a:r>
              <a:rPr lang="en-US" sz="1500">
                <a:solidFill>
                  <a:srgbClr val="FFFFFF"/>
                </a:solidFill>
                <a:latin typeface="Canva Sans"/>
              </a:rPr>
              <a:t>30 min.</a:t>
            </a:r>
          </a:p>
        </p:txBody>
      </p:sp>
      <p:sp>
        <p:nvSpPr>
          <p:cNvPr id="7" name="TextBox 7"/>
          <p:cNvSpPr txBox="1"/>
          <p:nvPr/>
        </p:nvSpPr>
        <p:spPr>
          <a:xfrm>
            <a:off x="846086" y="275524"/>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8" name="TextBox 8"/>
          <p:cNvSpPr txBox="1"/>
          <p:nvPr/>
        </p:nvSpPr>
        <p:spPr>
          <a:xfrm>
            <a:off x="990395" y="517042"/>
            <a:ext cx="4064945" cy="526811"/>
          </a:xfrm>
          <a:prstGeom prst="rect">
            <a:avLst/>
          </a:prstGeom>
        </p:spPr>
        <p:txBody>
          <a:bodyPr lIns="0" tIns="0" rIns="0" bIns="0" rtlCol="0" anchor="t">
            <a:spAutoFit/>
          </a:bodyPr>
          <a:lstStyle/>
          <a:p>
            <a:pPr>
              <a:lnSpc>
                <a:spcPts val="1399"/>
              </a:lnSpc>
            </a:pPr>
            <a:r>
              <a:rPr lang="en-US" sz="999">
                <a:solidFill>
                  <a:srgbClr val="000000"/>
                </a:solidFill>
                <a:latin typeface="Canva Sans"/>
              </a:rPr>
              <a:t>Remember the My Plate graphic (page 2 in participant packet) and try to make your shopping basket look like the plate with a variety of healthy ingredients from more than one food group. </a:t>
            </a:r>
          </a:p>
        </p:txBody>
      </p:sp>
      <p:sp>
        <p:nvSpPr>
          <p:cNvPr id="9" name="TextBox 9"/>
          <p:cNvSpPr txBox="1"/>
          <p:nvPr/>
        </p:nvSpPr>
        <p:spPr>
          <a:xfrm>
            <a:off x="4906780" y="3749192"/>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46</a:t>
            </a:r>
          </a:p>
        </p:txBody>
      </p:sp>
      <p:sp>
        <p:nvSpPr>
          <p:cNvPr id="10" name="Freeform 10"/>
          <p:cNvSpPr/>
          <p:nvPr/>
        </p:nvSpPr>
        <p:spPr>
          <a:xfrm>
            <a:off x="846085" y="1329206"/>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1" name="TextBox 11"/>
          <p:cNvSpPr txBox="1"/>
          <p:nvPr/>
        </p:nvSpPr>
        <p:spPr>
          <a:xfrm>
            <a:off x="990395" y="1310156"/>
            <a:ext cx="4064945" cy="885884"/>
          </a:xfrm>
          <a:prstGeom prst="rect">
            <a:avLst/>
          </a:prstGeom>
        </p:spPr>
        <p:txBody>
          <a:bodyPr lIns="0" tIns="0" rIns="0" bIns="0" rtlCol="0" anchor="t">
            <a:spAutoFit/>
          </a:bodyPr>
          <a:lstStyle/>
          <a:p>
            <a:pPr>
              <a:lnSpc>
                <a:spcPts val="1399"/>
              </a:lnSpc>
            </a:pPr>
            <a:r>
              <a:rPr lang="en-US" sz="999">
                <a:solidFill>
                  <a:srgbClr val="000000"/>
                </a:solidFill>
                <a:latin typeface="Canva Sans"/>
              </a:rPr>
              <a:t>You will each get a shopping basket and then will go through the store, selecting items that can be used to make a healthy meal (could be breakfast, lunch, or dinner). Remember that you must include at least 1 acceptable protein food, and at least 3 other foods from one of the other My Plate food groups. </a:t>
            </a:r>
          </a:p>
        </p:txBody>
      </p:sp>
      <p:sp>
        <p:nvSpPr>
          <p:cNvPr id="12" name="TextBox 12"/>
          <p:cNvSpPr txBox="1"/>
          <p:nvPr/>
        </p:nvSpPr>
        <p:spPr>
          <a:xfrm>
            <a:off x="849093" y="1072666"/>
            <a:ext cx="794424" cy="191912"/>
          </a:xfrm>
          <a:prstGeom prst="rect">
            <a:avLst/>
          </a:prstGeom>
        </p:spPr>
        <p:txBody>
          <a:bodyPr lIns="0" tIns="0" rIns="0" bIns="0" rtlCol="0" anchor="t">
            <a:spAutoFit/>
          </a:bodyPr>
          <a:lstStyle/>
          <a:p>
            <a:pPr>
              <a:lnSpc>
                <a:spcPts val="1609"/>
              </a:lnSpc>
            </a:pPr>
            <a:r>
              <a:rPr lang="en-US" sz="1149" u="sng">
                <a:solidFill>
                  <a:srgbClr val="000000"/>
                </a:solidFill>
                <a:latin typeface="Canva Sans Medium"/>
              </a:rPr>
              <a:t>INSTRUCT:</a:t>
            </a:r>
          </a:p>
        </p:txBody>
      </p:sp>
      <p:sp>
        <p:nvSpPr>
          <p:cNvPr id="13" name="Freeform 13"/>
          <p:cNvSpPr/>
          <p:nvPr/>
        </p:nvSpPr>
        <p:spPr>
          <a:xfrm>
            <a:off x="846085" y="2227731"/>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4" name="TextBox 14"/>
          <p:cNvSpPr txBox="1"/>
          <p:nvPr/>
        </p:nvSpPr>
        <p:spPr>
          <a:xfrm>
            <a:off x="990395" y="2208682"/>
            <a:ext cx="4064945" cy="347275"/>
          </a:xfrm>
          <a:prstGeom prst="rect">
            <a:avLst/>
          </a:prstGeom>
        </p:spPr>
        <p:txBody>
          <a:bodyPr lIns="0" tIns="0" rIns="0" bIns="0" rtlCol="0" anchor="t">
            <a:spAutoFit/>
          </a:bodyPr>
          <a:lstStyle/>
          <a:p>
            <a:pPr>
              <a:lnSpc>
                <a:spcPts val="1399"/>
              </a:lnSpc>
            </a:pPr>
            <a:r>
              <a:rPr lang="en-US" sz="999">
                <a:solidFill>
                  <a:srgbClr val="000000"/>
                </a:solidFill>
                <a:latin typeface="Canva Sans"/>
              </a:rPr>
              <a:t>When you are ready to check out, you will meet a tour guide at the registers to assist you. </a:t>
            </a:r>
          </a:p>
        </p:txBody>
      </p:sp>
      <p:sp>
        <p:nvSpPr>
          <p:cNvPr id="15" name="Freeform 15"/>
          <p:cNvSpPr/>
          <p:nvPr/>
        </p:nvSpPr>
        <p:spPr>
          <a:xfrm>
            <a:off x="846085" y="2629686"/>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6" name="TextBox 16"/>
          <p:cNvSpPr txBox="1"/>
          <p:nvPr/>
        </p:nvSpPr>
        <p:spPr>
          <a:xfrm>
            <a:off x="990395" y="2610637"/>
            <a:ext cx="4064945" cy="526811"/>
          </a:xfrm>
          <a:prstGeom prst="rect">
            <a:avLst/>
          </a:prstGeom>
        </p:spPr>
        <p:txBody>
          <a:bodyPr lIns="0" tIns="0" rIns="0" bIns="0" rtlCol="0" anchor="t">
            <a:spAutoFit/>
          </a:bodyPr>
          <a:lstStyle/>
          <a:p>
            <a:pPr>
              <a:lnSpc>
                <a:spcPts val="1399"/>
              </a:lnSpc>
            </a:pPr>
            <a:r>
              <a:rPr lang="en-US" sz="999">
                <a:solidFill>
                  <a:srgbClr val="000000"/>
                </a:solidFill>
                <a:latin typeface="Canva Sans"/>
              </a:rPr>
              <a:t>Pitt Partners is providing you with a $15 gift card to spend. You can keep the change, but you cannot go over $15, which includes sales tax (about 30 cents).</a:t>
            </a:r>
          </a:p>
        </p:txBody>
      </p:sp>
      <p:sp>
        <p:nvSpPr>
          <p:cNvPr id="17" name="Freeform 17"/>
          <p:cNvSpPr/>
          <p:nvPr/>
        </p:nvSpPr>
        <p:spPr>
          <a:xfrm>
            <a:off x="849093" y="3212616"/>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8" name="TextBox 18"/>
          <p:cNvSpPr txBox="1"/>
          <p:nvPr/>
        </p:nvSpPr>
        <p:spPr>
          <a:xfrm>
            <a:off x="993403" y="3193567"/>
            <a:ext cx="4064945" cy="526811"/>
          </a:xfrm>
          <a:prstGeom prst="rect">
            <a:avLst/>
          </a:prstGeom>
        </p:spPr>
        <p:txBody>
          <a:bodyPr lIns="0" tIns="0" rIns="0" bIns="0" rtlCol="0" anchor="t">
            <a:spAutoFit/>
          </a:bodyPr>
          <a:lstStyle/>
          <a:p>
            <a:pPr>
              <a:lnSpc>
                <a:spcPts val="1399"/>
              </a:lnSpc>
            </a:pPr>
            <a:r>
              <a:rPr lang="en-US" sz="999">
                <a:solidFill>
                  <a:srgbClr val="000000"/>
                </a:solidFill>
                <a:latin typeface="Canva Sans"/>
              </a:rPr>
              <a:t>You can also take this time to ask questions that we didn’t get to during the tour. If we do not know the answer we will ask an RDN and get back with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610270" y="2564857"/>
            <a:ext cx="494461" cy="494461"/>
          </a:xfrm>
          <a:custGeom>
            <a:avLst/>
            <a:gdLst/>
            <a:ahLst/>
            <a:cxnLst/>
            <a:rect l="l" t="t" r="r" b="b"/>
            <a:pathLst>
              <a:path w="494461" h="494461">
                <a:moveTo>
                  <a:pt x="0" y="0"/>
                </a:moveTo>
                <a:lnTo>
                  <a:pt x="494462" y="0"/>
                </a:lnTo>
                <a:lnTo>
                  <a:pt x="494462" y="494461"/>
                </a:lnTo>
                <a:lnTo>
                  <a:pt x="0" y="494461"/>
                </a:lnTo>
                <a:lnTo>
                  <a:pt x="0" y="0"/>
                </a:lnTo>
                <a:close/>
              </a:path>
            </a:pathLst>
          </a:custGeom>
          <a:blipFill>
            <a:blip r:embed="rId2"/>
            <a:stretch>
              <a:fillRect/>
            </a:stretch>
          </a:blipFill>
        </p:spPr>
        <p:txBody>
          <a:bodyPr/>
          <a:lstStyle/>
          <a:p>
            <a:endParaRPr lang="en-US"/>
          </a:p>
        </p:txBody>
      </p:sp>
      <p:sp>
        <p:nvSpPr>
          <p:cNvPr id="3" name="TextBox 3"/>
          <p:cNvSpPr txBox="1"/>
          <p:nvPr/>
        </p:nvSpPr>
        <p:spPr>
          <a:xfrm>
            <a:off x="1915786" y="3152444"/>
            <a:ext cx="1883429" cy="333425"/>
          </a:xfrm>
          <a:prstGeom prst="rect">
            <a:avLst/>
          </a:prstGeom>
        </p:spPr>
        <p:txBody>
          <a:bodyPr lIns="0" tIns="0" rIns="0" bIns="0" rtlCol="0" anchor="t">
            <a:spAutoFit/>
          </a:bodyPr>
          <a:lstStyle/>
          <a:p>
            <a:pPr algn="ctr">
              <a:lnSpc>
                <a:spcPts val="1320"/>
              </a:lnSpc>
            </a:pPr>
            <a:r>
              <a:rPr lang="en-US" sz="1200">
                <a:solidFill>
                  <a:srgbClr val="000000"/>
                </a:solidFill>
                <a:latin typeface="Canva Sans"/>
              </a:rPr>
              <a:t>Penny Pinchers Healthy Grocery Store Tour</a:t>
            </a:r>
          </a:p>
        </p:txBody>
      </p:sp>
      <p:sp>
        <p:nvSpPr>
          <p:cNvPr id="4" name="TextBox 3">
            <a:extLst>
              <a:ext uri="{FF2B5EF4-FFF2-40B4-BE49-F238E27FC236}">
                <a16:creationId xmlns:a16="http://schemas.microsoft.com/office/drawing/2014/main" id="{76CF0556-B2E0-0B7D-48DD-B617217F7FEF}"/>
              </a:ext>
            </a:extLst>
          </p:cNvPr>
          <p:cNvSpPr txBox="1"/>
          <p:nvPr/>
        </p:nvSpPr>
        <p:spPr>
          <a:xfrm>
            <a:off x="1915786" y="3499101"/>
            <a:ext cx="1883429" cy="151516"/>
          </a:xfrm>
          <a:prstGeom prst="rect">
            <a:avLst/>
          </a:prstGeom>
        </p:spPr>
        <p:txBody>
          <a:bodyPr lIns="0" tIns="0" rIns="0" bIns="0" rtlCol="0" anchor="t">
            <a:spAutoFit/>
          </a:bodyPr>
          <a:lstStyle/>
          <a:p>
            <a:pPr algn="ctr">
              <a:lnSpc>
                <a:spcPts val="1320"/>
              </a:lnSpc>
            </a:pPr>
            <a:r>
              <a:rPr lang="en-US" sz="800" dirty="0">
                <a:solidFill>
                  <a:srgbClr val="000000"/>
                </a:solidFill>
                <a:latin typeface="Canva Sans"/>
              </a:rPr>
              <a:t>Created APRIL 2024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TABLE OF CONTENTS</a:t>
              </a:r>
            </a:p>
          </p:txBody>
        </p:sp>
      </p:grpSp>
      <p:graphicFrame>
        <p:nvGraphicFramePr>
          <p:cNvPr id="5" name="Table 5"/>
          <p:cNvGraphicFramePr>
            <a:graphicFrameLocks noGrp="1"/>
          </p:cNvGraphicFramePr>
          <p:nvPr>
            <p:extLst>
              <p:ext uri="{D42A27DB-BD31-4B8C-83A1-F6EECF244321}">
                <p14:modId xmlns:p14="http://schemas.microsoft.com/office/powerpoint/2010/main" val="2071063000"/>
              </p:ext>
            </p:extLst>
          </p:nvPr>
        </p:nvGraphicFramePr>
        <p:xfrm>
          <a:off x="1015869" y="614705"/>
          <a:ext cx="3597632" cy="2797931"/>
        </p:xfrm>
        <a:graphic>
          <a:graphicData uri="http://schemas.openxmlformats.org/drawingml/2006/table">
            <a:tbl>
              <a:tblPr/>
              <a:tblGrid>
                <a:gridCol w="489791">
                  <a:extLst>
                    <a:ext uri="{9D8B030D-6E8A-4147-A177-3AD203B41FA5}">
                      <a16:colId xmlns:a16="http://schemas.microsoft.com/office/drawing/2014/main" val="20000"/>
                    </a:ext>
                  </a:extLst>
                </a:gridCol>
                <a:gridCol w="2500917">
                  <a:extLst>
                    <a:ext uri="{9D8B030D-6E8A-4147-A177-3AD203B41FA5}">
                      <a16:colId xmlns:a16="http://schemas.microsoft.com/office/drawing/2014/main" val="20001"/>
                    </a:ext>
                  </a:extLst>
                </a:gridCol>
                <a:gridCol w="606924">
                  <a:extLst>
                    <a:ext uri="{9D8B030D-6E8A-4147-A177-3AD203B41FA5}">
                      <a16:colId xmlns:a16="http://schemas.microsoft.com/office/drawing/2014/main" val="20002"/>
                    </a:ext>
                  </a:extLst>
                </a:gridCol>
              </a:tblGrid>
              <a:tr h="255121">
                <a:tc>
                  <a:txBody>
                    <a:bodyPr/>
                    <a:lstStyle/>
                    <a:p>
                      <a:pPr algn="ctr">
                        <a:lnSpc>
                          <a:spcPts val="932"/>
                        </a:lnSpc>
                        <a:defRPr/>
                      </a:pPr>
                      <a:r>
                        <a:rPr lang="en-US" sz="932">
                          <a:solidFill>
                            <a:srgbClr val="000000"/>
                          </a:solidFill>
                          <a:latin typeface="Canva Sans Bold"/>
                        </a:rPr>
                        <a:t>STOP</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E5E8E8"/>
                    </a:solidFill>
                  </a:tcPr>
                </a:tc>
                <a:tc>
                  <a:txBody>
                    <a:bodyPr/>
                    <a:lstStyle/>
                    <a:p>
                      <a:pPr algn="ctr">
                        <a:lnSpc>
                          <a:spcPts val="932"/>
                        </a:lnSpc>
                        <a:defRPr/>
                      </a:pPr>
                      <a:r>
                        <a:rPr lang="en-US" sz="932">
                          <a:solidFill>
                            <a:srgbClr val="000000"/>
                          </a:solidFill>
                          <a:latin typeface="Canva Sans Bold"/>
                        </a:rPr>
                        <a:t>STORE SECTION</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E5E8E8"/>
                    </a:solidFill>
                  </a:tcPr>
                </a:tc>
                <a:tc>
                  <a:txBody>
                    <a:bodyPr/>
                    <a:lstStyle/>
                    <a:p>
                      <a:pPr algn="ctr">
                        <a:lnSpc>
                          <a:spcPts val="932"/>
                        </a:lnSpc>
                        <a:defRPr/>
                      </a:pPr>
                      <a:r>
                        <a:rPr lang="en-US" sz="932">
                          <a:solidFill>
                            <a:srgbClr val="000000"/>
                          </a:solidFill>
                          <a:latin typeface="Canva Sans Bold"/>
                        </a:rPr>
                        <a:t>PAGES</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E5E8E8"/>
                    </a:solidFill>
                  </a:tcPr>
                </a:tc>
                <a:extLst>
                  <a:ext uri="{0D108BD9-81ED-4DB2-BD59-A6C34878D82A}">
                    <a16:rowId xmlns:a16="http://schemas.microsoft.com/office/drawing/2014/main" val="10000"/>
                  </a:ext>
                </a:extLst>
              </a:tr>
              <a:tr h="255121">
                <a:tc>
                  <a:txBody>
                    <a:bodyPr/>
                    <a:lstStyle/>
                    <a:p>
                      <a:pPr algn="ctr">
                        <a:lnSpc>
                          <a:spcPts val="828"/>
                        </a:lnSpc>
                        <a:defRPr/>
                      </a:pPr>
                      <a:r>
                        <a:rPr lang="en-US" sz="828">
                          <a:solidFill>
                            <a:srgbClr val="FFFFFF"/>
                          </a:solidFill>
                          <a:latin typeface="Canva Sans Bold"/>
                        </a:rPr>
                        <a:t>0</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027A8F"/>
                    </a:solidFill>
                  </a:tcPr>
                </a:tc>
                <a:tc>
                  <a:txBody>
                    <a:bodyPr/>
                    <a:lstStyle/>
                    <a:p>
                      <a:pPr algn="ctr">
                        <a:lnSpc>
                          <a:spcPts val="828"/>
                        </a:lnSpc>
                        <a:defRPr/>
                      </a:pPr>
                      <a:r>
                        <a:rPr lang="en-US" sz="828">
                          <a:solidFill>
                            <a:srgbClr val="000000"/>
                          </a:solidFill>
                          <a:latin typeface="Canva Sans Medium"/>
                        </a:rPr>
                        <a:t>Introduction</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932"/>
                        </a:lnSpc>
                        <a:defRPr/>
                      </a:pPr>
                      <a:r>
                        <a:rPr lang="en-US" sz="932">
                          <a:solidFill>
                            <a:srgbClr val="000000"/>
                          </a:solidFill>
                          <a:latin typeface="Canva Sans Medium"/>
                        </a:rPr>
                        <a:t>7-11</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29119">
                <a:tc>
                  <a:txBody>
                    <a:bodyPr/>
                    <a:lstStyle/>
                    <a:p>
                      <a:pPr algn="ctr">
                        <a:lnSpc>
                          <a:spcPts val="1159"/>
                        </a:lnSpc>
                        <a:defRPr/>
                      </a:pPr>
                      <a:r>
                        <a:rPr lang="en-US" sz="828">
                          <a:solidFill>
                            <a:srgbClr val="FFFFFF"/>
                          </a:solidFill>
                          <a:latin typeface="Canva Sans Bold"/>
                        </a:rPr>
                        <a:t>1</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052C78"/>
                    </a:solidFill>
                  </a:tcPr>
                </a:tc>
                <a:tc>
                  <a:txBody>
                    <a:bodyPr/>
                    <a:lstStyle/>
                    <a:p>
                      <a:pPr algn="ctr">
                        <a:lnSpc>
                          <a:spcPts val="1159"/>
                        </a:lnSpc>
                        <a:defRPr/>
                      </a:pPr>
                      <a:r>
                        <a:rPr lang="en-US" sz="828">
                          <a:solidFill>
                            <a:srgbClr val="000000"/>
                          </a:solidFill>
                          <a:latin typeface="Canva Sans Medium"/>
                        </a:rPr>
                        <a:t>Dairy</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12-19</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28730">
                <a:tc>
                  <a:txBody>
                    <a:bodyPr/>
                    <a:lstStyle/>
                    <a:p>
                      <a:pPr algn="ctr">
                        <a:lnSpc>
                          <a:spcPts val="1159"/>
                        </a:lnSpc>
                        <a:defRPr/>
                      </a:pPr>
                      <a:r>
                        <a:rPr lang="en-US" sz="828">
                          <a:solidFill>
                            <a:srgbClr val="FFFFFF"/>
                          </a:solidFill>
                          <a:latin typeface="Canva Sans Bold"/>
                        </a:rPr>
                        <a:t>2</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700460"/>
                    </a:solidFill>
                  </a:tcPr>
                </a:tc>
                <a:tc>
                  <a:txBody>
                    <a:bodyPr/>
                    <a:lstStyle/>
                    <a:p>
                      <a:pPr algn="ctr">
                        <a:lnSpc>
                          <a:spcPts val="1159"/>
                        </a:lnSpc>
                        <a:defRPr/>
                      </a:pPr>
                      <a:r>
                        <a:rPr lang="en-US" sz="828">
                          <a:solidFill>
                            <a:srgbClr val="000000"/>
                          </a:solidFill>
                          <a:latin typeface="Canva Sans Medium"/>
                        </a:rPr>
                        <a:t>Processed Meats</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20</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28730">
                <a:tc>
                  <a:txBody>
                    <a:bodyPr/>
                    <a:lstStyle/>
                    <a:p>
                      <a:pPr algn="ctr">
                        <a:lnSpc>
                          <a:spcPts val="1159"/>
                        </a:lnSpc>
                        <a:defRPr/>
                      </a:pPr>
                      <a:r>
                        <a:rPr lang="en-US" sz="828">
                          <a:solidFill>
                            <a:srgbClr val="FFFFFF"/>
                          </a:solidFill>
                          <a:latin typeface="Canva Sans Bold"/>
                        </a:rPr>
                        <a:t>3</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A02C5D"/>
                    </a:solidFill>
                  </a:tcPr>
                </a:tc>
                <a:tc>
                  <a:txBody>
                    <a:bodyPr/>
                    <a:lstStyle/>
                    <a:p>
                      <a:pPr algn="ctr">
                        <a:lnSpc>
                          <a:spcPts val="1159"/>
                        </a:lnSpc>
                        <a:defRPr/>
                      </a:pPr>
                      <a:r>
                        <a:rPr lang="en-US" sz="828">
                          <a:solidFill>
                            <a:srgbClr val="000000"/>
                          </a:solidFill>
                          <a:latin typeface="Canva Sans Medium"/>
                        </a:rPr>
                        <a:t>Cereal</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21-22</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28730">
                <a:tc>
                  <a:txBody>
                    <a:bodyPr/>
                    <a:lstStyle/>
                    <a:p>
                      <a:pPr algn="ctr">
                        <a:lnSpc>
                          <a:spcPts val="1159"/>
                        </a:lnSpc>
                        <a:defRPr/>
                      </a:pPr>
                      <a:r>
                        <a:rPr lang="en-US" sz="828">
                          <a:solidFill>
                            <a:srgbClr val="FFFFFF"/>
                          </a:solidFill>
                          <a:latin typeface="Canva Sans Bold"/>
                        </a:rPr>
                        <a:t>4</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EC0F47"/>
                    </a:solidFill>
                  </a:tcPr>
                </a:tc>
                <a:tc>
                  <a:txBody>
                    <a:bodyPr/>
                    <a:lstStyle/>
                    <a:p>
                      <a:pPr algn="ctr">
                        <a:lnSpc>
                          <a:spcPts val="1159"/>
                        </a:lnSpc>
                        <a:defRPr/>
                      </a:pPr>
                      <a:r>
                        <a:rPr lang="en-US" sz="828">
                          <a:solidFill>
                            <a:srgbClr val="000000"/>
                          </a:solidFill>
                          <a:latin typeface="Canva Sans Medium"/>
                        </a:rPr>
                        <a:t>Juice</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23-24</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228730">
                <a:tc>
                  <a:txBody>
                    <a:bodyPr/>
                    <a:lstStyle/>
                    <a:p>
                      <a:pPr algn="ctr">
                        <a:lnSpc>
                          <a:spcPts val="1159"/>
                        </a:lnSpc>
                        <a:defRPr/>
                      </a:pPr>
                      <a:r>
                        <a:rPr lang="en-US" sz="828">
                          <a:solidFill>
                            <a:srgbClr val="FFFFFF"/>
                          </a:solidFill>
                          <a:latin typeface="Canva Sans Bold"/>
                        </a:rPr>
                        <a:t>5</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EE6A3B"/>
                    </a:solidFill>
                  </a:tcPr>
                </a:tc>
                <a:tc>
                  <a:txBody>
                    <a:bodyPr/>
                    <a:lstStyle/>
                    <a:p>
                      <a:pPr algn="ctr">
                        <a:lnSpc>
                          <a:spcPts val="1159"/>
                        </a:lnSpc>
                        <a:defRPr/>
                      </a:pPr>
                      <a:r>
                        <a:rPr lang="en-US" sz="828">
                          <a:solidFill>
                            <a:srgbClr val="000000"/>
                          </a:solidFill>
                          <a:latin typeface="Canva Sans Medium"/>
                        </a:rPr>
                        <a:t>Breads &amp; Crackers</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25-27</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228730">
                <a:tc>
                  <a:txBody>
                    <a:bodyPr/>
                    <a:lstStyle/>
                    <a:p>
                      <a:pPr algn="ctr">
                        <a:lnSpc>
                          <a:spcPts val="1159"/>
                        </a:lnSpc>
                        <a:defRPr/>
                      </a:pPr>
                      <a:r>
                        <a:rPr lang="en-US" sz="828">
                          <a:solidFill>
                            <a:srgbClr val="FFFFFF"/>
                          </a:solidFill>
                          <a:latin typeface="Canva Sans Bold"/>
                        </a:rPr>
                        <a:t>6</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BBF54"/>
                    </a:solidFill>
                  </a:tcPr>
                </a:tc>
                <a:tc>
                  <a:txBody>
                    <a:bodyPr/>
                    <a:lstStyle/>
                    <a:p>
                      <a:pPr algn="ctr">
                        <a:lnSpc>
                          <a:spcPts val="1159"/>
                        </a:lnSpc>
                        <a:defRPr/>
                      </a:pPr>
                      <a:r>
                        <a:rPr lang="en-US" sz="828">
                          <a:solidFill>
                            <a:srgbClr val="000000"/>
                          </a:solidFill>
                          <a:latin typeface="Canva Sans Medium"/>
                        </a:rPr>
                        <a:t>Oils; Sweeteners/Sugar; Salt; Canned Fruit</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28-32</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228730">
                <a:tc>
                  <a:txBody>
                    <a:bodyPr/>
                    <a:lstStyle/>
                    <a:p>
                      <a:pPr algn="ctr">
                        <a:lnSpc>
                          <a:spcPts val="1159"/>
                        </a:lnSpc>
                        <a:defRPr/>
                      </a:pPr>
                      <a:r>
                        <a:rPr lang="en-US" sz="828">
                          <a:solidFill>
                            <a:srgbClr val="FFFFFF"/>
                          </a:solidFill>
                          <a:latin typeface="Canva Sans Bold"/>
                        </a:rPr>
                        <a:t>7</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ABD96C"/>
                    </a:solidFill>
                  </a:tcPr>
                </a:tc>
                <a:tc>
                  <a:txBody>
                    <a:bodyPr/>
                    <a:lstStyle/>
                    <a:p>
                      <a:pPr algn="ctr">
                        <a:lnSpc>
                          <a:spcPts val="1159"/>
                        </a:lnSpc>
                        <a:defRPr/>
                      </a:pPr>
                      <a:r>
                        <a:rPr lang="en-US" sz="828">
                          <a:solidFill>
                            <a:srgbClr val="000000"/>
                          </a:solidFill>
                          <a:latin typeface="Canva Sans Medium"/>
                        </a:rPr>
                        <a:t>Beans; Canned Vegetables; Canned Meats</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33-37</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228730">
                <a:tc>
                  <a:txBody>
                    <a:bodyPr/>
                    <a:lstStyle/>
                    <a:p>
                      <a:pPr algn="ctr">
                        <a:lnSpc>
                          <a:spcPts val="1159"/>
                        </a:lnSpc>
                        <a:defRPr/>
                      </a:pPr>
                      <a:r>
                        <a:rPr lang="en-US" sz="828">
                          <a:solidFill>
                            <a:srgbClr val="FFFFFF"/>
                          </a:solidFill>
                          <a:latin typeface="Canva Sans Bold"/>
                        </a:rPr>
                        <a:t>8</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16C286"/>
                    </a:solidFill>
                  </a:tcPr>
                </a:tc>
                <a:tc>
                  <a:txBody>
                    <a:bodyPr/>
                    <a:lstStyle/>
                    <a:p>
                      <a:pPr algn="ctr">
                        <a:lnSpc>
                          <a:spcPts val="1159"/>
                        </a:lnSpc>
                        <a:defRPr/>
                      </a:pPr>
                      <a:r>
                        <a:rPr lang="en-US" sz="828">
                          <a:solidFill>
                            <a:srgbClr val="000000"/>
                          </a:solidFill>
                          <a:latin typeface="Canva Sans Medium"/>
                        </a:rPr>
                        <a:t>Fresh Meats</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38-40</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228730">
                <a:tc>
                  <a:txBody>
                    <a:bodyPr/>
                    <a:lstStyle/>
                    <a:p>
                      <a:pPr algn="ctr">
                        <a:lnSpc>
                          <a:spcPts val="1159"/>
                        </a:lnSpc>
                        <a:defRPr/>
                      </a:pPr>
                      <a:r>
                        <a:rPr lang="en-US" sz="828">
                          <a:solidFill>
                            <a:srgbClr val="FFFFFF"/>
                          </a:solidFill>
                          <a:latin typeface="Canva Sans Bold"/>
                        </a:rPr>
                        <a:t>9</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087353"/>
                    </a:solidFill>
                  </a:tcPr>
                </a:tc>
                <a:tc>
                  <a:txBody>
                    <a:bodyPr/>
                    <a:lstStyle/>
                    <a:p>
                      <a:pPr algn="ctr">
                        <a:lnSpc>
                          <a:spcPts val="1159"/>
                        </a:lnSpc>
                        <a:defRPr/>
                      </a:pPr>
                      <a:r>
                        <a:rPr lang="en-US" sz="828">
                          <a:solidFill>
                            <a:srgbClr val="000000"/>
                          </a:solidFill>
                          <a:latin typeface="Canva Sans Medium"/>
                        </a:rPr>
                        <a:t>Produce</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41-44</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228730">
                <a:tc>
                  <a:txBody>
                    <a:bodyPr/>
                    <a:lstStyle/>
                    <a:p>
                      <a:pPr algn="ctr">
                        <a:lnSpc>
                          <a:spcPts val="1159"/>
                        </a:lnSpc>
                        <a:defRPr/>
                      </a:pPr>
                      <a:r>
                        <a:rPr lang="en-US" sz="828">
                          <a:solidFill>
                            <a:srgbClr val="FFFFFF"/>
                          </a:solidFill>
                          <a:latin typeface="Canva Sans Bold"/>
                        </a:rPr>
                        <a:t>10</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045459"/>
                    </a:solidFill>
                  </a:tcPr>
                </a:tc>
                <a:tc>
                  <a:txBody>
                    <a:bodyPr/>
                    <a:lstStyle/>
                    <a:p>
                      <a:pPr algn="ctr">
                        <a:lnSpc>
                          <a:spcPts val="1159"/>
                        </a:lnSpc>
                        <a:defRPr/>
                      </a:pPr>
                      <a:r>
                        <a:rPr lang="en-US" sz="828">
                          <a:solidFill>
                            <a:srgbClr val="000000"/>
                          </a:solidFill>
                          <a:latin typeface="Canva Sans Medium"/>
                        </a:rPr>
                        <a:t>$15 Challenge</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tc>
                  <a:txBody>
                    <a:bodyPr/>
                    <a:lstStyle/>
                    <a:p>
                      <a:pPr algn="ctr">
                        <a:lnSpc>
                          <a:spcPts val="1159"/>
                        </a:lnSpc>
                        <a:defRPr/>
                      </a:pPr>
                      <a:r>
                        <a:rPr lang="en-US" sz="828">
                          <a:solidFill>
                            <a:srgbClr val="000000"/>
                          </a:solidFill>
                          <a:latin typeface="Canva Sans Medium"/>
                        </a:rPr>
                        <a:t>45-46</a:t>
                      </a:r>
                      <a:endParaRPr lang="en-US" sz="1100"/>
                    </a:p>
                  </a:txBody>
                  <a:tcPr marL="39459" marR="39459" marT="39459" marB="39459" anchor="ctr">
                    <a:lnL w="9082" cap="flat" cmpd="sng" algn="ctr">
                      <a:solidFill>
                        <a:srgbClr val="000000"/>
                      </a:solidFill>
                      <a:prstDash val="solid"/>
                      <a:round/>
                      <a:headEnd type="none" w="med" len="med"/>
                      <a:tailEnd type="none" w="med" len="med"/>
                    </a:lnL>
                    <a:lnR w="9082" cap="flat" cmpd="sng" algn="ctr">
                      <a:solidFill>
                        <a:srgbClr val="000000"/>
                      </a:solidFill>
                      <a:prstDash val="solid"/>
                      <a:round/>
                      <a:headEnd type="none" w="med" len="med"/>
                      <a:tailEnd type="none" w="med" len="med"/>
                    </a:lnR>
                    <a:lnT w="9082" cap="flat" cmpd="sng" algn="ctr">
                      <a:solidFill>
                        <a:srgbClr val="000000"/>
                      </a:solidFill>
                      <a:prstDash val="solid"/>
                      <a:round/>
                      <a:headEnd type="none" w="med" len="med"/>
                      <a:tailEnd type="none" w="med" len="med"/>
                    </a:lnT>
                    <a:lnB w="908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bl>
          </a:graphicData>
        </a:graphic>
      </p:graphicFrame>
      <p:sp>
        <p:nvSpPr>
          <p:cNvPr id="6" name="TextBox 6"/>
          <p:cNvSpPr txBox="1"/>
          <p:nvPr/>
        </p:nvSpPr>
        <p:spPr>
          <a:xfrm>
            <a:off x="1032871" y="275433"/>
            <a:ext cx="3873909" cy="232545"/>
          </a:xfrm>
          <a:prstGeom prst="rect">
            <a:avLst/>
          </a:prstGeom>
        </p:spPr>
        <p:txBody>
          <a:bodyPr lIns="0" tIns="0" rIns="0" bIns="0" rtlCol="0" anchor="t">
            <a:spAutoFit/>
          </a:bodyPr>
          <a:lstStyle/>
          <a:p>
            <a:pPr algn="ctr">
              <a:lnSpc>
                <a:spcPts val="1882"/>
              </a:lnSpc>
            </a:pPr>
            <a:r>
              <a:rPr lang="en-US" sz="1344">
                <a:solidFill>
                  <a:srgbClr val="000000"/>
                </a:solidFill>
                <a:latin typeface="Canva Sans Bold"/>
              </a:rPr>
              <a:t>TOUR GUIDE TABLE OF CONTENTS</a:t>
            </a:r>
          </a:p>
        </p:txBody>
      </p:sp>
      <p:sp>
        <p:nvSpPr>
          <p:cNvPr id="7" name="TextBox 7"/>
          <p:cNvSpPr txBox="1"/>
          <p:nvPr/>
        </p:nvSpPr>
        <p:spPr>
          <a:xfrm>
            <a:off x="4906780" y="3749191"/>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4208"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BEFORE YOU START</a:t>
              </a:r>
            </a:p>
          </p:txBody>
        </p:sp>
      </p:grpSp>
      <p:sp>
        <p:nvSpPr>
          <p:cNvPr id="5" name="Freeform 5"/>
          <p:cNvSpPr/>
          <p:nvPr/>
        </p:nvSpPr>
        <p:spPr>
          <a:xfrm>
            <a:off x="843093"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843093" y="213358"/>
            <a:ext cx="2477238" cy="191912"/>
          </a:xfrm>
          <a:prstGeom prst="rect">
            <a:avLst/>
          </a:prstGeom>
        </p:spPr>
        <p:txBody>
          <a:bodyPr lIns="0" tIns="0" rIns="0" bIns="0" rtlCol="0" anchor="t">
            <a:spAutoFit/>
          </a:bodyPr>
          <a:lstStyle/>
          <a:p>
            <a:pPr>
              <a:lnSpc>
                <a:spcPts val="1609"/>
              </a:lnSpc>
            </a:pPr>
            <a:r>
              <a:rPr lang="en-US" sz="1149" u="sng" dirty="0">
                <a:solidFill>
                  <a:srgbClr val="000000"/>
                </a:solidFill>
                <a:latin typeface="Canva Sans Medium"/>
              </a:rPr>
              <a:t>BEFORE YOU START:</a:t>
            </a:r>
          </a:p>
        </p:txBody>
      </p:sp>
      <p:sp>
        <p:nvSpPr>
          <p:cNvPr id="7" name="TextBox 7"/>
          <p:cNvSpPr txBox="1"/>
          <p:nvPr/>
        </p:nvSpPr>
        <p:spPr>
          <a:xfrm>
            <a:off x="987403" y="464400"/>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Collect the following items which you will use at various stops during your tour.</a:t>
            </a:r>
          </a:p>
        </p:txBody>
      </p:sp>
      <p:grpSp>
        <p:nvGrpSpPr>
          <p:cNvPr id="8" name="Group 8"/>
          <p:cNvGrpSpPr/>
          <p:nvPr/>
        </p:nvGrpSpPr>
        <p:grpSpPr>
          <a:xfrm>
            <a:off x="987402" y="1115058"/>
            <a:ext cx="84026" cy="104754"/>
            <a:chOff x="0" y="0"/>
            <a:chExt cx="112035" cy="139672"/>
          </a:xfrm>
        </p:grpSpPr>
        <p:sp>
          <p:nvSpPr>
            <p:cNvPr id="9" name="Freeform 9"/>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Freeform 10"/>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1" name="TextBox 11"/>
          <p:cNvSpPr txBox="1"/>
          <p:nvPr/>
        </p:nvSpPr>
        <p:spPr>
          <a:xfrm>
            <a:off x="885107" y="888043"/>
            <a:ext cx="1621599" cy="167738"/>
          </a:xfrm>
          <a:prstGeom prst="rect">
            <a:avLst/>
          </a:prstGeom>
        </p:spPr>
        <p:txBody>
          <a:bodyPr lIns="0" tIns="0" rIns="0" bIns="0" rtlCol="0" anchor="t">
            <a:spAutoFit/>
          </a:bodyPr>
          <a:lstStyle/>
          <a:p>
            <a:pPr>
              <a:lnSpc>
                <a:spcPts val="1400"/>
              </a:lnSpc>
            </a:pPr>
            <a:r>
              <a:rPr lang="en-US" sz="1000">
                <a:solidFill>
                  <a:srgbClr val="000000"/>
                </a:solidFill>
                <a:latin typeface="Canva Sans Bold"/>
              </a:rPr>
              <a:t>For stop 7 (Fish):</a:t>
            </a:r>
          </a:p>
        </p:txBody>
      </p:sp>
      <p:sp>
        <p:nvSpPr>
          <p:cNvPr id="12" name="TextBox 12"/>
          <p:cNvSpPr txBox="1"/>
          <p:nvPr/>
        </p:nvSpPr>
        <p:spPr>
          <a:xfrm>
            <a:off x="1118228" y="1096008"/>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Collect a package of fresh and frozen salmon fillets. You will use these to compare with canned salmon. Take note of the total and unit price for each of these items.</a:t>
            </a:r>
          </a:p>
        </p:txBody>
      </p:sp>
      <p:grpSp>
        <p:nvGrpSpPr>
          <p:cNvPr id="13" name="Group 13"/>
          <p:cNvGrpSpPr/>
          <p:nvPr/>
        </p:nvGrpSpPr>
        <p:grpSpPr>
          <a:xfrm>
            <a:off x="987402" y="1841819"/>
            <a:ext cx="84026" cy="104754"/>
            <a:chOff x="0" y="0"/>
            <a:chExt cx="112035" cy="139672"/>
          </a:xfrm>
        </p:grpSpPr>
        <p:sp>
          <p:nvSpPr>
            <p:cNvPr id="14" name="Freeform 14"/>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5" name="Freeform 15"/>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16" name="TextBox 16"/>
          <p:cNvSpPr txBox="1"/>
          <p:nvPr/>
        </p:nvSpPr>
        <p:spPr>
          <a:xfrm>
            <a:off x="885107" y="1614803"/>
            <a:ext cx="1621599" cy="167738"/>
          </a:xfrm>
          <a:prstGeom prst="rect">
            <a:avLst/>
          </a:prstGeom>
        </p:spPr>
        <p:txBody>
          <a:bodyPr lIns="0" tIns="0" rIns="0" bIns="0" rtlCol="0" anchor="t">
            <a:spAutoFit/>
          </a:bodyPr>
          <a:lstStyle/>
          <a:p>
            <a:pPr>
              <a:lnSpc>
                <a:spcPts val="1400"/>
              </a:lnSpc>
            </a:pPr>
            <a:r>
              <a:rPr lang="en-US" sz="1000">
                <a:solidFill>
                  <a:srgbClr val="000000"/>
                </a:solidFill>
                <a:latin typeface="Canva Sans Bold"/>
              </a:rPr>
              <a:t>For stop 9 (Produce):</a:t>
            </a:r>
          </a:p>
        </p:txBody>
      </p:sp>
      <p:sp>
        <p:nvSpPr>
          <p:cNvPr id="17" name="TextBox 17"/>
          <p:cNvSpPr txBox="1"/>
          <p:nvPr/>
        </p:nvSpPr>
        <p:spPr>
          <a:xfrm>
            <a:off x="1118228" y="1822769"/>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Collect a frozen and/or canned form of available fresh produce items for comparison. Take note of the total and unit price for each of these items.</a:t>
            </a:r>
          </a:p>
        </p:txBody>
      </p:sp>
      <p:grpSp>
        <p:nvGrpSpPr>
          <p:cNvPr id="18" name="Group 18"/>
          <p:cNvGrpSpPr/>
          <p:nvPr/>
        </p:nvGrpSpPr>
        <p:grpSpPr>
          <a:xfrm>
            <a:off x="1118228" y="2394122"/>
            <a:ext cx="65885" cy="65885"/>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20" name="TextBox 20"/>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sp>
        <p:nvSpPr>
          <p:cNvPr id="21" name="TextBox 21"/>
          <p:cNvSpPr txBox="1"/>
          <p:nvPr/>
        </p:nvSpPr>
        <p:spPr>
          <a:xfrm>
            <a:off x="1242224" y="2341564"/>
            <a:ext cx="3810125" cy="145711"/>
          </a:xfrm>
          <a:prstGeom prst="rect">
            <a:avLst/>
          </a:prstGeom>
        </p:spPr>
        <p:txBody>
          <a:bodyPr lIns="0" tIns="0" rIns="0" bIns="0" rtlCol="0" anchor="t">
            <a:spAutoFit/>
          </a:bodyPr>
          <a:lstStyle/>
          <a:p>
            <a:pPr>
              <a:lnSpc>
                <a:spcPts val="1232"/>
              </a:lnSpc>
            </a:pPr>
            <a:r>
              <a:rPr lang="en-US" sz="880">
                <a:solidFill>
                  <a:srgbClr val="000000"/>
                </a:solidFill>
                <a:latin typeface="Canva Sans"/>
              </a:rPr>
              <a:t>Example – frozen green beans and canned no-salt-added green beans</a:t>
            </a:r>
          </a:p>
        </p:txBody>
      </p:sp>
      <p:grpSp>
        <p:nvGrpSpPr>
          <p:cNvPr id="22" name="Group 22"/>
          <p:cNvGrpSpPr/>
          <p:nvPr/>
        </p:nvGrpSpPr>
        <p:grpSpPr>
          <a:xfrm>
            <a:off x="1118228" y="2577933"/>
            <a:ext cx="65885" cy="65885"/>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24" name="TextBox 24"/>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sp>
        <p:nvSpPr>
          <p:cNvPr id="25" name="TextBox 25"/>
          <p:cNvSpPr txBox="1"/>
          <p:nvPr/>
        </p:nvSpPr>
        <p:spPr>
          <a:xfrm>
            <a:off x="1242224" y="2525376"/>
            <a:ext cx="3810125" cy="145711"/>
          </a:xfrm>
          <a:prstGeom prst="rect">
            <a:avLst/>
          </a:prstGeom>
        </p:spPr>
        <p:txBody>
          <a:bodyPr lIns="0" tIns="0" rIns="0" bIns="0" rtlCol="0" anchor="t">
            <a:spAutoFit/>
          </a:bodyPr>
          <a:lstStyle/>
          <a:p>
            <a:pPr>
              <a:lnSpc>
                <a:spcPts val="1232"/>
              </a:lnSpc>
            </a:pPr>
            <a:r>
              <a:rPr lang="en-US" sz="880">
                <a:solidFill>
                  <a:srgbClr val="000000"/>
                </a:solidFill>
                <a:latin typeface="Canva Sans"/>
              </a:rPr>
              <a:t>Example – frozen sliced peaches and canned peaches in juice/water</a:t>
            </a:r>
          </a:p>
        </p:txBody>
      </p:sp>
      <p:grpSp>
        <p:nvGrpSpPr>
          <p:cNvPr id="26" name="Group 26"/>
          <p:cNvGrpSpPr/>
          <p:nvPr/>
        </p:nvGrpSpPr>
        <p:grpSpPr>
          <a:xfrm>
            <a:off x="987402" y="2936202"/>
            <a:ext cx="84026" cy="104754"/>
            <a:chOff x="0" y="0"/>
            <a:chExt cx="112035" cy="139672"/>
          </a:xfrm>
        </p:grpSpPr>
        <p:sp>
          <p:nvSpPr>
            <p:cNvPr id="27" name="Freeform 27"/>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28" name="Freeform 28"/>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29" name="TextBox 29"/>
          <p:cNvSpPr txBox="1"/>
          <p:nvPr/>
        </p:nvSpPr>
        <p:spPr>
          <a:xfrm>
            <a:off x="885107" y="2709186"/>
            <a:ext cx="1621599" cy="167738"/>
          </a:xfrm>
          <a:prstGeom prst="rect">
            <a:avLst/>
          </a:prstGeom>
        </p:spPr>
        <p:txBody>
          <a:bodyPr lIns="0" tIns="0" rIns="0" bIns="0" rtlCol="0" anchor="t">
            <a:spAutoFit/>
          </a:bodyPr>
          <a:lstStyle/>
          <a:p>
            <a:pPr>
              <a:lnSpc>
                <a:spcPts val="1400"/>
              </a:lnSpc>
            </a:pPr>
            <a:r>
              <a:rPr lang="en-US" sz="1000">
                <a:solidFill>
                  <a:srgbClr val="000000"/>
                </a:solidFill>
                <a:latin typeface="Canva Sans Bold"/>
              </a:rPr>
              <a:t>For stop 9 (Produce):</a:t>
            </a:r>
          </a:p>
        </p:txBody>
      </p:sp>
      <p:sp>
        <p:nvSpPr>
          <p:cNvPr id="30" name="TextBox 30"/>
          <p:cNvSpPr txBox="1"/>
          <p:nvPr/>
        </p:nvSpPr>
        <p:spPr>
          <a:xfrm>
            <a:off x="1118228" y="2917152"/>
            <a:ext cx="3934121"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Collect a frozen form of available fresh produce. Select one frozen package that is unseasoned and one package that is seasoned. Take note of the total and unit price for each of these items.</a:t>
            </a:r>
          </a:p>
        </p:txBody>
      </p:sp>
      <p:grpSp>
        <p:nvGrpSpPr>
          <p:cNvPr id="31" name="Group 31"/>
          <p:cNvGrpSpPr/>
          <p:nvPr/>
        </p:nvGrpSpPr>
        <p:grpSpPr>
          <a:xfrm>
            <a:off x="1118228" y="3488505"/>
            <a:ext cx="65885" cy="65885"/>
            <a:chOff x="0" y="0"/>
            <a:chExt cx="812800" cy="812800"/>
          </a:xfrm>
        </p:grpSpPr>
        <p:sp>
          <p:nvSpPr>
            <p:cNvPr id="32" name="Freeform 3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p>
              <a:endParaRPr lang="en-US"/>
            </a:p>
          </p:txBody>
        </p:sp>
        <p:sp>
          <p:nvSpPr>
            <p:cNvPr id="33" name="TextBox 33"/>
            <p:cNvSpPr txBox="1"/>
            <p:nvPr/>
          </p:nvSpPr>
          <p:spPr>
            <a:xfrm>
              <a:off x="76200" y="66675"/>
              <a:ext cx="660400" cy="669925"/>
            </a:xfrm>
            <a:prstGeom prst="rect">
              <a:avLst/>
            </a:prstGeom>
          </p:spPr>
          <p:txBody>
            <a:bodyPr lIns="50800" tIns="50800" rIns="50800" bIns="50800" rtlCol="0" anchor="ctr"/>
            <a:lstStyle/>
            <a:p>
              <a:pPr algn="ctr">
                <a:lnSpc>
                  <a:spcPts val="979"/>
                </a:lnSpc>
              </a:pPr>
              <a:endParaRPr/>
            </a:p>
          </p:txBody>
        </p:sp>
      </p:grpSp>
      <p:sp>
        <p:nvSpPr>
          <p:cNvPr id="34" name="TextBox 34"/>
          <p:cNvSpPr txBox="1"/>
          <p:nvPr/>
        </p:nvSpPr>
        <p:spPr>
          <a:xfrm>
            <a:off x="1242223" y="3435947"/>
            <a:ext cx="3771120" cy="298480"/>
          </a:xfrm>
          <a:prstGeom prst="rect">
            <a:avLst/>
          </a:prstGeom>
        </p:spPr>
        <p:txBody>
          <a:bodyPr lIns="0" tIns="0" rIns="0" bIns="0" rtlCol="0" anchor="t">
            <a:spAutoFit/>
          </a:bodyPr>
          <a:lstStyle/>
          <a:p>
            <a:pPr>
              <a:lnSpc>
                <a:spcPts val="1232"/>
              </a:lnSpc>
            </a:pPr>
            <a:r>
              <a:rPr lang="en-US" sz="880">
                <a:solidFill>
                  <a:srgbClr val="000000"/>
                </a:solidFill>
                <a:latin typeface="Canva Sans"/>
              </a:rPr>
              <a:t>Example – frozen plain broccoli florets and cheesy broccoli or broccoli in cheese sauce</a:t>
            </a:r>
          </a:p>
        </p:txBody>
      </p:sp>
      <p:sp>
        <p:nvSpPr>
          <p:cNvPr id="35" name="TextBox 35"/>
          <p:cNvSpPr txBox="1"/>
          <p:nvPr/>
        </p:nvSpPr>
        <p:spPr>
          <a:xfrm>
            <a:off x="4903788" y="3768773"/>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50846" y="200658"/>
            <a:ext cx="2477238" cy="191912"/>
          </a:xfrm>
          <a:prstGeom prst="rect">
            <a:avLst/>
          </a:prstGeom>
        </p:spPr>
        <p:txBody>
          <a:bodyPr lIns="0" tIns="0" rIns="0" bIns="0" rtlCol="0" anchor="t">
            <a:spAutoFit/>
          </a:bodyPr>
          <a:lstStyle/>
          <a:p>
            <a:pPr>
              <a:lnSpc>
                <a:spcPts val="1609"/>
              </a:lnSpc>
            </a:pPr>
            <a:r>
              <a:rPr lang="en-US" sz="1149" u="sng" dirty="0">
                <a:solidFill>
                  <a:srgbClr val="000000"/>
                </a:solidFill>
                <a:latin typeface="Canva Sans Medium"/>
              </a:rPr>
              <a:t>WELCOME PARTICPANTS</a:t>
            </a:r>
          </a:p>
        </p:txBody>
      </p:sp>
      <p:sp>
        <p:nvSpPr>
          <p:cNvPr id="3" name="TextBox 3"/>
          <p:cNvSpPr txBox="1"/>
          <p:nvPr/>
        </p:nvSpPr>
        <p:spPr>
          <a:xfrm>
            <a:off x="846596" y="449688"/>
            <a:ext cx="4064945" cy="179023"/>
          </a:xfrm>
          <a:prstGeom prst="rect">
            <a:avLst/>
          </a:prstGeom>
        </p:spPr>
        <p:txBody>
          <a:bodyPr lIns="0" tIns="0" rIns="0" bIns="0" rtlCol="0" anchor="t">
            <a:spAutoFit/>
          </a:bodyPr>
          <a:lstStyle/>
          <a:p>
            <a:pPr>
              <a:lnSpc>
                <a:spcPts val="1470"/>
              </a:lnSpc>
            </a:pPr>
            <a:r>
              <a:rPr lang="en-US" sz="1050">
                <a:solidFill>
                  <a:srgbClr val="000000"/>
                </a:solidFill>
                <a:latin typeface="Canva Sans"/>
              </a:rPr>
              <a:t>Gather as a group at the front of the store.</a:t>
            </a:r>
          </a:p>
        </p:txBody>
      </p:sp>
      <p:sp>
        <p:nvSpPr>
          <p:cNvPr id="4" name="TextBox 4"/>
          <p:cNvSpPr txBox="1"/>
          <p:nvPr/>
        </p:nvSpPr>
        <p:spPr>
          <a:xfrm>
            <a:off x="4911541" y="3730200"/>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6</a:t>
            </a:r>
          </a:p>
        </p:txBody>
      </p:sp>
      <p:sp>
        <p:nvSpPr>
          <p:cNvPr id="5" name="Freeform 5"/>
          <p:cNvSpPr/>
          <p:nvPr/>
        </p:nvSpPr>
        <p:spPr>
          <a:xfrm>
            <a:off x="850846" y="1082147"/>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6" name="TextBox 6"/>
          <p:cNvSpPr txBox="1"/>
          <p:nvPr/>
        </p:nvSpPr>
        <p:spPr>
          <a:xfrm>
            <a:off x="995156" y="1072622"/>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Introduce yourself, other tour guides, assistants, and have participants introduce themselves.</a:t>
            </a:r>
          </a:p>
        </p:txBody>
      </p:sp>
      <p:sp>
        <p:nvSpPr>
          <p:cNvPr id="7" name="Freeform 7"/>
          <p:cNvSpPr/>
          <p:nvPr/>
        </p:nvSpPr>
        <p:spPr>
          <a:xfrm>
            <a:off x="850846" y="1484102"/>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8" name="TextBox 8"/>
          <p:cNvSpPr txBox="1"/>
          <p:nvPr/>
        </p:nvSpPr>
        <p:spPr>
          <a:xfrm>
            <a:off x="995156" y="1474577"/>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Briefly explain the purpose of the tour - to learn more about how to make healthy choices at the grocery store while shopping within your food budget. </a:t>
            </a:r>
          </a:p>
        </p:txBody>
      </p:sp>
      <p:sp>
        <p:nvSpPr>
          <p:cNvPr id="9" name="Freeform 9"/>
          <p:cNvSpPr/>
          <p:nvPr/>
        </p:nvSpPr>
        <p:spPr>
          <a:xfrm>
            <a:off x="850846" y="2067032"/>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0" name="TextBox 10"/>
          <p:cNvSpPr txBox="1"/>
          <p:nvPr/>
        </p:nvSpPr>
        <p:spPr>
          <a:xfrm>
            <a:off x="995156" y="2057507"/>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Ask one or two participants why they signed up for the tour and what they are excited to learn today.</a:t>
            </a:r>
          </a:p>
        </p:txBody>
      </p:sp>
      <p:sp>
        <p:nvSpPr>
          <p:cNvPr id="11" name="Freeform 11"/>
          <p:cNvSpPr/>
          <p:nvPr/>
        </p:nvSpPr>
        <p:spPr>
          <a:xfrm>
            <a:off x="892859" y="2764364"/>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2" name="TextBox 12"/>
          <p:cNvSpPr txBox="1"/>
          <p:nvPr/>
        </p:nvSpPr>
        <p:spPr>
          <a:xfrm>
            <a:off x="1037169" y="2754839"/>
            <a:ext cx="4064945" cy="563744"/>
          </a:xfrm>
          <a:prstGeom prst="rect">
            <a:avLst/>
          </a:prstGeom>
        </p:spPr>
        <p:txBody>
          <a:bodyPr lIns="0" tIns="0" rIns="0" bIns="0" rtlCol="0" anchor="t">
            <a:spAutoFit/>
          </a:bodyPr>
          <a:lstStyle/>
          <a:p>
            <a:pPr>
              <a:lnSpc>
                <a:spcPts val="1470"/>
              </a:lnSpc>
            </a:pPr>
            <a:r>
              <a:rPr lang="en-US" sz="1050">
                <a:solidFill>
                  <a:srgbClr val="000000"/>
                </a:solidFill>
                <a:latin typeface="Canva Sans"/>
              </a:rPr>
              <a:t>We will spend about 1 hour going through the store together and then you will be given $15 and about 30 minutes to shop for a healthy meal (more on this later).</a:t>
            </a:r>
          </a:p>
        </p:txBody>
      </p:sp>
      <p:sp>
        <p:nvSpPr>
          <p:cNvPr id="13" name="TextBox 13"/>
          <p:cNvSpPr txBox="1"/>
          <p:nvPr/>
        </p:nvSpPr>
        <p:spPr>
          <a:xfrm>
            <a:off x="850847" y="2469095"/>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14" name="Freeform 14"/>
          <p:cNvSpPr/>
          <p:nvPr/>
        </p:nvSpPr>
        <p:spPr>
          <a:xfrm>
            <a:off x="892859" y="3347294"/>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5" name="TextBox 15"/>
          <p:cNvSpPr txBox="1"/>
          <p:nvPr/>
        </p:nvSpPr>
        <p:spPr>
          <a:xfrm>
            <a:off x="1037169" y="3337769"/>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At the end of the tour, you will be asked to complete an evaluation.</a:t>
            </a:r>
          </a:p>
        </p:txBody>
      </p:sp>
      <p:sp>
        <p:nvSpPr>
          <p:cNvPr id="16" name="Freeform 16"/>
          <p:cNvSpPr/>
          <p:nvPr/>
        </p:nvSpPr>
        <p:spPr>
          <a:xfrm>
            <a:off x="850846" y="680192"/>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7" name="TextBox 17"/>
          <p:cNvSpPr txBox="1"/>
          <p:nvPr/>
        </p:nvSpPr>
        <p:spPr>
          <a:xfrm>
            <a:off x="995156" y="670667"/>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Pass out waiver and registration forms and have participants complete these as they arrive, and before the tour begins.</a:t>
            </a:r>
          </a:p>
        </p:txBody>
      </p:sp>
      <p:grpSp>
        <p:nvGrpSpPr>
          <p:cNvPr id="18" name="Group 18"/>
          <p:cNvGrpSpPr/>
          <p:nvPr/>
        </p:nvGrpSpPr>
        <p:grpSpPr>
          <a:xfrm rot="-5400000">
            <a:off x="3419313" y="1762135"/>
            <a:ext cx="4059936" cy="535665"/>
            <a:chOff x="0" y="0"/>
            <a:chExt cx="2830456" cy="373448"/>
          </a:xfrm>
        </p:grpSpPr>
        <p:sp>
          <p:nvSpPr>
            <p:cNvPr id="19" name="Freeform 19"/>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20" name="TextBox 20"/>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INTRO</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76300" y="471914"/>
            <a:ext cx="84026" cy="104754"/>
          </a:xfrm>
          <a:custGeom>
            <a:avLst/>
            <a:gdLst/>
            <a:ahLst/>
            <a:cxnLst/>
            <a:rect l="l" t="t" r="r" b="b"/>
            <a:pathLst>
              <a:path w="84026" h="104754">
                <a:moveTo>
                  <a:pt x="0" y="0"/>
                </a:moveTo>
                <a:lnTo>
                  <a:pt x="84026" y="0"/>
                </a:lnTo>
                <a:lnTo>
                  <a:pt x="84026" y="104753"/>
                </a:lnTo>
                <a:lnTo>
                  <a:pt x="0" y="104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grpSp>
        <p:nvGrpSpPr>
          <p:cNvPr id="3" name="Group 3"/>
          <p:cNvGrpSpPr/>
          <p:nvPr/>
        </p:nvGrpSpPr>
        <p:grpSpPr>
          <a:xfrm rot="-5400000">
            <a:off x="3417783" y="1762135"/>
            <a:ext cx="4059936" cy="535665"/>
            <a:chOff x="0" y="0"/>
            <a:chExt cx="2830456" cy="373448"/>
          </a:xfrm>
        </p:grpSpPr>
        <p:sp>
          <p:nvSpPr>
            <p:cNvPr id="4" name="Freeform 4"/>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5" name="TextBox 5"/>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INTRO </a:t>
              </a:r>
              <a:r>
                <a:rPr lang="en-US" sz="1399">
                  <a:solidFill>
                    <a:srgbClr val="FFFFFF"/>
                  </a:solidFill>
                  <a:latin typeface="Canva Sans"/>
                </a:rPr>
                <a:t>- MY PLATE</a:t>
              </a:r>
            </a:p>
          </p:txBody>
        </p:sp>
      </p:grpSp>
      <p:grpSp>
        <p:nvGrpSpPr>
          <p:cNvPr id="6" name="Group 6"/>
          <p:cNvGrpSpPr/>
          <p:nvPr/>
        </p:nvGrpSpPr>
        <p:grpSpPr>
          <a:xfrm>
            <a:off x="1020609" y="873869"/>
            <a:ext cx="84026" cy="104754"/>
            <a:chOff x="0" y="0"/>
            <a:chExt cx="112035" cy="139672"/>
          </a:xfrm>
        </p:grpSpPr>
        <p:sp>
          <p:nvSpPr>
            <p:cNvPr id="7" name="Freeform 7"/>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8" name="Freeform 8"/>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9" name="Group 9"/>
          <p:cNvGrpSpPr/>
          <p:nvPr/>
        </p:nvGrpSpPr>
        <p:grpSpPr>
          <a:xfrm>
            <a:off x="1020609" y="1078338"/>
            <a:ext cx="84026" cy="104754"/>
            <a:chOff x="0" y="0"/>
            <a:chExt cx="112035" cy="139672"/>
          </a:xfrm>
        </p:grpSpPr>
        <p:sp>
          <p:nvSpPr>
            <p:cNvPr id="10" name="Freeform 10"/>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1" name="Freeform 11"/>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12" name="Group 12"/>
          <p:cNvGrpSpPr/>
          <p:nvPr/>
        </p:nvGrpSpPr>
        <p:grpSpPr>
          <a:xfrm>
            <a:off x="1483446" y="1444733"/>
            <a:ext cx="3270096" cy="2394960"/>
            <a:chOff x="0" y="0"/>
            <a:chExt cx="4360127" cy="3193281"/>
          </a:xfrm>
        </p:grpSpPr>
        <p:sp>
          <p:nvSpPr>
            <p:cNvPr id="13" name="Freeform 13"/>
            <p:cNvSpPr/>
            <p:nvPr/>
          </p:nvSpPr>
          <p:spPr>
            <a:xfrm>
              <a:off x="0" y="212661"/>
              <a:ext cx="4143407" cy="2980620"/>
            </a:xfrm>
            <a:custGeom>
              <a:avLst/>
              <a:gdLst/>
              <a:ahLst/>
              <a:cxnLst/>
              <a:rect l="l" t="t" r="r" b="b"/>
              <a:pathLst>
                <a:path w="4143407" h="2980620">
                  <a:moveTo>
                    <a:pt x="0" y="0"/>
                  </a:moveTo>
                  <a:lnTo>
                    <a:pt x="4143407" y="0"/>
                  </a:lnTo>
                  <a:lnTo>
                    <a:pt x="4143407" y="2980620"/>
                  </a:lnTo>
                  <a:lnTo>
                    <a:pt x="0" y="2980620"/>
                  </a:lnTo>
                  <a:lnTo>
                    <a:pt x="0" y="0"/>
                  </a:lnTo>
                  <a:close/>
                </a:path>
              </a:pathLst>
            </a:custGeom>
            <a:blipFill>
              <a:blip r:embed="rId6"/>
              <a:stretch>
                <a:fillRect l="-2663" t="-7397" r="-761" b="-24334"/>
              </a:stretch>
            </a:blipFill>
          </p:spPr>
          <p:txBody>
            <a:bodyPr/>
            <a:lstStyle/>
            <a:p>
              <a:endParaRPr lang="en-US"/>
            </a:p>
          </p:txBody>
        </p:sp>
        <p:grpSp>
          <p:nvGrpSpPr>
            <p:cNvPr id="14" name="Group 14"/>
            <p:cNvGrpSpPr/>
            <p:nvPr/>
          </p:nvGrpSpPr>
          <p:grpSpPr>
            <a:xfrm>
              <a:off x="3926687" y="0"/>
              <a:ext cx="433441" cy="433441"/>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txBody>
              <a:bodyPr/>
              <a:lstStyle/>
              <a:p>
                <a:endParaRPr lang="en-US"/>
              </a:p>
            </p:txBody>
          </p:sp>
          <p:sp>
            <p:nvSpPr>
              <p:cNvPr id="16" name="TextBox 16"/>
              <p:cNvSpPr txBox="1"/>
              <p:nvPr/>
            </p:nvSpPr>
            <p:spPr>
              <a:xfrm>
                <a:off x="76200" y="57150"/>
                <a:ext cx="660400" cy="679450"/>
              </a:xfrm>
              <a:prstGeom prst="rect">
                <a:avLst/>
              </a:prstGeom>
            </p:spPr>
            <p:txBody>
              <a:bodyPr lIns="50800" tIns="50800" rIns="50800" bIns="50800" rtlCol="0" anchor="ctr"/>
              <a:lstStyle/>
              <a:p>
                <a:pPr algn="ctr">
                  <a:lnSpc>
                    <a:spcPts val="1340"/>
                  </a:lnSpc>
                </a:pPr>
                <a:endParaRPr/>
              </a:p>
            </p:txBody>
          </p:sp>
        </p:grpSp>
      </p:grpSp>
      <p:sp>
        <p:nvSpPr>
          <p:cNvPr id="17" name="TextBox 17"/>
          <p:cNvSpPr txBox="1"/>
          <p:nvPr/>
        </p:nvSpPr>
        <p:spPr>
          <a:xfrm>
            <a:off x="876300" y="213360"/>
            <a:ext cx="2477238" cy="191912"/>
          </a:xfrm>
          <a:prstGeom prst="rect">
            <a:avLst/>
          </a:prstGeom>
        </p:spPr>
        <p:txBody>
          <a:bodyPr lIns="0" tIns="0" rIns="0" bIns="0" rtlCol="0" anchor="t">
            <a:spAutoFit/>
          </a:bodyPr>
          <a:lstStyle/>
          <a:p>
            <a:pPr>
              <a:lnSpc>
                <a:spcPts val="1609"/>
              </a:lnSpc>
            </a:pPr>
            <a:r>
              <a:rPr lang="en-US" sz="1149" u="sng" dirty="0">
                <a:solidFill>
                  <a:srgbClr val="000000"/>
                </a:solidFill>
                <a:latin typeface="Canva Sans Medium"/>
              </a:rPr>
              <a:t>INTRODUCTION:</a:t>
            </a:r>
          </a:p>
        </p:txBody>
      </p:sp>
      <p:sp>
        <p:nvSpPr>
          <p:cNvPr id="18" name="TextBox 18"/>
          <p:cNvSpPr txBox="1"/>
          <p:nvPr/>
        </p:nvSpPr>
        <p:spPr>
          <a:xfrm>
            <a:off x="4936995" y="3749193"/>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7</a:t>
            </a:r>
          </a:p>
        </p:txBody>
      </p:sp>
      <p:sp>
        <p:nvSpPr>
          <p:cNvPr id="19" name="TextBox 19"/>
          <p:cNvSpPr txBox="1"/>
          <p:nvPr/>
        </p:nvSpPr>
        <p:spPr>
          <a:xfrm>
            <a:off x="1020610" y="462389"/>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Introduce or review My Plate and the 5 food groups.</a:t>
            </a:r>
          </a:p>
          <a:p>
            <a:pPr>
              <a:lnSpc>
                <a:spcPts val="1470"/>
              </a:lnSpc>
            </a:pPr>
            <a:r>
              <a:rPr lang="en-US" sz="1050">
                <a:solidFill>
                  <a:srgbClr val="000000"/>
                </a:solidFill>
                <a:latin typeface="Canva Sans"/>
              </a:rPr>
              <a:t>Point out:</a:t>
            </a:r>
          </a:p>
        </p:txBody>
      </p:sp>
      <p:sp>
        <p:nvSpPr>
          <p:cNvPr id="20" name="TextBox 20"/>
          <p:cNvSpPr txBox="1"/>
          <p:nvPr/>
        </p:nvSpPr>
        <p:spPr>
          <a:xfrm>
            <a:off x="1151435" y="854820"/>
            <a:ext cx="3934121" cy="156845"/>
          </a:xfrm>
          <a:prstGeom prst="rect">
            <a:avLst/>
          </a:prstGeom>
        </p:spPr>
        <p:txBody>
          <a:bodyPr lIns="0" tIns="0" rIns="0" bIns="0" rtlCol="0" anchor="t">
            <a:spAutoFit/>
          </a:bodyPr>
          <a:lstStyle/>
          <a:p>
            <a:pPr>
              <a:lnSpc>
                <a:spcPts val="1330"/>
              </a:lnSpc>
            </a:pPr>
            <a:r>
              <a:rPr lang="en-US" sz="950">
                <a:solidFill>
                  <a:srgbClr val="000000"/>
                </a:solidFill>
                <a:latin typeface="Canva Sans"/>
              </a:rPr>
              <a:t>We need to eat a variety of foods from each food group everyday.</a:t>
            </a:r>
          </a:p>
        </p:txBody>
      </p:sp>
      <p:sp>
        <p:nvSpPr>
          <p:cNvPr id="21" name="TextBox 21"/>
          <p:cNvSpPr txBox="1"/>
          <p:nvPr/>
        </p:nvSpPr>
        <p:spPr>
          <a:xfrm>
            <a:off x="1151435" y="1059288"/>
            <a:ext cx="3934121" cy="323230"/>
          </a:xfrm>
          <a:prstGeom prst="rect">
            <a:avLst/>
          </a:prstGeom>
        </p:spPr>
        <p:txBody>
          <a:bodyPr lIns="0" tIns="0" rIns="0" bIns="0" rtlCol="0" anchor="t">
            <a:spAutoFit/>
          </a:bodyPr>
          <a:lstStyle/>
          <a:p>
            <a:pPr>
              <a:lnSpc>
                <a:spcPts val="1330"/>
              </a:lnSpc>
            </a:pPr>
            <a:r>
              <a:rPr lang="en-US" sz="950">
                <a:solidFill>
                  <a:srgbClr val="000000"/>
                </a:solidFill>
                <a:latin typeface="Canva Sans"/>
              </a:rPr>
              <a:t>My Plate gives guidance about how we should portion foods from each food group in our diet.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417200" y="1762135"/>
            <a:ext cx="4059936" cy="535665"/>
            <a:chOff x="0" y="0"/>
            <a:chExt cx="2830456" cy="373448"/>
          </a:xfrm>
        </p:grpSpPr>
        <p:sp>
          <p:nvSpPr>
            <p:cNvPr id="3" name="Freeform 3"/>
            <p:cNvSpPr/>
            <p:nvPr/>
          </p:nvSpPr>
          <p:spPr>
            <a:xfrm>
              <a:off x="0" y="0"/>
              <a:ext cx="2830456" cy="373448"/>
            </a:xfrm>
            <a:custGeom>
              <a:avLst/>
              <a:gdLst/>
              <a:ahLst/>
              <a:cxnLst/>
              <a:rect l="l" t="t" r="r" b="b"/>
              <a:pathLst>
                <a:path w="2830456" h="373448">
                  <a:moveTo>
                    <a:pt x="0" y="0"/>
                  </a:moveTo>
                  <a:lnTo>
                    <a:pt x="2830456" y="0"/>
                  </a:lnTo>
                  <a:lnTo>
                    <a:pt x="2830456" y="373448"/>
                  </a:lnTo>
                  <a:lnTo>
                    <a:pt x="0" y="373448"/>
                  </a:lnTo>
                  <a:close/>
                </a:path>
              </a:pathLst>
            </a:custGeom>
            <a:solidFill>
              <a:srgbClr val="027A8F"/>
            </a:solidFill>
          </p:spPr>
          <p:txBody>
            <a:bodyPr/>
            <a:lstStyle/>
            <a:p>
              <a:endParaRPr lang="en-US"/>
            </a:p>
          </p:txBody>
        </p:sp>
        <p:sp>
          <p:nvSpPr>
            <p:cNvPr id="4" name="TextBox 4"/>
            <p:cNvSpPr txBox="1"/>
            <p:nvPr/>
          </p:nvSpPr>
          <p:spPr>
            <a:xfrm>
              <a:off x="0" y="-28575"/>
              <a:ext cx="2830456" cy="402023"/>
            </a:xfrm>
            <a:prstGeom prst="rect">
              <a:avLst/>
            </a:prstGeom>
          </p:spPr>
          <p:txBody>
            <a:bodyPr lIns="50800" tIns="50800" rIns="50800" bIns="50800" rtlCol="0" anchor="ctr"/>
            <a:lstStyle/>
            <a:p>
              <a:pPr>
                <a:lnSpc>
                  <a:spcPts val="1959"/>
                </a:lnSpc>
                <a:spcBef>
                  <a:spcPct val="0"/>
                </a:spcBef>
              </a:pPr>
              <a:r>
                <a:rPr lang="en-US" sz="1399">
                  <a:solidFill>
                    <a:srgbClr val="FFFFFF"/>
                  </a:solidFill>
                  <a:latin typeface="Canva Sans Bold"/>
                </a:rPr>
                <a:t>      INTRO </a:t>
              </a:r>
              <a:r>
                <a:rPr lang="en-US" sz="1399">
                  <a:solidFill>
                    <a:srgbClr val="FFFFFF"/>
                  </a:solidFill>
                  <a:latin typeface="Canva Sans"/>
                </a:rPr>
                <a:t>- SHELF TAGS</a:t>
              </a:r>
            </a:p>
          </p:txBody>
        </p:sp>
      </p:grpSp>
      <p:sp>
        <p:nvSpPr>
          <p:cNvPr id="5" name="Freeform 5"/>
          <p:cNvSpPr/>
          <p:nvPr/>
        </p:nvSpPr>
        <p:spPr>
          <a:xfrm>
            <a:off x="846085" y="473925"/>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grpSp>
        <p:nvGrpSpPr>
          <p:cNvPr id="6" name="Group 6"/>
          <p:cNvGrpSpPr/>
          <p:nvPr/>
        </p:nvGrpSpPr>
        <p:grpSpPr>
          <a:xfrm>
            <a:off x="990394" y="1115058"/>
            <a:ext cx="84026" cy="104754"/>
            <a:chOff x="0" y="0"/>
            <a:chExt cx="112035" cy="139672"/>
          </a:xfrm>
        </p:grpSpPr>
        <p:sp>
          <p:nvSpPr>
            <p:cNvPr id="7" name="Freeform 7"/>
            <p:cNvSpPr/>
            <p:nvPr/>
          </p:nvSpPr>
          <p:spPr>
            <a:xfrm>
              <a:off x="0" y="0"/>
              <a:ext cx="112035" cy="139672"/>
            </a:xfrm>
            <a:custGeom>
              <a:avLst/>
              <a:gdLst/>
              <a:ahLst/>
              <a:cxnLst/>
              <a:rect l="l" t="t" r="r" b="b"/>
              <a:pathLst>
                <a:path w="112035" h="139672">
                  <a:moveTo>
                    <a:pt x="0" y="0"/>
                  </a:moveTo>
                  <a:lnTo>
                    <a:pt x="112035" y="0"/>
                  </a:lnTo>
                  <a:lnTo>
                    <a:pt x="112035" y="139672"/>
                  </a:lnTo>
                  <a:lnTo>
                    <a:pt x="0" y="1396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8" name="Freeform 8"/>
            <p:cNvSpPr/>
            <p:nvPr/>
          </p:nvSpPr>
          <p:spPr>
            <a:xfrm>
              <a:off x="11355" y="17283"/>
              <a:ext cx="84308" cy="105105"/>
            </a:xfrm>
            <a:custGeom>
              <a:avLst/>
              <a:gdLst/>
              <a:ahLst/>
              <a:cxnLst/>
              <a:rect l="l" t="t" r="r" b="b"/>
              <a:pathLst>
                <a:path w="84308" h="105105">
                  <a:moveTo>
                    <a:pt x="0" y="0"/>
                  </a:moveTo>
                  <a:lnTo>
                    <a:pt x="84308" y="0"/>
                  </a:lnTo>
                  <a:lnTo>
                    <a:pt x="84308" y="105106"/>
                  </a:lnTo>
                  <a:lnTo>
                    <a:pt x="0" y="10510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
        <p:nvSpPr>
          <p:cNvPr id="9" name="Freeform 9"/>
          <p:cNvSpPr/>
          <p:nvPr/>
        </p:nvSpPr>
        <p:spPr>
          <a:xfrm>
            <a:off x="983565" y="1310003"/>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0" name="Freeform 10"/>
          <p:cNvSpPr/>
          <p:nvPr/>
        </p:nvSpPr>
        <p:spPr>
          <a:xfrm>
            <a:off x="992083" y="1322966"/>
            <a:ext cx="63231" cy="78829"/>
          </a:xfrm>
          <a:custGeom>
            <a:avLst/>
            <a:gdLst/>
            <a:ahLst/>
            <a:cxnLst/>
            <a:rect l="l" t="t" r="r" b="b"/>
            <a:pathLst>
              <a:path w="63231" h="78829">
                <a:moveTo>
                  <a:pt x="0" y="0"/>
                </a:moveTo>
                <a:lnTo>
                  <a:pt x="63231" y="0"/>
                </a:lnTo>
                <a:lnTo>
                  <a:pt x="63231" y="78830"/>
                </a:lnTo>
                <a:lnTo>
                  <a:pt x="0" y="7883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1" name="Freeform 11"/>
          <p:cNvSpPr/>
          <p:nvPr/>
        </p:nvSpPr>
        <p:spPr>
          <a:xfrm>
            <a:off x="983565" y="1504948"/>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2" name="Freeform 12"/>
          <p:cNvSpPr/>
          <p:nvPr/>
        </p:nvSpPr>
        <p:spPr>
          <a:xfrm>
            <a:off x="992083" y="1517911"/>
            <a:ext cx="63231" cy="78829"/>
          </a:xfrm>
          <a:custGeom>
            <a:avLst/>
            <a:gdLst/>
            <a:ahLst/>
            <a:cxnLst/>
            <a:rect l="l" t="t" r="r" b="b"/>
            <a:pathLst>
              <a:path w="63231" h="78829">
                <a:moveTo>
                  <a:pt x="0" y="0"/>
                </a:moveTo>
                <a:lnTo>
                  <a:pt x="63231" y="0"/>
                </a:lnTo>
                <a:lnTo>
                  <a:pt x="63231" y="78829"/>
                </a:lnTo>
                <a:lnTo>
                  <a:pt x="0" y="788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3" name="Freeform 13"/>
          <p:cNvSpPr/>
          <p:nvPr/>
        </p:nvSpPr>
        <p:spPr>
          <a:xfrm>
            <a:off x="992082" y="2328543"/>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4" name="Freeform 14"/>
          <p:cNvSpPr/>
          <p:nvPr/>
        </p:nvSpPr>
        <p:spPr>
          <a:xfrm>
            <a:off x="1000599" y="2341506"/>
            <a:ext cx="63231" cy="78829"/>
          </a:xfrm>
          <a:custGeom>
            <a:avLst/>
            <a:gdLst/>
            <a:ahLst/>
            <a:cxnLst/>
            <a:rect l="l" t="t" r="r" b="b"/>
            <a:pathLst>
              <a:path w="63231" h="78829">
                <a:moveTo>
                  <a:pt x="0" y="0"/>
                </a:moveTo>
                <a:lnTo>
                  <a:pt x="63231" y="0"/>
                </a:lnTo>
                <a:lnTo>
                  <a:pt x="63231" y="78829"/>
                </a:lnTo>
                <a:lnTo>
                  <a:pt x="0" y="788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5" name="Freeform 15"/>
          <p:cNvSpPr/>
          <p:nvPr/>
        </p:nvSpPr>
        <p:spPr>
          <a:xfrm>
            <a:off x="983565" y="2847338"/>
            <a:ext cx="84026" cy="104754"/>
          </a:xfrm>
          <a:custGeom>
            <a:avLst/>
            <a:gdLst/>
            <a:ahLst/>
            <a:cxnLst/>
            <a:rect l="l" t="t" r="r" b="b"/>
            <a:pathLst>
              <a:path w="84026" h="104754">
                <a:moveTo>
                  <a:pt x="0" y="0"/>
                </a:moveTo>
                <a:lnTo>
                  <a:pt x="84026" y="0"/>
                </a:lnTo>
                <a:lnTo>
                  <a:pt x="84026" y="104754"/>
                </a:lnTo>
                <a:lnTo>
                  <a:pt x="0" y="104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16" name="Freeform 16"/>
          <p:cNvSpPr/>
          <p:nvPr/>
        </p:nvSpPr>
        <p:spPr>
          <a:xfrm>
            <a:off x="992083" y="2860301"/>
            <a:ext cx="63231" cy="78829"/>
          </a:xfrm>
          <a:custGeom>
            <a:avLst/>
            <a:gdLst/>
            <a:ahLst/>
            <a:cxnLst/>
            <a:rect l="l" t="t" r="r" b="b"/>
            <a:pathLst>
              <a:path w="63231" h="78829">
                <a:moveTo>
                  <a:pt x="0" y="0"/>
                </a:moveTo>
                <a:lnTo>
                  <a:pt x="63231" y="0"/>
                </a:lnTo>
                <a:lnTo>
                  <a:pt x="63231" y="78829"/>
                </a:lnTo>
                <a:lnTo>
                  <a:pt x="0" y="788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7" name="TextBox 17"/>
          <p:cNvSpPr txBox="1"/>
          <p:nvPr/>
        </p:nvSpPr>
        <p:spPr>
          <a:xfrm>
            <a:off x="846086" y="213358"/>
            <a:ext cx="550267" cy="191912"/>
          </a:xfrm>
          <a:prstGeom prst="rect">
            <a:avLst/>
          </a:prstGeom>
        </p:spPr>
        <p:txBody>
          <a:bodyPr lIns="0" tIns="0" rIns="0" bIns="0" rtlCol="0" anchor="t">
            <a:spAutoFit/>
          </a:bodyPr>
          <a:lstStyle/>
          <a:p>
            <a:pPr algn="ctr">
              <a:lnSpc>
                <a:spcPts val="1609"/>
              </a:lnSpc>
            </a:pPr>
            <a:r>
              <a:rPr lang="en-US" sz="1149" u="sng">
                <a:solidFill>
                  <a:srgbClr val="000000"/>
                </a:solidFill>
                <a:latin typeface="Canva Sans Medium"/>
              </a:rPr>
              <a:t>SHARE:</a:t>
            </a:r>
          </a:p>
        </p:txBody>
      </p:sp>
      <p:sp>
        <p:nvSpPr>
          <p:cNvPr id="18" name="TextBox 18"/>
          <p:cNvSpPr txBox="1"/>
          <p:nvPr/>
        </p:nvSpPr>
        <p:spPr>
          <a:xfrm>
            <a:off x="990395" y="464400"/>
            <a:ext cx="4064945" cy="371384"/>
          </a:xfrm>
          <a:prstGeom prst="rect">
            <a:avLst/>
          </a:prstGeom>
        </p:spPr>
        <p:txBody>
          <a:bodyPr lIns="0" tIns="0" rIns="0" bIns="0" rtlCol="0" anchor="t">
            <a:spAutoFit/>
          </a:bodyPr>
          <a:lstStyle/>
          <a:p>
            <a:pPr>
              <a:lnSpc>
                <a:spcPts val="1470"/>
              </a:lnSpc>
            </a:pPr>
            <a:r>
              <a:rPr lang="en-US" sz="1050">
                <a:solidFill>
                  <a:srgbClr val="000000"/>
                </a:solidFill>
                <a:latin typeface="Canva Sans"/>
              </a:rPr>
              <a:t>Labels placed on shelves in the grocery store to help a shopper more quickly identify food items that meet certain criteria.</a:t>
            </a:r>
          </a:p>
        </p:txBody>
      </p:sp>
      <p:sp>
        <p:nvSpPr>
          <p:cNvPr id="19" name="TextBox 19"/>
          <p:cNvSpPr txBox="1"/>
          <p:nvPr/>
        </p:nvSpPr>
        <p:spPr>
          <a:xfrm>
            <a:off x="888099" y="888043"/>
            <a:ext cx="4128237" cy="167738"/>
          </a:xfrm>
          <a:prstGeom prst="rect">
            <a:avLst/>
          </a:prstGeom>
        </p:spPr>
        <p:txBody>
          <a:bodyPr lIns="0" tIns="0" rIns="0" bIns="0" rtlCol="0" anchor="t">
            <a:spAutoFit/>
          </a:bodyPr>
          <a:lstStyle/>
          <a:p>
            <a:pPr>
              <a:lnSpc>
                <a:spcPts val="1400"/>
              </a:lnSpc>
            </a:pPr>
            <a:r>
              <a:rPr lang="en-US" sz="1000">
                <a:solidFill>
                  <a:srgbClr val="000000"/>
                </a:solidFill>
                <a:latin typeface="Canva Sans Bold"/>
              </a:rPr>
              <a:t>GUIDING STARS </a:t>
            </a:r>
            <a:r>
              <a:rPr lang="en-US" sz="1000">
                <a:solidFill>
                  <a:srgbClr val="000000"/>
                </a:solidFill>
                <a:latin typeface="Canva Sans"/>
              </a:rPr>
              <a:t>(only available at Food Lion stores in Pitt County)</a:t>
            </a:r>
          </a:p>
        </p:txBody>
      </p:sp>
      <p:sp>
        <p:nvSpPr>
          <p:cNvPr id="20" name="TextBox 20"/>
          <p:cNvSpPr txBox="1"/>
          <p:nvPr/>
        </p:nvSpPr>
        <p:spPr>
          <a:xfrm>
            <a:off x="1121220" y="1096009"/>
            <a:ext cx="3934121" cy="156845"/>
          </a:xfrm>
          <a:prstGeom prst="rect">
            <a:avLst/>
          </a:prstGeom>
        </p:spPr>
        <p:txBody>
          <a:bodyPr lIns="0" tIns="0" rIns="0" bIns="0" rtlCol="0" anchor="t">
            <a:spAutoFit/>
          </a:bodyPr>
          <a:lstStyle/>
          <a:p>
            <a:pPr>
              <a:lnSpc>
                <a:spcPts val="1330"/>
              </a:lnSpc>
            </a:pPr>
            <a:r>
              <a:rPr lang="en-US" sz="950">
                <a:solidFill>
                  <a:srgbClr val="000000"/>
                </a:solidFill>
                <a:latin typeface="Canva Sans"/>
              </a:rPr>
              <a:t>A way to simplify healthy eating and shopping</a:t>
            </a:r>
          </a:p>
        </p:txBody>
      </p:sp>
      <p:sp>
        <p:nvSpPr>
          <p:cNvPr id="21" name="TextBox 21"/>
          <p:cNvSpPr txBox="1"/>
          <p:nvPr/>
        </p:nvSpPr>
        <p:spPr>
          <a:xfrm>
            <a:off x="1114391" y="1290954"/>
            <a:ext cx="3940949" cy="156845"/>
          </a:xfrm>
          <a:prstGeom prst="rect">
            <a:avLst/>
          </a:prstGeom>
        </p:spPr>
        <p:txBody>
          <a:bodyPr lIns="0" tIns="0" rIns="0" bIns="0" rtlCol="0" anchor="t">
            <a:spAutoFit/>
          </a:bodyPr>
          <a:lstStyle/>
          <a:p>
            <a:pPr>
              <a:lnSpc>
                <a:spcPts val="1330"/>
              </a:lnSpc>
            </a:pPr>
            <a:r>
              <a:rPr lang="en-US" sz="950">
                <a:solidFill>
                  <a:srgbClr val="000000"/>
                </a:solidFill>
                <a:latin typeface="Canva Sans"/>
              </a:rPr>
              <a:t>Based on national guidelines for healthy eating</a:t>
            </a:r>
          </a:p>
        </p:txBody>
      </p:sp>
      <p:sp>
        <p:nvSpPr>
          <p:cNvPr id="22" name="TextBox 22"/>
          <p:cNvSpPr txBox="1"/>
          <p:nvPr/>
        </p:nvSpPr>
        <p:spPr>
          <a:xfrm>
            <a:off x="1114391" y="1485898"/>
            <a:ext cx="3940949"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Gives points for desirable qualities like fiber, vitamins, minerals, and healthy fats like omega-3s, and subtracts points for less desirable qualities like sodium, saturated fat, and added sugars</a:t>
            </a:r>
          </a:p>
        </p:txBody>
      </p:sp>
      <p:sp>
        <p:nvSpPr>
          <p:cNvPr id="23" name="TextBox 23"/>
          <p:cNvSpPr txBox="1"/>
          <p:nvPr/>
        </p:nvSpPr>
        <p:spPr>
          <a:xfrm>
            <a:off x="1122906" y="2309493"/>
            <a:ext cx="4002984" cy="489942"/>
          </a:xfrm>
          <a:prstGeom prst="rect">
            <a:avLst/>
          </a:prstGeom>
        </p:spPr>
        <p:txBody>
          <a:bodyPr lIns="0" tIns="0" rIns="0" bIns="0" rtlCol="0" anchor="t">
            <a:spAutoFit/>
          </a:bodyPr>
          <a:lstStyle/>
          <a:p>
            <a:pPr>
              <a:lnSpc>
                <a:spcPts val="1330"/>
              </a:lnSpc>
            </a:pPr>
            <a:r>
              <a:rPr lang="en-US" sz="950">
                <a:solidFill>
                  <a:srgbClr val="000000"/>
                </a:solidFill>
                <a:latin typeface="Canva Sans"/>
              </a:rPr>
              <a:t>Comparisons are made among similar products (e.g. cereals vs cereals; canned fruit vs canned fruit; frozen veggies vs frozen veggies)</a:t>
            </a:r>
          </a:p>
        </p:txBody>
      </p:sp>
      <p:sp>
        <p:nvSpPr>
          <p:cNvPr id="24" name="TextBox 24"/>
          <p:cNvSpPr txBox="1"/>
          <p:nvPr/>
        </p:nvSpPr>
        <p:spPr>
          <a:xfrm>
            <a:off x="1114391" y="2828289"/>
            <a:ext cx="3940949" cy="823367"/>
          </a:xfrm>
          <a:prstGeom prst="rect">
            <a:avLst/>
          </a:prstGeom>
        </p:spPr>
        <p:txBody>
          <a:bodyPr lIns="0" tIns="0" rIns="0" bIns="0" rtlCol="0" anchor="t">
            <a:spAutoFit/>
          </a:bodyPr>
          <a:lstStyle/>
          <a:p>
            <a:pPr>
              <a:lnSpc>
                <a:spcPts val="1330"/>
              </a:lnSpc>
            </a:pPr>
            <a:r>
              <a:rPr lang="en-US" sz="950">
                <a:solidFill>
                  <a:srgbClr val="000000"/>
                </a:solidFill>
                <a:latin typeface="Canva Sans"/>
              </a:rPr>
              <a:t>If you prefer to do your grocery shopping online for store pick-up, you can still use the Guiding Stars as a tool to identify healthier options. You can filter your food searches to only include those with Guiding Stars or can scroll down after selecting a food item and see if your selection contains any Guiding Stars.</a:t>
            </a:r>
          </a:p>
        </p:txBody>
      </p:sp>
      <p:grpSp>
        <p:nvGrpSpPr>
          <p:cNvPr id="25" name="Group 25"/>
          <p:cNvGrpSpPr/>
          <p:nvPr/>
        </p:nvGrpSpPr>
        <p:grpSpPr>
          <a:xfrm>
            <a:off x="1122907" y="2064708"/>
            <a:ext cx="3266481" cy="165720"/>
            <a:chOff x="0" y="0"/>
            <a:chExt cx="4355309" cy="220960"/>
          </a:xfrm>
        </p:grpSpPr>
        <p:grpSp>
          <p:nvGrpSpPr>
            <p:cNvPr id="26" name="Group 26"/>
            <p:cNvGrpSpPr/>
            <p:nvPr/>
          </p:nvGrpSpPr>
          <p:grpSpPr>
            <a:xfrm>
              <a:off x="3178706" y="0"/>
              <a:ext cx="225616" cy="215040"/>
              <a:chOff x="0" y="0"/>
              <a:chExt cx="812800" cy="774700"/>
            </a:xfrm>
          </p:grpSpPr>
          <p:sp>
            <p:nvSpPr>
              <p:cNvPr id="27" name="Freeform 27"/>
              <p:cNvSpPr/>
              <p:nvPr/>
            </p:nvSpPr>
            <p:spPr>
              <a:xfrm>
                <a:off x="0" y="0"/>
                <a:ext cx="812800" cy="774700"/>
              </a:xfrm>
              <a:custGeom>
                <a:avLst/>
                <a:gdLst/>
                <a:ahLst/>
                <a:cxnLst/>
                <a:rect l="l" t="t" r="r" b="b"/>
                <a:pathLst>
                  <a:path w="812800" h="774700">
                    <a:moveTo>
                      <a:pt x="406400" y="0"/>
                    </a:moveTo>
                    <a:lnTo>
                      <a:pt x="502338" y="295909"/>
                    </a:lnTo>
                    <a:lnTo>
                      <a:pt x="812800" y="295909"/>
                    </a:lnTo>
                    <a:lnTo>
                      <a:pt x="561631" y="478791"/>
                    </a:lnTo>
                    <a:lnTo>
                      <a:pt x="657569" y="774700"/>
                    </a:lnTo>
                    <a:lnTo>
                      <a:pt x="406400" y="591819"/>
                    </a:lnTo>
                    <a:lnTo>
                      <a:pt x="155231" y="774700"/>
                    </a:lnTo>
                    <a:lnTo>
                      <a:pt x="251169" y="478791"/>
                    </a:lnTo>
                    <a:lnTo>
                      <a:pt x="0" y="295909"/>
                    </a:lnTo>
                    <a:lnTo>
                      <a:pt x="310462" y="295909"/>
                    </a:lnTo>
                    <a:lnTo>
                      <a:pt x="406400" y="0"/>
                    </a:lnTo>
                    <a:close/>
                  </a:path>
                </a:pathLst>
              </a:custGeom>
              <a:solidFill>
                <a:srgbClr val="545454"/>
              </a:solidFill>
            </p:spPr>
            <p:txBody>
              <a:bodyPr/>
              <a:lstStyle/>
              <a:p>
                <a:endParaRPr lang="en-US"/>
              </a:p>
            </p:txBody>
          </p:sp>
          <p:sp>
            <p:nvSpPr>
              <p:cNvPr id="28" name="TextBox 28"/>
              <p:cNvSpPr txBox="1"/>
              <p:nvPr/>
            </p:nvSpPr>
            <p:spPr>
              <a:xfrm>
                <a:off x="228600" y="257175"/>
                <a:ext cx="355600" cy="352425"/>
              </a:xfrm>
              <a:prstGeom prst="rect">
                <a:avLst/>
              </a:prstGeom>
            </p:spPr>
            <p:txBody>
              <a:bodyPr lIns="50800" tIns="50800" rIns="50800" bIns="50800" rtlCol="0" anchor="ctr"/>
              <a:lstStyle/>
              <a:p>
                <a:pPr algn="ctr">
                  <a:lnSpc>
                    <a:spcPts val="979"/>
                  </a:lnSpc>
                </a:pPr>
                <a:endParaRPr/>
              </a:p>
            </p:txBody>
          </p:sp>
        </p:grpSp>
        <p:sp>
          <p:nvSpPr>
            <p:cNvPr id="29" name="TextBox 29"/>
            <p:cNvSpPr txBox="1"/>
            <p:nvPr/>
          </p:nvSpPr>
          <p:spPr>
            <a:xfrm>
              <a:off x="3735038" y="-18422"/>
              <a:ext cx="620271" cy="223308"/>
            </a:xfrm>
            <a:prstGeom prst="rect">
              <a:avLst/>
            </a:prstGeom>
          </p:spPr>
          <p:txBody>
            <a:bodyPr lIns="0" tIns="0" rIns="0" bIns="0" rtlCol="0" anchor="t">
              <a:spAutoFit/>
            </a:bodyPr>
            <a:lstStyle/>
            <a:p>
              <a:pPr>
                <a:lnSpc>
                  <a:spcPts val="1400"/>
                </a:lnSpc>
              </a:pPr>
              <a:r>
                <a:rPr lang="en-US" sz="1000">
                  <a:solidFill>
                    <a:srgbClr val="000000"/>
                  </a:solidFill>
                  <a:latin typeface="Canva Sans Medium"/>
                </a:rPr>
                <a:t>BEST</a:t>
              </a:r>
            </a:p>
          </p:txBody>
        </p:sp>
        <p:grpSp>
          <p:nvGrpSpPr>
            <p:cNvPr id="30" name="Group 30"/>
            <p:cNvGrpSpPr/>
            <p:nvPr/>
          </p:nvGrpSpPr>
          <p:grpSpPr>
            <a:xfrm>
              <a:off x="3458622" y="0"/>
              <a:ext cx="225616" cy="215040"/>
              <a:chOff x="0" y="0"/>
              <a:chExt cx="812800" cy="774700"/>
            </a:xfrm>
          </p:grpSpPr>
          <p:sp>
            <p:nvSpPr>
              <p:cNvPr id="31" name="Freeform 31"/>
              <p:cNvSpPr/>
              <p:nvPr/>
            </p:nvSpPr>
            <p:spPr>
              <a:xfrm>
                <a:off x="0" y="0"/>
                <a:ext cx="812800" cy="774700"/>
              </a:xfrm>
              <a:custGeom>
                <a:avLst/>
                <a:gdLst/>
                <a:ahLst/>
                <a:cxnLst/>
                <a:rect l="l" t="t" r="r" b="b"/>
                <a:pathLst>
                  <a:path w="812800" h="774700">
                    <a:moveTo>
                      <a:pt x="406400" y="0"/>
                    </a:moveTo>
                    <a:lnTo>
                      <a:pt x="502338" y="295909"/>
                    </a:lnTo>
                    <a:lnTo>
                      <a:pt x="812800" y="295909"/>
                    </a:lnTo>
                    <a:lnTo>
                      <a:pt x="561631" y="478791"/>
                    </a:lnTo>
                    <a:lnTo>
                      <a:pt x="657569" y="774700"/>
                    </a:lnTo>
                    <a:lnTo>
                      <a:pt x="406400" y="591819"/>
                    </a:lnTo>
                    <a:lnTo>
                      <a:pt x="155231" y="774700"/>
                    </a:lnTo>
                    <a:lnTo>
                      <a:pt x="251169" y="478791"/>
                    </a:lnTo>
                    <a:lnTo>
                      <a:pt x="0" y="295909"/>
                    </a:lnTo>
                    <a:lnTo>
                      <a:pt x="310462" y="295909"/>
                    </a:lnTo>
                    <a:lnTo>
                      <a:pt x="406400" y="0"/>
                    </a:lnTo>
                    <a:close/>
                  </a:path>
                </a:pathLst>
              </a:custGeom>
              <a:solidFill>
                <a:srgbClr val="545454"/>
              </a:solidFill>
            </p:spPr>
            <p:txBody>
              <a:bodyPr/>
              <a:lstStyle/>
              <a:p>
                <a:endParaRPr lang="en-US"/>
              </a:p>
            </p:txBody>
          </p:sp>
          <p:sp>
            <p:nvSpPr>
              <p:cNvPr id="32" name="TextBox 32"/>
              <p:cNvSpPr txBox="1"/>
              <p:nvPr/>
            </p:nvSpPr>
            <p:spPr>
              <a:xfrm>
                <a:off x="228600" y="257175"/>
                <a:ext cx="355600" cy="352425"/>
              </a:xfrm>
              <a:prstGeom prst="rect">
                <a:avLst/>
              </a:prstGeom>
            </p:spPr>
            <p:txBody>
              <a:bodyPr lIns="50800" tIns="50800" rIns="50800" bIns="50800" rtlCol="0" anchor="ctr"/>
              <a:lstStyle/>
              <a:p>
                <a:pPr algn="ctr">
                  <a:lnSpc>
                    <a:spcPts val="979"/>
                  </a:lnSpc>
                </a:pPr>
                <a:endParaRPr/>
              </a:p>
            </p:txBody>
          </p:sp>
        </p:grpSp>
        <p:grpSp>
          <p:nvGrpSpPr>
            <p:cNvPr id="33" name="Group 33"/>
            <p:cNvGrpSpPr/>
            <p:nvPr/>
          </p:nvGrpSpPr>
          <p:grpSpPr>
            <a:xfrm>
              <a:off x="2902290" y="0"/>
              <a:ext cx="225616" cy="215040"/>
              <a:chOff x="0" y="0"/>
              <a:chExt cx="812800" cy="774700"/>
            </a:xfrm>
          </p:grpSpPr>
          <p:sp>
            <p:nvSpPr>
              <p:cNvPr id="34" name="Freeform 34"/>
              <p:cNvSpPr/>
              <p:nvPr/>
            </p:nvSpPr>
            <p:spPr>
              <a:xfrm>
                <a:off x="0" y="0"/>
                <a:ext cx="812800" cy="774700"/>
              </a:xfrm>
              <a:custGeom>
                <a:avLst/>
                <a:gdLst/>
                <a:ahLst/>
                <a:cxnLst/>
                <a:rect l="l" t="t" r="r" b="b"/>
                <a:pathLst>
                  <a:path w="812800" h="774700">
                    <a:moveTo>
                      <a:pt x="406400" y="0"/>
                    </a:moveTo>
                    <a:lnTo>
                      <a:pt x="502338" y="295909"/>
                    </a:lnTo>
                    <a:lnTo>
                      <a:pt x="812800" y="295909"/>
                    </a:lnTo>
                    <a:lnTo>
                      <a:pt x="561631" y="478791"/>
                    </a:lnTo>
                    <a:lnTo>
                      <a:pt x="657569" y="774700"/>
                    </a:lnTo>
                    <a:lnTo>
                      <a:pt x="406400" y="591819"/>
                    </a:lnTo>
                    <a:lnTo>
                      <a:pt x="155231" y="774700"/>
                    </a:lnTo>
                    <a:lnTo>
                      <a:pt x="251169" y="478791"/>
                    </a:lnTo>
                    <a:lnTo>
                      <a:pt x="0" y="295909"/>
                    </a:lnTo>
                    <a:lnTo>
                      <a:pt x="310462" y="295909"/>
                    </a:lnTo>
                    <a:lnTo>
                      <a:pt x="406400" y="0"/>
                    </a:lnTo>
                    <a:close/>
                  </a:path>
                </a:pathLst>
              </a:custGeom>
              <a:solidFill>
                <a:srgbClr val="545454"/>
              </a:solidFill>
            </p:spPr>
            <p:txBody>
              <a:bodyPr/>
              <a:lstStyle/>
              <a:p>
                <a:endParaRPr lang="en-US"/>
              </a:p>
            </p:txBody>
          </p:sp>
          <p:sp>
            <p:nvSpPr>
              <p:cNvPr id="35" name="TextBox 35"/>
              <p:cNvSpPr txBox="1"/>
              <p:nvPr/>
            </p:nvSpPr>
            <p:spPr>
              <a:xfrm>
                <a:off x="228600" y="257175"/>
                <a:ext cx="355600" cy="352425"/>
              </a:xfrm>
              <a:prstGeom prst="rect">
                <a:avLst/>
              </a:prstGeom>
            </p:spPr>
            <p:txBody>
              <a:bodyPr lIns="50800" tIns="50800" rIns="50800" bIns="50800" rtlCol="0" anchor="ctr"/>
              <a:lstStyle/>
              <a:p>
                <a:pPr algn="ctr">
                  <a:lnSpc>
                    <a:spcPts val="979"/>
                  </a:lnSpc>
                </a:pPr>
                <a:endParaRPr/>
              </a:p>
            </p:txBody>
          </p:sp>
        </p:grpSp>
        <p:grpSp>
          <p:nvGrpSpPr>
            <p:cNvPr id="36" name="Group 36"/>
            <p:cNvGrpSpPr/>
            <p:nvPr/>
          </p:nvGrpSpPr>
          <p:grpSpPr>
            <a:xfrm>
              <a:off x="1242582" y="5920"/>
              <a:ext cx="225616" cy="215040"/>
              <a:chOff x="0" y="0"/>
              <a:chExt cx="812800" cy="774700"/>
            </a:xfrm>
          </p:grpSpPr>
          <p:sp>
            <p:nvSpPr>
              <p:cNvPr id="37" name="Freeform 37"/>
              <p:cNvSpPr/>
              <p:nvPr/>
            </p:nvSpPr>
            <p:spPr>
              <a:xfrm>
                <a:off x="0" y="0"/>
                <a:ext cx="812800" cy="774700"/>
              </a:xfrm>
              <a:custGeom>
                <a:avLst/>
                <a:gdLst/>
                <a:ahLst/>
                <a:cxnLst/>
                <a:rect l="l" t="t" r="r" b="b"/>
                <a:pathLst>
                  <a:path w="812800" h="774700">
                    <a:moveTo>
                      <a:pt x="406400" y="0"/>
                    </a:moveTo>
                    <a:lnTo>
                      <a:pt x="502338" y="295909"/>
                    </a:lnTo>
                    <a:lnTo>
                      <a:pt x="812800" y="295909"/>
                    </a:lnTo>
                    <a:lnTo>
                      <a:pt x="561631" y="478791"/>
                    </a:lnTo>
                    <a:lnTo>
                      <a:pt x="657569" y="774700"/>
                    </a:lnTo>
                    <a:lnTo>
                      <a:pt x="406400" y="591819"/>
                    </a:lnTo>
                    <a:lnTo>
                      <a:pt x="155231" y="774700"/>
                    </a:lnTo>
                    <a:lnTo>
                      <a:pt x="251169" y="478791"/>
                    </a:lnTo>
                    <a:lnTo>
                      <a:pt x="0" y="295909"/>
                    </a:lnTo>
                    <a:lnTo>
                      <a:pt x="310462" y="295909"/>
                    </a:lnTo>
                    <a:lnTo>
                      <a:pt x="406400" y="0"/>
                    </a:lnTo>
                    <a:close/>
                  </a:path>
                </a:pathLst>
              </a:custGeom>
              <a:solidFill>
                <a:srgbClr val="545454"/>
              </a:solidFill>
            </p:spPr>
            <p:txBody>
              <a:bodyPr/>
              <a:lstStyle/>
              <a:p>
                <a:endParaRPr lang="en-US"/>
              </a:p>
            </p:txBody>
          </p:sp>
          <p:sp>
            <p:nvSpPr>
              <p:cNvPr id="38" name="TextBox 38"/>
              <p:cNvSpPr txBox="1"/>
              <p:nvPr/>
            </p:nvSpPr>
            <p:spPr>
              <a:xfrm>
                <a:off x="228600" y="257175"/>
                <a:ext cx="355600" cy="352425"/>
              </a:xfrm>
              <a:prstGeom prst="rect">
                <a:avLst/>
              </a:prstGeom>
            </p:spPr>
            <p:txBody>
              <a:bodyPr lIns="50800" tIns="50800" rIns="50800" bIns="50800" rtlCol="0" anchor="ctr"/>
              <a:lstStyle/>
              <a:p>
                <a:pPr algn="ctr">
                  <a:lnSpc>
                    <a:spcPts val="979"/>
                  </a:lnSpc>
                </a:pPr>
                <a:endParaRPr/>
              </a:p>
            </p:txBody>
          </p:sp>
        </p:grpSp>
        <p:sp>
          <p:nvSpPr>
            <p:cNvPr id="39" name="TextBox 39"/>
            <p:cNvSpPr txBox="1"/>
            <p:nvPr/>
          </p:nvSpPr>
          <p:spPr>
            <a:xfrm>
              <a:off x="1798914" y="-12501"/>
              <a:ext cx="757480" cy="223308"/>
            </a:xfrm>
            <a:prstGeom prst="rect">
              <a:avLst/>
            </a:prstGeom>
          </p:spPr>
          <p:txBody>
            <a:bodyPr lIns="0" tIns="0" rIns="0" bIns="0" rtlCol="0" anchor="t">
              <a:spAutoFit/>
            </a:bodyPr>
            <a:lstStyle/>
            <a:p>
              <a:pPr>
                <a:lnSpc>
                  <a:spcPts val="1400"/>
                </a:lnSpc>
              </a:pPr>
              <a:r>
                <a:rPr lang="en-US" sz="1000">
                  <a:solidFill>
                    <a:srgbClr val="000000"/>
                  </a:solidFill>
                  <a:latin typeface="Canva Sans Medium"/>
                </a:rPr>
                <a:t>BETTER</a:t>
              </a:r>
            </a:p>
          </p:txBody>
        </p:sp>
        <p:grpSp>
          <p:nvGrpSpPr>
            <p:cNvPr id="40" name="Group 40"/>
            <p:cNvGrpSpPr/>
            <p:nvPr/>
          </p:nvGrpSpPr>
          <p:grpSpPr>
            <a:xfrm>
              <a:off x="1522498" y="5920"/>
              <a:ext cx="225616" cy="215040"/>
              <a:chOff x="0" y="0"/>
              <a:chExt cx="812800" cy="774700"/>
            </a:xfrm>
          </p:grpSpPr>
          <p:sp>
            <p:nvSpPr>
              <p:cNvPr id="41" name="Freeform 41"/>
              <p:cNvSpPr/>
              <p:nvPr/>
            </p:nvSpPr>
            <p:spPr>
              <a:xfrm>
                <a:off x="0" y="0"/>
                <a:ext cx="812800" cy="774700"/>
              </a:xfrm>
              <a:custGeom>
                <a:avLst/>
                <a:gdLst/>
                <a:ahLst/>
                <a:cxnLst/>
                <a:rect l="l" t="t" r="r" b="b"/>
                <a:pathLst>
                  <a:path w="812800" h="774700">
                    <a:moveTo>
                      <a:pt x="406400" y="0"/>
                    </a:moveTo>
                    <a:lnTo>
                      <a:pt x="502338" y="295909"/>
                    </a:lnTo>
                    <a:lnTo>
                      <a:pt x="812800" y="295909"/>
                    </a:lnTo>
                    <a:lnTo>
                      <a:pt x="561631" y="478791"/>
                    </a:lnTo>
                    <a:lnTo>
                      <a:pt x="657569" y="774700"/>
                    </a:lnTo>
                    <a:lnTo>
                      <a:pt x="406400" y="591819"/>
                    </a:lnTo>
                    <a:lnTo>
                      <a:pt x="155231" y="774700"/>
                    </a:lnTo>
                    <a:lnTo>
                      <a:pt x="251169" y="478791"/>
                    </a:lnTo>
                    <a:lnTo>
                      <a:pt x="0" y="295909"/>
                    </a:lnTo>
                    <a:lnTo>
                      <a:pt x="310462" y="295909"/>
                    </a:lnTo>
                    <a:lnTo>
                      <a:pt x="406400" y="0"/>
                    </a:lnTo>
                    <a:close/>
                  </a:path>
                </a:pathLst>
              </a:custGeom>
              <a:solidFill>
                <a:srgbClr val="545454"/>
              </a:solidFill>
            </p:spPr>
            <p:txBody>
              <a:bodyPr/>
              <a:lstStyle/>
              <a:p>
                <a:endParaRPr lang="en-US"/>
              </a:p>
            </p:txBody>
          </p:sp>
          <p:sp>
            <p:nvSpPr>
              <p:cNvPr id="42" name="TextBox 42"/>
              <p:cNvSpPr txBox="1"/>
              <p:nvPr/>
            </p:nvSpPr>
            <p:spPr>
              <a:xfrm>
                <a:off x="228600" y="257175"/>
                <a:ext cx="355600" cy="352425"/>
              </a:xfrm>
              <a:prstGeom prst="rect">
                <a:avLst/>
              </a:prstGeom>
            </p:spPr>
            <p:txBody>
              <a:bodyPr lIns="50800" tIns="50800" rIns="50800" bIns="50800" rtlCol="0" anchor="ctr"/>
              <a:lstStyle/>
              <a:p>
                <a:pPr algn="ctr">
                  <a:lnSpc>
                    <a:spcPts val="979"/>
                  </a:lnSpc>
                </a:pPr>
                <a:endParaRPr/>
              </a:p>
            </p:txBody>
          </p:sp>
        </p:grpSp>
        <p:sp>
          <p:nvSpPr>
            <p:cNvPr id="43" name="TextBox 43"/>
            <p:cNvSpPr txBox="1"/>
            <p:nvPr/>
          </p:nvSpPr>
          <p:spPr>
            <a:xfrm>
              <a:off x="276416" y="-12501"/>
              <a:ext cx="620271" cy="223308"/>
            </a:xfrm>
            <a:prstGeom prst="rect">
              <a:avLst/>
            </a:prstGeom>
          </p:spPr>
          <p:txBody>
            <a:bodyPr lIns="0" tIns="0" rIns="0" bIns="0" rtlCol="0" anchor="t">
              <a:spAutoFit/>
            </a:bodyPr>
            <a:lstStyle/>
            <a:p>
              <a:pPr>
                <a:lnSpc>
                  <a:spcPts val="1400"/>
                </a:lnSpc>
              </a:pPr>
              <a:r>
                <a:rPr lang="en-US" sz="1000">
                  <a:solidFill>
                    <a:srgbClr val="000000"/>
                  </a:solidFill>
                  <a:latin typeface="Canva Sans Medium"/>
                </a:rPr>
                <a:t>GOOD</a:t>
              </a:r>
            </a:p>
          </p:txBody>
        </p:sp>
        <p:grpSp>
          <p:nvGrpSpPr>
            <p:cNvPr id="44" name="Group 44"/>
            <p:cNvGrpSpPr/>
            <p:nvPr/>
          </p:nvGrpSpPr>
          <p:grpSpPr>
            <a:xfrm>
              <a:off x="0" y="5920"/>
              <a:ext cx="225616" cy="215040"/>
              <a:chOff x="0" y="0"/>
              <a:chExt cx="812800" cy="774700"/>
            </a:xfrm>
          </p:grpSpPr>
          <p:sp>
            <p:nvSpPr>
              <p:cNvPr id="45" name="Freeform 45"/>
              <p:cNvSpPr/>
              <p:nvPr/>
            </p:nvSpPr>
            <p:spPr>
              <a:xfrm>
                <a:off x="0" y="0"/>
                <a:ext cx="812800" cy="774700"/>
              </a:xfrm>
              <a:custGeom>
                <a:avLst/>
                <a:gdLst/>
                <a:ahLst/>
                <a:cxnLst/>
                <a:rect l="l" t="t" r="r" b="b"/>
                <a:pathLst>
                  <a:path w="812800" h="774700">
                    <a:moveTo>
                      <a:pt x="406400" y="0"/>
                    </a:moveTo>
                    <a:lnTo>
                      <a:pt x="502338" y="295909"/>
                    </a:lnTo>
                    <a:lnTo>
                      <a:pt x="812800" y="295909"/>
                    </a:lnTo>
                    <a:lnTo>
                      <a:pt x="561631" y="478791"/>
                    </a:lnTo>
                    <a:lnTo>
                      <a:pt x="657569" y="774700"/>
                    </a:lnTo>
                    <a:lnTo>
                      <a:pt x="406400" y="591819"/>
                    </a:lnTo>
                    <a:lnTo>
                      <a:pt x="155231" y="774700"/>
                    </a:lnTo>
                    <a:lnTo>
                      <a:pt x="251169" y="478791"/>
                    </a:lnTo>
                    <a:lnTo>
                      <a:pt x="0" y="295909"/>
                    </a:lnTo>
                    <a:lnTo>
                      <a:pt x="310462" y="295909"/>
                    </a:lnTo>
                    <a:lnTo>
                      <a:pt x="406400" y="0"/>
                    </a:lnTo>
                    <a:close/>
                  </a:path>
                </a:pathLst>
              </a:custGeom>
              <a:solidFill>
                <a:srgbClr val="545454"/>
              </a:solidFill>
            </p:spPr>
            <p:txBody>
              <a:bodyPr/>
              <a:lstStyle/>
              <a:p>
                <a:endParaRPr lang="en-US"/>
              </a:p>
            </p:txBody>
          </p:sp>
          <p:sp>
            <p:nvSpPr>
              <p:cNvPr id="46" name="TextBox 46"/>
              <p:cNvSpPr txBox="1"/>
              <p:nvPr/>
            </p:nvSpPr>
            <p:spPr>
              <a:xfrm>
                <a:off x="228600" y="257175"/>
                <a:ext cx="355600" cy="352425"/>
              </a:xfrm>
              <a:prstGeom prst="rect">
                <a:avLst/>
              </a:prstGeom>
            </p:spPr>
            <p:txBody>
              <a:bodyPr lIns="50800" tIns="50800" rIns="50800" bIns="50800" rtlCol="0" anchor="ctr"/>
              <a:lstStyle/>
              <a:p>
                <a:pPr algn="ctr">
                  <a:lnSpc>
                    <a:spcPts val="979"/>
                  </a:lnSpc>
                </a:pPr>
                <a:endParaRPr/>
              </a:p>
            </p:txBody>
          </p:sp>
        </p:grpSp>
      </p:grpSp>
      <p:sp>
        <p:nvSpPr>
          <p:cNvPr id="47" name="TextBox 47"/>
          <p:cNvSpPr txBox="1"/>
          <p:nvPr/>
        </p:nvSpPr>
        <p:spPr>
          <a:xfrm>
            <a:off x="4906780" y="3718559"/>
            <a:ext cx="219111" cy="161953"/>
          </a:xfrm>
          <a:prstGeom prst="rect">
            <a:avLst/>
          </a:prstGeom>
        </p:spPr>
        <p:txBody>
          <a:bodyPr lIns="0" tIns="0" rIns="0" bIns="0" rtlCol="0" anchor="t">
            <a:spAutoFit/>
          </a:bodyPr>
          <a:lstStyle/>
          <a:p>
            <a:pPr algn="ctr">
              <a:lnSpc>
                <a:spcPts val="1340"/>
              </a:lnSpc>
            </a:pPr>
            <a:r>
              <a:rPr lang="en-US" sz="957">
                <a:solidFill>
                  <a:srgbClr val="000000"/>
                </a:solidFill>
                <a:latin typeface="Canva Sans Bold"/>
              </a:rPr>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6415</Words>
  <Application>Microsoft Office PowerPoint</Application>
  <PresentationFormat>Custom</PresentationFormat>
  <Paragraphs>390</Paragraphs>
  <Slides>48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Canva Sans Medium Italics</vt:lpstr>
      <vt:lpstr>Calibri</vt:lpstr>
      <vt:lpstr>Canva Sans Bold</vt:lpstr>
      <vt:lpstr>Canva Sans</vt:lpstr>
      <vt:lpstr>Canva Sans Medium</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BACKGROUND</dc:title>
  <dc:creator>Kathryn Kolasa</dc:creator>
  <cp:lastModifiedBy>Smith, Brittany E</cp:lastModifiedBy>
  <cp:revision>4</cp:revision>
  <dcterms:created xsi:type="dcterms:W3CDTF">2006-08-16T00:00:00Z</dcterms:created>
  <dcterms:modified xsi:type="dcterms:W3CDTF">2024-04-08T14:18:40Z</dcterms:modified>
  <dc:identifier>DAF-ZgQkCac</dc:identifier>
</cp:coreProperties>
</file>