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113386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226771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340157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453542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566928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680314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793699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907085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2E"/>
    <a:srgbClr val="502D7F"/>
    <a:srgbClr val="69028E"/>
    <a:srgbClr val="333333"/>
    <a:srgbClr val="FFCC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80" autoAdjust="0"/>
    <p:restoredTop sz="94139" autoAdjust="0"/>
  </p:normalViewPr>
  <p:slideViewPr>
    <p:cSldViewPr>
      <p:cViewPr>
        <p:scale>
          <a:sx n="148" d="100"/>
          <a:sy n="148" d="100"/>
        </p:scale>
        <p:origin x="144" y="20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577" y="2130369"/>
            <a:ext cx="10362847" cy="14701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12" y="3886257"/>
            <a:ext cx="8534576" cy="1752487"/>
          </a:xfrm>
        </p:spPr>
        <p:txBody>
          <a:bodyPr/>
          <a:lstStyle>
            <a:lvl1pPr marL="0" indent="0" algn="ctr">
              <a:buNone/>
              <a:defRPr/>
            </a:lvl1pPr>
            <a:lvl2pPr marL="81626" indent="0" algn="ctr">
              <a:buNone/>
              <a:defRPr/>
            </a:lvl2pPr>
            <a:lvl3pPr marL="163251" indent="0" algn="ctr">
              <a:buNone/>
              <a:defRPr/>
            </a:lvl3pPr>
            <a:lvl4pPr marL="244877" indent="0" algn="ctr">
              <a:buNone/>
              <a:defRPr/>
            </a:lvl4pPr>
            <a:lvl5pPr marL="326503" indent="0" algn="ctr">
              <a:buNone/>
              <a:defRPr/>
            </a:lvl5pPr>
            <a:lvl6pPr marL="408129" indent="0" algn="ctr">
              <a:buNone/>
              <a:defRPr/>
            </a:lvl6pPr>
            <a:lvl7pPr marL="489754" indent="0" algn="ctr">
              <a:buNone/>
              <a:defRPr/>
            </a:lvl7pPr>
            <a:lvl8pPr marL="571380" indent="0" algn="ctr">
              <a:buNone/>
              <a:defRPr/>
            </a:lvl8pPr>
            <a:lvl9pPr marL="65300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9969-28E2-44A5-A853-9ED619419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1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0F42-4D17-46DA-BD1B-2429061E8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88" y="274411"/>
            <a:ext cx="2742847" cy="58516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865" y="274411"/>
            <a:ext cx="8187090" cy="5851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A5B34-6F48-4D25-A9CD-F4ECFCE5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6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9C9B-77CE-48B4-B28A-FD5EF2775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6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3" y="4407014"/>
            <a:ext cx="10363288" cy="1361848"/>
          </a:xfrm>
        </p:spPr>
        <p:txBody>
          <a:bodyPr anchor="t"/>
          <a:lstStyle>
            <a:lvl1pPr algn="l">
              <a:defRPr sz="71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3" y="2906826"/>
            <a:ext cx="10363288" cy="1500188"/>
          </a:xfrm>
        </p:spPr>
        <p:txBody>
          <a:bodyPr anchor="b"/>
          <a:lstStyle>
            <a:lvl1pPr marL="0" indent="0">
              <a:buNone/>
              <a:defRPr sz="357"/>
            </a:lvl1pPr>
            <a:lvl2pPr marL="81626" indent="0">
              <a:buNone/>
              <a:defRPr sz="321"/>
            </a:lvl2pPr>
            <a:lvl3pPr marL="163251" indent="0">
              <a:buNone/>
              <a:defRPr sz="286"/>
            </a:lvl3pPr>
            <a:lvl4pPr marL="244877" indent="0">
              <a:buNone/>
              <a:defRPr sz="250"/>
            </a:lvl4pPr>
            <a:lvl5pPr marL="326503" indent="0">
              <a:buNone/>
              <a:defRPr sz="250"/>
            </a:lvl5pPr>
            <a:lvl6pPr marL="408129" indent="0">
              <a:buNone/>
              <a:defRPr sz="250"/>
            </a:lvl6pPr>
            <a:lvl7pPr marL="489754" indent="0">
              <a:buNone/>
              <a:defRPr sz="250"/>
            </a:lvl7pPr>
            <a:lvl8pPr marL="571380" indent="0">
              <a:buNone/>
              <a:defRPr sz="250"/>
            </a:lvl8pPr>
            <a:lvl9pPr marL="653006" indent="0">
              <a:buNone/>
              <a:defRPr sz="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A2701-DB6E-458F-8330-4F0C30EDC0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865" y="1599973"/>
            <a:ext cx="5464969" cy="4526076"/>
          </a:xfrm>
        </p:spPr>
        <p:txBody>
          <a:bodyPr/>
          <a:lstStyle>
            <a:lvl1pPr>
              <a:defRPr sz="500"/>
            </a:lvl1pPr>
            <a:lvl2pPr>
              <a:defRPr sz="428"/>
            </a:lvl2pPr>
            <a:lvl3pPr>
              <a:defRPr sz="357"/>
            </a:lvl3pPr>
            <a:lvl4pPr>
              <a:defRPr sz="321"/>
            </a:lvl4pPr>
            <a:lvl5pPr>
              <a:defRPr sz="321"/>
            </a:lvl5pPr>
            <a:lvl6pPr>
              <a:defRPr sz="321"/>
            </a:lvl6pPr>
            <a:lvl7pPr>
              <a:defRPr sz="321"/>
            </a:lvl7pPr>
            <a:lvl8pPr>
              <a:defRPr sz="321"/>
            </a:lvl8pPr>
            <a:lvl9pPr>
              <a:defRPr sz="3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7167" y="1599973"/>
            <a:ext cx="5464969" cy="4526076"/>
          </a:xfrm>
        </p:spPr>
        <p:txBody>
          <a:bodyPr/>
          <a:lstStyle>
            <a:lvl1pPr>
              <a:defRPr sz="500"/>
            </a:lvl1pPr>
            <a:lvl2pPr>
              <a:defRPr sz="428"/>
            </a:lvl2pPr>
            <a:lvl3pPr>
              <a:defRPr sz="357"/>
            </a:lvl3pPr>
            <a:lvl4pPr>
              <a:defRPr sz="321"/>
            </a:lvl4pPr>
            <a:lvl5pPr>
              <a:defRPr sz="321"/>
            </a:lvl5pPr>
            <a:lvl6pPr>
              <a:defRPr sz="321"/>
            </a:lvl6pPr>
            <a:lvl7pPr>
              <a:defRPr sz="321"/>
            </a:lvl7pPr>
            <a:lvl8pPr>
              <a:defRPr sz="321"/>
            </a:lvl8pPr>
            <a:lvl9pPr>
              <a:defRPr sz="3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6224D-36D6-4F45-BC4D-24940C41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17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24" y="274694"/>
            <a:ext cx="1097315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23" y="1535056"/>
            <a:ext cx="5386917" cy="639819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626" indent="0">
              <a:buNone/>
              <a:defRPr sz="357" b="1"/>
            </a:lvl2pPr>
            <a:lvl3pPr marL="163251" indent="0">
              <a:buNone/>
              <a:defRPr sz="321" b="1"/>
            </a:lvl3pPr>
            <a:lvl4pPr marL="244877" indent="0">
              <a:buNone/>
              <a:defRPr sz="286" b="1"/>
            </a:lvl4pPr>
            <a:lvl5pPr marL="326503" indent="0">
              <a:buNone/>
              <a:defRPr sz="286" b="1"/>
            </a:lvl5pPr>
            <a:lvl6pPr marL="408129" indent="0">
              <a:buNone/>
              <a:defRPr sz="286" b="1"/>
            </a:lvl6pPr>
            <a:lvl7pPr marL="489754" indent="0">
              <a:buNone/>
              <a:defRPr sz="286" b="1"/>
            </a:lvl7pPr>
            <a:lvl8pPr marL="571380" indent="0">
              <a:buNone/>
              <a:defRPr sz="286" b="1"/>
            </a:lvl8pPr>
            <a:lvl9pPr marL="653006" indent="0">
              <a:buNone/>
              <a:defRPr sz="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23" y="2174875"/>
            <a:ext cx="5386917" cy="3951174"/>
          </a:xfrm>
        </p:spPr>
        <p:txBody>
          <a:bodyPr/>
          <a:lstStyle>
            <a:lvl1pPr>
              <a:defRPr sz="428"/>
            </a:lvl1pPr>
            <a:lvl2pPr>
              <a:defRPr sz="357"/>
            </a:lvl2pPr>
            <a:lvl3pPr>
              <a:defRPr sz="321"/>
            </a:lvl3pPr>
            <a:lvl4pPr>
              <a:defRPr sz="286"/>
            </a:lvl4pPr>
            <a:lvl5pPr>
              <a:defRPr sz="286"/>
            </a:lvl5pPr>
            <a:lvl6pPr>
              <a:defRPr sz="286"/>
            </a:lvl6pPr>
            <a:lvl7pPr>
              <a:defRPr sz="286"/>
            </a:lvl7pPr>
            <a:lvl8pPr>
              <a:defRPr sz="286"/>
            </a:lvl8pPr>
            <a:lvl9pPr>
              <a:defRPr sz="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6" y="1535056"/>
            <a:ext cx="5389121" cy="639819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626" indent="0">
              <a:buNone/>
              <a:defRPr sz="357" b="1"/>
            </a:lvl2pPr>
            <a:lvl3pPr marL="163251" indent="0">
              <a:buNone/>
              <a:defRPr sz="321" b="1"/>
            </a:lvl3pPr>
            <a:lvl4pPr marL="244877" indent="0">
              <a:buNone/>
              <a:defRPr sz="286" b="1"/>
            </a:lvl4pPr>
            <a:lvl5pPr marL="326503" indent="0">
              <a:buNone/>
              <a:defRPr sz="286" b="1"/>
            </a:lvl5pPr>
            <a:lvl6pPr marL="408129" indent="0">
              <a:buNone/>
              <a:defRPr sz="286" b="1"/>
            </a:lvl6pPr>
            <a:lvl7pPr marL="489754" indent="0">
              <a:buNone/>
              <a:defRPr sz="286" b="1"/>
            </a:lvl7pPr>
            <a:lvl8pPr marL="571380" indent="0">
              <a:buNone/>
              <a:defRPr sz="286" b="1"/>
            </a:lvl8pPr>
            <a:lvl9pPr marL="653006" indent="0">
              <a:buNone/>
              <a:defRPr sz="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6" y="2174875"/>
            <a:ext cx="5389121" cy="3951174"/>
          </a:xfrm>
        </p:spPr>
        <p:txBody>
          <a:bodyPr/>
          <a:lstStyle>
            <a:lvl1pPr>
              <a:defRPr sz="428"/>
            </a:lvl1pPr>
            <a:lvl2pPr>
              <a:defRPr sz="357"/>
            </a:lvl2pPr>
            <a:lvl3pPr>
              <a:defRPr sz="321"/>
            </a:lvl3pPr>
            <a:lvl4pPr>
              <a:defRPr sz="286"/>
            </a:lvl4pPr>
            <a:lvl5pPr>
              <a:defRPr sz="286"/>
            </a:lvl5pPr>
            <a:lvl6pPr>
              <a:defRPr sz="286"/>
            </a:lvl6pPr>
            <a:lvl7pPr>
              <a:defRPr sz="286"/>
            </a:lvl7pPr>
            <a:lvl8pPr>
              <a:defRPr sz="286"/>
            </a:lvl8pPr>
            <a:lvl9pPr>
              <a:defRPr sz="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5705-DD69-44E0-A8C7-4A6E267F8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703E-C6F2-4EA9-99C7-52BE10137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33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0E3B2-E9B2-4CD1-A2DA-540293DB5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25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24" y="272994"/>
            <a:ext cx="4011083" cy="1161993"/>
          </a:xfrm>
        </p:spPr>
        <p:txBody>
          <a:bodyPr anchor="b"/>
          <a:lstStyle>
            <a:lvl1pPr algn="l">
              <a:defRPr sz="35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10" y="272993"/>
            <a:ext cx="6815667" cy="5853056"/>
          </a:xfrm>
        </p:spPr>
        <p:txBody>
          <a:bodyPr/>
          <a:lstStyle>
            <a:lvl1pPr>
              <a:defRPr sz="571"/>
            </a:lvl1pPr>
            <a:lvl2pPr>
              <a:defRPr sz="500"/>
            </a:lvl2pPr>
            <a:lvl3pPr>
              <a:defRPr sz="428"/>
            </a:lvl3pPr>
            <a:lvl4pPr>
              <a:defRPr sz="357"/>
            </a:lvl4pPr>
            <a:lvl5pPr>
              <a:defRPr sz="357"/>
            </a:lvl5pPr>
            <a:lvl6pPr>
              <a:defRPr sz="357"/>
            </a:lvl6pPr>
            <a:lvl7pPr>
              <a:defRPr sz="357"/>
            </a:lvl7pPr>
            <a:lvl8pPr>
              <a:defRPr sz="357"/>
            </a:lvl8pPr>
            <a:lvl9pPr>
              <a:defRPr sz="35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24" y="1434986"/>
            <a:ext cx="4011083" cy="4691063"/>
          </a:xfrm>
        </p:spPr>
        <p:txBody>
          <a:bodyPr/>
          <a:lstStyle>
            <a:lvl1pPr marL="0" indent="0">
              <a:buNone/>
              <a:defRPr sz="250"/>
            </a:lvl1pPr>
            <a:lvl2pPr marL="81626" indent="0">
              <a:buNone/>
              <a:defRPr sz="214"/>
            </a:lvl2pPr>
            <a:lvl3pPr marL="163251" indent="0">
              <a:buNone/>
              <a:defRPr sz="179"/>
            </a:lvl3pPr>
            <a:lvl4pPr marL="244877" indent="0">
              <a:buNone/>
              <a:defRPr sz="161"/>
            </a:lvl4pPr>
            <a:lvl5pPr marL="326503" indent="0">
              <a:buNone/>
              <a:defRPr sz="161"/>
            </a:lvl5pPr>
            <a:lvl6pPr marL="408129" indent="0">
              <a:buNone/>
              <a:defRPr sz="161"/>
            </a:lvl6pPr>
            <a:lvl7pPr marL="489754" indent="0">
              <a:buNone/>
              <a:defRPr sz="161"/>
            </a:lvl7pPr>
            <a:lvl8pPr marL="571380" indent="0">
              <a:buNone/>
              <a:defRPr sz="161"/>
            </a:lvl8pPr>
            <a:lvl9pPr marL="653006" indent="0">
              <a:buNone/>
              <a:defRPr sz="1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8681-8F5A-4039-87B7-2117A3A26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629" y="4800487"/>
            <a:ext cx="7315288" cy="566964"/>
          </a:xfrm>
        </p:spPr>
        <p:txBody>
          <a:bodyPr anchor="b"/>
          <a:lstStyle>
            <a:lvl1pPr algn="l">
              <a:defRPr sz="35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629" y="612889"/>
            <a:ext cx="7315288" cy="4114743"/>
          </a:xfrm>
        </p:spPr>
        <p:txBody>
          <a:bodyPr/>
          <a:lstStyle>
            <a:lvl1pPr marL="0" indent="0">
              <a:buNone/>
              <a:defRPr sz="571"/>
            </a:lvl1pPr>
            <a:lvl2pPr marL="81626" indent="0">
              <a:buNone/>
              <a:defRPr sz="500"/>
            </a:lvl2pPr>
            <a:lvl3pPr marL="163251" indent="0">
              <a:buNone/>
              <a:defRPr sz="428"/>
            </a:lvl3pPr>
            <a:lvl4pPr marL="244877" indent="0">
              <a:buNone/>
              <a:defRPr sz="357"/>
            </a:lvl4pPr>
            <a:lvl5pPr marL="326503" indent="0">
              <a:buNone/>
              <a:defRPr sz="357"/>
            </a:lvl5pPr>
            <a:lvl6pPr marL="408129" indent="0">
              <a:buNone/>
              <a:defRPr sz="357"/>
            </a:lvl6pPr>
            <a:lvl7pPr marL="489754" indent="0">
              <a:buNone/>
              <a:defRPr sz="357"/>
            </a:lvl7pPr>
            <a:lvl8pPr marL="571380" indent="0">
              <a:buNone/>
              <a:defRPr sz="357"/>
            </a:lvl8pPr>
            <a:lvl9pPr marL="653006" indent="0">
              <a:buNone/>
              <a:defRPr sz="35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629" y="5367451"/>
            <a:ext cx="7315288" cy="804806"/>
          </a:xfrm>
        </p:spPr>
        <p:txBody>
          <a:bodyPr/>
          <a:lstStyle>
            <a:lvl1pPr marL="0" indent="0">
              <a:buNone/>
              <a:defRPr sz="250"/>
            </a:lvl1pPr>
            <a:lvl2pPr marL="81626" indent="0">
              <a:buNone/>
              <a:defRPr sz="214"/>
            </a:lvl2pPr>
            <a:lvl3pPr marL="163251" indent="0">
              <a:buNone/>
              <a:defRPr sz="179"/>
            </a:lvl3pPr>
            <a:lvl4pPr marL="244877" indent="0">
              <a:buNone/>
              <a:defRPr sz="161"/>
            </a:lvl4pPr>
            <a:lvl5pPr marL="326503" indent="0">
              <a:buNone/>
              <a:defRPr sz="161"/>
            </a:lvl5pPr>
            <a:lvl6pPr marL="408129" indent="0">
              <a:buNone/>
              <a:defRPr sz="161"/>
            </a:lvl6pPr>
            <a:lvl7pPr marL="489754" indent="0">
              <a:buNone/>
              <a:defRPr sz="161"/>
            </a:lvl7pPr>
            <a:lvl8pPr marL="571380" indent="0">
              <a:buNone/>
              <a:defRPr sz="161"/>
            </a:lvl8pPr>
            <a:lvl9pPr marL="653006" indent="0">
              <a:buNone/>
              <a:defRPr sz="1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2026-9697-4905-82BA-4DE817F0B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5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5" y="274505"/>
            <a:ext cx="1097227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600068"/>
            <a:ext cx="10972271" cy="452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159"/>
            <a:ext cx="284427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75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865" y="6245159"/>
            <a:ext cx="386027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75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865" y="6245159"/>
            <a:ext cx="284427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75" smtClean="0"/>
            </a:lvl1pPr>
          </a:lstStyle>
          <a:p>
            <a:pPr>
              <a:defRPr/>
            </a:pPr>
            <a:fld id="{CAE537AD-9BB0-4881-8848-C6BA09023D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+mj-lt"/>
          <a:ea typeface="+mj-ea"/>
          <a:cs typeface="+mj-cs"/>
        </a:defRPr>
      </a:lvl1pPr>
      <a:lvl2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2pPr>
      <a:lvl3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3pPr>
      <a:lvl4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4pPr>
      <a:lvl5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5pPr>
      <a:lvl6pPr marL="81626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6pPr>
      <a:lvl7pPr marL="163251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7pPr>
      <a:lvl8pPr marL="244877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8pPr>
      <a:lvl9pPr marL="326503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9pPr>
    </p:titleStyle>
    <p:bodyStyle>
      <a:lvl1pPr marL="336959" indent="-336959" algn="l" defTabSz="898447" rtl="0" eaLnBrk="0" fontAlgn="base" hangingPunct="0">
        <a:spcBef>
          <a:spcPct val="20000"/>
        </a:spcBef>
        <a:spcAft>
          <a:spcPct val="0"/>
        </a:spcAft>
        <a:buChar char="•"/>
        <a:defRPr sz="3145">
          <a:solidFill>
            <a:schemeClr val="tx1"/>
          </a:solidFill>
          <a:latin typeface="+mn-lt"/>
          <a:ea typeface="+mn-ea"/>
          <a:cs typeface="+mn-cs"/>
        </a:defRPr>
      </a:lvl1pPr>
      <a:lvl2pPr marL="729803" indent="-280413" algn="l" defTabSz="898447" rtl="0" eaLnBrk="0" fontAlgn="base" hangingPunct="0">
        <a:spcBef>
          <a:spcPct val="20000"/>
        </a:spcBef>
        <a:spcAft>
          <a:spcPct val="0"/>
        </a:spcAft>
        <a:buChar char="–"/>
        <a:defRPr sz="2750">
          <a:solidFill>
            <a:schemeClr val="tx1"/>
          </a:solidFill>
          <a:latin typeface="+mn-lt"/>
        </a:defRPr>
      </a:lvl2pPr>
      <a:lvl3pPr marL="1122977" indent="-224529" algn="l" defTabSz="898447" rtl="0" eaLnBrk="0" fontAlgn="base" hangingPunct="0">
        <a:spcBef>
          <a:spcPct val="20000"/>
        </a:spcBef>
        <a:spcAft>
          <a:spcPct val="0"/>
        </a:spcAft>
        <a:buChar char="•"/>
        <a:defRPr sz="2354">
          <a:solidFill>
            <a:schemeClr val="tx1"/>
          </a:solidFill>
          <a:latin typeface="+mn-lt"/>
        </a:defRPr>
      </a:lvl3pPr>
      <a:lvl4pPr marL="1572366" indent="-224198" algn="l" defTabSz="898447" rtl="0" eaLnBrk="0" fontAlgn="base" hangingPunct="0">
        <a:spcBef>
          <a:spcPct val="20000"/>
        </a:spcBef>
        <a:spcAft>
          <a:spcPct val="0"/>
        </a:spcAft>
        <a:buChar char="–"/>
        <a:defRPr sz="1979">
          <a:solidFill>
            <a:schemeClr val="tx1"/>
          </a:solidFill>
          <a:latin typeface="+mn-lt"/>
        </a:defRPr>
      </a:lvl4pPr>
      <a:lvl5pPr marL="2021093" indent="-223868" algn="l" defTabSz="898447" rtl="0" eaLnBrk="0" fontAlgn="base" hangingPunct="0">
        <a:spcBef>
          <a:spcPct val="20000"/>
        </a:spcBef>
        <a:spcAft>
          <a:spcPct val="0"/>
        </a:spcAft>
        <a:buChar char="»"/>
        <a:defRPr sz="1979">
          <a:solidFill>
            <a:schemeClr val="tx1"/>
          </a:solidFill>
          <a:latin typeface="+mn-lt"/>
        </a:defRPr>
      </a:lvl5pPr>
      <a:lvl6pPr marL="2102996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6pPr>
      <a:lvl7pPr marL="2184621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7pPr>
      <a:lvl8pPr marL="2266247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8pPr>
      <a:lvl9pPr marL="2347873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1pPr>
      <a:lvl2pPr marL="81626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2pPr>
      <a:lvl3pPr marL="163251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3pPr>
      <a:lvl4pPr marL="244877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4pPr>
      <a:lvl5pPr marL="326503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5pPr>
      <a:lvl6pPr marL="408129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6pPr>
      <a:lvl7pPr marL="489754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7pPr>
      <a:lvl8pPr marL="571380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8pPr>
      <a:lvl9pPr marL="653006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43jz2v8y" TargetMode="External"/><Relationship Id="rId2" Type="http://schemas.openxmlformats.org/officeDocument/2006/relationships/hyperlink" Target="http://www.ihi.org/Engage/Initiatives/TripleAim/Pages/default.aspx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tiff"/><Relationship Id="rId4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5"/>
          <p:cNvSpPr>
            <a:spLocks noChangeArrowheads="1"/>
          </p:cNvSpPr>
          <p:nvPr/>
        </p:nvSpPr>
        <p:spPr bwMode="auto">
          <a:xfrm>
            <a:off x="3824572" y="1090109"/>
            <a:ext cx="361189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1" name="Rectangle 36"/>
          <p:cNvSpPr>
            <a:spLocks noChangeArrowheads="1"/>
          </p:cNvSpPr>
          <p:nvPr/>
        </p:nvSpPr>
        <p:spPr bwMode="auto">
          <a:xfrm>
            <a:off x="9067800" y="1071838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2" name="Rectangle 37"/>
          <p:cNvSpPr>
            <a:spLocks noChangeArrowheads="1"/>
          </p:cNvSpPr>
          <p:nvPr/>
        </p:nvSpPr>
        <p:spPr bwMode="auto">
          <a:xfrm>
            <a:off x="9067799" y="2417993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3" name="Rectangle 38"/>
          <p:cNvSpPr>
            <a:spLocks noChangeArrowheads="1"/>
          </p:cNvSpPr>
          <p:nvPr/>
        </p:nvSpPr>
        <p:spPr bwMode="auto">
          <a:xfrm>
            <a:off x="284602" y="5612230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4" name="Rectangle 41"/>
          <p:cNvSpPr>
            <a:spLocks noChangeArrowheads="1"/>
          </p:cNvSpPr>
          <p:nvPr/>
        </p:nvSpPr>
        <p:spPr bwMode="auto">
          <a:xfrm>
            <a:off x="385539" y="1097589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6" name="Rectangle 39"/>
          <p:cNvSpPr>
            <a:spLocks noChangeArrowheads="1"/>
          </p:cNvSpPr>
          <p:nvPr/>
        </p:nvSpPr>
        <p:spPr bwMode="auto">
          <a:xfrm>
            <a:off x="385539" y="2728981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157689" y="2646746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INTRODUCTION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2" name="Text Box 44"/>
          <p:cNvSpPr txBox="1">
            <a:spLocks noChangeArrowheads="1"/>
          </p:cNvSpPr>
          <p:nvPr/>
        </p:nvSpPr>
        <p:spPr bwMode="auto">
          <a:xfrm>
            <a:off x="189727" y="1016691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ABSTRACT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8878625" y="1010288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DISCUSSION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8847386" y="2374234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CONCLUSIONS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107747" y="5553528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REFERENCES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2067" name="Rectangle 57"/>
          <p:cNvSpPr>
            <a:spLocks noChangeArrowheads="1"/>
          </p:cNvSpPr>
          <p:nvPr/>
        </p:nvSpPr>
        <p:spPr bwMode="auto">
          <a:xfrm>
            <a:off x="0" y="-62033"/>
            <a:ext cx="12192000" cy="1026024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68" name="Text Box 58"/>
          <p:cNvSpPr txBox="1">
            <a:spLocks noChangeArrowheads="1"/>
          </p:cNvSpPr>
          <p:nvPr/>
        </p:nvSpPr>
        <p:spPr bwMode="auto">
          <a:xfrm>
            <a:off x="3352801" y="96321"/>
            <a:ext cx="5105399" cy="67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781" tIns="12891" rIns="25781" bIns="12891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 sz="1000" b="1" dirty="0">
                <a:solidFill>
                  <a:srgbClr val="FFC82E"/>
                </a:solidFill>
              </a:rPr>
              <a:t>Assessing Anesthesia and Post Anesthesia Care Unit Perceptions of Adequacy of a Patient Care Handoff Tool: A Doctor of Nursing Practice Project</a:t>
            </a:r>
            <a:endParaRPr lang="en-US" altLang="en-US" sz="1000" b="1" dirty="0">
              <a:solidFill>
                <a:srgbClr val="FFC82E"/>
              </a:solidFill>
            </a:endParaRPr>
          </a:p>
          <a:p>
            <a:pPr algn="ctr">
              <a:spcBef>
                <a:spcPct val="30000"/>
              </a:spcBef>
              <a:defRPr/>
            </a:pPr>
            <a:r>
              <a:rPr lang="en-US" altLang="en-US" sz="1000" b="1" dirty="0">
                <a:solidFill>
                  <a:schemeClr val="bg1"/>
                </a:solidFill>
              </a:rPr>
              <a:t>Reagan V. Atkins, BSN, SRNA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1000" b="1" dirty="0">
                <a:solidFill>
                  <a:schemeClr val="bg1"/>
                </a:solidFill>
              </a:rPr>
              <a:t>Dr. Maura McAuliffe, PhD, CRNA, FAAN, Project Chair</a:t>
            </a:r>
          </a:p>
        </p:txBody>
      </p:sp>
      <p:sp>
        <p:nvSpPr>
          <p:cNvPr id="2069" name="Rectangle 59"/>
          <p:cNvSpPr>
            <a:spLocks noChangeArrowheads="1"/>
          </p:cNvSpPr>
          <p:nvPr/>
        </p:nvSpPr>
        <p:spPr bwMode="auto">
          <a:xfrm>
            <a:off x="8839200" y="82569"/>
            <a:ext cx="3200399" cy="75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781" tIns="12891" rIns="25781" bIns="12891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Nurse Anesthesia Program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College of Nursing, 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Greenville, North Carolina 27858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>
                <a:solidFill>
                  <a:schemeClr val="bg1"/>
                </a:solidFill>
              </a:rPr>
              <a:t>Atkinsr19@students.ecu.edu</a:t>
            </a:r>
            <a:endParaRPr lang="en-US" altLang="en-US" sz="1050" b="1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  <a:defRPr/>
            </a:pPr>
            <a:endParaRPr lang="en-US" altLang="en-US" sz="678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/>
          <p:cNvSpPr>
            <a:spLocks noChangeArrowheads="1"/>
          </p:cNvSpPr>
          <p:nvPr/>
        </p:nvSpPr>
        <p:spPr bwMode="auto">
          <a:xfrm>
            <a:off x="361817" y="4098422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103042" y="4042958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METHODS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271" y="1308154"/>
            <a:ext cx="3279212" cy="1253363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r>
              <a:rPr lang="en-US" sz="700" dirty="0"/>
              <a:t>This DNP Project aimed to assess the perceptions of CRNAs and PACU RNs regarding a standardized handoff checklist utilized during transfer of care from the operating room to the PACU in a level one trauma center in the southeastern United States. CRNAs were provided the American Patient Safety PACU Handoff Checklist and utilized the checklist for a two-week period. Qualtrics surveys before and after the pilot project assessed their opinions. PACU RNs were given a survey upon transfer of care to assess their perceptions completeness and efficiency of handoff when the checklist was used. All CRNAs agreed the checklist was a comprehensive and efficient way to organize information and the majority of PACU RNs (n=28) believed the checklist contributed to an efficient and comprehensive handoff report. </a:t>
            </a:r>
            <a:endParaRPr lang="en-US" sz="7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120186" y="2938209"/>
            <a:ext cx="3325383" cy="1026024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The Joint Commission reported 1,744 deaths and $1.7 billion in hospital malpractice costs in the United States between 2010 and 2015 were associated in some way with inadequate communication (2017).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Inadequacies and inconsistencies identified during handoffs between anesthesia providers and PACU RNs (Lambert &amp; Adams, 2018) support a potential for incomplete or inefficient handoff reports.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b="1" i="1" dirty="0"/>
              <a:t>The purpose of this quality improvement project was to assess anesthesia providers’ and PACU nurses’ perceptions of adequacy of a standardized tool: the APSF PACU Handoff Checklist.</a:t>
            </a:r>
          </a:p>
          <a:p>
            <a:endParaRPr lang="en-US" sz="7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20186" y="4323983"/>
            <a:ext cx="3325383" cy="1170835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Pre-and post-survey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Single Plan, Do, Study, Act (PDSA) cycle (IHI, 2020).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CRNAs answered a Qualtrics survey assessing their current handoff practice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CRNAs gave handoff report to PACU RNs using the APSF PACU Handoff checklist for a two-week implementation period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The PACU RNs completed an assessment after each handoff which asked about their perceptions of completeness and efficiency of the tool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After the two-week intervention period the CRNAs completed a Qualtrics post-intervention survey addressing their perceptions of the tool.</a:t>
            </a:r>
            <a:endParaRPr lang="en-US" sz="700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3589255" y="1301152"/>
            <a:ext cx="5037386" cy="5435390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lvl="0">
              <a:tabLst>
                <a:tab pos="5494338" algn="l"/>
              </a:tabLst>
            </a:pPr>
            <a:r>
              <a:rPr lang="en-US" altLang="en-US" sz="700" b="1" dirty="0">
                <a:ea typeface="Times New Roman" panose="02020603050405020304" pitchFamily="18" charset="0"/>
              </a:rPr>
              <a:t>Figure 1</a:t>
            </a:r>
            <a:endParaRPr lang="en-US" altLang="en-US" sz="700" dirty="0"/>
          </a:p>
          <a:p>
            <a:pPr lvl="0">
              <a:tabLst>
                <a:tab pos="5494338" algn="l"/>
              </a:tabLst>
            </a:pPr>
            <a:r>
              <a:rPr lang="en-US" altLang="en-US" sz="700" i="1" dirty="0">
                <a:ea typeface="Times New Roman" panose="02020603050405020304" pitchFamily="18" charset="0"/>
              </a:rPr>
              <a:t>Post-Intervention CRNA Perceptions of the APSF PACU Handoff Checklist (n=5)</a:t>
            </a: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r>
              <a:rPr lang="en-US" altLang="en-US" sz="700" i="1"/>
              <a:t>Table </a:t>
            </a:r>
            <a:r>
              <a:rPr lang="en-US" altLang="en-US" sz="700" i="1" dirty="0"/>
              <a:t>1</a:t>
            </a:r>
          </a:p>
          <a:p>
            <a:pPr>
              <a:tabLst>
                <a:tab pos="5494338" algn="l"/>
              </a:tabLst>
            </a:pPr>
            <a:r>
              <a:rPr lang="en-US" altLang="en-US" sz="700" i="1" dirty="0">
                <a:ea typeface="Times New Roman" panose="02020603050405020304" pitchFamily="18" charset="0"/>
              </a:rPr>
              <a:t>Post-Intervention PACU RN Survey Results Assessing Completeness of APSF PACU Handoff Checklist</a:t>
            </a:r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i="1" dirty="0"/>
          </a:p>
          <a:p>
            <a:pPr lvl="0">
              <a:tabLst>
                <a:tab pos="5494338" algn="l"/>
              </a:tabLst>
            </a:pPr>
            <a:endParaRPr lang="en-US" altLang="en-US" sz="700" b="1" dirty="0"/>
          </a:p>
          <a:p>
            <a:pPr lvl="0">
              <a:tabLst>
                <a:tab pos="5494338" algn="l"/>
              </a:tabLst>
            </a:pPr>
            <a:endParaRPr lang="en-US" altLang="en-US" sz="700" b="1" dirty="0"/>
          </a:p>
          <a:p>
            <a:endParaRPr lang="en-US" sz="700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8861278" y="1268992"/>
            <a:ext cx="3189360" cy="1052220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5 CRNAs completed both pre- and post-surveys assessing their perception of the APSF PACU Handoff Checklist.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All “agreed” or “strongly agreed” the APSF PACU Handoff Checklist was an efficient and comprehensive way to organize handoff and that the tool did not lend itself to communication errors.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31 PACU RN surveys were submitted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Nearly 70% of PACU RNs “agreed” or “strongly agreed” the tool contributed to both efficiency and comprehensiveness of OR handoff.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39200" y="2637301"/>
            <a:ext cx="3200399" cy="996363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r>
              <a:rPr lang="en-US" sz="700" b="1" dirty="0"/>
              <a:t>The majority of CRNAs and PACU RNs found the tool efficient and complete</a:t>
            </a:r>
            <a:r>
              <a:rPr lang="en-US" sz="700" dirty="0"/>
              <a:t>. This project can serve as a pilot study should the department decide to perform a quality improvement project regarding the efficacy of handoff tools. Standardized handoff may increase patient safety in the peri-operative period as relaying key information accurately can contribute to seamless patient care. Improved communication of previous anesthetic treatments could lead to improved pain and nausea control in the peri-operative period as well as improved patient satisfaction. </a:t>
            </a:r>
            <a:endParaRPr lang="en-US" sz="700" i="1" dirty="0"/>
          </a:p>
        </p:txBody>
      </p:sp>
      <p:sp>
        <p:nvSpPr>
          <p:cNvPr id="33" name="TextBox 32"/>
          <p:cNvSpPr txBox="1"/>
          <p:nvPr/>
        </p:nvSpPr>
        <p:spPr>
          <a:xfrm>
            <a:off x="97608" y="5841309"/>
            <a:ext cx="3338110" cy="895233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r>
              <a:rPr lang="en-US" sz="700" dirty="0"/>
              <a:t>Institute for Healthcare Improvement. (2020). </a:t>
            </a:r>
            <a:r>
              <a:rPr lang="en-US" sz="700" i="1" dirty="0"/>
              <a:t>Initiatives: The IHI triple aim. </a:t>
            </a:r>
            <a:r>
              <a:rPr lang="en-US" sz="700" u="sng" dirty="0">
                <a:hlinkClick r:id="rId2"/>
              </a:rPr>
              <a:t>http://www.ihi.org/Engage/Initiatives/TripleAim/Pages/default.aspx</a:t>
            </a:r>
            <a:r>
              <a:rPr lang="en-US" sz="700" dirty="0"/>
              <a:t> </a:t>
            </a:r>
          </a:p>
          <a:p>
            <a:r>
              <a:rPr lang="en-US" sz="700" dirty="0"/>
              <a:t>The Joint Commission. (2017, September 12). Inadequate hand-off communication. </a:t>
            </a:r>
            <a:r>
              <a:rPr lang="en-US" sz="700" i="1" dirty="0"/>
              <a:t>Sentinel Event Alert, </a:t>
            </a:r>
            <a:r>
              <a:rPr lang="en-US" sz="700" dirty="0"/>
              <a:t>(58), 1-6. </a:t>
            </a:r>
            <a:r>
              <a:rPr lang="en-US" sz="700" u="sng" dirty="0">
                <a:hlinkClick r:id="rId3"/>
              </a:rPr>
              <a:t>https://tinyurl.com/43jz2v8y</a:t>
            </a:r>
            <a:endParaRPr lang="en-US" sz="700" u="sng" dirty="0"/>
          </a:p>
          <a:p>
            <a:r>
              <a:rPr lang="en-US" sz="700" dirty="0"/>
              <a:t>Lambert, L. H., &amp; Adams, J. A. (2018). Improved anesthesia handoff after implementation </a:t>
            </a:r>
          </a:p>
          <a:p>
            <a:r>
              <a:rPr lang="en-US" sz="700" dirty="0"/>
              <a:t>of the written handoff anesthesia tool (WHAT). </a:t>
            </a:r>
            <a:r>
              <a:rPr lang="en-US" sz="700" i="1" dirty="0"/>
              <a:t>AANA Journal, 86</a:t>
            </a:r>
            <a:r>
              <a:rPr lang="en-US" sz="700" dirty="0"/>
              <a:t>(5), 361-370.</a:t>
            </a:r>
          </a:p>
          <a:p>
            <a:endParaRPr lang="en-US" sz="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FC199B-BD44-4C43-BFA9-62855DE449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3" y="82569"/>
            <a:ext cx="1667613" cy="611819"/>
          </a:xfrm>
          <a:prstGeom prst="rect">
            <a:avLst/>
          </a:prstGeom>
        </p:spPr>
      </p:pic>
      <p:pic>
        <p:nvPicPr>
          <p:cNvPr id="27" name="Picture 26" descr="Chart&#10;&#10;Description automatically generated">
            <a:extLst>
              <a:ext uri="{FF2B5EF4-FFF2-40B4-BE49-F238E27FC236}">
                <a16:creationId xmlns:a16="http://schemas.microsoft.com/office/drawing/2014/main" id="{97EC28A3-4410-C341-8B9D-EB47D63CFE4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038600" y="1731180"/>
            <a:ext cx="4079753" cy="2075704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0CA1FB-4D54-1747-9F15-6DC5C4451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843732"/>
              </p:ext>
            </p:extLst>
          </p:nvPr>
        </p:nvGraphicFramePr>
        <p:xfrm>
          <a:off x="3898130" y="4269454"/>
          <a:ext cx="4395740" cy="2439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9148">
                  <a:extLst>
                    <a:ext uri="{9D8B030D-6E8A-4147-A177-3AD203B41FA5}">
                      <a16:colId xmlns:a16="http://schemas.microsoft.com/office/drawing/2014/main" val="495068149"/>
                    </a:ext>
                  </a:extLst>
                </a:gridCol>
                <a:gridCol w="879148">
                  <a:extLst>
                    <a:ext uri="{9D8B030D-6E8A-4147-A177-3AD203B41FA5}">
                      <a16:colId xmlns:a16="http://schemas.microsoft.com/office/drawing/2014/main" val="868484322"/>
                    </a:ext>
                  </a:extLst>
                </a:gridCol>
                <a:gridCol w="879148">
                  <a:extLst>
                    <a:ext uri="{9D8B030D-6E8A-4147-A177-3AD203B41FA5}">
                      <a16:colId xmlns:a16="http://schemas.microsoft.com/office/drawing/2014/main" val="4207811218"/>
                    </a:ext>
                  </a:extLst>
                </a:gridCol>
                <a:gridCol w="879148">
                  <a:extLst>
                    <a:ext uri="{9D8B030D-6E8A-4147-A177-3AD203B41FA5}">
                      <a16:colId xmlns:a16="http://schemas.microsoft.com/office/drawing/2014/main" val="3088639571"/>
                    </a:ext>
                  </a:extLst>
                </a:gridCol>
                <a:gridCol w="879148">
                  <a:extLst>
                    <a:ext uri="{9D8B030D-6E8A-4147-A177-3AD203B41FA5}">
                      <a16:colId xmlns:a16="http://schemas.microsoft.com/office/drawing/2014/main" val="3588768240"/>
                    </a:ext>
                  </a:extLst>
                </a:gridCol>
              </a:tblGrid>
              <a:tr h="26590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FFC82E"/>
                          </a:solidFill>
                          <a:effectLst/>
                        </a:rPr>
                        <a:t>Were the following areas addressed in handoff?</a:t>
                      </a:r>
                      <a:endParaRPr lang="en-US" sz="700" dirty="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FFC82E"/>
                          </a:solidFill>
                          <a:effectLst/>
                        </a:rPr>
                        <a:t>n</a:t>
                      </a:r>
                      <a:endParaRPr lang="en-US" sz="700" dirty="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FFC82E"/>
                          </a:solidFill>
                          <a:effectLst/>
                        </a:rPr>
                        <a:t>Yes</a:t>
                      </a:r>
                      <a:endParaRPr lang="en-US" sz="700" dirty="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FFC82E"/>
                          </a:solidFill>
                          <a:effectLst/>
                        </a:rPr>
                        <a:t>No</a:t>
                      </a:r>
                      <a:endParaRPr lang="en-US" sz="700" dirty="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FFC82E"/>
                          </a:solidFill>
                          <a:effectLst/>
                        </a:rPr>
                        <a:t>N/A</a:t>
                      </a:r>
                      <a:endParaRPr lang="en-US" sz="700" dirty="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163937"/>
                  </a:ext>
                </a:extLst>
              </a:tr>
              <a:tr h="28348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Was the patient identified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97%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686533"/>
                  </a:ext>
                </a:extLst>
              </a:tr>
              <a:tr h="11823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Allergies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94%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6%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182149"/>
                  </a:ext>
                </a:extLst>
              </a:tr>
              <a:tr h="11823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Antibiotics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80%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13%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7%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059575"/>
                  </a:ext>
                </a:extLst>
              </a:tr>
              <a:tr h="18899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Intake/ Output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087120"/>
                  </a:ext>
                </a:extLst>
              </a:tr>
              <a:tr h="11823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EBL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97%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901879"/>
                  </a:ext>
                </a:extLst>
              </a:tr>
              <a:tr h="28348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Pain management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255511"/>
                  </a:ext>
                </a:extLst>
              </a:tr>
              <a:tr h="28348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FFC82E"/>
                          </a:solidFill>
                          <a:effectLst/>
                        </a:rPr>
                        <a:t>Nausea management</a:t>
                      </a:r>
                      <a:endParaRPr lang="en-US" sz="70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061931"/>
                  </a:ext>
                </a:extLst>
              </a:tr>
              <a:tr h="61873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FFC82E"/>
                          </a:solidFill>
                          <a:effectLst/>
                        </a:rPr>
                        <a:t>Any major concerns that might affect PACU care addressed</a:t>
                      </a:r>
                      <a:endParaRPr lang="en-US" sz="700" dirty="0">
                        <a:solidFill>
                          <a:srgbClr val="FFC82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02D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67%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30%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604201"/>
                  </a:ext>
                </a:extLst>
              </a:tr>
            </a:tbl>
          </a:graphicData>
        </a:graphic>
      </p:graphicFrame>
      <p:sp>
        <p:nvSpPr>
          <p:cNvPr id="36" name="Rectangle 37">
            <a:extLst>
              <a:ext uri="{FF2B5EF4-FFF2-40B4-BE49-F238E27FC236}">
                <a16:creationId xmlns:a16="http://schemas.microsoft.com/office/drawing/2014/main" id="{1FE577AE-4B2F-2C47-BCAD-DA6B67911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799" y="3750061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pic>
        <p:nvPicPr>
          <p:cNvPr id="34" name="Picture 33" descr="Table&#10;&#10;Description automatically generated">
            <a:extLst>
              <a:ext uri="{FF2B5EF4-FFF2-40B4-BE49-F238E27FC236}">
                <a16:creationId xmlns:a16="http://schemas.microsoft.com/office/drawing/2014/main" id="{4748FACB-ABE3-A841-AA5F-8B772B24E42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496" y="3984439"/>
            <a:ext cx="3236103" cy="2359622"/>
          </a:xfrm>
          <a:prstGeom prst="rect">
            <a:avLst/>
          </a:prstGeom>
        </p:spPr>
      </p:pic>
      <p:sp>
        <p:nvSpPr>
          <p:cNvPr id="35" name="Text Box 51">
            <a:extLst>
              <a:ext uri="{FF2B5EF4-FFF2-40B4-BE49-F238E27FC236}">
                <a16:creationId xmlns:a16="http://schemas.microsoft.com/office/drawing/2014/main" id="{81FF876C-F244-0141-BBAB-4CC5AD10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5440" y="3706299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 TOOL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66872F-034D-C745-9048-C4267ECA1D7E}"/>
              </a:ext>
            </a:extLst>
          </p:cNvPr>
          <p:cNvSpPr txBox="1"/>
          <p:nvPr/>
        </p:nvSpPr>
        <p:spPr>
          <a:xfrm>
            <a:off x="8825440" y="6315543"/>
            <a:ext cx="31922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en-US" sz="7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APSF PACU Handoff Checklist. Copied from “Improving post anesthesia care unit (PACU) handoff by implementing a succinct checklist,” by Potestio, Mottla, Kelley, and DeGroot, </a:t>
            </a:r>
            <a:r>
              <a:rPr lang="en-US" sz="700" i="1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APSF Newsletter, 20</a:t>
            </a:r>
            <a:r>
              <a:rPr lang="en-US" sz="7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(1), 13-14. </a:t>
            </a:r>
            <a:endParaRPr lang="en-U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83CB64-9686-4A31-AAD9-E8631DB0F26A}"/>
              </a:ext>
            </a:extLst>
          </p:cNvPr>
          <p:cNvSpPr/>
          <p:nvPr/>
        </p:nvSpPr>
        <p:spPr bwMode="auto">
          <a:xfrm>
            <a:off x="8803496" y="3940668"/>
            <a:ext cx="3247142" cy="2790374"/>
          </a:xfrm>
          <a:prstGeom prst="rect">
            <a:avLst/>
          </a:prstGeom>
          <a:noFill/>
          <a:ln w="9525" cap="flat" cmpd="sng" algn="ctr">
            <a:solidFill>
              <a:srgbClr val="3F006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503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Text Box 45">
            <a:extLst>
              <a:ext uri="{FF2B5EF4-FFF2-40B4-BE49-F238E27FC236}">
                <a16:creationId xmlns:a16="http://schemas.microsoft.com/office/drawing/2014/main" id="{AEA2E6E9-0801-45C0-80C6-38A075A1F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429" y="1025910"/>
            <a:ext cx="3646380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RESULTS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807</Words>
  <Application>Microsoft Macintosh PowerPoint</Application>
  <PresentationFormat>Widescreen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12515</cp:lastModifiedBy>
  <cp:revision>72</cp:revision>
  <dcterms:created xsi:type="dcterms:W3CDTF">2005-01-10T15:51:10Z</dcterms:created>
  <dcterms:modified xsi:type="dcterms:W3CDTF">2021-11-15T14:41:45Z</dcterms:modified>
</cp:coreProperties>
</file>