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91" autoAdjust="0"/>
    <p:restoredTop sz="94014" autoAdjust="0"/>
  </p:normalViewPr>
  <p:slideViewPr>
    <p:cSldViewPr>
      <p:cViewPr varScale="1">
        <p:scale>
          <a:sx n="116" d="100"/>
          <a:sy n="116" d="100"/>
        </p:scale>
        <p:origin x="1280" y="184"/>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E93C2F-EBAF-DA4A-A90E-C27690B04FF9}" type="datetimeFigureOut">
              <a:rPr lang="en-US" smtClean="0"/>
              <a:t>12/6/21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08354-867B-B64C-AE71-655B91DF2E62}" type="slidenum">
              <a:rPr lang="en-US" smtClean="0"/>
              <a:t>‹#›</a:t>
            </a:fld>
            <a:endParaRPr lang="en-US"/>
          </a:p>
        </p:txBody>
      </p:sp>
    </p:spTree>
    <p:extLst>
      <p:ext uri="{BB962C8B-B14F-4D97-AF65-F5344CB8AC3E}">
        <p14:creationId xmlns:p14="http://schemas.microsoft.com/office/powerpoint/2010/main" val="2142353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08354-867B-B64C-AE71-655B91DF2E62}" type="slidenum">
              <a:rPr lang="en-US" smtClean="0"/>
              <a:t>1</a:t>
            </a:fld>
            <a:endParaRPr lang="en-US"/>
          </a:p>
        </p:txBody>
      </p:sp>
    </p:spTree>
    <p:extLst>
      <p:ext uri="{BB962C8B-B14F-4D97-AF65-F5344CB8AC3E}">
        <p14:creationId xmlns:p14="http://schemas.microsoft.com/office/powerpoint/2010/main" val="3297522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1007/s10877-020-00501-2"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tiff"/><Relationship Id="rId4" Type="http://schemas.openxmlformats.org/officeDocument/2006/relationships/hyperlink" Target="http://www.ihi.org/resources/Pages/Tools/PlanDoStudyActWorksheet.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12B7E2F-2DDD-334A-8492-83F84BA9EAD5}"/>
              </a:ext>
            </a:extLst>
          </p:cNvPr>
          <p:cNvGrpSpPr/>
          <p:nvPr/>
        </p:nvGrpSpPr>
        <p:grpSpPr>
          <a:xfrm>
            <a:off x="182880" y="1069377"/>
            <a:ext cx="3145536" cy="178800"/>
            <a:chOff x="166281" y="1074468"/>
            <a:chExt cx="1935481" cy="178800"/>
          </a:xfrm>
        </p:grpSpPr>
        <p:sp>
          <p:nvSpPr>
            <p:cNvPr id="2054" name="Rectangle 41"/>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92" name="Text Box 44"/>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ABSTRACT</a:t>
              </a:r>
              <a:endParaRPr lang="en-US" sz="678" dirty="0">
                <a:effectLst>
                  <a:outerShdw blurRad="38100" dist="38100" dir="2700000" algn="tl">
                    <a:srgbClr val="FFFFFF"/>
                  </a:outerShdw>
                </a:effectLst>
                <a:latin typeface="Times New Roman" pitchFamily="18" charset="0"/>
              </a:endParaRPr>
            </a:p>
          </p:txBody>
        </p:sp>
      </p:grpSp>
      <p:sp>
        <p:nvSpPr>
          <p:cNvPr id="2067" name="Rectangle 57"/>
          <p:cNvSpPr>
            <a:spLocks noChangeArrowheads="1"/>
          </p:cNvSpPr>
          <p:nvPr/>
        </p:nvSpPr>
        <p:spPr bwMode="auto">
          <a:xfrm>
            <a:off x="0" y="-62033"/>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68" name="Text Box 58"/>
          <p:cNvSpPr txBox="1">
            <a:spLocks noChangeArrowheads="1"/>
          </p:cNvSpPr>
          <p:nvPr/>
        </p:nvSpPr>
        <p:spPr bwMode="auto">
          <a:xfrm>
            <a:off x="2781300" y="49261"/>
            <a:ext cx="6629400" cy="670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200" b="1" dirty="0">
                <a:solidFill>
                  <a:srgbClr val="FFC82E"/>
                </a:solidFill>
              </a:rPr>
              <a:t>Assessing Anesthesia Providers’ Preferences and Perceptions of Adequacy of Endotracheal Tube Cuff Pressure Assessment Techniques: A Quality Improvement Study</a:t>
            </a:r>
          </a:p>
          <a:p>
            <a:pPr algn="ctr">
              <a:spcBef>
                <a:spcPct val="30000"/>
              </a:spcBef>
              <a:defRPr/>
            </a:pPr>
            <a:r>
              <a:rPr lang="en-US" altLang="en-US" sz="1050" b="1" dirty="0">
                <a:solidFill>
                  <a:schemeClr val="bg1"/>
                </a:solidFill>
              </a:rPr>
              <a:t>Hannah Travlos, BSN, SRNA</a:t>
            </a:r>
          </a:p>
          <a:p>
            <a:pPr algn="ctr">
              <a:spcBef>
                <a:spcPct val="30000"/>
              </a:spcBef>
              <a:defRPr/>
            </a:pPr>
            <a:r>
              <a:rPr lang="en-US" altLang="en-US" sz="1050" b="1" dirty="0">
                <a:solidFill>
                  <a:schemeClr val="bg1"/>
                </a:solidFill>
              </a:rPr>
              <a:t>Travis </a:t>
            </a:r>
            <a:r>
              <a:rPr lang="en-US" altLang="en-US" sz="1050" b="1" dirty="0" err="1">
                <a:solidFill>
                  <a:schemeClr val="bg1"/>
                </a:solidFill>
              </a:rPr>
              <a:t>Chabo</a:t>
            </a:r>
            <a:r>
              <a:rPr lang="en-US" altLang="en-US" sz="1050" b="1" dirty="0">
                <a:solidFill>
                  <a:schemeClr val="bg1"/>
                </a:solidFill>
              </a:rPr>
              <a:t>, PhD, CRNA, Project Chair</a:t>
            </a:r>
          </a:p>
        </p:txBody>
      </p:sp>
      <p:sp>
        <p:nvSpPr>
          <p:cNvPr id="2069" name="Rectangle 59"/>
          <p:cNvSpPr>
            <a:spLocks noChangeArrowheads="1"/>
          </p:cNvSpPr>
          <p:nvPr/>
        </p:nvSpPr>
        <p:spPr bwMode="auto">
          <a:xfrm>
            <a:off x="8844719" y="154606"/>
            <a:ext cx="3200399" cy="59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000" dirty="0">
                <a:solidFill>
                  <a:schemeClr val="bg1"/>
                </a:solidFill>
              </a:rPr>
              <a:t>Nurse Anesthesia Program</a:t>
            </a:r>
          </a:p>
          <a:p>
            <a:pPr algn="r">
              <a:lnSpc>
                <a:spcPct val="70000"/>
              </a:lnSpc>
              <a:spcBef>
                <a:spcPct val="30000"/>
              </a:spcBef>
              <a:defRPr/>
            </a:pPr>
            <a:r>
              <a:rPr lang="en-US" altLang="en-US" sz="1000" dirty="0">
                <a:solidFill>
                  <a:schemeClr val="bg1"/>
                </a:solidFill>
              </a:rPr>
              <a:t>College of Nursing, East Carolina University</a:t>
            </a:r>
          </a:p>
          <a:p>
            <a:pPr algn="r">
              <a:lnSpc>
                <a:spcPct val="70000"/>
              </a:lnSpc>
              <a:spcBef>
                <a:spcPct val="30000"/>
              </a:spcBef>
              <a:defRPr/>
            </a:pPr>
            <a:r>
              <a:rPr lang="en-US" altLang="en-US" sz="1000" dirty="0">
                <a:solidFill>
                  <a:schemeClr val="bg1"/>
                </a:solidFill>
              </a:rPr>
              <a:t>Greenville, North Carolina 27858</a:t>
            </a:r>
          </a:p>
          <a:p>
            <a:pPr algn="r">
              <a:lnSpc>
                <a:spcPct val="70000"/>
              </a:lnSpc>
              <a:spcBef>
                <a:spcPct val="30000"/>
              </a:spcBef>
              <a:defRPr/>
            </a:pPr>
            <a:r>
              <a:rPr lang="en-US" altLang="en-US" sz="1000" dirty="0">
                <a:solidFill>
                  <a:schemeClr val="bg1"/>
                </a:solidFill>
              </a:rPr>
              <a:t>t</a:t>
            </a:r>
            <a:r>
              <a:rPr lang="en-US" altLang="en-US" sz="1000">
                <a:solidFill>
                  <a:schemeClr val="bg1"/>
                </a:solidFill>
              </a:rPr>
              <a:t>ravlosh10</a:t>
            </a:r>
            <a:r>
              <a:rPr lang="en-US" altLang="en-US" sz="1000" dirty="0">
                <a:solidFill>
                  <a:schemeClr val="bg1"/>
                </a:solidFill>
              </a:rPr>
              <a:t>@students.ecu.edu</a:t>
            </a:r>
            <a:endParaRPr lang="en-US" altLang="en-US" sz="1000" b="1" dirty="0">
              <a:solidFill>
                <a:schemeClr val="bg1"/>
              </a:solidFill>
            </a:endParaRPr>
          </a:p>
        </p:txBody>
      </p:sp>
      <p:sp>
        <p:nvSpPr>
          <p:cNvPr id="2" name="TextBox 1"/>
          <p:cNvSpPr txBox="1"/>
          <p:nvPr/>
        </p:nvSpPr>
        <p:spPr>
          <a:xfrm>
            <a:off x="182880" y="1337835"/>
            <a:ext cx="3148012" cy="1193481"/>
          </a:xfrm>
          <a:prstGeom prst="rect">
            <a:avLst/>
          </a:prstGeom>
          <a:noFill/>
          <a:ln>
            <a:solidFill>
              <a:srgbClr val="3F006A"/>
            </a:solidFill>
          </a:ln>
        </p:spPr>
        <p:txBody>
          <a:bodyPr wrap="square" rtlCol="0">
            <a:noAutofit/>
          </a:bodyPr>
          <a:lstStyle/>
          <a:p>
            <a:r>
              <a:rPr lang="en-US" sz="800" dirty="0"/>
              <a:t>Certified Registered Nurse Anesthetists (CRNAs) at an outpatient surgical center were given pre- and post-intervention surveys to assess their preferences and perceptions of adequacy regarding subjective versus objective methods of assessing endotracheal tube (ETT) cuff pressure. The intervention consisted of an informational video and the provision of a manometer. Post-intervention, six out of seven CRNAs found manometers to be adequate and three out of seven intended to use manometers in their future practice.</a:t>
            </a:r>
          </a:p>
        </p:txBody>
      </p:sp>
      <p:sp>
        <p:nvSpPr>
          <p:cNvPr id="28" name="TextBox 27"/>
          <p:cNvSpPr txBox="1"/>
          <p:nvPr/>
        </p:nvSpPr>
        <p:spPr>
          <a:xfrm>
            <a:off x="182880" y="2926080"/>
            <a:ext cx="3188208" cy="1800886"/>
          </a:xfrm>
          <a:prstGeom prst="rect">
            <a:avLst/>
          </a:prstGeom>
          <a:noFill/>
          <a:ln>
            <a:solidFill>
              <a:srgbClr val="3F006A"/>
            </a:solidFill>
          </a:ln>
        </p:spPr>
        <p:txBody>
          <a:bodyPr wrap="square" rtlCol="0">
            <a:noAutofit/>
          </a:bodyPr>
          <a:lstStyle/>
          <a:p>
            <a:pPr marL="120650" indent="-114300">
              <a:buSzPct val="150000"/>
              <a:buFont typeface="Arial" panose="020B0604020202020204" pitchFamily="34" charset="0"/>
              <a:buChar char="•"/>
            </a:pPr>
            <a:r>
              <a:rPr lang="en-US" sz="800" dirty="0"/>
              <a:t>Inappropriate ETT cuff pressure may lead to medical complications</a:t>
            </a:r>
            <a:r>
              <a:rPr lang="en-US" sz="800" baseline="30000" dirty="0"/>
              <a:t>1</a:t>
            </a:r>
          </a:p>
          <a:p>
            <a:pPr marL="347421" lvl="3" indent="-114300">
              <a:buSzPct val="100000"/>
              <a:buFont typeface="Courier New" panose="02070309020205020404" pitchFamily="49" charset="0"/>
              <a:buChar char="o"/>
            </a:pPr>
            <a:r>
              <a:rPr lang="en-US" sz="800" dirty="0"/>
              <a:t>Aspiration, tracheal mucosal ischemia, tracheal stenosis, recurrent laryngeal nerve palsy, etc.</a:t>
            </a:r>
          </a:p>
          <a:p>
            <a:pPr marL="120650" indent="-114300">
              <a:buSzPct val="150000"/>
              <a:buFont typeface="Arial" panose="020B0604020202020204" pitchFamily="34" charset="0"/>
              <a:buChar char="•"/>
            </a:pPr>
            <a:r>
              <a:rPr lang="en-US" sz="800" b="1" dirty="0"/>
              <a:t>Optimal ETT cuff pressure =</a:t>
            </a:r>
            <a:r>
              <a:rPr lang="en-US" sz="800" dirty="0"/>
              <a:t> </a:t>
            </a:r>
            <a:r>
              <a:rPr lang="en-US" sz="800" b="1" dirty="0"/>
              <a:t>20-30 cmH</a:t>
            </a:r>
            <a:r>
              <a:rPr lang="en-US" sz="800" b="1" baseline="-25000" dirty="0"/>
              <a:t>2</a:t>
            </a:r>
            <a:r>
              <a:rPr lang="en-US" sz="800" b="1" dirty="0"/>
              <a:t>O</a:t>
            </a:r>
            <a:r>
              <a:rPr lang="en-US" sz="800" baseline="30000" dirty="0"/>
              <a:t>2</a:t>
            </a:r>
          </a:p>
          <a:p>
            <a:pPr marL="120650" indent="-114300">
              <a:buSzPct val="150000"/>
              <a:buFont typeface="Arial" panose="020B0604020202020204" pitchFamily="34" charset="0"/>
              <a:buChar char="•"/>
            </a:pPr>
            <a:r>
              <a:rPr lang="en-US" sz="800" dirty="0"/>
              <a:t>ETT cuff pressure assessment methods</a:t>
            </a:r>
          </a:p>
          <a:p>
            <a:pPr marL="347421" lvl="3" indent="-114300">
              <a:buSzPct val="100000"/>
              <a:buFont typeface="Courier New" panose="02070309020205020404" pitchFamily="49" charset="0"/>
              <a:buChar char="o"/>
            </a:pPr>
            <a:r>
              <a:rPr lang="en-US" sz="800" dirty="0"/>
              <a:t>Subjective</a:t>
            </a:r>
          </a:p>
          <a:p>
            <a:pPr marL="574193" lvl="6" indent="-114300">
              <a:buSzPct val="100000"/>
              <a:buFont typeface="Wingdings" pitchFamily="2" charset="2"/>
              <a:buChar char="§"/>
            </a:pPr>
            <a:r>
              <a:rPr lang="en-US" sz="800" dirty="0"/>
              <a:t>E.g., pilot balloon palpation, set volume, minimal leak test</a:t>
            </a:r>
          </a:p>
          <a:p>
            <a:pPr marL="574193" lvl="6" indent="-114300">
              <a:buSzPct val="100000"/>
              <a:buFont typeface="Wingdings" pitchFamily="2" charset="2"/>
              <a:buChar char="§"/>
            </a:pPr>
            <a:r>
              <a:rPr lang="en-US" sz="800" dirty="0"/>
              <a:t>Often result in inappropriate cuff pressures (&gt;30 cmH</a:t>
            </a:r>
            <a:r>
              <a:rPr lang="en-US" sz="800" baseline="-25000" dirty="0"/>
              <a:t>2</a:t>
            </a:r>
            <a:r>
              <a:rPr lang="en-US" sz="800" dirty="0"/>
              <a:t>O)</a:t>
            </a:r>
            <a:r>
              <a:rPr lang="en-US" sz="800" baseline="30000" dirty="0"/>
              <a:t>1</a:t>
            </a:r>
          </a:p>
          <a:p>
            <a:pPr marL="347421" lvl="3" indent="-114300">
              <a:buSzPct val="100000"/>
              <a:buFont typeface="Courier New" panose="02070309020205020404" pitchFamily="49" charset="0"/>
              <a:buChar char="o"/>
            </a:pPr>
            <a:r>
              <a:rPr lang="en-US" sz="800" dirty="0"/>
              <a:t>Objective</a:t>
            </a:r>
          </a:p>
          <a:p>
            <a:pPr marL="574193" lvl="6" indent="-114300">
              <a:buSzPct val="100000"/>
              <a:buFont typeface="Wingdings" pitchFamily="2" charset="2"/>
              <a:buChar char="§"/>
            </a:pPr>
            <a:r>
              <a:rPr lang="en-US" sz="800" dirty="0"/>
              <a:t>I.e., manometer</a:t>
            </a:r>
          </a:p>
          <a:p>
            <a:pPr marL="574193" lvl="6" indent="-114300">
              <a:buSzPct val="100000"/>
              <a:buFont typeface="Wingdings" pitchFamily="2" charset="2"/>
              <a:buChar char="§"/>
            </a:pPr>
            <a:r>
              <a:rPr lang="en-US" sz="800" dirty="0"/>
              <a:t>Most accurate, gold standard</a:t>
            </a:r>
            <a:r>
              <a:rPr lang="en-US" sz="800" baseline="30000" dirty="0"/>
              <a:t>2</a:t>
            </a:r>
            <a:endParaRPr lang="en-US" sz="800" i="1" baseline="30000" dirty="0"/>
          </a:p>
          <a:p>
            <a:endParaRPr lang="en-US" sz="750" i="1" dirty="0"/>
          </a:p>
        </p:txBody>
      </p:sp>
      <p:sp>
        <p:nvSpPr>
          <p:cNvPr id="29" name="TextBox 28"/>
          <p:cNvSpPr txBox="1"/>
          <p:nvPr/>
        </p:nvSpPr>
        <p:spPr>
          <a:xfrm>
            <a:off x="182880" y="5120640"/>
            <a:ext cx="3156876" cy="1613039"/>
          </a:xfrm>
          <a:prstGeom prst="rect">
            <a:avLst/>
          </a:prstGeom>
          <a:noFill/>
          <a:ln>
            <a:solidFill>
              <a:srgbClr val="3F006A"/>
            </a:solidFill>
          </a:ln>
        </p:spPr>
        <p:txBody>
          <a:bodyPr wrap="square" rtlCol="0">
            <a:noAutofit/>
          </a:bodyPr>
          <a:lstStyle/>
          <a:p>
            <a:pPr marL="120650" indent="-120650">
              <a:buSzPct val="150000"/>
              <a:buFont typeface="Arial" panose="020B0604020202020204" pitchFamily="34" charset="0"/>
              <a:buChar char="•"/>
            </a:pPr>
            <a:r>
              <a:rPr lang="en-US" sz="800" dirty="0"/>
              <a:t>Project design guided by the Plan-Do-Study-Act method</a:t>
            </a:r>
            <a:r>
              <a:rPr lang="en-US" sz="800" baseline="30000" dirty="0"/>
              <a:t>3 </a:t>
            </a:r>
          </a:p>
          <a:p>
            <a:pPr marL="120650" indent="-120650">
              <a:buSzPct val="150000"/>
              <a:buFont typeface="Arial" panose="020B0604020202020204" pitchFamily="34" charset="0"/>
              <a:buChar char="•"/>
            </a:pPr>
            <a:r>
              <a:rPr lang="en-US" sz="800" dirty="0"/>
              <a:t>Pre- and post-intervention surveys</a:t>
            </a:r>
          </a:p>
          <a:p>
            <a:pPr marL="398221" lvl="2" indent="-171450">
              <a:buSzPct val="100000"/>
              <a:buFont typeface="Courier New" panose="02070309020205020404" pitchFamily="49" charset="0"/>
              <a:buChar char="o"/>
            </a:pPr>
            <a:r>
              <a:rPr lang="en-US" sz="800" dirty="0"/>
              <a:t>Preferences and utilization of subjective versus objective methods</a:t>
            </a:r>
          </a:p>
          <a:p>
            <a:pPr marL="398221" lvl="2" indent="-171450">
              <a:buSzPct val="100000"/>
              <a:buFont typeface="Courier New" panose="02070309020205020404" pitchFamily="49" charset="0"/>
              <a:buChar char="o"/>
            </a:pPr>
            <a:r>
              <a:rPr lang="en-US" sz="800" dirty="0"/>
              <a:t>Perceptions of adequacy </a:t>
            </a:r>
          </a:p>
          <a:p>
            <a:pPr marL="171450" indent="-171450">
              <a:buSzPct val="150000"/>
              <a:buFont typeface="Arial" panose="020B0604020202020204" pitchFamily="34" charset="0"/>
              <a:buChar char="•"/>
            </a:pPr>
            <a:r>
              <a:rPr lang="en-US" sz="800" b="1" dirty="0"/>
              <a:t>Intervention</a:t>
            </a:r>
          </a:p>
          <a:p>
            <a:pPr marL="398221" lvl="2" indent="-171450">
              <a:buSzPct val="100000"/>
              <a:buFont typeface="Courier New" panose="02070309020205020404" pitchFamily="49" charset="0"/>
              <a:buChar char="o"/>
            </a:pPr>
            <a:r>
              <a:rPr lang="en-US" sz="800" dirty="0"/>
              <a:t>Informational video </a:t>
            </a:r>
          </a:p>
          <a:p>
            <a:pPr marL="624992" lvl="4" indent="-171450">
              <a:buSzPct val="100000"/>
              <a:buFont typeface="Wingdings" pitchFamily="2" charset="2"/>
              <a:buChar char="§"/>
            </a:pPr>
            <a:r>
              <a:rPr lang="en-US" sz="800" dirty="0"/>
              <a:t>Optimal ETT cuff pressure range and possible complications from inappropriate cuff pressure</a:t>
            </a:r>
          </a:p>
          <a:p>
            <a:pPr marL="624992" lvl="4" indent="-171450">
              <a:buSzPct val="100000"/>
              <a:buFont typeface="Wingdings" pitchFamily="2" charset="2"/>
              <a:buChar char="§"/>
            </a:pPr>
            <a:r>
              <a:rPr lang="en-US" sz="800" dirty="0"/>
              <a:t>How to use a manometer  </a:t>
            </a:r>
          </a:p>
          <a:p>
            <a:pPr marL="398221" lvl="2" indent="-171450">
              <a:buSzPct val="100000"/>
              <a:buFont typeface="Courier New" panose="02070309020205020404" pitchFamily="49" charset="0"/>
              <a:buChar char="o"/>
            </a:pPr>
            <a:r>
              <a:rPr lang="en-US" sz="800" dirty="0"/>
              <a:t>Provision of manometer </a:t>
            </a:r>
          </a:p>
          <a:p>
            <a:pPr marL="171450" indent="-171450">
              <a:buSzPct val="150000"/>
              <a:buFont typeface="Arial" panose="020B0604020202020204" pitchFamily="34" charset="0"/>
              <a:buChar char="•"/>
            </a:pPr>
            <a:r>
              <a:rPr lang="en-US" sz="800" dirty="0"/>
              <a:t>Voluntary participation by CRNAs at outpatient surgical center</a:t>
            </a:r>
          </a:p>
          <a:p>
            <a:pPr lvl="2">
              <a:buSzPct val="100000"/>
            </a:pPr>
            <a:endParaRPr lang="en-US" sz="800" dirty="0"/>
          </a:p>
        </p:txBody>
      </p:sp>
      <p:sp>
        <p:nvSpPr>
          <p:cNvPr id="30" name="TextBox 29"/>
          <p:cNvSpPr txBox="1"/>
          <p:nvPr/>
        </p:nvSpPr>
        <p:spPr>
          <a:xfrm>
            <a:off x="3585686" y="1337835"/>
            <a:ext cx="5029200" cy="5396870"/>
          </a:xfrm>
          <a:prstGeom prst="rect">
            <a:avLst/>
          </a:prstGeom>
          <a:noFill/>
          <a:ln>
            <a:solidFill>
              <a:srgbClr val="3F006A"/>
            </a:solidFill>
          </a:ln>
        </p:spPr>
        <p:txBody>
          <a:bodyPr wrap="square" rtlCol="0">
            <a:noAutofit/>
          </a:bodyPr>
          <a:lstStyle/>
          <a:p>
            <a:endParaRPr lang="en-US" sz="800" i="1" dirty="0"/>
          </a:p>
        </p:txBody>
      </p:sp>
      <p:sp>
        <p:nvSpPr>
          <p:cNvPr id="31" name="TextBox 30"/>
          <p:cNvSpPr txBox="1"/>
          <p:nvPr/>
        </p:nvSpPr>
        <p:spPr>
          <a:xfrm>
            <a:off x="8869680" y="1335024"/>
            <a:ext cx="3145536" cy="2072174"/>
          </a:xfrm>
          <a:prstGeom prst="rect">
            <a:avLst/>
          </a:prstGeom>
          <a:noFill/>
          <a:ln>
            <a:solidFill>
              <a:srgbClr val="3F006A"/>
            </a:solidFill>
          </a:ln>
        </p:spPr>
        <p:txBody>
          <a:bodyPr wrap="square" rtlCol="0">
            <a:noAutofit/>
          </a:bodyPr>
          <a:lstStyle/>
          <a:p>
            <a:pPr marL="119063" indent="-119063">
              <a:buSzPct val="150000"/>
              <a:buFont typeface="Arial" panose="020B0604020202020204" pitchFamily="34" charset="0"/>
              <a:buChar char="•"/>
            </a:pPr>
            <a:r>
              <a:rPr lang="en-US" sz="800" dirty="0"/>
              <a:t>Medical complication costs from inappropriate ETT cuff pressure can be high</a:t>
            </a:r>
          </a:p>
          <a:p>
            <a:pPr marL="398221" lvl="2" indent="-171450">
              <a:buSzPct val="100000"/>
              <a:buFont typeface="Courier New" panose="02070309020205020404" pitchFamily="49" charset="0"/>
              <a:buChar char="o"/>
            </a:pPr>
            <a:r>
              <a:rPr lang="en-US" sz="800" dirty="0"/>
              <a:t>Financial</a:t>
            </a:r>
          </a:p>
          <a:p>
            <a:pPr marL="398221" lvl="2" indent="-171450">
              <a:buSzPct val="100000"/>
              <a:buFont typeface="Courier New" panose="02070309020205020404" pitchFamily="49" charset="0"/>
              <a:buChar char="o"/>
            </a:pPr>
            <a:r>
              <a:rPr lang="en-US" sz="800" dirty="0"/>
              <a:t>Morbidity and mortality</a:t>
            </a:r>
          </a:p>
          <a:p>
            <a:pPr marL="119063" indent="-119063">
              <a:buSzPct val="150000"/>
              <a:buFont typeface="Arial" panose="020B0604020202020204" pitchFamily="34" charset="0"/>
              <a:buChar char="•"/>
            </a:pPr>
            <a:r>
              <a:rPr lang="en-US" sz="800" dirty="0"/>
              <a:t>CRNA practices and opinions regarding subjective and objective assessment methods vary</a:t>
            </a:r>
          </a:p>
          <a:p>
            <a:pPr marL="398221" lvl="2" indent="-171450">
              <a:buSzPct val="100000"/>
              <a:buFont typeface="Courier New" panose="02070309020205020404" pitchFamily="49" charset="0"/>
              <a:buChar char="o"/>
            </a:pPr>
            <a:r>
              <a:rPr lang="en-US" sz="800" dirty="0"/>
              <a:t>Practice preferences</a:t>
            </a:r>
          </a:p>
          <a:p>
            <a:pPr marL="398221" lvl="2" indent="-171450">
              <a:buSzPct val="100000"/>
              <a:buFont typeface="Courier New" panose="02070309020205020404" pitchFamily="49" charset="0"/>
              <a:buChar char="o"/>
            </a:pPr>
            <a:r>
              <a:rPr lang="en-US" sz="800" dirty="0"/>
              <a:t>Perceptions of adequacy</a:t>
            </a:r>
          </a:p>
          <a:p>
            <a:pPr marL="119063" indent="-119063">
              <a:buSzPct val="150000"/>
              <a:buFont typeface="Arial" panose="020B0604020202020204" pitchFamily="34" charset="0"/>
              <a:buChar char="•"/>
            </a:pPr>
            <a:r>
              <a:rPr lang="en-US" sz="800" dirty="0"/>
              <a:t>Manometers</a:t>
            </a:r>
          </a:p>
          <a:p>
            <a:pPr marL="398221" lvl="2" indent="-171450">
              <a:buSzPct val="100000"/>
              <a:buFont typeface="Courier New" panose="02070309020205020404" pitchFamily="49" charset="0"/>
              <a:buChar char="o"/>
            </a:pPr>
            <a:r>
              <a:rPr lang="en-US" sz="800" dirty="0"/>
              <a:t>Objectively measure ETT cuff pressure</a:t>
            </a:r>
          </a:p>
          <a:p>
            <a:pPr marL="398221" lvl="2" indent="-171450">
              <a:buSzPct val="100000"/>
              <a:buFont typeface="Courier New" panose="02070309020205020404" pitchFamily="49" charset="0"/>
              <a:buChar char="o"/>
            </a:pPr>
            <a:r>
              <a:rPr lang="en-US" sz="800" dirty="0"/>
              <a:t>Cost effective</a:t>
            </a:r>
          </a:p>
          <a:p>
            <a:pPr marL="119063" indent="-119063">
              <a:buSzPct val="150000"/>
              <a:buFont typeface="Arial" panose="020B0604020202020204" pitchFamily="34" charset="0"/>
              <a:buChar char="•"/>
            </a:pPr>
            <a:r>
              <a:rPr lang="en-US" sz="800" dirty="0"/>
              <a:t>Previous studies</a:t>
            </a:r>
          </a:p>
          <a:p>
            <a:pPr marL="398221" lvl="2" indent="-171450">
              <a:buSzPct val="100000"/>
              <a:buFont typeface="Courier New" panose="02070309020205020404" pitchFamily="49" charset="0"/>
              <a:buChar char="o"/>
            </a:pPr>
            <a:r>
              <a:rPr lang="en-US" sz="800" dirty="0"/>
              <a:t>Interventions may lead to increased frequency of appropriate ETT cuff pressures</a:t>
            </a:r>
          </a:p>
          <a:p>
            <a:pPr marL="624992" lvl="4" indent="-171450">
              <a:buSzPct val="100000"/>
              <a:buFont typeface="Wingdings" pitchFamily="2" charset="2"/>
              <a:buChar char="§"/>
            </a:pPr>
            <a:r>
              <a:rPr lang="en-US" sz="800" dirty="0"/>
              <a:t>Education</a:t>
            </a:r>
          </a:p>
          <a:p>
            <a:pPr marL="624992" lvl="4" indent="-171450">
              <a:buSzPct val="100000"/>
              <a:buFont typeface="Wingdings" pitchFamily="2" charset="2"/>
              <a:buChar char="§"/>
            </a:pPr>
            <a:r>
              <a:rPr lang="en-US" sz="800" dirty="0"/>
              <a:t>Encouraged use of readily available manometers</a:t>
            </a:r>
          </a:p>
        </p:txBody>
      </p:sp>
      <p:sp>
        <p:nvSpPr>
          <p:cNvPr id="32" name="TextBox 31"/>
          <p:cNvSpPr txBox="1"/>
          <p:nvPr/>
        </p:nvSpPr>
        <p:spPr>
          <a:xfrm>
            <a:off x="8869680" y="3794760"/>
            <a:ext cx="3145536" cy="1325880"/>
          </a:xfrm>
          <a:prstGeom prst="rect">
            <a:avLst/>
          </a:prstGeom>
          <a:noFill/>
          <a:ln>
            <a:solidFill>
              <a:srgbClr val="3F006A"/>
            </a:solidFill>
          </a:ln>
        </p:spPr>
        <p:txBody>
          <a:bodyPr wrap="square" rtlCol="0">
            <a:noAutofit/>
          </a:bodyPr>
          <a:lstStyle/>
          <a:p>
            <a:pPr marL="119063" indent="-119063">
              <a:buSzPct val="150000"/>
              <a:buFont typeface="Arial" panose="020B0604020202020204" pitchFamily="34" charset="0"/>
              <a:buChar char="•"/>
            </a:pPr>
            <a:r>
              <a:rPr lang="en-US" sz="800" dirty="0"/>
              <a:t>Practice preferences and opinions may or may not have been affected by the intervention</a:t>
            </a:r>
          </a:p>
          <a:p>
            <a:pPr marL="119063" indent="-119063">
              <a:buSzPct val="150000"/>
              <a:buFont typeface="Arial" panose="020B0604020202020204" pitchFamily="34" charset="0"/>
              <a:buChar char="•"/>
            </a:pPr>
            <a:r>
              <a:rPr lang="en-US" sz="800" dirty="0"/>
              <a:t>Some participants saw a potential benefit to using manometers and may incorporate them into future practice</a:t>
            </a:r>
          </a:p>
          <a:p>
            <a:pPr marL="119063" indent="-119063">
              <a:buSzPct val="150000"/>
              <a:buFont typeface="Arial" panose="020B0604020202020204" pitchFamily="34" charset="0"/>
              <a:buChar char="•"/>
            </a:pPr>
            <a:r>
              <a:rPr lang="en-US" sz="800" dirty="0"/>
              <a:t>Further research needed</a:t>
            </a:r>
          </a:p>
          <a:p>
            <a:pPr marL="398221" lvl="2" indent="-171450">
              <a:buSzPct val="100000"/>
              <a:buFont typeface="Courier New" panose="02070309020205020404" pitchFamily="49" charset="0"/>
              <a:buChar char="o"/>
            </a:pPr>
            <a:r>
              <a:rPr lang="en-US" sz="800" dirty="0"/>
              <a:t>Larger sample size</a:t>
            </a:r>
          </a:p>
          <a:p>
            <a:pPr marL="398221" lvl="2" indent="-171450">
              <a:buSzPct val="100000"/>
              <a:buFont typeface="Courier New" panose="02070309020205020404" pitchFamily="49" charset="0"/>
              <a:buChar char="o"/>
            </a:pPr>
            <a:r>
              <a:rPr lang="en-US" sz="800" dirty="0"/>
              <a:t>Comparison between subjective and objective methods</a:t>
            </a:r>
          </a:p>
          <a:p>
            <a:pPr marL="624992" lvl="4" indent="-171450">
              <a:buSzPct val="100000"/>
              <a:buFont typeface="Wingdings" pitchFamily="2" charset="2"/>
              <a:buChar char="§"/>
            </a:pPr>
            <a:r>
              <a:rPr lang="en-US" sz="800" dirty="0"/>
              <a:t>Cuff pressure measurements</a:t>
            </a:r>
          </a:p>
          <a:p>
            <a:pPr marL="624992" lvl="4" indent="-171450">
              <a:buSzPct val="100000"/>
              <a:buFont typeface="Wingdings" pitchFamily="2" charset="2"/>
              <a:buChar char="§"/>
            </a:pPr>
            <a:r>
              <a:rPr lang="en-US" sz="800" dirty="0"/>
              <a:t>Rates of medical complications</a:t>
            </a:r>
          </a:p>
          <a:p>
            <a:pPr marL="398221" lvl="2" indent="-171450">
              <a:buSzPct val="100000"/>
              <a:buFont typeface="Courier New" panose="02070309020205020404" pitchFamily="49" charset="0"/>
              <a:buChar char="o"/>
            </a:pPr>
            <a:r>
              <a:rPr lang="en-US" sz="800" dirty="0"/>
              <a:t>Insight into CRNA preferences and perceptions</a:t>
            </a:r>
          </a:p>
        </p:txBody>
      </p:sp>
      <p:sp>
        <p:nvSpPr>
          <p:cNvPr id="33" name="TextBox 32"/>
          <p:cNvSpPr txBox="1"/>
          <p:nvPr/>
        </p:nvSpPr>
        <p:spPr>
          <a:xfrm>
            <a:off x="8860816" y="5511659"/>
            <a:ext cx="3145536" cy="1222020"/>
          </a:xfrm>
          <a:prstGeom prst="rect">
            <a:avLst/>
          </a:prstGeom>
          <a:noFill/>
          <a:ln>
            <a:solidFill>
              <a:srgbClr val="3F006A"/>
            </a:solidFill>
          </a:ln>
        </p:spPr>
        <p:txBody>
          <a:bodyPr wrap="square" rtlCol="0">
            <a:noAutofit/>
          </a:bodyPr>
          <a:lstStyle/>
          <a:p>
            <a:pPr marL="117475" indent="-117475">
              <a:buSzPct val="100000"/>
              <a:buFont typeface="+mj-lt"/>
              <a:buAutoNum type="arabicPeriod"/>
            </a:pPr>
            <a:r>
              <a:rPr lang="en-US" sz="650" dirty="0"/>
              <a:t>Hockey, C. A., van Zundert, A. A. J., &amp; </a:t>
            </a:r>
            <a:r>
              <a:rPr lang="en-US" sz="650" dirty="0" err="1"/>
              <a:t>Paratz</a:t>
            </a:r>
            <a:r>
              <a:rPr lang="en-US" sz="650" dirty="0"/>
              <a:t>, J. D. (2016). Does objective measurement of tracheal tube cuff pressures </a:t>
            </a:r>
            <a:r>
              <a:rPr lang="en-US" sz="650" dirty="0" err="1"/>
              <a:t>minimise</a:t>
            </a:r>
            <a:r>
              <a:rPr lang="en-US" sz="650" dirty="0"/>
              <a:t> adverse effects and maintain accurate cuff pressures? A systematic review and meta-analysis. </a:t>
            </a:r>
            <a:r>
              <a:rPr lang="en-US" sz="650" i="1" dirty="0" err="1"/>
              <a:t>Anaesthesia</a:t>
            </a:r>
            <a:r>
              <a:rPr lang="en-US" sz="650" i="1" dirty="0"/>
              <a:t> and Intensive Care, 44</a:t>
            </a:r>
            <a:r>
              <a:rPr lang="en-US" sz="650" dirty="0"/>
              <a:t>(5), 560-570.</a:t>
            </a:r>
          </a:p>
          <a:p>
            <a:pPr marL="117475" indent="-117475">
              <a:buSzPct val="100000"/>
              <a:buFont typeface="+mj-lt"/>
              <a:buAutoNum type="arabicPeriod"/>
            </a:pPr>
            <a:r>
              <a:rPr lang="en-US" sz="650" dirty="0"/>
              <a:t>Kumar, C. M., </a:t>
            </a:r>
            <a:r>
              <a:rPr lang="en-US" sz="650" dirty="0" err="1"/>
              <a:t>Seet</a:t>
            </a:r>
            <a:r>
              <a:rPr lang="en-US" sz="650" dirty="0"/>
              <a:t>, E. &amp; Van Zundert, T. C. R. V. (2020). Measuring endotracheal tube intracuff pressure: No room for complacency. </a:t>
            </a:r>
            <a:r>
              <a:rPr lang="en-US" sz="650" i="1" dirty="0"/>
              <a:t>Journal of Clinical Monitoring and Computing</a:t>
            </a:r>
            <a:r>
              <a:rPr lang="en-US" sz="650" dirty="0"/>
              <a:t>. Advance online publication. </a:t>
            </a:r>
            <a:r>
              <a:rPr lang="en-US" sz="650" u="sng" dirty="0">
                <a:hlinkClick r:id="rId3"/>
              </a:rPr>
              <a:t>https://doi.org/10.1007/s10877-020-00501-2</a:t>
            </a:r>
            <a:r>
              <a:rPr lang="en-US" sz="650" dirty="0"/>
              <a:t> </a:t>
            </a:r>
          </a:p>
          <a:p>
            <a:pPr marL="117475" indent="-117475">
              <a:buSzPct val="100000"/>
              <a:buFont typeface="+mj-lt"/>
              <a:buAutoNum type="arabicPeriod"/>
            </a:pPr>
            <a:r>
              <a:rPr lang="en-US" sz="650" dirty="0"/>
              <a:t>Institute for Healthcare Improvement. (2017). </a:t>
            </a:r>
            <a:r>
              <a:rPr lang="en-US" sz="650" i="1" dirty="0"/>
              <a:t>Plan-Do-Study-Act (PDSA) worksheet</a:t>
            </a:r>
            <a:r>
              <a:rPr lang="en-US" sz="650" dirty="0"/>
              <a:t>. </a:t>
            </a:r>
            <a:r>
              <a:rPr lang="en-US" sz="650" u="sng" dirty="0">
                <a:hlinkClick r:id="rId4"/>
              </a:rPr>
              <a:t>http://www.ihi.org/resources/Pages/Tools/PlanDoStudyActWorksheet.aspx</a:t>
            </a:r>
            <a:r>
              <a:rPr lang="en-US" sz="650" dirty="0"/>
              <a:t> </a:t>
            </a: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4149" y="149169"/>
            <a:ext cx="1667613" cy="611819"/>
          </a:xfrm>
          <a:prstGeom prst="rect">
            <a:avLst/>
          </a:prstGeom>
        </p:spPr>
      </p:pic>
      <p:grpSp>
        <p:nvGrpSpPr>
          <p:cNvPr id="36" name="Group 35">
            <a:extLst>
              <a:ext uri="{FF2B5EF4-FFF2-40B4-BE49-F238E27FC236}">
                <a16:creationId xmlns:a16="http://schemas.microsoft.com/office/drawing/2014/main" id="{7707C884-B09A-3C4D-8C90-338AE0B70450}"/>
              </a:ext>
            </a:extLst>
          </p:cNvPr>
          <p:cNvGrpSpPr/>
          <p:nvPr/>
        </p:nvGrpSpPr>
        <p:grpSpPr>
          <a:xfrm>
            <a:off x="182880" y="2658338"/>
            <a:ext cx="3145536" cy="178800"/>
            <a:chOff x="166281" y="1074468"/>
            <a:chExt cx="1935481" cy="178800"/>
          </a:xfrm>
        </p:grpSpPr>
        <p:sp>
          <p:nvSpPr>
            <p:cNvPr id="37" name="Rectangle 41">
              <a:extLst>
                <a:ext uri="{FF2B5EF4-FFF2-40B4-BE49-F238E27FC236}">
                  <a16:creationId xmlns:a16="http://schemas.microsoft.com/office/drawing/2014/main" id="{43A3386C-4097-2245-A1E7-6AC14CAB1A62}"/>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38" name="Text Box 44">
              <a:extLst>
                <a:ext uri="{FF2B5EF4-FFF2-40B4-BE49-F238E27FC236}">
                  <a16:creationId xmlns:a16="http://schemas.microsoft.com/office/drawing/2014/main" id="{22092924-4C3B-2540-9921-478185C33BF9}"/>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INTRODUCTION</a:t>
              </a:r>
              <a:endParaRPr lang="en-US" sz="678" dirty="0">
                <a:effectLst>
                  <a:outerShdw blurRad="38100" dist="38100" dir="2700000" algn="tl">
                    <a:srgbClr val="FFFFFF"/>
                  </a:outerShdw>
                </a:effectLst>
                <a:latin typeface="Times New Roman" pitchFamily="18" charset="0"/>
              </a:endParaRPr>
            </a:p>
          </p:txBody>
        </p:sp>
      </p:grpSp>
      <p:grpSp>
        <p:nvGrpSpPr>
          <p:cNvPr id="40" name="Group 39">
            <a:extLst>
              <a:ext uri="{FF2B5EF4-FFF2-40B4-BE49-F238E27FC236}">
                <a16:creationId xmlns:a16="http://schemas.microsoft.com/office/drawing/2014/main" id="{6A6C3C1B-1CC5-574F-A497-BE1DAA75A547}"/>
              </a:ext>
            </a:extLst>
          </p:cNvPr>
          <p:cNvGrpSpPr/>
          <p:nvPr/>
        </p:nvGrpSpPr>
        <p:grpSpPr>
          <a:xfrm>
            <a:off x="3584448" y="1071253"/>
            <a:ext cx="5029200" cy="182880"/>
            <a:chOff x="166281" y="1074468"/>
            <a:chExt cx="1935481" cy="178800"/>
          </a:xfrm>
        </p:grpSpPr>
        <p:sp>
          <p:nvSpPr>
            <p:cNvPr id="41" name="Rectangle 41">
              <a:extLst>
                <a:ext uri="{FF2B5EF4-FFF2-40B4-BE49-F238E27FC236}">
                  <a16:creationId xmlns:a16="http://schemas.microsoft.com/office/drawing/2014/main" id="{A30904A6-6B33-5D47-9E5D-86D6DC5C30BE}"/>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42" name="Text Box 44">
              <a:extLst>
                <a:ext uri="{FF2B5EF4-FFF2-40B4-BE49-F238E27FC236}">
                  <a16:creationId xmlns:a16="http://schemas.microsoft.com/office/drawing/2014/main" id="{998AC618-29B1-0D42-8E6B-7F9927FB5BF9}"/>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RESULTS</a:t>
              </a:r>
              <a:endParaRPr lang="en-US" sz="678" dirty="0">
                <a:effectLst>
                  <a:outerShdw blurRad="38100" dist="38100" dir="2700000" algn="tl">
                    <a:srgbClr val="FFFFFF"/>
                  </a:outerShdw>
                </a:effectLst>
                <a:latin typeface="Times New Roman" pitchFamily="18" charset="0"/>
              </a:endParaRPr>
            </a:p>
          </p:txBody>
        </p:sp>
      </p:grpSp>
      <p:grpSp>
        <p:nvGrpSpPr>
          <p:cNvPr id="43" name="Group 42">
            <a:extLst>
              <a:ext uri="{FF2B5EF4-FFF2-40B4-BE49-F238E27FC236}">
                <a16:creationId xmlns:a16="http://schemas.microsoft.com/office/drawing/2014/main" id="{46874EE8-5DED-1C4E-BB00-097B012C654C}"/>
              </a:ext>
            </a:extLst>
          </p:cNvPr>
          <p:cNvGrpSpPr/>
          <p:nvPr/>
        </p:nvGrpSpPr>
        <p:grpSpPr>
          <a:xfrm>
            <a:off x="8869680" y="1069848"/>
            <a:ext cx="3145536" cy="178800"/>
            <a:chOff x="166281" y="1074468"/>
            <a:chExt cx="1935481" cy="178800"/>
          </a:xfrm>
        </p:grpSpPr>
        <p:sp>
          <p:nvSpPr>
            <p:cNvPr id="44" name="Rectangle 41">
              <a:extLst>
                <a:ext uri="{FF2B5EF4-FFF2-40B4-BE49-F238E27FC236}">
                  <a16:creationId xmlns:a16="http://schemas.microsoft.com/office/drawing/2014/main" id="{57681AC8-9F1A-6D4C-B4BB-F2BAE8DBB52A}"/>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45" name="Text Box 44">
              <a:extLst>
                <a:ext uri="{FF2B5EF4-FFF2-40B4-BE49-F238E27FC236}">
                  <a16:creationId xmlns:a16="http://schemas.microsoft.com/office/drawing/2014/main" id="{DA21C4D3-2ADC-3948-B078-32B84139E2CF}"/>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DISCUSSION</a:t>
              </a:r>
              <a:endParaRPr lang="en-US" sz="678" dirty="0">
                <a:effectLst>
                  <a:outerShdw blurRad="38100" dist="38100" dir="2700000" algn="tl">
                    <a:srgbClr val="FFFFFF"/>
                  </a:outerShdw>
                </a:effectLst>
                <a:latin typeface="Times New Roman" pitchFamily="18" charset="0"/>
              </a:endParaRPr>
            </a:p>
          </p:txBody>
        </p:sp>
      </p:grpSp>
      <p:grpSp>
        <p:nvGrpSpPr>
          <p:cNvPr id="46" name="Group 45">
            <a:extLst>
              <a:ext uri="{FF2B5EF4-FFF2-40B4-BE49-F238E27FC236}">
                <a16:creationId xmlns:a16="http://schemas.microsoft.com/office/drawing/2014/main" id="{D1583624-52EE-7C4A-881A-AC0AE0B910B0}"/>
              </a:ext>
            </a:extLst>
          </p:cNvPr>
          <p:cNvGrpSpPr/>
          <p:nvPr/>
        </p:nvGrpSpPr>
        <p:grpSpPr>
          <a:xfrm>
            <a:off x="182880" y="4853538"/>
            <a:ext cx="3145536" cy="178800"/>
            <a:chOff x="166281" y="1074468"/>
            <a:chExt cx="1935481" cy="178800"/>
          </a:xfrm>
        </p:grpSpPr>
        <p:sp>
          <p:nvSpPr>
            <p:cNvPr id="47" name="Rectangle 41">
              <a:extLst>
                <a:ext uri="{FF2B5EF4-FFF2-40B4-BE49-F238E27FC236}">
                  <a16:creationId xmlns:a16="http://schemas.microsoft.com/office/drawing/2014/main" id="{110B9E7C-1CC6-E44C-9BC0-EE619933C9BE}"/>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48" name="Text Box 44">
              <a:extLst>
                <a:ext uri="{FF2B5EF4-FFF2-40B4-BE49-F238E27FC236}">
                  <a16:creationId xmlns:a16="http://schemas.microsoft.com/office/drawing/2014/main" id="{73261BE5-F75A-AE45-89E9-213CF65BD853}"/>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METHODS</a:t>
              </a:r>
              <a:endParaRPr lang="en-US" sz="678" dirty="0">
                <a:effectLst>
                  <a:outerShdw blurRad="38100" dist="38100" dir="2700000" algn="tl">
                    <a:srgbClr val="FFFFFF"/>
                  </a:outerShdw>
                </a:effectLst>
                <a:latin typeface="Times New Roman" pitchFamily="18" charset="0"/>
              </a:endParaRPr>
            </a:p>
          </p:txBody>
        </p:sp>
      </p:grpSp>
      <p:grpSp>
        <p:nvGrpSpPr>
          <p:cNvPr id="49" name="Group 48">
            <a:extLst>
              <a:ext uri="{FF2B5EF4-FFF2-40B4-BE49-F238E27FC236}">
                <a16:creationId xmlns:a16="http://schemas.microsoft.com/office/drawing/2014/main" id="{4C27C3B7-B82A-A04F-A9CC-E9EC983B1262}"/>
              </a:ext>
            </a:extLst>
          </p:cNvPr>
          <p:cNvGrpSpPr/>
          <p:nvPr/>
        </p:nvGrpSpPr>
        <p:grpSpPr>
          <a:xfrm>
            <a:off x="8869680" y="3529584"/>
            <a:ext cx="3145536" cy="178800"/>
            <a:chOff x="166281" y="1074468"/>
            <a:chExt cx="1935481" cy="178800"/>
          </a:xfrm>
        </p:grpSpPr>
        <p:sp>
          <p:nvSpPr>
            <p:cNvPr id="50" name="Rectangle 41">
              <a:extLst>
                <a:ext uri="{FF2B5EF4-FFF2-40B4-BE49-F238E27FC236}">
                  <a16:creationId xmlns:a16="http://schemas.microsoft.com/office/drawing/2014/main" id="{FA6D6E81-F9BE-7845-A43E-101F0AED3CE0}"/>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51" name="Text Box 44">
              <a:extLst>
                <a:ext uri="{FF2B5EF4-FFF2-40B4-BE49-F238E27FC236}">
                  <a16:creationId xmlns:a16="http://schemas.microsoft.com/office/drawing/2014/main" id="{31B17683-43AC-1C47-B437-D3ABB74F52BF}"/>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CONCLUSIONS</a:t>
              </a:r>
              <a:endParaRPr lang="en-US" sz="678" dirty="0">
                <a:effectLst>
                  <a:outerShdw blurRad="38100" dist="38100" dir="2700000" algn="tl">
                    <a:srgbClr val="FFFFFF"/>
                  </a:outerShdw>
                </a:effectLst>
                <a:latin typeface="Times New Roman" pitchFamily="18" charset="0"/>
              </a:endParaRPr>
            </a:p>
          </p:txBody>
        </p:sp>
      </p:grpSp>
      <p:grpSp>
        <p:nvGrpSpPr>
          <p:cNvPr id="52" name="Group 51">
            <a:extLst>
              <a:ext uri="{FF2B5EF4-FFF2-40B4-BE49-F238E27FC236}">
                <a16:creationId xmlns:a16="http://schemas.microsoft.com/office/drawing/2014/main" id="{37F0BCC9-0841-2A45-AE06-3D4FE495A308}"/>
              </a:ext>
            </a:extLst>
          </p:cNvPr>
          <p:cNvGrpSpPr/>
          <p:nvPr/>
        </p:nvGrpSpPr>
        <p:grpSpPr>
          <a:xfrm>
            <a:off x="8860816" y="5248656"/>
            <a:ext cx="3145536" cy="178800"/>
            <a:chOff x="166281" y="1074468"/>
            <a:chExt cx="1935481" cy="178800"/>
          </a:xfrm>
        </p:grpSpPr>
        <p:sp>
          <p:nvSpPr>
            <p:cNvPr id="53" name="Rectangle 41">
              <a:extLst>
                <a:ext uri="{FF2B5EF4-FFF2-40B4-BE49-F238E27FC236}">
                  <a16:creationId xmlns:a16="http://schemas.microsoft.com/office/drawing/2014/main" id="{C46F0F4F-490C-7C44-9E09-1BF4FD1BD5AE}"/>
                </a:ext>
              </a:extLst>
            </p:cNvPr>
            <p:cNvSpPr>
              <a:spLocks noChangeArrowheads="1"/>
            </p:cNvSpPr>
            <p:nvPr/>
          </p:nvSpPr>
          <p:spPr bwMode="auto">
            <a:xfrm>
              <a:off x="195439" y="110642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54" name="Text Box 44">
              <a:extLst>
                <a:ext uri="{FF2B5EF4-FFF2-40B4-BE49-F238E27FC236}">
                  <a16:creationId xmlns:a16="http://schemas.microsoft.com/office/drawing/2014/main" id="{AE23A2B5-14AE-A346-AF0E-CD9E753CA8E4}"/>
                </a:ext>
              </a:extLst>
            </p:cNvPr>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REFERENCES</a:t>
              </a:r>
              <a:endParaRPr lang="en-US" sz="678" dirty="0">
                <a:effectLst>
                  <a:outerShdw blurRad="38100" dist="38100" dir="2700000" algn="tl">
                    <a:srgbClr val="FFFFFF"/>
                  </a:outerShdw>
                </a:effectLst>
                <a:latin typeface="Times New Roman" pitchFamily="18" charset="0"/>
              </a:endParaRPr>
            </a:p>
          </p:txBody>
        </p:sp>
      </p:grpSp>
      <p:pic>
        <p:nvPicPr>
          <p:cNvPr id="55" name="Picture 54" descr="Chart&#10;&#10;Description automatically generated">
            <a:extLst>
              <a:ext uri="{FF2B5EF4-FFF2-40B4-BE49-F238E27FC236}">
                <a16:creationId xmlns:a16="http://schemas.microsoft.com/office/drawing/2014/main" id="{121F7EEB-6692-5741-BFAB-C6DFE87E81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25882" y="1745037"/>
            <a:ext cx="4947470" cy="2553022"/>
          </a:xfrm>
          <a:prstGeom prst="rect">
            <a:avLst/>
          </a:prstGeom>
        </p:spPr>
      </p:pic>
      <p:pic>
        <p:nvPicPr>
          <p:cNvPr id="56" name="Picture 55" descr="Chart, pie chart&#10;&#10;Description automatically generated">
            <a:extLst>
              <a:ext uri="{FF2B5EF4-FFF2-40B4-BE49-F238E27FC236}">
                <a16:creationId xmlns:a16="http://schemas.microsoft.com/office/drawing/2014/main" id="{F757E141-396E-294F-B3A9-9A72B7DE30E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33611" y="4780759"/>
            <a:ext cx="3022198" cy="1783936"/>
          </a:xfrm>
          <a:prstGeom prst="rect">
            <a:avLst/>
          </a:prstGeom>
        </p:spPr>
      </p:pic>
      <p:sp>
        <p:nvSpPr>
          <p:cNvPr id="6" name="TextBox 5">
            <a:extLst>
              <a:ext uri="{FF2B5EF4-FFF2-40B4-BE49-F238E27FC236}">
                <a16:creationId xmlns:a16="http://schemas.microsoft.com/office/drawing/2014/main" id="{F418D6ED-2EEB-894B-B7E7-C4452351E3AA}"/>
              </a:ext>
            </a:extLst>
          </p:cNvPr>
          <p:cNvSpPr txBox="1"/>
          <p:nvPr/>
        </p:nvSpPr>
        <p:spPr>
          <a:xfrm>
            <a:off x="3871038" y="4465291"/>
            <a:ext cx="2547344" cy="461665"/>
          </a:xfrm>
          <a:prstGeom prst="rect">
            <a:avLst/>
          </a:prstGeom>
          <a:noFill/>
        </p:spPr>
        <p:txBody>
          <a:bodyPr wrap="square" rtlCol="0">
            <a:spAutoFit/>
          </a:bodyPr>
          <a:lstStyle/>
          <a:p>
            <a:pPr algn="ctr"/>
            <a:r>
              <a:rPr lang="en-US" sz="800" i="1" dirty="0"/>
              <a:t>Post-Intervention Frequency that CRNAs Intend to Utilize a Manometer in their Practice</a:t>
            </a:r>
            <a:endParaRPr lang="en-US" sz="800" dirty="0"/>
          </a:p>
          <a:p>
            <a:pPr algn="ctr"/>
            <a:endParaRPr lang="en-US" sz="800" dirty="0"/>
          </a:p>
        </p:txBody>
      </p:sp>
      <p:sp>
        <p:nvSpPr>
          <p:cNvPr id="62" name="TextBox 61">
            <a:extLst>
              <a:ext uri="{FF2B5EF4-FFF2-40B4-BE49-F238E27FC236}">
                <a16:creationId xmlns:a16="http://schemas.microsoft.com/office/drawing/2014/main" id="{D0CB1690-B885-2044-9AF3-EF2B5B753B63}"/>
              </a:ext>
            </a:extLst>
          </p:cNvPr>
          <p:cNvSpPr txBox="1"/>
          <p:nvPr/>
        </p:nvSpPr>
        <p:spPr>
          <a:xfrm>
            <a:off x="6703196" y="4525572"/>
            <a:ext cx="1854612" cy="2039123"/>
          </a:xfrm>
          <a:prstGeom prst="rect">
            <a:avLst/>
          </a:prstGeom>
          <a:noFill/>
          <a:ln>
            <a:solidFill>
              <a:schemeClr val="bg1">
                <a:lumMod val="95000"/>
              </a:schemeClr>
            </a:solidFill>
          </a:ln>
        </p:spPr>
        <p:txBody>
          <a:bodyPr wrap="square" rtlCol="0">
            <a:noAutofit/>
          </a:bodyPr>
          <a:lstStyle/>
          <a:p>
            <a:pPr marL="171450" indent="-171450">
              <a:buSzPct val="90000"/>
              <a:buFont typeface="Wingdings" pitchFamily="2" charset="2"/>
              <a:buChar char="v"/>
            </a:pPr>
            <a:r>
              <a:rPr lang="en-US" sz="800" b="1" dirty="0"/>
              <a:t>Pre-intervention</a:t>
            </a:r>
          </a:p>
          <a:p>
            <a:pPr marL="398221" lvl="2" indent="-171450">
              <a:buSzPct val="90000"/>
              <a:buFont typeface="Courier New" panose="02070309020205020404" pitchFamily="49" charset="0"/>
              <a:buChar char="o"/>
            </a:pPr>
            <a:r>
              <a:rPr lang="en-US" sz="800" dirty="0"/>
              <a:t>Participants only reported using subjective methods</a:t>
            </a:r>
          </a:p>
          <a:p>
            <a:pPr marL="171450" indent="-171450">
              <a:buSzPct val="90000"/>
              <a:buFont typeface="Wingdings" pitchFamily="2" charset="2"/>
              <a:buChar char="v"/>
            </a:pPr>
            <a:r>
              <a:rPr lang="en-US" sz="800" b="1" dirty="0"/>
              <a:t>Post-intervention</a:t>
            </a:r>
          </a:p>
          <a:p>
            <a:pPr marL="398221" lvl="2" indent="-171450">
              <a:buSzPct val="90000"/>
              <a:buFont typeface="Courier New" panose="02070309020205020404" pitchFamily="49" charset="0"/>
              <a:buChar char="o"/>
            </a:pPr>
            <a:r>
              <a:rPr lang="en-US" sz="800" dirty="0"/>
              <a:t>Would a manometer be beneficial in certain types of cases?</a:t>
            </a:r>
          </a:p>
          <a:p>
            <a:pPr marL="695325" lvl="4" indent="-171450">
              <a:buSzPct val="90000"/>
              <a:buFont typeface="Wingdings" pitchFamily="2" charset="2"/>
              <a:buChar char="§"/>
            </a:pPr>
            <a:r>
              <a:rPr lang="en-US" sz="800" dirty="0"/>
              <a:t>3 responded “no” </a:t>
            </a:r>
          </a:p>
          <a:p>
            <a:pPr marL="695325" lvl="4" indent="-171450">
              <a:buSzPct val="90000"/>
              <a:buFont typeface="Wingdings" pitchFamily="2" charset="2"/>
              <a:buChar char="§"/>
            </a:pPr>
            <a:r>
              <a:rPr lang="en-US" sz="800" dirty="0"/>
              <a:t>3 responded ”yes” (peds, tracheal stenosis, prolonged intubation)</a:t>
            </a:r>
          </a:p>
          <a:p>
            <a:pPr marL="398221" lvl="2" indent="-171450">
              <a:buSzPct val="90000"/>
              <a:buFont typeface="Courier New" panose="02070309020205020404" pitchFamily="49" charset="0"/>
              <a:buChar char="o"/>
            </a:pPr>
            <a:r>
              <a:rPr lang="en-US" sz="800" dirty="0"/>
              <a:t>3 participants intended to incorporate a manometer in future practice</a:t>
            </a:r>
          </a:p>
        </p:txBody>
      </p:sp>
      <p:sp>
        <p:nvSpPr>
          <p:cNvPr id="9" name="TextBox 8">
            <a:extLst>
              <a:ext uri="{FF2B5EF4-FFF2-40B4-BE49-F238E27FC236}">
                <a16:creationId xmlns:a16="http://schemas.microsoft.com/office/drawing/2014/main" id="{F71500FD-A294-D646-99A2-8F88FC6E104B}"/>
              </a:ext>
            </a:extLst>
          </p:cNvPr>
          <p:cNvSpPr txBox="1"/>
          <p:nvPr/>
        </p:nvSpPr>
        <p:spPr>
          <a:xfrm>
            <a:off x="4062483" y="1517524"/>
            <a:ext cx="4148893" cy="338554"/>
          </a:xfrm>
          <a:prstGeom prst="rect">
            <a:avLst/>
          </a:prstGeom>
          <a:noFill/>
        </p:spPr>
        <p:txBody>
          <a:bodyPr wrap="none" rtlCol="0">
            <a:spAutoFit/>
          </a:bodyPr>
          <a:lstStyle/>
          <a:p>
            <a:r>
              <a:rPr lang="en-US" sz="800" i="1" dirty="0"/>
              <a:t>CRNA Opinions on Adequacy of Methods for Obtaining Appropriate ETT Cuff Pressure</a:t>
            </a:r>
          </a:p>
          <a:p>
            <a:endParaRPr lang="en-US" sz="8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604</Words>
  <Application>Microsoft Macintosh PowerPoint</Application>
  <PresentationFormat>Widescreen</PresentationFormat>
  <Paragraphs>69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Courier New</vt:lpstr>
      <vt:lpstr>Times New Roman</vt:lpstr>
      <vt:lpstr>Wingdings</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Travlos, Hannah</cp:lastModifiedBy>
  <cp:revision>48</cp:revision>
  <dcterms:created xsi:type="dcterms:W3CDTF">2005-01-10T15:51:10Z</dcterms:created>
  <dcterms:modified xsi:type="dcterms:W3CDTF">2021-12-06T21:00:09Z</dcterms:modified>
</cp:coreProperties>
</file>