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73" r:id="rId3"/>
    <p:sldId id="258" r:id="rId4"/>
    <p:sldId id="285" r:id="rId5"/>
    <p:sldId id="275" r:id="rId6"/>
    <p:sldId id="283" r:id="rId7"/>
    <p:sldId id="267" r:id="rId8"/>
    <p:sldId id="286" r:id="rId9"/>
    <p:sldId id="261" r:id="rId10"/>
    <p:sldId id="288" r:id="rId11"/>
    <p:sldId id="282" r:id="rId12"/>
    <p:sldId id="265" r:id="rId13"/>
    <p:sldId id="264" r:id="rId14"/>
    <p:sldId id="263" r:id="rId15"/>
    <p:sldId id="289" r:id="rId16"/>
    <p:sldId id="278" r:id="rId17"/>
    <p:sldId id="279" r:id="rId18"/>
    <p:sldId id="281" r:id="rId19"/>
    <p:sldId id="269" r:id="rId20"/>
    <p:sldId id="270" r:id="rId21"/>
    <p:sldId id="271" r:id="rId22"/>
    <p:sldId id="28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F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94660"/>
  </p:normalViewPr>
  <p:slideViewPr>
    <p:cSldViewPr>
      <p:cViewPr varScale="1">
        <p:scale>
          <a:sx n="69" d="100"/>
          <a:sy n="69" d="100"/>
        </p:scale>
        <p:origin x="-10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8D537-A382-41FA-9413-1EB00F06385C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3A4B8-0801-4177-8664-F8F36D4A7D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F1AE0-4A49-4D1E-8E73-6915A71AE69B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536F6-FFFE-49C8-BF19-20985C64B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D87F1D-A66C-4100-A784-6DA4175C6AFF}" type="slidenum">
              <a:rPr lang="en-US"/>
              <a:pPr/>
              <a:t>3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D87F1D-A66C-4100-A784-6DA4175C6AFF}" type="slidenum">
              <a:rPr lang="en-US"/>
              <a:pPr/>
              <a:t>4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536F6-FFFE-49C8-BF19-20985C64B20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Publisher survey:  no specific policies against</a:t>
            </a:r>
            <a:r>
              <a:rPr lang="en-US" baseline="0" dirty="0" smtClean="0"/>
              <a:t> ETDs, consider submissions individually, chapter greatly rewritten for a different audience, peer review.  ACS appears to be the exception.</a:t>
            </a:r>
          </a:p>
          <a:p>
            <a:r>
              <a:rPr lang="en-US" baseline="0" dirty="0" err="1" smtClean="0"/>
              <a:t>Va</a:t>
            </a:r>
            <a:r>
              <a:rPr lang="en-US" baseline="0" dirty="0" smtClean="0"/>
              <a:t> Tech – alumni survey – no problems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536F6-FFFE-49C8-BF19-20985C64B20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688E-3072-420D-BAD4-A43766625B26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5F884-6D2F-4D09-9FFF-25E727F25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688E-3072-420D-BAD4-A43766625B26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5F884-6D2F-4D09-9FFF-25E727F25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688E-3072-420D-BAD4-A43766625B26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5F884-6D2F-4D09-9FFF-25E727F25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688E-3072-420D-BAD4-A43766625B26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5F884-6D2F-4D09-9FFF-25E727F25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688E-3072-420D-BAD4-A43766625B26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5F884-6D2F-4D09-9FFF-25E727F25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688E-3072-420D-BAD4-A43766625B26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5F884-6D2F-4D09-9FFF-25E727F25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688E-3072-420D-BAD4-A43766625B26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5F884-6D2F-4D09-9FFF-25E727F25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688E-3072-420D-BAD4-A43766625B26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5F884-6D2F-4D09-9FFF-25E727F25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688E-3072-420D-BAD4-A43766625B26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5F884-6D2F-4D09-9FFF-25E727F25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688E-3072-420D-BAD4-A43766625B26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5F884-6D2F-4D09-9FFF-25E727F25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688E-3072-420D-BAD4-A43766625B26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5F884-6D2F-4D09-9FFF-25E727F25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0688E-3072-420D-BAD4-A43766625B26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5F884-6D2F-4D09-9FFF-25E727F25A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erpa.ac.uk/romeo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l.org/sparc/bm~doc/Access-Reuse_Addendum.pd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tdadmin.com/ecu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scholar.google.com/schhp?ie=UTF-8&amp;hl=en&amp;tab=ws" TargetMode="External"/><Relationship Id="rId2" Type="http://schemas.openxmlformats.org/officeDocument/2006/relationships/hyperlink" Target="http://www.google.com/webhp?sourceid=navclient&amp;ie=UTF-8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thescholarship.ecu.edu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pqdtopen.proquest.com/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lewisja@ecu.edu" TargetMode="External"/><Relationship Id="rId2" Type="http://schemas.openxmlformats.org/officeDocument/2006/relationships/hyperlink" Target="mailto:pattersonb@ecu.edu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7030A0"/>
                </a:solidFill>
              </a:rPr>
              <a:t>Open Access to Electronic Theses and Dissertations: What's Right for 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Dr. Belinda Patterson, Assistant Dean, ECU Graduate School</a:t>
            </a:r>
          </a:p>
          <a:p>
            <a:r>
              <a:rPr lang="en-US" dirty="0" smtClean="0"/>
              <a:t>Jan Lewis, Associate Director, Academic Library Services </a:t>
            </a:r>
          </a:p>
          <a:p>
            <a:r>
              <a:rPr lang="en-US" dirty="0" smtClean="0"/>
              <a:t>October 19,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Advantages of Open Access ETDs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students promote their scholarly work and build their reputation</a:t>
            </a:r>
          </a:p>
          <a:p>
            <a:pPr lvl="1"/>
            <a:r>
              <a:rPr lang="en-US" dirty="0" smtClean="0"/>
              <a:t>Better visibility and “</a:t>
            </a:r>
            <a:r>
              <a:rPr lang="en-US" dirty="0" err="1" smtClean="0"/>
              <a:t>findability</a:t>
            </a:r>
            <a:r>
              <a:rPr lang="en-US" dirty="0" smtClean="0"/>
              <a:t>” through searches in Google, </a:t>
            </a:r>
            <a:r>
              <a:rPr lang="en-US" dirty="0" err="1" smtClean="0"/>
              <a:t>Scirus</a:t>
            </a:r>
            <a:r>
              <a:rPr lang="en-US" dirty="0" smtClean="0"/>
              <a:t> and other search engines</a:t>
            </a:r>
          </a:p>
          <a:p>
            <a:pPr lvl="1"/>
            <a:r>
              <a:rPr lang="en-US" dirty="0" smtClean="0"/>
              <a:t>Ability to provide colleagues or prospective employers with a stable URL for the T/D</a:t>
            </a:r>
          </a:p>
          <a:p>
            <a:pPr lvl="1"/>
            <a:r>
              <a:rPr lang="en-US" dirty="0" smtClean="0"/>
              <a:t>Permanent free archiving in the university’s institutional repository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Advantages of Open Access ETDs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lnSpc>
                <a:spcPct val="90000"/>
              </a:lnSpc>
            </a:pPr>
            <a:r>
              <a:rPr lang="en-US" sz="10200" dirty="0" smtClean="0">
                <a:latin typeface="Calibri" pitchFamily="34" charset="0"/>
              </a:rPr>
              <a:t>Supports ECU’s leadership in distance education.</a:t>
            </a:r>
          </a:p>
          <a:p>
            <a:pPr>
              <a:lnSpc>
                <a:spcPct val="90000"/>
              </a:lnSpc>
            </a:pPr>
            <a:r>
              <a:rPr lang="en-US" sz="10200" dirty="0" smtClean="0">
                <a:latin typeface="Calibri" pitchFamily="34" charset="0"/>
              </a:rPr>
              <a:t>Helps with faculty and student recruitment – ability to show the quality research being done at ECU and </a:t>
            </a:r>
            <a:r>
              <a:rPr lang="en-US" sz="10200" dirty="0" smtClean="0">
                <a:latin typeface="Calibri" pitchFamily="34" charset="0"/>
              </a:rPr>
              <a:t>our commitment </a:t>
            </a:r>
            <a:r>
              <a:rPr lang="en-US" sz="10200" dirty="0" smtClean="0">
                <a:latin typeface="Calibri" pitchFamily="34" charset="0"/>
              </a:rPr>
              <a:t>to dissemination</a:t>
            </a:r>
          </a:p>
          <a:p>
            <a:pPr>
              <a:lnSpc>
                <a:spcPct val="90000"/>
              </a:lnSpc>
            </a:pPr>
            <a:r>
              <a:rPr lang="en-US" sz="10200" dirty="0" smtClean="0">
                <a:latin typeface="Calibri" pitchFamily="34" charset="0"/>
              </a:rPr>
              <a:t>Students become familiar with electronic publishing and scholarly communication </a:t>
            </a:r>
            <a:r>
              <a:rPr lang="en-US" sz="10200" dirty="0" smtClean="0">
                <a:latin typeface="Calibri" pitchFamily="34" charset="0"/>
              </a:rPr>
              <a:t>issues, including copyright management</a:t>
            </a:r>
            <a:endParaRPr lang="en-US" sz="10200" dirty="0" smtClean="0">
              <a:latin typeface="Calibr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Increased Sharing of Knowledge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90000"/>
              </a:lnSpc>
            </a:pPr>
            <a:r>
              <a:rPr lang="en-US" sz="13200" dirty="0" smtClean="0">
                <a:latin typeface="Calibri" pitchFamily="34" charset="0"/>
              </a:rPr>
              <a:t>University of Nebraska found a 60-fold increase in use of open access dissertations, compared to ones that were not open access.</a:t>
            </a:r>
          </a:p>
          <a:p>
            <a:pPr>
              <a:lnSpc>
                <a:spcPct val="90000"/>
              </a:lnSpc>
            </a:pPr>
            <a:r>
              <a:rPr lang="en-US" sz="13200" dirty="0" smtClean="0">
                <a:latin typeface="Calibri" pitchFamily="34" charset="0"/>
              </a:rPr>
              <a:t>West Virginia University’s ETDs are accessed 145% more than their printed counterparts</a:t>
            </a:r>
          </a:p>
          <a:p>
            <a:pPr>
              <a:lnSpc>
                <a:spcPct val="90000"/>
              </a:lnSpc>
            </a:pPr>
            <a:r>
              <a:rPr lang="en-US" sz="13200" dirty="0" smtClean="0">
                <a:latin typeface="Calibri" pitchFamily="34" charset="0"/>
              </a:rPr>
              <a:t>Open access ETDs will help meet the UNC Tomorrow recommendation that “UNC should apply, translate, and communicate research and scholarship to broader audiences.”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Concerns Associated with ETDs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Prior publication / Patent Concerns</a:t>
            </a:r>
          </a:p>
          <a:p>
            <a:pPr lvl="1"/>
            <a:r>
              <a:rPr lang="en-US" dirty="0" smtClean="0"/>
              <a:t>Students </a:t>
            </a:r>
            <a:r>
              <a:rPr lang="en-US" dirty="0" smtClean="0"/>
              <a:t>should investigate specific publishers’ policies before submitting the </a:t>
            </a:r>
            <a:r>
              <a:rPr lang="en-US" dirty="0" smtClean="0"/>
              <a:t>ETD (</a:t>
            </a:r>
            <a:r>
              <a:rPr lang="en-US" dirty="0" smtClean="0">
                <a:hlinkClick r:id="rId3"/>
              </a:rPr>
              <a:t>Sherpa</a:t>
            </a:r>
            <a:r>
              <a:rPr lang="en-US" dirty="0" smtClean="0">
                <a:hlinkClick r:id="rId3"/>
              </a:rPr>
              <a:t>/</a:t>
            </a:r>
            <a:r>
              <a:rPr lang="en-US" dirty="0" err="1" smtClean="0">
                <a:hlinkClick r:id="rId3"/>
              </a:rPr>
              <a:t>RoMEO</a:t>
            </a:r>
            <a:r>
              <a:rPr lang="en-US" dirty="0" smtClean="0"/>
              <a:t> database collects publishers’ copyright policies). Also check </a:t>
            </a:r>
            <a:r>
              <a:rPr lang="en-US" dirty="0" smtClean="0"/>
              <a:t>“Instructions </a:t>
            </a:r>
            <a:r>
              <a:rPr lang="en-US" dirty="0" smtClean="0"/>
              <a:t>for Authors” or “Copyright Information” on </a:t>
            </a:r>
            <a:r>
              <a:rPr lang="en-US" dirty="0" smtClean="0"/>
              <a:t>the specific journal’s </a:t>
            </a:r>
            <a:r>
              <a:rPr lang="en-US" dirty="0" smtClean="0"/>
              <a:t>web site. </a:t>
            </a:r>
            <a:endParaRPr lang="en-US" dirty="0" smtClean="0"/>
          </a:p>
          <a:p>
            <a:pPr lvl="1"/>
            <a:r>
              <a:rPr lang="en-US" dirty="0" smtClean="0"/>
              <a:t>Publisher surveys and alumni experiences find few problems with ETDs</a:t>
            </a:r>
          </a:p>
          <a:p>
            <a:pPr lvl="1"/>
            <a:r>
              <a:rPr lang="en-US" dirty="0" smtClean="0"/>
              <a:t>Usually</a:t>
            </a:r>
            <a:r>
              <a:rPr lang="en-US" dirty="0" smtClean="0"/>
              <a:t>, </a:t>
            </a:r>
            <a:r>
              <a:rPr lang="en-US" dirty="0" smtClean="0"/>
              <a:t>concerns </a:t>
            </a:r>
            <a:r>
              <a:rPr lang="en-US" dirty="0" smtClean="0"/>
              <a:t>can be addressed through the use of embargos – periods of time before the full-text of the ETD is made available to the public.  Students have the ability to select from a range of embargo periods.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Open Access ETDs: Concerns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Copyright management</a:t>
            </a:r>
          </a:p>
          <a:p>
            <a:pPr lvl="1"/>
            <a:r>
              <a:rPr lang="en-US" dirty="0" smtClean="0"/>
              <a:t>Students who will use in their ETDs materials that have previously been published as journal articles and book chapters </a:t>
            </a:r>
            <a:r>
              <a:rPr lang="en-US" dirty="0" smtClean="0"/>
              <a:t>may need to make </a:t>
            </a:r>
            <a:r>
              <a:rPr lang="en-US" dirty="0" smtClean="0"/>
              <a:t>arrangements with their editors or publishers to reuse this material. </a:t>
            </a:r>
            <a:r>
              <a:rPr lang="en-US" dirty="0" smtClean="0"/>
              <a:t>(This is true </a:t>
            </a:r>
            <a:r>
              <a:rPr lang="en-US" dirty="0" smtClean="0"/>
              <a:t>also for traditional publishing, but </a:t>
            </a:r>
            <a:r>
              <a:rPr lang="en-US" dirty="0" smtClean="0"/>
              <a:t> </a:t>
            </a:r>
            <a:r>
              <a:rPr lang="en-US" dirty="0" smtClean="0"/>
              <a:t>it </a:t>
            </a:r>
            <a:r>
              <a:rPr lang="en-US" dirty="0" smtClean="0"/>
              <a:t>was harder </a:t>
            </a:r>
            <a:r>
              <a:rPr lang="en-US" dirty="0" smtClean="0"/>
              <a:t>to </a:t>
            </a:r>
            <a:r>
              <a:rPr lang="en-US" dirty="0" smtClean="0"/>
              <a:t>track usage of copyrighted materials.)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>
                <a:hlinkClick r:id="rId2"/>
              </a:rPr>
              <a:t>SPARC </a:t>
            </a:r>
            <a:r>
              <a:rPr lang="en-US" dirty="0" smtClean="0">
                <a:hlinkClick r:id="rId2"/>
              </a:rPr>
              <a:t>Author </a:t>
            </a:r>
            <a:r>
              <a:rPr lang="en-US" dirty="0" smtClean="0">
                <a:hlinkClick r:id="rId2"/>
              </a:rPr>
              <a:t>Addendum </a:t>
            </a:r>
            <a:r>
              <a:rPr lang="en-US" dirty="0" smtClean="0"/>
              <a:t>is one example of a </a:t>
            </a:r>
            <a:r>
              <a:rPr lang="en-US" dirty="0" smtClean="0"/>
              <a:t>legal instrument that modifies the publisher’s </a:t>
            </a:r>
            <a:r>
              <a:rPr lang="en-US" dirty="0" smtClean="0"/>
              <a:t> standard agreement </a:t>
            </a:r>
            <a:r>
              <a:rPr lang="en-US" dirty="0" smtClean="0"/>
              <a:t>and allows </a:t>
            </a:r>
            <a:r>
              <a:rPr lang="en-US" dirty="0" smtClean="0"/>
              <a:t>authors </a:t>
            </a:r>
            <a:r>
              <a:rPr lang="en-US" dirty="0" smtClean="0"/>
              <a:t>to keep key rights to </a:t>
            </a:r>
            <a:r>
              <a:rPr lang="en-US" dirty="0" smtClean="0"/>
              <a:t>their articles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Open Access ETDs: Concerns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Copyright management</a:t>
            </a:r>
          </a:p>
          <a:p>
            <a:pPr lvl="1"/>
            <a:r>
              <a:rPr lang="en-US" dirty="0" smtClean="0"/>
              <a:t>Students need to get permission to include images, diagrams, test instruments and surveys that came from other sources, if not covered by the fair use exception.</a:t>
            </a:r>
          </a:p>
          <a:p>
            <a:r>
              <a:rPr lang="en-US" dirty="0" smtClean="0"/>
              <a:t>Royalties</a:t>
            </a:r>
            <a:endParaRPr lang="en-US" dirty="0" smtClean="0"/>
          </a:p>
          <a:p>
            <a:pPr lvl="1"/>
            <a:r>
              <a:rPr lang="en-US" dirty="0" err="1" smtClean="0"/>
              <a:t>Proquest</a:t>
            </a:r>
            <a:r>
              <a:rPr lang="en-US" dirty="0" smtClean="0"/>
              <a:t> distributes royalties based on sales of theses/dissertations.  Open access may undercut the sale of the dissertation; on the other hand, it may show a demand for the material that can lead to a book contract.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pPr marL="342900" indent="-342900"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smtClean="0">
                <a:solidFill>
                  <a:srgbClr val="7030A0"/>
                </a:solidFill>
              </a:rPr>
              <a:t>Open Access vs. Traditional Publishing—How do I choose?</a:t>
            </a:r>
            <a:br>
              <a:rPr lang="en-US" sz="4900" b="1" dirty="0" smtClean="0">
                <a:solidFill>
                  <a:srgbClr val="7030A0"/>
                </a:solidFill>
              </a:rPr>
            </a:br>
            <a:endParaRPr lang="en-US" sz="4900" b="1" dirty="0" smtClean="0">
              <a:solidFill>
                <a:srgbClr val="7030A0"/>
              </a:solidFill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4" eaLnBrk="1" hangingPunct="1"/>
            <a:endParaRPr lang="en-US" dirty="0" smtClean="0"/>
          </a:p>
          <a:p>
            <a:r>
              <a:rPr lang="en-US" sz="2800" dirty="0" smtClean="0"/>
              <a:t>Seek the advice of your advisor, committee chair, mentors in your field to determine the sentiments of your discipline either for or against open access publishing </a:t>
            </a:r>
          </a:p>
          <a:p>
            <a:pPr eaLnBrk="1" hangingPunct="1"/>
            <a:r>
              <a:rPr lang="en-US" sz="2800" dirty="0" smtClean="0"/>
              <a:t>Check restrictions of funding source</a:t>
            </a:r>
          </a:p>
          <a:p>
            <a:pPr eaLnBrk="1" hangingPunct="1"/>
            <a:r>
              <a:rPr lang="en-US" sz="2800" dirty="0" smtClean="0"/>
              <a:t>Patent pending or patentable rights in the work?  </a:t>
            </a:r>
          </a:p>
          <a:p>
            <a:r>
              <a:rPr lang="en-US" sz="2800" dirty="0" smtClean="0"/>
              <a:t>Content likely to be submitted to peer-reviewed journal?</a:t>
            </a:r>
          </a:p>
          <a:p>
            <a:r>
              <a:rPr lang="en-US" sz="2800" dirty="0" smtClean="0"/>
              <a:t>Interest or potential interest by an academic or commercial press in publishing your work as a book ?</a:t>
            </a:r>
          </a:p>
          <a:p>
            <a:pPr eaLnBrk="1" hangingPunct="1"/>
            <a:r>
              <a:rPr lang="en-US" sz="2800" dirty="0" smtClean="0"/>
              <a:t>Ethical need to prevent disclosure of sensitive information?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7030A0"/>
                </a:solidFill>
              </a:rPr>
              <a:t>ETD Submission Process at ECU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r>
              <a:rPr lang="en-US" dirty="0" smtClean="0"/>
              <a:t>Process begins after successful defense</a:t>
            </a:r>
          </a:p>
          <a:p>
            <a:pPr eaLnBrk="1" hangingPunct="1"/>
            <a:r>
              <a:rPr lang="en-US" dirty="0" smtClean="0"/>
              <a:t>Select Publishing Agreement in consultation with committee</a:t>
            </a:r>
          </a:p>
          <a:p>
            <a:r>
              <a:rPr lang="en-US" dirty="0" smtClean="0"/>
              <a:t>Submission site: </a:t>
            </a:r>
            <a:r>
              <a:rPr lang="en-US" dirty="0" smtClean="0">
                <a:hlinkClick r:id="rId2"/>
              </a:rPr>
              <a:t>http://www.etdadmin.com/ecu </a:t>
            </a:r>
            <a:endParaRPr lang="en-US" dirty="0" smtClean="0"/>
          </a:p>
          <a:p>
            <a:pPr eaLnBrk="1" hangingPunct="1"/>
            <a:r>
              <a:rPr lang="en-US" dirty="0" smtClean="0"/>
              <a:t>Submit ECU Non-Exclusive Distribution License to Graduate School </a:t>
            </a:r>
          </a:p>
          <a:p>
            <a:pPr eaLnBrk="1" hangingPunct="1"/>
            <a:r>
              <a:rPr lang="en-US" dirty="0" smtClean="0"/>
              <a:t>Format &amp; Content Review and Approval by Graduate School </a:t>
            </a:r>
          </a:p>
          <a:p>
            <a:r>
              <a:rPr lang="en-US" dirty="0" smtClean="0"/>
              <a:t>Once approved by Dean and graduation is verified, document submitted to </a:t>
            </a:r>
            <a:r>
              <a:rPr lang="en-US" dirty="0" err="1" smtClean="0"/>
              <a:t>Proquest</a:t>
            </a:r>
            <a:r>
              <a:rPr lang="en-US" dirty="0" smtClean="0"/>
              <a:t>/UMI and Joyner Library with publishing selections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How are OA ETDs Accessed?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/ Google Scholar / Other Search Engines</a:t>
            </a:r>
          </a:p>
          <a:p>
            <a:r>
              <a:rPr lang="en-US" dirty="0" smtClean="0"/>
              <a:t>Institutional Repositories </a:t>
            </a:r>
            <a:r>
              <a:rPr lang="en-US" dirty="0" smtClean="0"/>
              <a:t>(The </a:t>
            </a:r>
            <a:r>
              <a:rPr lang="en-US" dirty="0" err="1" smtClean="0"/>
              <a:t>ScholarShip</a:t>
            </a:r>
            <a:r>
              <a:rPr lang="en-US" dirty="0" smtClean="0"/>
              <a:t> @ ECU)</a:t>
            </a:r>
            <a:endParaRPr lang="en-US" dirty="0" smtClean="0"/>
          </a:p>
          <a:p>
            <a:r>
              <a:rPr lang="en-US" dirty="0" smtClean="0"/>
              <a:t>PQDT Open ($95 charge to the graduate student for the cost of </a:t>
            </a:r>
            <a:r>
              <a:rPr lang="en-US" dirty="0" err="1" smtClean="0"/>
              <a:t>Proquest</a:t>
            </a:r>
            <a:r>
              <a:rPr lang="en-US" dirty="0" smtClean="0"/>
              <a:t> hosting the student’s work for online public access)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hlinkClick r:id="rId2"/>
              </a:rPr>
              <a:t>Google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004DE6"/>
                </a:solidFill>
              </a:rPr>
              <a:t>&amp;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  <a:hlinkClick r:id="rId3"/>
              </a:rPr>
              <a:t>Google Scholar</a:t>
            </a:r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676400"/>
            <a:ext cx="653415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4191000"/>
            <a:ext cx="53816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9000" y="4572000"/>
            <a:ext cx="1552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Open Access to ETDs: What’s Right for Me: What We’ll Cover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History of electronic theses and dissertations (national &amp; at ECU)</a:t>
            </a:r>
          </a:p>
          <a:p>
            <a:r>
              <a:rPr lang="en-US" dirty="0" smtClean="0"/>
              <a:t>UMI &amp; ECU Publishing Agreements/Licenses</a:t>
            </a:r>
          </a:p>
          <a:p>
            <a:r>
              <a:rPr lang="en-US" dirty="0" smtClean="0"/>
              <a:t>What is Open Access</a:t>
            </a:r>
          </a:p>
          <a:p>
            <a:r>
              <a:rPr lang="en-US" dirty="0" smtClean="0"/>
              <a:t>Advantages/Concerns with Open Access</a:t>
            </a:r>
          </a:p>
          <a:p>
            <a:r>
              <a:rPr lang="en-US" dirty="0" smtClean="0"/>
              <a:t>How to Choose Between OA and Traditional</a:t>
            </a:r>
          </a:p>
          <a:p>
            <a:r>
              <a:rPr lang="en-US" dirty="0" smtClean="0"/>
              <a:t>ECU’s Submission Process</a:t>
            </a:r>
          </a:p>
          <a:p>
            <a:r>
              <a:rPr lang="en-US" dirty="0" smtClean="0"/>
              <a:t>How to find open access ETDs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ECU’s Institutional Repository</a:t>
            </a:r>
            <a:endParaRPr lang="en-US" b="1" dirty="0">
              <a:solidFill>
                <a:srgbClr val="7030A0"/>
              </a:solidFill>
            </a:endParaRPr>
          </a:p>
        </p:txBody>
      </p:sp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752600"/>
            <a:ext cx="73723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655692"/>
            <a:ext cx="7365124" cy="2516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PQDT Open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76400"/>
            <a:ext cx="8789261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3962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Questions?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Contact us:</a:t>
            </a:r>
            <a:br>
              <a:rPr lang="en-US" dirty="0" smtClean="0"/>
            </a:br>
            <a:r>
              <a:rPr lang="en-US" dirty="0" smtClean="0"/>
              <a:t>Belinda Patterson: </a:t>
            </a:r>
            <a:r>
              <a:rPr lang="en-US" dirty="0" smtClean="0">
                <a:hlinkClick r:id="rId2"/>
              </a:rPr>
              <a:t>pattersonb@ecu.edu</a:t>
            </a:r>
            <a:r>
              <a:rPr lang="en-US" dirty="0" smtClean="0"/>
              <a:t> / 328-5792</a:t>
            </a:r>
            <a:br>
              <a:rPr lang="en-US" dirty="0" smtClean="0"/>
            </a:br>
            <a:r>
              <a:rPr lang="en-US" dirty="0" smtClean="0"/>
              <a:t>Jan Lewis:  </a:t>
            </a:r>
            <a:r>
              <a:rPr lang="en-US" dirty="0" smtClean="0">
                <a:hlinkClick r:id="rId3"/>
              </a:rPr>
              <a:t>lewisja@ecu.edu</a:t>
            </a:r>
            <a:r>
              <a:rPr lang="en-US" dirty="0" smtClean="0"/>
              <a:t>: 328-2267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History of </a:t>
            </a:r>
            <a:r>
              <a:rPr lang="en-US" b="1" dirty="0" smtClean="0">
                <a:solidFill>
                  <a:srgbClr val="7030A0"/>
                </a:solidFill>
              </a:rPr>
              <a:t>ETDs in the U.S.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</a:pPr>
            <a:r>
              <a:rPr lang="en-US" sz="12000" dirty="0" smtClean="0">
                <a:latin typeface="Calibri" pitchFamily="34" charset="0"/>
              </a:rPr>
              <a:t>1987:  ETDs were first discussed publicly at a workshop hosted by UMI, held at Virginia Tech.</a:t>
            </a:r>
          </a:p>
          <a:p>
            <a:pPr>
              <a:lnSpc>
                <a:spcPct val="80000"/>
              </a:lnSpc>
              <a:buNone/>
            </a:pPr>
            <a:endParaRPr lang="en-US" sz="12000" dirty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2000" dirty="0" smtClean="0">
                <a:latin typeface="Calibri" pitchFamily="34" charset="0"/>
              </a:rPr>
              <a:t>Early 1990’s:  Adobe Acrobat software was developed, supporting the creation of PDF files.</a:t>
            </a:r>
          </a:p>
          <a:p>
            <a:pPr>
              <a:lnSpc>
                <a:spcPct val="80000"/>
              </a:lnSpc>
              <a:buNone/>
            </a:pPr>
            <a:endParaRPr lang="en-US" sz="12000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2000" dirty="0" smtClean="0">
                <a:latin typeface="Calibri" pitchFamily="34" charset="0"/>
              </a:rPr>
              <a:t>Mid to </a:t>
            </a:r>
            <a:r>
              <a:rPr lang="en-US" sz="12000" dirty="0">
                <a:latin typeface="Calibri" pitchFamily="34" charset="0"/>
              </a:rPr>
              <a:t>late </a:t>
            </a:r>
            <a:r>
              <a:rPr lang="en-US" sz="12000" dirty="0" smtClean="0">
                <a:latin typeface="Calibri" pitchFamily="34" charset="0"/>
              </a:rPr>
              <a:t>1990’s:  Universities begin </a:t>
            </a:r>
            <a:r>
              <a:rPr lang="en-US" sz="12000" dirty="0">
                <a:latin typeface="Calibri" pitchFamily="34" charset="0"/>
              </a:rPr>
              <a:t>to offer voluntary </a:t>
            </a:r>
            <a:r>
              <a:rPr lang="en-US" sz="12000" dirty="0" smtClean="0">
                <a:latin typeface="Calibri" pitchFamily="34" charset="0"/>
              </a:rPr>
              <a:t>electronic submission.  Va. Tech: 1995;   NCSU: 1997.</a:t>
            </a:r>
          </a:p>
          <a:p>
            <a:pPr>
              <a:lnSpc>
                <a:spcPct val="80000"/>
              </a:lnSpc>
            </a:pPr>
            <a:endParaRPr lang="en-US" sz="12000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2000" dirty="0" smtClean="0">
                <a:latin typeface="Calibri" pitchFamily="34" charset="0"/>
              </a:rPr>
              <a:t>Late 1990’s: First schools began requiring electronic submission. Va. Tech: 1997; WVU: 1998</a:t>
            </a:r>
          </a:p>
          <a:p>
            <a:pPr>
              <a:lnSpc>
                <a:spcPct val="80000"/>
              </a:lnSpc>
              <a:buNone/>
            </a:pPr>
            <a:endParaRPr lang="en-US" sz="12000" dirty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2000" dirty="0" smtClean="0">
                <a:latin typeface="Calibri" pitchFamily="34" charset="0"/>
              </a:rPr>
              <a:t>2000-09:  More schools required electronic submission:  </a:t>
            </a:r>
            <a:r>
              <a:rPr lang="en-US" sz="9600" dirty="0" smtClean="0">
                <a:latin typeface="Calibri" pitchFamily="34" charset="0"/>
              </a:rPr>
              <a:t>NCSU: 2002; UNCG: 2006, UNC-CH: 2008</a:t>
            </a:r>
          </a:p>
          <a:p>
            <a:pPr>
              <a:lnSpc>
                <a:spcPct val="80000"/>
              </a:lnSpc>
              <a:buNone/>
            </a:pPr>
            <a:endParaRPr lang="en-US" sz="9600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History of </a:t>
            </a:r>
            <a:r>
              <a:rPr lang="en-US" b="1" dirty="0" smtClean="0">
                <a:solidFill>
                  <a:srgbClr val="7030A0"/>
                </a:solidFill>
              </a:rPr>
              <a:t>Electronic Submission at ECU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>
                <a:latin typeface="Calibri" pitchFamily="34" charset="0"/>
              </a:rPr>
              <a:t>ETD Task Force Organized Spring 2007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latin typeface="Calibri" pitchFamily="34" charset="0"/>
              </a:rPr>
              <a:t>Group’s Recommendations Approved by </a:t>
            </a:r>
            <a:r>
              <a:rPr lang="en-US" dirty="0" smtClean="0">
                <a:latin typeface="Calibri" pitchFamily="34" charset="0"/>
              </a:rPr>
              <a:t>Graduate School Administrative Board</a:t>
            </a:r>
            <a:endParaRPr lang="en-US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latin typeface="Calibri" pitchFamily="34" charset="0"/>
              </a:rPr>
              <a:t>Test of Submission Site - Spring 2008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latin typeface="Calibri" pitchFamily="34" charset="0"/>
              </a:rPr>
              <a:t>Pilot Study Fall 2008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latin typeface="Calibri" pitchFamily="34" charset="0"/>
              </a:rPr>
              <a:t>Voluntary Electronic Submission Spring and Fall 2009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latin typeface="Calibri" pitchFamily="34" charset="0"/>
              </a:rPr>
              <a:t>Mandatory Electronic Submission Spring 2010 </a:t>
            </a:r>
          </a:p>
          <a:p>
            <a:pPr>
              <a:lnSpc>
                <a:spcPct val="80000"/>
              </a:lnSpc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74914" y="337457"/>
            <a:ext cx="8229600" cy="8683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7030A0"/>
                </a:solidFill>
              </a:rPr>
              <a:t>Background of </a:t>
            </a:r>
            <a:r>
              <a:rPr lang="en-US" sz="4900" b="1" dirty="0" smtClean="0">
                <a:solidFill>
                  <a:srgbClr val="7030A0"/>
                </a:solidFill>
              </a:rPr>
              <a:t>UMI/</a:t>
            </a:r>
            <a:r>
              <a:rPr lang="en-US" sz="4900" b="1" dirty="0" err="1" smtClean="0">
                <a:solidFill>
                  <a:srgbClr val="7030A0"/>
                </a:solidFill>
              </a:rPr>
              <a:t>ProQuest</a:t>
            </a:r>
            <a:r>
              <a:rPr lang="en-US" sz="4900" b="1" dirty="0" smtClean="0">
                <a:solidFill>
                  <a:srgbClr val="7030A0"/>
                </a:solidFill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ECU, like over 700 other institutions worldwide, publishes its theses and dissertations through the UMI/</a:t>
            </a:r>
            <a:r>
              <a:rPr lang="en-US" sz="2800" dirty="0" err="1" smtClean="0"/>
              <a:t>Proquest</a:t>
            </a:r>
            <a:r>
              <a:rPr lang="en-US" sz="2800" dirty="0" smtClean="0"/>
              <a:t> Dissertation Publishing Program </a:t>
            </a:r>
          </a:p>
          <a:p>
            <a:pPr eaLnBrk="1" hangingPunct="1"/>
            <a:r>
              <a:rPr lang="en-US" sz="2800" dirty="0" smtClean="0"/>
              <a:t>Graduate work archived both in microform and digitally</a:t>
            </a:r>
          </a:p>
          <a:p>
            <a:pPr eaLnBrk="1" hangingPunct="1"/>
            <a:r>
              <a:rPr lang="en-US" sz="2800" dirty="0" smtClean="0"/>
              <a:t>Dissertations and theses are listed in the </a:t>
            </a:r>
            <a:r>
              <a:rPr lang="en-US" sz="2800" dirty="0" err="1" smtClean="0"/>
              <a:t>ProQuest</a:t>
            </a:r>
            <a:r>
              <a:rPr lang="en-US" sz="2800" dirty="0" smtClean="0"/>
              <a:t> Dissertations and Theses database</a:t>
            </a:r>
          </a:p>
          <a:p>
            <a:pPr eaLnBrk="1" hangingPunct="1"/>
            <a:r>
              <a:rPr lang="en-US" sz="2800" dirty="0" smtClean="0"/>
              <a:t>UMI/</a:t>
            </a:r>
            <a:r>
              <a:rPr lang="en-US" sz="2800" dirty="0" err="1" smtClean="0"/>
              <a:t>Proquest</a:t>
            </a:r>
            <a:r>
              <a:rPr lang="en-US" sz="2800" dirty="0" smtClean="0"/>
              <a:t> serves </a:t>
            </a:r>
            <a:r>
              <a:rPr lang="en-US" sz="2800" dirty="0" smtClean="0"/>
              <a:t>as Library of Congress’ official offsite repository for dissertations and theses in digital format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229600" cy="8683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err="1" smtClean="0">
                <a:solidFill>
                  <a:srgbClr val="7030A0"/>
                </a:solidFill>
              </a:rPr>
              <a:t>Proquest</a:t>
            </a:r>
            <a:r>
              <a:rPr lang="en-US" b="1" dirty="0" smtClean="0">
                <a:solidFill>
                  <a:srgbClr val="7030A0"/>
                </a:solidFill>
              </a:rPr>
              <a:t>/</a:t>
            </a:r>
            <a:r>
              <a:rPr lang="en-US" sz="4900" b="1" dirty="0" smtClean="0">
                <a:solidFill>
                  <a:srgbClr val="7030A0"/>
                </a:solidFill>
              </a:rPr>
              <a:t>UMI Publishing Agreements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2209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Traditional Publishing</a:t>
            </a:r>
          </a:p>
          <a:p>
            <a:pPr eaLnBrk="1" hangingPunct="1">
              <a:buNone/>
            </a:pPr>
            <a:r>
              <a:rPr lang="en-US" sz="2800" dirty="0" smtClean="0"/>
              <a:t>		Sales and Royalties</a:t>
            </a:r>
          </a:p>
          <a:p>
            <a:pPr eaLnBrk="1" hangingPunct="1"/>
            <a:r>
              <a:rPr lang="en-US" sz="2800" dirty="0" smtClean="0"/>
              <a:t>Open Access</a:t>
            </a:r>
          </a:p>
          <a:p>
            <a:pPr eaLnBrk="1" hangingPunct="1"/>
            <a:r>
              <a:rPr lang="en-US" sz="2800" dirty="0" smtClean="0"/>
              <a:t>Embargoes &amp; Restrictions 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" y="3352800"/>
            <a:ext cx="84582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	</a:t>
            </a:r>
            <a:r>
              <a:rPr lang="en-US" sz="2400" dirty="0" smtClean="0"/>
              <a:t>Delayed Release of Full Text</a:t>
            </a:r>
          </a:p>
          <a:p>
            <a:r>
              <a:rPr lang="en-US" sz="2400" dirty="0" smtClean="0"/>
              <a:t>		-Six months</a:t>
            </a:r>
          </a:p>
          <a:p>
            <a:r>
              <a:rPr lang="en-US" sz="2400" dirty="0" smtClean="0"/>
              <a:t>		-One year</a:t>
            </a:r>
          </a:p>
          <a:p>
            <a:r>
              <a:rPr lang="en-US" sz="2400" dirty="0" smtClean="0"/>
              <a:t>		-Two years</a:t>
            </a:r>
          </a:p>
          <a:p>
            <a:r>
              <a:rPr lang="en-US" sz="24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What is Open Access?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900" dirty="0" smtClean="0"/>
              <a:t>Freely available </a:t>
            </a:r>
          </a:p>
          <a:p>
            <a:r>
              <a:rPr lang="en-US" sz="3900" dirty="0" smtClean="0"/>
              <a:t>Immediate </a:t>
            </a:r>
            <a:r>
              <a:rPr lang="en-US" sz="3900" dirty="0" smtClean="0"/>
              <a:t>(can be subject </a:t>
            </a:r>
            <a:r>
              <a:rPr lang="en-US" sz="3900" dirty="0" smtClean="0"/>
              <a:t>to </a:t>
            </a:r>
            <a:r>
              <a:rPr lang="en-US" sz="3900" dirty="0" smtClean="0"/>
              <a:t>an </a:t>
            </a:r>
            <a:r>
              <a:rPr lang="en-US" sz="3900" dirty="0" smtClean="0"/>
              <a:t>embargo)</a:t>
            </a:r>
          </a:p>
          <a:p>
            <a:r>
              <a:rPr lang="en-US" sz="3900" dirty="0" smtClean="0"/>
              <a:t>Permanent</a:t>
            </a:r>
          </a:p>
          <a:p>
            <a:r>
              <a:rPr lang="en-US" sz="3900" dirty="0" smtClean="0"/>
              <a:t>Full-text</a:t>
            </a:r>
          </a:p>
          <a:p>
            <a:r>
              <a:rPr lang="en-US" sz="3900" dirty="0" smtClean="0"/>
              <a:t>Online</a:t>
            </a:r>
          </a:p>
          <a:p>
            <a:r>
              <a:rPr lang="en-US" sz="3900" dirty="0" smtClean="0"/>
              <a:t>Access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*Credit: Steven </a:t>
            </a:r>
            <a:r>
              <a:rPr lang="en-US" dirty="0" err="1" smtClean="0"/>
              <a:t>Harnad</a:t>
            </a:r>
            <a:r>
              <a:rPr lang="en-US" dirty="0" smtClean="0"/>
              <a:t>, Integrating Universities' Thesis and Research Deposit Mandates, ETD 2009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ECU Institutional Repository License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Grants ECU a non-exclusive license to reproduce and distribute thesis or dissertation</a:t>
            </a:r>
          </a:p>
          <a:p>
            <a:r>
              <a:rPr lang="en-US" dirty="0" smtClean="0"/>
              <a:t>Verifies publishing option selected with </a:t>
            </a:r>
            <a:r>
              <a:rPr lang="en-US" dirty="0" err="1" smtClean="0"/>
              <a:t>ProQuest</a:t>
            </a:r>
            <a:endParaRPr lang="en-US" dirty="0" smtClean="0"/>
          </a:p>
          <a:p>
            <a:r>
              <a:rPr lang="en-US" dirty="0" smtClean="0"/>
              <a:t>Informs institutional repository administrator of any embargo and its length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Why Open Access?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Underlying principle:  Publication of the thesis or dissertation is a requirement for graduation.  </a:t>
            </a:r>
          </a:p>
          <a:p>
            <a:r>
              <a:rPr lang="en-US" dirty="0" smtClean="0"/>
              <a:t>Open access ensures that the knowledge created by the student while at the university is added to the body of scholarly knowledge.  </a:t>
            </a:r>
          </a:p>
          <a:p>
            <a:r>
              <a:rPr lang="en-US" dirty="0" smtClean="0"/>
              <a:t>Open access removes artificial barriers of time and place associated with paper T/Ds housed in the library or academic department.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938</TotalTime>
  <Words>1095</Words>
  <Application>Microsoft Office PowerPoint</Application>
  <PresentationFormat>On-screen Show (4:3)</PresentationFormat>
  <Paragraphs>117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Open Access to Electronic Theses and Dissertations: What's Right for Me</vt:lpstr>
      <vt:lpstr>Open Access to ETDs: What’s Right for Me: What We’ll Cover</vt:lpstr>
      <vt:lpstr>History of ETDs in the U.S.</vt:lpstr>
      <vt:lpstr>History of Electronic Submission at ECU</vt:lpstr>
      <vt:lpstr> Background of UMI/ProQuest  </vt:lpstr>
      <vt:lpstr> Proquest/UMI Publishing Agreements </vt:lpstr>
      <vt:lpstr>What is Open Access?</vt:lpstr>
      <vt:lpstr>ECU Institutional Repository License</vt:lpstr>
      <vt:lpstr>Why Open Access?</vt:lpstr>
      <vt:lpstr>Advantages of Open Access ETDs</vt:lpstr>
      <vt:lpstr>Advantages of Open Access ETDs</vt:lpstr>
      <vt:lpstr>Increased Sharing of Knowledge</vt:lpstr>
      <vt:lpstr>Concerns Associated with ETDs</vt:lpstr>
      <vt:lpstr>Open Access ETDs: Concerns</vt:lpstr>
      <vt:lpstr>Open Access ETDs: Concerns</vt:lpstr>
      <vt:lpstr> Open Access vs. Traditional Publishing—How do I choose? </vt:lpstr>
      <vt:lpstr>ETD Submission Process at ECU</vt:lpstr>
      <vt:lpstr>How are OA ETDs Accessed?</vt:lpstr>
      <vt:lpstr>Google &amp; Google Scholar</vt:lpstr>
      <vt:lpstr>ECU’s Institutional Repository</vt:lpstr>
      <vt:lpstr>PQDT Open</vt:lpstr>
      <vt:lpstr>   Questions?  Contact us: Belinda Patterson: pattersonb@ecu.edu / 328-5792 Jan Lewis:  lewisja@ecu.edu: 328-2267   </vt:lpstr>
    </vt:vector>
  </TitlesOfParts>
  <Company>East Carolina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als</dc:creator>
  <cp:lastModifiedBy>als</cp:lastModifiedBy>
  <cp:revision>97</cp:revision>
  <dcterms:created xsi:type="dcterms:W3CDTF">2009-10-12T15:18:53Z</dcterms:created>
  <dcterms:modified xsi:type="dcterms:W3CDTF">2009-10-19T19:36:30Z</dcterms:modified>
</cp:coreProperties>
</file>