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28"/>
  </p:handoutMasterIdLst>
  <p:sldIdLst>
    <p:sldId id="256" r:id="rId2"/>
    <p:sldId id="257" r:id="rId3"/>
    <p:sldId id="259" r:id="rId4"/>
    <p:sldId id="260" r:id="rId5"/>
    <p:sldId id="268" r:id="rId6"/>
    <p:sldId id="261" r:id="rId7"/>
    <p:sldId id="280" r:id="rId8"/>
    <p:sldId id="264" r:id="rId9"/>
    <p:sldId id="262" r:id="rId10"/>
    <p:sldId id="284" r:id="rId11"/>
    <p:sldId id="265" r:id="rId12"/>
    <p:sldId id="266" r:id="rId13"/>
    <p:sldId id="267" r:id="rId14"/>
    <p:sldId id="269" r:id="rId15"/>
    <p:sldId id="282" r:id="rId16"/>
    <p:sldId id="285" r:id="rId17"/>
    <p:sldId id="270" r:id="rId18"/>
    <p:sldId id="283" r:id="rId19"/>
    <p:sldId id="286" r:id="rId20"/>
    <p:sldId id="271" r:id="rId21"/>
    <p:sldId id="272" r:id="rId22"/>
    <p:sldId id="287" r:id="rId23"/>
    <p:sldId id="274" r:id="rId24"/>
    <p:sldId id="279" r:id="rId25"/>
    <p:sldId id="273" r:id="rId26"/>
    <p:sldId id="281" r:id="rId2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1" d="100"/>
          <a:sy n="71" d="100"/>
        </p:scale>
        <p:origin x="-135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4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86ADF2E-9B2C-449C-A9A8-9711B0BFEF3C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51F98ED-B375-4764-8A95-C7EE5EB79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0304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ED906F2-7BE6-4154-9954-7C703B4081B8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E837DD9-0295-41E1-9545-F25125E6756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06F2-7BE6-4154-9954-7C703B4081B8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37DD9-0295-41E1-9545-F25125E67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06F2-7BE6-4154-9954-7C703B4081B8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37DD9-0295-41E1-9545-F25125E67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06F2-7BE6-4154-9954-7C703B4081B8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37DD9-0295-41E1-9545-F25125E67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06F2-7BE6-4154-9954-7C703B4081B8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37DD9-0295-41E1-9545-F25125E67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06F2-7BE6-4154-9954-7C703B4081B8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37DD9-0295-41E1-9545-F25125E6756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06F2-7BE6-4154-9954-7C703B4081B8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37DD9-0295-41E1-9545-F25125E67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06F2-7BE6-4154-9954-7C703B4081B8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37DD9-0295-41E1-9545-F25125E67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06F2-7BE6-4154-9954-7C703B4081B8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37DD9-0295-41E1-9545-F25125E67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06F2-7BE6-4154-9954-7C703B4081B8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37DD9-0295-41E1-9545-F25125E6756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06F2-7BE6-4154-9954-7C703B4081B8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37DD9-0295-41E1-9545-F25125E67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ED906F2-7BE6-4154-9954-7C703B4081B8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E837DD9-0295-41E1-9545-F25125E6756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search.ebscohost.com/login.aspx?direct=true&amp;db=llr&amp;AN=521800407&amp;site=ehost-liv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438400"/>
            <a:ext cx="3313355" cy="197223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 Fund Allocation Process: Employing a Use Factor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Lisa Barricella and Cindy Shirkey</a:t>
            </a:r>
          </a:p>
          <a:p>
            <a:r>
              <a:rPr lang="en-US" dirty="0" smtClean="0"/>
              <a:t>November 7,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85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99064"/>
            <a:ext cx="7024744" cy="724936"/>
          </a:xfrm>
        </p:spPr>
        <p:txBody>
          <a:bodyPr/>
          <a:lstStyle/>
          <a:p>
            <a:r>
              <a:rPr lang="en-US" dirty="0" smtClean="0"/>
              <a:t>Old MAP Formula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76400"/>
            <a:ext cx="7816072" cy="4343400"/>
          </a:xfrm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3994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ECU’s New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variables:</a:t>
            </a:r>
          </a:p>
          <a:p>
            <a:pPr lvl="1"/>
            <a:r>
              <a:rPr lang="en-US" dirty="0" smtClean="0"/>
              <a:t>Bonn’s Use Factor (Print and E)</a:t>
            </a:r>
          </a:p>
          <a:p>
            <a:pPr lvl="1"/>
            <a:r>
              <a:rPr lang="en-US" dirty="0" smtClean="0"/>
              <a:t>Average price </a:t>
            </a:r>
            <a:r>
              <a:rPr lang="en-US" dirty="0" smtClean="0"/>
              <a:t>paid (per piece)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7734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Bonn’s Use 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Percentage of circulations divided by the percentage of holdings</a:t>
            </a:r>
          </a:p>
          <a:p>
            <a:r>
              <a:rPr lang="en-US" dirty="0" smtClean="0"/>
              <a:t>Because you’re working with percentages, it eliminates the problem you run into with small collections, i.e. that a small collection is always going to have fewer circs than a large collection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25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Average Price </a:t>
            </a:r>
            <a:r>
              <a:rPr lang="en-US" dirty="0" smtClean="0"/>
              <a:t>Paid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chose to use an ILS generated number that takes into account books, firm order e-books and media</a:t>
            </a:r>
          </a:p>
          <a:p>
            <a:r>
              <a:rPr lang="en-US" dirty="0"/>
              <a:t>We chose our own data because it’s a better reflection of what we actually pay per </a:t>
            </a:r>
            <a:r>
              <a:rPr lang="en-US" dirty="0" smtClean="0"/>
              <a:t>piece </a:t>
            </a:r>
            <a:r>
              <a:rPr lang="en-US" dirty="0"/>
              <a:t>for each separate fund, plus we needed the information broken down by fund </a:t>
            </a:r>
            <a:r>
              <a:rPr lang="en-US" dirty="0" smtClean="0"/>
              <a:t>anyway</a:t>
            </a:r>
          </a:p>
          <a:p>
            <a:r>
              <a:rPr lang="en-US" dirty="0" smtClean="0"/>
              <a:t>Could use YBP’s or </a:t>
            </a:r>
            <a:r>
              <a:rPr lang="en-US" dirty="0" err="1" smtClean="0"/>
              <a:t>Bowker’s</a:t>
            </a:r>
            <a:r>
              <a:rPr lang="en-US" dirty="0" smtClean="0"/>
              <a:t> figures, too</a:t>
            </a:r>
          </a:p>
        </p:txBody>
      </p:sp>
    </p:spTree>
    <p:extLst>
      <p:ext uri="{BB962C8B-B14F-4D97-AF65-F5344CB8AC3E}">
        <p14:creationId xmlns:p14="http://schemas.microsoft.com/office/powerpoint/2010/main" val="136208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W</a:t>
            </a:r>
            <a:r>
              <a:rPr lang="en-US" dirty="0" smtClean="0"/>
              <a:t>e </a:t>
            </a:r>
            <a:r>
              <a:rPr lang="en-US" dirty="0"/>
              <a:t>C</a:t>
            </a:r>
            <a:r>
              <a:rPr lang="en-US" dirty="0" smtClean="0"/>
              <a:t>ounted: Print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For 2013-14, we looked at print monographs added to the collection with a date cataloged 08-09, 09-10, 10-11 and 11-12</a:t>
            </a:r>
            <a:endParaRPr lang="en-US" dirty="0"/>
          </a:p>
          <a:p>
            <a:r>
              <a:rPr lang="en-US" dirty="0" smtClean="0"/>
              <a:t>For 2014-15, we looked at print monographs added to the collection with a date cataloged 09-10, 10-11, 11-12 and 12-13 </a:t>
            </a:r>
          </a:p>
          <a:p>
            <a:r>
              <a:rPr lang="en-US" dirty="0" smtClean="0"/>
              <a:t>Titles NOT items</a:t>
            </a:r>
          </a:p>
          <a:p>
            <a:r>
              <a:rPr lang="en-US" dirty="0" smtClean="0"/>
              <a:t>In-house check outs and regular check outs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26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Gathering the Data: Print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We asked our ILS administrator to help us because we were not able to pull Symphony reports that got the data we needed ourselves</a:t>
            </a:r>
          </a:p>
          <a:p>
            <a:r>
              <a:rPr lang="en-US" dirty="0" smtClean="0"/>
              <a:t>She gave us back lists of hundreds (thousands) of items organized roughly by LC</a:t>
            </a:r>
          </a:p>
          <a:p>
            <a:r>
              <a:rPr lang="en-US" dirty="0" smtClean="0"/>
              <a:t>We had to fix the LC organization in some files </a:t>
            </a:r>
            <a:endParaRPr lang="en-US" dirty="0" smtClean="0"/>
          </a:p>
          <a:p>
            <a:r>
              <a:rPr lang="en-US" dirty="0" smtClean="0"/>
              <a:t>Then we had to pull out titles and count them</a:t>
            </a:r>
            <a:endParaRPr lang="en-US" dirty="0"/>
          </a:p>
          <a:p>
            <a:r>
              <a:rPr lang="en-US" dirty="0" smtClean="0"/>
              <a:t>We </a:t>
            </a:r>
            <a:r>
              <a:rPr lang="en-US" dirty="0" smtClean="0"/>
              <a:t>put all the titles with their respective check out data into one of 39 different fund codes</a:t>
            </a:r>
          </a:p>
          <a:p>
            <a:r>
              <a:rPr lang="en-US" dirty="0" smtClean="0"/>
              <a:t>It took a lot of time!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36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85800"/>
            <a:ext cx="7024744" cy="877336"/>
          </a:xfrm>
        </p:spPr>
        <p:txBody>
          <a:bodyPr/>
          <a:lstStyle/>
          <a:p>
            <a:r>
              <a:rPr lang="en-US" dirty="0" smtClean="0"/>
              <a:t>Print Data from ILS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676400"/>
            <a:ext cx="5410200" cy="4360407"/>
          </a:xfrm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79696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22864"/>
            <a:ext cx="7024744" cy="8011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We </a:t>
            </a:r>
            <a:r>
              <a:rPr lang="en-US" dirty="0"/>
              <a:t>C</a:t>
            </a:r>
            <a:r>
              <a:rPr lang="en-US" dirty="0" smtClean="0"/>
              <a:t>ounted: E-books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52600"/>
            <a:ext cx="6777317" cy="3886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For 2014-15, we counted firm order e-books acquired from </a:t>
            </a:r>
            <a:r>
              <a:rPr lang="en-US" dirty="0" err="1" smtClean="0"/>
              <a:t>ebrary</a:t>
            </a:r>
            <a:r>
              <a:rPr lang="en-US" dirty="0" smtClean="0"/>
              <a:t> with a date purchased of 09-10, 10-11, 11-12 and12-13</a:t>
            </a:r>
          </a:p>
          <a:p>
            <a:r>
              <a:rPr lang="en-US" dirty="0" smtClean="0"/>
              <a:t>We also counted e-books from our </a:t>
            </a:r>
            <a:r>
              <a:rPr lang="en-US" dirty="0" err="1" smtClean="0"/>
              <a:t>DDA</a:t>
            </a:r>
            <a:r>
              <a:rPr lang="en-US" dirty="0" smtClean="0"/>
              <a:t> program with date triggered of 11-12 and 12-13</a:t>
            </a:r>
          </a:p>
          <a:p>
            <a:r>
              <a:rPr lang="en-US" dirty="0" smtClean="0"/>
              <a:t>Counted the number of user sessions for any title with a user session of two or more</a:t>
            </a:r>
          </a:p>
          <a:p>
            <a:r>
              <a:rPr lang="en-US" dirty="0"/>
              <a:t>1 user session or less = </a:t>
            </a:r>
            <a:r>
              <a:rPr lang="en-US" dirty="0" smtClean="0"/>
              <a:t>cataloging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and higher sessions = 1 circulation or more</a:t>
            </a:r>
          </a:p>
        </p:txBody>
      </p:sp>
    </p:spTree>
    <p:extLst>
      <p:ext uri="{BB962C8B-B14F-4D97-AF65-F5344CB8AC3E}">
        <p14:creationId xmlns:p14="http://schemas.microsoft.com/office/powerpoint/2010/main" val="252360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85800"/>
            <a:ext cx="7024744" cy="7249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Gathering the Data: E-books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00200"/>
            <a:ext cx="6777317" cy="423242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From the admin module of </a:t>
            </a:r>
            <a:r>
              <a:rPr lang="en-US" dirty="0" err="1"/>
              <a:t>e</a:t>
            </a:r>
            <a:r>
              <a:rPr lang="en-US" dirty="0" err="1" smtClean="0"/>
              <a:t>brary</a:t>
            </a:r>
            <a:r>
              <a:rPr lang="en-US" dirty="0" smtClean="0"/>
              <a:t> we ran a title report that listed all titles on the ECU SUPO or MUPO channel which had usage during our specified time period</a:t>
            </a:r>
          </a:p>
          <a:p>
            <a:r>
              <a:rPr lang="en-US" dirty="0" smtClean="0"/>
              <a:t>We divided the titles into groups by purchase date or </a:t>
            </a:r>
            <a:r>
              <a:rPr lang="en-US" dirty="0" err="1" smtClean="0"/>
              <a:t>DDA</a:t>
            </a:r>
            <a:r>
              <a:rPr lang="en-US" dirty="0" smtClean="0"/>
              <a:t> trigger date </a:t>
            </a:r>
          </a:p>
          <a:p>
            <a:r>
              <a:rPr lang="en-US" dirty="0" smtClean="0"/>
              <a:t>Using the LC call number from the </a:t>
            </a:r>
            <a:r>
              <a:rPr lang="en-US" dirty="0" err="1"/>
              <a:t>e</a:t>
            </a:r>
            <a:r>
              <a:rPr lang="en-US" dirty="0" err="1" smtClean="0"/>
              <a:t>brary</a:t>
            </a:r>
            <a:r>
              <a:rPr lang="en-US" dirty="0" smtClean="0"/>
              <a:t> report we grouped the titles with their respective usage into one of 39 different fund codes</a:t>
            </a:r>
          </a:p>
          <a:p>
            <a:r>
              <a:rPr lang="en-US" dirty="0" smtClean="0"/>
              <a:t>Didn’t take as much time as gathering the print data but there were other challenges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82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85800"/>
            <a:ext cx="7024744" cy="877336"/>
          </a:xfrm>
        </p:spPr>
        <p:txBody>
          <a:bodyPr>
            <a:normAutofit/>
          </a:bodyPr>
          <a:lstStyle/>
          <a:p>
            <a:r>
              <a:rPr lang="en-US" dirty="0" smtClean="0"/>
              <a:t>E-book Data from </a:t>
            </a:r>
            <a:r>
              <a:rPr lang="en-US" dirty="0" err="1" smtClean="0"/>
              <a:t>ebrary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752600"/>
            <a:ext cx="6607971" cy="28194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3276600"/>
            <a:ext cx="6539035" cy="28194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62000" y="1676400"/>
            <a:ext cx="7696200" cy="449580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71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Will we BORE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We’ll try to make this interesting</a:t>
            </a:r>
          </a:p>
          <a:p>
            <a:r>
              <a:rPr lang="en-US" dirty="0" smtClean="0"/>
              <a:t>It’s a tough subject but a little understanding goes a long 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51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0"/>
            <a:ext cx="7024744" cy="801136"/>
          </a:xfrm>
        </p:spPr>
        <p:txBody>
          <a:bodyPr/>
          <a:lstStyle/>
          <a:p>
            <a:r>
              <a:rPr lang="en-US" dirty="0" smtClean="0"/>
              <a:t>How We </a:t>
            </a:r>
            <a:r>
              <a:rPr lang="en-US" dirty="0"/>
              <a:t>U</a:t>
            </a:r>
            <a:r>
              <a:rPr lang="en-US" dirty="0" smtClean="0"/>
              <a:t>sed </a:t>
            </a:r>
            <a:r>
              <a:rPr lang="en-US" dirty="0"/>
              <a:t>T</a:t>
            </a:r>
            <a:r>
              <a:rPr lang="en-US" dirty="0" smtClean="0"/>
              <a:t>hose </a:t>
            </a:r>
            <a:r>
              <a:rPr lang="en-US" dirty="0"/>
              <a:t>F</a:t>
            </a:r>
            <a:r>
              <a:rPr lang="en-US" dirty="0" smtClean="0"/>
              <a:t>igures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52600"/>
            <a:ext cx="6777317" cy="408002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Added print and e-book statistics and got a combined “circulation” figure</a:t>
            </a:r>
          </a:p>
          <a:p>
            <a:r>
              <a:rPr lang="en-US" dirty="0" smtClean="0"/>
              <a:t>Divided the percentage of circulations by the percentage of holdings and got each year’s use factor</a:t>
            </a:r>
          </a:p>
          <a:p>
            <a:r>
              <a:rPr lang="en-US" dirty="0" smtClean="0"/>
              <a:t>Averaged them over 4 years to get an overall use factor</a:t>
            </a:r>
          </a:p>
          <a:p>
            <a:r>
              <a:rPr lang="en-US" dirty="0" smtClean="0"/>
              <a:t>Added </a:t>
            </a:r>
            <a:r>
              <a:rPr lang="en-US" dirty="0"/>
              <a:t>the use factor to the average price </a:t>
            </a:r>
            <a:r>
              <a:rPr lang="en-US" dirty="0" smtClean="0"/>
              <a:t>paid and </a:t>
            </a:r>
            <a:r>
              <a:rPr lang="en-US" dirty="0" smtClean="0"/>
              <a:t>expressed it as a percentage</a:t>
            </a:r>
          </a:p>
          <a:p>
            <a:r>
              <a:rPr lang="en-US" dirty="0" smtClean="0"/>
              <a:t>That percentage is the amount of the available money to which each fund is entitled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92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0"/>
            <a:ext cx="7024744" cy="6487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 Use Factor Formula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47800"/>
            <a:ext cx="5334000" cy="4803394"/>
          </a:xfrm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75350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143000"/>
            <a:ext cx="7024744" cy="1182136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How Allocations Changed </a:t>
            </a:r>
            <a:r>
              <a:rPr lang="en-US" sz="3200" dirty="0"/>
              <a:t>B</a:t>
            </a:r>
            <a:r>
              <a:rPr lang="en-US" sz="3200" dirty="0" smtClean="0"/>
              <a:t>etween Old MAP Formula and New Use Factor Formula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988" y="2667000"/>
            <a:ext cx="7025471" cy="2209800"/>
          </a:xfrm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63492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Differences Between </a:t>
            </a:r>
            <a:r>
              <a:rPr lang="en-US" dirty="0"/>
              <a:t>Y</a:t>
            </a:r>
            <a:r>
              <a:rPr lang="en-US" dirty="0" smtClean="0"/>
              <a:t>ear </a:t>
            </a:r>
            <a:r>
              <a:rPr lang="en-US" dirty="0"/>
              <a:t>O</a:t>
            </a:r>
            <a:r>
              <a:rPr lang="en-US" dirty="0" smtClean="0"/>
              <a:t>ne and Year Two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59" y="2514600"/>
            <a:ext cx="7329841" cy="1752600"/>
          </a:xfrm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72265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22864"/>
            <a:ext cx="7024744" cy="724936"/>
          </a:xfrm>
        </p:spPr>
        <p:txBody>
          <a:bodyPr>
            <a:normAutofit/>
          </a:bodyPr>
          <a:lstStyle/>
          <a:p>
            <a:r>
              <a:rPr lang="en-US" dirty="0" smtClean="0"/>
              <a:t>Political 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76400"/>
            <a:ext cx="6777317" cy="415622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our case, we had to be careful of how much any one fund was changed, so we made the 2K rule</a:t>
            </a:r>
          </a:p>
          <a:p>
            <a:r>
              <a:rPr lang="en-US" dirty="0" smtClean="0"/>
              <a:t>Even so, English and History changed that full 2K so we had to work with those departments to help them understand</a:t>
            </a:r>
          </a:p>
          <a:p>
            <a:r>
              <a:rPr lang="en-US" dirty="0" smtClean="0"/>
              <a:t>It</a:t>
            </a:r>
            <a:r>
              <a:rPr lang="en-US" dirty="0"/>
              <a:t> </a:t>
            </a:r>
            <a:r>
              <a:rPr lang="en-US" dirty="0" smtClean="0"/>
              <a:t>was necessary for us to get approval from our Faculty Senate Libraries Committee to use this allocation formula on a permanent basis; different schools will have different authorities to consider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20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22864"/>
            <a:ext cx="7024744" cy="801136"/>
          </a:xfrm>
        </p:spPr>
        <p:txBody>
          <a:bodyPr/>
          <a:lstStyle/>
          <a:p>
            <a:r>
              <a:rPr lang="en-US" dirty="0" smtClean="0"/>
              <a:t>Things to think 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76400"/>
            <a:ext cx="6777317" cy="415622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Still 2</a:t>
            </a:r>
            <a:r>
              <a:rPr lang="en-US" baseline="30000" dirty="0" smtClean="0"/>
              <a:t>nd</a:t>
            </a:r>
            <a:r>
              <a:rPr lang="en-US" dirty="0" smtClean="0"/>
              <a:t> year and we may do it differently next year </a:t>
            </a:r>
          </a:p>
          <a:p>
            <a:r>
              <a:rPr lang="en-US" dirty="0" smtClean="0"/>
              <a:t>Which 4 year range?</a:t>
            </a:r>
          </a:p>
          <a:p>
            <a:r>
              <a:rPr lang="en-US" smtClean="0"/>
              <a:t>ILL </a:t>
            </a:r>
            <a:r>
              <a:rPr lang="en-US" dirty="0" smtClean="0"/>
              <a:t>problem: should borrowings be counted somehow? (Percentage of borrowings to holdings ratio)</a:t>
            </a:r>
          </a:p>
          <a:p>
            <a:r>
              <a:rPr lang="en-US" dirty="0"/>
              <a:t>1 user multiple page </a:t>
            </a:r>
            <a:r>
              <a:rPr lang="en-US" dirty="0" smtClean="0"/>
              <a:t>e-book </a:t>
            </a:r>
            <a:r>
              <a:rPr lang="en-US" dirty="0"/>
              <a:t>issue</a:t>
            </a:r>
          </a:p>
          <a:p>
            <a:r>
              <a:rPr lang="en-US" dirty="0"/>
              <a:t>Additional </a:t>
            </a:r>
            <a:r>
              <a:rPr lang="en-US" dirty="0" smtClean="0"/>
              <a:t>e-book vendors</a:t>
            </a:r>
          </a:p>
          <a:p>
            <a:r>
              <a:rPr lang="en-US" dirty="0" smtClean="0"/>
              <a:t>Un-triggered DDA use: how to account for it?</a:t>
            </a:r>
          </a:p>
          <a:p>
            <a:r>
              <a:rPr lang="en-US" dirty="0" smtClean="0"/>
              <a:t>Ingestion of large gifts can have an effect</a:t>
            </a:r>
          </a:p>
          <a:p>
            <a:r>
              <a:rPr lang="en-US" dirty="0" smtClean="0"/>
              <a:t>Average cost per title really has an impact</a:t>
            </a:r>
          </a:p>
        </p:txBody>
      </p:sp>
    </p:spTree>
    <p:extLst>
      <p:ext uri="{BB962C8B-B14F-4D97-AF65-F5344CB8AC3E}">
        <p14:creationId xmlns:p14="http://schemas.microsoft.com/office/powerpoint/2010/main" val="221958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838200"/>
            <a:ext cx="7024744" cy="114300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Aguilar</a:t>
            </a:r>
            <a:r>
              <a:rPr lang="en-US" dirty="0"/>
              <a:t>, W. (1986). The application of relative use and interlibrary demand in collection development.</a:t>
            </a:r>
            <a:r>
              <a:rPr lang="en-US" i="1" dirty="0"/>
              <a:t> Collection Management, 8</a:t>
            </a:r>
            <a:r>
              <a:rPr lang="en-US" dirty="0"/>
              <a:t>, 15-24. doi:10.1300/J105v08n01_02 </a:t>
            </a:r>
          </a:p>
          <a:p>
            <a:r>
              <a:rPr lang="en-US" dirty="0"/>
              <a:t>Bonn, G. S. (1974). Evaluation of the collection.</a:t>
            </a:r>
            <a:r>
              <a:rPr lang="en-US" i="1" dirty="0"/>
              <a:t> Library Trends, 22</a:t>
            </a:r>
            <a:r>
              <a:rPr lang="en-US" dirty="0"/>
              <a:t>, 265-304. Retrieved from </a:t>
            </a:r>
            <a:r>
              <a:rPr lang="en-US" u="sng" dirty="0">
                <a:hlinkClick r:id="rId2"/>
              </a:rPr>
              <a:t>http://search.ebscohost.com/login.aspx?direct=true&amp;db=llr&amp;AN=521800407&amp;site=ehost-live</a:t>
            </a:r>
            <a:r>
              <a:rPr lang="en-US" dirty="0"/>
              <a:t> </a:t>
            </a:r>
          </a:p>
          <a:p>
            <a:r>
              <a:rPr lang="en-US" dirty="0" err="1" smtClean="0"/>
              <a:t>Canepi</a:t>
            </a:r>
            <a:r>
              <a:rPr lang="en-US" dirty="0"/>
              <a:t>, K. (2007). Fund allocation formula analysis: Determining elements for best practices in libraries.</a:t>
            </a:r>
            <a:r>
              <a:rPr lang="en-US" i="1" dirty="0"/>
              <a:t> Library Collections, Acquisitions, &amp; Technical Services, 31</a:t>
            </a:r>
            <a:r>
              <a:rPr lang="en-US" dirty="0"/>
              <a:t>(1), 12-24. doi:10.1016/j.lcats.2007.03.002 </a:t>
            </a:r>
          </a:p>
          <a:p>
            <a:r>
              <a:rPr lang="en-US" dirty="0"/>
              <a:t>Catalano, A. J., &amp; </a:t>
            </a:r>
            <a:r>
              <a:rPr lang="en-US" dirty="0" err="1"/>
              <a:t>Caniano</a:t>
            </a:r>
            <a:r>
              <a:rPr lang="en-US" dirty="0"/>
              <a:t>, W. T. (2013). Book allocations in a university library: An evaluation of multiple formulas.</a:t>
            </a:r>
            <a:r>
              <a:rPr lang="en-US" i="1" dirty="0"/>
              <a:t> Collection Management, 38</a:t>
            </a:r>
            <a:r>
              <a:rPr lang="en-US" dirty="0"/>
              <a:t>(3), 192-212. doi:10.1080/01462679.2013.792306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74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Fund Allocation Formulas: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Percentage-Based Allocation</a:t>
            </a:r>
          </a:p>
          <a:p>
            <a:r>
              <a:rPr lang="en-US" dirty="0" smtClean="0"/>
              <a:t>Historical Allocation</a:t>
            </a:r>
          </a:p>
          <a:p>
            <a:r>
              <a:rPr lang="en-US" dirty="0" smtClean="0"/>
              <a:t>Weighted Multiple Variable Allocation</a:t>
            </a:r>
          </a:p>
          <a:p>
            <a:r>
              <a:rPr lang="en-US" dirty="0" smtClean="0"/>
              <a:t>Circulation-Based Allocation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99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Percentage-Based Allocations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Each fund is assigned a percentage of the whole budget</a:t>
            </a:r>
          </a:p>
          <a:p>
            <a:r>
              <a:rPr lang="en-US" dirty="0" smtClean="0"/>
              <a:t>Usually tied to the college or university’s overall budget: if the Anthropology department gets 3.2% of the university’s budget, then it gets 3.2% of the library’s budget, as well</a:t>
            </a:r>
          </a:p>
          <a:p>
            <a:endParaRPr lang="en-US" dirty="0" smtClean="0"/>
          </a:p>
          <a:p>
            <a:r>
              <a:rPr lang="en-US" dirty="0" smtClean="0"/>
              <a:t>Is anyone here using this type of allocation process?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51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Allocation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Just what it sounds like</a:t>
            </a:r>
          </a:p>
          <a:p>
            <a:pPr lvl="1"/>
            <a:r>
              <a:rPr lang="en-US" dirty="0" smtClean="0"/>
              <a:t>X has always gotten 20% of the budget</a:t>
            </a:r>
          </a:p>
          <a:p>
            <a:pPr lvl="1"/>
            <a:r>
              <a:rPr lang="en-US" dirty="0" smtClean="0"/>
              <a:t>Y always gets $1500</a:t>
            </a:r>
          </a:p>
          <a:p>
            <a:pPr lvl="1"/>
            <a:r>
              <a:rPr lang="en-US" dirty="0" smtClean="0"/>
              <a:t>Reasons for the allocations may </a:t>
            </a:r>
            <a:r>
              <a:rPr lang="en-US" smtClean="0"/>
              <a:t>have evaporated years ago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How many of you use historical allocations?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21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Weighted Multiple Variable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Library selects own variables and then assigns weight to them</a:t>
            </a:r>
          </a:p>
          <a:p>
            <a:r>
              <a:rPr lang="en-US" dirty="0" smtClean="0"/>
              <a:t>ECU’s previous fund formula is an example of this</a:t>
            </a:r>
          </a:p>
          <a:p>
            <a:r>
              <a:rPr lang="en-US" dirty="0"/>
              <a:t>According to </a:t>
            </a:r>
            <a:r>
              <a:rPr lang="en-US" dirty="0" err="1"/>
              <a:t>Kitti</a:t>
            </a:r>
            <a:r>
              <a:rPr lang="en-US" dirty="0"/>
              <a:t> </a:t>
            </a:r>
            <a:r>
              <a:rPr lang="en-US" dirty="0" err="1"/>
              <a:t>Canepi</a:t>
            </a:r>
            <a:r>
              <a:rPr lang="en-US" dirty="0"/>
              <a:t> in her meta-analysis article “Fund Allocation Formula Analysis: Determining Elements for Best Practices in Libraries” the four most important variables are: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Enrollment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Cost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Use/</a:t>
            </a:r>
            <a:r>
              <a:rPr lang="en-US" dirty="0" err="1">
                <a:solidFill>
                  <a:schemeClr val="tx1"/>
                </a:solidFill>
              </a:rPr>
              <a:t>Circ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Number of </a:t>
            </a:r>
            <a:r>
              <a:rPr lang="en-US" dirty="0" smtClean="0">
                <a:solidFill>
                  <a:schemeClr val="tx1"/>
                </a:solidFill>
              </a:rPr>
              <a:t>faculty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Is anyone using this type of fund formula?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84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Fund Allocation Formulas: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Price per book</a:t>
            </a:r>
          </a:p>
          <a:p>
            <a:r>
              <a:rPr lang="en-US" dirty="0" smtClean="0"/>
              <a:t>FTE faculty</a:t>
            </a:r>
          </a:p>
          <a:p>
            <a:r>
              <a:rPr lang="en-US" dirty="0" smtClean="0"/>
              <a:t>Number of majors</a:t>
            </a:r>
          </a:p>
          <a:p>
            <a:r>
              <a:rPr lang="en-US" dirty="0" smtClean="0"/>
              <a:t>Number of courses</a:t>
            </a:r>
          </a:p>
          <a:p>
            <a:r>
              <a:rPr lang="en-US" dirty="0" smtClean="0"/>
              <a:t>Really, each of these is a proxy for actual use</a:t>
            </a:r>
          </a:p>
          <a:p>
            <a:endParaRPr lang="en-US" dirty="0"/>
          </a:p>
          <a:p>
            <a:r>
              <a:rPr lang="en-US" dirty="0" smtClean="0"/>
              <a:t>What variables do your fund allocation formulas use?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10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Circulation-Based Allocation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Quantitative method based on circulation</a:t>
            </a:r>
          </a:p>
          <a:p>
            <a:r>
              <a:rPr lang="en-US" dirty="0" smtClean="0"/>
              <a:t>Can take into account librarians’ experience &amp; knowledge</a:t>
            </a:r>
          </a:p>
          <a:p>
            <a:r>
              <a:rPr lang="en-US" dirty="0" smtClean="0"/>
              <a:t>Data-driven</a:t>
            </a:r>
          </a:p>
          <a:p>
            <a:r>
              <a:rPr lang="en-US" dirty="0" smtClean="0"/>
              <a:t>ECU’s new fund formula is a variation on this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43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ECU’s Old MAP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Lots of variables at different weights</a:t>
            </a:r>
          </a:p>
          <a:p>
            <a:r>
              <a:rPr lang="en-US" dirty="0" smtClean="0"/>
              <a:t>Most variables were proxies for use</a:t>
            </a:r>
          </a:p>
          <a:p>
            <a:r>
              <a:rPr lang="en-US" dirty="0" smtClean="0"/>
              <a:t>Student credit hours</a:t>
            </a:r>
          </a:p>
          <a:p>
            <a:r>
              <a:rPr lang="en-US" dirty="0" smtClean="0"/>
              <a:t>Number of course sections (grad weighted 2)</a:t>
            </a:r>
          </a:p>
          <a:p>
            <a:r>
              <a:rPr lang="en-US" dirty="0" smtClean="0"/>
              <a:t>Average cost of books (weighted 10)</a:t>
            </a:r>
          </a:p>
          <a:p>
            <a:r>
              <a:rPr lang="en-US" dirty="0" smtClean="0"/>
              <a:t>Declared majors (grad weighted 2)</a:t>
            </a:r>
          </a:p>
          <a:p>
            <a:r>
              <a:rPr lang="en-US" dirty="0" smtClean="0"/>
              <a:t>Faculty FTE (weighted 6)</a:t>
            </a:r>
          </a:p>
          <a:p>
            <a:r>
              <a:rPr lang="en-US" dirty="0" smtClean="0"/>
              <a:t>Everything was expressed as a percentage</a:t>
            </a:r>
          </a:p>
          <a:p>
            <a:r>
              <a:rPr lang="en-US" dirty="0" smtClean="0"/>
              <a:t>It was beastly, ghastly and unwieldy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80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22681</TotalTime>
  <Words>1168</Words>
  <Application>Microsoft Office PowerPoint</Application>
  <PresentationFormat>On-screen Show (4:3)</PresentationFormat>
  <Paragraphs>120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Austin</vt:lpstr>
      <vt:lpstr>A Fund Allocation Process: Employing a Use Factor</vt:lpstr>
      <vt:lpstr>Will we BORE you?</vt:lpstr>
      <vt:lpstr>Fund Allocation Formulas: Types</vt:lpstr>
      <vt:lpstr>Percentage-Based Allocations</vt:lpstr>
      <vt:lpstr>Historical Allocation</vt:lpstr>
      <vt:lpstr>Weighted Multiple Variable</vt:lpstr>
      <vt:lpstr>Fund Allocation Formulas: Variables</vt:lpstr>
      <vt:lpstr>Circulation-Based Allocation</vt:lpstr>
      <vt:lpstr>ECU’s Old MAP Formula</vt:lpstr>
      <vt:lpstr>Old MAP Formula</vt:lpstr>
      <vt:lpstr>ECU’s New Formula</vt:lpstr>
      <vt:lpstr>Bonn’s Use Factor</vt:lpstr>
      <vt:lpstr>Average Price Paid</vt:lpstr>
      <vt:lpstr>What We Counted: Print</vt:lpstr>
      <vt:lpstr>Gathering the Data: Print</vt:lpstr>
      <vt:lpstr>Print Data from ILS</vt:lpstr>
      <vt:lpstr>What We Counted: E-books </vt:lpstr>
      <vt:lpstr>Gathering the Data: E-books</vt:lpstr>
      <vt:lpstr>E-book Data from ebrary</vt:lpstr>
      <vt:lpstr>How We Used Those Figures</vt:lpstr>
      <vt:lpstr>New Use Factor Formula</vt:lpstr>
      <vt:lpstr>How Allocations Changed Between Old MAP Formula and New Use Factor Formula</vt:lpstr>
      <vt:lpstr>Differences Between Year One and Year Two</vt:lpstr>
      <vt:lpstr>Political implications</vt:lpstr>
      <vt:lpstr>Things to think about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Barricella, Lisa A</cp:lastModifiedBy>
  <cp:revision>101</cp:revision>
  <cp:lastPrinted>2014-10-31T19:48:07Z</cp:lastPrinted>
  <dcterms:created xsi:type="dcterms:W3CDTF">2014-10-03T20:09:05Z</dcterms:created>
  <dcterms:modified xsi:type="dcterms:W3CDTF">2014-11-04T20:05:03Z</dcterms:modified>
</cp:coreProperties>
</file>