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777AA6-C7F7-EE20-7F32-B2FF462550A2}" name="Chase, Paige" initials="PC" userId="S::chasep12@students.ecu.edu::ac4e0191-114c-41c7-92c0-51b4250c9a8c" providerId="AD"/>
  <p188:author id="{BCECF3F1-2697-E432-559D-7777DA84882A}" name="Roebuck, Nikki" initials="RN" userId="S::roebuckn23@ecu.edu::32528328-6c03-4ab9-9c5f-5ed81d02c81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B0"/>
    <a:srgbClr val="FFCC18"/>
    <a:srgbClr val="FFC82E"/>
    <a:srgbClr val="502D7F"/>
    <a:srgbClr val="333333"/>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8309" autoAdjust="0"/>
    <p:restoredTop sz="94139" autoAdjust="0"/>
  </p:normalViewPr>
  <p:slideViewPr>
    <p:cSldViewPr>
      <p:cViewPr varScale="1">
        <p:scale>
          <a:sx n="26" d="100"/>
          <a:sy n="26" d="100"/>
        </p:scale>
        <p:origin x="1080" y="320"/>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Paige\Desktop\DNP%20Project\Data%20Analysis\Dataanal%20cop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Paige\Desktop\DNP%20Project\Data%20Analysis\Dataanal%20copy.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33548691029008"/>
          <c:y val="5.8948476840735627E-2"/>
          <c:w val="0.8772981021603069"/>
          <c:h val="0.54517384767759469"/>
        </c:manualLayout>
      </c:layout>
      <c:barChart>
        <c:barDir val="col"/>
        <c:grouping val="clustered"/>
        <c:varyColors val="0"/>
        <c:ser>
          <c:idx val="0"/>
          <c:order val="0"/>
          <c:tx>
            <c:strRef>
              <c:f>'Confident in US Ability'!$B$1</c:f>
              <c:strCache>
                <c:ptCount val="1"/>
                <c:pt idx="0">
                  <c:v>Pre-Implementation (n=4)</c:v>
                </c:pt>
              </c:strCache>
            </c:strRef>
          </c:tx>
          <c:spPr>
            <a:solidFill>
              <a:srgbClr val="00AEB0"/>
            </a:solidFill>
            <a:ln>
              <a:noFill/>
            </a:ln>
            <a:effectLst/>
          </c:spPr>
          <c:invertIfNegative val="0"/>
          <c:cat>
            <c:strRef>
              <c:f>'Confident in US Ability'!$A$2:$A$6</c:f>
              <c:strCache>
                <c:ptCount val="5"/>
                <c:pt idx="0">
                  <c:v>Strongly disagree</c:v>
                </c:pt>
                <c:pt idx="1">
                  <c:v>Somewhat disagree</c:v>
                </c:pt>
                <c:pt idx="2">
                  <c:v>Neither agree nor disagree</c:v>
                </c:pt>
                <c:pt idx="3">
                  <c:v>Somewhat agree</c:v>
                </c:pt>
                <c:pt idx="4">
                  <c:v>Strongly agree</c:v>
                </c:pt>
              </c:strCache>
            </c:strRef>
          </c:cat>
          <c:val>
            <c:numRef>
              <c:f>'Confident in US Ability'!$B$2:$B$6</c:f>
              <c:numCache>
                <c:formatCode>General</c:formatCode>
                <c:ptCount val="5"/>
                <c:pt idx="0">
                  <c:v>1</c:v>
                </c:pt>
                <c:pt idx="1">
                  <c:v>0</c:v>
                </c:pt>
                <c:pt idx="2">
                  <c:v>0</c:v>
                </c:pt>
                <c:pt idx="3">
                  <c:v>2</c:v>
                </c:pt>
                <c:pt idx="4">
                  <c:v>1</c:v>
                </c:pt>
              </c:numCache>
            </c:numRef>
          </c:val>
          <c:extLst>
            <c:ext xmlns:c16="http://schemas.microsoft.com/office/drawing/2014/chart" uri="{C3380CC4-5D6E-409C-BE32-E72D297353CC}">
              <c16:uniqueId val="{00000000-378A-1A41-BFC2-B8FA79F6237D}"/>
            </c:ext>
          </c:extLst>
        </c:ser>
        <c:ser>
          <c:idx val="1"/>
          <c:order val="1"/>
          <c:tx>
            <c:strRef>
              <c:f>'Confident in US Ability'!$D$1</c:f>
              <c:strCache>
                <c:ptCount val="1"/>
                <c:pt idx="0">
                  <c:v>Post-Implementation (n=3)</c:v>
                </c:pt>
              </c:strCache>
            </c:strRef>
          </c:tx>
          <c:spPr>
            <a:solidFill>
              <a:srgbClr val="8E53A6"/>
            </a:solidFill>
            <a:ln>
              <a:noFill/>
            </a:ln>
            <a:effectLst/>
          </c:spPr>
          <c:invertIfNegative val="0"/>
          <c:cat>
            <c:strRef>
              <c:f>'Confident in US Ability'!$A$2:$A$6</c:f>
              <c:strCache>
                <c:ptCount val="5"/>
                <c:pt idx="0">
                  <c:v>Strongly disagree</c:v>
                </c:pt>
                <c:pt idx="1">
                  <c:v>Somewhat disagree</c:v>
                </c:pt>
                <c:pt idx="2">
                  <c:v>Neither agree nor disagree</c:v>
                </c:pt>
                <c:pt idx="3">
                  <c:v>Somewhat agree</c:v>
                </c:pt>
                <c:pt idx="4">
                  <c:v>Strongly agree</c:v>
                </c:pt>
              </c:strCache>
            </c:strRef>
          </c:cat>
          <c:val>
            <c:numRef>
              <c:f>'Confident in US Ability'!$D$2:$D$6</c:f>
              <c:numCache>
                <c:formatCode>General</c:formatCode>
                <c:ptCount val="5"/>
                <c:pt idx="0">
                  <c:v>0</c:v>
                </c:pt>
                <c:pt idx="1">
                  <c:v>0</c:v>
                </c:pt>
                <c:pt idx="2">
                  <c:v>0</c:v>
                </c:pt>
                <c:pt idx="3">
                  <c:v>1</c:v>
                </c:pt>
                <c:pt idx="4">
                  <c:v>2</c:v>
                </c:pt>
              </c:numCache>
            </c:numRef>
          </c:val>
          <c:extLst>
            <c:ext xmlns:c16="http://schemas.microsoft.com/office/drawing/2014/chart" uri="{C3380CC4-5D6E-409C-BE32-E72D297353CC}">
              <c16:uniqueId val="{00000001-378A-1A41-BFC2-B8FA79F6237D}"/>
            </c:ext>
          </c:extLst>
        </c:ser>
        <c:dLbls>
          <c:showLegendKey val="0"/>
          <c:showVal val="0"/>
          <c:showCatName val="0"/>
          <c:showSerName val="0"/>
          <c:showPercent val="0"/>
          <c:showBubbleSize val="0"/>
        </c:dLbls>
        <c:gapWidth val="100"/>
        <c:overlap val="-4"/>
        <c:axId val="497203168"/>
        <c:axId val="497405952"/>
      </c:barChart>
      <c:catAx>
        <c:axId val="497203168"/>
        <c:scaling>
          <c:orientation val="minMax"/>
        </c:scaling>
        <c:delete val="0"/>
        <c:axPos val="b"/>
        <c:title>
          <c:tx>
            <c:rich>
              <a:bodyPr rot="0" spcFirstLastPara="1" vertOverflow="ellipsis" vert="horz" wrap="square" anchor="ctr" anchorCtr="1"/>
              <a:lstStyle/>
              <a:p>
                <a:pPr>
                  <a:defRPr sz="3600" b="1" i="0" u="none" strike="noStrike" kern="1200" baseline="0">
                    <a:solidFill>
                      <a:schemeClr val="tx1"/>
                    </a:solidFill>
                    <a:latin typeface="Calibri" panose="020F0502020204030204" pitchFamily="34" charset="0"/>
                    <a:ea typeface="+mn-ea"/>
                    <a:cs typeface="Calibri" panose="020F0502020204030204" pitchFamily="34" charset="0"/>
                  </a:defRPr>
                </a:pPr>
                <a:r>
                  <a:rPr lang="en-US" sz="3600" b="1" dirty="0">
                    <a:solidFill>
                      <a:schemeClr val="tx1"/>
                    </a:solidFill>
                    <a:latin typeface="Calibri" panose="020F0502020204030204" pitchFamily="34" charset="0"/>
                    <a:cs typeface="Calibri" panose="020F0502020204030204" pitchFamily="34" charset="0"/>
                  </a:rPr>
                  <a:t>Responses</a:t>
                </a:r>
              </a:p>
            </c:rich>
          </c:tx>
          <c:layout>
            <c:manualLayout>
              <c:xMode val="edge"/>
              <c:yMode val="edge"/>
              <c:x val="0.47536917832198528"/>
              <c:y val="0.79305696173867046"/>
            </c:manualLayout>
          </c:layout>
          <c:overlay val="0"/>
          <c:spPr>
            <a:noFill/>
            <a:ln>
              <a:noFill/>
            </a:ln>
            <a:effectLst/>
          </c:spPr>
          <c:txPr>
            <a:bodyPr rot="0" spcFirstLastPara="1" vertOverflow="ellipsis" vert="horz" wrap="square" anchor="ctr" anchorCtr="1"/>
            <a:lstStyle/>
            <a:p>
              <a:pPr>
                <a:defRPr sz="3600" b="1"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200" b="0" i="0" u="none" strike="noStrike" kern="1200" baseline="0">
                <a:solidFill>
                  <a:schemeClr val="tx1"/>
                </a:solidFill>
                <a:latin typeface="Calibri" panose="020F0502020204030204" pitchFamily="34" charset="0"/>
                <a:ea typeface="Helvetica Neue" panose="02000503000000020004" pitchFamily="2" charset="0"/>
                <a:cs typeface="Calibri" panose="020F0502020204030204" pitchFamily="34" charset="0"/>
              </a:defRPr>
            </a:pPr>
            <a:endParaRPr lang="en-US"/>
          </a:p>
        </c:txPr>
        <c:crossAx val="497405952"/>
        <c:crosses val="autoZero"/>
        <c:auto val="1"/>
        <c:lblAlgn val="ctr"/>
        <c:lblOffset val="100"/>
        <c:noMultiLvlLbl val="0"/>
      </c:catAx>
      <c:valAx>
        <c:axId val="497405952"/>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3600" b="1" dirty="0">
                    <a:solidFill>
                      <a:schemeClr val="tx1"/>
                    </a:solidFill>
                    <a:latin typeface="Calibri" panose="020F0502020204030204" pitchFamily="34" charset="0"/>
                    <a:cs typeface="Calibri" panose="020F0502020204030204" pitchFamily="34" charset="0"/>
                  </a:rPr>
                  <a:t>Number of CRNAs </a:t>
                </a:r>
              </a:p>
            </c:rich>
          </c:tx>
          <c:layout>
            <c:manualLayout>
              <c:xMode val="edge"/>
              <c:yMode val="edge"/>
              <c:x val="1.2436429815556179E-2"/>
              <c:y val="0.13974312310890974"/>
            </c:manualLayout>
          </c:layout>
          <c:overlay val="0"/>
          <c:spPr>
            <a:noFill/>
            <a:ln>
              <a:noFill/>
            </a:ln>
            <a:effectLst/>
          </c:spPr>
          <c:txPr>
            <a:bodyPr rot="-540000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32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497203168"/>
        <c:crosses val="autoZero"/>
        <c:crossBetween val="between"/>
        <c:majorUnit val="1"/>
        <c:minorUnit val="1"/>
      </c:valAx>
      <c:spPr>
        <a:noFill/>
        <a:ln>
          <a:noFill/>
        </a:ln>
        <a:effectLst/>
      </c:spPr>
    </c:plotArea>
    <c:legend>
      <c:legendPos val="b"/>
      <c:legendEntry>
        <c:idx val="0"/>
        <c:txPr>
          <a:bodyPr rot="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legendEntry>
      <c:layout>
        <c:manualLayout>
          <c:xMode val="edge"/>
          <c:yMode val="edge"/>
          <c:x val="0.12772449419032755"/>
          <c:y val="0.90530848126866681"/>
          <c:w val="0.75054327343697425"/>
          <c:h val="7.7881997075748846E-2"/>
        </c:manualLayout>
      </c:layout>
      <c:overlay val="1"/>
      <c:spPr>
        <a:solidFill>
          <a:schemeClr val="bg1"/>
        </a:solidFill>
        <a:ln>
          <a:noFill/>
        </a:ln>
        <a:effectLst/>
      </c:spPr>
      <c:txPr>
        <a:bodyPr rot="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3175">
      <a:solidFill>
        <a:schemeClr val="bg1">
          <a:lumMod val="50000"/>
        </a:schemeClr>
      </a:solid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65951617167588"/>
          <c:y val="2.9588874307587606E-2"/>
          <c:w val="0.88345510449828846"/>
          <c:h val="0.56342001825151744"/>
        </c:manualLayout>
      </c:layout>
      <c:barChart>
        <c:barDir val="col"/>
        <c:grouping val="clustered"/>
        <c:varyColors val="0"/>
        <c:ser>
          <c:idx val="1"/>
          <c:order val="0"/>
          <c:tx>
            <c:strRef>
              <c:f>Barriers!$D$1</c:f>
              <c:strCache>
                <c:ptCount val="1"/>
                <c:pt idx="0">
                  <c:v>Post-Implementation (n=3)</c:v>
                </c:pt>
              </c:strCache>
            </c:strRef>
          </c:tx>
          <c:spPr>
            <a:solidFill>
              <a:srgbClr val="8E53A6"/>
            </a:solidFill>
            <a:ln>
              <a:noFill/>
            </a:ln>
            <a:effectLst/>
          </c:spPr>
          <c:invertIfNegative val="0"/>
          <c:dLbls>
            <c:delete val="1"/>
          </c:dLbls>
          <c:cat>
            <c:strRef>
              <c:f>Barriers!$A$2:$A$6</c:f>
              <c:strCache>
                <c:ptCount val="5"/>
                <c:pt idx="0">
                  <c:v>None</c:v>
                </c:pt>
                <c:pt idx="1">
                  <c:v>Inadequate education/training on ultrasound guided arterial catheterization</c:v>
                </c:pt>
                <c:pt idx="2">
                  <c:v>Lack of available ultrasound machinery</c:v>
                </c:pt>
                <c:pt idx="3">
                  <c:v>Prolonged procedure set-up and duration </c:v>
                </c:pt>
                <c:pt idx="4">
                  <c:v>Other: ___________</c:v>
                </c:pt>
              </c:strCache>
            </c:strRef>
          </c:cat>
          <c:val>
            <c:numRef>
              <c:f>Barriers!$D$2:$D$6</c:f>
              <c:numCache>
                <c:formatCode>General</c:formatCode>
                <c:ptCount val="5"/>
                <c:pt idx="0">
                  <c:v>0</c:v>
                </c:pt>
                <c:pt idx="1">
                  <c:v>0</c:v>
                </c:pt>
                <c:pt idx="2">
                  <c:v>3</c:v>
                </c:pt>
                <c:pt idx="3">
                  <c:v>0</c:v>
                </c:pt>
                <c:pt idx="4">
                  <c:v>0</c:v>
                </c:pt>
              </c:numCache>
            </c:numRef>
          </c:val>
          <c:extLst>
            <c:ext xmlns:c16="http://schemas.microsoft.com/office/drawing/2014/chart" uri="{C3380CC4-5D6E-409C-BE32-E72D297353CC}">
              <c16:uniqueId val="{00000000-F821-D44C-BC89-5E061944F2E3}"/>
            </c:ext>
          </c:extLst>
        </c:ser>
        <c:ser>
          <c:idx val="0"/>
          <c:order val="1"/>
          <c:tx>
            <c:strRef>
              <c:f>Barriers!$B$1</c:f>
              <c:strCache>
                <c:ptCount val="1"/>
                <c:pt idx="0">
                  <c:v>Pre-Implementation (n=4)</c:v>
                </c:pt>
              </c:strCache>
            </c:strRef>
          </c:tx>
          <c:spPr>
            <a:solidFill>
              <a:srgbClr val="00AEB0"/>
            </a:solidFill>
            <a:ln>
              <a:noFill/>
            </a:ln>
            <a:effectLst/>
          </c:spPr>
          <c:invertIfNegative val="0"/>
          <c:dLbls>
            <c:delete val="1"/>
          </c:dLbls>
          <c:cat>
            <c:strRef>
              <c:f>Barriers!$A$2:$A$6</c:f>
              <c:strCache>
                <c:ptCount val="5"/>
                <c:pt idx="0">
                  <c:v>None</c:v>
                </c:pt>
                <c:pt idx="1">
                  <c:v>Inadequate education/training on ultrasound guided arterial catheterization</c:v>
                </c:pt>
                <c:pt idx="2">
                  <c:v>Lack of available ultrasound machinery</c:v>
                </c:pt>
                <c:pt idx="3">
                  <c:v>Prolonged procedure set-up and duration </c:v>
                </c:pt>
                <c:pt idx="4">
                  <c:v>Other: ___________</c:v>
                </c:pt>
              </c:strCache>
            </c:strRef>
          </c:cat>
          <c:val>
            <c:numRef>
              <c:f>Barriers!$B$2:$B$6</c:f>
              <c:numCache>
                <c:formatCode>General</c:formatCode>
                <c:ptCount val="5"/>
                <c:pt idx="0">
                  <c:v>0</c:v>
                </c:pt>
                <c:pt idx="1">
                  <c:v>0</c:v>
                </c:pt>
                <c:pt idx="2">
                  <c:v>4</c:v>
                </c:pt>
                <c:pt idx="3">
                  <c:v>0</c:v>
                </c:pt>
                <c:pt idx="4">
                  <c:v>0</c:v>
                </c:pt>
              </c:numCache>
            </c:numRef>
          </c:val>
          <c:extLst>
            <c:ext xmlns:c16="http://schemas.microsoft.com/office/drawing/2014/chart" uri="{C3380CC4-5D6E-409C-BE32-E72D297353CC}">
              <c16:uniqueId val="{00000001-F821-D44C-BC89-5E061944F2E3}"/>
            </c:ext>
          </c:extLst>
        </c:ser>
        <c:dLbls>
          <c:showLegendKey val="0"/>
          <c:showVal val="1"/>
          <c:showCatName val="0"/>
          <c:showSerName val="0"/>
          <c:showPercent val="0"/>
          <c:showBubbleSize val="0"/>
        </c:dLbls>
        <c:gapWidth val="76"/>
        <c:overlap val="-4"/>
        <c:axId val="279440095"/>
        <c:axId val="279441807"/>
      </c:barChart>
      <c:catAx>
        <c:axId val="279440095"/>
        <c:scaling>
          <c:orientation val="maxMin"/>
        </c:scaling>
        <c:delete val="0"/>
        <c:axPos val="b"/>
        <c:title>
          <c:tx>
            <c:rich>
              <a:bodyPr rot="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r>
                  <a:rPr lang="en-US" sz="3600" b="1" dirty="0">
                    <a:latin typeface="Calibri" panose="020F0502020204030204" pitchFamily="34" charset="0"/>
                    <a:cs typeface="Calibri" panose="020F0502020204030204" pitchFamily="34" charset="0"/>
                  </a:rPr>
                  <a:t>Responses</a:t>
                </a:r>
              </a:p>
            </c:rich>
          </c:tx>
          <c:layout>
            <c:manualLayout>
              <c:xMode val="edge"/>
              <c:yMode val="edge"/>
              <c:x val="0.4712119525815594"/>
              <c:y val="0.8284188265808593"/>
            </c:manualLayout>
          </c:layout>
          <c:overlay val="0"/>
          <c:spPr>
            <a:noFill/>
            <a:ln>
              <a:noFill/>
            </a:ln>
            <a:effectLst/>
          </c:spPr>
          <c:txPr>
            <a:bodyPr rot="0" spcFirstLastPara="1" vertOverflow="ellipsis" vert="horz" wrap="square" anchor="ctr" anchorCtr="1"/>
            <a:lstStyle/>
            <a:p>
              <a:pPr>
                <a:defRPr sz="36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0"/>
          <a:lstStyle/>
          <a:p>
            <a:pPr>
              <a:defRPr sz="30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279441807"/>
        <c:crosses val="autoZero"/>
        <c:auto val="1"/>
        <c:lblAlgn val="ctr"/>
        <c:lblOffset val="10"/>
        <c:noMultiLvlLbl val="0"/>
      </c:catAx>
      <c:valAx>
        <c:axId val="279441807"/>
        <c:scaling>
          <c:orientation val="minMax"/>
          <c:max val="4"/>
          <c:min val="0"/>
        </c:scaling>
        <c:delete val="0"/>
        <c:axPos val="l"/>
        <c:majorGridlines>
          <c:spPr>
            <a:ln w="6350"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3200" b="1" i="0" u="none" strike="noStrike" kern="1200" baseline="0">
                    <a:solidFill>
                      <a:schemeClr val="tx1"/>
                    </a:solidFill>
                    <a:latin typeface="Calibri" panose="020F0502020204030204" pitchFamily="34" charset="0"/>
                    <a:ea typeface="+mn-ea"/>
                    <a:cs typeface="Calibri" panose="020F0502020204030204" pitchFamily="34" charset="0"/>
                  </a:defRPr>
                </a:pPr>
                <a:r>
                  <a:rPr lang="en-US" sz="3600" b="1" dirty="0">
                    <a:latin typeface="Calibri" panose="020F0502020204030204" pitchFamily="34" charset="0"/>
                    <a:cs typeface="Calibri" panose="020F0502020204030204" pitchFamily="34" charset="0"/>
                  </a:rPr>
                  <a:t>Number of CRNAs</a:t>
                </a:r>
              </a:p>
            </c:rich>
          </c:tx>
          <c:layout>
            <c:manualLayout>
              <c:xMode val="edge"/>
              <c:yMode val="edge"/>
              <c:x val="1.746231595083585E-2"/>
              <c:y val="0.14577024554111367"/>
            </c:manualLayout>
          </c:layout>
          <c:overlay val="0"/>
          <c:spPr>
            <a:noFill/>
            <a:ln>
              <a:noFill/>
            </a:ln>
            <a:effectLst/>
          </c:spPr>
          <c:txPr>
            <a:bodyPr rot="-5400000" spcFirstLastPara="1" vertOverflow="ellipsis" vert="horz" wrap="square" anchor="ctr" anchorCtr="1"/>
            <a:lstStyle/>
            <a:p>
              <a:pPr>
                <a:defRPr sz="3200" b="1"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title>
        <c:numFmt formatCode="General" sourceLinked="1"/>
        <c:majorTickMark val="out"/>
        <c:minorTickMark val="none"/>
        <c:tickLblPos val="high"/>
        <c:spPr>
          <a:noFill/>
          <a:ln>
            <a:noFill/>
          </a:ln>
          <a:effectLst/>
        </c:spPr>
        <c:txPr>
          <a:bodyPr rot="-60000000" spcFirstLastPara="1" vertOverflow="ellipsis" vert="horz" wrap="square" anchor="ctr" anchorCtr="1"/>
          <a:lstStyle/>
          <a:p>
            <a:pPr algn="just">
              <a:defRPr sz="3200" b="0" i="0" u="none" strike="noStrike" kern="1200" baseline="0">
                <a:solidFill>
                  <a:schemeClr val="tx1"/>
                </a:solidFill>
                <a:latin typeface="Calibri" panose="020F0502020204030204" pitchFamily="34" charset="0"/>
                <a:ea typeface="+mn-ea"/>
                <a:cs typeface="Calibri" panose="020F0502020204030204" pitchFamily="34" charset="0"/>
              </a:defRPr>
            </a:pPr>
            <a:endParaRPr lang="en-US"/>
          </a:p>
        </c:txPr>
        <c:crossAx val="279440095"/>
        <c:crosses val="max"/>
        <c:crossBetween val="between"/>
        <c:majorUnit val="1"/>
        <c:minorUnit val="1"/>
      </c:valAx>
      <c:spPr>
        <a:noFill/>
        <a:ln>
          <a:noFill/>
        </a:ln>
        <a:effectLst/>
      </c:spPr>
    </c:plotArea>
    <c:plotVisOnly val="1"/>
    <c:dispBlanksAs val="gap"/>
    <c:showDLblsOverMax val="0"/>
  </c:chart>
  <c:spPr>
    <a:noFill/>
    <a:ln w="3175">
      <a:solidFill>
        <a:schemeClr val="bg1">
          <a:lumMod val="50000"/>
        </a:schemeClr>
      </a:solidFill>
    </a:ln>
    <a:effectLst/>
  </c:spPr>
  <c:txPr>
    <a:bodyPr/>
    <a:lstStyle/>
    <a:p>
      <a:pPr>
        <a:defRPr>
          <a:solidFill>
            <a:schemeClr val="tx1"/>
          </a:solidFill>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hyperlink" Target="https://www.ihi.org/resources/Pages/HowtoImprove/ScienceofImprovementTestingChanges.aspx" TargetMode="External"/><Relationship Id="rId7" Type="http://schemas.openxmlformats.org/officeDocument/2006/relationships/chart" Target="../charts/chart1.xml"/><Relationship Id="rId2" Type="http://schemas.openxmlformats.org/officeDocument/2006/relationships/hyperlink" Target="https://doi.org/10.1053/j.jvca.2020.12.018" TargetMode="External"/><Relationship Id="rId1" Type="http://schemas.openxmlformats.org/officeDocument/2006/relationships/slideLayout" Target="../slideLayouts/slideLayout7.xml"/><Relationship Id="rId6" Type="http://schemas.openxmlformats.org/officeDocument/2006/relationships/image" Target="../media/image1.tif"/><Relationship Id="rId5" Type="http://schemas.openxmlformats.org/officeDocument/2006/relationships/hyperlink" Target="https://doi.org/10.5811/westjem.2019.12.44583" TargetMode="External"/><Relationship Id="rId4" Type="http://schemas.openxmlformats.org/officeDocument/2006/relationships/hyperlink" Target="https://doi.org/10.1016/j.chest.2019.08.2209" TargetMode="Externa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3331822" y="5639678"/>
            <a:ext cx="16005174"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0941072" y="5621858"/>
            <a:ext cx="12062716"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041460" y="15357874"/>
            <a:ext cx="11915924"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146947" y="25461800"/>
            <a:ext cx="11842333" cy="82719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2024061" y="5639678"/>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887411" y="5240337"/>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731621" y="5240139"/>
            <a:ext cx="16614779"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29946600" y="5283489"/>
            <a:ext cx="11846703" cy="704850"/>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29951214" y="15157795"/>
            <a:ext cx="11650813"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101" name="Text Box 53"/>
          <p:cNvSpPr txBox="1">
            <a:spLocks noChangeArrowheads="1"/>
          </p:cNvSpPr>
          <p:nvPr/>
        </p:nvSpPr>
        <p:spPr bwMode="auto">
          <a:xfrm>
            <a:off x="29946600" y="25170153"/>
            <a:ext cx="11655427"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858500" y="696914"/>
            <a:ext cx="21945600" cy="38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sz="5400" b="1" dirty="0">
                <a:solidFill>
                  <a:srgbClr val="FFCC18"/>
                </a:solidFill>
                <a:effectLst/>
                <a:latin typeface="+mj-lt"/>
                <a:ea typeface="Times New Roman" panose="02020603050405020304" pitchFamily="18" charset="0"/>
              </a:rPr>
              <a:t>Assessing Anesthesia Providers' Perceptions of Ultrasound-Guided Arterial Catheterizations: A DNP Project</a:t>
            </a:r>
            <a:endParaRPr lang="en-US" altLang="en-US" sz="5400" b="1" dirty="0">
              <a:solidFill>
                <a:srgbClr val="FFCC18"/>
              </a:solidFill>
              <a:latin typeface="+mj-lt"/>
            </a:endParaRPr>
          </a:p>
          <a:p>
            <a:pPr algn="ctr">
              <a:spcBef>
                <a:spcPct val="30000"/>
              </a:spcBef>
              <a:defRPr/>
            </a:pPr>
            <a:r>
              <a:rPr lang="en-US" altLang="en-US" sz="5400" b="1" dirty="0">
                <a:solidFill>
                  <a:schemeClr val="bg1"/>
                </a:solidFill>
              </a:rPr>
              <a:t>Paige M. Chase, BSN, SRNA</a:t>
            </a:r>
          </a:p>
          <a:p>
            <a:pPr algn="ctr">
              <a:spcBef>
                <a:spcPct val="30000"/>
              </a:spcBef>
              <a:defRPr/>
            </a:pPr>
            <a:r>
              <a:rPr lang="en-US" altLang="en-US" sz="5400" b="1" dirty="0">
                <a:solidFill>
                  <a:schemeClr val="bg1"/>
                </a:solidFill>
              </a:rPr>
              <a:t>Travis </a:t>
            </a:r>
            <a:r>
              <a:rPr lang="en-US" altLang="en-US" sz="5400" b="1" dirty="0" err="1">
                <a:solidFill>
                  <a:schemeClr val="bg1"/>
                </a:solidFill>
              </a:rPr>
              <a:t>Chabo</a:t>
            </a:r>
            <a:r>
              <a:rPr lang="en-US" altLang="en-US" sz="5400" b="1" dirty="0">
                <a:solidFill>
                  <a:schemeClr val="bg1"/>
                </a:solidFill>
              </a:rPr>
              <a:t>, PhD, CRNA,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dirty="0">
                <a:solidFill>
                  <a:schemeClr val="bg1"/>
                </a:solidFill>
              </a:rPr>
              <a:t>chasep12@students.ecu.edu</a:t>
            </a:r>
            <a:endParaRPr lang="en-US" altLang="en-US" sz="377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2103324" y="20310474"/>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887411" y="19927009"/>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887412" y="6613524"/>
            <a:ext cx="10286999" cy="12645148"/>
          </a:xfrm>
          <a:prstGeom prst="rect">
            <a:avLst/>
          </a:prstGeom>
          <a:noFill/>
          <a:ln>
            <a:solidFill>
              <a:srgbClr val="3F006A"/>
            </a:solidFill>
          </a:ln>
        </p:spPr>
        <p:txBody>
          <a:bodyPr wrap="square" rtlCol="0">
            <a:noAutofit/>
          </a:bodyPr>
          <a:lstStyle/>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latin typeface="Calibri" panose="020F0502020204030204" pitchFamily="34" charset="0"/>
                <a:ea typeface="Helvetica Neue" panose="02000503000000020004" pitchFamily="2" charset="0"/>
                <a:cs typeface="Calibri" panose="020F0502020204030204" pitchFamily="34" charset="0"/>
                <a:sym typeface="Calibri"/>
              </a:rPr>
              <a:t>The use of ultrasound guidance for radial artery catheterization was associated with a 32% lower risk of first-attempt failure compared with traditional techniques  (Wang et al., 2020)</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latin typeface="Calibri" panose="020F0502020204030204" pitchFamily="34" charset="0"/>
                <a:ea typeface="Helvetica Neue" panose="02000503000000020004" pitchFamily="2" charset="0"/>
                <a:cs typeface="Calibri" panose="020F0502020204030204" pitchFamily="34" charset="0"/>
                <a:sym typeface="Calibri"/>
              </a:rPr>
              <a:t>Ultrasound guidance decreases radial artery hematoma formation by 61%  (Wang et al., 2020)</a:t>
            </a:r>
            <a:endParaRPr lang="en-US" sz="3600" dirty="0">
              <a:latin typeface="Calibri" panose="020F0502020204030204" pitchFamily="34" charset="0"/>
              <a:cs typeface="Calibri" panose="020F0502020204030204" pitchFamily="34" charset="0"/>
              <a:sym typeface="Calibri"/>
            </a:endParaRP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latin typeface="Calibri" panose="020F0502020204030204" pitchFamily="34" charset="0"/>
                <a:ea typeface="Helvetica Neue" panose="02000503000000020004" pitchFamily="2" charset="0"/>
                <a:cs typeface="Calibri" panose="020F0502020204030204" pitchFamily="34" charset="0"/>
                <a:sym typeface="Calibri"/>
              </a:rPr>
              <a:t>A randomized controlled trial showed overall success rates improved from 47% to 96% when ultrasound was used  (Wilson et al., 2020)</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latin typeface="Calibri" panose="020F0502020204030204" pitchFamily="34" charset="0"/>
                <a:ea typeface="Helvetica Neue" panose="02000503000000020004" pitchFamily="2" charset="0"/>
                <a:cs typeface="Calibri" panose="020F0502020204030204" pitchFamily="34" charset="0"/>
                <a:sym typeface="Calibri"/>
              </a:rPr>
              <a:t>Surgical delays due to difficulty placing lines, defined as greater than fifteen minutes, decreased from 12% to 4% when ultrasound guidance was used  (Fatima et al., 2021) </a:t>
            </a:r>
          </a:p>
          <a:p>
            <a:pPr marL="133351" lvl="0" algn="l" rtl="0">
              <a:spcBef>
                <a:spcPts val="2200"/>
              </a:spcBef>
              <a:spcAft>
                <a:spcPts val="0"/>
              </a:spcAft>
              <a:buClr>
                <a:srgbClr val="502D7F"/>
              </a:buClr>
              <a:buSzPct val="70000"/>
            </a:pPr>
            <a:endParaRPr lang="en-US" sz="3600" dirty="0">
              <a:latin typeface="Calibri" panose="020F0502020204030204" pitchFamily="34" charset="0"/>
              <a:ea typeface="Helvetica Neue" panose="02000503000000020004" pitchFamily="2" charset="0"/>
              <a:cs typeface="Calibri" panose="020F0502020204030204" pitchFamily="34" charset="0"/>
              <a:sym typeface="Calibri"/>
            </a:endParaRPr>
          </a:p>
          <a:p>
            <a:pPr marL="133351" lvl="0" algn="l" rtl="0">
              <a:spcBef>
                <a:spcPts val="2200"/>
              </a:spcBef>
              <a:spcAft>
                <a:spcPts val="0"/>
              </a:spcAft>
              <a:buClr>
                <a:srgbClr val="502D7F"/>
              </a:buClr>
              <a:buSzPct val="70000"/>
            </a:pPr>
            <a:r>
              <a:rPr lang="en-US" sz="3600" dirty="0">
                <a:effectLst/>
                <a:latin typeface="Calibri" panose="020F0502020204030204" pitchFamily="34" charset="0"/>
                <a:ea typeface="Helvetica Neue" panose="02000503000000020004" pitchFamily="2" charset="0"/>
                <a:cs typeface="Calibri" panose="020F0502020204030204" pitchFamily="34" charset="0"/>
              </a:rPr>
              <a:t>The purpose of this DNP quality improvement project was to develop, implement, and evaluate the perceived adequacy of an educational resource designed specifically for anesthesia providers for improving awareness of and preference for utilization of ultrasound for arterial catheterization.</a:t>
            </a:r>
            <a:r>
              <a:rPr lang="en-US" sz="3600" dirty="0">
                <a:effectLst/>
                <a:latin typeface="Calibri" panose="020F0502020204030204" pitchFamily="34" charset="0"/>
                <a:cs typeface="Calibri" panose="020F0502020204030204" pitchFamily="34" charset="0"/>
              </a:rPr>
              <a:t> </a:t>
            </a:r>
            <a:endParaRPr lang="en-US" sz="3600" dirty="0">
              <a:latin typeface="Calibri" panose="020F0502020204030204" pitchFamily="34" charset="0"/>
              <a:cs typeface="Calibri" panose="020F0502020204030204" pitchFamily="34" charset="0"/>
            </a:endParaRPr>
          </a:p>
        </p:txBody>
      </p:sp>
      <p:sp>
        <p:nvSpPr>
          <p:cNvPr id="29" name="TextBox 28"/>
          <p:cNvSpPr txBox="1"/>
          <p:nvPr/>
        </p:nvSpPr>
        <p:spPr>
          <a:xfrm>
            <a:off x="887412" y="21398789"/>
            <a:ext cx="10287000" cy="10822697"/>
          </a:xfrm>
          <a:prstGeom prst="rect">
            <a:avLst/>
          </a:prstGeom>
          <a:noFill/>
          <a:ln>
            <a:solidFill>
              <a:srgbClr val="3F006A"/>
            </a:solidFill>
          </a:ln>
        </p:spPr>
        <p:txBody>
          <a:bodyPr wrap="square" rtlCol="0">
            <a:noAutofit/>
          </a:bodyPr>
          <a:lstStyle/>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Calibri"/>
                <a:cs typeface="Calibri" panose="020F0502020204030204" pitchFamily="34" charset="0"/>
                <a:sym typeface="Calibri"/>
              </a:rPr>
              <a:t>Pre- and post-implementation survey design model adapted from the Institute for Healthcare Improvement (2023) Plan-Do-Study-Act framework.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Calibri"/>
                <a:cs typeface="Calibri" panose="020F0502020204030204" pitchFamily="34" charset="0"/>
                <a:sym typeface="Calibri"/>
              </a:rPr>
              <a:t>Literature review was performed to develop an educational resource using high-level evidence.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CRNA participants were asked to complete a pre-implementation Qualtrics survey.</a:t>
            </a:r>
            <a:endParaRPr lang="en-US" sz="36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Participants were asked to view and utilize an educational </a:t>
            </a:r>
            <a:r>
              <a:rPr lang="en-US"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resource handout and a dictated instructional PowerPoint presentation over a period of 18 days.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CRNA participants were asked to complete a post-implementation Qualtrics survey.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rgbClr val="000000"/>
                </a:solidFill>
                <a:latin typeface="Calibri" panose="020F0502020204030204" pitchFamily="34" charset="0"/>
                <a:ea typeface="Times New Roman" panose="02020603050405020304" pitchFamily="18" charset="0"/>
                <a:cs typeface="Calibri" panose="020F0502020204030204" pitchFamily="34" charset="0"/>
              </a:rPr>
              <a:t>Data was analyzed using Microsoft Excel to assess for changes in CRNA awareness and preference.</a:t>
            </a:r>
          </a:p>
        </p:txBody>
      </p:sp>
      <p:sp>
        <p:nvSpPr>
          <p:cNvPr id="30" name="TextBox 29"/>
          <p:cNvSpPr txBox="1"/>
          <p:nvPr/>
        </p:nvSpPr>
        <p:spPr>
          <a:xfrm>
            <a:off x="11731621" y="6613524"/>
            <a:ext cx="17605375" cy="25607962"/>
          </a:xfrm>
          <a:prstGeom prst="rect">
            <a:avLst/>
          </a:prstGeom>
          <a:noFill/>
          <a:ln>
            <a:solidFill>
              <a:schemeClr val="tx1"/>
            </a:solidFill>
          </a:ln>
        </p:spPr>
        <p:txBody>
          <a:bodyPr wrap="square" rtlCol="0">
            <a:noAutofit/>
          </a:bodyPr>
          <a:lstStyle/>
          <a:p>
            <a:pPr marL="0" marR="0">
              <a:spcBef>
                <a:spcPts val="0"/>
              </a:spcBef>
              <a:spcAft>
                <a:spcPts val="0"/>
              </a:spcAft>
            </a:pPr>
            <a:r>
              <a:rPr lang="en-US" sz="3600" b="1" dirty="0">
                <a:effectLst/>
                <a:latin typeface="Calibri" panose="020F0502020204030204" pitchFamily="34" charset="0"/>
                <a:ea typeface="Times New Roman" panose="02020603050405020304" pitchFamily="18" charset="0"/>
                <a:cs typeface="Calibri" panose="020F0502020204030204" pitchFamily="34" charset="0"/>
              </a:rPr>
              <a:t> </a:t>
            </a:r>
          </a:p>
          <a:p>
            <a:pPr marL="0" marR="0">
              <a:spcBef>
                <a:spcPts val="0"/>
              </a:spcBef>
              <a:spcAft>
                <a:spcPts val="0"/>
              </a:spcAft>
            </a:pPr>
            <a:r>
              <a:rPr lang="en-US" sz="3600" b="1" dirty="0">
                <a:effectLst/>
                <a:latin typeface="Calibri" panose="020F0502020204030204" pitchFamily="34" charset="0"/>
                <a:ea typeface="Times New Roman" panose="02020603050405020304" pitchFamily="18" charset="0"/>
                <a:cs typeface="Calibri" panose="020F0502020204030204" pitchFamily="34" charset="0"/>
              </a:rPr>
              <a:t> Figure 1 </a:t>
            </a:r>
            <a:endParaRPr lang="en-US" sz="3600" dirty="0">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1800"/>
              </a:spcBef>
              <a:spcAft>
                <a:spcPts val="0"/>
              </a:spcAft>
            </a:pPr>
            <a:r>
              <a:rPr lang="en-US" sz="3600" dirty="0">
                <a:effectLst/>
                <a:latin typeface="Calibri" panose="020F0502020204030204" pitchFamily="34" charset="0"/>
                <a:ea typeface="Times New Roman" panose="02020603050405020304" pitchFamily="18" charset="0"/>
                <a:cs typeface="Calibri" panose="020F0502020204030204" pitchFamily="34" charset="0"/>
              </a:rPr>
              <a:t>   </a:t>
            </a:r>
            <a:r>
              <a:rPr lang="en-US" sz="3600" i="1" dirty="0">
                <a:effectLst/>
                <a:latin typeface="Calibri" panose="020F0502020204030204" pitchFamily="34" charset="0"/>
                <a:ea typeface="Times New Roman" panose="02020603050405020304" pitchFamily="18" charset="0"/>
                <a:cs typeface="Calibri" panose="020F0502020204030204" pitchFamily="34" charset="0"/>
              </a:rPr>
              <a:t>CRNA Confidence in Ability for Ultrasound-Guided Arterial Line Placement</a:t>
            </a:r>
          </a:p>
          <a:p>
            <a:pPr marL="0" marR="0">
              <a:spcBef>
                <a:spcPts val="0"/>
              </a:spcBef>
              <a:spcAft>
                <a:spcPts val="3600"/>
              </a:spcAft>
            </a:pPr>
            <a:endParaRPr lang="en-US" sz="3600" i="1" dirty="0">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i="1" dirty="0">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endParaRPr lang="en-US" sz="3600" b="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endParaRPr lang="en-US" sz="3600" b="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p>
          <a:p>
            <a:pPr marL="0" marR="0">
              <a:spcBef>
                <a:spcPts val="0"/>
              </a:spcBef>
              <a:spcAft>
                <a:spcPts val="0"/>
              </a:spcAft>
            </a:pPr>
            <a:endPar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endParaRPr lang="en-US" sz="3600" b="1"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endPar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0"/>
              </a:spcAft>
            </a:pP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Figure 2</a:t>
            </a:r>
            <a:endParaRPr lang="en-US" sz="3600" dirty="0">
              <a:effectLst/>
              <a:latin typeface="Calibri" panose="020F0502020204030204" pitchFamily="34" charset="0"/>
              <a:ea typeface="Times New Roman" panose="02020603050405020304" pitchFamily="18" charset="0"/>
              <a:cs typeface="Calibri" panose="020F0502020204030204" pitchFamily="34" charset="0"/>
            </a:endParaRPr>
          </a:p>
          <a:p>
            <a:pPr marL="0" marR="0">
              <a:spcBef>
                <a:spcPts val="1800"/>
              </a:spcBef>
              <a:spcAft>
                <a:spcPts val="0"/>
              </a:spcAft>
              <a:tabLst>
                <a:tab pos="968375" algn="l"/>
              </a:tabLst>
            </a:pPr>
            <a:r>
              <a:rPr lang="en-US" sz="36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Perceived Barriers to Utilizing Ultrasound for Arterial Line Placement </a:t>
            </a:r>
            <a:endParaRPr lang="en-US" sz="3600" dirty="0">
              <a:effectLst/>
              <a:latin typeface="Calibri" panose="020F0502020204030204" pitchFamily="34" charset="0"/>
              <a:ea typeface="Times New Roman" panose="02020603050405020304" pitchFamily="18" charset="0"/>
              <a:cs typeface="Calibri" panose="020F0502020204030204" pitchFamily="34" charset="0"/>
            </a:endParaRPr>
          </a:p>
          <a:p>
            <a:endParaRPr lang="en-US" sz="6000" i="1" dirty="0">
              <a:latin typeface="Calibri" panose="020F0502020204030204" pitchFamily="34" charset="0"/>
              <a:cs typeface="Calibri" panose="020F0502020204030204" pitchFamily="34" charset="0"/>
            </a:endParaRPr>
          </a:p>
          <a:p>
            <a:pPr marL="0" marR="0">
              <a:spcBef>
                <a:spcPts val="0"/>
              </a:spcBef>
              <a:spcAft>
                <a:spcPts val="3600"/>
              </a:spcAft>
            </a:pPr>
            <a:endParaRPr lang="en-US" sz="3600" i="1" dirty="0">
              <a:latin typeface="Calibri" panose="020F0502020204030204" pitchFamily="34" charset="0"/>
              <a:ea typeface="Times New Roman" panose="02020603050405020304" pitchFamily="18" charset="0"/>
              <a:cs typeface="Calibri" panose="020F0502020204030204" pitchFamily="34" charset="0"/>
            </a:endParaRPr>
          </a:p>
          <a:p>
            <a:pPr marL="0" marR="0">
              <a:spcBef>
                <a:spcPts val="0"/>
              </a:spcBef>
              <a:spcAft>
                <a:spcPts val="3600"/>
              </a:spcAft>
            </a:pPr>
            <a:endParaRPr lang="en-US" sz="3600"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31" name="TextBox 30"/>
          <p:cNvSpPr txBox="1"/>
          <p:nvPr/>
        </p:nvSpPr>
        <p:spPr>
          <a:xfrm>
            <a:off x="29946600" y="6629400"/>
            <a:ext cx="13057188" cy="7878474"/>
          </a:xfrm>
          <a:prstGeom prst="rect">
            <a:avLst/>
          </a:prstGeom>
          <a:noFill/>
          <a:ln>
            <a:solidFill>
              <a:srgbClr val="3F006A"/>
            </a:solidFill>
          </a:ln>
        </p:spPr>
        <p:txBody>
          <a:bodyPr wrap="square" rtlCol="0">
            <a:noAutofit/>
          </a:bodyPr>
          <a:lstStyle/>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CRNAs’ confidence in ability for ultrasound-guided (USG) arterial line placement increased compared to pre-implementation responses.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CRNAs’ awareness of the advantages of USG arterial line remained mostly unchanged from the pre- to post-implementation survey.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100% of CRNA participants identified lack of available ultrasound machinery as the only barrier to utilizing ultrasound for arterial line placement.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CRNAs’ likeliness to use ultrasound for arterial line placement increased in the post-implementation survey. </a:t>
            </a:r>
            <a:endParaRPr lang="en-US" sz="36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a:spcBef>
                <a:spcPts val="2200"/>
              </a:spcBef>
            </a:pPr>
            <a:endParaRPr lang="en-US" sz="3600" i="1" dirty="0">
              <a:latin typeface="Calibri" panose="020F0502020204030204" pitchFamily="34" charset="0"/>
              <a:cs typeface="Calibri" panose="020F0502020204030204" pitchFamily="34" charset="0"/>
            </a:endParaRPr>
          </a:p>
        </p:txBody>
      </p:sp>
      <p:sp>
        <p:nvSpPr>
          <p:cNvPr id="32" name="TextBox 31"/>
          <p:cNvSpPr txBox="1"/>
          <p:nvPr/>
        </p:nvSpPr>
        <p:spPr>
          <a:xfrm>
            <a:off x="29946600" y="16459200"/>
            <a:ext cx="13057188" cy="8290716"/>
          </a:xfrm>
          <a:prstGeom prst="rect">
            <a:avLst/>
          </a:prstGeom>
          <a:noFill/>
          <a:ln>
            <a:solidFill>
              <a:srgbClr val="3F006A"/>
            </a:solidFill>
          </a:ln>
        </p:spPr>
        <p:txBody>
          <a:bodyPr wrap="square" rtlCol="0">
            <a:noAutofit/>
          </a:bodyPr>
          <a:lstStyle/>
          <a:p>
            <a:pPr marL="133351" lvl="0" algn="l" rtl="0">
              <a:spcBef>
                <a:spcPts val="2200"/>
              </a:spcBef>
              <a:spcAft>
                <a:spcPts val="0"/>
              </a:spcAft>
              <a:buClr>
                <a:srgbClr val="502D7F"/>
              </a:buClr>
              <a:buSzPct val="70000"/>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CRNA participant responses reflected increased confidence and likelihood to incorporate USG arterial catheterizations into their practice.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The lack of available ultrasound machinery remains a priority barrier to incorporation into practice and offers explanation for current low usage.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Future implementation should build on the educational resources by including a hands-on training and skills workshop. </a:t>
            </a:r>
          </a:p>
          <a:p>
            <a:pPr marL="590551" lvl="0" indent="-457200" algn="l" rtl="0">
              <a:spcBef>
                <a:spcPts val="2200"/>
              </a:spcBef>
              <a:spcAft>
                <a:spcPts val="0"/>
              </a:spcAft>
              <a:buClr>
                <a:srgbClr val="502D7F"/>
              </a:buClr>
              <a:buSzPct val="70000"/>
              <a:buFont typeface="Arial" panose="020B0604020202020204" pitchFamily="34" charset="0"/>
              <a:buChar char="•"/>
            </a:pPr>
            <a:r>
              <a:rPr lang="en-US" sz="3600" dirty="0">
                <a:solidFill>
                  <a:schemeClr val="dk1"/>
                </a:solidFill>
                <a:latin typeface="Calibri" panose="020F0502020204030204" pitchFamily="34" charset="0"/>
                <a:ea typeface="Times New Roman" panose="02020603050405020304" pitchFamily="18" charset="0"/>
                <a:cs typeface="Calibri" panose="020F0502020204030204" pitchFamily="34" charset="0"/>
                <a:sym typeface="Calibri"/>
              </a:rPr>
              <a:t>Further research is needed, including obtaining a larger sample size, a longer study period, and additional cost-benefit analyses on obtaining ultrasound machinery and the implications for its use perioperatively. </a:t>
            </a:r>
          </a:p>
        </p:txBody>
      </p:sp>
      <p:sp>
        <p:nvSpPr>
          <p:cNvPr id="33" name="TextBox 32"/>
          <p:cNvSpPr txBox="1"/>
          <p:nvPr/>
        </p:nvSpPr>
        <p:spPr>
          <a:xfrm>
            <a:off x="29946600" y="26536649"/>
            <a:ext cx="13057188" cy="5700713"/>
          </a:xfrm>
          <a:prstGeom prst="rect">
            <a:avLst/>
          </a:prstGeom>
          <a:noFill/>
          <a:ln>
            <a:solidFill>
              <a:srgbClr val="3F006A"/>
            </a:solidFill>
          </a:ln>
        </p:spPr>
        <p:txBody>
          <a:bodyPr wrap="square" rtlCol="0">
            <a:noAutofit/>
          </a:bodyPr>
          <a:lstStyle/>
          <a:p>
            <a:pPr indent="-457200">
              <a:spcBef>
                <a:spcPts val="1200"/>
              </a:spcBef>
              <a:spcAft>
                <a:spcPts val="600"/>
              </a:spcAft>
            </a:pPr>
            <a:r>
              <a:rPr lang="en-US" sz="2500" dirty="0">
                <a:effectLst/>
                <a:latin typeface="Calibri" panose="020F0502020204030204" pitchFamily="34" charset="0"/>
                <a:ea typeface="Times New Roman" panose="02020603050405020304" pitchFamily="18" charset="0"/>
                <a:cs typeface="Calibri" panose="020F0502020204030204" pitchFamily="34" charset="0"/>
              </a:rPr>
              <a:t>Fatima, H., Chaudhary, O., Krumm, S., </a:t>
            </a:r>
            <a:r>
              <a:rPr lang="en-US" sz="2500" dirty="0" err="1">
                <a:effectLst/>
                <a:latin typeface="Calibri" panose="020F0502020204030204" pitchFamily="34" charset="0"/>
                <a:ea typeface="Times New Roman" panose="02020603050405020304" pitchFamily="18" charset="0"/>
                <a:cs typeface="Calibri" panose="020F0502020204030204" pitchFamily="34" charset="0"/>
              </a:rPr>
              <a:t>Mufarrih</a:t>
            </a:r>
            <a:r>
              <a:rPr lang="en-US" sz="2500" dirty="0">
                <a:effectLst/>
                <a:latin typeface="Calibri" panose="020F0502020204030204" pitchFamily="34" charset="0"/>
                <a:ea typeface="Times New Roman" panose="02020603050405020304" pitchFamily="18" charset="0"/>
                <a:cs typeface="Calibri" panose="020F0502020204030204" pitchFamily="34" charset="0"/>
              </a:rPr>
              <a:t>, S. H., Qureshi, N. Q., Oren-Grinberg, A., Bose, R. R., Huang, L., Mahmood, F., &amp; </a:t>
            </a:r>
            <a:r>
              <a:rPr lang="en-US" sz="2500" dirty="0" err="1">
                <a:effectLst/>
                <a:latin typeface="Calibri" panose="020F0502020204030204" pitchFamily="34" charset="0"/>
                <a:ea typeface="Times New Roman" panose="02020603050405020304" pitchFamily="18" charset="0"/>
                <a:cs typeface="Calibri" panose="020F0502020204030204" pitchFamily="34" charset="0"/>
              </a:rPr>
              <a:t>Matyal</a:t>
            </a:r>
            <a:r>
              <a:rPr lang="en-US" sz="2500" dirty="0">
                <a:effectLst/>
                <a:latin typeface="Calibri" panose="020F0502020204030204" pitchFamily="34" charset="0"/>
                <a:ea typeface="Times New Roman" panose="02020603050405020304" pitchFamily="18" charset="0"/>
                <a:cs typeface="Calibri" panose="020F0502020204030204" pitchFamily="34" charset="0"/>
              </a:rPr>
              <a:t>, R. (2021). Workflow of ultrasound-guided arterial access.</a:t>
            </a:r>
            <a:r>
              <a:rPr lang="en-US" sz="2500" i="1" dirty="0">
                <a:effectLst/>
                <a:latin typeface="Calibri" panose="020F0502020204030204" pitchFamily="34" charset="0"/>
                <a:ea typeface="Times New Roman" panose="02020603050405020304" pitchFamily="18" charset="0"/>
                <a:cs typeface="Calibri" panose="020F0502020204030204" pitchFamily="34" charset="0"/>
              </a:rPr>
              <a:t> Journal of Cardiothoracic and Vascular Anesthesia, 35</a:t>
            </a:r>
            <a:r>
              <a:rPr lang="en-US" sz="2500" dirty="0">
                <a:effectLst/>
                <a:latin typeface="Calibri" panose="020F0502020204030204" pitchFamily="34" charset="0"/>
                <a:ea typeface="Times New Roman" panose="02020603050405020304" pitchFamily="18" charset="0"/>
                <a:cs typeface="Calibri" panose="020F0502020204030204" pitchFamily="34" charset="0"/>
              </a:rPr>
              <a:t>(6), 1611-1617. </a:t>
            </a:r>
            <a:r>
              <a:rPr lang="en-US" sz="2500" strike="noStrike" dirty="0">
                <a:effectLst/>
                <a:uFill>
                  <a:solidFill>
                    <a:srgbClr val="0B37B2"/>
                  </a:solidFill>
                </a:uFill>
                <a:latin typeface="Calibri" panose="020F0502020204030204" pitchFamily="34" charset="0"/>
                <a:ea typeface="Times New Roman" panose="02020603050405020304" pitchFamily="18" charset="0"/>
                <a:cs typeface="Calibri" panose="020F0502020204030204" pitchFamily="34" charset="0"/>
                <a:hlinkClick r:id="rId2">
                  <a:extLst>
                    <a:ext uri="{A12FA001-AC4F-418D-AE19-62706E023703}">
                      <ahyp:hlinkClr xmlns:ahyp="http://schemas.microsoft.com/office/drawing/2018/hyperlinkcolor" val="tx"/>
                    </a:ext>
                  </a:extLst>
                </a:hlinkClick>
              </a:rPr>
              <a:t>https://doi.org/10.1053/j.jvca.2020.12.018</a:t>
            </a:r>
            <a:r>
              <a:rPr lang="en-US" sz="2500" dirty="0">
                <a:effectLst/>
                <a:latin typeface="Calibri" panose="020F0502020204030204" pitchFamily="34" charset="0"/>
                <a:ea typeface="Times New Roman" panose="02020603050405020304" pitchFamily="18" charset="0"/>
                <a:cs typeface="Calibri" panose="020F0502020204030204" pitchFamily="34" charset="0"/>
              </a:rPr>
              <a:t> </a:t>
            </a:r>
            <a:endParaRPr lang="en-US" sz="2500" dirty="0">
              <a:latin typeface="Calibri" panose="020F0502020204030204" pitchFamily="34" charset="0"/>
              <a:ea typeface="Times New Roman" panose="02020603050405020304" pitchFamily="18" charset="0"/>
              <a:cs typeface="Calibri" panose="020F0502020204030204" pitchFamily="34" charset="0"/>
            </a:endParaRPr>
          </a:p>
          <a:p>
            <a:pPr marR="0" indent="-457200">
              <a:spcBef>
                <a:spcPts val="1200"/>
              </a:spcBef>
              <a:spcAft>
                <a:spcPts val="0"/>
              </a:spcAft>
            </a:pPr>
            <a:r>
              <a:rPr lang="en-US" sz="2500" dirty="0">
                <a:effectLst/>
                <a:latin typeface="Calibri" panose="020F0502020204030204" pitchFamily="34" charset="0"/>
                <a:ea typeface="Times New Roman" panose="02020603050405020304" pitchFamily="18" charset="0"/>
                <a:cs typeface="Calibri" panose="020F0502020204030204" pitchFamily="34" charset="0"/>
              </a:rPr>
              <a:t>Institute for Healthcare Improvement. (2023). </a:t>
            </a:r>
            <a:r>
              <a:rPr lang="en-US" sz="2500" i="1" dirty="0">
                <a:effectLst/>
                <a:latin typeface="Calibri" panose="020F0502020204030204" pitchFamily="34" charset="0"/>
                <a:ea typeface="Times New Roman" panose="02020603050405020304" pitchFamily="18" charset="0"/>
                <a:cs typeface="Calibri" panose="020F0502020204030204" pitchFamily="34" charset="0"/>
              </a:rPr>
              <a:t>Science of improvement: Testing changes.</a:t>
            </a:r>
            <a:r>
              <a:rPr lang="en-US" sz="2500" i="1" dirty="0">
                <a:latin typeface="Calibri" panose="020F0502020204030204" pitchFamily="34" charset="0"/>
                <a:ea typeface="Times New Roman" panose="02020603050405020304" pitchFamily="18" charset="0"/>
                <a:cs typeface="Calibri" panose="020F0502020204030204" pitchFamily="34" charset="0"/>
              </a:rPr>
              <a:t> </a:t>
            </a:r>
            <a:r>
              <a:rPr lang="en-US" sz="2500" dirty="0">
                <a:effectLst/>
                <a:latin typeface="Calibri" panose="020F0502020204030204" pitchFamily="34"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https://www.ihi.org/resources/Pages/HowtoImprove/ScienceofImprovementTestingChanges.aspx</a:t>
            </a:r>
            <a:r>
              <a:rPr lang="en-US" sz="2500" dirty="0">
                <a:effectLst/>
                <a:latin typeface="Calibri" panose="020F0502020204030204" pitchFamily="34" charset="0"/>
                <a:ea typeface="Times New Roman" panose="02020603050405020304" pitchFamily="18" charset="0"/>
                <a:cs typeface="Calibri" panose="020F0502020204030204" pitchFamily="34" charset="0"/>
              </a:rPr>
              <a:t> </a:t>
            </a:r>
          </a:p>
          <a:p>
            <a:pPr lvl="0" indent="-192024" algn="l" rtl="0">
              <a:spcBef>
                <a:spcPts val="1200"/>
              </a:spcBef>
              <a:spcAft>
                <a:spcPts val="600"/>
              </a:spcAft>
              <a:buClr>
                <a:schemeClr val="dk1"/>
              </a:buClr>
              <a:buSzPts val="1100"/>
              <a:buFont typeface="Arial"/>
              <a:buNone/>
            </a:pPr>
            <a:r>
              <a:rPr lang="en-US" sz="2500" dirty="0">
                <a:latin typeface="Calibri" panose="020F0502020204030204" pitchFamily="34" charset="0"/>
                <a:cs typeface="Calibri" panose="020F0502020204030204" pitchFamily="34" charset="0"/>
              </a:rPr>
              <a:t>Wang, A., Hendin, A., Millington, S. J., Koenig, S., Eisen, L. A., &amp; Shiloh, A. L. (2020). Better with ultrasound: Arterial line placement.</a:t>
            </a:r>
            <a:r>
              <a:rPr lang="en-US" sz="2500" i="1" dirty="0">
                <a:latin typeface="Calibri" panose="020F0502020204030204" pitchFamily="34" charset="0"/>
                <a:cs typeface="Calibri" panose="020F0502020204030204" pitchFamily="34" charset="0"/>
              </a:rPr>
              <a:t> Chest, 157</a:t>
            </a:r>
            <a:r>
              <a:rPr lang="en-US" sz="2500" dirty="0">
                <a:latin typeface="Calibri" panose="020F0502020204030204" pitchFamily="34" charset="0"/>
                <a:cs typeface="Calibri" panose="020F0502020204030204" pitchFamily="34" charset="0"/>
              </a:rPr>
              <a:t>(3), 574-579. </a:t>
            </a:r>
            <a:r>
              <a:rPr lang="en-US" sz="2500" dirty="0">
                <a:uFill>
                  <a:noFill/>
                </a:u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https://doi.org/10.1016/j.chest.2019.08.2209</a:t>
            </a:r>
            <a:endParaRPr lang="en-US" sz="2500" dirty="0">
              <a:latin typeface="Calibri" panose="020F0502020204030204" pitchFamily="34" charset="0"/>
              <a:cs typeface="Calibri" panose="020F0502020204030204" pitchFamily="34" charset="0"/>
            </a:endParaRPr>
          </a:p>
          <a:p>
            <a:pPr lvl="0" indent="-192024" algn="l" rtl="0">
              <a:spcBef>
                <a:spcPts val="1200"/>
              </a:spcBef>
              <a:spcAft>
                <a:spcPts val="600"/>
              </a:spcAft>
              <a:buClr>
                <a:schemeClr val="dk1"/>
              </a:buClr>
              <a:buSzPts val="1100"/>
              <a:buFont typeface="Arial"/>
              <a:buNone/>
            </a:pPr>
            <a:r>
              <a:rPr lang="en-US" sz="2500" dirty="0">
                <a:latin typeface="Calibri" panose="020F0502020204030204" pitchFamily="34" charset="0"/>
                <a:cs typeface="Calibri" panose="020F0502020204030204" pitchFamily="34" charset="0"/>
              </a:rPr>
              <a:t>Wilson, C., Rose, D., </a:t>
            </a:r>
            <a:r>
              <a:rPr lang="en-US" sz="2500" dirty="0" err="1">
                <a:latin typeface="Calibri" panose="020F0502020204030204" pitchFamily="34" charset="0"/>
                <a:cs typeface="Calibri" panose="020F0502020204030204" pitchFamily="34" charset="0"/>
              </a:rPr>
              <a:t>Kelen</a:t>
            </a:r>
            <a:r>
              <a:rPr lang="en-US" sz="2500" dirty="0">
                <a:latin typeface="Calibri" panose="020F0502020204030204" pitchFamily="34" charset="0"/>
                <a:cs typeface="Calibri" panose="020F0502020204030204" pitchFamily="34" charset="0"/>
              </a:rPr>
              <a:t>, G. D., </a:t>
            </a:r>
            <a:r>
              <a:rPr lang="en-US" sz="2500" dirty="0" err="1">
                <a:latin typeface="Calibri" panose="020F0502020204030204" pitchFamily="34" charset="0"/>
                <a:cs typeface="Calibri" panose="020F0502020204030204" pitchFamily="34" charset="0"/>
              </a:rPr>
              <a:t>Billioux</a:t>
            </a:r>
            <a:r>
              <a:rPr lang="en-US" sz="2500" dirty="0">
                <a:latin typeface="Calibri" panose="020F0502020204030204" pitchFamily="34" charset="0"/>
                <a:cs typeface="Calibri" panose="020F0502020204030204" pitchFamily="34" charset="0"/>
              </a:rPr>
              <a:t>, V., &amp; Bright, L. (2020). Comparison of ultrasound-guided vs traditional arterial cannulation by emergency medicine residents.</a:t>
            </a:r>
            <a:r>
              <a:rPr lang="en-US" sz="2500" i="1" dirty="0">
                <a:latin typeface="Calibri" panose="020F0502020204030204" pitchFamily="34" charset="0"/>
                <a:cs typeface="Calibri" panose="020F0502020204030204" pitchFamily="34" charset="0"/>
              </a:rPr>
              <a:t> The Western Journal of Emergency Medicine, 21</a:t>
            </a:r>
            <a:r>
              <a:rPr lang="en-US" sz="2500" dirty="0">
                <a:latin typeface="Calibri" panose="020F0502020204030204" pitchFamily="34" charset="0"/>
                <a:cs typeface="Calibri" panose="020F0502020204030204" pitchFamily="34" charset="0"/>
              </a:rPr>
              <a:t>(2), 353-358. </a:t>
            </a:r>
            <a:r>
              <a:rPr lang="en-US" sz="2500" dirty="0">
                <a:uFill>
                  <a:noFill/>
                </a:uFill>
                <a:latin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https://doi.org/10.5811/westjem.2019.12.44583</a:t>
            </a:r>
            <a:endParaRPr lang="en-US" sz="2500"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graphicFrame>
        <p:nvGraphicFramePr>
          <p:cNvPr id="2" name="Chart 1">
            <a:extLst>
              <a:ext uri="{FF2B5EF4-FFF2-40B4-BE49-F238E27FC236}">
                <a16:creationId xmlns:a16="http://schemas.microsoft.com/office/drawing/2014/main" id="{EC02D845-0A22-09EB-6152-F440BFB03E56}"/>
              </a:ext>
            </a:extLst>
          </p:cNvPr>
          <p:cNvGraphicFramePr/>
          <p:nvPr>
            <p:extLst>
              <p:ext uri="{D42A27DB-BD31-4B8C-83A1-F6EECF244321}">
                <p14:modId xmlns:p14="http://schemas.microsoft.com/office/powerpoint/2010/main" val="3043350724"/>
              </p:ext>
            </p:extLst>
          </p:nvPr>
        </p:nvGraphicFramePr>
        <p:xfrm>
          <a:off x="12160836" y="8931276"/>
          <a:ext cx="16890780" cy="8670924"/>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5" name="Chart 4">
            <a:extLst>
              <a:ext uri="{FF2B5EF4-FFF2-40B4-BE49-F238E27FC236}">
                <a16:creationId xmlns:a16="http://schemas.microsoft.com/office/drawing/2014/main" id="{6B10CC31-DA8D-C7BF-16D3-C73AA3E44C57}"/>
              </a:ext>
            </a:extLst>
          </p:cNvPr>
          <p:cNvGraphicFramePr>
            <a:graphicFrameLocks/>
          </p:cNvGraphicFramePr>
          <p:nvPr>
            <p:extLst>
              <p:ext uri="{D42A27DB-BD31-4B8C-83A1-F6EECF244321}">
                <p14:modId xmlns:p14="http://schemas.microsoft.com/office/powerpoint/2010/main" val="1107357457"/>
              </p:ext>
            </p:extLst>
          </p:nvPr>
        </p:nvGraphicFramePr>
        <p:xfrm>
          <a:off x="12083882" y="20604558"/>
          <a:ext cx="16900851" cy="11236326"/>
        </p:xfrm>
        <a:graphic>
          <a:graphicData uri="http://schemas.openxmlformats.org/drawingml/2006/chart">
            <c:chart xmlns:c="http://schemas.openxmlformats.org/drawingml/2006/chart" xmlns:r="http://schemas.openxmlformats.org/officeDocument/2006/relationships" r:id="rId8"/>
          </a:graphicData>
        </a:graphic>
      </p:graphicFrame>
      <p:pic>
        <p:nvPicPr>
          <p:cNvPr id="6" name="Picture 5">
            <a:extLst>
              <a:ext uri="{FF2B5EF4-FFF2-40B4-BE49-F238E27FC236}">
                <a16:creationId xmlns:a16="http://schemas.microsoft.com/office/drawing/2014/main" id="{4E88FAFF-CE81-7816-68E1-94187ED1980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776926" y="30939930"/>
            <a:ext cx="11658600" cy="873245"/>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622</TotalTime>
  <Words>737</Words>
  <Application>Microsoft Macintosh PowerPoint</Application>
  <PresentationFormat>Custom</PresentationFormat>
  <Paragraphs>60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Chase, Paige</cp:lastModifiedBy>
  <cp:revision>54</cp:revision>
  <dcterms:created xsi:type="dcterms:W3CDTF">2005-01-10T15:51:10Z</dcterms:created>
  <dcterms:modified xsi:type="dcterms:W3CDTF">2024-12-01T22:19:29Z</dcterms:modified>
</cp:coreProperties>
</file>