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3891200" cy="329184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CECF3F1-2697-E432-559D-7777DA84882A}" name="Roebuck, Nikki" initials="RN" userId="S::roebuckn23@ecu.edu::32528328-6c03-4ab9-9c5f-5ed81d02c8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FFC82E"/>
    <a:srgbClr val="FFCC18"/>
    <a:srgbClr val="502D7F"/>
    <a:srgbClr val="333333"/>
    <a:srgbClr val="6902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1781" autoAdjust="0"/>
    <p:restoredTop sz="94139" autoAdjust="0"/>
  </p:normalViewPr>
  <p:slideViewPr>
    <p:cSldViewPr>
      <p:cViewPr>
        <p:scale>
          <a:sx n="65" d="100"/>
          <a:sy n="65" d="100"/>
        </p:scale>
        <p:origin x="-7744" y="-7560"/>
      </p:cViewPr>
      <p:guideLst>
        <p:guide orient="horz" pos="10368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228600" cy="2286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2475" y="10225769"/>
            <a:ext cx="37306250" cy="70566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363" y="18654033"/>
            <a:ext cx="30724475" cy="8411936"/>
          </a:xfrm>
        </p:spPr>
        <p:txBody>
          <a:bodyPr/>
          <a:lstStyle>
            <a:lvl1pPr marL="0" indent="0" algn="ctr">
              <a:buNone/>
              <a:defRPr/>
            </a:lvl1pPr>
            <a:lvl2pPr marL="391866" indent="0" algn="ctr">
              <a:buNone/>
              <a:defRPr/>
            </a:lvl2pPr>
            <a:lvl3pPr marL="783732" indent="0" algn="ctr">
              <a:buNone/>
              <a:defRPr/>
            </a:lvl3pPr>
            <a:lvl4pPr marL="1175598" indent="0" algn="ctr">
              <a:buNone/>
              <a:defRPr/>
            </a:lvl4pPr>
            <a:lvl5pPr marL="1567464" indent="0" algn="ctr">
              <a:buNone/>
              <a:defRPr/>
            </a:lvl5pPr>
            <a:lvl6pPr marL="1959331" indent="0" algn="ctr">
              <a:buNone/>
              <a:defRPr/>
            </a:lvl6pPr>
            <a:lvl7pPr marL="2351197" indent="0" algn="ctr">
              <a:buNone/>
              <a:defRPr/>
            </a:lvl7pPr>
            <a:lvl8pPr marL="2743063" indent="0" algn="ctr">
              <a:buNone/>
              <a:defRPr/>
            </a:lvl8pPr>
            <a:lvl9pPr marL="313492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19969-28E2-44A5-A853-9ED6194190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117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B0F42-4D17-46DA-BD1B-2429061E87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7030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438" y="1317172"/>
            <a:ext cx="9874250" cy="280878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5514" y="1317172"/>
            <a:ext cx="29473525" cy="280878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A5B34-6F48-4D25-A9CD-F4ECFCE5AA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6603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79C9B-77CE-48B4-B28A-FD5EF27758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6063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0" y="21153665"/>
            <a:ext cx="37307838" cy="6536871"/>
          </a:xfrm>
        </p:spPr>
        <p:txBody>
          <a:bodyPr anchor="t"/>
          <a:lstStyle>
            <a:lvl1pPr algn="l">
              <a:defRPr sz="342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0" y="13952764"/>
            <a:ext cx="37307838" cy="7200900"/>
          </a:xfrm>
        </p:spPr>
        <p:txBody>
          <a:bodyPr anchor="b"/>
          <a:lstStyle>
            <a:lvl1pPr marL="0" indent="0">
              <a:buNone/>
              <a:defRPr sz="1714"/>
            </a:lvl1pPr>
            <a:lvl2pPr marL="391866" indent="0">
              <a:buNone/>
              <a:defRPr sz="1543"/>
            </a:lvl2pPr>
            <a:lvl3pPr marL="783732" indent="0">
              <a:buNone/>
              <a:defRPr sz="1371"/>
            </a:lvl3pPr>
            <a:lvl4pPr marL="1175598" indent="0">
              <a:buNone/>
              <a:defRPr sz="1200"/>
            </a:lvl4pPr>
            <a:lvl5pPr marL="1567464" indent="0">
              <a:buNone/>
              <a:defRPr sz="1200"/>
            </a:lvl5pPr>
            <a:lvl6pPr marL="1959331" indent="0">
              <a:buNone/>
              <a:defRPr sz="1200"/>
            </a:lvl6pPr>
            <a:lvl7pPr marL="2351197" indent="0">
              <a:buNone/>
              <a:defRPr sz="1200"/>
            </a:lvl7pPr>
            <a:lvl8pPr marL="2743063" indent="0">
              <a:buNone/>
              <a:defRPr sz="1200"/>
            </a:lvl8pPr>
            <a:lvl9pPr marL="3134929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A2701-DB6E-458F-8330-4F0C30EDC0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6016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5514" y="7679872"/>
            <a:ext cx="19673887" cy="21725164"/>
          </a:xfrm>
        </p:spPr>
        <p:txBody>
          <a:bodyPr/>
          <a:lstStyle>
            <a:lvl1pPr>
              <a:defRPr sz="2400"/>
            </a:lvl1pPr>
            <a:lvl2pPr>
              <a:defRPr sz="2057"/>
            </a:lvl2pPr>
            <a:lvl3pPr>
              <a:defRPr sz="171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21800" y="7679872"/>
            <a:ext cx="19673888" cy="21725164"/>
          </a:xfrm>
        </p:spPr>
        <p:txBody>
          <a:bodyPr/>
          <a:lstStyle>
            <a:lvl1pPr>
              <a:defRPr sz="2400"/>
            </a:lvl1pPr>
            <a:lvl2pPr>
              <a:defRPr sz="2057"/>
            </a:lvl2pPr>
            <a:lvl3pPr>
              <a:defRPr sz="171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6224D-36D6-4F45-BC4D-24940C4142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172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8533"/>
            <a:ext cx="3950335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3925" y="7368269"/>
            <a:ext cx="19392900" cy="3071132"/>
          </a:xfrm>
        </p:spPr>
        <p:txBody>
          <a:bodyPr anchor="b"/>
          <a:lstStyle>
            <a:lvl1pPr marL="0" indent="0">
              <a:buNone/>
              <a:defRPr sz="2057" b="1"/>
            </a:lvl1pPr>
            <a:lvl2pPr marL="391866" indent="0">
              <a:buNone/>
              <a:defRPr sz="1714" b="1"/>
            </a:lvl2pPr>
            <a:lvl3pPr marL="783732" indent="0">
              <a:buNone/>
              <a:defRPr sz="1543" b="1"/>
            </a:lvl3pPr>
            <a:lvl4pPr marL="1175598" indent="0">
              <a:buNone/>
              <a:defRPr sz="1371" b="1"/>
            </a:lvl4pPr>
            <a:lvl5pPr marL="1567464" indent="0">
              <a:buNone/>
              <a:defRPr sz="1371" b="1"/>
            </a:lvl5pPr>
            <a:lvl6pPr marL="1959331" indent="0">
              <a:buNone/>
              <a:defRPr sz="1371" b="1"/>
            </a:lvl6pPr>
            <a:lvl7pPr marL="2351197" indent="0">
              <a:buNone/>
              <a:defRPr sz="1371" b="1"/>
            </a:lvl7pPr>
            <a:lvl8pPr marL="2743063" indent="0">
              <a:buNone/>
              <a:defRPr sz="1371" b="1"/>
            </a:lvl8pPr>
            <a:lvl9pPr marL="3134929" indent="0">
              <a:buNone/>
              <a:defRPr sz="13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3925" y="10439400"/>
            <a:ext cx="19392900" cy="18965636"/>
          </a:xfrm>
        </p:spPr>
        <p:txBody>
          <a:bodyPr/>
          <a:lstStyle>
            <a:lvl1pPr>
              <a:defRPr sz="2057"/>
            </a:lvl1pPr>
            <a:lvl2pPr>
              <a:defRPr sz="1714"/>
            </a:lvl2pPr>
            <a:lvl3pPr>
              <a:defRPr sz="1543"/>
            </a:lvl3pPr>
            <a:lvl4pPr>
              <a:defRPr sz="1371"/>
            </a:lvl4pPr>
            <a:lvl5pPr>
              <a:defRPr sz="1371"/>
            </a:lvl5pPr>
            <a:lvl6pPr>
              <a:defRPr sz="1371"/>
            </a:lvl6pPr>
            <a:lvl7pPr>
              <a:defRPr sz="1371"/>
            </a:lvl7pPr>
            <a:lvl8pPr>
              <a:defRPr sz="1371"/>
            </a:lvl8pPr>
            <a:lvl9pPr>
              <a:defRPr sz="13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439" y="7368269"/>
            <a:ext cx="19400837" cy="3071132"/>
          </a:xfrm>
        </p:spPr>
        <p:txBody>
          <a:bodyPr anchor="b"/>
          <a:lstStyle>
            <a:lvl1pPr marL="0" indent="0">
              <a:buNone/>
              <a:defRPr sz="2057" b="1"/>
            </a:lvl1pPr>
            <a:lvl2pPr marL="391866" indent="0">
              <a:buNone/>
              <a:defRPr sz="1714" b="1"/>
            </a:lvl2pPr>
            <a:lvl3pPr marL="783732" indent="0">
              <a:buNone/>
              <a:defRPr sz="1543" b="1"/>
            </a:lvl3pPr>
            <a:lvl4pPr marL="1175598" indent="0">
              <a:buNone/>
              <a:defRPr sz="1371" b="1"/>
            </a:lvl4pPr>
            <a:lvl5pPr marL="1567464" indent="0">
              <a:buNone/>
              <a:defRPr sz="1371" b="1"/>
            </a:lvl5pPr>
            <a:lvl6pPr marL="1959331" indent="0">
              <a:buNone/>
              <a:defRPr sz="1371" b="1"/>
            </a:lvl6pPr>
            <a:lvl7pPr marL="2351197" indent="0">
              <a:buNone/>
              <a:defRPr sz="1371" b="1"/>
            </a:lvl7pPr>
            <a:lvl8pPr marL="2743063" indent="0">
              <a:buNone/>
              <a:defRPr sz="1371" b="1"/>
            </a:lvl8pPr>
            <a:lvl9pPr marL="3134929" indent="0">
              <a:buNone/>
              <a:defRPr sz="13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439" y="10439400"/>
            <a:ext cx="19400837" cy="18965636"/>
          </a:xfrm>
        </p:spPr>
        <p:txBody>
          <a:bodyPr/>
          <a:lstStyle>
            <a:lvl1pPr>
              <a:defRPr sz="2057"/>
            </a:lvl1pPr>
            <a:lvl2pPr>
              <a:defRPr sz="1714"/>
            </a:lvl2pPr>
            <a:lvl3pPr>
              <a:defRPr sz="1543"/>
            </a:lvl3pPr>
            <a:lvl4pPr>
              <a:defRPr sz="1371"/>
            </a:lvl4pPr>
            <a:lvl5pPr>
              <a:defRPr sz="1371"/>
            </a:lvl5pPr>
            <a:lvl6pPr>
              <a:defRPr sz="1371"/>
            </a:lvl6pPr>
            <a:lvl7pPr>
              <a:defRPr sz="1371"/>
            </a:lvl7pPr>
            <a:lvl8pPr>
              <a:defRPr sz="1371"/>
            </a:lvl8pPr>
            <a:lvl9pPr>
              <a:defRPr sz="13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05705-DD69-44E0-A8C7-4A6E267F8A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155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3703E-C6F2-4EA9-99C7-52BE101372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8330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0E3B2-E9B2-4CD1-A2DA-540293DB5B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0254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0369"/>
            <a:ext cx="14439900" cy="5577567"/>
          </a:xfrm>
        </p:spPr>
        <p:txBody>
          <a:bodyPr anchor="b"/>
          <a:lstStyle>
            <a:lvl1pPr algn="l">
              <a:defRPr sz="171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875" y="1310369"/>
            <a:ext cx="24536400" cy="28094667"/>
          </a:xfrm>
        </p:spPr>
        <p:txBody>
          <a:bodyPr/>
          <a:lstStyle>
            <a:lvl1pPr>
              <a:defRPr sz="2743"/>
            </a:lvl1pPr>
            <a:lvl2pPr>
              <a:defRPr sz="2400"/>
            </a:lvl2pPr>
            <a:lvl3pPr>
              <a:defRPr sz="2057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3925" y="6887936"/>
            <a:ext cx="14439900" cy="22517100"/>
          </a:xfrm>
        </p:spPr>
        <p:txBody>
          <a:bodyPr/>
          <a:lstStyle>
            <a:lvl1pPr marL="0" indent="0">
              <a:buNone/>
              <a:defRPr sz="1200"/>
            </a:lvl1pPr>
            <a:lvl2pPr marL="391866" indent="0">
              <a:buNone/>
              <a:defRPr sz="1029"/>
            </a:lvl2pPr>
            <a:lvl3pPr marL="783732" indent="0">
              <a:buNone/>
              <a:defRPr sz="857"/>
            </a:lvl3pPr>
            <a:lvl4pPr marL="1175598" indent="0">
              <a:buNone/>
              <a:defRPr sz="771"/>
            </a:lvl4pPr>
            <a:lvl5pPr marL="1567464" indent="0">
              <a:buNone/>
              <a:defRPr sz="771"/>
            </a:lvl5pPr>
            <a:lvl6pPr marL="1959331" indent="0">
              <a:buNone/>
              <a:defRPr sz="771"/>
            </a:lvl6pPr>
            <a:lvl7pPr marL="2351197" indent="0">
              <a:buNone/>
              <a:defRPr sz="771"/>
            </a:lvl7pPr>
            <a:lvl8pPr marL="2743063" indent="0">
              <a:buNone/>
              <a:defRPr sz="771"/>
            </a:lvl8pPr>
            <a:lvl9pPr marL="3134929" indent="0">
              <a:buNone/>
              <a:defRPr sz="77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78681-8F5A-4039-87B7-2117A3A26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462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664" y="23042336"/>
            <a:ext cx="26335037" cy="2721429"/>
          </a:xfrm>
        </p:spPr>
        <p:txBody>
          <a:bodyPr anchor="b"/>
          <a:lstStyle>
            <a:lvl1pPr algn="l">
              <a:defRPr sz="171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664" y="2941865"/>
            <a:ext cx="26335037" cy="19750768"/>
          </a:xfrm>
        </p:spPr>
        <p:txBody>
          <a:bodyPr/>
          <a:lstStyle>
            <a:lvl1pPr marL="0" indent="0">
              <a:buNone/>
              <a:defRPr sz="2743"/>
            </a:lvl1pPr>
            <a:lvl2pPr marL="391866" indent="0">
              <a:buNone/>
              <a:defRPr sz="2400"/>
            </a:lvl2pPr>
            <a:lvl3pPr marL="783732" indent="0">
              <a:buNone/>
              <a:defRPr sz="2057"/>
            </a:lvl3pPr>
            <a:lvl4pPr marL="1175598" indent="0">
              <a:buNone/>
              <a:defRPr sz="1714"/>
            </a:lvl4pPr>
            <a:lvl5pPr marL="1567464" indent="0">
              <a:buNone/>
              <a:defRPr sz="1714"/>
            </a:lvl5pPr>
            <a:lvl6pPr marL="1959331" indent="0">
              <a:buNone/>
              <a:defRPr sz="1714"/>
            </a:lvl6pPr>
            <a:lvl7pPr marL="2351197" indent="0">
              <a:buNone/>
              <a:defRPr sz="1714"/>
            </a:lvl7pPr>
            <a:lvl8pPr marL="2743063" indent="0">
              <a:buNone/>
              <a:defRPr sz="1714"/>
            </a:lvl8pPr>
            <a:lvl9pPr marL="3134929" indent="0">
              <a:buNone/>
              <a:defRPr sz="1714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664" y="25763765"/>
            <a:ext cx="26335037" cy="3863068"/>
          </a:xfrm>
        </p:spPr>
        <p:txBody>
          <a:bodyPr/>
          <a:lstStyle>
            <a:lvl1pPr marL="0" indent="0">
              <a:buNone/>
              <a:defRPr sz="1200"/>
            </a:lvl1pPr>
            <a:lvl2pPr marL="391866" indent="0">
              <a:buNone/>
              <a:defRPr sz="1029"/>
            </a:lvl2pPr>
            <a:lvl3pPr marL="783732" indent="0">
              <a:buNone/>
              <a:defRPr sz="857"/>
            </a:lvl3pPr>
            <a:lvl4pPr marL="1175598" indent="0">
              <a:buNone/>
              <a:defRPr sz="771"/>
            </a:lvl4pPr>
            <a:lvl5pPr marL="1567464" indent="0">
              <a:buNone/>
              <a:defRPr sz="771"/>
            </a:lvl5pPr>
            <a:lvl6pPr marL="1959331" indent="0">
              <a:buNone/>
              <a:defRPr sz="771"/>
            </a:lvl6pPr>
            <a:lvl7pPr marL="2351197" indent="0">
              <a:buNone/>
              <a:defRPr sz="771"/>
            </a:lvl7pPr>
            <a:lvl8pPr marL="2743063" indent="0">
              <a:buNone/>
              <a:defRPr sz="771"/>
            </a:lvl8pPr>
            <a:lvl9pPr marL="3134929" indent="0">
              <a:buNone/>
              <a:defRPr sz="77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72026-9697-4905-82BA-4DE817F0BC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0544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5513" y="1317625"/>
            <a:ext cx="395001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95513" y="7680325"/>
            <a:ext cx="39500175" cy="2172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95513" y="29976763"/>
            <a:ext cx="10239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66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7113" y="29976763"/>
            <a:ext cx="138969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66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6313" y="29976763"/>
            <a:ext cx="10239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6600" smtClean="0"/>
            </a:lvl1pPr>
          </a:lstStyle>
          <a:p>
            <a:pPr>
              <a:defRPr/>
            </a:pPr>
            <a:fld id="{CAE537AD-9BB0-4881-8848-C6BA09023D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2pPr>
      <a:lvl3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3pPr>
      <a:lvl4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4pPr>
      <a:lvl5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5pPr>
      <a:lvl6pPr marL="391866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6pPr>
      <a:lvl7pPr marL="783732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7pPr>
      <a:lvl8pPr marL="1175598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8pPr>
      <a:lvl9pPr marL="1567464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9pPr>
    </p:titleStyle>
    <p:bodyStyle>
      <a:lvl1pPr marL="1617663" indent="-1617663" algn="l" defTabSz="4313238" rtl="0" eaLnBrk="0" fontAlgn="base" hangingPunct="0">
        <a:spcBef>
          <a:spcPct val="20000"/>
        </a:spcBef>
        <a:spcAft>
          <a:spcPct val="0"/>
        </a:spcAft>
        <a:buChar char="•"/>
        <a:defRPr sz="15100">
          <a:solidFill>
            <a:schemeClr val="tx1"/>
          </a:solidFill>
          <a:latin typeface="+mn-lt"/>
          <a:ea typeface="+mn-ea"/>
          <a:cs typeface="+mn-cs"/>
        </a:defRPr>
      </a:lvl1pPr>
      <a:lvl2pPr marL="3503613" indent="-1346200" algn="l" defTabSz="4313238" rtl="0" eaLnBrk="0" fontAlgn="base" hangingPunct="0">
        <a:spcBef>
          <a:spcPct val="20000"/>
        </a:spcBef>
        <a:spcAft>
          <a:spcPct val="0"/>
        </a:spcAft>
        <a:buChar char="–"/>
        <a:defRPr sz="13200">
          <a:solidFill>
            <a:schemeClr val="tx1"/>
          </a:solidFill>
          <a:latin typeface="+mn-lt"/>
        </a:defRPr>
      </a:lvl2pPr>
      <a:lvl3pPr marL="5391150" indent="-1077913" algn="l" defTabSz="4313238" rtl="0" eaLnBrk="0" fontAlgn="base" hangingPunct="0">
        <a:spcBef>
          <a:spcPct val="20000"/>
        </a:spcBef>
        <a:spcAft>
          <a:spcPct val="0"/>
        </a:spcAft>
        <a:buChar char="•"/>
        <a:defRPr sz="11300">
          <a:solidFill>
            <a:schemeClr val="tx1"/>
          </a:solidFill>
          <a:latin typeface="+mn-lt"/>
        </a:defRPr>
      </a:lvl3pPr>
      <a:lvl4pPr marL="7548563" indent="-1076325" algn="l" defTabSz="4313238" rtl="0" eaLnBrk="0" fontAlgn="base" hangingPunct="0">
        <a:spcBef>
          <a:spcPct val="20000"/>
        </a:spcBef>
        <a:spcAft>
          <a:spcPct val="0"/>
        </a:spcAft>
        <a:buChar char="–"/>
        <a:defRPr sz="9500">
          <a:solidFill>
            <a:schemeClr val="tx1"/>
          </a:solidFill>
          <a:latin typeface="+mn-lt"/>
        </a:defRPr>
      </a:lvl4pPr>
      <a:lvl5pPr marL="9702800" indent="-1074738" algn="l" defTabSz="4313238" rtl="0" eaLnBrk="0" fontAlgn="base" hangingPunct="0">
        <a:spcBef>
          <a:spcPct val="20000"/>
        </a:spcBef>
        <a:spcAft>
          <a:spcPct val="0"/>
        </a:spcAft>
        <a:buChar char="»"/>
        <a:defRPr sz="9500">
          <a:solidFill>
            <a:schemeClr val="tx1"/>
          </a:solidFill>
          <a:latin typeface="+mn-lt"/>
        </a:defRPr>
      </a:lvl5pPr>
      <a:lvl6pPr marL="10095995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6pPr>
      <a:lvl7pPr marL="10487861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7pPr>
      <a:lvl8pPr marL="10879727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8pPr>
      <a:lvl9pPr marL="11271594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1pPr>
      <a:lvl2pPr marL="391866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2pPr>
      <a:lvl3pPr marL="783732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3pPr>
      <a:lvl4pPr marL="1175598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4pPr>
      <a:lvl5pPr marL="1567464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5pPr>
      <a:lvl6pPr marL="1959331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6pPr>
      <a:lvl7pPr marL="2351197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7pPr>
      <a:lvl8pPr marL="2743063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8pPr>
      <a:lvl9pPr marL="3134929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hyperlink" Target="https://doi.org/10.1177/001872081667230" TargetMode="External"/><Relationship Id="rId7" Type="http://schemas.openxmlformats.org/officeDocument/2006/relationships/image" Target="../media/image2.tif"/><Relationship Id="rId2" Type="http://schemas.openxmlformats.org/officeDocument/2006/relationships/hyperlink" Target="https://www.jointcommission.org/resources/sentinel-event/sentinel-event-alert-newsletters/sentinel-event-alert-58-inadequate-hand-off-communication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emf"/><Relationship Id="rId5" Type="http://schemas.openxmlformats.org/officeDocument/2006/relationships/hyperlink" Target="http://www.ihi.org/resources/Pages/Tools/Patient-Safety-Essentials-Toolkit.aspx" TargetMode="External"/><Relationship Id="rId4" Type="http://schemas.openxmlformats.org/officeDocument/2006/relationships/hyperlink" Target="https://doi.org/10.7759/cureus.7114" TargetMode="External"/><Relationship Id="rId9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12806478" y="6588466"/>
            <a:ext cx="18517474" cy="2564413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endParaRPr lang="en-US" sz="3000" b="1" dirty="0"/>
          </a:p>
          <a:p>
            <a:r>
              <a:rPr lang="en-US" sz="3000" b="1" dirty="0"/>
              <a:t>   Figure 1</a:t>
            </a:r>
          </a:p>
          <a:p>
            <a:endParaRPr lang="en-US" sz="3000" b="1" dirty="0"/>
          </a:p>
          <a:p>
            <a:r>
              <a:rPr lang="en-US" sz="3000" i="1" dirty="0"/>
              <a:t>   Use and Support for Implementation of a Standardized Hand-off (n=7)</a:t>
            </a:r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r>
              <a:rPr lang="en-US" sz="3000" i="1" dirty="0"/>
              <a:t>   Note. </a:t>
            </a:r>
            <a:r>
              <a:rPr lang="en-US" sz="3000" dirty="0"/>
              <a:t>This table includes responses from 7 Pre- and Post-Implementation surveys completed by CRNAs.</a:t>
            </a:r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b="1" dirty="0"/>
          </a:p>
          <a:p>
            <a:r>
              <a:rPr lang="en-US" sz="3000" b="1" dirty="0"/>
              <a:t>   Figure 2</a:t>
            </a:r>
          </a:p>
          <a:p>
            <a:endParaRPr lang="en-US" sz="3000" b="1" dirty="0"/>
          </a:p>
          <a:p>
            <a:r>
              <a:rPr lang="en-US" sz="3000" i="1" dirty="0"/>
              <a:t>   Post-Implementation CRNA Perceptions of PATIENT Mnemonic Hand-off Tool (n=7)</a:t>
            </a:r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endParaRPr lang="en-US" sz="3000" i="1" dirty="0"/>
          </a:p>
          <a:p>
            <a:r>
              <a:rPr lang="en-US" sz="3000" i="1" dirty="0"/>
              <a:t>   Note. </a:t>
            </a:r>
            <a:r>
              <a:rPr lang="en-US" sz="3000" dirty="0"/>
              <a:t>Not all respondents answered all parts of this question.</a:t>
            </a:r>
            <a:endParaRPr lang="en-US" sz="3000" i="1" dirty="0"/>
          </a:p>
          <a:p>
            <a:endParaRPr lang="en-US" sz="3000" i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F287143-0D62-EE13-1471-572B0835842D}"/>
              </a:ext>
            </a:extLst>
          </p:cNvPr>
          <p:cNvSpPr txBox="1"/>
          <p:nvPr/>
        </p:nvSpPr>
        <p:spPr>
          <a:xfrm>
            <a:off x="691552" y="6588466"/>
            <a:ext cx="11611070" cy="847033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285750" lvl="0" indent="-285750">
              <a:lnSpc>
                <a:spcPct val="120000"/>
              </a:lnSpc>
              <a:spcBef>
                <a:spcPts val="3000"/>
              </a:spcBef>
              <a:buFont typeface="System Font Regular"/>
              <a:buChar char="−"/>
            </a:pPr>
            <a:r>
              <a:rPr lang="en-US" sz="3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Ineffective communication during patient hand-offs is a longstanding problem in healthcare </a:t>
            </a:r>
            <a:r>
              <a:rPr lang="en-US" sz="3000" baseline="30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endParaRPr lang="en-US" sz="30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20000"/>
              </a:lnSpc>
              <a:spcBef>
                <a:spcPts val="3000"/>
              </a:spcBef>
              <a:buFont typeface="System Font Regular"/>
              <a:buChar char="−"/>
            </a:pPr>
            <a:r>
              <a:rPr lang="en-US" sz="3000" dirty="0">
                <a:ea typeface="Calibri" panose="020F0502020204030204" pitchFamily="34" charset="0"/>
                <a:cs typeface="Arial" panose="020B0604020202020204" pitchFamily="34" charset="0"/>
              </a:rPr>
              <a:t>Standardized communication tools have potential to improve patient outcomes </a:t>
            </a:r>
            <a:r>
              <a:rPr lang="en-US" sz="3000" baseline="30000" dirty="0">
                <a:ea typeface="Calibri" panose="020F0502020204030204" pitchFamily="34" charset="0"/>
                <a:cs typeface="Arial" panose="020B0604020202020204" pitchFamily="34" charset="0"/>
              </a:rPr>
              <a:t>2, 3, 4</a:t>
            </a:r>
            <a:endParaRPr lang="en-US" sz="3000" dirty="0">
              <a:solidFill>
                <a:srgbClr val="242424"/>
              </a:solidFill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lvl="0" indent="-285750">
              <a:lnSpc>
                <a:spcPct val="120000"/>
              </a:lnSpc>
              <a:spcBef>
                <a:spcPts val="3000"/>
              </a:spcBef>
              <a:buFont typeface="System Font Regular"/>
              <a:buChar char="−"/>
            </a:pPr>
            <a:r>
              <a:rPr lang="en-US" sz="3000" dirty="0">
                <a:ea typeface="Calibri" panose="020F0502020204030204" pitchFamily="34" charset="0"/>
                <a:cs typeface="Arial" panose="020B0604020202020204" pitchFamily="34" charset="0"/>
              </a:rPr>
              <a:t>PATIENT mnemonic introduced by Susanne </a:t>
            </a:r>
            <a:r>
              <a:rPr lang="en-US" sz="3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M. Wright in 2013 </a:t>
            </a:r>
            <a:r>
              <a:rPr lang="en-US" sz="3000" baseline="30000" dirty="0">
                <a:ea typeface="Calibri" panose="020F0502020204030204" pitchFamily="34" charset="0"/>
                <a:cs typeface="Arial" panose="020B0604020202020204" pitchFamily="34" charset="0"/>
              </a:rPr>
              <a:t>5</a:t>
            </a:r>
            <a:endParaRPr lang="en-US" sz="3000" baseline="300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14400" lvl="1" indent="-457200">
              <a:lnSpc>
                <a:spcPct val="120000"/>
              </a:lnSpc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sz="3000" dirty="0">
                <a:ea typeface="Calibri" panose="020F0502020204030204" pitchFamily="34" charset="0"/>
                <a:cs typeface="Arial" panose="020B0604020202020204" pitchFamily="34" charset="0"/>
              </a:rPr>
              <a:t>Standardize and enhance communication between CRNAs </a:t>
            </a:r>
            <a:endParaRPr lang="en-US" sz="30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lvl="0" indent="-285750">
              <a:lnSpc>
                <a:spcPct val="120000"/>
              </a:lnSpc>
              <a:spcBef>
                <a:spcPts val="3000"/>
              </a:spcBef>
              <a:buFont typeface="System Font Regular"/>
              <a:buChar char="−"/>
            </a:pPr>
            <a:r>
              <a:rPr lang="en-US" sz="3000" dirty="0">
                <a:solidFill>
                  <a:srgbClr val="242424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This project assesses the perceived adequacy of the PATIENT Mnemonic in facilitating effective hand-off communication</a:t>
            </a:r>
          </a:p>
          <a:p>
            <a:pPr marL="285750" lvl="0" indent="-285750">
              <a:lnSpc>
                <a:spcPct val="120000"/>
              </a:lnSpc>
              <a:spcBef>
                <a:spcPts val="3000"/>
              </a:spcBef>
              <a:buFont typeface="System Font Regular"/>
              <a:buChar char="−"/>
            </a:pPr>
            <a:r>
              <a:rPr lang="en-US" sz="3000" dirty="0">
                <a:solidFill>
                  <a:srgbClr val="242424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The goal is to interpret perceptions to guide quality improvement</a:t>
            </a:r>
          </a:p>
          <a:p>
            <a:pPr marL="285750" lvl="0" indent="-285750">
              <a:lnSpc>
                <a:spcPct val="120000"/>
              </a:lnSpc>
              <a:spcBef>
                <a:spcPts val="3000"/>
              </a:spcBef>
              <a:buFont typeface="System Font Regular"/>
              <a:buChar char="−"/>
            </a:pPr>
            <a:r>
              <a:rPr lang="en-US" sz="3000" dirty="0">
                <a:solidFill>
                  <a:srgbClr val="242424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Knowledge </a:t>
            </a:r>
            <a:r>
              <a:rPr lang="en-US" sz="3000" dirty="0">
                <a:solidFill>
                  <a:srgbClr val="242424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gained from this project has potential to improve intraoperative communication between anesthesia providers</a:t>
            </a:r>
            <a:endParaRPr lang="en-US" sz="3000" dirty="0">
              <a:effectLst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312DCA-2980-4013-B3A3-AC6F53237D8F}"/>
              </a:ext>
            </a:extLst>
          </p:cNvPr>
          <p:cNvSpPr txBox="1"/>
          <p:nvPr/>
        </p:nvSpPr>
        <p:spPr>
          <a:xfrm>
            <a:off x="937164" y="25559355"/>
            <a:ext cx="11611070" cy="667324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457200" lvl="0" indent="-457200">
              <a:lnSpc>
                <a:spcPct val="120000"/>
              </a:lnSpc>
              <a:spcBef>
                <a:spcPts val="3000"/>
              </a:spcBef>
              <a:buFont typeface="System Font Regular"/>
              <a:buChar char="−"/>
            </a:pPr>
            <a:r>
              <a:rPr lang="en-US" sz="30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Project </a:t>
            </a:r>
            <a:r>
              <a:rPr lang="en-US" sz="3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framework from IHI (2020) model for improvement </a:t>
            </a:r>
            <a:r>
              <a:rPr lang="en-US" sz="3000" baseline="300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6</a:t>
            </a:r>
            <a:endParaRPr lang="en-US" sz="3000" baseline="30000" dirty="0">
              <a:solidFill>
                <a:srgbClr val="000000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lvl="0" indent="-457200">
              <a:lnSpc>
                <a:spcPct val="120000"/>
              </a:lnSpc>
              <a:spcBef>
                <a:spcPts val="3000"/>
              </a:spcBef>
              <a:buFont typeface="System Font Regular"/>
              <a:buChar char="−"/>
            </a:pPr>
            <a:r>
              <a:rPr lang="en-US" sz="3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Completion o</a:t>
            </a:r>
            <a:r>
              <a:rPr lang="en-US" sz="30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f one </a:t>
            </a:r>
            <a:r>
              <a:rPr lang="en-US" sz="3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Plan, Do, Study, Act (PDSA) cycle</a:t>
            </a:r>
          </a:p>
          <a:p>
            <a:pPr marL="914400" lvl="1" indent="-457200">
              <a:lnSpc>
                <a:spcPct val="120000"/>
              </a:lnSpc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sz="3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Fall 2023 through Summer 2024</a:t>
            </a:r>
            <a:endParaRPr lang="en-US" sz="300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3000"/>
              </a:spcBef>
              <a:buFont typeface="System Font Regular"/>
              <a:buChar char="−"/>
            </a:pPr>
            <a:r>
              <a:rPr lang="en-US" sz="3000" dirty="0">
                <a:solidFill>
                  <a:srgbClr val="000000"/>
                </a:solidFill>
                <a:cs typeface="Arial" panose="020B0604020202020204" pitchFamily="34" charset="0"/>
              </a:rPr>
              <a:t>Eight CRNAs voluntarily participated in implementation of PATIENT Mnemonic during intraoperative patient hand-offs</a:t>
            </a:r>
          </a:p>
          <a:p>
            <a:pPr marL="457200" indent="-457200">
              <a:lnSpc>
                <a:spcPct val="120000"/>
              </a:lnSpc>
              <a:spcBef>
                <a:spcPts val="3000"/>
              </a:spcBef>
              <a:buFont typeface="System Font Regular"/>
              <a:buChar char="−"/>
            </a:pPr>
            <a:r>
              <a:rPr lang="en-US" sz="3000" dirty="0">
                <a:solidFill>
                  <a:srgbClr val="000000"/>
                </a:solidFill>
                <a:cs typeface="Arial" panose="020B0604020202020204" pitchFamily="34" charset="0"/>
              </a:rPr>
              <a:t>Data was collected from participants via pre- and post-implementation surveys </a:t>
            </a:r>
            <a:r>
              <a:rPr lang="en-US" sz="3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created and accessed via Qualtrics</a:t>
            </a:r>
            <a:r>
              <a:rPr lang="en-US" sz="3000" baseline="30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TM</a:t>
            </a:r>
            <a:endParaRPr lang="en-US" sz="30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502716D-C36D-0E34-46DC-130536B4A94E}"/>
              </a:ext>
            </a:extLst>
          </p:cNvPr>
          <p:cNvSpPr txBox="1"/>
          <p:nvPr/>
        </p:nvSpPr>
        <p:spPr>
          <a:xfrm>
            <a:off x="31773265" y="6588465"/>
            <a:ext cx="11589891" cy="124177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457200" lvl="0" indent="-457200">
              <a:lnSpc>
                <a:spcPct val="120000"/>
              </a:lnSpc>
              <a:spcBef>
                <a:spcPts val="3000"/>
              </a:spcBef>
              <a:buFont typeface="System Font Regular"/>
              <a:buChar char="−"/>
            </a:pPr>
            <a:r>
              <a:rPr lang="en-US" sz="3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Pre-Implementation</a:t>
            </a:r>
          </a:p>
          <a:p>
            <a:pPr marL="914400" lvl="1" indent="-457200">
              <a:lnSpc>
                <a:spcPct val="120000"/>
              </a:lnSpc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sz="3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86% (6/7) of participants state that they have received hand-off reports that could have been more comprehensive</a:t>
            </a:r>
          </a:p>
          <a:p>
            <a:pPr marL="914400" lvl="1" indent="-457200">
              <a:lnSpc>
                <a:spcPct val="120000"/>
              </a:lnSpc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sz="3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43% (3/7) of responding participants endorsed the use of a systematic means of providing patient hand-off</a:t>
            </a:r>
          </a:p>
          <a:p>
            <a:pPr marL="457200" lvl="0" indent="-457200">
              <a:lnSpc>
                <a:spcPct val="120000"/>
              </a:lnSpc>
              <a:spcBef>
                <a:spcPts val="3000"/>
              </a:spcBef>
              <a:buFont typeface="System Font Regular"/>
              <a:buChar char="−"/>
            </a:pPr>
            <a:r>
              <a:rPr lang="en-US" sz="3000" dirty="0">
                <a:ea typeface="Calibri" panose="020F0502020204030204" pitchFamily="34" charset="0"/>
                <a:cs typeface="Arial" panose="020B0604020202020204" pitchFamily="34" charset="0"/>
              </a:rPr>
              <a:t>Post-Implementation:</a:t>
            </a:r>
          </a:p>
          <a:p>
            <a:pPr marL="914400" lvl="1" indent="-457200">
              <a:lnSpc>
                <a:spcPct val="120000"/>
              </a:lnSpc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sz="3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All responding participants found the PATIENT Mnemonic to be an easy to use, efficient, and comprehensive way of organizing the material they were communicating</a:t>
            </a:r>
          </a:p>
          <a:p>
            <a:pPr marL="914400" lvl="1" indent="-457200">
              <a:lnSpc>
                <a:spcPct val="120000"/>
              </a:lnSpc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sz="3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The majority of responding participants (4/6) found the PATIENT Mnemonic to be appropriate in length (Figure 2)</a:t>
            </a:r>
          </a:p>
          <a:p>
            <a:pPr marL="914400" lvl="1" indent="-457200">
              <a:lnSpc>
                <a:spcPct val="120000"/>
              </a:lnSpc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sz="3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Nearly all responding participants (5/6) were satisfied with the hand-off tool and would be willing to incorporate the PATIENT Mnemonic into their regular anesthesia practice (Figure 1)</a:t>
            </a:r>
          </a:p>
          <a:p>
            <a:pPr marL="457200" lvl="0" indent="-457200">
              <a:lnSpc>
                <a:spcPct val="120000"/>
              </a:lnSpc>
              <a:spcBef>
                <a:spcPts val="3000"/>
              </a:spcBef>
              <a:buFont typeface="System Font Regular"/>
              <a:buChar char="−"/>
            </a:pPr>
            <a:r>
              <a:rPr lang="en-US" sz="3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Resistance to change was the primary barrier to adoption identified by 34% (2/6) of responding participants</a:t>
            </a:r>
          </a:p>
          <a:p>
            <a:pPr marL="457200" lvl="0" indent="-457200">
              <a:lnSpc>
                <a:spcPct val="120000"/>
              </a:lnSpc>
              <a:spcBef>
                <a:spcPts val="3000"/>
              </a:spcBef>
              <a:buFont typeface="System Font Regular"/>
              <a:buChar char="−"/>
            </a:pPr>
            <a:r>
              <a:rPr lang="en-US" sz="3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Limitations to this QI project included sample size, time for implementation, and lack of surveillance</a:t>
            </a:r>
            <a:endParaRPr lang="en-US" sz="3000" dirty="0"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B70875B-B785-2B82-08CA-ABAE54D2A322}"/>
              </a:ext>
            </a:extLst>
          </p:cNvPr>
          <p:cNvSpPr txBox="1"/>
          <p:nvPr/>
        </p:nvSpPr>
        <p:spPr>
          <a:xfrm>
            <a:off x="31773265" y="20198221"/>
            <a:ext cx="11618747" cy="505236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457200" lvl="0" indent="-457200">
              <a:lnSpc>
                <a:spcPct val="120000"/>
              </a:lnSpc>
              <a:spcBef>
                <a:spcPts val="3000"/>
              </a:spcBef>
              <a:buFont typeface="System Font Regular"/>
              <a:buChar char="−"/>
            </a:pPr>
            <a:r>
              <a:rPr lang="en-US" sz="3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PATIENT Mnemonic is appropriate in length and easy-to-use</a:t>
            </a:r>
          </a:p>
          <a:p>
            <a:pPr marL="457200" lvl="0" indent="-457200">
              <a:lnSpc>
                <a:spcPct val="120000"/>
              </a:lnSpc>
              <a:spcBef>
                <a:spcPts val="3000"/>
              </a:spcBef>
              <a:buFont typeface="System Font Regular"/>
              <a:buChar char="−"/>
            </a:pPr>
            <a:r>
              <a:rPr lang="en-US" sz="3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No increase in errors compared to previous methods</a:t>
            </a:r>
          </a:p>
          <a:p>
            <a:pPr marL="457200" lvl="0" indent="-457200">
              <a:lnSpc>
                <a:spcPct val="120000"/>
              </a:lnSpc>
              <a:spcBef>
                <a:spcPts val="3000"/>
              </a:spcBef>
              <a:buFont typeface="System Font Regular"/>
              <a:buChar char="−"/>
            </a:pPr>
            <a:r>
              <a:rPr lang="en-US" sz="3000" dirty="0">
                <a:ea typeface="Calibri" panose="020F0502020204030204" pitchFamily="34" charset="0"/>
                <a:cs typeface="Arial" panose="020B0604020202020204" pitchFamily="34" charset="0"/>
              </a:rPr>
              <a:t>Could benefit from larger </a:t>
            </a:r>
            <a:r>
              <a:rPr lang="en-US" sz="3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sample and lengthier implementation</a:t>
            </a:r>
          </a:p>
          <a:p>
            <a:pPr marL="914400" lvl="1" indent="-457200">
              <a:lnSpc>
                <a:spcPct val="120000"/>
              </a:lnSpc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sz="3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Designate “Superusers”</a:t>
            </a:r>
          </a:p>
          <a:p>
            <a:pPr marL="1371600" lvl="2" indent="-457200">
              <a:lnSpc>
                <a:spcPct val="120000"/>
              </a:lnSpc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3000" dirty="0">
                <a:ea typeface="Calibri" panose="020F0502020204030204" pitchFamily="34" charset="0"/>
                <a:cs typeface="Arial" panose="020B0604020202020204" pitchFamily="34" charset="0"/>
              </a:rPr>
              <a:t>Assist with implementation</a:t>
            </a:r>
            <a:endParaRPr lang="en-US" sz="30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371600" lvl="2" indent="-457200">
              <a:lnSpc>
                <a:spcPct val="120000"/>
              </a:lnSpc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3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Collaborate with project facilitator(s)</a:t>
            </a:r>
            <a:endParaRPr lang="en-US" sz="3000" dirty="0"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7D7F453-A295-1E9B-B311-629437FA2043}"/>
              </a:ext>
            </a:extLst>
          </p:cNvPr>
          <p:cNvSpPr txBox="1"/>
          <p:nvPr/>
        </p:nvSpPr>
        <p:spPr>
          <a:xfrm>
            <a:off x="31746334" y="26496586"/>
            <a:ext cx="11643753" cy="573601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>
              <a:spcBef>
                <a:spcPts val="1600"/>
              </a:spcBef>
            </a:pPr>
            <a:r>
              <a:rPr lang="en-US" sz="1600" dirty="0">
                <a:ea typeface="Calibri" panose="020F0502020204030204" pitchFamily="34" charset="0"/>
                <a:cs typeface="Arial" panose="020B0604020202020204" pitchFamily="34" charset="0"/>
              </a:rPr>
              <a:t>The Joint Commission. (2017). Sentinel event alert 58: Inadequate hand-off communication. </a:t>
            </a:r>
            <a:r>
              <a:rPr lang="en-US" sz="1600" i="1" dirty="0">
                <a:ea typeface="Calibri" panose="020F0502020204030204" pitchFamily="34" charset="0"/>
                <a:cs typeface="Arial" panose="020B0604020202020204" pitchFamily="34" charset="0"/>
              </a:rPr>
              <a:t>Sentinel Event Alert Newsletters</a:t>
            </a:r>
            <a:r>
              <a:rPr lang="en-US" sz="1600" dirty="0">
                <a:ea typeface="Calibri" panose="020F0502020204030204" pitchFamily="34" charset="0"/>
                <a:cs typeface="Arial" panose="020B0604020202020204" pitchFamily="34" charset="0"/>
              </a:rPr>
              <a:t>, 58, 1-6. </a:t>
            </a:r>
            <a:r>
              <a:rPr lang="en-US" sz="1600" dirty="0">
                <a:solidFill>
                  <a:srgbClr val="0432FF"/>
                </a:solidFill>
                <a:ea typeface="Calibri" panose="020F050202020403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https://www.jointcommission.org/resources/sentinel-event/sentinel-event-alert-newsletters/sentinel-event-alert-58-inadequate-hand-off-communication/</a:t>
            </a:r>
            <a:r>
              <a:rPr lang="en-US" sz="1600" dirty="0">
                <a:solidFill>
                  <a:srgbClr val="0432F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baseline="30000" dirty="0">
                <a:solidFill>
                  <a:schemeClr val="tx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</a:p>
          <a:p>
            <a:pPr>
              <a:spcBef>
                <a:spcPts val="1600"/>
              </a:spcBef>
            </a:pPr>
            <a:r>
              <a:rPr lang="en-US" sz="16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  <a:cs typeface="Arial" panose="020B0604020202020204" pitchFamily="34" charset="0"/>
              </a:rPr>
              <a:t>Canale, M. (2018). Implementation of a standardized handoff of anesthetized patients.</a:t>
            </a:r>
            <a:r>
              <a:rPr lang="en-US" sz="160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  <a:cs typeface="Arial" panose="020B0604020202020204" pitchFamily="34" charset="0"/>
              </a:rPr>
              <a:t> AANA Journal, 86</a:t>
            </a:r>
            <a:r>
              <a:rPr lang="en-US" sz="16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  <a:cs typeface="Arial" panose="020B0604020202020204" pitchFamily="34" charset="0"/>
              </a:rPr>
              <a:t>(2), 137-145. </a:t>
            </a:r>
            <a:r>
              <a:rPr lang="en-US" sz="1600" u="sng" dirty="0">
                <a:solidFill>
                  <a:srgbClr val="0432F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https://doi.org/10.1177/001872081667230</a:t>
            </a:r>
            <a:r>
              <a:rPr lang="en-US" sz="16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baseline="300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</a:p>
          <a:p>
            <a:pPr>
              <a:spcBef>
                <a:spcPts val="1600"/>
              </a:spcBef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Arial" panose="020B0604020202020204" pitchFamily="34" charset="0"/>
              </a:rPr>
              <a:t>Janagama, S. R.,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Arial" panose="020B0604020202020204" pitchFamily="34" charset="0"/>
              </a:rPr>
              <a:t>Strehlow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Arial" panose="020B0604020202020204" pitchFamily="34" charset="0"/>
              </a:rPr>
              <a:t>, M.,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Arial" panose="020B0604020202020204" pitchFamily="34" charset="0"/>
              </a:rPr>
              <a:t>Gimkala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Arial" panose="020B0604020202020204" pitchFamily="34" charset="0"/>
              </a:rPr>
              <a:t>, A., Rao, G. V. R., Matheson, L., Mahadevan, S., &amp; Newberry, J. A. (2020). Critical communication: a cross-sectional study of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Arial" panose="020B0604020202020204" pitchFamily="34" charset="0"/>
              </a:rPr>
              <a:t>signout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Arial" panose="020B0604020202020204" pitchFamily="34" charset="0"/>
              </a:rPr>
              <a:t> at the prehospital and hospital interface. </a:t>
            </a:r>
            <a:r>
              <a:rPr lang="en-US" sz="1600" i="1" dirty="0" err="1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Arial" panose="020B0604020202020204" pitchFamily="34" charset="0"/>
              </a:rPr>
              <a:t>Cureus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Arial" panose="020B0604020202020204" pitchFamily="34" charset="0"/>
              </a:rPr>
              <a:t>, </a:t>
            </a:r>
            <a:r>
              <a:rPr lang="en-US" sz="1600" i="1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Arial" panose="020B0604020202020204" pitchFamily="34" charset="0"/>
              </a:rPr>
              <a:t>12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Arial" panose="020B0604020202020204" pitchFamily="34" charset="0"/>
              </a:rPr>
              <a:t>(2), e7114. </a:t>
            </a:r>
            <a:r>
              <a:rPr lang="en-US" sz="1600" u="sng" dirty="0">
                <a:solidFill>
                  <a:srgbClr val="0432FF"/>
                </a:solidFill>
                <a:highlight>
                  <a:srgbClr val="FFFFFF"/>
                </a:highlight>
                <a:ea typeface="Calibri" panose="020F050202020403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https://doi.org/10.7759/cureus.7114</a:t>
            </a:r>
            <a:r>
              <a:rPr lang="en-US" sz="1600" dirty="0">
                <a:solidFill>
                  <a:schemeClr val="tx1"/>
                </a:solidFill>
                <a:highlight>
                  <a:srgbClr val="FFFFFF"/>
                </a:highlight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baseline="30000" dirty="0">
                <a:solidFill>
                  <a:schemeClr val="tx1"/>
                </a:solidFill>
                <a:highlight>
                  <a:srgbClr val="FFFFFF"/>
                </a:highlight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endParaRPr lang="en-US" sz="1600" baseline="30000" dirty="0">
              <a:solidFill>
                <a:schemeClr val="tx1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1600"/>
              </a:spcBef>
            </a:pPr>
            <a:r>
              <a:rPr lang="en-US" sz="1600" dirty="0">
                <a:ea typeface="Calibri" panose="020F0502020204030204" pitchFamily="34" charset="0"/>
                <a:cs typeface="Arial" panose="020B0604020202020204" pitchFamily="34" charset="0"/>
              </a:rPr>
              <a:t>Keebler, J. R., Lazzara, E. H., Patzer, B. S., Palmer, E. M., Plummer, J. P., Smith, D. C., Lew, V., </a:t>
            </a:r>
            <a:r>
              <a:rPr lang="en-US" sz="1600" dirty="0" err="1">
                <a:ea typeface="Calibri" panose="020F0502020204030204" pitchFamily="34" charset="0"/>
                <a:cs typeface="Arial" panose="020B0604020202020204" pitchFamily="34" charset="0"/>
              </a:rPr>
              <a:t>Fouguet</a:t>
            </a:r>
            <a:r>
              <a:rPr lang="en-US" sz="1600" dirty="0">
                <a:ea typeface="Calibri" panose="020F0502020204030204" pitchFamily="34" charset="0"/>
                <a:cs typeface="Arial" panose="020B0604020202020204" pitchFamily="34" charset="0"/>
              </a:rPr>
              <a:t>, S., Chan, Y.R., &amp; Riss, R. (2016). Meta-analyses of the effects of standardized handoff protocols on patient, provider, and organizational outcomes. </a:t>
            </a:r>
            <a:r>
              <a:rPr lang="en-US" sz="1600" i="1" dirty="0">
                <a:ea typeface="Calibri" panose="020F0502020204030204" pitchFamily="34" charset="0"/>
                <a:cs typeface="Arial" panose="020B0604020202020204" pitchFamily="34" charset="0"/>
              </a:rPr>
              <a:t>Human Factors: The Journal of Human Factors and Ergonomics Society, 58</a:t>
            </a:r>
            <a:r>
              <a:rPr lang="en-US" sz="1600" dirty="0">
                <a:ea typeface="Calibri" panose="020F0502020204030204" pitchFamily="34" charset="0"/>
                <a:cs typeface="Arial" panose="020B0604020202020204" pitchFamily="34" charset="0"/>
              </a:rPr>
              <a:t>(8), 1187-1205. </a:t>
            </a:r>
            <a:r>
              <a:rPr lang="en-US" sz="1600" baseline="30000" dirty="0"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</a:p>
          <a:p>
            <a:pPr>
              <a:spcBef>
                <a:spcPts val="1600"/>
              </a:spcBef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Arial" panose="020B0604020202020204" pitchFamily="34" charset="0"/>
              </a:rPr>
              <a:t>Wright S. M. (2013). Examining transfer of care processes in nurse anesthesia practice: Introducing the PATIENT protocol. </a:t>
            </a:r>
            <a:r>
              <a:rPr lang="en-US" sz="1600" i="1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Arial" panose="020B0604020202020204" pitchFamily="34" charset="0"/>
              </a:rPr>
              <a:t>AANA Journal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Arial" panose="020B0604020202020204" pitchFamily="34" charset="0"/>
              </a:rPr>
              <a:t>, 81(3), 225–232. </a:t>
            </a:r>
            <a:r>
              <a:rPr lang="en-US" sz="1600" baseline="300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Arial" panose="020B0604020202020204" pitchFamily="34" charset="0"/>
              </a:rPr>
              <a:t>5</a:t>
            </a:r>
          </a:p>
          <a:p>
            <a:pPr>
              <a:spcBef>
                <a:spcPts val="1600"/>
              </a:spcBef>
            </a:pPr>
            <a:r>
              <a:rPr lang="en-US" sz="1600" dirty="0">
                <a:ea typeface="Calibri" panose="020F0502020204030204" pitchFamily="34" charset="0"/>
                <a:cs typeface="Arial" panose="020B0604020202020204" pitchFamily="34" charset="0"/>
              </a:rPr>
              <a:t>Institute for Healthcare Improvement. (2020). </a:t>
            </a:r>
            <a:r>
              <a:rPr lang="en-US" sz="1600" i="1" dirty="0">
                <a:ea typeface="Calibri" panose="020F0502020204030204" pitchFamily="34" charset="0"/>
                <a:cs typeface="Arial" panose="020B0604020202020204" pitchFamily="34" charset="0"/>
              </a:rPr>
              <a:t>Patient safety essentials toolkit</a:t>
            </a:r>
            <a:r>
              <a:rPr lang="en-US" sz="1600" dirty="0"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600" u="sng" dirty="0">
                <a:solidFill>
                  <a:srgbClr val="0432FF"/>
                </a:solidFill>
                <a:ea typeface="Calibri" panose="020F050202020403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http://www.ihi.org/resources/Pages/Tools/Patient-Safety-Essentials-Toolkit.aspx</a:t>
            </a:r>
            <a:r>
              <a:rPr lang="en-US" sz="1600" dirty="0">
                <a:solidFill>
                  <a:schemeClr val="tx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baseline="30000" dirty="0">
                <a:solidFill>
                  <a:schemeClr val="tx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6</a:t>
            </a:r>
          </a:p>
        </p:txBody>
      </p:sp>
      <p:pic>
        <p:nvPicPr>
          <p:cNvPr id="2048" name="Picture 2047">
            <a:extLst>
              <a:ext uri="{FF2B5EF4-FFF2-40B4-BE49-F238E27FC236}">
                <a16:creationId xmlns:a16="http://schemas.microsoft.com/office/drawing/2014/main" id="{4439481F-B263-0635-5E7B-7322426BA3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693475" y="8661519"/>
            <a:ext cx="16504250" cy="9659170"/>
          </a:xfrm>
          <a:prstGeom prst="rect">
            <a:avLst/>
          </a:prstGeom>
          <a:noFill/>
          <a:ln>
            <a:noFill/>
          </a:ln>
        </p:spPr>
      </p:pic>
      <p:sp>
        <p:nvSpPr>
          <p:cNvPr id="2049" name="Rectangle 63">
            <a:extLst>
              <a:ext uri="{FF2B5EF4-FFF2-40B4-BE49-F238E27FC236}">
                <a16:creationId xmlns:a16="http://schemas.microsoft.com/office/drawing/2014/main" id="{54933558-6969-5B62-7C27-BE6AE24A75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67766" y="19360443"/>
            <a:ext cx="11322321" cy="62498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  <a:effectLst>
            <a:outerShdw blurRad="50800" dist="63500" dir="2700000" algn="tl" rotWithShape="0">
              <a:prstClr val="black"/>
            </a:outerShdw>
          </a:effectLst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0" name="Text Box 64">
            <a:extLst>
              <a:ext uri="{FF2B5EF4-FFF2-40B4-BE49-F238E27FC236}">
                <a16:creationId xmlns:a16="http://schemas.microsoft.com/office/drawing/2014/main" id="{5911A24D-D9D2-4C88-B972-7ED296BE16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73265" y="19165020"/>
            <a:ext cx="11322321" cy="67895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50800" dist="63500" dir="2700000" algn="tl" rotWithShape="0">
              <a:prstClr val="black"/>
            </a:outerShdw>
          </a:effectLst>
        </p:spPr>
        <p:txBody>
          <a:bodyPr wrap="square" lIns="123750" tIns="61875" rIns="123750" bIns="61875">
            <a:spAutoFit/>
          </a:bodyPr>
          <a:lstStyle/>
          <a:p>
            <a:pPr algn="ctr" defTabSz="1236828">
              <a:spcBef>
                <a:spcPts val="463"/>
              </a:spcBef>
              <a:defRPr/>
            </a:pPr>
            <a:r>
              <a:rPr lang="en-US" sz="3600" b="1" dirty="0">
                <a:solidFill>
                  <a:schemeClr val="bg1"/>
                </a:solidFill>
                <a:effectLst>
                  <a:outerShdw blurRad="50800" dist="63500" dir="2700000" algn="tl" rotWithShape="0">
                    <a:prstClr val="black"/>
                  </a:outerShdw>
                </a:effectLst>
                <a:latin typeface="Arial" charset="0"/>
              </a:rPr>
              <a:t>CONCLUSIONS</a:t>
            </a:r>
          </a:p>
        </p:txBody>
      </p:sp>
      <p:sp>
        <p:nvSpPr>
          <p:cNvPr id="2051" name="Rectangle 63">
            <a:extLst>
              <a:ext uri="{FF2B5EF4-FFF2-40B4-BE49-F238E27FC236}">
                <a16:creationId xmlns:a16="http://schemas.microsoft.com/office/drawing/2014/main" id="{51AEFAE6-F4C9-1B4E-3EE5-7E10477638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5913" y="24625606"/>
            <a:ext cx="11322321" cy="62498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  <a:effectLst>
            <a:outerShdw blurRad="50800" dist="63500" dir="2700000" algn="tl" rotWithShape="0">
              <a:prstClr val="black"/>
            </a:outerShdw>
          </a:effectLst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2" name="Text Box 64">
            <a:extLst>
              <a:ext uri="{FF2B5EF4-FFF2-40B4-BE49-F238E27FC236}">
                <a16:creationId xmlns:a16="http://schemas.microsoft.com/office/drawing/2014/main" id="{7198B995-F1CF-750B-7747-0E94CBCAB5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1412" y="24430183"/>
            <a:ext cx="11322321" cy="67895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50800" dist="63500" dir="2700000" algn="tl" rotWithShape="0">
              <a:prstClr val="black"/>
            </a:outerShdw>
          </a:effectLst>
        </p:spPr>
        <p:txBody>
          <a:bodyPr wrap="square" lIns="123750" tIns="61875" rIns="123750" bIns="61875">
            <a:spAutoFit/>
          </a:bodyPr>
          <a:lstStyle/>
          <a:p>
            <a:pPr algn="ctr" defTabSz="1236828">
              <a:spcBef>
                <a:spcPts val="463"/>
              </a:spcBef>
              <a:defRPr/>
            </a:pPr>
            <a:r>
              <a:rPr lang="en-US" sz="3600" b="1" dirty="0">
                <a:solidFill>
                  <a:schemeClr val="bg1"/>
                </a:solidFill>
                <a:effectLst>
                  <a:outerShdw blurRad="50800" dist="63500" dir="2700000" algn="tl" rotWithShape="0">
                    <a:prstClr val="black"/>
                  </a:outerShdw>
                </a:effectLst>
                <a:latin typeface="Arial" charset="0"/>
              </a:rPr>
              <a:t>METHODS</a:t>
            </a:r>
          </a:p>
        </p:txBody>
      </p:sp>
      <p:sp>
        <p:nvSpPr>
          <p:cNvPr id="2053" name="Rectangle 63">
            <a:extLst>
              <a:ext uri="{FF2B5EF4-FFF2-40B4-BE49-F238E27FC236}">
                <a16:creationId xmlns:a16="http://schemas.microsoft.com/office/drawing/2014/main" id="{984BD322-51A9-F3A7-076B-1A8B86E5FF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0301" y="5681402"/>
            <a:ext cx="11322321" cy="62498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  <a:effectLst>
            <a:outerShdw blurRad="50800" dist="63500" dir="2700000" algn="tl" rotWithShape="0">
              <a:prstClr val="black"/>
            </a:outerShdw>
          </a:effectLst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4" name="Text Box 64">
            <a:extLst>
              <a:ext uri="{FF2B5EF4-FFF2-40B4-BE49-F238E27FC236}">
                <a16:creationId xmlns:a16="http://schemas.microsoft.com/office/drawing/2014/main" id="{6F8ABA35-E7B5-7F75-51A3-F0567433C0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5485979"/>
            <a:ext cx="11322321" cy="67895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50800" dist="63500" dir="2700000" algn="tl" rotWithShape="0">
              <a:prstClr val="black"/>
            </a:outerShdw>
          </a:effectLst>
        </p:spPr>
        <p:txBody>
          <a:bodyPr wrap="square" lIns="123750" tIns="61875" rIns="123750" bIns="61875">
            <a:spAutoFit/>
          </a:bodyPr>
          <a:lstStyle/>
          <a:p>
            <a:pPr algn="ctr" defTabSz="1236828">
              <a:spcBef>
                <a:spcPts val="463"/>
              </a:spcBef>
              <a:defRPr/>
            </a:pPr>
            <a:r>
              <a:rPr lang="en-US" sz="3600" b="1" dirty="0">
                <a:solidFill>
                  <a:schemeClr val="bg1"/>
                </a:solidFill>
                <a:effectLst>
                  <a:outerShdw blurRad="50800" dist="63500" dir="2700000" algn="tl" rotWithShape="0">
                    <a:prstClr val="black"/>
                  </a:outerShdw>
                </a:effectLst>
                <a:latin typeface="Arial" charset="0"/>
              </a:rPr>
              <a:t>INTRODUCTION</a:t>
            </a:r>
          </a:p>
        </p:txBody>
      </p:sp>
      <p:sp>
        <p:nvSpPr>
          <p:cNvPr id="2055" name="Rectangle 63">
            <a:extLst>
              <a:ext uri="{FF2B5EF4-FFF2-40B4-BE49-F238E27FC236}">
                <a16:creationId xmlns:a16="http://schemas.microsoft.com/office/drawing/2014/main" id="{10C4C699-A295-5B57-733C-123274B19D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40835" y="5681402"/>
            <a:ext cx="11322321" cy="62498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  <a:effectLst>
            <a:outerShdw blurRad="50800" dist="63500" dir="2700000" algn="tl" rotWithShape="0">
              <a:prstClr val="black"/>
            </a:outerShdw>
          </a:effectLst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6" name="Text Box 64">
            <a:extLst>
              <a:ext uri="{FF2B5EF4-FFF2-40B4-BE49-F238E27FC236}">
                <a16:creationId xmlns:a16="http://schemas.microsoft.com/office/drawing/2014/main" id="{CB63C857-D412-2B02-BDC4-F8E7224034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46334" y="5485979"/>
            <a:ext cx="11322321" cy="67895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50800" dist="63500" dir="2700000" algn="tl" rotWithShape="0">
              <a:prstClr val="black"/>
            </a:outerShdw>
          </a:effectLst>
        </p:spPr>
        <p:txBody>
          <a:bodyPr wrap="square" lIns="123750" tIns="61875" rIns="123750" bIns="61875">
            <a:spAutoFit/>
          </a:bodyPr>
          <a:lstStyle/>
          <a:p>
            <a:pPr algn="ctr" defTabSz="1236828">
              <a:spcBef>
                <a:spcPts val="463"/>
              </a:spcBef>
              <a:defRPr/>
            </a:pPr>
            <a:r>
              <a:rPr lang="en-US" sz="3600" b="1" dirty="0">
                <a:solidFill>
                  <a:schemeClr val="bg1"/>
                </a:solidFill>
                <a:effectLst>
                  <a:outerShdw blurRad="50800" dist="63500" dir="2700000" algn="tl" rotWithShape="0">
                    <a:prstClr val="black"/>
                  </a:outerShdw>
                </a:effectLst>
                <a:latin typeface="Arial" charset="0"/>
              </a:rPr>
              <a:t>DISCUSSION</a:t>
            </a:r>
          </a:p>
        </p:txBody>
      </p:sp>
      <p:sp>
        <p:nvSpPr>
          <p:cNvPr id="2057" name="Rectangle 63">
            <a:extLst>
              <a:ext uri="{FF2B5EF4-FFF2-40B4-BE49-F238E27FC236}">
                <a16:creationId xmlns:a16="http://schemas.microsoft.com/office/drawing/2014/main" id="{44071ED8-0698-2B35-6CE4-33FB74202C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67766" y="25658807"/>
            <a:ext cx="11322321" cy="62498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  <a:effectLst>
            <a:outerShdw blurRad="50800" dist="63500" dir="2700000" algn="tl" rotWithShape="0">
              <a:prstClr val="black"/>
            </a:outerShdw>
          </a:effectLst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8" name="Text Box 64">
            <a:extLst>
              <a:ext uri="{FF2B5EF4-FFF2-40B4-BE49-F238E27FC236}">
                <a16:creationId xmlns:a16="http://schemas.microsoft.com/office/drawing/2014/main" id="{D5F05622-138C-1026-9F9A-8399576CC4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73265" y="25463384"/>
            <a:ext cx="11322321" cy="67895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50800" dist="63500" dir="2700000" algn="tl" rotWithShape="0">
              <a:prstClr val="black"/>
            </a:outerShdw>
          </a:effectLst>
        </p:spPr>
        <p:txBody>
          <a:bodyPr wrap="square" lIns="123750" tIns="61875" rIns="123750" bIns="61875">
            <a:spAutoFit/>
          </a:bodyPr>
          <a:lstStyle/>
          <a:p>
            <a:pPr algn="ctr" defTabSz="1236828">
              <a:spcBef>
                <a:spcPts val="463"/>
              </a:spcBef>
              <a:defRPr/>
            </a:pPr>
            <a:r>
              <a:rPr lang="en-US" sz="3600" b="1" dirty="0">
                <a:solidFill>
                  <a:schemeClr val="bg1"/>
                </a:solidFill>
                <a:effectLst>
                  <a:outerShdw blurRad="50800" dist="63500" dir="2700000" algn="tl" rotWithShape="0">
                    <a:prstClr val="black"/>
                  </a:outerShdw>
                </a:effectLst>
                <a:latin typeface="Arial" charset="0"/>
              </a:rPr>
              <a:t>REFERENCES</a:t>
            </a:r>
          </a:p>
        </p:txBody>
      </p:sp>
      <p:sp>
        <p:nvSpPr>
          <p:cNvPr id="2059" name="Rectangle 63">
            <a:extLst>
              <a:ext uri="{FF2B5EF4-FFF2-40B4-BE49-F238E27FC236}">
                <a16:creationId xmlns:a16="http://schemas.microsoft.com/office/drawing/2014/main" id="{67A90F25-D55E-790B-8EEF-29F2653C3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00979" y="5681402"/>
            <a:ext cx="18222973" cy="62498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  <a:effectLst>
            <a:outerShdw blurRad="50800" dist="63500" dir="2700000" algn="tl" rotWithShape="0">
              <a:prstClr val="black"/>
            </a:outerShdw>
          </a:effectLst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60" name="Text Box 64">
            <a:extLst>
              <a:ext uri="{FF2B5EF4-FFF2-40B4-BE49-F238E27FC236}">
                <a16:creationId xmlns:a16="http://schemas.microsoft.com/office/drawing/2014/main" id="{1278060C-2347-3392-B77C-CBD8174873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06478" y="5485979"/>
            <a:ext cx="18222973" cy="67895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50800" dist="63500" dir="2700000" algn="tl" rotWithShape="0">
              <a:prstClr val="black"/>
            </a:outerShdw>
          </a:effectLst>
        </p:spPr>
        <p:txBody>
          <a:bodyPr wrap="square" lIns="123750" tIns="61875" rIns="123750" bIns="61875">
            <a:spAutoFit/>
          </a:bodyPr>
          <a:lstStyle/>
          <a:p>
            <a:pPr algn="ctr" defTabSz="1236828">
              <a:spcBef>
                <a:spcPts val="463"/>
              </a:spcBef>
              <a:defRPr/>
            </a:pPr>
            <a:r>
              <a:rPr lang="en-US" sz="3600" b="1" dirty="0">
                <a:solidFill>
                  <a:schemeClr val="bg1"/>
                </a:solidFill>
                <a:effectLst>
                  <a:outerShdw blurRad="50800" dist="63500" dir="2700000" algn="tl" rotWithShape="0">
                    <a:prstClr val="black"/>
                  </a:outerShdw>
                </a:effectLst>
                <a:latin typeface="Arial" charset="0"/>
              </a:rPr>
              <a:t>RESULTS</a:t>
            </a:r>
          </a:p>
        </p:txBody>
      </p:sp>
      <p:sp>
        <p:nvSpPr>
          <p:cNvPr id="2062" name="Rectangle 57">
            <a:extLst>
              <a:ext uri="{FF2B5EF4-FFF2-40B4-BE49-F238E27FC236}">
                <a16:creationId xmlns:a16="http://schemas.microsoft.com/office/drawing/2014/main" id="{AEAEBC5D-FA5E-7A8B-B04D-584E7A6C35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2219" y="592763"/>
            <a:ext cx="42240938" cy="4638424"/>
          </a:xfrm>
          <a:prstGeom prst="rect">
            <a:avLst/>
          </a:prstGeom>
          <a:solidFill>
            <a:srgbClr val="FFC82E"/>
          </a:solidFill>
          <a:ln>
            <a:noFill/>
          </a:ln>
          <a:effectLst>
            <a:outerShdw blurRad="50800" dist="63500" dir="2700000" algn="tl" rotWithShape="0">
              <a:prstClr val="black"/>
            </a:outerShdw>
          </a:effectLst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 dirty="0"/>
          </a:p>
        </p:txBody>
      </p:sp>
      <p:sp>
        <p:nvSpPr>
          <p:cNvPr id="2063" name="Rectangle 57">
            <a:extLst>
              <a:ext uri="{FF2B5EF4-FFF2-40B4-BE49-F238E27FC236}">
                <a16:creationId xmlns:a16="http://schemas.microsoft.com/office/drawing/2014/main" id="{80D1E4CF-8D8B-09C9-79EA-F87AD7AFAA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552" y="228600"/>
            <a:ext cx="42377103" cy="4792318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>
            <a:outerShdw blurRad="50800" dist="63500" dir="2700000" algn="tl" rotWithShape="0">
              <a:prstClr val="black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64" name="Text Box 58">
            <a:extLst>
              <a:ext uri="{FF2B5EF4-FFF2-40B4-BE49-F238E27FC236}">
                <a16:creationId xmlns:a16="http://schemas.microsoft.com/office/drawing/2014/main" id="{32BE5AD0-5812-18E1-EAB0-2DD364F832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68512" y="797958"/>
            <a:ext cx="26554176" cy="390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50" tIns="61875" rIns="123750" bIns="61875" anchor="ctr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30000"/>
              </a:spcBef>
              <a:defRPr/>
            </a:pPr>
            <a:r>
              <a:rPr lang="en-US" altLang="en-US" sz="4800" b="1" dirty="0">
                <a:solidFill>
                  <a:srgbClr val="FFC82E"/>
                </a:solidFill>
                <a:effectLst>
                  <a:outerShdw blurRad="50800" dist="63500" dir="2700000" algn="tl" rotWithShape="0">
                    <a:prstClr val="black"/>
                  </a:outerShdw>
                </a:effectLst>
              </a:rPr>
              <a:t>Implementing the PATIENT Mnemonic During Intraoperative Hand-Offs Between CRNAs:</a:t>
            </a:r>
          </a:p>
          <a:p>
            <a:pPr algn="ctr">
              <a:spcBef>
                <a:spcPct val="30000"/>
              </a:spcBef>
              <a:defRPr/>
            </a:pPr>
            <a:r>
              <a:rPr lang="en-US" altLang="en-US" sz="4800" b="1" dirty="0">
                <a:solidFill>
                  <a:srgbClr val="FFC82E"/>
                </a:solidFill>
                <a:effectLst>
                  <a:outerShdw blurRad="50800" dist="63500" dir="2700000" algn="tl" rotWithShape="0">
                    <a:prstClr val="black"/>
                  </a:outerShdw>
                </a:effectLst>
              </a:rPr>
              <a:t>A Quality Improvement Project</a:t>
            </a:r>
            <a:endParaRPr lang="en-US" altLang="en-US" sz="4800" b="1" dirty="0">
              <a:solidFill>
                <a:srgbClr val="FFCC18"/>
              </a:solidFill>
              <a:effectLst>
                <a:outerShdw blurRad="50800" dist="63500" dir="2700000" algn="tl" rotWithShape="0">
                  <a:prstClr val="black"/>
                </a:outerShdw>
              </a:effectLst>
            </a:endParaRPr>
          </a:p>
          <a:p>
            <a:pPr algn="ctr">
              <a:spcBef>
                <a:spcPct val="30000"/>
              </a:spcBef>
              <a:defRPr/>
            </a:pPr>
            <a:r>
              <a:rPr lang="en-US" altLang="en-US" sz="4000" b="1" dirty="0">
                <a:solidFill>
                  <a:schemeClr val="bg1"/>
                </a:solidFill>
                <a:effectLst>
                  <a:outerShdw blurRad="50800" dist="63500" dir="2700000" algn="tl" rotWithShape="0">
                    <a:prstClr val="black"/>
                  </a:outerShdw>
                </a:effectLst>
              </a:rPr>
              <a:t>Jordan Maxwell Price, BSN, SRNA</a:t>
            </a:r>
          </a:p>
          <a:p>
            <a:pPr algn="ctr">
              <a:spcBef>
                <a:spcPct val="30000"/>
              </a:spcBef>
              <a:defRPr/>
            </a:pPr>
            <a:r>
              <a:rPr lang="en-US" altLang="en-US" sz="4000" b="1" dirty="0">
                <a:solidFill>
                  <a:schemeClr val="bg1"/>
                </a:solidFill>
                <a:effectLst>
                  <a:outerShdw blurRad="50800" dist="63500" dir="2700000" algn="tl" rotWithShape="0">
                    <a:prstClr val="black"/>
                  </a:outerShdw>
                </a:effectLst>
              </a:rPr>
              <a:t>Maura McAuliffe, PhD, CRNA, FAAN, Project Chair</a:t>
            </a:r>
          </a:p>
        </p:txBody>
      </p:sp>
      <p:sp>
        <p:nvSpPr>
          <p:cNvPr id="2065" name="Rectangle 59">
            <a:extLst>
              <a:ext uri="{FF2B5EF4-FFF2-40B4-BE49-F238E27FC236}">
                <a16:creationId xmlns:a16="http://schemas.microsoft.com/office/drawing/2014/main" id="{17832ED2-0F6D-EBB9-2BC9-ACA0C84FF6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24981" y="2196688"/>
            <a:ext cx="9144000" cy="2280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50" tIns="61875" rIns="123750" bIns="61875" anchor="ctr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en-US" sz="3600" dirty="0">
                <a:solidFill>
                  <a:schemeClr val="bg1"/>
                </a:solidFill>
              </a:rPr>
              <a:t>Nurse Anesthesia </a:t>
            </a:r>
            <a:r>
              <a:rPr lang="en-US" sz="3600" dirty="0">
                <a:solidFill>
                  <a:schemeClr val="bg1"/>
                </a:solidFill>
                <a:effectLst>
                  <a:outerShdw blurRad="50800" dist="63500" dir="2700000" algn="tl" rotWithShape="0">
                    <a:prstClr val="black"/>
                  </a:outerShdw>
                </a:effectLst>
              </a:rPr>
              <a:t>Program</a:t>
            </a:r>
          </a:p>
          <a:p>
            <a:pPr algn="r"/>
            <a:r>
              <a:rPr lang="en-US" sz="3600" dirty="0">
                <a:solidFill>
                  <a:schemeClr val="bg1"/>
                </a:solidFill>
              </a:rPr>
              <a:t>College of Nursing, East Carolina University</a:t>
            </a:r>
          </a:p>
          <a:p>
            <a:pPr algn="r"/>
            <a:r>
              <a:rPr lang="en-US" sz="3600" dirty="0">
                <a:solidFill>
                  <a:schemeClr val="bg1"/>
                </a:solidFill>
              </a:rPr>
              <a:t>Greenville, North Carolina 27858</a:t>
            </a:r>
          </a:p>
          <a:p>
            <a:pPr algn="r"/>
            <a:r>
              <a:rPr lang="en-US" sz="3600" dirty="0">
                <a:solidFill>
                  <a:schemeClr val="bg1"/>
                </a:solidFill>
              </a:rPr>
              <a:t>pricej22@students.ecu.edu</a:t>
            </a:r>
            <a:endParaRPr lang="en-US" altLang="en-US" sz="36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066" name="Picture 2065">
            <a:extLst>
              <a:ext uri="{FF2B5EF4-FFF2-40B4-BE49-F238E27FC236}">
                <a16:creationId xmlns:a16="http://schemas.microsoft.com/office/drawing/2014/main" id="{4519319E-1BB1-2DAF-177B-CA4D847E013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19" y="1367072"/>
            <a:ext cx="7546294" cy="2768608"/>
          </a:xfrm>
          <a:prstGeom prst="rect">
            <a:avLst/>
          </a:prstGeom>
          <a:effectLst>
            <a:outerShdw blurRad="50800" dist="63500" dir="2700000" algn="tl" rotWithShape="0">
              <a:prstClr val="black"/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CC38F45-F287-DB9C-80E0-48A0FFA8616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693475" y="22205169"/>
            <a:ext cx="16504250" cy="8582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0989B8B-5DCD-EA2D-CE9B-0974DECF2B18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20663" t="267" r="20745" b="10826"/>
          <a:stretch/>
        </p:blipFill>
        <p:spPr>
          <a:xfrm>
            <a:off x="685799" y="15781102"/>
            <a:ext cx="11567933" cy="7763842"/>
          </a:xfrm>
          <a:prstGeom prst="rect">
            <a:avLst/>
          </a:prstGeom>
          <a:ln w="31750">
            <a:solidFill>
              <a:schemeClr val="tx1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1978</TotalTime>
  <Words>759</Words>
  <Application>Microsoft Macintosh PowerPoint</Application>
  <PresentationFormat>Custom</PresentationFormat>
  <Paragraphs>102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Courier New</vt:lpstr>
      <vt:lpstr>System Font Regular</vt:lpstr>
      <vt:lpstr>Times New Roman</vt:lpstr>
      <vt:lpstr>Wingdings</vt:lpstr>
      <vt:lpstr>Default Design</vt:lpstr>
      <vt:lpstr>PowerPoint Presentation</vt:lpstr>
    </vt:vector>
  </TitlesOfParts>
  <Company>East Carolina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EltonC</dc:creator>
  <cp:lastModifiedBy>Jordan Price</cp:lastModifiedBy>
  <cp:revision>79</cp:revision>
  <dcterms:created xsi:type="dcterms:W3CDTF">2005-01-10T15:51:10Z</dcterms:created>
  <dcterms:modified xsi:type="dcterms:W3CDTF">2024-11-11T23:51:06Z</dcterms:modified>
</cp:coreProperties>
</file>