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1148000" cy="384048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96" userDrawn="1">
          <p15:clr>
            <a:srgbClr val="A4A3A4"/>
          </p15:clr>
        </p15:guide>
        <p15:guide id="2" pos="129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82E"/>
    <a:srgbClr val="FFCC18"/>
    <a:srgbClr val="502D7F"/>
    <a:srgbClr val="69028E"/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99" autoAdjust="0"/>
    <p:restoredTop sz="94139" autoAdjust="0"/>
  </p:normalViewPr>
  <p:slideViewPr>
    <p:cSldViewPr>
      <p:cViewPr>
        <p:scale>
          <a:sx n="33" d="100"/>
          <a:sy n="33" d="100"/>
        </p:scale>
        <p:origin x="24" y="-2622"/>
      </p:cViewPr>
      <p:guideLst>
        <p:guide orient="horz" pos="12096"/>
        <p:guide pos="129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228600" cy="2286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piratedrive\home\MLA%202018\eBook%20BR2%20Matthew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piratedrive\home\MLA%202018\eBook%20BR2%20Matthew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piratedrive\home\MLA%202018\Book%20Price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piratedrive\home\MLA%202018\Book%20Price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en-US" sz="3600" b="1">
                <a:latin typeface="Century Gothic" panose="020B0502020202020204" pitchFamily="34" charset="0"/>
              </a:rPr>
              <a:t>Year</a:t>
            </a:r>
            <a:r>
              <a:rPr lang="en-US" sz="3600" b="1" baseline="0">
                <a:latin typeface="Century Gothic" panose="020B0502020202020204" pitchFamily="34" charset="0"/>
              </a:rPr>
              <a:t> to Year Book Usage</a:t>
            </a:r>
            <a:endParaRPr lang="en-US" sz="3600" b="1">
              <a:latin typeface="Century Gothic" panose="020B050202020202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'YTY Use'!$A$9</c:f>
              <c:strCache>
                <c:ptCount val="1"/>
                <c:pt idx="0">
                  <c:v>Print</c:v>
                </c:pt>
              </c:strCache>
            </c:strRef>
          </c:tx>
          <c:spPr>
            <a:ln w="76200" cap="rnd">
              <a:solidFill>
                <a:srgbClr val="FFC82E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C82E"/>
              </a:solidFill>
              <a:ln w="76200">
                <a:solidFill>
                  <a:srgbClr val="FFC82E"/>
                </a:solidFill>
              </a:ln>
              <a:effectLst/>
            </c:spPr>
          </c:marker>
          <c:dPt>
            <c:idx val="2"/>
            <c:marker>
              <c:symbol val="circle"/>
              <c:size val="7"/>
              <c:spPr>
                <a:solidFill>
                  <a:srgbClr val="FFC82E"/>
                </a:solidFill>
                <a:ln w="76200">
                  <a:solidFill>
                    <a:srgbClr val="FFC82E"/>
                  </a:solidFill>
                </a:ln>
                <a:effectLst/>
              </c:spPr>
            </c:marker>
            <c:bubble3D val="0"/>
          </c:dPt>
          <c:dPt>
            <c:idx val="3"/>
            <c:marker>
              <c:symbol val="circle"/>
              <c:size val="5"/>
              <c:spPr>
                <a:solidFill>
                  <a:srgbClr val="FFC82E"/>
                </a:solidFill>
                <a:ln w="76200">
                  <a:solidFill>
                    <a:srgbClr val="FFC82E"/>
                  </a:solidFill>
                </a:ln>
                <a:effectLst/>
              </c:spPr>
            </c:marker>
            <c:bubble3D val="0"/>
            <c:spPr>
              <a:ln w="76200" cap="rnd">
                <a:solidFill>
                  <a:srgbClr val="FFCC18"/>
                </a:solidFill>
                <a:round/>
              </a:ln>
              <a:effectLst/>
            </c:spPr>
          </c:dPt>
          <c:dPt>
            <c:idx val="4"/>
            <c:marker>
              <c:symbol val="circle"/>
              <c:size val="7"/>
              <c:spPr>
                <a:solidFill>
                  <a:srgbClr val="FFC82E"/>
                </a:solidFill>
                <a:ln w="76200">
                  <a:solidFill>
                    <a:srgbClr val="FFC82E"/>
                  </a:solidFill>
                </a:ln>
                <a:effectLst/>
              </c:spPr>
            </c:marker>
            <c:bubble3D val="0"/>
          </c:dPt>
          <c:cat>
            <c:numRef>
              <c:f>'YTY Use'!$B$8:$G$8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'YTY Use'!$B$9:$G$9</c:f>
              <c:numCache>
                <c:formatCode>General</c:formatCode>
                <c:ptCount val="6"/>
                <c:pt idx="0">
                  <c:v>9241</c:v>
                </c:pt>
                <c:pt idx="1">
                  <c:v>6690</c:v>
                </c:pt>
                <c:pt idx="2">
                  <c:v>5688</c:v>
                </c:pt>
                <c:pt idx="3">
                  <c:v>9945</c:v>
                </c:pt>
                <c:pt idx="4">
                  <c:v>4060</c:v>
                </c:pt>
                <c:pt idx="5">
                  <c:v>3125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'YTY Use'!$A$10</c:f>
              <c:strCache>
                <c:ptCount val="1"/>
                <c:pt idx="0">
                  <c:v>eBook</c:v>
                </c:pt>
              </c:strCache>
            </c:strRef>
          </c:tx>
          <c:spPr>
            <a:ln w="76200" cap="rnd">
              <a:solidFill>
                <a:srgbClr val="502D7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69028E">
                  <a:alpha val="99000"/>
                </a:srgbClr>
              </a:solidFill>
              <a:ln w="76200">
                <a:solidFill>
                  <a:schemeClr val="accent4"/>
                </a:solidFill>
              </a:ln>
              <a:effectLst/>
            </c:spPr>
          </c:marker>
          <c:cat>
            <c:numRef>
              <c:f>'YTY Use'!$B$8:$G$8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'YTY Use'!$B$10:$G$10</c:f>
              <c:numCache>
                <c:formatCode>General</c:formatCode>
                <c:ptCount val="6"/>
                <c:pt idx="0">
                  <c:v>26780</c:v>
                </c:pt>
                <c:pt idx="1">
                  <c:v>51843</c:v>
                </c:pt>
                <c:pt idx="2">
                  <c:v>69058</c:v>
                </c:pt>
                <c:pt idx="3">
                  <c:v>112364</c:v>
                </c:pt>
                <c:pt idx="4">
                  <c:v>114756</c:v>
                </c:pt>
                <c:pt idx="5">
                  <c:v>124075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178224"/>
        <c:axId val="220667544"/>
      </c:lineChart>
      <c:catAx>
        <c:axId val="1281782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220667544"/>
        <c:crosses val="autoZero"/>
        <c:auto val="1"/>
        <c:lblAlgn val="ctr"/>
        <c:lblOffset val="100"/>
        <c:noMultiLvlLbl val="0"/>
      </c:catAx>
      <c:valAx>
        <c:axId val="220667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281782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8407977561509665"/>
          <c:y val="0.90136475657213944"/>
          <c:w val="0.25528192875668571"/>
          <c:h val="8.77695515078714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en-US" sz="3600" b="1">
                <a:latin typeface="Century Gothic" panose="020B0502020202020204" pitchFamily="34" charset="0"/>
              </a:rPr>
              <a:t>Usage</a:t>
            </a:r>
            <a:r>
              <a:rPr lang="en-US" sz="3600" b="1" baseline="0">
                <a:latin typeface="Century Gothic" panose="020B0502020202020204" pitchFamily="34" charset="0"/>
              </a:rPr>
              <a:t> by Collection Type, 2012-2017</a:t>
            </a:r>
            <a:endParaRPr lang="en-US" sz="3600" b="1">
              <a:latin typeface="Century Gothic" panose="020B0502020202020204" pitchFamily="34" charset="0"/>
            </a:endParaRPr>
          </a:p>
        </c:rich>
      </c:tx>
      <c:layout>
        <c:manualLayout>
          <c:xMode val="edge"/>
          <c:yMode val="edge"/>
          <c:x val="0.21227077865266844"/>
          <c:y val="2.777777777777777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2271935483106873"/>
          <c:y val="0.16418281328636136"/>
          <c:w val="0.71060614075881889"/>
          <c:h val="0.76798691494715654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502D7F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FFC82E"/>
              </a:solidFill>
              <a:ln>
                <a:noFill/>
              </a:ln>
              <a:effectLst/>
            </c:spPr>
          </c:dPt>
          <c:cat>
            <c:strRef>
              <c:f>'Total Use'!$A$1:$A$2</c:f>
              <c:strCache>
                <c:ptCount val="2"/>
                <c:pt idx="0">
                  <c:v>eBook Perpetual Access (BR2)</c:v>
                </c:pt>
                <c:pt idx="1">
                  <c:v>Print Circulation</c:v>
                </c:pt>
              </c:strCache>
            </c:strRef>
          </c:cat>
          <c:val>
            <c:numRef>
              <c:f>'Total Use'!$B$1:$B$2</c:f>
              <c:numCache>
                <c:formatCode>General</c:formatCode>
                <c:ptCount val="2"/>
                <c:pt idx="0">
                  <c:v>508766</c:v>
                </c:pt>
                <c:pt idx="1">
                  <c:v>38749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128607400"/>
        <c:axId val="219674896"/>
      </c:barChart>
      <c:catAx>
        <c:axId val="128607400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219674896"/>
        <c:crosses val="autoZero"/>
        <c:auto val="1"/>
        <c:lblAlgn val="ctr"/>
        <c:lblOffset val="100"/>
        <c:noMultiLvlLbl val="0"/>
      </c:catAx>
      <c:valAx>
        <c:axId val="219674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1286074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en-US" sz="3600" b="1" dirty="0">
                <a:latin typeface="Century Gothic" panose="020B0502020202020204" pitchFamily="34" charset="0"/>
              </a:rPr>
              <a:t>Total Book</a:t>
            </a:r>
            <a:r>
              <a:rPr lang="en-US" sz="3600" b="1" baseline="0" dirty="0">
                <a:latin typeface="Century Gothic" panose="020B0502020202020204" pitchFamily="34" charset="0"/>
              </a:rPr>
              <a:t> </a:t>
            </a:r>
            <a:r>
              <a:rPr lang="en-US" sz="3600" b="1" baseline="0" dirty="0" smtClean="0">
                <a:latin typeface="Century Gothic" panose="020B0502020202020204" pitchFamily="34" charset="0"/>
              </a:rPr>
              <a:t>Expenditures, </a:t>
            </a:r>
            <a:r>
              <a:rPr lang="en-US" sz="3600" b="1" baseline="0" dirty="0">
                <a:latin typeface="Century Gothic" panose="020B0502020202020204" pitchFamily="34" charset="0"/>
              </a:rPr>
              <a:t>2012-2017</a:t>
            </a:r>
            <a:endParaRPr lang="en-US" sz="3600" b="1" dirty="0">
              <a:latin typeface="Century Gothic" panose="020B050202020202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'YTY Book Prices'!$D$2</c:f>
              <c:strCache>
                <c:ptCount val="1"/>
                <c:pt idx="0">
                  <c:v>Print Book</c:v>
                </c:pt>
              </c:strCache>
            </c:strRef>
          </c:tx>
          <c:spPr>
            <a:solidFill>
              <a:srgbClr val="FFC82E"/>
            </a:solidFill>
            <a:ln>
              <a:noFill/>
            </a:ln>
            <a:effectLst/>
          </c:spPr>
          <c:invertIfNegative val="0"/>
          <c:val>
            <c:numRef>
              <c:f>'YTY Book Prices'!$E$2</c:f>
              <c:numCache>
                <c:formatCode>_("$"* #,##0.00_);_("$"* \(#,##0.00\);_("$"* "-"??_);_(@_)</c:formatCode>
                <c:ptCount val="1"/>
                <c:pt idx="0">
                  <c:v>426640.32999999996</c:v>
                </c:pt>
              </c:numCache>
            </c:numRef>
          </c:val>
        </c:ser>
        <c:ser>
          <c:idx val="1"/>
          <c:order val="1"/>
          <c:tx>
            <c:strRef>
              <c:f>'YTY Book Prices'!$D$3</c:f>
              <c:strCache>
                <c:ptCount val="1"/>
                <c:pt idx="0">
                  <c:v>eBook</c:v>
                </c:pt>
              </c:strCache>
            </c:strRef>
          </c:tx>
          <c:spPr>
            <a:solidFill>
              <a:srgbClr val="502D7F"/>
            </a:solidFill>
            <a:ln>
              <a:noFill/>
            </a:ln>
            <a:effectLst/>
          </c:spPr>
          <c:invertIfNegative val="0"/>
          <c:val>
            <c:numRef>
              <c:f>'YTY Book Prices'!$E$3</c:f>
              <c:numCache>
                <c:formatCode>_("$"* #,##0.00_);_("$"* \(#,##0.00\);_("$"* "-"??_);_(@_)</c:formatCode>
                <c:ptCount val="1"/>
                <c:pt idx="0">
                  <c:v>341664.94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222756032"/>
        <c:axId val="222424816"/>
      </c:barChart>
      <c:catAx>
        <c:axId val="2227560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22424816"/>
        <c:crossesAt val="0"/>
        <c:auto val="1"/>
        <c:lblAlgn val="ctr"/>
        <c:lblOffset val="100"/>
        <c:noMultiLvlLbl val="0"/>
      </c:catAx>
      <c:valAx>
        <c:axId val="2224248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2227560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0195487599380841"/>
          <c:y val="0.90288197279389892"/>
          <c:w val="0.35630588478635478"/>
          <c:h val="8.486141201170348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36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r>
              <a:rPr lang="en-US" sz="3600" b="1">
                <a:latin typeface="Century Gothic" panose="020B0502020202020204" pitchFamily="34" charset="0"/>
              </a:rPr>
              <a:t>Year to Year Book Expenditures</a:t>
            </a:r>
          </a:p>
        </c:rich>
      </c:tx>
      <c:layout>
        <c:manualLayout>
          <c:xMode val="edge"/>
          <c:yMode val="edge"/>
          <c:x val="0.25820765459873074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'YTY Book Prices'!$B$20</c:f>
              <c:strCache>
                <c:ptCount val="1"/>
                <c:pt idx="0">
                  <c:v>Print</c:v>
                </c:pt>
              </c:strCache>
            </c:strRef>
          </c:tx>
          <c:spPr>
            <a:ln w="76200" cap="rnd">
              <a:solidFill>
                <a:srgbClr val="FFC82E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C82E"/>
              </a:solidFill>
              <a:ln w="76200">
                <a:solidFill>
                  <a:srgbClr val="FFC82E"/>
                </a:solidFill>
              </a:ln>
              <a:effectLst/>
            </c:spPr>
          </c:marker>
          <c:cat>
            <c:numRef>
              <c:f>'YTY Book Prices'!$C$19:$H$19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'YTY Book Prices'!$C$20:$H$20</c:f>
              <c:numCache>
                <c:formatCode>_("$"* #,##0.00_);_("$"* \(#,##0.00\);_("$"* "-"??_);_(@_)</c:formatCode>
                <c:ptCount val="6"/>
                <c:pt idx="0">
                  <c:v>106498.67</c:v>
                </c:pt>
                <c:pt idx="1">
                  <c:v>107115.05</c:v>
                </c:pt>
                <c:pt idx="2">
                  <c:v>58235.14</c:v>
                </c:pt>
                <c:pt idx="3">
                  <c:v>66373.070000000007</c:v>
                </c:pt>
                <c:pt idx="4">
                  <c:v>47734.16</c:v>
                </c:pt>
                <c:pt idx="5">
                  <c:v>40684.239999999998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'YTY Book Prices'!$B$21</c:f>
              <c:strCache>
                <c:ptCount val="1"/>
                <c:pt idx="0">
                  <c:v>eBook</c:v>
                </c:pt>
              </c:strCache>
            </c:strRef>
          </c:tx>
          <c:spPr>
            <a:ln w="76200" cap="rnd">
              <a:solidFill>
                <a:srgbClr val="502D7F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76200">
                <a:solidFill>
                  <a:srgbClr val="502D7F"/>
                </a:solidFill>
              </a:ln>
              <a:effectLst/>
            </c:spPr>
          </c:marker>
          <c:cat>
            <c:numRef>
              <c:f>'YTY Book Prices'!$C$19:$H$19</c:f>
              <c:numCache>
                <c:formatCode>General</c:formatCode>
                <c:ptCount val="6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  <c:pt idx="3">
                  <c:v>2015</c:v>
                </c:pt>
                <c:pt idx="4">
                  <c:v>2016</c:v>
                </c:pt>
                <c:pt idx="5">
                  <c:v>2017</c:v>
                </c:pt>
              </c:numCache>
            </c:numRef>
          </c:cat>
          <c:val>
            <c:numRef>
              <c:f>'YTY Book Prices'!$C$21:$H$21</c:f>
              <c:numCache>
                <c:formatCode>"$"#,##0.00_);[Red]\("$"#,##0.00\)</c:formatCode>
                <c:ptCount val="6"/>
                <c:pt idx="0">
                  <c:v>92250.69</c:v>
                </c:pt>
                <c:pt idx="1">
                  <c:v>65141.18</c:v>
                </c:pt>
                <c:pt idx="2">
                  <c:v>32048.07</c:v>
                </c:pt>
                <c:pt idx="3">
                  <c:v>21362.68</c:v>
                </c:pt>
                <c:pt idx="4">
                  <c:v>59984.69</c:v>
                </c:pt>
                <c:pt idx="5">
                  <c:v>70877.63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22841824"/>
        <c:axId val="222963704"/>
      </c:lineChart>
      <c:catAx>
        <c:axId val="222841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222963704"/>
        <c:crosses val="autoZero"/>
        <c:auto val="1"/>
        <c:lblAlgn val="ctr"/>
        <c:lblOffset val="100"/>
        <c:noMultiLvlLbl val="0"/>
      </c:catAx>
      <c:valAx>
        <c:axId val="222963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22284182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36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Century Gothic" panose="020B050202020202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86696" y="11930064"/>
            <a:ext cx="34974609" cy="82327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71903" y="21763039"/>
            <a:ext cx="28804195" cy="9813925"/>
          </a:xfrm>
        </p:spPr>
        <p:txBody>
          <a:bodyPr/>
          <a:lstStyle>
            <a:lvl1pPr marL="0" indent="0" algn="ctr">
              <a:buNone/>
              <a:defRPr/>
            </a:lvl1pPr>
            <a:lvl2pPr marL="428625" indent="0" algn="ctr">
              <a:buNone/>
              <a:defRPr/>
            </a:lvl2pPr>
            <a:lvl3pPr marL="857250" indent="0" algn="ctr">
              <a:buNone/>
              <a:defRPr/>
            </a:lvl3pPr>
            <a:lvl4pPr marL="1285875" indent="0" algn="ctr">
              <a:buNone/>
              <a:defRPr/>
            </a:lvl4pPr>
            <a:lvl5pPr marL="1714500" indent="0" algn="ctr">
              <a:buNone/>
              <a:defRPr/>
            </a:lvl5pPr>
            <a:lvl6pPr marL="2143125" indent="0" algn="ctr">
              <a:buNone/>
              <a:defRPr/>
            </a:lvl6pPr>
            <a:lvl7pPr marL="2571750" indent="0" algn="ctr">
              <a:buNone/>
              <a:defRPr/>
            </a:lvl7pPr>
            <a:lvl8pPr marL="3000375" indent="0" algn="ctr">
              <a:buNone/>
              <a:defRPr/>
            </a:lvl8pPr>
            <a:lvl9pPr marL="34290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F42EAD77-AB25-4D35-990A-E1B604CCA29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03FF5A11-9BDD-4065-A904-7C89CF8DB79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4982B004-6358-48E6-AFB1-9BE1143E61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39530FD-872D-455E-83CA-841BF9C716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778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67D81C07-05F5-43A7-88DF-12754E5A65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F903E942-7B7D-491A-A71C-50882CC33CF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4D94526F-61F0-4C55-AD15-8696127A646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A7A56D-25A8-4ADD-AA4A-D2ED0BCB55A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748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9832598" y="1536701"/>
            <a:ext cx="9257109" cy="327691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58294" y="1536701"/>
            <a:ext cx="27631430" cy="327691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947CCAFE-9005-4CA2-B214-891937CDC63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9345FB07-AE32-4EEE-9F6B-6BA95AF20B3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DA0F7F12-BE7D-4B23-A482-AF3236EC88B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EFEFDA-BD40-42F9-BE56-290E647C4F5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179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E7709170-10D3-437C-9D5B-6C6E1B2F2C4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17DA9D21-069B-40EF-8BED-C460FB9D878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BC4D5CEB-76D1-4AB2-B20D-E8386A212E7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1CEDC4-090E-485E-9D64-9555430E7C5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7884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0406" y="24679275"/>
            <a:ext cx="34976098" cy="7626350"/>
          </a:xfrm>
        </p:spPr>
        <p:txBody>
          <a:bodyPr anchor="t"/>
          <a:lstStyle>
            <a:lvl1pPr algn="l">
              <a:defRPr sz="375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50406" y="16278225"/>
            <a:ext cx="34976098" cy="8401050"/>
          </a:xfrm>
        </p:spPr>
        <p:txBody>
          <a:bodyPr anchor="b"/>
          <a:lstStyle>
            <a:lvl1pPr marL="0" indent="0">
              <a:buNone/>
              <a:defRPr sz="1875"/>
            </a:lvl1pPr>
            <a:lvl2pPr marL="428625" indent="0">
              <a:buNone/>
              <a:defRPr sz="1688"/>
            </a:lvl2pPr>
            <a:lvl3pPr marL="857250" indent="0">
              <a:buNone/>
              <a:defRPr sz="1500"/>
            </a:lvl3pPr>
            <a:lvl4pPr marL="1285875" indent="0">
              <a:buNone/>
              <a:defRPr sz="1313"/>
            </a:lvl4pPr>
            <a:lvl5pPr marL="1714500" indent="0">
              <a:buNone/>
              <a:defRPr sz="1313"/>
            </a:lvl5pPr>
            <a:lvl6pPr marL="2143125" indent="0">
              <a:buNone/>
              <a:defRPr sz="1313"/>
            </a:lvl6pPr>
            <a:lvl7pPr marL="2571750" indent="0">
              <a:buNone/>
              <a:defRPr sz="1313"/>
            </a:lvl7pPr>
            <a:lvl8pPr marL="3000375" indent="0">
              <a:buNone/>
              <a:defRPr sz="1313"/>
            </a:lvl8pPr>
            <a:lvl9pPr marL="3429000" indent="0">
              <a:buNone/>
              <a:defRPr sz="131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xmlns="" id="{A746FF67-DA84-4C37-A26A-5831FE52DBD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xmlns="" id="{9C454707-C6CF-485B-944A-7A21D7AE30B4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xmlns="" id="{4912BA2A-B2E6-4388-BF24-11A5BBF7A09C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2FD0B3-848A-456E-A9F4-16CEB998B25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7068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58294" y="8959851"/>
            <a:ext cx="18444269" cy="25346025"/>
          </a:xfrm>
        </p:spPr>
        <p:txBody>
          <a:bodyPr/>
          <a:lstStyle>
            <a:lvl1pPr>
              <a:defRPr sz="2625"/>
            </a:lvl1pPr>
            <a:lvl2pPr>
              <a:defRPr sz="2250"/>
            </a:lvl2pPr>
            <a:lvl3pPr>
              <a:defRPr sz="1875"/>
            </a:lvl3pPr>
            <a:lvl4pPr>
              <a:defRPr sz="1688"/>
            </a:lvl4pPr>
            <a:lvl5pPr>
              <a:defRPr sz="1688"/>
            </a:lvl5pPr>
            <a:lvl6pPr>
              <a:defRPr sz="1688"/>
            </a:lvl6pPr>
            <a:lvl7pPr>
              <a:defRPr sz="1688"/>
            </a:lvl7pPr>
            <a:lvl8pPr>
              <a:defRPr sz="1688"/>
            </a:lvl8pPr>
            <a:lvl9pPr>
              <a:defRPr sz="16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645438" y="8959851"/>
            <a:ext cx="18444270" cy="25346025"/>
          </a:xfrm>
        </p:spPr>
        <p:txBody>
          <a:bodyPr/>
          <a:lstStyle>
            <a:lvl1pPr>
              <a:defRPr sz="2625"/>
            </a:lvl1pPr>
            <a:lvl2pPr>
              <a:defRPr sz="2250"/>
            </a:lvl2pPr>
            <a:lvl3pPr>
              <a:defRPr sz="1875"/>
            </a:lvl3pPr>
            <a:lvl4pPr>
              <a:defRPr sz="1688"/>
            </a:lvl4pPr>
            <a:lvl5pPr>
              <a:defRPr sz="1688"/>
            </a:lvl5pPr>
            <a:lvl6pPr>
              <a:defRPr sz="1688"/>
            </a:lvl6pPr>
            <a:lvl7pPr>
              <a:defRPr sz="1688"/>
            </a:lvl7pPr>
            <a:lvl8pPr>
              <a:defRPr sz="1688"/>
            </a:lvl8pPr>
            <a:lvl9pPr>
              <a:defRPr sz="168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93B8E55A-DC26-4444-AD28-30E0A8C96D73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ED70997-695F-4391-8AA6-674F9BBEC13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694D6A17-2997-466B-A799-A45086E064D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35BDA8-79BC-4321-8C85-14C63C32E56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55024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6805" y="1538288"/>
            <a:ext cx="37034391" cy="640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6805" y="8596314"/>
            <a:ext cx="18180844" cy="3582987"/>
          </a:xfrm>
        </p:spPr>
        <p:txBody>
          <a:bodyPr anchor="b"/>
          <a:lstStyle>
            <a:lvl1pPr marL="0" indent="0">
              <a:buNone/>
              <a:defRPr sz="2250" b="1"/>
            </a:lvl1pPr>
            <a:lvl2pPr marL="428625" indent="0">
              <a:buNone/>
              <a:defRPr sz="1875" b="1"/>
            </a:lvl2pPr>
            <a:lvl3pPr marL="857250" indent="0">
              <a:buNone/>
              <a:defRPr sz="1688" b="1"/>
            </a:lvl3pPr>
            <a:lvl4pPr marL="1285875" indent="0">
              <a:buNone/>
              <a:defRPr sz="1500" b="1"/>
            </a:lvl4pPr>
            <a:lvl5pPr marL="1714500" indent="0">
              <a:buNone/>
              <a:defRPr sz="1500" b="1"/>
            </a:lvl5pPr>
            <a:lvl6pPr marL="2143125" indent="0">
              <a:buNone/>
              <a:defRPr sz="1500" b="1"/>
            </a:lvl6pPr>
            <a:lvl7pPr marL="2571750" indent="0">
              <a:buNone/>
              <a:defRPr sz="1500" b="1"/>
            </a:lvl7pPr>
            <a:lvl8pPr marL="3000375" indent="0">
              <a:buNone/>
              <a:defRPr sz="1500" b="1"/>
            </a:lvl8pPr>
            <a:lvl9pPr marL="3429000" indent="0">
              <a:buNone/>
              <a:defRPr sz="1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56805" y="12179301"/>
            <a:ext cx="18180844" cy="22126575"/>
          </a:xfrm>
        </p:spPr>
        <p:txBody>
          <a:bodyPr/>
          <a:lstStyle>
            <a:lvl1pPr>
              <a:defRPr sz="2250"/>
            </a:lvl1pPr>
            <a:lvl2pPr>
              <a:defRPr sz="1875"/>
            </a:lvl2pPr>
            <a:lvl3pPr>
              <a:defRPr sz="1688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0902911" y="8596314"/>
            <a:ext cx="18188285" cy="3582987"/>
          </a:xfrm>
        </p:spPr>
        <p:txBody>
          <a:bodyPr anchor="b"/>
          <a:lstStyle>
            <a:lvl1pPr marL="0" indent="0">
              <a:buNone/>
              <a:defRPr sz="2250" b="1"/>
            </a:lvl1pPr>
            <a:lvl2pPr marL="428625" indent="0">
              <a:buNone/>
              <a:defRPr sz="1875" b="1"/>
            </a:lvl2pPr>
            <a:lvl3pPr marL="857250" indent="0">
              <a:buNone/>
              <a:defRPr sz="1688" b="1"/>
            </a:lvl3pPr>
            <a:lvl4pPr marL="1285875" indent="0">
              <a:buNone/>
              <a:defRPr sz="1500" b="1"/>
            </a:lvl4pPr>
            <a:lvl5pPr marL="1714500" indent="0">
              <a:buNone/>
              <a:defRPr sz="1500" b="1"/>
            </a:lvl5pPr>
            <a:lvl6pPr marL="2143125" indent="0">
              <a:buNone/>
              <a:defRPr sz="1500" b="1"/>
            </a:lvl6pPr>
            <a:lvl7pPr marL="2571750" indent="0">
              <a:buNone/>
              <a:defRPr sz="1500" b="1"/>
            </a:lvl7pPr>
            <a:lvl8pPr marL="3000375" indent="0">
              <a:buNone/>
              <a:defRPr sz="1500" b="1"/>
            </a:lvl8pPr>
            <a:lvl9pPr marL="3429000" indent="0">
              <a:buNone/>
              <a:defRPr sz="15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902911" y="12179301"/>
            <a:ext cx="18188285" cy="22126575"/>
          </a:xfrm>
        </p:spPr>
        <p:txBody>
          <a:bodyPr/>
          <a:lstStyle>
            <a:lvl1pPr>
              <a:defRPr sz="2250"/>
            </a:lvl1pPr>
            <a:lvl2pPr>
              <a:defRPr sz="1875"/>
            </a:lvl2pPr>
            <a:lvl3pPr>
              <a:defRPr sz="1688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xmlns="" id="{51391B10-518E-432F-89FD-4EBC6C7345E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xmlns="" id="{6F88ECF7-0BFB-4C25-B280-FD46759D843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xmlns="" id="{74DC4469-306F-4226-A515-83AD892DD78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9F2DA64-97A0-4389-8705-EF4D727AB1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6526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xmlns="" id="{3FC8ABCC-1A37-47D3-9D5D-F870EE24F5D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xmlns="" id="{DDCE0ED5-55B3-4427-A94C-3DF33BDD83E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xmlns="" id="{BB7A7DD2-1436-4470-B749-0B600BB59251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393277-67AF-487C-A1BE-578A650F1E6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8821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xmlns="" id="{36C93A6C-811F-41A5-9D49-E4045FBE055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xmlns="" id="{DEEDF200-8A89-4AE8-99E2-253D5A367B8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xmlns="" id="{BBB829E9-4924-43F0-9DB5-BABDB1A7182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A3F6EF5-F4A3-46B2-A797-4C110CBBF4B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9076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6805" y="1528763"/>
            <a:ext cx="13537406" cy="6507162"/>
          </a:xfrm>
        </p:spPr>
        <p:txBody>
          <a:bodyPr anchor="b"/>
          <a:lstStyle>
            <a:lvl1pPr algn="l">
              <a:defRPr sz="187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88320" y="1528763"/>
            <a:ext cx="23002875" cy="32777112"/>
          </a:xfrm>
        </p:spPr>
        <p:txBody>
          <a:bodyPr/>
          <a:lstStyle>
            <a:lvl1pPr>
              <a:defRPr sz="3000"/>
            </a:lvl1pPr>
            <a:lvl2pPr>
              <a:defRPr sz="2625"/>
            </a:lvl2pPr>
            <a:lvl3pPr>
              <a:defRPr sz="2250"/>
            </a:lvl3pPr>
            <a:lvl4pPr>
              <a:defRPr sz="1875"/>
            </a:lvl4pPr>
            <a:lvl5pPr>
              <a:defRPr sz="1875"/>
            </a:lvl5pPr>
            <a:lvl6pPr>
              <a:defRPr sz="1875"/>
            </a:lvl6pPr>
            <a:lvl7pPr>
              <a:defRPr sz="1875"/>
            </a:lvl7pPr>
            <a:lvl8pPr>
              <a:defRPr sz="1875"/>
            </a:lvl8pPr>
            <a:lvl9pPr>
              <a:defRPr sz="18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56805" y="8035925"/>
            <a:ext cx="13537406" cy="26269950"/>
          </a:xfrm>
        </p:spPr>
        <p:txBody>
          <a:bodyPr/>
          <a:lstStyle>
            <a:lvl1pPr marL="0" indent="0">
              <a:buNone/>
              <a:defRPr sz="1313"/>
            </a:lvl1pPr>
            <a:lvl2pPr marL="428625" indent="0">
              <a:buNone/>
              <a:defRPr sz="1125"/>
            </a:lvl2pPr>
            <a:lvl3pPr marL="857250" indent="0">
              <a:buNone/>
              <a:defRPr sz="938"/>
            </a:lvl3pPr>
            <a:lvl4pPr marL="1285875" indent="0">
              <a:buNone/>
              <a:defRPr sz="844"/>
            </a:lvl4pPr>
            <a:lvl5pPr marL="1714500" indent="0">
              <a:buNone/>
              <a:defRPr sz="844"/>
            </a:lvl5pPr>
            <a:lvl6pPr marL="2143125" indent="0">
              <a:buNone/>
              <a:defRPr sz="844"/>
            </a:lvl6pPr>
            <a:lvl7pPr marL="2571750" indent="0">
              <a:buNone/>
              <a:defRPr sz="844"/>
            </a:lvl7pPr>
            <a:lvl8pPr marL="3000375" indent="0">
              <a:buNone/>
              <a:defRPr sz="844"/>
            </a:lvl8pPr>
            <a:lvl9pPr marL="3429000" indent="0">
              <a:buNone/>
              <a:defRPr sz="84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6D2A2527-94FD-4347-A857-4C0A705912F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632F888A-44B1-41CD-BA38-8094D224D4D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E0191FD-5049-479C-AB08-FD58CDFA799E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35708A2-257D-4E07-89C5-CCACBDE1113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2372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997" y="26882725"/>
            <a:ext cx="24689097" cy="3175000"/>
          </a:xfrm>
        </p:spPr>
        <p:txBody>
          <a:bodyPr anchor="b"/>
          <a:lstStyle>
            <a:lvl1pPr algn="l">
              <a:defRPr sz="1875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064997" y="3432176"/>
            <a:ext cx="24689097" cy="23042563"/>
          </a:xfrm>
        </p:spPr>
        <p:txBody>
          <a:bodyPr/>
          <a:lstStyle>
            <a:lvl1pPr marL="0" indent="0">
              <a:buNone/>
              <a:defRPr sz="3000"/>
            </a:lvl1pPr>
            <a:lvl2pPr marL="428625" indent="0">
              <a:buNone/>
              <a:defRPr sz="2625"/>
            </a:lvl2pPr>
            <a:lvl3pPr marL="857250" indent="0">
              <a:buNone/>
              <a:defRPr sz="2250"/>
            </a:lvl3pPr>
            <a:lvl4pPr marL="1285875" indent="0">
              <a:buNone/>
              <a:defRPr sz="1875"/>
            </a:lvl4pPr>
            <a:lvl5pPr marL="1714500" indent="0">
              <a:buNone/>
              <a:defRPr sz="1875"/>
            </a:lvl5pPr>
            <a:lvl6pPr marL="2143125" indent="0">
              <a:buNone/>
              <a:defRPr sz="1875"/>
            </a:lvl6pPr>
            <a:lvl7pPr marL="2571750" indent="0">
              <a:buNone/>
              <a:defRPr sz="1875"/>
            </a:lvl7pPr>
            <a:lvl8pPr marL="3000375" indent="0">
              <a:buNone/>
              <a:defRPr sz="1875"/>
            </a:lvl8pPr>
            <a:lvl9pPr marL="3429000" indent="0">
              <a:buNone/>
              <a:defRPr sz="1875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064997" y="30057726"/>
            <a:ext cx="24689097" cy="4506913"/>
          </a:xfrm>
        </p:spPr>
        <p:txBody>
          <a:bodyPr/>
          <a:lstStyle>
            <a:lvl1pPr marL="0" indent="0">
              <a:buNone/>
              <a:defRPr sz="1313"/>
            </a:lvl1pPr>
            <a:lvl2pPr marL="428625" indent="0">
              <a:buNone/>
              <a:defRPr sz="1125"/>
            </a:lvl2pPr>
            <a:lvl3pPr marL="857250" indent="0">
              <a:buNone/>
              <a:defRPr sz="938"/>
            </a:lvl3pPr>
            <a:lvl4pPr marL="1285875" indent="0">
              <a:buNone/>
              <a:defRPr sz="844"/>
            </a:lvl4pPr>
            <a:lvl5pPr marL="1714500" indent="0">
              <a:buNone/>
              <a:defRPr sz="844"/>
            </a:lvl5pPr>
            <a:lvl6pPr marL="2143125" indent="0">
              <a:buNone/>
              <a:defRPr sz="844"/>
            </a:lvl6pPr>
            <a:lvl7pPr marL="2571750" indent="0">
              <a:buNone/>
              <a:defRPr sz="844"/>
            </a:lvl7pPr>
            <a:lvl8pPr marL="3000375" indent="0">
              <a:buNone/>
              <a:defRPr sz="844"/>
            </a:lvl8pPr>
            <a:lvl9pPr marL="3429000" indent="0">
              <a:buNone/>
              <a:defRPr sz="84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1091B89A-0F70-4EEF-920B-FEEA07AB1B2F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DAAA73B2-26DC-4639-A595-6ECDDF4A84C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9EE6E20-B132-4DA2-A751-0ACC841568F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54DB76-D87D-48F1-A290-9CCD93CCB4D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910652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xmlns="" id="{3D34B7B9-F38F-4B97-8DD0-29425179D4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058294" y="1536700"/>
            <a:ext cx="37031414" cy="640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xmlns="" id="{995D81A6-6D91-4B3A-BCF2-804B20ABFF3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2058294" y="8959851"/>
            <a:ext cx="37031414" cy="2534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xmlns="" id="{BF57FB89-4ABC-44D0-82CE-1B984E3F8F3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058294" y="34972625"/>
            <a:ext cx="9599414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l">
              <a:defRPr sz="7219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xmlns="" id="{B7E06669-391A-40E6-987E-88B1B0D03DAA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059794" y="34972625"/>
            <a:ext cx="13028414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>
              <a:defRPr sz="7219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xmlns="" id="{AD8267AA-CBE0-4317-9A0F-5AECFD15B0E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9490294" y="34972625"/>
            <a:ext cx="9599414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r">
              <a:defRPr sz="7219"/>
            </a:lvl1pPr>
          </a:lstStyle>
          <a:p>
            <a:fld id="{D943779F-D979-415C-90FA-D2E23A0163B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717852" rtl="0" eaLnBrk="0" fontAlgn="base" hangingPunct="0">
        <a:spcBef>
          <a:spcPct val="0"/>
        </a:spcBef>
        <a:spcAft>
          <a:spcPct val="0"/>
        </a:spcAft>
        <a:defRPr sz="22688">
          <a:solidFill>
            <a:schemeClr val="tx2"/>
          </a:solidFill>
          <a:latin typeface="+mj-lt"/>
          <a:ea typeface="+mj-ea"/>
          <a:cs typeface="+mj-cs"/>
        </a:defRPr>
      </a:lvl1pPr>
      <a:lvl2pPr algn="ctr" defTabSz="4717852" rtl="0" eaLnBrk="0" fontAlgn="base" hangingPunct="0">
        <a:spcBef>
          <a:spcPct val="0"/>
        </a:spcBef>
        <a:spcAft>
          <a:spcPct val="0"/>
        </a:spcAft>
        <a:defRPr sz="22688">
          <a:solidFill>
            <a:schemeClr val="tx2"/>
          </a:solidFill>
          <a:latin typeface="Arial" charset="0"/>
        </a:defRPr>
      </a:lvl2pPr>
      <a:lvl3pPr algn="ctr" defTabSz="4717852" rtl="0" eaLnBrk="0" fontAlgn="base" hangingPunct="0">
        <a:spcBef>
          <a:spcPct val="0"/>
        </a:spcBef>
        <a:spcAft>
          <a:spcPct val="0"/>
        </a:spcAft>
        <a:defRPr sz="22688">
          <a:solidFill>
            <a:schemeClr val="tx2"/>
          </a:solidFill>
          <a:latin typeface="Arial" charset="0"/>
        </a:defRPr>
      </a:lvl3pPr>
      <a:lvl4pPr algn="ctr" defTabSz="4717852" rtl="0" eaLnBrk="0" fontAlgn="base" hangingPunct="0">
        <a:spcBef>
          <a:spcPct val="0"/>
        </a:spcBef>
        <a:spcAft>
          <a:spcPct val="0"/>
        </a:spcAft>
        <a:defRPr sz="22688">
          <a:solidFill>
            <a:schemeClr val="tx2"/>
          </a:solidFill>
          <a:latin typeface="Arial" charset="0"/>
        </a:defRPr>
      </a:lvl4pPr>
      <a:lvl5pPr algn="ctr" defTabSz="4717852" rtl="0" eaLnBrk="0" fontAlgn="base" hangingPunct="0">
        <a:spcBef>
          <a:spcPct val="0"/>
        </a:spcBef>
        <a:spcAft>
          <a:spcPct val="0"/>
        </a:spcAft>
        <a:defRPr sz="22688">
          <a:solidFill>
            <a:schemeClr val="tx2"/>
          </a:solidFill>
          <a:latin typeface="Arial" charset="0"/>
        </a:defRPr>
      </a:lvl5pPr>
      <a:lvl6pPr marL="428625" algn="ctr" defTabSz="4717852" rtl="0" fontAlgn="base">
        <a:spcBef>
          <a:spcPct val="0"/>
        </a:spcBef>
        <a:spcAft>
          <a:spcPct val="0"/>
        </a:spcAft>
        <a:defRPr sz="22688">
          <a:solidFill>
            <a:schemeClr val="tx2"/>
          </a:solidFill>
          <a:latin typeface="Arial" charset="0"/>
        </a:defRPr>
      </a:lvl6pPr>
      <a:lvl7pPr marL="857250" algn="ctr" defTabSz="4717852" rtl="0" fontAlgn="base">
        <a:spcBef>
          <a:spcPct val="0"/>
        </a:spcBef>
        <a:spcAft>
          <a:spcPct val="0"/>
        </a:spcAft>
        <a:defRPr sz="22688">
          <a:solidFill>
            <a:schemeClr val="tx2"/>
          </a:solidFill>
          <a:latin typeface="Arial" charset="0"/>
        </a:defRPr>
      </a:lvl7pPr>
      <a:lvl8pPr marL="1285875" algn="ctr" defTabSz="4717852" rtl="0" fontAlgn="base">
        <a:spcBef>
          <a:spcPct val="0"/>
        </a:spcBef>
        <a:spcAft>
          <a:spcPct val="0"/>
        </a:spcAft>
        <a:defRPr sz="22688">
          <a:solidFill>
            <a:schemeClr val="tx2"/>
          </a:solidFill>
          <a:latin typeface="Arial" charset="0"/>
        </a:defRPr>
      </a:lvl8pPr>
      <a:lvl9pPr marL="1714500" algn="ctr" defTabSz="4717852" rtl="0" fontAlgn="base">
        <a:spcBef>
          <a:spcPct val="0"/>
        </a:spcBef>
        <a:spcAft>
          <a:spcPct val="0"/>
        </a:spcAft>
        <a:defRPr sz="22688">
          <a:solidFill>
            <a:schemeClr val="tx2"/>
          </a:solidFill>
          <a:latin typeface="Arial" charset="0"/>
        </a:defRPr>
      </a:lvl9pPr>
    </p:titleStyle>
    <p:bodyStyle>
      <a:lvl1pPr marL="1769567" indent="-1769567" algn="l" defTabSz="4717852" rtl="0" eaLnBrk="0" fontAlgn="base" hangingPunct="0">
        <a:spcBef>
          <a:spcPct val="20000"/>
        </a:spcBef>
        <a:spcAft>
          <a:spcPct val="0"/>
        </a:spcAft>
        <a:buChar char="•"/>
        <a:defRPr sz="16594">
          <a:solidFill>
            <a:schemeClr val="tx1"/>
          </a:solidFill>
          <a:latin typeface="+mn-lt"/>
          <a:ea typeface="+mn-ea"/>
          <a:cs typeface="+mn-cs"/>
        </a:defRPr>
      </a:lvl1pPr>
      <a:lvl2pPr marL="3832325" indent="-1473398" algn="l" defTabSz="4717852" rtl="0" eaLnBrk="0" fontAlgn="base" hangingPunct="0">
        <a:spcBef>
          <a:spcPct val="20000"/>
        </a:spcBef>
        <a:spcAft>
          <a:spcPct val="0"/>
        </a:spcAft>
        <a:buChar char="–"/>
        <a:defRPr sz="14531">
          <a:solidFill>
            <a:schemeClr val="tx1"/>
          </a:solidFill>
          <a:latin typeface="+mn-lt"/>
        </a:defRPr>
      </a:lvl2pPr>
      <a:lvl3pPr marL="5898059" indent="-1180208" algn="l" defTabSz="4717852" rtl="0" eaLnBrk="0" fontAlgn="base" hangingPunct="0">
        <a:spcBef>
          <a:spcPct val="20000"/>
        </a:spcBef>
        <a:spcAft>
          <a:spcPct val="0"/>
        </a:spcAft>
        <a:buChar char="•"/>
        <a:defRPr sz="12469">
          <a:solidFill>
            <a:schemeClr val="tx1"/>
          </a:solidFill>
          <a:latin typeface="+mn-lt"/>
        </a:defRPr>
      </a:lvl3pPr>
      <a:lvl4pPr marL="8256984" indent="-1178719" algn="l" defTabSz="4717852" rtl="0" eaLnBrk="0" fontAlgn="base" hangingPunct="0">
        <a:spcBef>
          <a:spcPct val="20000"/>
        </a:spcBef>
        <a:spcAft>
          <a:spcPct val="0"/>
        </a:spcAft>
        <a:buChar char="–"/>
        <a:defRPr sz="10406">
          <a:solidFill>
            <a:schemeClr val="tx1"/>
          </a:solidFill>
          <a:latin typeface="+mn-lt"/>
        </a:defRPr>
      </a:lvl4pPr>
      <a:lvl5pPr marL="10614422" indent="-1177231" algn="l" defTabSz="4717852" rtl="0" eaLnBrk="0" fontAlgn="base" hangingPunct="0">
        <a:spcBef>
          <a:spcPct val="20000"/>
        </a:spcBef>
        <a:spcAft>
          <a:spcPct val="0"/>
        </a:spcAft>
        <a:buChar char="»"/>
        <a:defRPr sz="10406">
          <a:solidFill>
            <a:schemeClr val="tx1"/>
          </a:solidFill>
          <a:latin typeface="+mn-lt"/>
        </a:defRPr>
      </a:lvl5pPr>
      <a:lvl6pPr marL="11043047" indent="-1177231" algn="l" defTabSz="4717852" rtl="0" fontAlgn="base">
        <a:spcBef>
          <a:spcPct val="20000"/>
        </a:spcBef>
        <a:spcAft>
          <a:spcPct val="0"/>
        </a:spcAft>
        <a:buChar char="»"/>
        <a:defRPr sz="10406">
          <a:solidFill>
            <a:schemeClr val="tx1"/>
          </a:solidFill>
          <a:latin typeface="+mn-lt"/>
        </a:defRPr>
      </a:lvl6pPr>
      <a:lvl7pPr marL="11471672" indent="-1177231" algn="l" defTabSz="4717852" rtl="0" fontAlgn="base">
        <a:spcBef>
          <a:spcPct val="20000"/>
        </a:spcBef>
        <a:spcAft>
          <a:spcPct val="0"/>
        </a:spcAft>
        <a:buChar char="»"/>
        <a:defRPr sz="10406">
          <a:solidFill>
            <a:schemeClr val="tx1"/>
          </a:solidFill>
          <a:latin typeface="+mn-lt"/>
        </a:defRPr>
      </a:lvl7pPr>
      <a:lvl8pPr marL="11900297" indent="-1177231" algn="l" defTabSz="4717852" rtl="0" fontAlgn="base">
        <a:spcBef>
          <a:spcPct val="20000"/>
        </a:spcBef>
        <a:spcAft>
          <a:spcPct val="0"/>
        </a:spcAft>
        <a:buChar char="»"/>
        <a:defRPr sz="10406">
          <a:solidFill>
            <a:schemeClr val="tx1"/>
          </a:solidFill>
          <a:latin typeface="+mn-lt"/>
        </a:defRPr>
      </a:lvl8pPr>
      <a:lvl9pPr marL="12328922" indent="-1177231" algn="l" defTabSz="4717852" rtl="0" fontAlgn="base">
        <a:spcBef>
          <a:spcPct val="20000"/>
        </a:spcBef>
        <a:spcAft>
          <a:spcPct val="0"/>
        </a:spcAft>
        <a:buChar char="»"/>
        <a:defRPr sz="10406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1pPr>
      <a:lvl2pPr marL="428625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3pPr>
      <a:lvl4pPr marL="1285875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4pPr>
      <a:lvl5pPr marL="1714500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5pPr>
      <a:lvl6pPr marL="2143125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6pPr>
      <a:lvl7pPr marL="2571750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7pPr>
      <a:lvl8pPr marL="3000375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8pPr>
      <a:lvl9pPr marL="3429000" algn="l" defTabSz="857250" rtl="0" eaLnBrk="1" latinLnBrk="0" hangingPunct="1">
        <a:defRPr sz="16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mailto:Barberm@ecu.edu" TargetMode="External"/><Relationship Id="rId3" Type="http://schemas.openxmlformats.org/officeDocument/2006/relationships/chart" Target="../charts/chart1.xml"/><Relationship Id="rId7" Type="http://schemas.openxmlformats.org/officeDocument/2006/relationships/hyperlink" Target="mailto:inmanm@ecu.edu" TargetMode="External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5">
            <a:extLst>
              <a:ext uri="{FF2B5EF4-FFF2-40B4-BE49-F238E27FC236}">
                <a16:creationId xmlns:a16="http://schemas.microsoft.com/office/drawing/2014/main" xmlns="" id="{DD6F7A0D-1302-449E-8C9C-E76D08BBEF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91178" y="5979486"/>
            <a:ext cx="16887527" cy="77093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9281"/>
          </a:p>
        </p:txBody>
      </p:sp>
      <p:sp>
        <p:nvSpPr>
          <p:cNvPr id="2051" name="Rectangle 36">
            <a:extLst>
              <a:ext uri="{FF2B5EF4-FFF2-40B4-BE49-F238E27FC236}">
                <a16:creationId xmlns:a16="http://schemas.microsoft.com/office/drawing/2014/main" xmlns="" id="{786DAF26-B5E9-4D83-BA14-D20EB1E553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151022" y="6049289"/>
            <a:ext cx="9215438" cy="77093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9281"/>
          </a:p>
        </p:txBody>
      </p:sp>
      <p:sp>
        <p:nvSpPr>
          <p:cNvPr id="2053" name="Rectangle 38">
            <a:extLst>
              <a:ext uri="{FF2B5EF4-FFF2-40B4-BE49-F238E27FC236}">
                <a16:creationId xmlns:a16="http://schemas.microsoft.com/office/drawing/2014/main" xmlns="" id="{CC8B0293-EC8A-498D-97FC-D65EFBF9C97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33725" y="26274350"/>
            <a:ext cx="9215438" cy="77093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9281"/>
          </a:p>
        </p:txBody>
      </p:sp>
      <p:sp>
        <p:nvSpPr>
          <p:cNvPr id="2055" name="Rectangle 42">
            <a:extLst>
              <a:ext uri="{FF2B5EF4-FFF2-40B4-BE49-F238E27FC236}">
                <a16:creationId xmlns:a16="http://schemas.microsoft.com/office/drawing/2014/main" xmlns="" id="{3CD29F6B-4DEF-495E-A82E-DA3CC4E4C4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19408" y="7315133"/>
            <a:ext cx="8916122" cy="7072728"/>
          </a:xfrm>
          <a:prstGeom prst="rect">
            <a:avLst/>
          </a:prstGeom>
          <a:noFill/>
          <a:ln w="9525">
            <a:solidFill>
              <a:srgbClr val="3F006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79428" tIns="189716" rIns="379428" bIns="189716"/>
          <a:lstStyle>
            <a:lvl1pPr defTabSz="40449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0449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0449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0449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0449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4044950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4044950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4044950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4044950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60000"/>
              </a:spcBef>
              <a:buFontTx/>
              <a:buChar char="•"/>
            </a:pPr>
            <a:endParaRPr lang="en-US" altLang="en-US" sz="9656">
              <a:solidFill>
                <a:srgbClr val="69028E"/>
              </a:solidFill>
            </a:endParaRPr>
          </a:p>
        </p:txBody>
      </p:sp>
      <p:sp>
        <p:nvSpPr>
          <p:cNvPr id="2056" name="Rectangle 39">
            <a:extLst>
              <a:ext uri="{FF2B5EF4-FFF2-40B4-BE49-F238E27FC236}">
                <a16:creationId xmlns:a16="http://schemas.microsoft.com/office/drawing/2014/main" xmlns="" id="{507AD705-94C2-4B51-8440-C663076FA0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48718" y="5970159"/>
            <a:ext cx="8786813" cy="77093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9281"/>
          </a:p>
        </p:txBody>
      </p:sp>
      <p:sp>
        <p:nvSpPr>
          <p:cNvPr id="2091" name="Text Box 43">
            <a:extLst>
              <a:ext uri="{FF2B5EF4-FFF2-40B4-BE49-F238E27FC236}">
                <a16:creationId xmlns:a16="http://schemas.microsoft.com/office/drawing/2014/main" xmlns="" id="{D00B7B03-A3B3-4972-AAF6-5158B7A277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19407" y="5861067"/>
            <a:ext cx="8786813" cy="771461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135352" tIns="67675" rIns="135352" bIns="67675">
            <a:spAutoFit/>
          </a:bodyPr>
          <a:lstStyle/>
          <a:p>
            <a:pPr algn="l" defTabSz="1352848" eaLnBrk="0" hangingPunct="0">
              <a:spcBef>
                <a:spcPct val="50000"/>
              </a:spcBef>
              <a:defRPr/>
            </a:pPr>
            <a:r>
              <a:rPr lang="en-US" sz="4125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OBJECTIVE</a:t>
            </a:r>
            <a:endParaRPr lang="en-US" sz="3563" dirty="0">
              <a:effectLst>
                <a:outerShdw blurRad="38100" dist="38100" dir="2700000" algn="tl">
                  <a:srgbClr val="FFFFFF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93" name="Text Box 45">
            <a:extLst>
              <a:ext uri="{FF2B5EF4-FFF2-40B4-BE49-F238E27FC236}">
                <a16:creationId xmlns:a16="http://schemas.microsoft.com/office/drawing/2014/main" xmlns="" id="{B47FA584-DB34-4D90-A9A3-FD596AD08B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12822" y="5857639"/>
            <a:ext cx="16927711" cy="771461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135352" tIns="67675" rIns="135352" bIns="67675">
            <a:spAutoFit/>
          </a:bodyPr>
          <a:lstStyle/>
          <a:p>
            <a:pPr algn="l" defTabSz="1352848" eaLnBrk="0" hangingPunct="0">
              <a:spcBef>
                <a:spcPct val="50000"/>
              </a:spcBef>
              <a:defRPr/>
            </a:pPr>
            <a:r>
              <a:rPr lang="en-US" sz="4125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RESULTS</a:t>
            </a:r>
            <a:endParaRPr lang="en-US" sz="3563" dirty="0">
              <a:effectLst>
                <a:outerShdw blurRad="38100" dist="38100" dir="2700000" algn="tl">
                  <a:srgbClr val="FFFFFF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94" name="Text Box 46">
            <a:extLst>
              <a:ext uri="{FF2B5EF4-FFF2-40B4-BE49-F238E27FC236}">
                <a16:creationId xmlns:a16="http://schemas.microsoft.com/office/drawing/2014/main" xmlns="" id="{15E5F9BC-9997-4823-A5C2-4D27890F61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34352" y="5913402"/>
            <a:ext cx="9215438" cy="771461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135352" tIns="67675" rIns="135352" bIns="67675">
            <a:spAutoFit/>
          </a:bodyPr>
          <a:lstStyle/>
          <a:p>
            <a:pPr algn="l" defTabSz="1352848" eaLnBrk="0" hangingPunct="0">
              <a:spcBef>
                <a:spcPct val="50000"/>
              </a:spcBef>
              <a:defRPr/>
            </a:pPr>
            <a:r>
              <a:rPr lang="en-US" sz="4125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CONCLUSION</a:t>
            </a:r>
            <a:endParaRPr lang="en-US" sz="3563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61" name="Rectangle 49">
            <a:extLst>
              <a:ext uri="{FF2B5EF4-FFF2-40B4-BE49-F238E27FC236}">
                <a16:creationId xmlns:a16="http://schemas.microsoft.com/office/drawing/2014/main" xmlns="" id="{2E1F51E3-E582-4573-8564-BE8596E482E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641776" y="7315134"/>
            <a:ext cx="17061765" cy="29946666"/>
          </a:xfrm>
          <a:prstGeom prst="rect">
            <a:avLst/>
          </a:prstGeom>
          <a:noFill/>
          <a:ln w="9525">
            <a:solidFill>
              <a:srgbClr val="3F006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79428" tIns="189716" rIns="379428" bIns="189716"/>
          <a:lstStyle>
            <a:lvl1pPr defTabSz="4044950" eaLnBrk="0" hangingPunct="0">
              <a:tabLst>
                <a:tab pos="72866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044950" eaLnBrk="0" hangingPunct="0">
              <a:tabLst>
                <a:tab pos="72866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044950" eaLnBrk="0" hangingPunct="0">
              <a:tabLst>
                <a:tab pos="72866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044950" eaLnBrk="0" hangingPunct="0">
              <a:tabLst>
                <a:tab pos="72866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044950" eaLnBrk="0" hangingPunct="0">
              <a:tabLst>
                <a:tab pos="72866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4044950" eaLnBrk="0" fontAlgn="base" hangingPunct="0">
              <a:spcBef>
                <a:spcPct val="0"/>
              </a:spcBef>
              <a:spcAft>
                <a:spcPct val="0"/>
              </a:spcAft>
              <a:tabLst>
                <a:tab pos="72866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4044950" eaLnBrk="0" fontAlgn="base" hangingPunct="0">
              <a:spcBef>
                <a:spcPct val="0"/>
              </a:spcBef>
              <a:spcAft>
                <a:spcPct val="0"/>
              </a:spcAft>
              <a:tabLst>
                <a:tab pos="72866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4044950" eaLnBrk="0" fontAlgn="base" hangingPunct="0">
              <a:spcBef>
                <a:spcPct val="0"/>
              </a:spcBef>
              <a:spcAft>
                <a:spcPct val="0"/>
              </a:spcAft>
              <a:tabLst>
                <a:tab pos="72866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4044950" eaLnBrk="0" fontAlgn="base" hangingPunct="0">
              <a:spcBef>
                <a:spcPct val="0"/>
              </a:spcBef>
              <a:spcAft>
                <a:spcPct val="0"/>
              </a:spcAft>
              <a:tabLst>
                <a:tab pos="72866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60000"/>
              </a:spcBef>
              <a:buFontTx/>
              <a:buChar char="•"/>
            </a:pPr>
            <a:endParaRPr lang="en-US" altLang="en-US" sz="9656">
              <a:solidFill>
                <a:srgbClr val="69028E"/>
              </a:solidFill>
            </a:endParaRPr>
          </a:p>
        </p:txBody>
      </p:sp>
      <p:sp>
        <p:nvSpPr>
          <p:cNvPr id="2062" name="Rectangle 50">
            <a:extLst>
              <a:ext uri="{FF2B5EF4-FFF2-40B4-BE49-F238E27FC236}">
                <a16:creationId xmlns:a16="http://schemas.microsoft.com/office/drawing/2014/main" xmlns="" id="{7A3839F6-F0DF-4421-B7CF-63E3235149D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63937" y="7352383"/>
            <a:ext cx="9256535" cy="15507617"/>
          </a:xfrm>
          <a:prstGeom prst="rect">
            <a:avLst/>
          </a:prstGeom>
          <a:noFill/>
          <a:ln w="9525">
            <a:solidFill>
              <a:srgbClr val="3F006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79428" tIns="189716" rIns="379428" bIns="189716"/>
          <a:lstStyle>
            <a:lvl1pPr defTabSz="4044950" eaLnBrk="0" hangingPunct="0">
              <a:tabLst>
                <a:tab pos="922338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044950" eaLnBrk="0" hangingPunct="0">
              <a:tabLst>
                <a:tab pos="922338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044950" eaLnBrk="0" hangingPunct="0">
              <a:tabLst>
                <a:tab pos="922338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044950" eaLnBrk="0" hangingPunct="0">
              <a:tabLst>
                <a:tab pos="922338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044950" eaLnBrk="0" hangingPunct="0">
              <a:tabLst>
                <a:tab pos="922338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4044950" eaLnBrk="0" fontAlgn="base" hangingPunct="0">
              <a:spcBef>
                <a:spcPct val="0"/>
              </a:spcBef>
              <a:spcAft>
                <a:spcPct val="0"/>
              </a:spcAft>
              <a:tabLst>
                <a:tab pos="922338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4044950" eaLnBrk="0" fontAlgn="base" hangingPunct="0">
              <a:spcBef>
                <a:spcPct val="0"/>
              </a:spcBef>
              <a:spcAft>
                <a:spcPct val="0"/>
              </a:spcAft>
              <a:tabLst>
                <a:tab pos="922338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4044950" eaLnBrk="0" fontAlgn="base" hangingPunct="0">
              <a:spcBef>
                <a:spcPct val="0"/>
              </a:spcBef>
              <a:spcAft>
                <a:spcPct val="0"/>
              </a:spcAft>
              <a:tabLst>
                <a:tab pos="922338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4044950" eaLnBrk="0" fontAlgn="base" hangingPunct="0">
              <a:spcBef>
                <a:spcPct val="0"/>
              </a:spcBef>
              <a:spcAft>
                <a:spcPct val="0"/>
              </a:spcAft>
              <a:tabLst>
                <a:tab pos="922338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60000"/>
              </a:spcBef>
              <a:buFontTx/>
              <a:buChar char="•"/>
            </a:pPr>
            <a:endParaRPr lang="en-US" altLang="en-US" sz="9656">
              <a:solidFill>
                <a:srgbClr val="69028E"/>
              </a:solidFill>
            </a:endParaRPr>
          </a:p>
        </p:txBody>
      </p:sp>
      <p:sp>
        <p:nvSpPr>
          <p:cNvPr id="2101" name="Text Box 53">
            <a:extLst>
              <a:ext uri="{FF2B5EF4-FFF2-40B4-BE49-F238E27FC236}">
                <a16:creationId xmlns:a16="http://schemas.microsoft.com/office/drawing/2014/main" xmlns="" id="{8B4B0536-E89D-4D4E-8E5C-6461CDDC0F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063937" y="26136204"/>
            <a:ext cx="9215438" cy="771461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135352" tIns="67675" rIns="135352" bIns="67675">
            <a:spAutoFit/>
          </a:bodyPr>
          <a:lstStyle/>
          <a:p>
            <a:pPr algn="l" defTabSz="1352848" eaLnBrk="0" hangingPunct="0">
              <a:spcBef>
                <a:spcPct val="50000"/>
              </a:spcBef>
              <a:defRPr/>
            </a:pPr>
            <a:r>
              <a:rPr lang="en-US" sz="4125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ACKNOWLEDGEMENTS</a:t>
            </a:r>
            <a:endParaRPr lang="en-US" sz="3563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66" name="Rectangle 54">
            <a:extLst>
              <a:ext uri="{FF2B5EF4-FFF2-40B4-BE49-F238E27FC236}">
                <a16:creationId xmlns:a16="http://schemas.microsoft.com/office/drawing/2014/main" xmlns="" id="{52D651E0-8848-4D19-AD6D-027E13240C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976724" y="27608884"/>
            <a:ext cx="9343750" cy="2092496"/>
          </a:xfrm>
          <a:prstGeom prst="rect">
            <a:avLst/>
          </a:prstGeom>
          <a:noFill/>
          <a:ln w="9525">
            <a:solidFill>
              <a:srgbClr val="3F006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79428" tIns="189716" rIns="379428" bIns="189716"/>
          <a:lstStyle>
            <a:lvl1pPr defTabSz="4044950" eaLnBrk="0" hangingPunct="0">
              <a:tabLst>
                <a:tab pos="72231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044950" eaLnBrk="0" hangingPunct="0">
              <a:tabLst>
                <a:tab pos="72231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044950" eaLnBrk="0" hangingPunct="0">
              <a:tabLst>
                <a:tab pos="72231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044950" eaLnBrk="0" hangingPunct="0">
              <a:tabLst>
                <a:tab pos="72231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044950" eaLnBrk="0" hangingPunct="0">
              <a:tabLst>
                <a:tab pos="72231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4044950" eaLnBrk="0" fontAlgn="base" hangingPunct="0">
              <a:spcBef>
                <a:spcPct val="0"/>
              </a:spcBef>
              <a:spcAft>
                <a:spcPct val="0"/>
              </a:spcAft>
              <a:tabLst>
                <a:tab pos="72231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4044950" eaLnBrk="0" fontAlgn="base" hangingPunct="0">
              <a:spcBef>
                <a:spcPct val="0"/>
              </a:spcBef>
              <a:spcAft>
                <a:spcPct val="0"/>
              </a:spcAft>
              <a:tabLst>
                <a:tab pos="72231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4044950" eaLnBrk="0" fontAlgn="base" hangingPunct="0">
              <a:spcBef>
                <a:spcPct val="0"/>
              </a:spcBef>
              <a:spcAft>
                <a:spcPct val="0"/>
              </a:spcAft>
              <a:tabLst>
                <a:tab pos="72231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4044950" eaLnBrk="0" fontAlgn="base" hangingPunct="0">
              <a:spcBef>
                <a:spcPct val="0"/>
              </a:spcBef>
              <a:spcAft>
                <a:spcPct val="0"/>
              </a:spcAft>
              <a:tabLst>
                <a:tab pos="72231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60000"/>
              </a:spcBef>
              <a:buFontTx/>
              <a:buChar char="•"/>
            </a:pPr>
            <a:endParaRPr lang="en-US" altLang="en-US" sz="9656">
              <a:solidFill>
                <a:srgbClr val="69028E"/>
              </a:solidFill>
            </a:endParaRPr>
          </a:p>
        </p:txBody>
      </p:sp>
      <p:sp>
        <p:nvSpPr>
          <p:cNvPr id="2067" name="Rectangle 57">
            <a:extLst>
              <a:ext uri="{FF2B5EF4-FFF2-40B4-BE49-F238E27FC236}">
                <a16:creationId xmlns:a16="http://schemas.microsoft.com/office/drawing/2014/main" xmlns="" id="{B4FB4EC4-2BDF-4944-8828-165A826A2F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5800" y="1010577"/>
            <a:ext cx="39547800" cy="4256484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9281" dirty="0"/>
          </a:p>
        </p:txBody>
      </p:sp>
      <p:sp>
        <p:nvSpPr>
          <p:cNvPr id="2068" name="Text Box 58">
            <a:extLst>
              <a:ext uri="{FF2B5EF4-FFF2-40B4-BE49-F238E27FC236}">
                <a16:creationId xmlns:a16="http://schemas.microsoft.com/office/drawing/2014/main" xmlns="" id="{25B5A177-6746-4166-8909-A82B215203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72600" y="1080796"/>
            <a:ext cx="30861000" cy="4300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5352" tIns="67675" rIns="135352" bIns="67675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30000"/>
              </a:spcBef>
            </a:pPr>
            <a:r>
              <a:rPr lang="en-US" altLang="en-US" sz="8250" b="1" dirty="0">
                <a:solidFill>
                  <a:srgbClr val="FFC82E"/>
                </a:solidFill>
                <a:latin typeface="Century Gothic" panose="020B0502020202020204" pitchFamily="34" charset="0"/>
              </a:rPr>
              <a:t>A Paradigm Shift: Transforming Collection Development to Meet the Needs of </a:t>
            </a:r>
            <a:r>
              <a:rPr lang="en-US" altLang="en-US" sz="8250" b="1" dirty="0" smtClean="0">
                <a:solidFill>
                  <a:srgbClr val="FFC82E"/>
                </a:solidFill>
                <a:latin typeface="Century Gothic" panose="020B0502020202020204" pitchFamily="34" charset="0"/>
              </a:rPr>
              <a:t>Users</a:t>
            </a:r>
          </a:p>
          <a:p>
            <a:pPr>
              <a:spcBef>
                <a:spcPct val="30000"/>
              </a:spcBef>
            </a:pPr>
            <a:r>
              <a:rPr lang="en-US" altLang="en-US" sz="4800" dirty="0" smtClean="0">
                <a:solidFill>
                  <a:srgbClr val="FFC82E"/>
                </a:solidFill>
                <a:latin typeface="Century Gothic" panose="020B0502020202020204" pitchFamily="34" charset="0"/>
              </a:rPr>
              <a:t>Megan Inman, MLIS and Marlena Barber, MLIS</a:t>
            </a:r>
            <a:endParaRPr lang="en-US" altLang="en-US" sz="4800" dirty="0">
              <a:solidFill>
                <a:srgbClr val="FFC82E"/>
              </a:solidFill>
              <a:latin typeface="Century Gothic" panose="020B0502020202020204" pitchFamily="34" charset="0"/>
            </a:endParaRPr>
          </a:p>
        </p:txBody>
      </p:sp>
      <p:sp>
        <p:nvSpPr>
          <p:cNvPr id="2069" name="Rectangle 59">
            <a:extLst>
              <a:ext uri="{FF2B5EF4-FFF2-40B4-BE49-F238E27FC236}">
                <a16:creationId xmlns:a16="http://schemas.microsoft.com/office/drawing/2014/main" xmlns="" id="{644C6EEB-7404-496B-B18E-F5CE2CB2F85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418587" y="1628775"/>
            <a:ext cx="5357813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35352" tIns="67675" rIns="135352" bIns="67675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70000"/>
              </a:lnSpc>
              <a:spcBef>
                <a:spcPct val="30000"/>
              </a:spcBef>
            </a:pPr>
            <a:endParaRPr lang="en-US" altLang="en-US" sz="4125" b="1" dirty="0">
              <a:solidFill>
                <a:schemeClr val="bg1"/>
              </a:solidFill>
            </a:endParaRPr>
          </a:p>
          <a:p>
            <a:pPr algn="r">
              <a:spcBef>
                <a:spcPct val="50000"/>
              </a:spcBef>
            </a:pPr>
            <a:endParaRPr lang="en-US" altLang="en-US" sz="3563" dirty="0">
              <a:latin typeface="Times New Roman" panose="02020603050405020304" pitchFamily="18" charset="0"/>
            </a:endParaRPr>
          </a:p>
        </p:txBody>
      </p:sp>
      <p:sp>
        <p:nvSpPr>
          <p:cNvPr id="2071" name="Rectangle 63">
            <a:extLst>
              <a:ext uri="{FF2B5EF4-FFF2-40B4-BE49-F238E27FC236}">
                <a16:creationId xmlns:a16="http://schemas.microsoft.com/office/drawing/2014/main" xmlns="" id="{59C300E5-4E6C-41CE-ADD8-3A79A2543B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4329" y="17308770"/>
            <a:ext cx="8786813" cy="77093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 sz="9281"/>
          </a:p>
        </p:txBody>
      </p:sp>
      <p:sp>
        <p:nvSpPr>
          <p:cNvPr id="2112" name="Text Box 64">
            <a:extLst>
              <a:ext uri="{FF2B5EF4-FFF2-40B4-BE49-F238E27FC236}">
                <a16:creationId xmlns:a16="http://schemas.microsoft.com/office/drawing/2014/main" xmlns="" id="{93E61899-C937-4663-8BC2-D31DE90BC2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02695" y="17161932"/>
            <a:ext cx="8786813" cy="771461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135352" tIns="67675" rIns="135352" bIns="67675">
            <a:spAutoFit/>
          </a:bodyPr>
          <a:lstStyle/>
          <a:p>
            <a:pPr algn="l" defTabSz="1352848" eaLnBrk="0" hangingPunct="0">
              <a:spcBef>
                <a:spcPct val="50000"/>
              </a:spcBef>
              <a:defRPr/>
            </a:pPr>
            <a:r>
              <a:rPr lang="en-US" sz="4125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METHODS</a:t>
            </a:r>
            <a:endParaRPr lang="en-US" sz="3563" dirty="0">
              <a:effectLst>
                <a:outerShdw blurRad="38100" dist="38100" dir="2700000" algn="tl">
                  <a:srgbClr val="FFFFFF"/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73" name="Rectangle 65">
            <a:extLst>
              <a:ext uri="{FF2B5EF4-FFF2-40B4-BE49-F238E27FC236}">
                <a16:creationId xmlns:a16="http://schemas.microsoft.com/office/drawing/2014/main" xmlns="" id="{32F76A67-EE30-4067-BA18-DDE2E0CB246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2695" y="18594408"/>
            <a:ext cx="8930057" cy="14323992"/>
          </a:xfrm>
          <a:prstGeom prst="rect">
            <a:avLst/>
          </a:prstGeom>
          <a:noFill/>
          <a:ln w="9525">
            <a:solidFill>
              <a:srgbClr val="3F006A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379428" tIns="189716" rIns="379428" bIns="189716"/>
          <a:lstStyle>
            <a:lvl1pPr defTabSz="4044950" eaLnBrk="0" hangingPunct="0">
              <a:tabLst>
                <a:tab pos="2978150" algn="l"/>
                <a:tab pos="595471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044950" eaLnBrk="0" hangingPunct="0">
              <a:tabLst>
                <a:tab pos="2978150" algn="l"/>
                <a:tab pos="595471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044950" eaLnBrk="0" hangingPunct="0">
              <a:tabLst>
                <a:tab pos="2978150" algn="l"/>
                <a:tab pos="595471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044950" eaLnBrk="0" hangingPunct="0">
              <a:tabLst>
                <a:tab pos="2978150" algn="l"/>
                <a:tab pos="595471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044950" eaLnBrk="0" hangingPunct="0">
              <a:tabLst>
                <a:tab pos="2978150" algn="l"/>
                <a:tab pos="595471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4044950" eaLnBrk="0" fontAlgn="base" hangingPunct="0">
              <a:spcBef>
                <a:spcPct val="0"/>
              </a:spcBef>
              <a:spcAft>
                <a:spcPct val="0"/>
              </a:spcAft>
              <a:tabLst>
                <a:tab pos="2978150" algn="l"/>
                <a:tab pos="595471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4044950" eaLnBrk="0" fontAlgn="base" hangingPunct="0">
              <a:spcBef>
                <a:spcPct val="0"/>
              </a:spcBef>
              <a:spcAft>
                <a:spcPct val="0"/>
              </a:spcAft>
              <a:tabLst>
                <a:tab pos="2978150" algn="l"/>
                <a:tab pos="595471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4044950" eaLnBrk="0" fontAlgn="base" hangingPunct="0">
              <a:spcBef>
                <a:spcPct val="0"/>
              </a:spcBef>
              <a:spcAft>
                <a:spcPct val="0"/>
              </a:spcAft>
              <a:tabLst>
                <a:tab pos="2978150" algn="l"/>
                <a:tab pos="595471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4044950" eaLnBrk="0" fontAlgn="base" hangingPunct="0">
              <a:spcBef>
                <a:spcPct val="0"/>
              </a:spcBef>
              <a:spcAft>
                <a:spcPct val="0"/>
              </a:spcAft>
              <a:tabLst>
                <a:tab pos="2978150" algn="l"/>
                <a:tab pos="5954713" algn="l"/>
              </a:tabLs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60000"/>
              </a:spcBef>
              <a:buFontTx/>
              <a:buChar char="•"/>
            </a:pPr>
            <a:endParaRPr lang="en-US" altLang="en-US" sz="9656">
              <a:solidFill>
                <a:srgbClr val="69028E"/>
              </a:solidFill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1B552B23-61DF-4771-AB43-234D9A66C7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4233" y="1566539"/>
            <a:ext cx="7504257" cy="27531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61503" y="7452656"/>
            <a:ext cx="896124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>
                <a:latin typeface="Century Gothic" panose="020B0502020202020204" pitchFamily="34" charset="0"/>
              </a:rPr>
              <a:t>For the past few years, Laupus Health Sciences Library has been ordering eBooks in addition to ordering books in print. Over time, the library has experienced a shift in increased eBook acquisitions versus print. </a:t>
            </a:r>
            <a:endParaRPr lang="en-US" sz="3600" dirty="0" smtClean="0">
              <a:latin typeface="Century Gothic" panose="020B0502020202020204" pitchFamily="34" charset="0"/>
            </a:endParaRPr>
          </a:p>
          <a:p>
            <a:pPr algn="l"/>
            <a:endParaRPr lang="en-US" sz="3600" dirty="0" smtClean="0">
              <a:latin typeface="Century Gothic" panose="020B0502020202020204" pitchFamily="34" charset="0"/>
            </a:endParaRPr>
          </a:p>
          <a:p>
            <a:pPr algn="l"/>
            <a:r>
              <a:rPr lang="en-US" sz="3600" dirty="0" smtClean="0">
                <a:latin typeface="Century Gothic" panose="020B0502020202020204" pitchFamily="34" charset="0"/>
              </a:rPr>
              <a:t>The </a:t>
            </a:r>
            <a:r>
              <a:rPr lang="en-US" sz="3600" dirty="0">
                <a:latin typeface="Century Gothic" panose="020B0502020202020204" pitchFamily="34" charset="0"/>
              </a:rPr>
              <a:t>purpose of this study was to analyze expenditures and trends in usage by format and acquisition </a:t>
            </a:r>
            <a:endParaRPr lang="en-US" sz="3600" dirty="0" smtClean="0">
              <a:latin typeface="Century Gothic" panose="020B0502020202020204" pitchFamily="34" charset="0"/>
            </a:endParaRPr>
          </a:p>
          <a:p>
            <a:pPr algn="l"/>
            <a:r>
              <a:rPr lang="en-US" sz="3600" dirty="0" smtClean="0">
                <a:latin typeface="Century Gothic" panose="020B0502020202020204" pitchFamily="34" charset="0"/>
              </a:rPr>
              <a:t>model </a:t>
            </a:r>
            <a:r>
              <a:rPr lang="en-US" sz="3600" dirty="0">
                <a:latin typeface="Century Gothic" panose="020B0502020202020204" pitchFamily="34" charset="0"/>
              </a:rPr>
              <a:t>to better inform collection development </a:t>
            </a:r>
            <a:r>
              <a:rPr lang="en-US" sz="3600" dirty="0" smtClean="0">
                <a:latin typeface="Century Gothic" panose="020B0502020202020204" pitchFamily="34" charset="0"/>
              </a:rPr>
              <a:t>decisions</a:t>
            </a:r>
            <a:r>
              <a:rPr lang="en-US" sz="3600" dirty="0" smtClean="0">
                <a:latin typeface="Century Gothic" panose="020B0502020202020204" pitchFamily="34" charset="0"/>
              </a:rPr>
              <a:t>.</a:t>
            </a:r>
          </a:p>
          <a:p>
            <a:pPr algn="l"/>
            <a:endParaRPr lang="en-US" sz="3600" dirty="0">
              <a:latin typeface="Century Gothic" panose="020B0502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61503" y="18738451"/>
            <a:ext cx="8786812" cy="144962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>
                <a:latin typeface="Century Gothic" panose="020B0502020202020204" pitchFamily="34" charset="0"/>
                <a:ea typeface="Calibri" panose="020F0502020204030204" pitchFamily="34" charset="0"/>
              </a:rPr>
              <a:t>This study examines </a:t>
            </a:r>
            <a:r>
              <a:rPr lang="en-US" sz="36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expenditure </a:t>
            </a:r>
            <a:r>
              <a:rPr lang="en-US" sz="3600" dirty="0">
                <a:latin typeface="Century Gothic" panose="020B0502020202020204" pitchFamily="34" charset="0"/>
                <a:ea typeface="Calibri" panose="020F0502020204030204" pitchFamily="34" charset="0"/>
              </a:rPr>
              <a:t>data in combination with eBook and print usage for the past six years. </a:t>
            </a:r>
            <a:endParaRPr lang="en-US" sz="3600" dirty="0" smtClean="0">
              <a:latin typeface="Century Gothic" panose="020B0502020202020204" pitchFamily="34" charset="0"/>
              <a:ea typeface="Calibri" panose="020F0502020204030204" pitchFamily="34" charset="0"/>
            </a:endParaRPr>
          </a:p>
          <a:p>
            <a:pPr algn="l"/>
            <a:endParaRPr lang="en-US" sz="3600" dirty="0" smtClean="0">
              <a:latin typeface="Century Gothic" panose="020B0502020202020204" pitchFamily="34" charset="0"/>
              <a:ea typeface="Calibri" panose="020F0502020204030204" pitchFamily="34" charset="0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Expenditure </a:t>
            </a:r>
            <a:r>
              <a:rPr lang="en-US" sz="3600" dirty="0">
                <a:latin typeface="Century Gothic" panose="020B0502020202020204" pitchFamily="34" charset="0"/>
                <a:ea typeface="Calibri" panose="020F0502020204030204" pitchFamily="34" charset="0"/>
              </a:rPr>
              <a:t>data includes approval plan purchases, standing orders, firm orders, and Patron Driven Acquisition (PDA) purchases. </a:t>
            </a:r>
            <a:endParaRPr lang="en-US" sz="3600" dirty="0" smtClean="0">
              <a:latin typeface="Century Gothic" panose="020B0502020202020204" pitchFamily="34" charset="0"/>
              <a:ea typeface="Calibri" panose="020F0502020204030204" pitchFamily="34" charset="0"/>
            </a:endParaRPr>
          </a:p>
          <a:p>
            <a:pPr algn="l"/>
            <a:endParaRPr lang="en-US" sz="3600" dirty="0" smtClean="0">
              <a:latin typeface="Century Gothic" panose="020B0502020202020204" pitchFamily="34" charset="0"/>
              <a:ea typeface="Calibri" panose="020F0502020204030204" pitchFamily="34" charset="0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Usage </a:t>
            </a:r>
            <a:r>
              <a:rPr lang="en-US" sz="3600" dirty="0">
                <a:latin typeface="Century Gothic" panose="020B0502020202020204" pitchFamily="34" charset="0"/>
                <a:ea typeface="Calibri" panose="020F0502020204030204" pitchFamily="34" charset="0"/>
              </a:rPr>
              <a:t>data includes print circulation, eBook usage of perpetually-owned titles, and PDA usage. </a:t>
            </a:r>
            <a:endParaRPr lang="en-US" sz="3600" dirty="0" smtClean="0">
              <a:latin typeface="Century Gothic" panose="020B0502020202020204" pitchFamily="34" charset="0"/>
              <a:ea typeface="Calibri" panose="020F0502020204030204" pitchFamily="34" charset="0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3600" dirty="0" smtClean="0">
              <a:latin typeface="Century Gothic" panose="020B0502020202020204" pitchFamily="34" charset="0"/>
              <a:ea typeface="Calibri" panose="020F0502020204030204" pitchFamily="34" charset="0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All </a:t>
            </a:r>
            <a:r>
              <a:rPr lang="en-US" sz="3600" dirty="0">
                <a:latin typeface="Century Gothic" panose="020B0502020202020204" pitchFamily="34" charset="0"/>
                <a:ea typeface="Calibri" panose="020F0502020204030204" pitchFamily="34" charset="0"/>
              </a:rPr>
              <a:t>raw data was exported and analyzed using Microsoft Excel. Tables were created to examine financial data, print circulation, and eBook </a:t>
            </a:r>
            <a:r>
              <a:rPr lang="en-US" sz="36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BR2 COUNTER reports </a:t>
            </a:r>
            <a:r>
              <a:rPr lang="en-US" sz="3600" dirty="0">
                <a:latin typeface="Century Gothic" panose="020B0502020202020204" pitchFamily="34" charset="0"/>
                <a:ea typeface="Calibri" panose="020F0502020204030204" pitchFamily="34" charset="0"/>
              </a:rPr>
              <a:t>by usage type for each fiscal year. </a:t>
            </a:r>
            <a:endParaRPr lang="en-US" sz="3600" dirty="0" smtClean="0">
              <a:latin typeface="Century Gothic" panose="020B0502020202020204" pitchFamily="34" charset="0"/>
              <a:ea typeface="Calibri" panose="020F0502020204030204" pitchFamily="34" charset="0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3600" dirty="0" smtClean="0">
              <a:latin typeface="Century Gothic" panose="020B0502020202020204" pitchFamily="34" charset="0"/>
              <a:ea typeface="Calibri" panose="020F0502020204030204" pitchFamily="34" charset="0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Following </a:t>
            </a:r>
            <a:r>
              <a:rPr lang="en-US" sz="3600" dirty="0">
                <a:latin typeface="Century Gothic" panose="020B0502020202020204" pitchFamily="34" charset="0"/>
                <a:ea typeface="Calibri" panose="020F0502020204030204" pitchFamily="34" charset="0"/>
              </a:rPr>
              <a:t>this, trends have been identified and reported </a:t>
            </a:r>
            <a:r>
              <a:rPr lang="en-US" sz="3600" dirty="0" smtClean="0">
                <a:latin typeface="Century Gothic" panose="020B0502020202020204" pitchFamily="34" charset="0"/>
                <a:ea typeface="Calibri" panose="020F0502020204030204" pitchFamily="34" charset="0"/>
              </a:rPr>
              <a:t>accordingly.</a:t>
            </a:r>
            <a:endParaRPr lang="en-US" sz="3600" dirty="0">
              <a:latin typeface="Century Gothic" panose="020B0502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001500" y="8224607"/>
            <a:ext cx="8458200" cy="6172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36" name="Chart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0206593"/>
              </p:ext>
            </p:extLst>
          </p:nvPr>
        </p:nvGraphicFramePr>
        <p:xfrm>
          <a:off x="12699951" y="7461948"/>
          <a:ext cx="15169648" cy="70128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7" name="Chart 3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3470491"/>
              </p:ext>
            </p:extLst>
          </p:nvPr>
        </p:nvGraphicFramePr>
        <p:xfrm>
          <a:off x="12413866" y="30162147"/>
          <a:ext cx="15741819" cy="68841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38" name="Chart 3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7345500"/>
              </p:ext>
            </p:extLst>
          </p:nvPr>
        </p:nvGraphicFramePr>
        <p:xfrm>
          <a:off x="12625200" y="14702267"/>
          <a:ext cx="15219482" cy="72532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39" name="Chart 3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93531"/>
              </p:ext>
            </p:extLst>
          </p:nvPr>
        </p:nvGraphicFramePr>
        <p:xfrm>
          <a:off x="12347571" y="22223380"/>
          <a:ext cx="15874408" cy="78294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0140136" y="7655030"/>
            <a:ext cx="8721863" cy="1560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Century Gothic" panose="020B0502020202020204" pitchFamily="34" charset="0"/>
              </a:rPr>
              <a:t>Print use has seen a slow decline over the past six years, and eBook usage is higher than ever before.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3600" dirty="0">
              <a:latin typeface="Century Gothic" panose="020B0502020202020204" pitchFamily="34" charset="0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Century Gothic" panose="020B0502020202020204" pitchFamily="34" charset="0"/>
              </a:rPr>
              <a:t>Although overall print book expenditures are greater than eBook expenditures, the past two years of purchasing has indicated an increased amount of eBook purchasing in comparison to print.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3600" dirty="0">
              <a:latin typeface="Century Gothic" panose="020B0502020202020204" pitchFamily="34" charset="0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>
                <a:latin typeface="Century Gothic" panose="020B0502020202020204" pitchFamily="34" charset="0"/>
              </a:rPr>
              <a:t>Limitations of this study are that subscription </a:t>
            </a:r>
            <a:r>
              <a:rPr lang="en-US" sz="3600" dirty="0" smtClean="0">
                <a:latin typeface="Century Gothic" panose="020B0502020202020204" pitchFamily="34" charset="0"/>
              </a:rPr>
              <a:t>eBooks platforms (ex. </a:t>
            </a:r>
            <a:r>
              <a:rPr lang="en-US" sz="3600" dirty="0" err="1" smtClean="0">
                <a:latin typeface="Century Gothic" panose="020B0502020202020204" pitchFamily="34" charset="0"/>
              </a:rPr>
              <a:t>ClinicalKey</a:t>
            </a:r>
            <a:r>
              <a:rPr lang="en-US" sz="3600" dirty="0" smtClean="0">
                <a:latin typeface="Century Gothic" panose="020B0502020202020204" pitchFamily="34" charset="0"/>
              </a:rPr>
              <a:t>, </a:t>
            </a:r>
            <a:r>
              <a:rPr lang="en-US" sz="3600" dirty="0" err="1" smtClean="0">
                <a:latin typeface="Century Gothic" panose="020B0502020202020204" pitchFamily="34" charset="0"/>
              </a:rPr>
              <a:t>AccessMedicine</a:t>
            </a:r>
            <a:r>
              <a:rPr lang="en-US" sz="3600" dirty="0" smtClean="0">
                <a:latin typeface="Century Gothic" panose="020B0502020202020204" pitchFamily="34" charset="0"/>
              </a:rPr>
              <a:t>) </a:t>
            </a:r>
            <a:r>
              <a:rPr lang="en-US" sz="3600" dirty="0">
                <a:latin typeface="Century Gothic" panose="020B0502020202020204" pitchFamily="34" charset="0"/>
              </a:rPr>
              <a:t>were not included. </a:t>
            </a:r>
            <a:r>
              <a:rPr lang="en-US" sz="3600" dirty="0" smtClean="0">
                <a:latin typeface="Century Gothic" panose="020B0502020202020204" pitchFamily="34" charset="0"/>
              </a:rPr>
              <a:t> Usage of this type of product when </a:t>
            </a:r>
            <a:r>
              <a:rPr lang="en-US" sz="3600" dirty="0">
                <a:latin typeface="Century Gothic" panose="020B0502020202020204" pitchFamily="34" charset="0"/>
              </a:rPr>
              <a:t>reviewed for assessment purposes has typically been </a:t>
            </a:r>
            <a:r>
              <a:rPr lang="en-US" sz="3600" dirty="0" smtClean="0">
                <a:latin typeface="Century Gothic" panose="020B0502020202020204" pitchFamily="34" charset="0"/>
              </a:rPr>
              <a:t>substantial.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3600" dirty="0">
              <a:latin typeface="Century Gothic" panose="020B0502020202020204" pitchFamily="34" charset="0"/>
            </a:endParaRPr>
          </a:p>
          <a:p>
            <a:pPr marL="571500" indent="-571500" algn="l">
              <a:buFont typeface="Arial" panose="020B0604020202020204" pitchFamily="34" charset="0"/>
              <a:buChar char="•"/>
            </a:pPr>
            <a:r>
              <a:rPr lang="en-US" sz="3600" dirty="0" smtClean="0">
                <a:latin typeface="Century Gothic" panose="020B0502020202020204" pitchFamily="34" charset="0"/>
              </a:rPr>
              <a:t>This study has reinforced our current collection development policy and supported our trends in purchasing decisions.  The use of eBooks provides many advantages including </a:t>
            </a:r>
            <a:r>
              <a:rPr lang="en-US" sz="3600" dirty="0" smtClean="0">
                <a:latin typeface="Century Gothic" panose="020B0502020202020204" pitchFamily="34" charset="0"/>
              </a:rPr>
              <a:t>increased accessibility</a:t>
            </a:r>
            <a:r>
              <a:rPr lang="en-US" sz="3600" dirty="0" smtClean="0">
                <a:latin typeface="Century Gothic" panose="020B0502020202020204" pitchFamily="34" charset="0"/>
              </a:rPr>
              <a:t> </a:t>
            </a:r>
            <a:r>
              <a:rPr lang="en-US" sz="3600" dirty="0" smtClean="0">
                <a:latin typeface="Century Gothic" panose="020B0502020202020204" pitchFamily="34" charset="0"/>
              </a:rPr>
              <a:t>and the ability to provide </a:t>
            </a:r>
            <a:r>
              <a:rPr lang="en-US" sz="3600" dirty="0" smtClean="0">
                <a:latin typeface="Century Gothic" panose="020B0502020202020204" pitchFamily="34" charset="0"/>
              </a:rPr>
              <a:t>more comprehensive statistical </a:t>
            </a:r>
            <a:r>
              <a:rPr lang="en-US" sz="3600" dirty="0" smtClean="0">
                <a:latin typeface="Century Gothic" panose="020B0502020202020204" pitchFamily="34" charset="0"/>
              </a:rPr>
              <a:t>data.  </a:t>
            </a:r>
          </a:p>
          <a:p>
            <a:pPr marL="571500" indent="-571500" algn="l">
              <a:buFont typeface="Arial" panose="020B0604020202020204" pitchFamily="34" charset="0"/>
              <a:buChar char="•"/>
            </a:pPr>
            <a:endParaRPr lang="en-US" sz="3600" dirty="0">
              <a:latin typeface="Century Gothic" panose="020B0502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120516" y="27767361"/>
            <a:ext cx="910227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600" dirty="0" smtClean="0">
                <a:latin typeface="Century Gothic" panose="020B0502020202020204" pitchFamily="34" charset="0"/>
              </a:rPr>
              <a:t>Special thanks to Ashley Hester-Petteway for all of her hard work configuring our data.</a:t>
            </a:r>
            <a:endParaRPr lang="en-US" sz="3600" dirty="0">
              <a:latin typeface="Century Gothic" panose="020B0502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632400" y="31318200"/>
            <a:ext cx="8229599" cy="38041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70000"/>
              </a:lnSpc>
              <a:spcBef>
                <a:spcPct val="30000"/>
              </a:spcBef>
            </a:pPr>
            <a:r>
              <a:rPr lang="en-US" altLang="en-US" sz="3600" dirty="0">
                <a:latin typeface="Century Gothic" panose="020B0502020202020204" pitchFamily="34" charset="0"/>
              </a:rPr>
              <a:t>Megan </a:t>
            </a:r>
            <a:r>
              <a:rPr lang="en-US" altLang="en-US" sz="3600" dirty="0" smtClean="0">
                <a:latin typeface="Century Gothic" panose="020B0502020202020204" pitchFamily="34" charset="0"/>
              </a:rPr>
              <a:t>Inman, MLIS</a:t>
            </a:r>
            <a:endParaRPr lang="en-US" altLang="en-US" sz="3600" dirty="0">
              <a:latin typeface="Century Gothic" panose="020B0502020202020204" pitchFamily="34" charset="0"/>
            </a:endParaRPr>
          </a:p>
          <a:p>
            <a:pPr algn="r">
              <a:lnSpc>
                <a:spcPct val="70000"/>
              </a:lnSpc>
              <a:spcBef>
                <a:spcPct val="30000"/>
              </a:spcBef>
            </a:pPr>
            <a:r>
              <a:rPr lang="en-US" altLang="en-US" sz="3600" dirty="0">
                <a:latin typeface="Century Gothic" panose="020B0502020202020204" pitchFamily="34" charset="0"/>
              </a:rPr>
              <a:t>Marlena Barber, MLIS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</a:pPr>
            <a:r>
              <a:rPr lang="en-US" altLang="en-US" sz="3600" dirty="0" smtClean="0">
                <a:latin typeface="Century Gothic" panose="020B0502020202020204" pitchFamily="34" charset="0"/>
              </a:rPr>
              <a:t>Laupus Health Sciences Library</a:t>
            </a:r>
            <a:endParaRPr lang="en-US" altLang="en-US" sz="3600" dirty="0">
              <a:latin typeface="Century Gothic" panose="020B0502020202020204" pitchFamily="34" charset="0"/>
            </a:endParaRPr>
          </a:p>
          <a:p>
            <a:pPr algn="r">
              <a:lnSpc>
                <a:spcPct val="70000"/>
              </a:lnSpc>
              <a:spcBef>
                <a:spcPct val="30000"/>
              </a:spcBef>
            </a:pPr>
            <a:r>
              <a:rPr lang="en-US" altLang="en-US" sz="3600" dirty="0">
                <a:latin typeface="Century Gothic" panose="020B0502020202020204" pitchFamily="34" charset="0"/>
              </a:rPr>
              <a:t>East Carolina University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</a:pPr>
            <a:r>
              <a:rPr lang="en-US" altLang="en-US" sz="3600" dirty="0">
                <a:latin typeface="Century Gothic" panose="020B0502020202020204" pitchFamily="34" charset="0"/>
              </a:rPr>
              <a:t>Greenville, North Carolina 27834</a:t>
            </a:r>
          </a:p>
          <a:p>
            <a:pPr algn="r"/>
            <a:r>
              <a:rPr lang="en-US" sz="3600" dirty="0" smtClean="0">
                <a:latin typeface="Century Gothic" panose="020B0502020202020204" pitchFamily="34" charset="0"/>
                <a:hlinkClick r:id="rId7"/>
              </a:rPr>
              <a:t>i</a:t>
            </a:r>
            <a:r>
              <a:rPr lang="en-US" sz="3600" dirty="0" smtClean="0">
                <a:latin typeface="Century Gothic" panose="020B0502020202020204" pitchFamily="34" charset="0"/>
                <a:hlinkClick r:id="rId7"/>
              </a:rPr>
              <a:t>nmanm@ecu.edu</a:t>
            </a:r>
            <a:endParaRPr lang="en-US" sz="3600" dirty="0" smtClean="0">
              <a:latin typeface="Century Gothic" panose="020B0502020202020204" pitchFamily="34" charset="0"/>
            </a:endParaRPr>
          </a:p>
          <a:p>
            <a:pPr algn="r"/>
            <a:r>
              <a:rPr lang="en-US" sz="3600" dirty="0">
                <a:latin typeface="Century Gothic" panose="020B0502020202020204" pitchFamily="34" charset="0"/>
                <a:hlinkClick r:id="rId8"/>
              </a:rPr>
              <a:t>b</a:t>
            </a:r>
            <a:r>
              <a:rPr lang="en-US" sz="3600" dirty="0" smtClean="0">
                <a:latin typeface="Century Gothic" panose="020B0502020202020204" pitchFamily="34" charset="0"/>
                <a:hlinkClick r:id="rId8"/>
              </a:rPr>
              <a:t>arberm@ecu.edu</a:t>
            </a:r>
            <a:r>
              <a:rPr lang="en-US" sz="3600" dirty="0" smtClean="0">
                <a:latin typeface="Century Gothic" panose="020B0502020202020204" pitchFamily="34" charset="0"/>
              </a:rPr>
              <a:t> </a:t>
            </a:r>
            <a:endParaRPr lang="en-US" sz="3600" dirty="0">
              <a:latin typeface="Century Gothic" panose="020B0502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1065</TotalTime>
  <Words>375</Words>
  <Application>Microsoft Office PowerPoint</Application>
  <PresentationFormat>Custom</PresentationFormat>
  <Paragraphs>39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Century Gothic</vt:lpstr>
      <vt:lpstr>Tahoma</vt:lpstr>
      <vt:lpstr>Times New Roman</vt:lpstr>
      <vt:lpstr>Default Design</vt:lpstr>
      <vt:lpstr>PowerPoint Presentation</vt:lpstr>
    </vt:vector>
  </TitlesOfParts>
  <Company>East Carolina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EltonC</dc:creator>
  <cp:lastModifiedBy>Inman, Megan Besaw</cp:lastModifiedBy>
  <cp:revision>62</cp:revision>
  <dcterms:created xsi:type="dcterms:W3CDTF">2005-01-10T15:51:10Z</dcterms:created>
  <dcterms:modified xsi:type="dcterms:W3CDTF">2018-04-30T19:26:12Z</dcterms:modified>
</cp:coreProperties>
</file>