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6858000" cy="9144000"/>
  <p:defaultTextStyle>
    <a:defPPr>
      <a:defRPr lang="en-US"/>
    </a:defPPr>
    <a:lvl1pPr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5pPr>
    <a:lvl6pPr marL="2286000" algn="l" defTabSz="914400" rtl="0" eaLnBrk="1" latinLnBrk="0" hangingPunct="1">
      <a:defRPr sz="9900" kern="1200">
        <a:solidFill>
          <a:schemeClr val="tx1"/>
        </a:solidFill>
        <a:latin typeface="Arial" panose="020B0604020202020204" pitchFamily="34" charset="0"/>
        <a:ea typeface="+mn-ea"/>
        <a:cs typeface="+mn-cs"/>
      </a:defRPr>
    </a:lvl6pPr>
    <a:lvl7pPr marL="2743200" algn="l" defTabSz="914400" rtl="0" eaLnBrk="1" latinLnBrk="0" hangingPunct="1">
      <a:defRPr sz="9900" kern="1200">
        <a:solidFill>
          <a:schemeClr val="tx1"/>
        </a:solidFill>
        <a:latin typeface="Arial" panose="020B0604020202020204" pitchFamily="34" charset="0"/>
        <a:ea typeface="+mn-ea"/>
        <a:cs typeface="+mn-cs"/>
      </a:defRPr>
    </a:lvl7pPr>
    <a:lvl8pPr marL="3200400" algn="l" defTabSz="914400" rtl="0" eaLnBrk="1" latinLnBrk="0" hangingPunct="1">
      <a:defRPr sz="9900" kern="1200">
        <a:solidFill>
          <a:schemeClr val="tx1"/>
        </a:solidFill>
        <a:latin typeface="Arial" panose="020B0604020202020204" pitchFamily="34" charset="0"/>
        <a:ea typeface="+mn-ea"/>
        <a:cs typeface="+mn-cs"/>
      </a:defRPr>
    </a:lvl8pPr>
    <a:lvl9pPr marL="3657600" algn="l" defTabSz="914400" rtl="0" eaLnBrk="1" latinLnBrk="0" hangingPunct="1">
      <a:defRPr sz="99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67FE784-3FF0-2EDF-F10F-A35DD95080AA}" name="Firnhaber, Gina" initials="GF" userId="S::FIRNHABERG@ecu.edu::0f7517cc-bcde-4cd1-998c-e2aaa284567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82E"/>
    <a:srgbClr val="502D7F"/>
    <a:srgbClr val="333333"/>
    <a:srgbClr val="FFCC18"/>
    <a:srgbClr val="690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90" autoAdjust="0"/>
    <p:restoredTop sz="94139" autoAdjust="0"/>
  </p:normalViewPr>
  <p:slideViewPr>
    <p:cSldViewPr>
      <p:cViewPr>
        <p:scale>
          <a:sx n="33" d="100"/>
          <a:sy n="33" d="100"/>
        </p:scale>
        <p:origin x="808" y="144"/>
      </p:cViewPr>
      <p:guideLst>
        <p:guide orient="horz" pos="10368"/>
        <p:guide pos="13824"/>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5769"/>
            <a:ext cx="37306250" cy="7056664"/>
          </a:xfrm>
        </p:spPr>
        <p:txBody>
          <a:bodyPr/>
          <a:lstStyle/>
          <a:p>
            <a:r>
              <a:rPr lang="en-US"/>
              <a:t>Click to edit Master title style</a:t>
            </a:r>
          </a:p>
        </p:txBody>
      </p:sp>
      <p:sp>
        <p:nvSpPr>
          <p:cNvPr id="3" name="Subtitle 2"/>
          <p:cNvSpPr>
            <a:spLocks noGrp="1"/>
          </p:cNvSpPr>
          <p:nvPr>
            <p:ph type="subTitle" idx="1"/>
          </p:nvPr>
        </p:nvSpPr>
        <p:spPr>
          <a:xfrm>
            <a:off x="6583363" y="18654033"/>
            <a:ext cx="30724475" cy="8411936"/>
          </a:xfrm>
        </p:spPr>
        <p:txBody>
          <a:bodyPr/>
          <a:lstStyle>
            <a:lvl1pPr marL="0" indent="0" algn="ctr">
              <a:buNone/>
              <a:defRPr/>
            </a:lvl1pPr>
            <a:lvl2pPr marL="391866" indent="0" algn="ctr">
              <a:buNone/>
              <a:defRPr/>
            </a:lvl2pPr>
            <a:lvl3pPr marL="783732" indent="0" algn="ctr">
              <a:buNone/>
              <a:defRPr/>
            </a:lvl3pPr>
            <a:lvl4pPr marL="1175598" indent="0" algn="ctr">
              <a:buNone/>
              <a:defRPr/>
            </a:lvl4pPr>
            <a:lvl5pPr marL="1567464" indent="0" algn="ctr">
              <a:buNone/>
              <a:defRPr/>
            </a:lvl5pPr>
            <a:lvl6pPr marL="1959331" indent="0" algn="ctr">
              <a:buNone/>
              <a:defRPr/>
            </a:lvl6pPr>
            <a:lvl7pPr marL="2351197" indent="0" algn="ctr">
              <a:buNone/>
              <a:defRPr/>
            </a:lvl7pPr>
            <a:lvl8pPr marL="2743063" indent="0" algn="ctr">
              <a:buNone/>
              <a:defRPr/>
            </a:lvl8pPr>
            <a:lvl9pPr marL="3134929"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317172"/>
            <a:ext cx="9874250" cy="2808786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5514" y="1317172"/>
            <a:ext cx="29473525" cy="280878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665"/>
            <a:ext cx="37307838" cy="6536871"/>
          </a:xfrm>
        </p:spPr>
        <p:txBody>
          <a:bodyPr anchor="t"/>
          <a:lstStyle>
            <a:lvl1pPr algn="l">
              <a:defRPr sz="3428" b="1" cap="all"/>
            </a:lvl1pPr>
          </a:lstStyle>
          <a:p>
            <a:r>
              <a:rPr lang="en-US"/>
              <a:t>Click to edit Master title style</a:t>
            </a:r>
          </a:p>
        </p:txBody>
      </p:sp>
      <p:sp>
        <p:nvSpPr>
          <p:cNvPr id="3" name="Text Placeholder 2"/>
          <p:cNvSpPr>
            <a:spLocks noGrp="1"/>
          </p:cNvSpPr>
          <p:nvPr>
            <p:ph type="body" idx="1"/>
          </p:nvPr>
        </p:nvSpPr>
        <p:spPr>
          <a:xfrm>
            <a:off x="3467100" y="13952764"/>
            <a:ext cx="37307838" cy="7200900"/>
          </a:xfrm>
        </p:spPr>
        <p:txBody>
          <a:bodyPr anchor="b"/>
          <a:lstStyle>
            <a:lvl1pPr marL="0" indent="0">
              <a:buNone/>
              <a:defRPr sz="1714"/>
            </a:lvl1pPr>
            <a:lvl2pPr marL="391866" indent="0">
              <a:buNone/>
              <a:defRPr sz="1543"/>
            </a:lvl2pPr>
            <a:lvl3pPr marL="783732" indent="0">
              <a:buNone/>
              <a:defRPr sz="1371"/>
            </a:lvl3pPr>
            <a:lvl4pPr marL="1175598" indent="0">
              <a:buNone/>
              <a:defRPr sz="1200"/>
            </a:lvl4pPr>
            <a:lvl5pPr marL="1567464" indent="0">
              <a:buNone/>
              <a:defRPr sz="1200"/>
            </a:lvl5pPr>
            <a:lvl6pPr marL="1959331" indent="0">
              <a:buNone/>
              <a:defRPr sz="1200"/>
            </a:lvl6pPr>
            <a:lvl7pPr marL="2351197" indent="0">
              <a:buNone/>
              <a:defRPr sz="1200"/>
            </a:lvl7pPr>
            <a:lvl8pPr marL="2743063" indent="0">
              <a:buNone/>
              <a:defRPr sz="1200"/>
            </a:lvl8pPr>
            <a:lvl9pPr marL="3134929" indent="0">
              <a:buNone/>
              <a:defRPr sz="12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5514" y="7679872"/>
            <a:ext cx="19673887"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79872"/>
            <a:ext cx="19673888"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8533"/>
            <a:ext cx="3950335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3925" y="7368269"/>
            <a:ext cx="19392900"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9" y="7368269"/>
            <a:ext cx="19400837"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6" name="Content Placeholder 5"/>
          <p:cNvSpPr>
            <a:spLocks noGrp="1"/>
          </p:cNvSpPr>
          <p:nvPr>
            <p:ph sz="quarter" idx="4"/>
          </p:nvPr>
        </p:nvSpPr>
        <p:spPr>
          <a:xfrm>
            <a:off x="22296439" y="10439400"/>
            <a:ext cx="19400837"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0369"/>
            <a:ext cx="14439900" cy="5577567"/>
          </a:xfrm>
        </p:spPr>
        <p:txBody>
          <a:bodyPr anchor="b"/>
          <a:lstStyle>
            <a:lvl1pPr algn="l">
              <a:defRPr sz="1714" b="1"/>
            </a:lvl1pPr>
          </a:lstStyle>
          <a:p>
            <a:r>
              <a:rPr lang="en-US"/>
              <a:t>Click to edit Master title style</a:t>
            </a:r>
          </a:p>
        </p:txBody>
      </p:sp>
      <p:sp>
        <p:nvSpPr>
          <p:cNvPr id="3" name="Content Placeholder 2"/>
          <p:cNvSpPr>
            <a:spLocks noGrp="1"/>
          </p:cNvSpPr>
          <p:nvPr>
            <p:ph idx="1"/>
          </p:nvPr>
        </p:nvSpPr>
        <p:spPr>
          <a:xfrm>
            <a:off x="17160875" y="1310369"/>
            <a:ext cx="24536400" cy="28094667"/>
          </a:xfrm>
        </p:spPr>
        <p:txBody>
          <a:bodyPr/>
          <a:lstStyle>
            <a:lvl1pPr>
              <a:defRPr sz="2743"/>
            </a:lvl1pPr>
            <a:lvl2pPr>
              <a:defRPr sz="2400"/>
            </a:lvl2pPr>
            <a:lvl3pPr>
              <a:defRPr sz="2057"/>
            </a:lvl3pPr>
            <a:lvl4pPr>
              <a:defRPr sz="1714"/>
            </a:lvl4pPr>
            <a:lvl5pPr>
              <a:defRPr sz="1714"/>
            </a:lvl5pPr>
            <a:lvl6pPr>
              <a:defRPr sz="1714"/>
            </a:lvl6pPr>
            <a:lvl7pPr>
              <a:defRPr sz="1714"/>
            </a:lvl7pPr>
            <a:lvl8pPr>
              <a:defRPr sz="1714"/>
            </a:lvl8pPr>
            <a:lvl9pPr>
              <a:defRPr sz="17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7936"/>
            <a:ext cx="14439900" cy="22517100"/>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4" y="23042336"/>
            <a:ext cx="26335037" cy="2721429"/>
          </a:xfrm>
        </p:spPr>
        <p:txBody>
          <a:bodyPr anchor="b"/>
          <a:lstStyle>
            <a:lvl1pPr algn="l">
              <a:defRPr sz="1714" b="1"/>
            </a:lvl1pPr>
          </a:lstStyle>
          <a:p>
            <a:r>
              <a:rPr lang="en-US"/>
              <a:t>Click to edit Master title style</a:t>
            </a:r>
          </a:p>
        </p:txBody>
      </p:sp>
      <p:sp>
        <p:nvSpPr>
          <p:cNvPr id="3" name="Picture Placeholder 2"/>
          <p:cNvSpPr>
            <a:spLocks noGrp="1"/>
          </p:cNvSpPr>
          <p:nvPr>
            <p:ph type="pic" idx="1"/>
          </p:nvPr>
        </p:nvSpPr>
        <p:spPr>
          <a:xfrm>
            <a:off x="8602664" y="2941865"/>
            <a:ext cx="26335037" cy="19750768"/>
          </a:xfrm>
        </p:spPr>
        <p:txBody>
          <a:bodyPr/>
          <a:lstStyle>
            <a:lvl1pPr marL="0" indent="0">
              <a:buNone/>
              <a:defRPr sz="2743"/>
            </a:lvl1pPr>
            <a:lvl2pPr marL="391866" indent="0">
              <a:buNone/>
              <a:defRPr sz="2400"/>
            </a:lvl2pPr>
            <a:lvl3pPr marL="783732" indent="0">
              <a:buNone/>
              <a:defRPr sz="2057"/>
            </a:lvl3pPr>
            <a:lvl4pPr marL="1175598" indent="0">
              <a:buNone/>
              <a:defRPr sz="1714"/>
            </a:lvl4pPr>
            <a:lvl5pPr marL="1567464" indent="0">
              <a:buNone/>
              <a:defRPr sz="1714"/>
            </a:lvl5pPr>
            <a:lvl6pPr marL="1959331" indent="0">
              <a:buNone/>
              <a:defRPr sz="1714"/>
            </a:lvl6pPr>
            <a:lvl7pPr marL="2351197" indent="0">
              <a:buNone/>
              <a:defRPr sz="1714"/>
            </a:lvl7pPr>
            <a:lvl8pPr marL="2743063" indent="0">
              <a:buNone/>
              <a:defRPr sz="1714"/>
            </a:lvl8pPr>
            <a:lvl9pPr marL="3134929" indent="0">
              <a:buNone/>
              <a:defRPr sz="1714"/>
            </a:lvl9pPr>
          </a:lstStyle>
          <a:p>
            <a:pPr lvl="0"/>
            <a:endParaRPr lang="en-US" noProof="0"/>
          </a:p>
        </p:txBody>
      </p:sp>
      <p:sp>
        <p:nvSpPr>
          <p:cNvPr id="4" name="Text Placeholder 3"/>
          <p:cNvSpPr>
            <a:spLocks noGrp="1"/>
          </p:cNvSpPr>
          <p:nvPr>
            <p:ph type="body" sz="half" idx="2"/>
          </p:nvPr>
        </p:nvSpPr>
        <p:spPr>
          <a:xfrm>
            <a:off x="8602664" y="25763765"/>
            <a:ext cx="26335037" cy="3863068"/>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5513" y="1317625"/>
            <a:ext cx="395001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2195513" y="7680325"/>
            <a:ext cx="39500175" cy="2172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21955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66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14997113" y="29976763"/>
            <a:ext cx="138969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66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314563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6600" smtClean="0"/>
            </a:lvl1pPr>
          </a:lstStyle>
          <a:p>
            <a:pPr>
              <a:defRPr/>
            </a:pPr>
            <a:fld id="{CAE537AD-9BB0-4881-8848-C6BA09023DF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13238" rtl="0" eaLnBrk="0" fontAlgn="base" hangingPunct="0">
        <a:spcBef>
          <a:spcPct val="0"/>
        </a:spcBef>
        <a:spcAft>
          <a:spcPct val="0"/>
        </a:spcAft>
        <a:defRPr sz="20700">
          <a:solidFill>
            <a:schemeClr val="tx2"/>
          </a:solidFill>
          <a:latin typeface="+mj-lt"/>
          <a:ea typeface="+mj-ea"/>
          <a:cs typeface="+mj-cs"/>
        </a:defRPr>
      </a:lvl1pPr>
      <a:lvl2pPr algn="ctr" defTabSz="4313238" rtl="0" eaLnBrk="0" fontAlgn="base" hangingPunct="0">
        <a:spcBef>
          <a:spcPct val="0"/>
        </a:spcBef>
        <a:spcAft>
          <a:spcPct val="0"/>
        </a:spcAft>
        <a:defRPr sz="20700">
          <a:solidFill>
            <a:schemeClr val="tx2"/>
          </a:solidFill>
          <a:latin typeface="Arial" charset="0"/>
        </a:defRPr>
      </a:lvl2pPr>
      <a:lvl3pPr algn="ctr" defTabSz="4313238" rtl="0" eaLnBrk="0" fontAlgn="base" hangingPunct="0">
        <a:spcBef>
          <a:spcPct val="0"/>
        </a:spcBef>
        <a:spcAft>
          <a:spcPct val="0"/>
        </a:spcAft>
        <a:defRPr sz="20700">
          <a:solidFill>
            <a:schemeClr val="tx2"/>
          </a:solidFill>
          <a:latin typeface="Arial" charset="0"/>
        </a:defRPr>
      </a:lvl3pPr>
      <a:lvl4pPr algn="ctr" defTabSz="4313238" rtl="0" eaLnBrk="0" fontAlgn="base" hangingPunct="0">
        <a:spcBef>
          <a:spcPct val="0"/>
        </a:spcBef>
        <a:spcAft>
          <a:spcPct val="0"/>
        </a:spcAft>
        <a:defRPr sz="20700">
          <a:solidFill>
            <a:schemeClr val="tx2"/>
          </a:solidFill>
          <a:latin typeface="Arial" charset="0"/>
        </a:defRPr>
      </a:lvl4pPr>
      <a:lvl5pPr algn="ctr" defTabSz="4313238" rtl="0" eaLnBrk="0" fontAlgn="base" hangingPunct="0">
        <a:spcBef>
          <a:spcPct val="0"/>
        </a:spcBef>
        <a:spcAft>
          <a:spcPct val="0"/>
        </a:spcAft>
        <a:defRPr sz="20700">
          <a:solidFill>
            <a:schemeClr val="tx2"/>
          </a:solidFill>
          <a:latin typeface="Arial" charset="0"/>
        </a:defRPr>
      </a:lvl5pPr>
      <a:lvl6pPr marL="391866" algn="ctr" defTabSz="4313249" rtl="0" fontAlgn="base">
        <a:spcBef>
          <a:spcPct val="0"/>
        </a:spcBef>
        <a:spcAft>
          <a:spcPct val="0"/>
        </a:spcAft>
        <a:defRPr sz="20742">
          <a:solidFill>
            <a:schemeClr val="tx2"/>
          </a:solidFill>
          <a:latin typeface="Arial" charset="0"/>
        </a:defRPr>
      </a:lvl6pPr>
      <a:lvl7pPr marL="783732" algn="ctr" defTabSz="4313249" rtl="0" fontAlgn="base">
        <a:spcBef>
          <a:spcPct val="0"/>
        </a:spcBef>
        <a:spcAft>
          <a:spcPct val="0"/>
        </a:spcAft>
        <a:defRPr sz="20742">
          <a:solidFill>
            <a:schemeClr val="tx2"/>
          </a:solidFill>
          <a:latin typeface="Arial" charset="0"/>
        </a:defRPr>
      </a:lvl7pPr>
      <a:lvl8pPr marL="1175598" algn="ctr" defTabSz="4313249" rtl="0" fontAlgn="base">
        <a:spcBef>
          <a:spcPct val="0"/>
        </a:spcBef>
        <a:spcAft>
          <a:spcPct val="0"/>
        </a:spcAft>
        <a:defRPr sz="20742">
          <a:solidFill>
            <a:schemeClr val="tx2"/>
          </a:solidFill>
          <a:latin typeface="Arial" charset="0"/>
        </a:defRPr>
      </a:lvl8pPr>
      <a:lvl9pPr marL="1567464" algn="ctr" defTabSz="4313249" rtl="0" fontAlgn="base">
        <a:spcBef>
          <a:spcPct val="0"/>
        </a:spcBef>
        <a:spcAft>
          <a:spcPct val="0"/>
        </a:spcAft>
        <a:defRPr sz="20742">
          <a:solidFill>
            <a:schemeClr val="tx2"/>
          </a:solidFill>
          <a:latin typeface="Arial" charset="0"/>
        </a:defRPr>
      </a:lvl9pPr>
    </p:titleStyle>
    <p:bodyStyle>
      <a:lvl1pPr marL="1617663" indent="-1617663" algn="l" defTabSz="4313238" rtl="0" eaLnBrk="0" fontAlgn="base" hangingPunct="0">
        <a:spcBef>
          <a:spcPct val="20000"/>
        </a:spcBef>
        <a:spcAft>
          <a:spcPct val="0"/>
        </a:spcAft>
        <a:buChar char="•"/>
        <a:defRPr sz="15100">
          <a:solidFill>
            <a:schemeClr val="tx1"/>
          </a:solidFill>
          <a:latin typeface="+mn-lt"/>
          <a:ea typeface="+mn-ea"/>
          <a:cs typeface="+mn-cs"/>
        </a:defRPr>
      </a:lvl1pPr>
      <a:lvl2pPr marL="3503613" indent="-1346200" algn="l" defTabSz="4313238" rtl="0" eaLnBrk="0" fontAlgn="base" hangingPunct="0">
        <a:spcBef>
          <a:spcPct val="20000"/>
        </a:spcBef>
        <a:spcAft>
          <a:spcPct val="0"/>
        </a:spcAft>
        <a:buChar char="–"/>
        <a:defRPr sz="13200">
          <a:solidFill>
            <a:schemeClr val="tx1"/>
          </a:solidFill>
          <a:latin typeface="+mn-lt"/>
        </a:defRPr>
      </a:lvl2pPr>
      <a:lvl3pPr marL="5391150" indent="-1077913" algn="l" defTabSz="4313238" rtl="0" eaLnBrk="0" fontAlgn="base" hangingPunct="0">
        <a:spcBef>
          <a:spcPct val="20000"/>
        </a:spcBef>
        <a:spcAft>
          <a:spcPct val="0"/>
        </a:spcAft>
        <a:buChar char="•"/>
        <a:defRPr sz="11300">
          <a:solidFill>
            <a:schemeClr val="tx1"/>
          </a:solidFill>
          <a:latin typeface="+mn-lt"/>
        </a:defRPr>
      </a:lvl3pPr>
      <a:lvl4pPr marL="7548563" indent="-1076325" algn="l" defTabSz="4313238" rtl="0" eaLnBrk="0" fontAlgn="base" hangingPunct="0">
        <a:spcBef>
          <a:spcPct val="20000"/>
        </a:spcBef>
        <a:spcAft>
          <a:spcPct val="0"/>
        </a:spcAft>
        <a:buChar char="–"/>
        <a:defRPr sz="9500">
          <a:solidFill>
            <a:schemeClr val="tx1"/>
          </a:solidFill>
          <a:latin typeface="+mn-lt"/>
        </a:defRPr>
      </a:lvl4pPr>
      <a:lvl5pPr marL="9702800" indent="-1074738" algn="l" defTabSz="4313238" rtl="0" eaLnBrk="0" fontAlgn="base" hangingPunct="0">
        <a:spcBef>
          <a:spcPct val="20000"/>
        </a:spcBef>
        <a:spcAft>
          <a:spcPct val="0"/>
        </a:spcAft>
        <a:buChar char="»"/>
        <a:defRPr sz="9500">
          <a:solidFill>
            <a:schemeClr val="tx1"/>
          </a:solidFill>
          <a:latin typeface="+mn-lt"/>
        </a:defRPr>
      </a:lvl5pPr>
      <a:lvl6pPr marL="10095995" indent="-1076272" algn="l" defTabSz="4313249" rtl="0" fontAlgn="base">
        <a:spcBef>
          <a:spcPct val="20000"/>
        </a:spcBef>
        <a:spcAft>
          <a:spcPct val="0"/>
        </a:spcAft>
        <a:buChar char="»"/>
        <a:defRPr sz="9514">
          <a:solidFill>
            <a:schemeClr val="tx1"/>
          </a:solidFill>
          <a:latin typeface="+mn-lt"/>
        </a:defRPr>
      </a:lvl6pPr>
      <a:lvl7pPr marL="10487861" indent="-1076272" algn="l" defTabSz="4313249" rtl="0" fontAlgn="base">
        <a:spcBef>
          <a:spcPct val="20000"/>
        </a:spcBef>
        <a:spcAft>
          <a:spcPct val="0"/>
        </a:spcAft>
        <a:buChar char="»"/>
        <a:defRPr sz="9514">
          <a:solidFill>
            <a:schemeClr val="tx1"/>
          </a:solidFill>
          <a:latin typeface="+mn-lt"/>
        </a:defRPr>
      </a:lvl7pPr>
      <a:lvl8pPr marL="10879727" indent="-1076272" algn="l" defTabSz="4313249" rtl="0" fontAlgn="base">
        <a:spcBef>
          <a:spcPct val="20000"/>
        </a:spcBef>
        <a:spcAft>
          <a:spcPct val="0"/>
        </a:spcAft>
        <a:buChar char="»"/>
        <a:defRPr sz="9514">
          <a:solidFill>
            <a:schemeClr val="tx1"/>
          </a:solidFill>
          <a:latin typeface="+mn-lt"/>
        </a:defRPr>
      </a:lvl8pPr>
      <a:lvl9pPr marL="11271594" indent="-1076272" algn="l" defTabSz="4313249" rtl="0" fontAlgn="base">
        <a:spcBef>
          <a:spcPct val="20000"/>
        </a:spcBef>
        <a:spcAft>
          <a:spcPct val="0"/>
        </a:spcAft>
        <a:buChar char="»"/>
        <a:defRPr sz="9514">
          <a:solidFill>
            <a:schemeClr val="tx1"/>
          </a:solidFill>
          <a:latin typeface="+mn-lt"/>
        </a:defRPr>
      </a:lvl9pPr>
    </p:bodyStyle>
    <p:otherStyle>
      <a:defPPr>
        <a:defRPr lang="en-US"/>
      </a:defPPr>
      <a:lvl1pPr marL="0" algn="l" defTabSz="783732" rtl="0" eaLnBrk="1" latinLnBrk="0" hangingPunct="1">
        <a:defRPr sz="1543" kern="1200">
          <a:solidFill>
            <a:schemeClr val="tx1"/>
          </a:solidFill>
          <a:latin typeface="+mn-lt"/>
          <a:ea typeface="+mn-ea"/>
          <a:cs typeface="+mn-cs"/>
        </a:defRPr>
      </a:lvl1pPr>
      <a:lvl2pPr marL="391866" algn="l" defTabSz="783732" rtl="0" eaLnBrk="1" latinLnBrk="0" hangingPunct="1">
        <a:defRPr sz="1543" kern="1200">
          <a:solidFill>
            <a:schemeClr val="tx1"/>
          </a:solidFill>
          <a:latin typeface="+mn-lt"/>
          <a:ea typeface="+mn-ea"/>
          <a:cs typeface="+mn-cs"/>
        </a:defRPr>
      </a:lvl2pPr>
      <a:lvl3pPr marL="783732" algn="l" defTabSz="783732" rtl="0" eaLnBrk="1" latinLnBrk="0" hangingPunct="1">
        <a:defRPr sz="1543" kern="1200">
          <a:solidFill>
            <a:schemeClr val="tx1"/>
          </a:solidFill>
          <a:latin typeface="+mn-lt"/>
          <a:ea typeface="+mn-ea"/>
          <a:cs typeface="+mn-cs"/>
        </a:defRPr>
      </a:lvl3pPr>
      <a:lvl4pPr marL="1175598" algn="l" defTabSz="783732" rtl="0" eaLnBrk="1" latinLnBrk="0" hangingPunct="1">
        <a:defRPr sz="1543" kern="1200">
          <a:solidFill>
            <a:schemeClr val="tx1"/>
          </a:solidFill>
          <a:latin typeface="+mn-lt"/>
          <a:ea typeface="+mn-ea"/>
          <a:cs typeface="+mn-cs"/>
        </a:defRPr>
      </a:lvl4pPr>
      <a:lvl5pPr marL="1567464" algn="l" defTabSz="783732" rtl="0" eaLnBrk="1" latinLnBrk="0" hangingPunct="1">
        <a:defRPr sz="1543" kern="1200">
          <a:solidFill>
            <a:schemeClr val="tx1"/>
          </a:solidFill>
          <a:latin typeface="+mn-lt"/>
          <a:ea typeface="+mn-ea"/>
          <a:cs typeface="+mn-cs"/>
        </a:defRPr>
      </a:lvl5pPr>
      <a:lvl6pPr marL="1959331" algn="l" defTabSz="783732" rtl="0" eaLnBrk="1" latinLnBrk="0" hangingPunct="1">
        <a:defRPr sz="1543" kern="1200">
          <a:solidFill>
            <a:schemeClr val="tx1"/>
          </a:solidFill>
          <a:latin typeface="+mn-lt"/>
          <a:ea typeface="+mn-ea"/>
          <a:cs typeface="+mn-cs"/>
        </a:defRPr>
      </a:lvl6pPr>
      <a:lvl7pPr marL="2351197" algn="l" defTabSz="783732" rtl="0" eaLnBrk="1" latinLnBrk="0" hangingPunct="1">
        <a:defRPr sz="1543" kern="1200">
          <a:solidFill>
            <a:schemeClr val="tx1"/>
          </a:solidFill>
          <a:latin typeface="+mn-lt"/>
          <a:ea typeface="+mn-ea"/>
          <a:cs typeface="+mn-cs"/>
        </a:defRPr>
      </a:lvl7pPr>
      <a:lvl8pPr marL="2743063" algn="l" defTabSz="783732" rtl="0" eaLnBrk="1" latinLnBrk="0" hangingPunct="1">
        <a:defRPr sz="1543" kern="1200">
          <a:solidFill>
            <a:schemeClr val="tx1"/>
          </a:solidFill>
          <a:latin typeface="+mn-lt"/>
          <a:ea typeface="+mn-ea"/>
          <a:cs typeface="+mn-cs"/>
        </a:defRPr>
      </a:lvl8pPr>
      <a:lvl9pPr marL="3134929" algn="l" defTabSz="783732" rtl="0" eaLnBrk="1" latinLnBrk="0" hangingPunct="1">
        <a:defRPr sz="15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oi.org/10.1111/pace.13514" TargetMode="External"/><Relationship Id="rId2" Type="http://schemas.openxmlformats.org/officeDocument/2006/relationships/hyperlink" Target="https://www.ahrq.gov/healthliteracy/improve/precautions/tool2b.html" TargetMode="Externa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t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6"/>
          <p:cNvSpPr>
            <a:spLocks noChangeArrowheads="1"/>
          </p:cNvSpPr>
          <p:nvPr/>
        </p:nvSpPr>
        <p:spPr bwMode="auto">
          <a:xfrm>
            <a:off x="31247035" y="5598117"/>
            <a:ext cx="11698995" cy="72242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2" name="Rectangle 37"/>
          <p:cNvSpPr>
            <a:spLocks noChangeArrowheads="1"/>
          </p:cNvSpPr>
          <p:nvPr/>
        </p:nvSpPr>
        <p:spPr bwMode="auto">
          <a:xfrm>
            <a:off x="31236490" y="14530703"/>
            <a:ext cx="11556630" cy="82739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3" name="Rectangle 38"/>
          <p:cNvSpPr>
            <a:spLocks noChangeArrowheads="1"/>
          </p:cNvSpPr>
          <p:nvPr/>
        </p:nvSpPr>
        <p:spPr bwMode="auto">
          <a:xfrm>
            <a:off x="31338701" y="24763992"/>
            <a:ext cx="11485258" cy="827199"/>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6" name="Rectangle 39"/>
          <p:cNvSpPr>
            <a:spLocks noChangeArrowheads="1"/>
          </p:cNvSpPr>
          <p:nvPr/>
        </p:nvSpPr>
        <p:spPr bwMode="auto">
          <a:xfrm>
            <a:off x="1530244" y="5598116"/>
            <a:ext cx="10428494" cy="786227"/>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dirty="0"/>
          </a:p>
        </p:txBody>
      </p:sp>
      <p:sp>
        <p:nvSpPr>
          <p:cNvPr id="2091" name="Text Box 43"/>
          <p:cNvSpPr txBox="1">
            <a:spLocks noChangeArrowheads="1"/>
          </p:cNvSpPr>
          <p:nvPr/>
        </p:nvSpPr>
        <p:spPr bwMode="auto">
          <a:xfrm>
            <a:off x="772907" y="5261369"/>
            <a:ext cx="10330757"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INTRODUCTION</a:t>
            </a:r>
            <a:endParaRPr lang="en-US" sz="3257" dirty="0">
              <a:effectLst>
                <a:outerShdw blurRad="38100" dist="38100" dir="2700000" algn="tl">
                  <a:srgbClr val="FFFFFF"/>
                </a:outerShdw>
              </a:effectLst>
              <a:latin typeface="Times New Roman" pitchFamily="18" charset="0"/>
            </a:endParaRPr>
          </a:p>
        </p:txBody>
      </p:sp>
      <p:sp>
        <p:nvSpPr>
          <p:cNvPr id="2094" name="Text Box 46"/>
          <p:cNvSpPr txBox="1">
            <a:spLocks noChangeArrowheads="1"/>
          </p:cNvSpPr>
          <p:nvPr/>
        </p:nvSpPr>
        <p:spPr bwMode="auto">
          <a:xfrm>
            <a:off x="30341504" y="5228319"/>
            <a:ext cx="11787885"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DISCUSSION</a:t>
            </a:r>
            <a:endParaRPr lang="en-US" sz="3257" dirty="0">
              <a:latin typeface="Times New Roman" pitchFamily="18" charset="0"/>
            </a:endParaRPr>
          </a:p>
        </p:txBody>
      </p:sp>
      <p:sp>
        <p:nvSpPr>
          <p:cNvPr id="2099" name="Text Box 51"/>
          <p:cNvSpPr txBox="1">
            <a:spLocks noChangeArrowheads="1"/>
          </p:cNvSpPr>
          <p:nvPr/>
        </p:nvSpPr>
        <p:spPr bwMode="auto">
          <a:xfrm>
            <a:off x="30341505" y="14283053"/>
            <a:ext cx="11746614"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CONCLUSIONS</a:t>
            </a:r>
            <a:endParaRPr lang="en-US" sz="3257" dirty="0">
              <a:latin typeface="Times New Roman" pitchFamily="18" charset="0"/>
            </a:endParaRPr>
          </a:p>
        </p:txBody>
      </p:sp>
      <p:sp>
        <p:nvSpPr>
          <p:cNvPr id="2101" name="Text Box 53"/>
          <p:cNvSpPr txBox="1">
            <a:spLocks noChangeArrowheads="1"/>
          </p:cNvSpPr>
          <p:nvPr/>
        </p:nvSpPr>
        <p:spPr bwMode="auto">
          <a:xfrm>
            <a:off x="30406819" y="24472346"/>
            <a:ext cx="11681300"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REFERENCES</a:t>
            </a:r>
            <a:endParaRPr lang="en-US" sz="3257" dirty="0">
              <a:latin typeface="Times New Roman" pitchFamily="18" charset="0"/>
            </a:endParaRPr>
          </a:p>
        </p:txBody>
      </p:sp>
      <p:sp>
        <p:nvSpPr>
          <p:cNvPr id="2067" name="Rectangle 57"/>
          <p:cNvSpPr>
            <a:spLocks noChangeArrowheads="1"/>
          </p:cNvSpPr>
          <p:nvPr/>
        </p:nvSpPr>
        <p:spPr bwMode="auto">
          <a:xfrm>
            <a:off x="457200" y="681038"/>
            <a:ext cx="42748200" cy="3890962"/>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68" name="Text Box 58"/>
          <p:cNvSpPr txBox="1">
            <a:spLocks noChangeArrowheads="1"/>
          </p:cNvSpPr>
          <p:nvPr/>
        </p:nvSpPr>
        <p:spPr bwMode="auto">
          <a:xfrm>
            <a:off x="10858500" y="696914"/>
            <a:ext cx="21945600" cy="389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ctr">
              <a:spcBef>
                <a:spcPct val="30000"/>
              </a:spcBef>
              <a:defRPr/>
            </a:pPr>
            <a:r>
              <a:rPr lang="en-US" altLang="en-US" sz="5400" b="1" dirty="0">
                <a:solidFill>
                  <a:srgbClr val="FFC82E"/>
                </a:solidFill>
              </a:rPr>
              <a:t> Perioperative Care for Patients with Cardiac Implantable Electronic Devices: A DNP Project</a:t>
            </a:r>
          </a:p>
          <a:p>
            <a:pPr algn="ctr">
              <a:spcBef>
                <a:spcPct val="30000"/>
              </a:spcBef>
              <a:defRPr/>
            </a:pPr>
            <a:r>
              <a:rPr lang="en-US" altLang="en-US" sz="5400" b="1" dirty="0">
                <a:solidFill>
                  <a:schemeClr val="bg1"/>
                </a:solidFill>
              </a:rPr>
              <a:t>Leanne Burton, BSN, SRNA</a:t>
            </a:r>
          </a:p>
          <a:p>
            <a:pPr algn="ctr">
              <a:spcBef>
                <a:spcPct val="30000"/>
              </a:spcBef>
              <a:defRPr/>
            </a:pPr>
            <a:r>
              <a:rPr lang="en-US" altLang="en-US" sz="5400" b="1" dirty="0">
                <a:solidFill>
                  <a:schemeClr val="bg1"/>
                </a:solidFill>
              </a:rPr>
              <a:t>Travis Chabo, PhD, CRNA, Project Chair</a:t>
            </a:r>
          </a:p>
        </p:txBody>
      </p:sp>
      <p:sp>
        <p:nvSpPr>
          <p:cNvPr id="2069" name="Rectangle 59"/>
          <p:cNvSpPr>
            <a:spLocks noChangeArrowheads="1"/>
          </p:cNvSpPr>
          <p:nvPr/>
        </p:nvSpPr>
        <p:spPr bwMode="auto">
          <a:xfrm>
            <a:off x="32804100" y="1600200"/>
            <a:ext cx="9813925"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r>
              <a:rPr lang="en-US" altLang="en-US" sz="3600" dirty="0">
                <a:solidFill>
                  <a:schemeClr val="bg1"/>
                </a:solidFill>
              </a:rPr>
              <a:t>Nurse Anesthesia Program</a:t>
            </a:r>
          </a:p>
          <a:p>
            <a:pPr algn="r">
              <a:lnSpc>
                <a:spcPct val="70000"/>
              </a:lnSpc>
              <a:spcBef>
                <a:spcPct val="30000"/>
              </a:spcBef>
              <a:defRPr/>
            </a:pPr>
            <a:r>
              <a:rPr lang="en-US" altLang="en-US" sz="3600" dirty="0">
                <a:solidFill>
                  <a:schemeClr val="bg1"/>
                </a:solidFill>
              </a:rPr>
              <a:t>College of Nursing, East Carolina University</a:t>
            </a:r>
          </a:p>
          <a:p>
            <a:pPr algn="r">
              <a:lnSpc>
                <a:spcPct val="70000"/>
              </a:lnSpc>
              <a:spcBef>
                <a:spcPct val="30000"/>
              </a:spcBef>
              <a:defRPr/>
            </a:pPr>
            <a:r>
              <a:rPr lang="en-US" altLang="en-US" sz="3600" dirty="0">
                <a:solidFill>
                  <a:schemeClr val="bg1"/>
                </a:solidFill>
              </a:rPr>
              <a:t>Greenville, North Carolina 27858</a:t>
            </a:r>
          </a:p>
          <a:p>
            <a:pPr algn="r">
              <a:lnSpc>
                <a:spcPct val="70000"/>
              </a:lnSpc>
              <a:spcBef>
                <a:spcPct val="30000"/>
              </a:spcBef>
              <a:defRPr/>
            </a:pPr>
            <a:r>
              <a:rPr lang="en-US" altLang="en-US" sz="3600" dirty="0">
                <a:solidFill>
                  <a:schemeClr val="bg1"/>
                </a:solidFill>
              </a:rPr>
              <a:t>burtonl11@students.ecu.edu</a:t>
            </a:r>
          </a:p>
          <a:p>
            <a:pPr algn="r">
              <a:lnSpc>
                <a:spcPct val="70000"/>
              </a:lnSpc>
              <a:spcBef>
                <a:spcPct val="30000"/>
              </a:spcBef>
              <a:defRPr/>
            </a:pPr>
            <a:endParaRPr lang="en-US" altLang="en-US" sz="3771" b="1" dirty="0">
              <a:solidFill>
                <a:schemeClr val="bg1"/>
              </a:solidFill>
            </a:endParaRPr>
          </a:p>
          <a:p>
            <a:pPr algn="r">
              <a:spcBef>
                <a:spcPct val="50000"/>
              </a:spcBef>
              <a:defRPr/>
            </a:pPr>
            <a:endParaRPr lang="en-US" altLang="en-US" sz="3257" dirty="0">
              <a:latin typeface="Times New Roman" panose="02020603050405020304" pitchFamily="18" charset="0"/>
            </a:endParaRPr>
          </a:p>
        </p:txBody>
      </p:sp>
      <p:sp>
        <p:nvSpPr>
          <p:cNvPr id="2071" name="Rectangle 63"/>
          <p:cNvSpPr>
            <a:spLocks noChangeArrowheads="1"/>
          </p:cNvSpPr>
          <p:nvPr/>
        </p:nvSpPr>
        <p:spPr bwMode="auto">
          <a:xfrm>
            <a:off x="1557799" y="18189757"/>
            <a:ext cx="10727780" cy="705247"/>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112" name="Text Box 64"/>
          <p:cNvSpPr txBox="1">
            <a:spLocks noChangeArrowheads="1"/>
          </p:cNvSpPr>
          <p:nvPr/>
        </p:nvSpPr>
        <p:spPr bwMode="auto">
          <a:xfrm>
            <a:off x="842432" y="17821258"/>
            <a:ext cx="10727780"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METHODS</a:t>
            </a:r>
            <a:endParaRPr lang="en-US" sz="3257" dirty="0">
              <a:effectLst>
                <a:outerShdw blurRad="38100" dist="38100" dir="2700000" algn="tl">
                  <a:srgbClr val="FFFFFF"/>
                </a:outerShdw>
              </a:effectLst>
              <a:latin typeface="Times New Roman" pitchFamily="18" charset="0"/>
            </a:endParaRPr>
          </a:p>
        </p:txBody>
      </p:sp>
      <p:sp>
        <p:nvSpPr>
          <p:cNvPr id="28" name="TextBox 27"/>
          <p:cNvSpPr txBox="1"/>
          <p:nvPr/>
        </p:nvSpPr>
        <p:spPr>
          <a:xfrm>
            <a:off x="887411" y="6613524"/>
            <a:ext cx="11398167" cy="10746980"/>
          </a:xfrm>
          <a:prstGeom prst="rect">
            <a:avLst/>
          </a:prstGeom>
          <a:noFill/>
          <a:ln>
            <a:solidFill>
              <a:srgbClr val="3F006A"/>
            </a:solidFill>
          </a:ln>
        </p:spPr>
        <p:txBody>
          <a:bodyPr wrap="square" rtlCol="0">
            <a:noAutofit/>
          </a:bodyPr>
          <a:lstStyle/>
          <a:p>
            <a:r>
              <a:rPr lang="en-US" sz="3800" dirty="0">
                <a:solidFill>
                  <a:srgbClr val="000000"/>
                </a:solidFill>
                <a:latin typeface="+mn-lt"/>
                <a:ea typeface="Calibri" panose="020F0502020204030204" pitchFamily="34" charset="0"/>
              </a:rPr>
              <a:t>P</a:t>
            </a:r>
            <a:r>
              <a:rPr lang="en-US" sz="3800" dirty="0">
                <a:solidFill>
                  <a:srgbClr val="000000"/>
                </a:solidFill>
                <a:effectLst/>
                <a:latin typeface="+mn-lt"/>
                <a:ea typeface="Calibri" panose="020F0502020204030204" pitchFamily="34" charset="0"/>
              </a:rPr>
              <a:t>acemakers and automatic implantable cardioverter/defibrillators, collectively known as cardiac implanted electronic devices (CIEDs), </a:t>
            </a:r>
            <a:r>
              <a:rPr lang="en-US" sz="3800" dirty="0">
                <a:latin typeface="+mn-lt"/>
              </a:rPr>
              <a:t>represent 2% of all surgical cases (Neubauer et al., 2018). Patients with CIEDs are at increased risk of complications in the perioperative setting. Electromagnetic interference (EMI), which occurs when electrosurgery is used during surgical procedures, places patients at risk of CIED error, misinterpretations, and misfiring. An educational resource about the perioperative care of patients with CIEDs was created to support more consistent management by anesthesia providers and decrease the risk of adverse events for this patient population. </a:t>
            </a:r>
            <a:r>
              <a:rPr lang="en-US" sz="3800" dirty="0">
                <a:solidFill>
                  <a:srgbClr val="000000"/>
                </a:solidFill>
                <a:effectLst/>
                <a:latin typeface="+mn-lt"/>
                <a:ea typeface="Times New Roman" panose="02020603050405020304" pitchFamily="18" charset="0"/>
              </a:rPr>
              <a:t>This quality improvement project assessed CRNAs’ perceptions of the newly created </a:t>
            </a:r>
            <a:r>
              <a:rPr lang="en-US" sz="3800" i="1" dirty="0">
                <a:solidFill>
                  <a:srgbClr val="000000"/>
                </a:solidFill>
                <a:effectLst/>
                <a:latin typeface="+mn-lt"/>
                <a:ea typeface="Calibri" panose="020F0502020204030204" pitchFamily="34" charset="0"/>
              </a:rPr>
              <a:t>AICD/PPM Handout </a:t>
            </a:r>
            <a:r>
              <a:rPr lang="en-US" sz="3800" dirty="0">
                <a:solidFill>
                  <a:srgbClr val="000000"/>
                </a:solidFill>
                <a:effectLst/>
                <a:latin typeface="+mn-lt"/>
                <a:ea typeface="Times New Roman" panose="02020603050405020304" pitchFamily="18" charset="0"/>
              </a:rPr>
              <a:t>as a resource to support perioperative care for patients with CIEDs. </a:t>
            </a:r>
            <a:endParaRPr lang="en-US" sz="3800" dirty="0">
              <a:latin typeface="+mn-lt"/>
            </a:endParaRPr>
          </a:p>
        </p:txBody>
      </p:sp>
      <p:sp>
        <p:nvSpPr>
          <p:cNvPr id="29" name="TextBox 28"/>
          <p:cNvSpPr txBox="1"/>
          <p:nvPr/>
        </p:nvSpPr>
        <p:spPr>
          <a:xfrm>
            <a:off x="966674" y="19183350"/>
            <a:ext cx="11535420" cy="12688550"/>
          </a:xfrm>
          <a:prstGeom prst="rect">
            <a:avLst/>
          </a:prstGeom>
          <a:noFill/>
          <a:ln>
            <a:solidFill>
              <a:srgbClr val="3F006A"/>
            </a:solidFill>
          </a:ln>
        </p:spPr>
        <p:txBody>
          <a:bodyPr wrap="square" rtlCol="0">
            <a:noAutofit/>
          </a:bodyPr>
          <a:lstStyle/>
          <a:p>
            <a:pPr>
              <a:spcBef>
                <a:spcPts val="1200"/>
              </a:spcBef>
              <a:spcAft>
                <a:spcPts val="1200"/>
              </a:spcAft>
            </a:pPr>
            <a:r>
              <a:rPr lang="en-US" sz="3800" dirty="0"/>
              <a:t>A single plan-do-study-act cycle was completed using a pre- and post-intervention survey study design (Agency for Healthcare Research and Quality, 2022).</a:t>
            </a:r>
          </a:p>
          <a:p>
            <a:pPr>
              <a:spcBef>
                <a:spcPts val="1200"/>
              </a:spcBef>
              <a:spcAft>
                <a:spcPts val="1200"/>
              </a:spcAft>
            </a:pPr>
            <a:r>
              <a:rPr lang="en-US" sz="3800" dirty="0"/>
              <a:t> • “Plan” phase: Included the synthesis of literature surrounding perioperative care of patients with a CIED, and the creation of an educational handout, PowerPoint presentation, and pre- and post-educational intervention surveys.</a:t>
            </a:r>
          </a:p>
          <a:p>
            <a:pPr>
              <a:spcBef>
                <a:spcPts val="1200"/>
              </a:spcBef>
              <a:spcAft>
                <a:spcPts val="1200"/>
              </a:spcAft>
            </a:pPr>
            <a:r>
              <a:rPr lang="en-US" sz="3800" dirty="0"/>
              <a:t> • “Do” phase: Involved implementation of this quality improvement project by providing education and tangible resources to the anesthesia providers participating in the project. Pre- and post-surveys were distributed by email to participants.</a:t>
            </a:r>
          </a:p>
          <a:p>
            <a:pPr>
              <a:spcBef>
                <a:spcPts val="1200"/>
              </a:spcBef>
              <a:spcAft>
                <a:spcPts val="1200"/>
              </a:spcAft>
            </a:pPr>
            <a:r>
              <a:rPr lang="en-US" sz="3800" dirty="0"/>
              <a:t>• “Study” phase: Consisted of pre- and post-survey data collection through Qualtrics. Data was exported to Excel for data analysis.</a:t>
            </a:r>
          </a:p>
          <a:p>
            <a:pPr>
              <a:spcBef>
                <a:spcPts val="1200"/>
              </a:spcBef>
              <a:spcAft>
                <a:spcPts val="1200"/>
              </a:spcAft>
            </a:pPr>
            <a:r>
              <a:rPr lang="en-US" sz="3800" dirty="0"/>
              <a:t>• “Act” phase: Included developing and sharing recommendations for future quality improvements.</a:t>
            </a:r>
          </a:p>
        </p:txBody>
      </p:sp>
      <p:sp>
        <p:nvSpPr>
          <p:cNvPr id="31" name="TextBox 30"/>
          <p:cNvSpPr txBox="1"/>
          <p:nvPr/>
        </p:nvSpPr>
        <p:spPr>
          <a:xfrm>
            <a:off x="30468273" y="6563396"/>
            <a:ext cx="12412522" cy="7192720"/>
          </a:xfrm>
          <a:prstGeom prst="rect">
            <a:avLst/>
          </a:prstGeom>
          <a:noFill/>
          <a:ln>
            <a:solidFill>
              <a:srgbClr val="3F006A"/>
            </a:solidFill>
          </a:ln>
        </p:spPr>
        <p:txBody>
          <a:bodyPr wrap="square" rtlCol="0">
            <a:noAutofit/>
          </a:bodyPr>
          <a:lstStyle/>
          <a:p>
            <a:pPr marL="571500" indent="-571500">
              <a:spcBef>
                <a:spcPts val="600"/>
              </a:spcBef>
              <a:spcAft>
                <a:spcPts val="600"/>
              </a:spcAft>
              <a:buFont typeface="Arial" panose="020B0604020202020204" pitchFamily="34" charset="0"/>
              <a:buChar char="•"/>
            </a:pPr>
            <a:r>
              <a:rPr lang="en-US" sz="3500" dirty="0"/>
              <a:t>All CRNA participants reported not currently using a standardized approach or an AICD/PPM policy for providing perioperative care for patients with CIEDs. </a:t>
            </a:r>
          </a:p>
          <a:p>
            <a:pPr marL="571500" indent="-571500">
              <a:spcBef>
                <a:spcPts val="600"/>
              </a:spcBef>
              <a:spcAft>
                <a:spcPts val="600"/>
              </a:spcAft>
              <a:buFont typeface="Arial" panose="020B0604020202020204" pitchFamily="34" charset="0"/>
              <a:buChar char="•"/>
            </a:pPr>
            <a:r>
              <a:rPr lang="en-US" sz="3500" dirty="0">
                <a:latin typeface="+mn-lt"/>
              </a:rPr>
              <a:t>All CRNA participants selected that additional </a:t>
            </a:r>
            <a:r>
              <a:rPr lang="en-US" sz="3500" dirty="0">
                <a:solidFill>
                  <a:srgbClr val="000000"/>
                </a:solidFill>
                <a:effectLst/>
                <a:latin typeface="+mn-lt"/>
                <a:ea typeface="Times New Roman" panose="02020603050405020304" pitchFamily="18" charset="0"/>
              </a:rPr>
              <a:t>AICD/PPM education would help prevent negative </a:t>
            </a:r>
            <a:r>
              <a:rPr lang="en-US" sz="3500" dirty="0">
                <a:solidFill>
                  <a:srgbClr val="000000"/>
                </a:solidFill>
                <a:latin typeface="+mn-lt"/>
                <a:ea typeface="Times New Roman" panose="02020603050405020304" pitchFamily="18" charset="0"/>
              </a:rPr>
              <a:t>outcomes.</a:t>
            </a:r>
          </a:p>
          <a:p>
            <a:pPr marL="571500" indent="-571500">
              <a:spcBef>
                <a:spcPts val="600"/>
              </a:spcBef>
              <a:spcAft>
                <a:spcPts val="600"/>
              </a:spcAft>
              <a:buFont typeface="Arial" panose="020B0604020202020204" pitchFamily="34" charset="0"/>
              <a:buChar char="•"/>
            </a:pPr>
            <a:r>
              <a:rPr lang="en-US" sz="3500" dirty="0">
                <a:solidFill>
                  <a:srgbClr val="000000"/>
                </a:solidFill>
                <a:latin typeface="+mn-lt"/>
                <a:ea typeface="Times New Roman" panose="02020603050405020304" pitchFamily="18" charset="0"/>
              </a:rPr>
              <a:t>All CRNA participants reported that the </a:t>
            </a:r>
            <a:r>
              <a:rPr lang="en-US" sz="3500" i="1" dirty="0">
                <a:solidFill>
                  <a:srgbClr val="000000"/>
                </a:solidFill>
                <a:latin typeface="+mn-lt"/>
                <a:ea typeface="Times New Roman" panose="02020603050405020304" pitchFamily="18" charset="0"/>
              </a:rPr>
              <a:t>AICD/PPM Handout </a:t>
            </a:r>
            <a:r>
              <a:rPr lang="en-US" sz="3500" dirty="0">
                <a:solidFill>
                  <a:srgbClr val="000000"/>
                </a:solidFill>
                <a:latin typeface="+mn-lt"/>
                <a:ea typeface="Times New Roman" panose="02020603050405020304" pitchFamily="18" charset="0"/>
              </a:rPr>
              <a:t>was very useful to their current practice. </a:t>
            </a:r>
          </a:p>
          <a:p>
            <a:pPr marL="571500" indent="-571500">
              <a:spcBef>
                <a:spcPts val="600"/>
              </a:spcBef>
              <a:spcAft>
                <a:spcPts val="600"/>
              </a:spcAft>
              <a:buFont typeface="Arial" panose="020B0604020202020204" pitchFamily="34" charset="0"/>
              <a:buChar char="•"/>
            </a:pPr>
            <a:r>
              <a:rPr lang="en-US" sz="3500" dirty="0">
                <a:solidFill>
                  <a:srgbClr val="000000"/>
                </a:solidFill>
                <a:latin typeface="+mn-lt"/>
                <a:ea typeface="Times New Roman" panose="02020603050405020304" pitchFamily="18" charset="0"/>
              </a:rPr>
              <a:t>All CRNA participants reported a decreased amount of time to find AICD/PPM reference material.</a:t>
            </a:r>
          </a:p>
          <a:p>
            <a:pPr marL="571500" indent="-571500">
              <a:spcBef>
                <a:spcPts val="600"/>
              </a:spcBef>
              <a:spcAft>
                <a:spcPts val="600"/>
              </a:spcAft>
              <a:buFont typeface="Arial" panose="020B0604020202020204" pitchFamily="34" charset="0"/>
              <a:buChar char="•"/>
            </a:pPr>
            <a:r>
              <a:rPr lang="en-US" sz="3500" dirty="0">
                <a:solidFill>
                  <a:srgbClr val="000000"/>
                </a:solidFill>
                <a:latin typeface="+mn-lt"/>
                <a:ea typeface="Times New Roman" panose="02020603050405020304" pitchFamily="18" charset="0"/>
              </a:rPr>
              <a:t>CRNA participants reported comfortability identifying/managing cases that are high-risk for EMI did not change. </a:t>
            </a:r>
          </a:p>
          <a:p>
            <a:pPr marL="571500" indent="-571500">
              <a:spcBef>
                <a:spcPts val="600"/>
              </a:spcBef>
              <a:spcAft>
                <a:spcPts val="600"/>
              </a:spcAft>
              <a:buFont typeface="Arial" panose="020B0604020202020204" pitchFamily="34" charset="0"/>
              <a:buChar char="•"/>
            </a:pPr>
            <a:endParaRPr lang="en-US" sz="3800" dirty="0">
              <a:solidFill>
                <a:srgbClr val="000000"/>
              </a:solidFill>
              <a:latin typeface="+mn-lt"/>
              <a:ea typeface="Times New Roman" panose="02020603050405020304" pitchFamily="18" charset="0"/>
            </a:endParaRPr>
          </a:p>
          <a:p>
            <a:endParaRPr lang="en-US" sz="3800" dirty="0">
              <a:solidFill>
                <a:srgbClr val="000000"/>
              </a:solidFill>
              <a:latin typeface="+mn-lt"/>
              <a:ea typeface="Times New Roman" panose="02020603050405020304" pitchFamily="18" charset="0"/>
            </a:endParaRPr>
          </a:p>
          <a:p>
            <a:pPr marL="571500" indent="-571500">
              <a:buFont typeface="Arial" panose="020B0604020202020204" pitchFamily="34" charset="0"/>
              <a:buChar char="•"/>
            </a:pPr>
            <a:endParaRPr lang="en-US" sz="3800" dirty="0">
              <a:latin typeface="+mn-lt"/>
            </a:endParaRPr>
          </a:p>
        </p:txBody>
      </p:sp>
      <p:sp>
        <p:nvSpPr>
          <p:cNvPr id="32" name="TextBox 31"/>
          <p:cNvSpPr txBox="1"/>
          <p:nvPr/>
        </p:nvSpPr>
        <p:spPr>
          <a:xfrm>
            <a:off x="30427002" y="15632029"/>
            <a:ext cx="12412522" cy="8290716"/>
          </a:xfrm>
          <a:prstGeom prst="rect">
            <a:avLst/>
          </a:prstGeom>
          <a:noFill/>
          <a:ln>
            <a:solidFill>
              <a:srgbClr val="3F006A"/>
            </a:solidFill>
          </a:ln>
        </p:spPr>
        <p:txBody>
          <a:bodyPr wrap="square" rtlCol="0">
            <a:noAutofit/>
          </a:bodyPr>
          <a:lstStyle/>
          <a:p>
            <a:pPr marL="571500" indent="-571500">
              <a:spcBef>
                <a:spcPts val="600"/>
              </a:spcBef>
              <a:spcAft>
                <a:spcPts val="600"/>
              </a:spcAft>
              <a:buFont typeface="Arial" panose="020B0604020202020204" pitchFamily="34" charset="0"/>
              <a:buChar char="•"/>
            </a:pPr>
            <a:r>
              <a:rPr lang="en-US" sz="3600" dirty="0"/>
              <a:t>This DNP project was designed to help standardize CIED management with an easily accessible resource and provide education on current ASA and HRS recommendations. </a:t>
            </a:r>
          </a:p>
          <a:p>
            <a:pPr marL="571500" indent="-571500">
              <a:spcBef>
                <a:spcPts val="600"/>
              </a:spcBef>
              <a:spcAft>
                <a:spcPts val="600"/>
              </a:spcAft>
              <a:buFont typeface="Arial" panose="020B0604020202020204" pitchFamily="34" charset="0"/>
              <a:buChar char="•"/>
            </a:pPr>
            <a:r>
              <a:rPr lang="en-US" sz="3600" dirty="0"/>
              <a:t>The </a:t>
            </a:r>
            <a:r>
              <a:rPr lang="en-US" sz="3600" i="1" dirty="0">
                <a:solidFill>
                  <a:srgbClr val="000000"/>
                </a:solidFill>
                <a:latin typeface="+mn-lt"/>
                <a:ea typeface="Times New Roman" panose="02020603050405020304" pitchFamily="18" charset="0"/>
              </a:rPr>
              <a:t>AICD/PPM Handout </a:t>
            </a:r>
            <a:r>
              <a:rPr lang="en-US" sz="3600" dirty="0">
                <a:solidFill>
                  <a:srgbClr val="000000"/>
                </a:solidFill>
                <a:latin typeface="+mn-lt"/>
                <a:ea typeface="Times New Roman" panose="02020603050405020304" pitchFamily="18" charset="0"/>
              </a:rPr>
              <a:t>improved the CRNAs</a:t>
            </a:r>
            <a:r>
              <a:rPr lang="en-US" sz="3600">
                <a:solidFill>
                  <a:srgbClr val="000000"/>
                </a:solidFill>
                <a:latin typeface="+mn-lt"/>
                <a:ea typeface="Times New Roman" panose="02020603050405020304" pitchFamily="18" charset="0"/>
              </a:rPr>
              <a:t>’ perceived </a:t>
            </a:r>
            <a:r>
              <a:rPr lang="en-US" sz="3600" dirty="0">
                <a:solidFill>
                  <a:srgbClr val="000000"/>
                </a:solidFill>
                <a:latin typeface="+mn-lt"/>
                <a:ea typeface="Times New Roman" panose="02020603050405020304" pitchFamily="18" charset="0"/>
              </a:rPr>
              <a:t>efficiency in perioperative assessments of patients with CIEDs and reduced the amount of time to find necessary CIED information. </a:t>
            </a:r>
            <a:endParaRPr lang="en-US" sz="3600" dirty="0"/>
          </a:p>
          <a:p>
            <a:pPr marL="571500" indent="-571500">
              <a:spcBef>
                <a:spcPts val="600"/>
              </a:spcBef>
              <a:spcAft>
                <a:spcPts val="600"/>
              </a:spcAft>
              <a:buFont typeface="Arial" panose="020B0604020202020204" pitchFamily="34" charset="0"/>
              <a:buChar char="•"/>
            </a:pPr>
            <a:r>
              <a:rPr lang="en-US" sz="3600" dirty="0"/>
              <a:t>Based on the results of this DNP project, CRNAs found the </a:t>
            </a:r>
            <a:r>
              <a:rPr lang="en-US" sz="3600" i="1" dirty="0">
                <a:solidFill>
                  <a:srgbClr val="000000"/>
                </a:solidFill>
                <a:latin typeface="+mn-lt"/>
                <a:ea typeface="Times New Roman" panose="02020603050405020304" pitchFamily="18" charset="0"/>
              </a:rPr>
              <a:t>AICD/PPM Handout </a:t>
            </a:r>
            <a:r>
              <a:rPr lang="en-US" sz="3600" dirty="0">
                <a:solidFill>
                  <a:srgbClr val="000000"/>
                </a:solidFill>
                <a:latin typeface="+mn-lt"/>
                <a:ea typeface="Times New Roman" panose="02020603050405020304" pitchFamily="18" charset="0"/>
              </a:rPr>
              <a:t>to be very useful and would be extremely likely to use it in the future. </a:t>
            </a:r>
            <a:endParaRPr lang="en-US" sz="3600" dirty="0"/>
          </a:p>
          <a:p>
            <a:pPr marL="571500" indent="-571500">
              <a:spcBef>
                <a:spcPts val="600"/>
              </a:spcBef>
              <a:spcAft>
                <a:spcPts val="600"/>
              </a:spcAft>
              <a:buFont typeface="Arial" panose="020B0604020202020204" pitchFamily="34" charset="0"/>
              <a:buChar char="•"/>
            </a:pPr>
            <a:r>
              <a:rPr lang="en-US" sz="3600" dirty="0">
                <a:solidFill>
                  <a:srgbClr val="000000"/>
                </a:solidFill>
                <a:latin typeface="+mn-lt"/>
                <a:ea typeface="Times New Roman" panose="02020603050405020304" pitchFamily="18" charset="0"/>
              </a:rPr>
              <a:t>Future studies should include larger sample sizes and longer implementation periods. </a:t>
            </a:r>
          </a:p>
          <a:p>
            <a:pPr marL="571500" indent="-571500">
              <a:buFont typeface="Arial" panose="020B0604020202020204" pitchFamily="34" charset="0"/>
              <a:buChar char="•"/>
            </a:pPr>
            <a:endParaRPr lang="en-US" sz="3600" dirty="0">
              <a:solidFill>
                <a:srgbClr val="000000"/>
              </a:solidFill>
              <a:latin typeface="+mn-lt"/>
              <a:ea typeface="Times New Roman" panose="02020603050405020304" pitchFamily="18" charset="0"/>
            </a:endParaRPr>
          </a:p>
          <a:p>
            <a:pPr marL="571500" indent="-571500">
              <a:buFont typeface="Arial" panose="020B0604020202020204" pitchFamily="34" charset="0"/>
              <a:buChar char="•"/>
            </a:pPr>
            <a:endParaRPr lang="en-US" sz="3600" dirty="0">
              <a:solidFill>
                <a:srgbClr val="000000"/>
              </a:solidFill>
              <a:latin typeface="+mn-lt"/>
              <a:ea typeface="Times New Roman" panose="02020603050405020304" pitchFamily="18" charset="0"/>
            </a:endParaRPr>
          </a:p>
          <a:p>
            <a:pPr marL="571500" indent="-571500">
              <a:buFont typeface="Arial" panose="020B0604020202020204" pitchFamily="34" charset="0"/>
              <a:buChar char="•"/>
            </a:pPr>
            <a:endParaRPr lang="en-US" sz="3600" dirty="0">
              <a:solidFill>
                <a:srgbClr val="000000"/>
              </a:solidFill>
              <a:latin typeface="+mn-lt"/>
              <a:ea typeface="Times New Roman" panose="02020603050405020304" pitchFamily="18" charset="0"/>
            </a:endParaRPr>
          </a:p>
        </p:txBody>
      </p:sp>
      <p:sp>
        <p:nvSpPr>
          <p:cNvPr id="33" name="TextBox 32"/>
          <p:cNvSpPr txBox="1"/>
          <p:nvPr/>
        </p:nvSpPr>
        <p:spPr>
          <a:xfrm>
            <a:off x="30468273" y="26011429"/>
            <a:ext cx="12412522" cy="5860471"/>
          </a:xfrm>
          <a:prstGeom prst="rect">
            <a:avLst/>
          </a:prstGeom>
          <a:noFill/>
          <a:ln>
            <a:solidFill>
              <a:srgbClr val="3F006A"/>
            </a:solidFill>
          </a:ln>
        </p:spPr>
        <p:txBody>
          <a:bodyPr wrap="square" rtlCol="0">
            <a:noAutofit/>
          </a:bodyPr>
          <a:lstStyle/>
          <a:p>
            <a:r>
              <a:rPr lang="en-US" sz="3400" dirty="0"/>
              <a:t>Agency for Healthcare Research and Quality. (2022). </a:t>
            </a:r>
            <a:r>
              <a:rPr lang="en-US" sz="3400" i="1" dirty="0"/>
              <a:t>Health literacy universal precautions toolkit (</a:t>
            </a:r>
            <a:r>
              <a:rPr lang="en-US" sz="3400" dirty="0"/>
              <a:t>2nd ed.) </a:t>
            </a:r>
            <a:r>
              <a:rPr lang="en-US" sz="3400" dirty="0">
                <a:hlinkClick r:id="rId2"/>
              </a:rPr>
              <a:t>https://www.ahrq.gov/healthliteracy/improve/precautions/tool2b.html</a:t>
            </a:r>
            <a:endParaRPr lang="en-US" sz="3400" dirty="0"/>
          </a:p>
          <a:p>
            <a:endParaRPr lang="en-US" sz="3400" dirty="0"/>
          </a:p>
          <a:p>
            <a:r>
              <a:rPr lang="en-US" sz="3400" dirty="0"/>
              <a:t>Neubauer, H., </a:t>
            </a:r>
            <a:r>
              <a:rPr lang="en-US" sz="3400" dirty="0" err="1"/>
              <a:t>Wellmann</a:t>
            </a:r>
            <a:r>
              <a:rPr lang="en-US" sz="3400" dirty="0"/>
              <a:t>, M., Herzog‐</a:t>
            </a:r>
            <a:r>
              <a:rPr lang="en-US" sz="3400" dirty="0" err="1"/>
              <a:t>Niescery</a:t>
            </a:r>
            <a:r>
              <a:rPr lang="en-US" sz="3400" dirty="0"/>
              <a:t>, J., </a:t>
            </a:r>
            <a:r>
              <a:rPr lang="en-US" sz="3400" dirty="0" err="1"/>
              <a:t>Wutzler</a:t>
            </a:r>
            <a:r>
              <a:rPr lang="en-US" sz="3400" dirty="0"/>
              <a:t>, A., Weber, T. P., </a:t>
            </a:r>
            <a:r>
              <a:rPr lang="en-US" sz="3400" dirty="0" err="1"/>
              <a:t>Mügge</a:t>
            </a:r>
            <a:r>
              <a:rPr lang="en-US" sz="3400" dirty="0"/>
              <a:t>, A., &amp; Vogelsang, H. (2018). Comparison of perioperative strategies in ICD patients: The perioperative ICD management study (PIM study). </a:t>
            </a:r>
            <a:r>
              <a:rPr lang="en-US" sz="3400" i="1" dirty="0"/>
              <a:t>Pacing and Clinical Electrophysiology, 41</a:t>
            </a:r>
            <a:r>
              <a:rPr lang="en-US" sz="3400" dirty="0"/>
              <a:t>(11), 1536-1542. </a:t>
            </a:r>
            <a:r>
              <a:rPr lang="en-US" sz="3400" dirty="0">
                <a:hlinkClick r:id="rId3"/>
              </a:rPr>
              <a:t>https://doi.org/10.1111/pace.13514</a:t>
            </a:r>
            <a:endParaRPr lang="en-US" sz="3400" dirty="0"/>
          </a:p>
          <a:p>
            <a:endParaRPr lang="en-US" sz="3200" i="1" dirty="0"/>
          </a:p>
          <a:p>
            <a:endParaRPr lang="en-US" sz="3600" i="1" dirty="0"/>
          </a:p>
          <a:p>
            <a:endParaRPr lang="en-US" sz="3600" i="1" dirty="0"/>
          </a:p>
        </p:txBody>
      </p:sp>
      <p:pic>
        <p:nvPicPr>
          <p:cNvPr id="4" name="Picture 3">
            <a:extLst>
              <a:ext uri="{FF2B5EF4-FFF2-40B4-BE49-F238E27FC236}">
                <a16:creationId xmlns:a16="http://schemas.microsoft.com/office/drawing/2014/main" id="{9AFC199B-BD44-4C43-BFA9-62855DE449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1600" y="1178069"/>
            <a:ext cx="8004541" cy="2936731"/>
          </a:xfrm>
          <a:prstGeom prst="rect">
            <a:avLst/>
          </a:prstGeom>
        </p:spPr>
      </p:pic>
      <p:sp>
        <p:nvSpPr>
          <p:cNvPr id="2050" name="Rectangle 35"/>
          <p:cNvSpPr>
            <a:spLocks noChangeArrowheads="1"/>
          </p:cNvSpPr>
          <p:nvPr/>
        </p:nvSpPr>
        <p:spPr bwMode="auto">
          <a:xfrm>
            <a:off x="13778019" y="5679494"/>
            <a:ext cx="15746844" cy="72242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93" name="Text Box 45"/>
          <p:cNvSpPr txBox="1">
            <a:spLocks noChangeArrowheads="1"/>
          </p:cNvSpPr>
          <p:nvPr/>
        </p:nvSpPr>
        <p:spPr bwMode="auto">
          <a:xfrm>
            <a:off x="12825836" y="5289671"/>
            <a:ext cx="16005174"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RESULTS</a:t>
            </a:r>
            <a:endParaRPr lang="en-US" sz="3257" dirty="0">
              <a:effectLst>
                <a:outerShdw blurRad="38100" dist="38100" dir="2700000" algn="tl">
                  <a:srgbClr val="FFFFFF"/>
                </a:outerShdw>
              </a:effectLst>
              <a:latin typeface="Times New Roman" pitchFamily="18" charset="0"/>
            </a:endParaRPr>
          </a:p>
        </p:txBody>
      </p:sp>
      <p:pic>
        <p:nvPicPr>
          <p:cNvPr id="13" name="Picture 12" descr="A close-up of a graph&#10;&#10;Description automatically generated">
            <a:extLst>
              <a:ext uri="{FF2B5EF4-FFF2-40B4-BE49-F238E27FC236}">
                <a16:creationId xmlns:a16="http://schemas.microsoft.com/office/drawing/2014/main" id="{D01F57AC-7C10-D25A-F333-06E157B419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33976" y="6663220"/>
            <a:ext cx="15969479" cy="25208680"/>
          </a:xfrm>
          <a:prstGeom prst="rect">
            <a:avLst/>
          </a:prstGeom>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19601</TotalTime>
  <Words>636</Words>
  <Application>Microsoft Macintosh PowerPoint</Application>
  <PresentationFormat>Custom</PresentationFormat>
  <Paragraphs>34</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Times New Roman</vt:lpstr>
      <vt:lpstr>Default Design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Burton, Leanne</cp:lastModifiedBy>
  <cp:revision>57</cp:revision>
  <dcterms:created xsi:type="dcterms:W3CDTF">2005-01-10T15:51:10Z</dcterms:created>
  <dcterms:modified xsi:type="dcterms:W3CDTF">2023-12-04T02:47:59Z</dcterms:modified>
</cp:coreProperties>
</file>