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Raleway"/>
      <p:regular r:id="rId17"/>
      <p:bold r:id="rId18"/>
      <p:italic r:id="rId19"/>
      <p:boldItalic r:id="rId20"/>
    </p:embeddedFont>
    <p:embeddedFont>
      <p:font typeface="Roboto"/>
      <p:regular r:id="rId21"/>
      <p:bold r:id="rId22"/>
      <p:italic r:id="rId23"/>
      <p:boldItalic r:id="rId24"/>
    </p:embeddedFont>
    <p:embeddedFont>
      <p:font typeface="Lato"/>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aleway-boldItalic.fntdata"/><Relationship Id="rId22" Type="http://schemas.openxmlformats.org/officeDocument/2006/relationships/font" Target="fonts/Roboto-bold.fntdata"/><Relationship Id="rId21" Type="http://schemas.openxmlformats.org/officeDocument/2006/relationships/font" Target="fonts/Roboto-regular.fntdata"/><Relationship Id="rId24" Type="http://schemas.openxmlformats.org/officeDocument/2006/relationships/font" Target="fonts/Roboto-boldItalic.fntdata"/><Relationship Id="rId23"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bold.fntdata"/><Relationship Id="rId25" Type="http://schemas.openxmlformats.org/officeDocument/2006/relationships/font" Target="fonts/Lato-regular.fntdata"/><Relationship Id="rId28" Type="http://schemas.openxmlformats.org/officeDocument/2006/relationships/font" Target="fonts/Lato-boldItalic.fntdata"/><Relationship Id="rId27" Type="http://schemas.openxmlformats.org/officeDocument/2006/relationships/font" Target="fonts/Lato-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aleway-regular.fntdata"/><Relationship Id="rId16" Type="http://schemas.openxmlformats.org/officeDocument/2006/relationships/slide" Target="slides/slide11.xml"/><Relationship Id="rId19" Type="http://schemas.openxmlformats.org/officeDocument/2006/relationships/font" Target="fonts/Raleway-italic.fntdata"/><Relationship Id="rId18" Type="http://schemas.openxmlformats.org/officeDocument/2006/relationships/font" Target="fonts/Raleway-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c6fa3c898_0_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c6fa3c89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c6fa3c898_0_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c6fa3c89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c6fa3c898_0_6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c6fa3c89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c6fa3c898_0_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c6fa3c89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c6fa3c898_0_1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c6fa3c89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c6fa3c898_0_1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c6fa3c89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c6fa3c898_0_2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c6fa3c89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d2d24a0143_0_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d2d24a0143_0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d2d24a0143_0_3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d2d24a0143_0_3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d2d24a0143_0_3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d2d24a0143_0_3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d2d24a0143_0_3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d2d24a0143_0_3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flipH="1">
            <a:off x="8246400" y="4245925"/>
            <a:ext cx="897600" cy="897600"/>
          </a:xfrm>
          <a:prstGeom prst="rtTriangle">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8246400" y="4245875"/>
            <a:ext cx="897600" cy="897600"/>
          </a:xfrm>
          <a:prstGeom prst="round1Rect">
            <a:avLst>
              <a:gd fmla="val 16667" name="adj"/>
            </a:avLst>
          </a:prstGeom>
          <a:solidFill>
            <a:schemeClr val="lt1">
              <a:alpha val="6808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390525" y="1819275"/>
            <a:ext cx="8222100" cy="933600"/>
          </a:xfrm>
          <a:prstGeom prst="rect">
            <a:avLst/>
          </a:prstGeom>
        </p:spPr>
        <p:txBody>
          <a:bodyPr anchorCtr="0" anchor="b"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 name="Google Shape;13;p2"/>
          <p:cNvSpPr txBox="1"/>
          <p:nvPr>
            <p:ph idx="1" type="subTitle"/>
          </p:nvPr>
        </p:nvSpPr>
        <p:spPr>
          <a:xfrm>
            <a:off x="390525" y="2789130"/>
            <a:ext cx="8222100" cy="432900"/>
          </a:xfrm>
          <a:prstGeom prst="rect">
            <a:avLst/>
          </a:prstGeom>
        </p:spPr>
        <p:txBody>
          <a:bodyPr anchorCtr="0" anchor="t" bIns="91425" lIns="91425" spcFirstLastPara="1" rIns="91425" wrap="square" tIns="91425">
            <a:norm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4" name="Google Shape;14;p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4"/>
        </a:solidFill>
      </p:bgPr>
    </p:bg>
    <p:spTree>
      <p:nvGrpSpPr>
        <p:cNvPr id="57" name="Shape 57"/>
        <p:cNvGrpSpPr/>
        <p:nvPr/>
      </p:nvGrpSpPr>
      <p:grpSpPr>
        <a:xfrm>
          <a:off x="0" y="0"/>
          <a:ext cx="0" cy="0"/>
          <a:chOff x="0" y="0"/>
          <a:chExt cx="0" cy="0"/>
        </a:xfrm>
      </p:grpSpPr>
      <p:sp>
        <p:nvSpPr>
          <p:cNvPr id="58" name="Google Shape;58;p11"/>
          <p:cNvSpPr txBox="1"/>
          <p:nvPr>
            <p:ph hasCustomPrompt="1" type="title"/>
          </p:nvPr>
        </p:nvSpPr>
        <p:spPr>
          <a:xfrm>
            <a:off x="475500" y="1258525"/>
            <a:ext cx="8222100" cy="19635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2"/>
              </a:buClr>
              <a:buSzPts val="12000"/>
              <a:buNone/>
              <a:defRPr sz="12000">
                <a:solidFill>
                  <a:schemeClr val="dk2"/>
                </a:solidFill>
              </a:defRPr>
            </a:lvl1pPr>
            <a:lvl2pPr lvl="1" algn="ctr">
              <a:spcBef>
                <a:spcPts val="0"/>
              </a:spcBef>
              <a:spcAft>
                <a:spcPts val="0"/>
              </a:spcAft>
              <a:buClr>
                <a:schemeClr val="dk2"/>
              </a:buClr>
              <a:buSzPts val="12000"/>
              <a:buNone/>
              <a:defRPr sz="12000">
                <a:solidFill>
                  <a:schemeClr val="dk2"/>
                </a:solidFill>
              </a:defRPr>
            </a:lvl2pPr>
            <a:lvl3pPr lvl="2" algn="ctr">
              <a:spcBef>
                <a:spcPts val="0"/>
              </a:spcBef>
              <a:spcAft>
                <a:spcPts val="0"/>
              </a:spcAft>
              <a:buClr>
                <a:schemeClr val="dk2"/>
              </a:buClr>
              <a:buSzPts val="12000"/>
              <a:buNone/>
              <a:defRPr sz="12000">
                <a:solidFill>
                  <a:schemeClr val="dk2"/>
                </a:solidFill>
              </a:defRPr>
            </a:lvl3pPr>
            <a:lvl4pPr lvl="3" algn="ctr">
              <a:spcBef>
                <a:spcPts val="0"/>
              </a:spcBef>
              <a:spcAft>
                <a:spcPts val="0"/>
              </a:spcAft>
              <a:buClr>
                <a:schemeClr val="dk2"/>
              </a:buClr>
              <a:buSzPts val="12000"/>
              <a:buNone/>
              <a:defRPr sz="12000">
                <a:solidFill>
                  <a:schemeClr val="dk2"/>
                </a:solidFill>
              </a:defRPr>
            </a:lvl4pPr>
            <a:lvl5pPr lvl="4" algn="ctr">
              <a:spcBef>
                <a:spcPts val="0"/>
              </a:spcBef>
              <a:spcAft>
                <a:spcPts val="0"/>
              </a:spcAft>
              <a:buClr>
                <a:schemeClr val="dk2"/>
              </a:buClr>
              <a:buSzPts val="12000"/>
              <a:buNone/>
              <a:defRPr sz="12000">
                <a:solidFill>
                  <a:schemeClr val="dk2"/>
                </a:solidFill>
              </a:defRPr>
            </a:lvl5pPr>
            <a:lvl6pPr lvl="5" algn="ctr">
              <a:spcBef>
                <a:spcPts val="0"/>
              </a:spcBef>
              <a:spcAft>
                <a:spcPts val="0"/>
              </a:spcAft>
              <a:buClr>
                <a:schemeClr val="dk2"/>
              </a:buClr>
              <a:buSzPts val="12000"/>
              <a:buNone/>
              <a:defRPr sz="12000">
                <a:solidFill>
                  <a:schemeClr val="dk2"/>
                </a:solidFill>
              </a:defRPr>
            </a:lvl6pPr>
            <a:lvl7pPr lvl="6" algn="ctr">
              <a:spcBef>
                <a:spcPts val="0"/>
              </a:spcBef>
              <a:spcAft>
                <a:spcPts val="0"/>
              </a:spcAft>
              <a:buClr>
                <a:schemeClr val="dk2"/>
              </a:buClr>
              <a:buSzPts val="12000"/>
              <a:buNone/>
              <a:defRPr sz="12000">
                <a:solidFill>
                  <a:schemeClr val="dk2"/>
                </a:solidFill>
              </a:defRPr>
            </a:lvl7pPr>
            <a:lvl8pPr lvl="7" algn="ctr">
              <a:spcBef>
                <a:spcPts val="0"/>
              </a:spcBef>
              <a:spcAft>
                <a:spcPts val="0"/>
              </a:spcAft>
              <a:buClr>
                <a:schemeClr val="dk2"/>
              </a:buClr>
              <a:buSzPts val="12000"/>
              <a:buNone/>
              <a:defRPr sz="12000">
                <a:solidFill>
                  <a:schemeClr val="dk2"/>
                </a:solidFill>
              </a:defRPr>
            </a:lvl8pPr>
            <a:lvl9pPr lvl="8" algn="ctr">
              <a:spcBef>
                <a:spcPts val="0"/>
              </a:spcBef>
              <a:spcAft>
                <a:spcPts val="0"/>
              </a:spcAft>
              <a:buClr>
                <a:schemeClr val="dk2"/>
              </a:buClr>
              <a:buSzPts val="12000"/>
              <a:buNone/>
              <a:defRPr sz="12000">
                <a:solidFill>
                  <a:schemeClr val="dk2"/>
                </a:solidFill>
              </a:defRPr>
            </a:lvl9pPr>
          </a:lstStyle>
          <a:p>
            <a:r>
              <a:t>xx%</a:t>
            </a:r>
          </a:p>
        </p:txBody>
      </p:sp>
      <p:sp>
        <p:nvSpPr>
          <p:cNvPr id="59" name="Google Shape;59;p11"/>
          <p:cNvSpPr txBox="1"/>
          <p:nvPr>
            <p:ph idx="1" type="body"/>
          </p:nvPr>
        </p:nvSpPr>
        <p:spPr>
          <a:xfrm>
            <a:off x="475500" y="3304625"/>
            <a:ext cx="82221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60" name="Google Shape;60;p11"/>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accent4"/>
        </a:solidFill>
      </p:bgPr>
    </p:bg>
    <p:spTree>
      <p:nvGrpSpPr>
        <p:cNvPr id="61" name="Shape 61"/>
        <p:cNvGrpSpPr/>
        <p:nvPr/>
      </p:nvGrpSpPr>
      <p:grpSpPr>
        <a:xfrm>
          <a:off x="0" y="0"/>
          <a:ext cx="0" cy="0"/>
          <a:chOff x="0" y="0"/>
          <a:chExt cx="0" cy="0"/>
        </a:xfrm>
      </p:grpSpPr>
      <p:sp>
        <p:nvSpPr>
          <p:cNvPr id="62" name="Google Shape;62;p12"/>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460950" y="2065350"/>
            <a:ext cx="8222100" cy="1012800"/>
          </a:xfrm>
          <a:prstGeom prst="rect">
            <a:avLst/>
          </a:prstGeom>
        </p:spPr>
        <p:txBody>
          <a:bodyPr anchorCtr="0" anchor="ctr" bIns="91425" lIns="91425" spcFirstLastPara="1" rIns="91425" wrap="square" tIns="91425">
            <a:normAutofit/>
          </a:bodyPr>
          <a:lstStyle>
            <a:lvl1pPr lvl="0">
              <a:spcBef>
                <a:spcPts val="0"/>
              </a:spcBef>
              <a:spcAft>
                <a:spcPts val="0"/>
              </a:spcAft>
              <a:buSzPts val="4200"/>
              <a:buNone/>
              <a:defRPr sz="4200"/>
            </a:lvl1pPr>
            <a:lvl2pPr lvl="1">
              <a:spcBef>
                <a:spcPts val="0"/>
              </a:spcBef>
              <a:spcAft>
                <a:spcPts val="0"/>
              </a:spcAft>
              <a:buSzPts val="4200"/>
              <a:buNone/>
              <a:defRPr sz="4200"/>
            </a:lvl2pPr>
            <a:lvl3pPr lvl="2">
              <a:spcBef>
                <a:spcPts val="0"/>
              </a:spcBef>
              <a:spcAft>
                <a:spcPts val="0"/>
              </a:spcAft>
              <a:buSzPts val="4200"/>
              <a:buNone/>
              <a:defRPr sz="4200"/>
            </a:lvl3pPr>
            <a:lvl4pPr lvl="3">
              <a:spcBef>
                <a:spcPts val="0"/>
              </a:spcBef>
              <a:spcAft>
                <a:spcPts val="0"/>
              </a:spcAft>
              <a:buSzPts val="4200"/>
              <a:buNone/>
              <a:defRPr sz="4200"/>
            </a:lvl4pPr>
            <a:lvl5pPr lvl="4">
              <a:spcBef>
                <a:spcPts val="0"/>
              </a:spcBef>
              <a:spcAft>
                <a:spcPts val="0"/>
              </a:spcAft>
              <a:buSzPts val="4200"/>
              <a:buNone/>
              <a:defRPr sz="4200"/>
            </a:lvl5pPr>
            <a:lvl6pPr lvl="5">
              <a:spcBef>
                <a:spcPts val="0"/>
              </a:spcBef>
              <a:spcAft>
                <a:spcPts val="0"/>
              </a:spcAft>
              <a:buSzPts val="4200"/>
              <a:buNone/>
              <a:defRPr sz="4200"/>
            </a:lvl6pPr>
            <a:lvl7pPr lvl="6">
              <a:spcBef>
                <a:spcPts val="0"/>
              </a:spcBef>
              <a:spcAft>
                <a:spcPts val="0"/>
              </a:spcAft>
              <a:buSzPts val="4200"/>
              <a:buNone/>
              <a:defRPr sz="4200"/>
            </a:lvl7pPr>
            <a:lvl8pPr lvl="7">
              <a:spcBef>
                <a:spcPts val="0"/>
              </a:spcBef>
              <a:spcAft>
                <a:spcPts val="0"/>
              </a:spcAft>
              <a:buSzPts val="4200"/>
              <a:buNone/>
              <a:defRPr sz="4200"/>
            </a:lvl8pPr>
            <a:lvl9pPr lvl="8">
              <a:spcBef>
                <a:spcPts val="0"/>
              </a:spcBef>
              <a:spcAft>
                <a:spcPts val="0"/>
              </a:spcAft>
              <a:buSzPts val="4200"/>
              <a:buNone/>
              <a:defRPr sz="4200"/>
            </a:lvl9pPr>
          </a:lstStyle>
          <a:p/>
        </p:txBody>
      </p:sp>
      <p:sp>
        <p:nvSpPr>
          <p:cNvPr id="17" name="Google Shape;17;p3"/>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2" name="Google Shape;22;p4"/>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p:nvPr/>
        </p:nvSpPr>
        <p:spPr>
          <a:xfrm flipH="1" rot="10800000">
            <a:off x="0" y="1686000"/>
            <a:ext cx="9144000" cy="3457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5"/>
          <p:cNvSpPr/>
          <p:nvPr/>
        </p:nvSpPr>
        <p:spPr>
          <a:xfrm>
            <a:off x="0" y="168600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8" name="Google Shape;28;p5"/>
          <p:cNvSpPr txBox="1"/>
          <p:nvPr>
            <p:ph idx="1" type="body"/>
          </p:nvPr>
        </p:nvSpPr>
        <p:spPr>
          <a:xfrm>
            <a:off x="471900" y="1919075"/>
            <a:ext cx="3999900" cy="271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 name="Google Shape;29;p5"/>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 name="Google Shape;30;p5"/>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6"/>
          <p:cNvSpPr/>
          <p:nvPr/>
        </p:nvSpPr>
        <p:spPr>
          <a:xfrm flipH="1" rot="10800000">
            <a:off x="0" y="656400"/>
            <a:ext cx="9144000" cy="44871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6"/>
          <p:cNvSpPr/>
          <p:nvPr/>
        </p:nvSpPr>
        <p:spPr>
          <a:xfrm>
            <a:off x="0" y="656350"/>
            <a:ext cx="91440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6"/>
          <p:cNvSpPr txBox="1"/>
          <p:nvPr>
            <p:ph type="title"/>
          </p:nvPr>
        </p:nvSpPr>
        <p:spPr>
          <a:xfrm>
            <a:off x="98250" y="16350"/>
            <a:ext cx="8826600" cy="602700"/>
          </a:xfrm>
          <a:prstGeom prst="rect">
            <a:avLst/>
          </a:prstGeom>
        </p:spPr>
        <p:txBody>
          <a:bodyPr anchorCtr="0" anchor="ctr" bIns="91425" lIns="91425" spcFirstLastPara="1" rIns="91425" wrap="square" tIns="91425">
            <a:normAutofit/>
          </a:bodyPr>
          <a:lstStyle>
            <a:lvl1pPr lvl="0">
              <a:spcBef>
                <a:spcPts val="0"/>
              </a:spcBef>
              <a:spcAft>
                <a:spcPts val="0"/>
              </a:spcAft>
              <a:buSzPts val="1800"/>
              <a:buNone/>
              <a:defRPr sz="1800"/>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35" name="Google Shape;35;p6"/>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6" name="Shape 36"/>
        <p:cNvGrpSpPr/>
        <p:nvPr/>
      </p:nvGrpSpPr>
      <p:grpSpPr>
        <a:xfrm>
          <a:off x="0" y="0"/>
          <a:ext cx="0" cy="0"/>
          <a:chOff x="0" y="0"/>
          <a:chExt cx="0" cy="0"/>
        </a:xfrm>
      </p:grpSpPr>
      <p:sp>
        <p:nvSpPr>
          <p:cNvPr id="37" name="Google Shape;37;p7"/>
          <p:cNvSpPr txBox="1"/>
          <p:nvPr/>
        </p:nvSpPr>
        <p:spPr>
          <a:xfrm flipH="1" rot="10800000">
            <a:off x="3276600" y="25"/>
            <a:ext cx="58674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7"/>
          <p:cNvSpPr/>
          <p:nvPr/>
        </p:nvSpPr>
        <p:spPr>
          <a:xfrm rot="-5400000">
            <a:off x="759150" y="2517450"/>
            <a:ext cx="51435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7"/>
          <p:cNvSpPr txBox="1"/>
          <p:nvPr>
            <p:ph type="title"/>
          </p:nvPr>
        </p:nvSpPr>
        <p:spPr>
          <a:xfrm>
            <a:off x="226078" y="357800"/>
            <a:ext cx="2808000" cy="9534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226075" y="1465800"/>
            <a:ext cx="2808000" cy="3163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0"/>
              </a:spcBef>
              <a:spcAft>
                <a:spcPts val="0"/>
              </a:spcAft>
              <a:buClr>
                <a:schemeClr val="lt1"/>
              </a:buClr>
              <a:buSzPts val="1200"/>
              <a:buChar char="○"/>
              <a:defRPr sz="1200">
                <a:solidFill>
                  <a:schemeClr val="lt1"/>
                </a:solidFill>
              </a:defRPr>
            </a:lvl2pPr>
            <a:lvl3pPr indent="-304800" lvl="2" marL="1371600">
              <a:spcBef>
                <a:spcPts val="0"/>
              </a:spcBef>
              <a:spcAft>
                <a:spcPts val="0"/>
              </a:spcAft>
              <a:buClr>
                <a:schemeClr val="lt1"/>
              </a:buClr>
              <a:buSzPts val="1200"/>
              <a:buChar char="■"/>
              <a:defRPr sz="1200">
                <a:solidFill>
                  <a:schemeClr val="lt1"/>
                </a:solidFill>
              </a:defRPr>
            </a:lvl3pPr>
            <a:lvl4pPr indent="-304800" lvl="3" marL="1828800">
              <a:spcBef>
                <a:spcPts val="0"/>
              </a:spcBef>
              <a:spcAft>
                <a:spcPts val="0"/>
              </a:spcAft>
              <a:buClr>
                <a:schemeClr val="lt1"/>
              </a:buClr>
              <a:buSzPts val="1200"/>
              <a:buChar char="●"/>
              <a:defRPr sz="1200">
                <a:solidFill>
                  <a:schemeClr val="lt1"/>
                </a:solidFill>
              </a:defRPr>
            </a:lvl4pPr>
            <a:lvl5pPr indent="-304800" lvl="4" marL="2286000">
              <a:spcBef>
                <a:spcPts val="0"/>
              </a:spcBef>
              <a:spcAft>
                <a:spcPts val="0"/>
              </a:spcAft>
              <a:buClr>
                <a:schemeClr val="lt1"/>
              </a:buClr>
              <a:buSzPts val="1200"/>
              <a:buChar char="○"/>
              <a:defRPr sz="1200">
                <a:solidFill>
                  <a:schemeClr val="lt1"/>
                </a:solidFill>
              </a:defRPr>
            </a:lvl5pPr>
            <a:lvl6pPr indent="-304800" lvl="5" marL="2743200">
              <a:spcBef>
                <a:spcPts val="0"/>
              </a:spcBef>
              <a:spcAft>
                <a:spcPts val="0"/>
              </a:spcAft>
              <a:buClr>
                <a:schemeClr val="lt1"/>
              </a:buClr>
              <a:buSzPts val="1200"/>
              <a:buChar char="■"/>
              <a:defRPr sz="1200">
                <a:solidFill>
                  <a:schemeClr val="lt1"/>
                </a:solidFill>
              </a:defRPr>
            </a:lvl6pPr>
            <a:lvl7pPr indent="-304800" lvl="6" marL="3200400">
              <a:spcBef>
                <a:spcPts val="0"/>
              </a:spcBef>
              <a:spcAft>
                <a:spcPts val="0"/>
              </a:spcAft>
              <a:buClr>
                <a:schemeClr val="lt1"/>
              </a:buClr>
              <a:buSzPts val="1200"/>
              <a:buChar char="●"/>
              <a:defRPr sz="1200">
                <a:solidFill>
                  <a:schemeClr val="lt1"/>
                </a:solidFill>
              </a:defRPr>
            </a:lvl7pPr>
            <a:lvl8pPr indent="-304800" lvl="7" marL="3657600">
              <a:spcBef>
                <a:spcPts val="0"/>
              </a:spcBef>
              <a:spcAft>
                <a:spcPts val="0"/>
              </a:spcAft>
              <a:buClr>
                <a:schemeClr val="lt1"/>
              </a:buClr>
              <a:buSzPts val="1200"/>
              <a:buChar char="○"/>
              <a:defRPr sz="1200">
                <a:solidFill>
                  <a:schemeClr val="lt1"/>
                </a:solidFill>
              </a:defRPr>
            </a:lvl8pPr>
            <a:lvl9pPr indent="-304800" lvl="8" marL="4114800">
              <a:spcBef>
                <a:spcPts val="0"/>
              </a:spcBef>
              <a:spcAft>
                <a:spcPts val="0"/>
              </a:spcAft>
              <a:buClr>
                <a:schemeClr val="lt1"/>
              </a:buClr>
              <a:buSzPts val="1200"/>
              <a:buChar char="■"/>
              <a:defRPr sz="1200">
                <a:solidFill>
                  <a:schemeClr val="lt1"/>
                </a:solidFill>
              </a:defRPr>
            </a:lvl9pPr>
          </a:lstStyle>
          <a:p/>
        </p:txBody>
      </p:sp>
      <p:sp>
        <p:nvSpPr>
          <p:cNvPr id="41" name="Google Shape;41;p7"/>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2" name="Shape 42"/>
        <p:cNvGrpSpPr/>
        <p:nvPr/>
      </p:nvGrpSpPr>
      <p:grpSpPr>
        <a:xfrm>
          <a:off x="0" y="0"/>
          <a:ext cx="0" cy="0"/>
          <a:chOff x="0" y="0"/>
          <a:chExt cx="0" cy="0"/>
        </a:xfrm>
      </p:grpSpPr>
      <p:sp>
        <p:nvSpPr>
          <p:cNvPr id="43" name="Google Shape;43;p8"/>
          <p:cNvSpPr txBox="1"/>
          <p:nvPr>
            <p:ph type="title"/>
          </p:nvPr>
        </p:nvSpPr>
        <p:spPr>
          <a:xfrm>
            <a:off x="490250" y="4882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6000"/>
              <a:buNone/>
              <a:defRPr sz="6000"/>
            </a:lvl1pPr>
            <a:lvl2pPr lvl="1">
              <a:spcBef>
                <a:spcPts val="0"/>
              </a:spcBef>
              <a:spcAft>
                <a:spcPts val="0"/>
              </a:spcAft>
              <a:buSzPts val="6000"/>
              <a:buNone/>
              <a:defRPr sz="6000"/>
            </a:lvl2pPr>
            <a:lvl3pPr lvl="2">
              <a:spcBef>
                <a:spcPts val="0"/>
              </a:spcBef>
              <a:spcAft>
                <a:spcPts val="0"/>
              </a:spcAft>
              <a:buSzPts val="6000"/>
              <a:buNone/>
              <a:defRPr sz="6000"/>
            </a:lvl3pPr>
            <a:lvl4pPr lvl="3">
              <a:spcBef>
                <a:spcPts val="0"/>
              </a:spcBef>
              <a:spcAft>
                <a:spcPts val="0"/>
              </a:spcAft>
              <a:buSzPts val="6000"/>
              <a:buNone/>
              <a:defRPr sz="6000"/>
            </a:lvl4pPr>
            <a:lvl5pPr lvl="4">
              <a:spcBef>
                <a:spcPts val="0"/>
              </a:spcBef>
              <a:spcAft>
                <a:spcPts val="0"/>
              </a:spcAft>
              <a:buSzPts val="6000"/>
              <a:buNone/>
              <a:defRPr sz="6000"/>
            </a:lvl5pPr>
            <a:lvl6pPr lvl="5">
              <a:spcBef>
                <a:spcPts val="0"/>
              </a:spcBef>
              <a:spcAft>
                <a:spcPts val="0"/>
              </a:spcAft>
              <a:buSzPts val="6000"/>
              <a:buNone/>
              <a:defRPr sz="6000"/>
            </a:lvl6pPr>
            <a:lvl7pPr lvl="6">
              <a:spcBef>
                <a:spcPts val="0"/>
              </a:spcBef>
              <a:spcAft>
                <a:spcPts val="0"/>
              </a:spcAft>
              <a:buSzPts val="6000"/>
              <a:buNone/>
              <a:defRPr sz="6000"/>
            </a:lvl7pPr>
            <a:lvl8pPr lvl="7">
              <a:spcBef>
                <a:spcPts val="0"/>
              </a:spcBef>
              <a:spcAft>
                <a:spcPts val="0"/>
              </a:spcAft>
              <a:buSzPts val="6000"/>
              <a:buNone/>
              <a:defRPr sz="6000"/>
            </a:lvl8pPr>
            <a:lvl9pPr lvl="8">
              <a:spcBef>
                <a:spcPts val="0"/>
              </a:spcBef>
              <a:spcAft>
                <a:spcPts val="0"/>
              </a:spcAft>
              <a:buSzPts val="6000"/>
              <a:buNone/>
              <a:defRPr sz="6000"/>
            </a:lvl9pPr>
          </a:lstStyle>
          <a:p/>
        </p:txBody>
      </p:sp>
      <p:sp>
        <p:nvSpPr>
          <p:cNvPr id="44" name="Google Shape;44;p8"/>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flipH="1">
            <a:off x="0" y="0"/>
            <a:ext cx="4572000" cy="51435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9"/>
          <p:cNvSpPr/>
          <p:nvPr/>
        </p:nvSpPr>
        <p:spPr>
          <a:xfrm rot="5400000">
            <a:off x="1946425" y="2517750"/>
            <a:ext cx="5142900" cy="1086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dk2"/>
              </a:buClr>
              <a:buSzPts val="4200"/>
              <a:buNone/>
              <a:defRPr sz="4200">
                <a:solidFill>
                  <a:schemeClr val="dk2"/>
                </a:solidFill>
              </a:defRPr>
            </a:lvl1pPr>
            <a:lvl2pPr lvl="1" algn="ctr">
              <a:spcBef>
                <a:spcPts val="0"/>
              </a:spcBef>
              <a:spcAft>
                <a:spcPts val="0"/>
              </a:spcAft>
              <a:buClr>
                <a:schemeClr val="dk2"/>
              </a:buClr>
              <a:buSzPts val="4200"/>
              <a:buNone/>
              <a:defRPr sz="4200">
                <a:solidFill>
                  <a:schemeClr val="dk2"/>
                </a:solidFill>
              </a:defRPr>
            </a:lvl2pPr>
            <a:lvl3pPr lvl="2" algn="ctr">
              <a:spcBef>
                <a:spcPts val="0"/>
              </a:spcBef>
              <a:spcAft>
                <a:spcPts val="0"/>
              </a:spcAft>
              <a:buClr>
                <a:schemeClr val="dk2"/>
              </a:buClr>
              <a:buSzPts val="4200"/>
              <a:buNone/>
              <a:defRPr sz="4200">
                <a:solidFill>
                  <a:schemeClr val="dk2"/>
                </a:solidFill>
              </a:defRPr>
            </a:lvl3pPr>
            <a:lvl4pPr lvl="3" algn="ctr">
              <a:spcBef>
                <a:spcPts val="0"/>
              </a:spcBef>
              <a:spcAft>
                <a:spcPts val="0"/>
              </a:spcAft>
              <a:buClr>
                <a:schemeClr val="dk2"/>
              </a:buClr>
              <a:buSzPts val="4200"/>
              <a:buNone/>
              <a:defRPr sz="4200">
                <a:solidFill>
                  <a:schemeClr val="dk2"/>
                </a:solidFill>
              </a:defRPr>
            </a:lvl4pPr>
            <a:lvl5pPr lvl="4" algn="ctr">
              <a:spcBef>
                <a:spcPts val="0"/>
              </a:spcBef>
              <a:spcAft>
                <a:spcPts val="0"/>
              </a:spcAft>
              <a:buClr>
                <a:schemeClr val="dk2"/>
              </a:buClr>
              <a:buSzPts val="4200"/>
              <a:buNone/>
              <a:defRPr sz="4200">
                <a:solidFill>
                  <a:schemeClr val="dk2"/>
                </a:solidFill>
              </a:defRPr>
            </a:lvl5pPr>
            <a:lvl6pPr lvl="5" algn="ctr">
              <a:spcBef>
                <a:spcPts val="0"/>
              </a:spcBef>
              <a:spcAft>
                <a:spcPts val="0"/>
              </a:spcAft>
              <a:buClr>
                <a:schemeClr val="dk2"/>
              </a:buClr>
              <a:buSzPts val="4200"/>
              <a:buNone/>
              <a:defRPr sz="4200">
                <a:solidFill>
                  <a:schemeClr val="dk2"/>
                </a:solidFill>
              </a:defRPr>
            </a:lvl6pPr>
            <a:lvl7pPr lvl="6" algn="ctr">
              <a:spcBef>
                <a:spcPts val="0"/>
              </a:spcBef>
              <a:spcAft>
                <a:spcPts val="0"/>
              </a:spcAft>
              <a:buClr>
                <a:schemeClr val="dk2"/>
              </a:buClr>
              <a:buSzPts val="4200"/>
              <a:buNone/>
              <a:defRPr sz="4200">
                <a:solidFill>
                  <a:schemeClr val="dk2"/>
                </a:solidFill>
              </a:defRPr>
            </a:lvl7pPr>
            <a:lvl8pPr lvl="7" algn="ctr">
              <a:spcBef>
                <a:spcPts val="0"/>
              </a:spcBef>
              <a:spcAft>
                <a:spcPts val="0"/>
              </a:spcAft>
              <a:buClr>
                <a:schemeClr val="dk2"/>
              </a:buClr>
              <a:buSzPts val="4200"/>
              <a:buNone/>
              <a:defRPr sz="4200">
                <a:solidFill>
                  <a:schemeClr val="dk2"/>
                </a:solidFill>
              </a:defRPr>
            </a:lvl8pPr>
            <a:lvl9pPr lvl="8" algn="ctr">
              <a:spcBef>
                <a:spcPts val="0"/>
              </a:spcBef>
              <a:spcAft>
                <a:spcPts val="0"/>
              </a:spcAft>
              <a:buClr>
                <a:schemeClr val="dk2"/>
              </a:buClr>
              <a:buSzPts val="4200"/>
              <a:buNone/>
              <a:defRPr sz="4200">
                <a:solidFill>
                  <a:schemeClr val="dk2"/>
                </a:solidFill>
              </a:defRPr>
            </a:lvl9pPr>
          </a:lstStyle>
          <a:p/>
        </p:txBody>
      </p:sp>
      <p:sp>
        <p:nvSpPr>
          <p:cNvPr id="49" name="Google Shape;49;p9"/>
          <p:cNvSpPr txBox="1"/>
          <p:nvPr>
            <p:ph idx="1" type="subTitle"/>
          </p:nvPr>
        </p:nvSpPr>
        <p:spPr>
          <a:xfrm>
            <a:off x="265500" y="2779467"/>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nvSpPr>
        <p:spPr>
          <a:xfrm flipH="1" rot="10800000">
            <a:off x="0" y="0"/>
            <a:ext cx="9144000" cy="4695900"/>
          </a:xfrm>
          <a:prstGeom prst="rect">
            <a:avLst/>
          </a:prstGeom>
          <a:solidFill>
            <a:schemeClr val="accent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10"/>
          <p:cNvSpPr/>
          <p:nvPr/>
        </p:nvSpPr>
        <p:spPr>
          <a:xfrm flipH="1" rot="10800000">
            <a:off x="0" y="4622725"/>
            <a:ext cx="9144000" cy="74100"/>
          </a:xfrm>
          <a:prstGeom prst="rect">
            <a:avLst/>
          </a:prstGeom>
          <a:gradFill>
            <a:gsLst>
              <a:gs pos="0">
                <a:srgbClr val="F9F9F9"/>
              </a:gs>
              <a:gs pos="36000">
                <a:srgbClr val="F9F9F9"/>
              </a:gs>
              <a:gs pos="80000">
                <a:srgbClr val="DEDEDE"/>
              </a:gs>
              <a:gs pos="100000">
                <a:srgbClr val="999999"/>
              </a:gs>
            </a:gsLst>
            <a:lin ang="16200038"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0"/>
          <p:cNvSpPr txBox="1"/>
          <p:nvPr>
            <p:ph idx="1" type="body"/>
          </p:nvPr>
        </p:nvSpPr>
        <p:spPr>
          <a:xfrm>
            <a:off x="57150" y="4696825"/>
            <a:ext cx="8382000" cy="4467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lt1"/>
              </a:buClr>
              <a:buSzPts val="1200"/>
              <a:buNone/>
              <a:defRPr sz="1200">
                <a:solidFill>
                  <a:schemeClr val="lt1"/>
                </a:solidFill>
              </a:defRPr>
            </a:lvl1pPr>
          </a:lstStyle>
          <a:p/>
        </p:txBody>
      </p:sp>
      <p:sp>
        <p:nvSpPr>
          <p:cNvPr id="56" name="Google Shape;56;p10"/>
          <p:cNvSpPr txBox="1"/>
          <p:nvPr>
            <p:ph idx="12" type="sldNum"/>
          </p:nvPr>
        </p:nvSpPr>
        <p:spPr>
          <a:xfrm>
            <a:off x="8523541" y="4695623"/>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aterial">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71900" y="738725"/>
            <a:ext cx="8222100" cy="767700"/>
          </a:xfrm>
          <a:prstGeom prst="rect">
            <a:avLst/>
          </a:prstGeom>
          <a:noFill/>
          <a:ln>
            <a:noFill/>
          </a:ln>
        </p:spPr>
        <p:txBody>
          <a:bodyPr anchorCtr="0" anchor="b" bIns="91425" lIns="91425" spcFirstLastPara="1" rIns="91425" wrap="square" tIns="91425">
            <a:normAutofit/>
          </a:bodyPr>
          <a:lstStyle>
            <a:lvl1pPr lvl="0">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1pPr>
            <a:lvl2pPr lvl="1">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2pPr>
            <a:lvl3pPr lvl="2">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3pPr>
            <a:lvl4pPr lvl="3">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4pPr>
            <a:lvl5pPr lvl="4">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5pPr>
            <a:lvl6pPr lvl="5">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6pPr>
            <a:lvl7pPr lvl="6">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7pPr>
            <a:lvl8pPr lvl="7">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8pPr>
            <a:lvl9pPr lvl="8">
              <a:spcBef>
                <a:spcPts val="0"/>
              </a:spcBef>
              <a:spcAft>
                <a:spcPts val="0"/>
              </a:spcAft>
              <a:buClr>
                <a:schemeClr val="lt1"/>
              </a:buClr>
              <a:buSzPts val="3200"/>
              <a:buFont typeface="Roboto"/>
              <a:buNone/>
              <a:defRPr sz="3200">
                <a:solidFill>
                  <a:schemeClr val="lt1"/>
                </a:solidFill>
                <a:latin typeface="Roboto"/>
                <a:ea typeface="Roboto"/>
                <a:cs typeface="Roboto"/>
                <a:sym typeface="Roboto"/>
              </a:defRPr>
            </a:lvl9pPr>
          </a:lstStyle>
          <a:p/>
        </p:txBody>
      </p:sp>
      <p:sp>
        <p:nvSpPr>
          <p:cNvPr id="7" name="Google Shape;7;p1"/>
          <p:cNvSpPr txBox="1"/>
          <p:nvPr>
            <p:ph idx="1" type="body"/>
          </p:nvPr>
        </p:nvSpPr>
        <p:spPr>
          <a:xfrm>
            <a:off x="471900" y="1919075"/>
            <a:ext cx="8222100" cy="2710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lt2"/>
              </a:buClr>
              <a:buSzPts val="1800"/>
              <a:buFont typeface="Roboto"/>
              <a:buChar char="●"/>
              <a:defRPr sz="1800">
                <a:solidFill>
                  <a:schemeClr val="lt2"/>
                </a:solidFill>
                <a:latin typeface="Roboto"/>
                <a:ea typeface="Roboto"/>
                <a:cs typeface="Roboto"/>
                <a:sym typeface="Roboto"/>
              </a:defRPr>
            </a:lvl1pPr>
            <a:lvl2pPr indent="-317500" lvl="1" marL="9144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2pPr>
            <a:lvl3pPr indent="-317500" lvl="2" marL="13716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3pPr>
            <a:lvl4pPr indent="-317500" lvl="3" marL="18288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4pPr>
            <a:lvl5pPr indent="-317500" lvl="4" marL="22860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5pPr>
            <a:lvl6pPr indent="-317500" lvl="5" marL="27432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6pPr>
            <a:lvl7pPr indent="-317500" lvl="6" marL="32004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7pPr>
            <a:lvl8pPr indent="-317500" lvl="7" marL="36576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8pPr>
            <a:lvl9pPr indent="-317500" lvl="8" marL="4114800">
              <a:lnSpc>
                <a:spcPct val="115000"/>
              </a:lnSpc>
              <a:spcBef>
                <a:spcPts val="0"/>
              </a:spcBef>
              <a:spcAft>
                <a:spcPts val="0"/>
              </a:spcAft>
              <a:buClr>
                <a:schemeClr val="lt2"/>
              </a:buClr>
              <a:buSzPts val="1400"/>
              <a:buFont typeface="Roboto"/>
              <a:buChar char="■"/>
              <a:defRPr>
                <a:solidFill>
                  <a:schemeClr val="lt2"/>
                </a:solidFill>
                <a:latin typeface="Roboto"/>
                <a:ea typeface="Roboto"/>
                <a:cs typeface="Roboto"/>
                <a:sym typeface="Roboto"/>
              </a:defRPr>
            </a:lvl9pPr>
          </a:lstStyle>
          <a:p/>
        </p:txBody>
      </p:sp>
      <p:sp>
        <p:nvSpPr>
          <p:cNvPr id="8" name="Google Shape;8;p1"/>
          <p:cNvSpPr txBox="1"/>
          <p:nvPr>
            <p:ph idx="12" type="sldNum"/>
          </p:nvPr>
        </p:nvSpPr>
        <p:spPr>
          <a:xfrm>
            <a:off x="8523541" y="4695623"/>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lt2"/>
                </a:solidFill>
                <a:latin typeface="Roboto"/>
                <a:ea typeface="Roboto"/>
                <a:cs typeface="Roboto"/>
                <a:sym typeface="Roboto"/>
              </a:defRPr>
            </a:lvl1pPr>
            <a:lvl2pPr lvl="1" algn="r">
              <a:buNone/>
              <a:defRPr sz="1000">
                <a:solidFill>
                  <a:schemeClr val="lt2"/>
                </a:solidFill>
                <a:latin typeface="Roboto"/>
                <a:ea typeface="Roboto"/>
                <a:cs typeface="Roboto"/>
                <a:sym typeface="Roboto"/>
              </a:defRPr>
            </a:lvl2pPr>
            <a:lvl3pPr lvl="2" algn="r">
              <a:buNone/>
              <a:defRPr sz="1000">
                <a:solidFill>
                  <a:schemeClr val="lt2"/>
                </a:solidFill>
                <a:latin typeface="Roboto"/>
                <a:ea typeface="Roboto"/>
                <a:cs typeface="Roboto"/>
                <a:sym typeface="Roboto"/>
              </a:defRPr>
            </a:lvl3pPr>
            <a:lvl4pPr lvl="3" algn="r">
              <a:buNone/>
              <a:defRPr sz="1000">
                <a:solidFill>
                  <a:schemeClr val="lt2"/>
                </a:solidFill>
                <a:latin typeface="Roboto"/>
                <a:ea typeface="Roboto"/>
                <a:cs typeface="Roboto"/>
                <a:sym typeface="Roboto"/>
              </a:defRPr>
            </a:lvl4pPr>
            <a:lvl5pPr lvl="4" algn="r">
              <a:buNone/>
              <a:defRPr sz="1000">
                <a:solidFill>
                  <a:schemeClr val="lt2"/>
                </a:solidFill>
                <a:latin typeface="Roboto"/>
                <a:ea typeface="Roboto"/>
                <a:cs typeface="Roboto"/>
                <a:sym typeface="Roboto"/>
              </a:defRPr>
            </a:lvl5pPr>
            <a:lvl6pPr lvl="5" algn="r">
              <a:buNone/>
              <a:defRPr sz="1000">
                <a:solidFill>
                  <a:schemeClr val="lt2"/>
                </a:solidFill>
                <a:latin typeface="Roboto"/>
                <a:ea typeface="Roboto"/>
                <a:cs typeface="Roboto"/>
                <a:sym typeface="Roboto"/>
              </a:defRPr>
            </a:lvl6pPr>
            <a:lvl7pPr lvl="6" algn="r">
              <a:buNone/>
              <a:defRPr sz="1000">
                <a:solidFill>
                  <a:schemeClr val="lt2"/>
                </a:solidFill>
                <a:latin typeface="Roboto"/>
                <a:ea typeface="Roboto"/>
                <a:cs typeface="Roboto"/>
                <a:sym typeface="Roboto"/>
              </a:defRPr>
            </a:lvl7pPr>
            <a:lvl8pPr lvl="7" algn="r">
              <a:buNone/>
              <a:defRPr sz="1000">
                <a:solidFill>
                  <a:schemeClr val="lt2"/>
                </a:solidFill>
                <a:latin typeface="Roboto"/>
                <a:ea typeface="Roboto"/>
                <a:cs typeface="Roboto"/>
                <a:sym typeface="Roboto"/>
              </a:defRPr>
            </a:lvl8pPr>
            <a:lvl9pPr lvl="8" algn="r">
              <a:buNone/>
              <a:defRPr sz="1000">
                <a:solidFill>
                  <a:schemeClr val="lt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5.jpg"/><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3"/>
          <p:cNvSpPr txBox="1"/>
          <p:nvPr>
            <p:ph type="ctrTitle"/>
          </p:nvPr>
        </p:nvSpPr>
        <p:spPr>
          <a:xfrm>
            <a:off x="1502250" y="2481475"/>
            <a:ext cx="6331500" cy="1542000"/>
          </a:xfrm>
          <a:prstGeom prst="rect">
            <a:avLst/>
          </a:prstGeom>
        </p:spPr>
        <p:txBody>
          <a:bodyPr anchorCtr="0" anchor="b" bIns="91425" lIns="91425" spcFirstLastPara="1" rIns="91425" wrap="square" tIns="91425">
            <a:normAutofit fontScale="90000"/>
          </a:bodyPr>
          <a:lstStyle/>
          <a:p>
            <a:pPr indent="0" lvl="0" marL="0" rtl="0" algn="ctr">
              <a:lnSpc>
                <a:spcPct val="200000"/>
              </a:lnSpc>
              <a:spcBef>
                <a:spcPts val="1200"/>
              </a:spcBef>
              <a:spcAft>
                <a:spcPts val="0"/>
              </a:spcAft>
              <a:buClr>
                <a:schemeClr val="dk2"/>
              </a:buClr>
              <a:buSzPct val="47368"/>
              <a:buFont typeface="Arial"/>
              <a:buNone/>
            </a:pPr>
            <a:r>
              <a:rPr lang="en" sz="2322" u="sng"/>
              <a:t>A Mixed Methods Critical Review of the A+ Schools in North Carolina: An Argument for High Standards in </a:t>
            </a:r>
            <a:r>
              <a:rPr lang="en" sz="2433" u="sng"/>
              <a:t>Implementation</a:t>
            </a:r>
            <a:endParaRPr sz="2433" u="sng"/>
          </a:p>
          <a:p>
            <a:pPr indent="-343534" lvl="0" marL="457200" rtl="0" algn="l">
              <a:spcBef>
                <a:spcPts val="1200"/>
              </a:spcBef>
              <a:spcAft>
                <a:spcPts val="0"/>
              </a:spcAft>
              <a:buSzPct val="100000"/>
              <a:buChar char="❖"/>
            </a:pPr>
            <a:r>
              <a:rPr lang="en" sz="2011"/>
              <a:t>Arts integration: </a:t>
            </a:r>
            <a:endParaRPr sz="2011"/>
          </a:p>
          <a:p>
            <a:pPr indent="0" lvl="0" marL="457200" rtl="0" algn="l">
              <a:spcBef>
                <a:spcPts val="0"/>
              </a:spcBef>
              <a:spcAft>
                <a:spcPts val="0"/>
              </a:spcAft>
              <a:buNone/>
            </a:pPr>
            <a:r>
              <a:rPr lang="en" sz="2011"/>
              <a:t>Learning through and with the arts: visual art, music, theater, and dance</a:t>
            </a:r>
            <a:endParaRPr sz="2011"/>
          </a:p>
          <a:p>
            <a:pPr indent="0" lvl="0" marL="457200" rtl="0" algn="l">
              <a:spcBef>
                <a:spcPts val="0"/>
              </a:spcBef>
              <a:spcAft>
                <a:spcPts val="0"/>
              </a:spcAft>
              <a:buNone/>
            </a:pPr>
            <a:r>
              <a:rPr lang="en" sz="2011"/>
              <a:t> 		-Crosscurricular connections</a:t>
            </a:r>
            <a:endParaRPr sz="2011"/>
          </a:p>
          <a:p>
            <a:pPr indent="0" lvl="0" marL="457200" rtl="0" algn="l">
              <a:spcBef>
                <a:spcPts val="0"/>
              </a:spcBef>
              <a:spcAft>
                <a:spcPts val="0"/>
              </a:spcAft>
              <a:buNone/>
            </a:pPr>
            <a:r>
              <a:rPr lang="en" sz="2011"/>
              <a:t>		-Collaboratively created</a:t>
            </a:r>
            <a:endParaRPr sz="2011"/>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2"/>
          <p:cNvSpPr txBox="1"/>
          <p:nvPr>
            <p:ph type="title"/>
          </p:nvPr>
        </p:nvSpPr>
        <p:spPr>
          <a:xfrm>
            <a:off x="82663" y="529350"/>
            <a:ext cx="8978700" cy="10560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a:t>Discussion</a:t>
            </a:r>
            <a:endParaRPr/>
          </a:p>
          <a:p>
            <a:pPr indent="0" lvl="0" marL="0" rtl="0" algn="ctr">
              <a:spcBef>
                <a:spcPts val="0"/>
              </a:spcBef>
              <a:spcAft>
                <a:spcPts val="0"/>
              </a:spcAft>
              <a:buNone/>
            </a:pPr>
            <a:r>
              <a:rPr lang="en"/>
              <a:t>	 </a:t>
            </a:r>
            <a:r>
              <a:rPr lang="en" sz="2600"/>
              <a:t>Success:</a:t>
            </a:r>
            <a:r>
              <a:rPr lang="en"/>
              <a:t> 							  	</a:t>
            </a:r>
            <a:r>
              <a:rPr lang="en" sz="2644"/>
              <a:t>Challenges:</a:t>
            </a:r>
            <a:endParaRPr sz="2644"/>
          </a:p>
        </p:txBody>
      </p:sp>
      <p:sp>
        <p:nvSpPr>
          <p:cNvPr id="148" name="Google Shape;148;p22"/>
          <p:cNvSpPr txBox="1"/>
          <p:nvPr/>
        </p:nvSpPr>
        <p:spPr>
          <a:xfrm>
            <a:off x="779025" y="1891200"/>
            <a:ext cx="2578800" cy="1693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Roboto"/>
              <a:buChar char="●"/>
            </a:pPr>
            <a:r>
              <a:rPr lang="en">
                <a:latin typeface="Roboto"/>
                <a:ea typeface="Roboto"/>
                <a:cs typeface="Roboto"/>
                <a:sym typeface="Roboto"/>
              </a:rPr>
              <a:t>Student Engagement, .16 vs .17 chronic absenteeism</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SEL</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Positive Climate</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30% High Scores</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Higher number of arts</a:t>
            </a:r>
            <a:endParaRPr>
              <a:latin typeface="Roboto"/>
              <a:ea typeface="Roboto"/>
              <a:cs typeface="Roboto"/>
              <a:sym typeface="Roboto"/>
            </a:endParaRPr>
          </a:p>
        </p:txBody>
      </p:sp>
      <p:sp>
        <p:nvSpPr>
          <p:cNvPr id="149" name="Google Shape;149;p22"/>
          <p:cNvSpPr txBox="1"/>
          <p:nvPr/>
        </p:nvSpPr>
        <p:spPr>
          <a:xfrm>
            <a:off x="2048975" y="2479500"/>
            <a:ext cx="1684500" cy="400200"/>
          </a:xfrm>
          <a:prstGeom prst="rect">
            <a:avLst/>
          </a:prstGeom>
          <a:noFill/>
          <a:ln>
            <a:noFill/>
          </a:ln>
        </p:spPr>
        <p:txBody>
          <a:bodyPr anchorCtr="0" anchor="t" bIns="91425" lIns="91425" spcFirstLastPara="1" rIns="91425" wrap="square" tIns="91425">
            <a:spAutoFit/>
          </a:bodyPr>
          <a:lstStyle/>
          <a:p>
            <a:pPr indent="0" lvl="0" marL="457200" rtl="0" algn="l">
              <a:spcBef>
                <a:spcPts val="0"/>
              </a:spcBef>
              <a:spcAft>
                <a:spcPts val="0"/>
              </a:spcAft>
              <a:buNone/>
            </a:pPr>
            <a:r>
              <a:t/>
            </a:r>
            <a:endParaRPr>
              <a:latin typeface="Lato"/>
              <a:ea typeface="Lato"/>
              <a:cs typeface="Lato"/>
              <a:sym typeface="Lato"/>
            </a:endParaRPr>
          </a:p>
        </p:txBody>
      </p:sp>
      <p:pic>
        <p:nvPicPr>
          <p:cNvPr id="150" name="Google Shape;150;p22"/>
          <p:cNvPicPr preferRelativeResize="0"/>
          <p:nvPr/>
        </p:nvPicPr>
        <p:blipFill>
          <a:blip r:embed="rId3">
            <a:alphaModFix/>
          </a:blip>
          <a:stretch>
            <a:fillRect/>
          </a:stretch>
        </p:blipFill>
        <p:spPr>
          <a:xfrm>
            <a:off x="3608238" y="2040025"/>
            <a:ext cx="1927526" cy="1927526"/>
          </a:xfrm>
          <a:prstGeom prst="rect">
            <a:avLst/>
          </a:prstGeom>
          <a:noFill/>
          <a:ln>
            <a:noFill/>
          </a:ln>
        </p:spPr>
      </p:pic>
      <p:sp>
        <p:nvSpPr>
          <p:cNvPr id="151" name="Google Shape;151;p22"/>
          <p:cNvSpPr txBox="1"/>
          <p:nvPr/>
        </p:nvSpPr>
        <p:spPr>
          <a:xfrm>
            <a:off x="779025" y="4194700"/>
            <a:ext cx="7720200" cy="41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500">
              <a:solidFill>
                <a:schemeClr val="lt1"/>
              </a:solidFill>
              <a:latin typeface="Roboto"/>
              <a:ea typeface="Roboto"/>
              <a:cs typeface="Roboto"/>
              <a:sym typeface="Roboto"/>
            </a:endParaRPr>
          </a:p>
        </p:txBody>
      </p:sp>
      <p:sp>
        <p:nvSpPr>
          <p:cNvPr id="152" name="Google Shape;152;p22"/>
          <p:cNvSpPr txBox="1"/>
          <p:nvPr/>
        </p:nvSpPr>
        <p:spPr>
          <a:xfrm>
            <a:off x="5884700" y="1833000"/>
            <a:ext cx="2914200" cy="27705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Roboto"/>
              <a:buChar char="●"/>
            </a:pPr>
            <a:r>
              <a:rPr lang="en">
                <a:latin typeface="Roboto"/>
                <a:ea typeface="Roboto"/>
                <a:cs typeface="Roboto"/>
                <a:sym typeface="Roboto"/>
              </a:rPr>
              <a:t>High Economically Disadvantaged  rate</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Outside factors</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PD</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Leadership</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Budgeting</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Curriculum</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Multiculturalism</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Collaboration</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70% Low Scores</a:t>
            </a:r>
            <a:endParaRPr>
              <a:latin typeface="Roboto"/>
              <a:ea typeface="Roboto"/>
              <a:cs typeface="Roboto"/>
              <a:sym typeface="Roboto"/>
            </a:endParaRPr>
          </a:p>
          <a:p>
            <a:pPr indent="-317500" lvl="0" marL="457200" rtl="0" algn="l">
              <a:spcBef>
                <a:spcPts val="0"/>
              </a:spcBef>
              <a:spcAft>
                <a:spcPts val="0"/>
              </a:spcAft>
              <a:buSzPts val="1400"/>
              <a:buFont typeface="Roboto"/>
              <a:buChar char="●"/>
            </a:pPr>
            <a:r>
              <a:rPr lang="en">
                <a:latin typeface="Roboto"/>
                <a:ea typeface="Roboto"/>
                <a:cs typeface="Roboto"/>
                <a:sym typeface="Roboto"/>
              </a:rPr>
              <a:t>High deviation of scores</a:t>
            </a:r>
            <a:endParaRPr>
              <a:latin typeface="Roboto"/>
              <a:ea typeface="Roboto"/>
              <a:cs typeface="Roboto"/>
              <a:sym typeface="Roboto"/>
            </a:endParaRPr>
          </a:p>
          <a:p>
            <a:pPr indent="0" lvl="0" marL="45720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3"/>
          <p:cNvSpPr txBox="1"/>
          <p:nvPr>
            <p:ph type="title"/>
          </p:nvPr>
        </p:nvSpPr>
        <p:spPr>
          <a:xfrm>
            <a:off x="781500" y="389200"/>
            <a:ext cx="8222100" cy="7677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sz="4200"/>
              <a:t>Suggestions for Further Research</a:t>
            </a:r>
            <a:endParaRPr sz="2000"/>
          </a:p>
        </p:txBody>
      </p:sp>
      <p:sp>
        <p:nvSpPr>
          <p:cNvPr id="158" name="Google Shape;158;p23"/>
          <p:cNvSpPr txBox="1"/>
          <p:nvPr>
            <p:ph idx="1" type="body"/>
          </p:nvPr>
        </p:nvSpPr>
        <p:spPr>
          <a:xfrm>
            <a:off x="471900" y="1919075"/>
            <a:ext cx="8222100" cy="2710200"/>
          </a:xfrm>
          <a:prstGeom prst="rect">
            <a:avLst/>
          </a:prstGeom>
        </p:spPr>
        <p:txBody>
          <a:bodyPr anchorCtr="0" anchor="t" bIns="91425" lIns="91425" spcFirstLastPara="1" rIns="91425" wrap="square" tIns="91425">
            <a:normAutofit/>
          </a:bodyPr>
          <a:lstStyle/>
          <a:p>
            <a:pPr indent="0" lvl="0" marL="0" rtl="0" algn="ctr">
              <a:lnSpc>
                <a:spcPct val="100000"/>
              </a:lnSpc>
              <a:spcBef>
                <a:spcPts val="0"/>
              </a:spcBef>
              <a:spcAft>
                <a:spcPts val="0"/>
              </a:spcAft>
              <a:buNone/>
            </a:pPr>
            <a:r>
              <a:rPr lang="en" sz="2000">
                <a:solidFill>
                  <a:schemeClr val="dk1"/>
                </a:solidFill>
              </a:rPr>
              <a:t>Achieving successful arts integration is challenging. Schools with cohesive frameworks also demonstrated higher achievement. Therefore frameworks may need to be implemented with fidelity for arts integrated schools to reach higher achievement.</a:t>
            </a:r>
            <a:endParaRPr sz="2000">
              <a:solidFill>
                <a:schemeClr val="dk1"/>
              </a:solidFill>
            </a:endParaRPr>
          </a:p>
          <a:p>
            <a:pPr indent="0" lvl="0" marL="0" rtl="0" algn="ctr">
              <a:spcBef>
                <a:spcPts val="0"/>
              </a:spcBef>
              <a:spcAft>
                <a:spcPts val="0"/>
              </a:spcAft>
              <a:buNone/>
            </a:pPr>
            <a:r>
              <a:t/>
            </a:r>
            <a:endParaRPr b="1" sz="2600">
              <a:solidFill>
                <a:schemeClr val="dk1"/>
              </a:solidFill>
            </a:endParaRPr>
          </a:p>
          <a:p>
            <a:pPr indent="0" lvl="0" marL="0" rtl="0" algn="l">
              <a:spcBef>
                <a:spcPts val="1200"/>
              </a:spcBef>
              <a:spcAft>
                <a:spcPts val="1200"/>
              </a:spcAft>
              <a:buNone/>
            </a:pPr>
            <a:r>
              <a:t/>
            </a:r>
            <a:endParaRPr sz="24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4"/>
          <p:cNvSpPr txBox="1"/>
          <p:nvPr>
            <p:ph type="title"/>
          </p:nvPr>
        </p:nvSpPr>
        <p:spPr>
          <a:xfrm>
            <a:off x="265500" y="1912650"/>
            <a:ext cx="4045200" cy="13182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Four Approaches</a:t>
            </a:r>
            <a:endParaRPr/>
          </a:p>
        </p:txBody>
      </p:sp>
      <p:sp>
        <p:nvSpPr>
          <p:cNvPr id="73" name="Google Shape;73;p14"/>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p>
            <a:pPr indent="-342900" lvl="0" marL="457200" rtl="0" algn="l">
              <a:spcBef>
                <a:spcPts val="0"/>
              </a:spcBef>
              <a:spcAft>
                <a:spcPts val="0"/>
              </a:spcAft>
              <a:buSzPts val="1800"/>
              <a:buChar char="●"/>
            </a:pPr>
            <a:r>
              <a:rPr lang="en"/>
              <a:t>Subservient</a:t>
            </a:r>
            <a:endParaRPr/>
          </a:p>
          <a:p>
            <a:pPr indent="-342900" lvl="0" marL="457200" rtl="0" algn="l">
              <a:spcBef>
                <a:spcPts val="0"/>
              </a:spcBef>
              <a:spcAft>
                <a:spcPts val="0"/>
              </a:spcAft>
              <a:buSzPts val="1800"/>
              <a:buChar char="●"/>
            </a:pPr>
            <a:r>
              <a:rPr lang="en"/>
              <a:t>Affective</a:t>
            </a:r>
            <a:endParaRPr/>
          </a:p>
          <a:p>
            <a:pPr indent="-342900" lvl="0" marL="457200" rtl="0" algn="l">
              <a:spcBef>
                <a:spcPts val="0"/>
              </a:spcBef>
              <a:spcAft>
                <a:spcPts val="0"/>
              </a:spcAft>
              <a:buSzPts val="1800"/>
              <a:buChar char="●"/>
            </a:pPr>
            <a:r>
              <a:rPr lang="en"/>
              <a:t>Social </a:t>
            </a:r>
            <a:endParaRPr/>
          </a:p>
          <a:p>
            <a:pPr indent="-342900" lvl="0" marL="457200" rtl="0" algn="l">
              <a:spcBef>
                <a:spcPts val="0"/>
              </a:spcBef>
              <a:spcAft>
                <a:spcPts val="0"/>
              </a:spcAft>
              <a:buSzPts val="1800"/>
              <a:buChar char="●"/>
            </a:pPr>
            <a:r>
              <a:rPr lang="en"/>
              <a:t>Co-equal </a:t>
            </a:r>
            <a:endParaRPr/>
          </a:p>
          <a:p>
            <a:pPr indent="0" lvl="0" marL="0" rtl="0" algn="l">
              <a:spcBef>
                <a:spcPts val="1200"/>
              </a:spcBef>
              <a:spcAft>
                <a:spcPts val="0"/>
              </a:spcAft>
              <a:buNone/>
            </a:pPr>
            <a:r>
              <a:rPr b="1" lang="en"/>
              <a:t>Extensive evidence of arts integration leading to success</a:t>
            </a:r>
            <a:endParaRPr b="1"/>
          </a:p>
          <a:p>
            <a:pPr indent="0" lvl="0" marL="0" rtl="0" algn="l">
              <a:spcBef>
                <a:spcPts val="0"/>
              </a:spcBef>
              <a:spcAft>
                <a:spcPts val="0"/>
              </a:spcAft>
              <a:buNone/>
            </a:pPr>
            <a:r>
              <a:t/>
            </a:r>
            <a:endParaRPr sz="1500"/>
          </a:p>
          <a:p>
            <a:pPr indent="0" lvl="0" marL="0" rtl="0" algn="l">
              <a:spcBef>
                <a:spcPts val="1200"/>
              </a:spcBef>
              <a:spcAft>
                <a:spcPts val="1200"/>
              </a:spcAft>
              <a:buNone/>
            </a:pPr>
            <a:r>
              <a:rPr lang="en" sz="1900"/>
              <a:t>Which approach did they take?</a:t>
            </a:r>
            <a:endParaRPr sz="19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5"/>
          <p:cNvSpPr txBox="1"/>
          <p:nvPr>
            <p:ph type="title"/>
          </p:nvPr>
        </p:nvSpPr>
        <p:spPr>
          <a:xfrm>
            <a:off x="2039300" y="347350"/>
            <a:ext cx="6321600" cy="6354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Success of Arts Integration</a:t>
            </a:r>
            <a:endParaRPr/>
          </a:p>
        </p:txBody>
      </p:sp>
      <p:sp>
        <p:nvSpPr>
          <p:cNvPr id="79" name="Google Shape;79;p15"/>
          <p:cNvSpPr txBox="1"/>
          <p:nvPr>
            <p:ph idx="1" type="body"/>
          </p:nvPr>
        </p:nvSpPr>
        <p:spPr>
          <a:xfrm>
            <a:off x="471900" y="1919075"/>
            <a:ext cx="3999900" cy="27102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b="1" lang="en" sz="2100">
                <a:solidFill>
                  <a:schemeClr val="dk1"/>
                </a:solidFill>
              </a:rPr>
              <a:t>A+ program</a:t>
            </a:r>
            <a:endParaRPr b="1" sz="2100">
              <a:solidFill>
                <a:schemeClr val="dk1"/>
              </a:solidFill>
            </a:endParaRPr>
          </a:p>
          <a:p>
            <a:pPr indent="-330200" lvl="0" marL="457200" rtl="0" algn="l">
              <a:spcBef>
                <a:spcPts val="1200"/>
              </a:spcBef>
              <a:spcAft>
                <a:spcPts val="0"/>
              </a:spcAft>
              <a:buSzPts val="1600"/>
              <a:buChar char="●"/>
            </a:pPr>
            <a:r>
              <a:rPr lang="en" sz="1600"/>
              <a:t>Bugg elementary </a:t>
            </a:r>
            <a:r>
              <a:rPr i="1" lang="en" sz="1600">
                <a:latin typeface="Times New Roman"/>
                <a:ea typeface="Times New Roman"/>
                <a:cs typeface="Times New Roman"/>
                <a:sym typeface="Times New Roman"/>
              </a:rPr>
              <a:t>83.8%</a:t>
            </a:r>
            <a:r>
              <a:rPr lang="en" sz="1600">
                <a:latin typeface="Times New Roman"/>
                <a:ea typeface="Times New Roman"/>
                <a:cs typeface="Times New Roman"/>
                <a:sym typeface="Times New Roman"/>
              </a:rPr>
              <a:t> student proficiency</a:t>
            </a:r>
            <a:endParaRPr sz="1600"/>
          </a:p>
          <a:p>
            <a:pPr indent="-330200" lvl="0" marL="457200" rtl="0" algn="l">
              <a:spcBef>
                <a:spcPts val="0"/>
              </a:spcBef>
              <a:spcAft>
                <a:spcPts val="0"/>
              </a:spcAft>
              <a:buSzPts val="1600"/>
              <a:buChar char="●"/>
            </a:pPr>
            <a:r>
              <a:rPr lang="en" sz="1600"/>
              <a:t>R.N. Harris </a:t>
            </a:r>
            <a:r>
              <a:rPr i="1" lang="en" sz="1600">
                <a:latin typeface="Times New Roman"/>
                <a:ea typeface="Times New Roman"/>
                <a:cs typeface="Times New Roman"/>
                <a:sym typeface="Times New Roman"/>
              </a:rPr>
              <a:t>80.9%</a:t>
            </a:r>
            <a:r>
              <a:rPr lang="en" sz="1600">
                <a:latin typeface="Times New Roman"/>
                <a:ea typeface="Times New Roman"/>
                <a:cs typeface="Times New Roman"/>
                <a:sym typeface="Times New Roman"/>
              </a:rPr>
              <a:t> student overall proficiency</a:t>
            </a:r>
            <a:endParaRPr sz="1600">
              <a:latin typeface="Times New Roman"/>
              <a:ea typeface="Times New Roman"/>
              <a:cs typeface="Times New Roman"/>
              <a:sym typeface="Times New Roman"/>
            </a:endParaRPr>
          </a:p>
          <a:p>
            <a:pPr indent="-330200" lvl="0" marL="457200" rtl="0" algn="l">
              <a:spcBef>
                <a:spcPts val="0"/>
              </a:spcBef>
              <a:spcAft>
                <a:spcPts val="0"/>
              </a:spcAft>
              <a:buSzPts val="1600"/>
              <a:buChar char="●"/>
            </a:pPr>
            <a:r>
              <a:rPr lang="en" sz="1600"/>
              <a:t>Saluda elementary </a:t>
            </a:r>
            <a:r>
              <a:rPr i="1" lang="en" sz="1600">
                <a:latin typeface="Times New Roman"/>
                <a:ea typeface="Times New Roman"/>
                <a:cs typeface="Times New Roman"/>
                <a:sym typeface="Times New Roman"/>
              </a:rPr>
              <a:t>91.4%</a:t>
            </a:r>
            <a:r>
              <a:rPr lang="en" sz="1600">
                <a:latin typeface="Times New Roman"/>
                <a:ea typeface="Times New Roman"/>
                <a:cs typeface="Times New Roman"/>
                <a:sym typeface="Times New Roman"/>
              </a:rPr>
              <a:t> overall proficiency</a:t>
            </a:r>
            <a:r>
              <a:rPr lang="en">
                <a:latin typeface="Times New Roman"/>
                <a:ea typeface="Times New Roman"/>
                <a:cs typeface="Times New Roman"/>
                <a:sym typeface="Times New Roman"/>
              </a:rPr>
              <a:t> </a:t>
            </a:r>
            <a:r>
              <a:rPr lang="en" sz="1600"/>
              <a:t> </a:t>
            </a:r>
            <a:r>
              <a:rPr lang="en" sz="1200">
                <a:latin typeface="Times New Roman"/>
                <a:ea typeface="Times New Roman"/>
                <a:cs typeface="Times New Roman"/>
                <a:sym typeface="Times New Roman"/>
              </a:rPr>
              <a:t>(A+ Schools Program of the NC Arts Council, 2014)</a:t>
            </a:r>
            <a:endParaRPr sz="1600"/>
          </a:p>
        </p:txBody>
      </p:sp>
      <p:sp>
        <p:nvSpPr>
          <p:cNvPr id="80" name="Google Shape;80;p15"/>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Clr>
                <a:schemeClr val="dk2"/>
              </a:buClr>
              <a:buSzPts val="1100"/>
              <a:buNone/>
            </a:pPr>
            <a:r>
              <a:rPr b="1" lang="en" sz="2100">
                <a:solidFill>
                  <a:schemeClr val="dk1"/>
                </a:solidFill>
              </a:rPr>
              <a:t>United States</a:t>
            </a:r>
            <a:endParaRPr b="1" sz="2100">
              <a:solidFill>
                <a:schemeClr val="dk1"/>
              </a:solidFill>
            </a:endParaRPr>
          </a:p>
          <a:p>
            <a:pPr indent="-330200" lvl="0" marL="457200" rtl="0" algn="l">
              <a:spcBef>
                <a:spcPts val="1200"/>
              </a:spcBef>
              <a:spcAft>
                <a:spcPts val="0"/>
              </a:spcAft>
              <a:buSzPts val="1600"/>
              <a:buChar char="●"/>
            </a:pPr>
            <a:r>
              <a:rPr lang="en" sz="1600">
                <a:latin typeface="Times New Roman"/>
                <a:ea typeface="Times New Roman"/>
                <a:cs typeface="Times New Roman"/>
                <a:sym typeface="Times New Roman"/>
              </a:rPr>
              <a:t>Turnaround Arts Program: All 8 schools showed growth in either math or reading, and the average of all 8 schools after only two years of implementation showed reading proficiency scores increase of </a:t>
            </a:r>
            <a:r>
              <a:rPr i="1" lang="en" sz="1600">
                <a:latin typeface="Times New Roman"/>
                <a:ea typeface="Times New Roman"/>
                <a:cs typeface="Times New Roman"/>
                <a:sym typeface="Times New Roman"/>
              </a:rPr>
              <a:t>23%</a:t>
            </a:r>
            <a:r>
              <a:rPr lang="en" sz="1600">
                <a:latin typeface="Times New Roman"/>
                <a:ea typeface="Times New Roman"/>
                <a:cs typeface="Times New Roman"/>
                <a:sym typeface="Times New Roman"/>
              </a:rPr>
              <a:t>, and math proficiency scores of </a:t>
            </a:r>
            <a:r>
              <a:rPr i="1" lang="en" sz="1600">
                <a:latin typeface="Times New Roman"/>
                <a:ea typeface="Times New Roman"/>
                <a:cs typeface="Times New Roman"/>
                <a:sym typeface="Times New Roman"/>
              </a:rPr>
              <a:t>13%</a:t>
            </a:r>
            <a:r>
              <a:rPr lang="en" sz="1600">
                <a:latin typeface="Times New Roman"/>
                <a:ea typeface="Times New Roman"/>
                <a:cs typeface="Times New Roman"/>
                <a:sym typeface="Times New Roman"/>
              </a:rPr>
              <a:t> </a:t>
            </a:r>
            <a:r>
              <a:rPr lang="en" sz="1200">
                <a:latin typeface="Times New Roman"/>
                <a:ea typeface="Times New Roman"/>
                <a:cs typeface="Times New Roman"/>
                <a:sym typeface="Times New Roman"/>
              </a:rPr>
              <a:t>(Stoelinga et al., 2015). </a:t>
            </a:r>
            <a:endParaRPr sz="1800"/>
          </a:p>
        </p:txBody>
      </p:sp>
      <p:sp>
        <p:nvSpPr>
          <p:cNvPr id="81" name="Google Shape;81;p15"/>
          <p:cNvSpPr txBox="1"/>
          <p:nvPr/>
        </p:nvSpPr>
        <p:spPr>
          <a:xfrm>
            <a:off x="3869400" y="789000"/>
            <a:ext cx="2167200" cy="692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900">
                <a:solidFill>
                  <a:schemeClr val="lt1"/>
                </a:solidFill>
                <a:latin typeface="Times New Roman"/>
                <a:ea typeface="Times New Roman"/>
                <a:cs typeface="Times New Roman"/>
                <a:sym typeface="Times New Roman"/>
              </a:rPr>
              <a:t>Affective:</a:t>
            </a:r>
            <a:endParaRPr b="1" sz="1900">
              <a:solidFill>
                <a:schemeClr val="lt1"/>
              </a:solidFill>
              <a:latin typeface="Times New Roman"/>
              <a:ea typeface="Times New Roman"/>
              <a:cs typeface="Times New Roman"/>
              <a:sym typeface="Times New Roman"/>
            </a:endParaRPr>
          </a:p>
          <a:p>
            <a:pPr indent="0" lvl="0" marL="0" rtl="0" algn="l">
              <a:spcBef>
                <a:spcPts val="0"/>
              </a:spcBef>
              <a:spcAft>
                <a:spcPts val="0"/>
              </a:spcAft>
              <a:buNone/>
            </a:pPr>
            <a:r>
              <a:t/>
            </a:r>
            <a:endParaRPr>
              <a:latin typeface="Lato"/>
              <a:ea typeface="Lato"/>
              <a:cs typeface="Lato"/>
              <a:sym typeface="Lato"/>
            </a:endParaRPr>
          </a:p>
        </p:txBody>
      </p:sp>
      <p:sp>
        <p:nvSpPr>
          <p:cNvPr id="82" name="Google Shape;82;p15"/>
          <p:cNvSpPr txBox="1"/>
          <p:nvPr/>
        </p:nvSpPr>
        <p:spPr>
          <a:xfrm>
            <a:off x="3859225" y="1680775"/>
            <a:ext cx="3559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chemeClr val="dk1"/>
                </a:solidFill>
                <a:latin typeface="Lato"/>
                <a:ea typeface="Lato"/>
                <a:cs typeface="Lato"/>
                <a:sym typeface="Lato"/>
              </a:rPr>
              <a:t>Effective:</a:t>
            </a:r>
            <a:endParaRPr b="1" sz="1800">
              <a:solidFill>
                <a:schemeClr val="dk1"/>
              </a:solidFill>
              <a:latin typeface="Lato"/>
              <a:ea typeface="Lato"/>
              <a:cs typeface="Lato"/>
              <a:sym typeface="Lato"/>
            </a:endParaRPr>
          </a:p>
        </p:txBody>
      </p:sp>
      <p:sp>
        <p:nvSpPr>
          <p:cNvPr id="83" name="Google Shape;83;p15"/>
          <p:cNvSpPr txBox="1"/>
          <p:nvPr/>
        </p:nvSpPr>
        <p:spPr>
          <a:xfrm>
            <a:off x="3546925" y="1211350"/>
            <a:ext cx="2596800" cy="4311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SzPts val="1600"/>
              <a:buFont typeface="Times New Roman"/>
              <a:buChar char="●"/>
            </a:pPr>
            <a:r>
              <a:rPr lang="en" sz="1600">
                <a:latin typeface="Times New Roman"/>
                <a:ea typeface="Times New Roman"/>
                <a:cs typeface="Times New Roman"/>
                <a:sym typeface="Times New Roman"/>
              </a:rPr>
              <a:t>SEL</a:t>
            </a:r>
            <a:endParaRPr sz="1600">
              <a:latin typeface="Times New Roman"/>
              <a:ea typeface="Times New Roman"/>
              <a:cs typeface="Times New Roman"/>
              <a:sym typeface="Times New Roman"/>
            </a:endParaRPr>
          </a:p>
        </p:txBody>
      </p:sp>
      <p:sp>
        <p:nvSpPr>
          <p:cNvPr id="84" name="Google Shape;84;p15"/>
          <p:cNvSpPr txBox="1"/>
          <p:nvPr/>
        </p:nvSpPr>
        <p:spPr>
          <a:xfrm>
            <a:off x="6761450" y="1228450"/>
            <a:ext cx="2297100" cy="4311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SzPts val="1600"/>
              <a:buFont typeface="Times New Roman"/>
              <a:buChar char="●"/>
            </a:pPr>
            <a:r>
              <a:rPr lang="en" sz="1600">
                <a:latin typeface="Times New Roman"/>
                <a:ea typeface="Times New Roman"/>
                <a:cs typeface="Times New Roman"/>
                <a:sym typeface="Times New Roman"/>
              </a:rPr>
              <a:t>Positive Climate</a:t>
            </a:r>
            <a:endParaRPr sz="1600">
              <a:latin typeface="Times New Roman"/>
              <a:ea typeface="Times New Roman"/>
              <a:cs typeface="Times New Roman"/>
              <a:sym typeface="Times New Roman"/>
            </a:endParaRPr>
          </a:p>
        </p:txBody>
      </p:sp>
      <p:sp>
        <p:nvSpPr>
          <p:cNvPr id="85" name="Google Shape;85;p15"/>
          <p:cNvSpPr txBox="1"/>
          <p:nvPr/>
        </p:nvSpPr>
        <p:spPr>
          <a:xfrm>
            <a:off x="169775" y="1212175"/>
            <a:ext cx="2476800" cy="4311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SzPts val="1600"/>
              <a:buFont typeface="Times New Roman"/>
              <a:buChar char="●"/>
            </a:pPr>
            <a:r>
              <a:rPr lang="en" sz="1600">
                <a:latin typeface="Times New Roman"/>
                <a:ea typeface="Times New Roman"/>
                <a:cs typeface="Times New Roman"/>
                <a:sym typeface="Times New Roman"/>
              </a:rPr>
              <a:t>Multisensory</a:t>
            </a:r>
            <a:endParaRPr>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6"/>
          <p:cNvSpPr txBox="1"/>
          <p:nvPr>
            <p:ph type="title"/>
          </p:nvPr>
        </p:nvSpPr>
        <p:spPr>
          <a:xfrm>
            <a:off x="64850" y="-693200"/>
            <a:ext cx="9068400" cy="17052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2100"/>
              <a:t>To answer these research questions:</a:t>
            </a:r>
            <a:endParaRPr sz="2100"/>
          </a:p>
        </p:txBody>
      </p:sp>
      <p:sp>
        <p:nvSpPr>
          <p:cNvPr id="91" name="Google Shape;91;p16"/>
          <p:cNvSpPr txBox="1"/>
          <p:nvPr>
            <p:ph idx="1" type="body"/>
          </p:nvPr>
        </p:nvSpPr>
        <p:spPr>
          <a:xfrm>
            <a:off x="471900" y="1919075"/>
            <a:ext cx="39999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100">
                <a:solidFill>
                  <a:schemeClr val="dk1"/>
                </a:solidFill>
              </a:rPr>
              <a:t>Quantitative	</a:t>
            </a:r>
            <a:endParaRPr b="1" sz="2100">
              <a:solidFill>
                <a:schemeClr val="dk1"/>
              </a:solidFill>
            </a:endParaRPr>
          </a:p>
          <a:p>
            <a:pPr indent="-330200" lvl="0" marL="457200" rtl="0" algn="l">
              <a:spcBef>
                <a:spcPts val="1200"/>
              </a:spcBef>
              <a:spcAft>
                <a:spcPts val="0"/>
              </a:spcAft>
              <a:buSzPts val="1600"/>
              <a:buChar char="●"/>
            </a:pPr>
            <a:r>
              <a:rPr lang="en" sz="1600"/>
              <a:t>37 A+, 37 districts</a:t>
            </a:r>
            <a:endParaRPr sz="1600"/>
          </a:p>
          <a:p>
            <a:pPr indent="-330200" lvl="0" marL="457200" rtl="0" algn="l">
              <a:spcBef>
                <a:spcPts val="0"/>
              </a:spcBef>
              <a:spcAft>
                <a:spcPts val="0"/>
              </a:spcAft>
              <a:buSzPts val="1600"/>
              <a:buChar char="●"/>
            </a:pPr>
            <a:r>
              <a:rPr lang="en" sz="1600"/>
              <a:t>Proficiency scores from beginning of implementation,  5 years later, and 2019</a:t>
            </a:r>
            <a:endParaRPr sz="1600"/>
          </a:p>
          <a:p>
            <a:pPr indent="-330200" lvl="0" marL="457200" rtl="0" algn="l">
              <a:spcBef>
                <a:spcPts val="0"/>
              </a:spcBef>
              <a:spcAft>
                <a:spcPts val="0"/>
              </a:spcAft>
              <a:buSzPts val="1600"/>
              <a:buChar char="●"/>
            </a:pPr>
            <a:r>
              <a:rPr lang="en" sz="1600"/>
              <a:t>Absenteeism, Economically disadvantaged status, and number of arts</a:t>
            </a:r>
            <a:endParaRPr sz="1600"/>
          </a:p>
        </p:txBody>
      </p:sp>
      <p:sp>
        <p:nvSpPr>
          <p:cNvPr id="92" name="Google Shape;92;p16"/>
          <p:cNvSpPr txBox="1"/>
          <p:nvPr>
            <p:ph idx="2" type="body"/>
          </p:nvPr>
        </p:nvSpPr>
        <p:spPr>
          <a:xfrm>
            <a:off x="5151450" y="1919075"/>
            <a:ext cx="39999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100">
                <a:solidFill>
                  <a:schemeClr val="dk1"/>
                </a:solidFill>
              </a:rPr>
              <a:t>Qualitative</a:t>
            </a:r>
            <a:endParaRPr b="1" sz="2100">
              <a:solidFill>
                <a:schemeClr val="dk1"/>
              </a:solidFill>
            </a:endParaRPr>
          </a:p>
          <a:p>
            <a:pPr indent="-330200" lvl="0" marL="457200" rtl="0" algn="l">
              <a:spcBef>
                <a:spcPts val="1200"/>
              </a:spcBef>
              <a:spcAft>
                <a:spcPts val="0"/>
              </a:spcAft>
              <a:buSzPts val="1600"/>
              <a:buChar char="●"/>
            </a:pPr>
            <a:r>
              <a:rPr lang="en" sz="1600"/>
              <a:t>3 interviews</a:t>
            </a:r>
            <a:endParaRPr sz="1600"/>
          </a:p>
          <a:p>
            <a:pPr indent="-330200" lvl="0" marL="457200" rtl="0" algn="l">
              <a:spcBef>
                <a:spcPts val="0"/>
              </a:spcBef>
              <a:spcAft>
                <a:spcPts val="0"/>
              </a:spcAft>
              <a:buSzPts val="1600"/>
              <a:buChar char="●"/>
            </a:pPr>
            <a:r>
              <a:rPr lang="en" sz="1600"/>
              <a:t>1 A+ administrator</a:t>
            </a:r>
            <a:endParaRPr sz="1600"/>
          </a:p>
          <a:p>
            <a:pPr indent="-330200" lvl="0" marL="457200" rtl="0" algn="l">
              <a:spcBef>
                <a:spcPts val="0"/>
              </a:spcBef>
              <a:spcAft>
                <a:spcPts val="0"/>
              </a:spcAft>
              <a:buSzPts val="1600"/>
              <a:buChar char="●"/>
            </a:pPr>
            <a:r>
              <a:rPr lang="en" sz="1600"/>
              <a:t>2 A+ school leaders</a:t>
            </a:r>
            <a:endParaRPr sz="1600"/>
          </a:p>
          <a:p>
            <a:pPr indent="-330200" lvl="0" marL="457200" rtl="0" algn="l">
              <a:spcBef>
                <a:spcPts val="0"/>
              </a:spcBef>
              <a:spcAft>
                <a:spcPts val="0"/>
              </a:spcAft>
              <a:buSzPts val="1600"/>
              <a:buChar char="●"/>
            </a:pPr>
            <a:r>
              <a:rPr lang="en" sz="1600"/>
              <a:t>Frameworks, school climate, evidence of success</a:t>
            </a:r>
            <a:endParaRPr sz="1600"/>
          </a:p>
        </p:txBody>
      </p:sp>
      <p:sp>
        <p:nvSpPr>
          <p:cNvPr id="93" name="Google Shape;93;p16"/>
          <p:cNvSpPr txBox="1"/>
          <p:nvPr/>
        </p:nvSpPr>
        <p:spPr>
          <a:xfrm>
            <a:off x="1178500" y="-14400"/>
            <a:ext cx="67815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3000">
                <a:latin typeface="Raleway"/>
                <a:ea typeface="Raleway"/>
                <a:cs typeface="Raleway"/>
                <a:sym typeface="Raleway"/>
              </a:rPr>
              <a:t>Research Design</a:t>
            </a:r>
            <a:endParaRPr b="1" sz="3000">
              <a:latin typeface="Raleway"/>
              <a:ea typeface="Raleway"/>
              <a:cs typeface="Raleway"/>
              <a:sym typeface="Raleway"/>
            </a:endParaRPr>
          </a:p>
        </p:txBody>
      </p:sp>
      <p:sp>
        <p:nvSpPr>
          <p:cNvPr id="94" name="Google Shape;94;p16"/>
          <p:cNvSpPr txBox="1"/>
          <p:nvPr/>
        </p:nvSpPr>
        <p:spPr>
          <a:xfrm>
            <a:off x="0" y="887300"/>
            <a:ext cx="9068400" cy="7620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1500">
                <a:solidFill>
                  <a:schemeClr val="lt1"/>
                </a:solidFill>
                <a:latin typeface="Times New Roman"/>
                <a:ea typeface="Times New Roman"/>
                <a:cs typeface="Times New Roman"/>
                <a:sym typeface="Times New Roman"/>
              </a:rPr>
              <a:t>What are the methods used to implement arts integration?         What challenges do schools face in implementation? </a:t>
            </a:r>
            <a:endParaRPr sz="1500">
              <a:solidFill>
                <a:schemeClr val="lt1"/>
              </a:solidFill>
              <a:latin typeface="Times New Roman"/>
              <a:ea typeface="Times New Roman"/>
              <a:cs typeface="Times New Roman"/>
              <a:sym typeface="Times New Roman"/>
            </a:endParaRPr>
          </a:p>
          <a:p>
            <a:pPr indent="0" lvl="0" marL="0" rtl="0" algn="ctr">
              <a:lnSpc>
                <a:spcPct val="150000"/>
              </a:lnSpc>
              <a:spcBef>
                <a:spcPts val="0"/>
              </a:spcBef>
              <a:spcAft>
                <a:spcPts val="0"/>
              </a:spcAft>
              <a:buNone/>
            </a:pPr>
            <a:r>
              <a:rPr lang="en" sz="1500">
                <a:solidFill>
                  <a:schemeClr val="lt1"/>
                </a:solidFill>
                <a:latin typeface="Times New Roman"/>
                <a:ea typeface="Times New Roman"/>
                <a:cs typeface="Times New Roman"/>
                <a:sym typeface="Times New Roman"/>
              </a:rPr>
              <a:t>How effective has NC’s A+ program been at increasing standardized test scores?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17"/>
          <p:cNvSpPr txBox="1"/>
          <p:nvPr>
            <p:ph type="title"/>
          </p:nvPr>
        </p:nvSpPr>
        <p:spPr>
          <a:xfrm>
            <a:off x="289625" y="336125"/>
            <a:ext cx="8729100" cy="6354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Quantitative Results:             </a:t>
            </a:r>
            <a:endParaRPr/>
          </a:p>
        </p:txBody>
      </p:sp>
      <p:sp>
        <p:nvSpPr>
          <p:cNvPr id="100" name="Google Shape;100;p17"/>
          <p:cNvSpPr txBox="1"/>
          <p:nvPr>
            <p:ph idx="1" type="body"/>
          </p:nvPr>
        </p:nvSpPr>
        <p:spPr>
          <a:xfrm>
            <a:off x="365025" y="1132500"/>
            <a:ext cx="3071400" cy="3541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100">
                <a:solidFill>
                  <a:schemeClr val="lt1"/>
                </a:solidFill>
              </a:rPr>
              <a:t>Lowest-Proficiency</a:t>
            </a:r>
            <a:endParaRPr b="1" sz="2100">
              <a:solidFill>
                <a:schemeClr val="lt1"/>
              </a:solidFill>
            </a:endParaRPr>
          </a:p>
          <a:p>
            <a:pPr indent="-304800" lvl="0" marL="457200" rtl="0" algn="l">
              <a:spcBef>
                <a:spcPts val="1200"/>
              </a:spcBef>
              <a:spcAft>
                <a:spcPts val="0"/>
              </a:spcAft>
              <a:buClr>
                <a:srgbClr val="000000"/>
              </a:buClr>
              <a:buSzPts val="1200"/>
              <a:buChar char="●"/>
            </a:pPr>
            <a:r>
              <a:rPr lang="en" sz="1200">
                <a:solidFill>
                  <a:srgbClr val="000000"/>
                </a:solidFill>
              </a:rPr>
              <a:t>Scores decreased progressively</a:t>
            </a:r>
            <a:endParaRPr sz="1200">
              <a:solidFill>
                <a:srgbClr val="000000"/>
              </a:solidFill>
            </a:endParaRPr>
          </a:p>
          <a:p>
            <a:pPr indent="-304800" lvl="0" marL="457200" rtl="0" algn="l">
              <a:spcBef>
                <a:spcPts val="0"/>
              </a:spcBef>
              <a:spcAft>
                <a:spcPts val="0"/>
              </a:spcAft>
              <a:buClr>
                <a:srgbClr val="000000"/>
              </a:buClr>
              <a:buSzPts val="1200"/>
              <a:buChar char="●"/>
            </a:pPr>
            <a:r>
              <a:rPr lang="en" sz="1200">
                <a:solidFill>
                  <a:srgbClr val="000000"/>
                </a:solidFill>
              </a:rPr>
              <a:t>Lowest five: 22-42%</a:t>
            </a:r>
            <a:endParaRPr sz="1200">
              <a:solidFill>
                <a:srgbClr val="000000"/>
              </a:solidFill>
            </a:endParaRPr>
          </a:p>
          <a:p>
            <a:pPr indent="-304800" lvl="0" marL="457200" rtl="0" algn="l">
              <a:spcBef>
                <a:spcPts val="0"/>
              </a:spcBef>
              <a:spcAft>
                <a:spcPts val="0"/>
              </a:spcAft>
              <a:buClr>
                <a:srgbClr val="000000"/>
              </a:buClr>
              <a:buSzPts val="1200"/>
              <a:buChar char="●"/>
            </a:pPr>
            <a:r>
              <a:rPr lang="en" sz="1200">
                <a:solidFill>
                  <a:srgbClr val="000000"/>
                </a:solidFill>
              </a:rPr>
              <a:t>70% lower than 65%</a:t>
            </a:r>
            <a:endParaRPr sz="1200">
              <a:solidFill>
                <a:srgbClr val="000000"/>
              </a:solidFill>
            </a:endParaRPr>
          </a:p>
          <a:p>
            <a:pPr indent="-304800" lvl="0" marL="457200" rtl="0" algn="l">
              <a:spcBef>
                <a:spcPts val="0"/>
              </a:spcBef>
              <a:spcAft>
                <a:spcPts val="0"/>
              </a:spcAft>
              <a:buClr>
                <a:srgbClr val="000000"/>
              </a:buClr>
              <a:buSzPts val="1200"/>
              <a:buChar char="●"/>
            </a:pPr>
            <a:r>
              <a:rPr lang="en" sz="1200">
                <a:solidFill>
                  <a:srgbClr val="000000"/>
                </a:solidFill>
              </a:rPr>
              <a:t>ED rates </a:t>
            </a:r>
            <a:r>
              <a:rPr lang="en" sz="1200">
                <a:solidFill>
                  <a:srgbClr val="000000"/>
                </a:solidFill>
                <a:latin typeface="Times New Roman"/>
                <a:ea typeface="Times New Roman"/>
                <a:cs typeface="Times New Roman"/>
                <a:sym typeface="Times New Roman"/>
              </a:rPr>
              <a:t>61-83% </a:t>
            </a:r>
            <a:endParaRPr sz="1200">
              <a:solidFill>
                <a:srgbClr val="000000"/>
              </a:solidFill>
            </a:endParaRPr>
          </a:p>
        </p:txBody>
      </p:sp>
      <p:sp>
        <p:nvSpPr>
          <p:cNvPr id="101" name="Google Shape;101;p17"/>
          <p:cNvSpPr txBox="1"/>
          <p:nvPr/>
        </p:nvSpPr>
        <p:spPr>
          <a:xfrm>
            <a:off x="6871325" y="1155000"/>
            <a:ext cx="3071400" cy="4002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t/>
            </a:r>
            <a:endParaRPr>
              <a:solidFill>
                <a:schemeClr val="dk2"/>
              </a:solidFill>
              <a:latin typeface="Lato"/>
              <a:ea typeface="Lato"/>
              <a:cs typeface="Lato"/>
              <a:sym typeface="Lato"/>
            </a:endParaRPr>
          </a:p>
        </p:txBody>
      </p:sp>
      <p:pic>
        <p:nvPicPr>
          <p:cNvPr id="102" name="Google Shape;102;p17"/>
          <p:cNvPicPr preferRelativeResize="0"/>
          <p:nvPr/>
        </p:nvPicPr>
        <p:blipFill>
          <a:blip r:embed="rId3">
            <a:alphaModFix/>
          </a:blip>
          <a:stretch>
            <a:fillRect/>
          </a:stretch>
        </p:blipFill>
        <p:spPr>
          <a:xfrm>
            <a:off x="4419775" y="2436925"/>
            <a:ext cx="4656500" cy="2739125"/>
          </a:xfrm>
          <a:prstGeom prst="rect">
            <a:avLst/>
          </a:prstGeom>
          <a:noFill/>
          <a:ln>
            <a:noFill/>
          </a:ln>
        </p:spPr>
      </p:pic>
      <p:sp>
        <p:nvSpPr>
          <p:cNvPr id="103" name="Google Shape;103;p17"/>
          <p:cNvSpPr txBox="1"/>
          <p:nvPr/>
        </p:nvSpPr>
        <p:spPr>
          <a:xfrm>
            <a:off x="4793950" y="2037425"/>
            <a:ext cx="5752800" cy="671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04" name="Google Shape;104;p17"/>
          <p:cNvSpPr txBox="1"/>
          <p:nvPr>
            <p:ph idx="2" type="body"/>
          </p:nvPr>
        </p:nvSpPr>
        <p:spPr>
          <a:xfrm>
            <a:off x="3389075" y="1132500"/>
            <a:ext cx="3071400" cy="3541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2100">
                <a:solidFill>
                  <a:schemeClr val="lt1"/>
                </a:solidFill>
              </a:rPr>
              <a:t>Highest-Proficiency</a:t>
            </a:r>
            <a:endParaRPr b="1" sz="2100">
              <a:solidFill>
                <a:schemeClr val="lt1"/>
              </a:solidFill>
            </a:endParaRPr>
          </a:p>
          <a:p>
            <a:pPr indent="-304800" lvl="0" marL="457200" rtl="0" algn="l">
              <a:spcBef>
                <a:spcPts val="1200"/>
              </a:spcBef>
              <a:spcAft>
                <a:spcPts val="0"/>
              </a:spcAft>
              <a:buClr>
                <a:srgbClr val="000000"/>
              </a:buClr>
              <a:buSzPts val="1200"/>
              <a:buChar char="●"/>
            </a:pPr>
            <a:r>
              <a:rPr lang="en" sz="1200">
                <a:solidFill>
                  <a:srgbClr val="000000"/>
                </a:solidFill>
              </a:rPr>
              <a:t>Highest score outperforms all corresponding districts</a:t>
            </a:r>
            <a:endParaRPr sz="1200">
              <a:solidFill>
                <a:srgbClr val="000000"/>
              </a:solidFill>
            </a:endParaRPr>
          </a:p>
          <a:p>
            <a:pPr indent="-304800" lvl="0" marL="457200" rtl="0" algn="l">
              <a:spcBef>
                <a:spcPts val="0"/>
              </a:spcBef>
              <a:spcAft>
                <a:spcPts val="0"/>
              </a:spcAft>
              <a:buClr>
                <a:srgbClr val="000000"/>
              </a:buClr>
              <a:buSzPts val="1200"/>
              <a:buChar char="●"/>
            </a:pPr>
            <a:r>
              <a:rPr lang="en" sz="1200">
                <a:solidFill>
                  <a:srgbClr val="000000"/>
                </a:solidFill>
              </a:rPr>
              <a:t>Top five: 76-83%</a:t>
            </a:r>
            <a:endParaRPr sz="1200">
              <a:solidFill>
                <a:srgbClr val="000000"/>
              </a:solidFill>
            </a:endParaRPr>
          </a:p>
          <a:p>
            <a:pPr indent="-304800" lvl="0" marL="457200" rtl="0" algn="l">
              <a:spcBef>
                <a:spcPts val="0"/>
              </a:spcBef>
              <a:spcAft>
                <a:spcPts val="0"/>
              </a:spcAft>
              <a:buClr>
                <a:srgbClr val="000000"/>
              </a:buClr>
              <a:buSzPts val="1200"/>
              <a:buChar char="●"/>
            </a:pPr>
            <a:r>
              <a:rPr lang="en" sz="1200">
                <a:solidFill>
                  <a:srgbClr val="000000"/>
                </a:solidFill>
              </a:rPr>
              <a:t>30% higher than 65%</a:t>
            </a:r>
            <a:endParaRPr sz="1200">
              <a:solidFill>
                <a:srgbClr val="000000"/>
              </a:solidFill>
            </a:endParaRPr>
          </a:p>
          <a:p>
            <a:pPr indent="-304800" lvl="0" marL="457200" rtl="0" algn="l">
              <a:spcBef>
                <a:spcPts val="0"/>
              </a:spcBef>
              <a:spcAft>
                <a:spcPts val="0"/>
              </a:spcAft>
              <a:buClr>
                <a:srgbClr val="000000"/>
              </a:buClr>
              <a:buSzPts val="1200"/>
              <a:buChar char="●"/>
            </a:pPr>
            <a:r>
              <a:rPr lang="en" sz="1200">
                <a:solidFill>
                  <a:srgbClr val="000000"/>
                </a:solidFill>
              </a:rPr>
              <a:t>ED rates </a:t>
            </a:r>
            <a:r>
              <a:rPr lang="en" sz="1200">
                <a:solidFill>
                  <a:srgbClr val="000000"/>
                </a:solidFill>
                <a:latin typeface="Times New Roman"/>
                <a:ea typeface="Times New Roman"/>
                <a:cs typeface="Times New Roman"/>
                <a:sym typeface="Times New Roman"/>
              </a:rPr>
              <a:t>10-56%</a:t>
            </a:r>
            <a:endParaRPr sz="1200">
              <a:solidFill>
                <a:srgbClr val="000000"/>
              </a:solidFill>
            </a:endParaRPr>
          </a:p>
        </p:txBody>
      </p:sp>
      <p:sp>
        <p:nvSpPr>
          <p:cNvPr id="105" name="Google Shape;105;p17"/>
          <p:cNvSpPr txBox="1"/>
          <p:nvPr/>
        </p:nvSpPr>
        <p:spPr>
          <a:xfrm>
            <a:off x="5372875" y="2436925"/>
            <a:ext cx="3600000" cy="3693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1200"/>
              </a:spcBef>
              <a:spcAft>
                <a:spcPts val="1200"/>
              </a:spcAft>
              <a:buNone/>
            </a:pPr>
            <a:r>
              <a:rPr lang="en" sz="1200">
                <a:latin typeface="Times New Roman"/>
                <a:ea typeface="Times New Roman"/>
                <a:cs typeface="Times New Roman"/>
                <a:sym typeface="Times New Roman"/>
              </a:rPr>
              <a:t>2019 Scores at A+ Schools and Time in A+</a:t>
            </a:r>
            <a:endParaRPr sz="1200">
              <a:latin typeface="Times New Roman"/>
              <a:ea typeface="Times New Roman"/>
              <a:cs typeface="Times New Roman"/>
              <a:sym typeface="Times New Roman"/>
            </a:endParaRPr>
          </a:p>
        </p:txBody>
      </p:sp>
      <p:sp>
        <p:nvSpPr>
          <p:cNvPr id="106" name="Google Shape;106;p17"/>
          <p:cNvSpPr txBox="1"/>
          <p:nvPr/>
        </p:nvSpPr>
        <p:spPr>
          <a:xfrm>
            <a:off x="139825" y="2806450"/>
            <a:ext cx="31761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t/>
            </a:r>
            <a:endParaRPr sz="1200">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8"/>
          <p:cNvSpPr txBox="1"/>
          <p:nvPr>
            <p:ph type="title"/>
          </p:nvPr>
        </p:nvSpPr>
        <p:spPr>
          <a:xfrm>
            <a:off x="-539325" y="-125025"/>
            <a:ext cx="10197300" cy="13269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Districts Compared to A+ Schools:</a:t>
            </a:r>
            <a:endParaRPr/>
          </a:p>
          <a:p>
            <a:pPr indent="0" lvl="0" marL="0" rtl="0" algn="ctr">
              <a:spcBef>
                <a:spcPts val="0"/>
              </a:spcBef>
              <a:spcAft>
                <a:spcPts val="0"/>
              </a:spcAft>
              <a:buNone/>
            </a:pPr>
            <a:r>
              <a:rPr lang="en" sz="2300"/>
              <a:t>2019 Average Scores and Number of Arts </a:t>
            </a:r>
            <a:endParaRPr sz="2300"/>
          </a:p>
        </p:txBody>
      </p:sp>
      <p:sp>
        <p:nvSpPr>
          <p:cNvPr id="112" name="Google Shape;112;p18"/>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13" name="Google Shape;113;p18"/>
          <p:cNvPicPr preferRelativeResize="0"/>
          <p:nvPr/>
        </p:nvPicPr>
        <p:blipFill>
          <a:blip r:embed="rId3">
            <a:alphaModFix/>
          </a:blip>
          <a:stretch>
            <a:fillRect/>
          </a:stretch>
        </p:blipFill>
        <p:spPr>
          <a:xfrm>
            <a:off x="4212141" y="2081077"/>
            <a:ext cx="4827259" cy="2841500"/>
          </a:xfrm>
          <a:prstGeom prst="rect">
            <a:avLst/>
          </a:prstGeom>
          <a:noFill/>
          <a:ln>
            <a:noFill/>
          </a:ln>
        </p:spPr>
      </p:pic>
      <p:pic>
        <p:nvPicPr>
          <p:cNvPr id="114" name="Google Shape;114;p18"/>
          <p:cNvPicPr preferRelativeResize="0"/>
          <p:nvPr/>
        </p:nvPicPr>
        <p:blipFill>
          <a:blip r:embed="rId4">
            <a:alphaModFix/>
          </a:blip>
          <a:stretch>
            <a:fillRect/>
          </a:stretch>
        </p:blipFill>
        <p:spPr>
          <a:xfrm>
            <a:off x="-283500" y="2197225"/>
            <a:ext cx="4709026" cy="2539525"/>
          </a:xfrm>
          <a:prstGeom prst="rect">
            <a:avLst/>
          </a:prstGeom>
          <a:noFill/>
          <a:ln>
            <a:noFill/>
          </a:ln>
        </p:spPr>
      </p:pic>
      <p:sp>
        <p:nvSpPr>
          <p:cNvPr id="115" name="Google Shape;115;p18"/>
          <p:cNvSpPr txBox="1"/>
          <p:nvPr/>
        </p:nvSpPr>
        <p:spPr>
          <a:xfrm>
            <a:off x="647213" y="2142125"/>
            <a:ext cx="30000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a:latin typeface="Times New Roman"/>
                <a:ea typeface="Times New Roman"/>
                <a:cs typeface="Times New Roman"/>
                <a:sym typeface="Times New Roman"/>
              </a:rPr>
              <a:t>Average 2019 Scores Districts and A+ Schools</a:t>
            </a:r>
            <a:endParaRPr sz="1200">
              <a:latin typeface="Times New Roman"/>
              <a:ea typeface="Times New Roman"/>
              <a:cs typeface="Times New Roman"/>
              <a:sym typeface="Times New Roman"/>
            </a:endParaRPr>
          </a:p>
        </p:txBody>
      </p:sp>
      <p:sp>
        <p:nvSpPr>
          <p:cNvPr id="116" name="Google Shape;116;p18"/>
          <p:cNvSpPr txBox="1"/>
          <p:nvPr>
            <p:ph idx="1" type="body"/>
          </p:nvPr>
        </p:nvSpPr>
        <p:spPr>
          <a:xfrm>
            <a:off x="4832675" y="1947550"/>
            <a:ext cx="3999900" cy="4278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en" sz="1200">
                <a:solidFill>
                  <a:srgbClr val="000000"/>
                </a:solidFill>
                <a:latin typeface="Times New Roman"/>
                <a:ea typeface="Times New Roman"/>
                <a:cs typeface="Times New Roman"/>
                <a:sym typeface="Times New Roman"/>
              </a:rPr>
              <a:t>Number of Arts and 2019 A+ School Scores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9"/>
          <p:cNvSpPr txBox="1"/>
          <p:nvPr>
            <p:ph type="title"/>
          </p:nvPr>
        </p:nvSpPr>
        <p:spPr>
          <a:xfrm>
            <a:off x="471900" y="179775"/>
            <a:ext cx="8222100" cy="1326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Districts </a:t>
            </a:r>
            <a:r>
              <a:rPr lang="en"/>
              <a:t>Compared </a:t>
            </a:r>
            <a:r>
              <a:rPr lang="en"/>
              <a:t>to A+ Schools:</a:t>
            </a:r>
            <a:endParaRPr/>
          </a:p>
          <a:p>
            <a:pPr indent="0" lvl="0" marL="0" rtl="0" algn="ctr">
              <a:spcBef>
                <a:spcPts val="0"/>
              </a:spcBef>
              <a:spcAft>
                <a:spcPts val="0"/>
              </a:spcAft>
              <a:buNone/>
            </a:pPr>
            <a:r>
              <a:t/>
            </a:r>
            <a:endParaRPr sz="2400"/>
          </a:p>
        </p:txBody>
      </p:sp>
      <p:sp>
        <p:nvSpPr>
          <p:cNvPr id="122" name="Google Shape;122;p19"/>
          <p:cNvSpPr txBox="1"/>
          <p:nvPr>
            <p:ph idx="2" type="body"/>
          </p:nvPr>
        </p:nvSpPr>
        <p:spPr>
          <a:xfrm>
            <a:off x="4694250" y="1919075"/>
            <a:ext cx="3999900" cy="27102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pic>
        <p:nvPicPr>
          <p:cNvPr id="123" name="Google Shape;123;p19"/>
          <p:cNvPicPr preferRelativeResize="0"/>
          <p:nvPr/>
        </p:nvPicPr>
        <p:blipFill>
          <a:blip r:embed="rId3">
            <a:alphaModFix/>
          </a:blip>
          <a:stretch>
            <a:fillRect/>
          </a:stretch>
        </p:blipFill>
        <p:spPr>
          <a:xfrm>
            <a:off x="1388550" y="1766900"/>
            <a:ext cx="6961770" cy="1656775"/>
          </a:xfrm>
          <a:prstGeom prst="rect">
            <a:avLst/>
          </a:prstGeom>
          <a:noFill/>
          <a:ln>
            <a:noFill/>
          </a:ln>
        </p:spPr>
      </p:pic>
      <p:sp>
        <p:nvSpPr>
          <p:cNvPr id="124" name="Google Shape;124;p19"/>
          <p:cNvSpPr txBox="1"/>
          <p:nvPr/>
        </p:nvSpPr>
        <p:spPr>
          <a:xfrm>
            <a:off x="5796375" y="-118725"/>
            <a:ext cx="35256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t/>
            </a:r>
            <a:endParaRPr sz="1200">
              <a:latin typeface="Times New Roman"/>
              <a:ea typeface="Times New Roman"/>
              <a:cs typeface="Times New Roman"/>
              <a:sym typeface="Times New Roman"/>
            </a:endParaRPr>
          </a:p>
        </p:txBody>
      </p:sp>
      <p:sp>
        <p:nvSpPr>
          <p:cNvPr id="125" name="Google Shape;125;p19"/>
          <p:cNvSpPr txBox="1"/>
          <p:nvPr/>
        </p:nvSpPr>
        <p:spPr>
          <a:xfrm>
            <a:off x="100" y="1070450"/>
            <a:ext cx="9144000" cy="646500"/>
          </a:xfrm>
          <a:prstGeom prst="rect">
            <a:avLst/>
          </a:prstGeom>
          <a:no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0"/>
              </a:spcAft>
              <a:buNone/>
            </a:pPr>
            <a:r>
              <a:rPr lang="en" sz="1200">
                <a:solidFill>
                  <a:schemeClr val="lt1"/>
                </a:solidFill>
                <a:latin typeface="Times New Roman"/>
                <a:ea typeface="Times New Roman"/>
                <a:cs typeface="Times New Roman"/>
                <a:sym typeface="Times New Roman"/>
              </a:rPr>
              <a:t>Economically Disadvantaged</a:t>
            </a:r>
            <a:endParaRPr sz="1200">
              <a:solidFill>
                <a:schemeClr val="lt1"/>
              </a:solidFill>
              <a:latin typeface="Times New Roman"/>
              <a:ea typeface="Times New Roman"/>
              <a:cs typeface="Times New Roman"/>
              <a:sym typeface="Times New Roman"/>
            </a:endParaRPr>
          </a:p>
          <a:p>
            <a:pPr indent="0" lvl="0" marL="0" rtl="0" algn="ctr">
              <a:lnSpc>
                <a:spcPct val="150000"/>
              </a:lnSpc>
              <a:spcBef>
                <a:spcPts val="0"/>
              </a:spcBef>
              <a:spcAft>
                <a:spcPts val="0"/>
              </a:spcAft>
              <a:buNone/>
            </a:pPr>
            <a:r>
              <a:rPr lang="en" sz="1200">
                <a:solidFill>
                  <a:schemeClr val="lt1"/>
                </a:solidFill>
                <a:latin typeface="Times New Roman"/>
                <a:ea typeface="Times New Roman"/>
                <a:cs typeface="Times New Roman"/>
                <a:sym typeface="Times New Roman"/>
              </a:rPr>
              <a:t>A+: 57%                    Districts: 58%</a:t>
            </a:r>
            <a:endParaRPr sz="1200">
              <a:solidFill>
                <a:schemeClr val="lt1"/>
              </a:solidFill>
              <a:latin typeface="Times New Roman"/>
              <a:ea typeface="Times New Roman"/>
              <a:cs typeface="Times New Roman"/>
              <a:sym typeface="Times New Roman"/>
            </a:endParaRPr>
          </a:p>
        </p:txBody>
      </p:sp>
      <p:sp>
        <p:nvSpPr>
          <p:cNvPr id="126" name="Google Shape;126;p19"/>
          <p:cNvSpPr txBox="1"/>
          <p:nvPr/>
        </p:nvSpPr>
        <p:spPr>
          <a:xfrm>
            <a:off x="449425" y="2536800"/>
            <a:ext cx="3525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200">
              <a:latin typeface="Times New Roman"/>
              <a:ea typeface="Times New Roman"/>
              <a:cs typeface="Times New Roman"/>
              <a:sym typeface="Times New Roman"/>
            </a:endParaRPr>
          </a:p>
        </p:txBody>
      </p:sp>
      <p:pic>
        <p:nvPicPr>
          <p:cNvPr id="127" name="Google Shape;127;p19"/>
          <p:cNvPicPr preferRelativeResize="0"/>
          <p:nvPr/>
        </p:nvPicPr>
        <p:blipFill>
          <a:blip r:embed="rId4">
            <a:alphaModFix/>
          </a:blip>
          <a:stretch>
            <a:fillRect/>
          </a:stretch>
        </p:blipFill>
        <p:spPr>
          <a:xfrm>
            <a:off x="1306176" y="3511575"/>
            <a:ext cx="7048999" cy="17325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0"/>
          <p:cNvSpPr txBox="1"/>
          <p:nvPr>
            <p:ph type="title"/>
          </p:nvPr>
        </p:nvSpPr>
        <p:spPr>
          <a:xfrm>
            <a:off x="471900" y="129125"/>
            <a:ext cx="8222100" cy="767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Qualitative Results:    </a:t>
            </a:r>
            <a:r>
              <a:rPr b="1" lang="en" sz="2600">
                <a:latin typeface="Lato"/>
                <a:ea typeface="Lato"/>
                <a:cs typeface="Lato"/>
                <a:sym typeface="Lato"/>
              </a:rPr>
              <a:t>3 Interviews</a:t>
            </a:r>
            <a:endParaRPr sz="3700"/>
          </a:p>
        </p:txBody>
      </p:sp>
      <p:sp>
        <p:nvSpPr>
          <p:cNvPr id="133" name="Google Shape;133;p20"/>
          <p:cNvSpPr txBox="1"/>
          <p:nvPr>
            <p:ph idx="1" type="body"/>
          </p:nvPr>
        </p:nvSpPr>
        <p:spPr>
          <a:xfrm>
            <a:off x="572100" y="1277825"/>
            <a:ext cx="3999900" cy="3630600"/>
          </a:xfrm>
          <a:prstGeom prst="rect">
            <a:avLst/>
          </a:prstGeom>
        </p:spPr>
        <p:txBody>
          <a:bodyPr anchorCtr="0" anchor="t" bIns="91425" lIns="91425" spcFirstLastPara="1" rIns="91425" wrap="square" tIns="91425">
            <a:normAutofit fontScale="47500" lnSpcReduction="20000"/>
          </a:bodyPr>
          <a:lstStyle/>
          <a:p>
            <a:pPr indent="0" lvl="0" marL="0" rtl="0" algn="l">
              <a:spcBef>
                <a:spcPts val="0"/>
              </a:spcBef>
              <a:spcAft>
                <a:spcPts val="0"/>
              </a:spcAft>
              <a:buNone/>
            </a:pPr>
            <a:r>
              <a:rPr lang="en" sz="4052">
                <a:solidFill>
                  <a:schemeClr val="lt1"/>
                </a:solidFill>
              </a:rPr>
              <a:t>Frameworks:</a:t>
            </a:r>
            <a:endParaRPr sz="4052">
              <a:solidFill>
                <a:schemeClr val="lt1"/>
              </a:solidFill>
            </a:endParaRPr>
          </a:p>
          <a:p>
            <a:pPr indent="-316071" lvl="0" marL="457200" rtl="0" algn="l">
              <a:lnSpc>
                <a:spcPct val="150000"/>
              </a:lnSpc>
              <a:spcBef>
                <a:spcPts val="1600"/>
              </a:spcBef>
              <a:spcAft>
                <a:spcPts val="0"/>
              </a:spcAft>
              <a:buClr>
                <a:srgbClr val="000000"/>
              </a:buClr>
              <a:buSzPct val="100000"/>
              <a:buFont typeface="Roboto"/>
              <a:buChar char="●"/>
            </a:pPr>
            <a:r>
              <a:rPr lang="en" sz="2900">
                <a:solidFill>
                  <a:srgbClr val="000000"/>
                </a:solidFill>
              </a:rPr>
              <a:t>PD: 11 codes</a:t>
            </a:r>
            <a:endParaRPr sz="2900">
              <a:solidFill>
                <a:srgbClr val="000000"/>
              </a:solidFill>
            </a:endParaRPr>
          </a:p>
          <a:p>
            <a:pPr indent="-316071" lvl="0" marL="457200" rtl="0" algn="l">
              <a:lnSpc>
                <a:spcPct val="150000"/>
              </a:lnSpc>
              <a:spcBef>
                <a:spcPts val="1200"/>
              </a:spcBef>
              <a:spcAft>
                <a:spcPts val="0"/>
              </a:spcAft>
              <a:buClr>
                <a:srgbClr val="000000"/>
              </a:buClr>
              <a:buSzPct val="100000"/>
              <a:buFont typeface="Roboto"/>
              <a:buChar char="●"/>
            </a:pPr>
            <a:r>
              <a:rPr lang="en" sz="2900">
                <a:solidFill>
                  <a:srgbClr val="000000"/>
                </a:solidFill>
              </a:rPr>
              <a:t>Budgeting: 5</a:t>
            </a:r>
            <a:endParaRPr sz="2900">
              <a:solidFill>
                <a:srgbClr val="000000"/>
              </a:solidFill>
            </a:endParaRPr>
          </a:p>
          <a:p>
            <a:pPr indent="-316071" lvl="0" marL="457200" rtl="0" algn="l">
              <a:lnSpc>
                <a:spcPct val="150000"/>
              </a:lnSpc>
              <a:spcBef>
                <a:spcPts val="1200"/>
              </a:spcBef>
              <a:spcAft>
                <a:spcPts val="0"/>
              </a:spcAft>
              <a:buClr>
                <a:srgbClr val="000000"/>
              </a:buClr>
              <a:buSzPct val="100000"/>
              <a:buFont typeface="Roboto"/>
              <a:buChar char="●"/>
            </a:pPr>
            <a:r>
              <a:rPr lang="en" sz="2900">
                <a:solidFill>
                  <a:srgbClr val="000000"/>
                </a:solidFill>
              </a:rPr>
              <a:t>Curriculum: 7</a:t>
            </a:r>
            <a:endParaRPr sz="2900">
              <a:solidFill>
                <a:srgbClr val="000000"/>
              </a:solidFill>
            </a:endParaRPr>
          </a:p>
          <a:p>
            <a:pPr indent="-316071" lvl="0" marL="457200" rtl="0" algn="l">
              <a:lnSpc>
                <a:spcPct val="150000"/>
              </a:lnSpc>
              <a:spcBef>
                <a:spcPts val="1200"/>
              </a:spcBef>
              <a:spcAft>
                <a:spcPts val="0"/>
              </a:spcAft>
              <a:buClr>
                <a:srgbClr val="000000"/>
              </a:buClr>
              <a:buSzPct val="100000"/>
              <a:buFont typeface="Roboto"/>
              <a:buChar char="●"/>
            </a:pPr>
            <a:r>
              <a:rPr lang="en" sz="2900">
                <a:solidFill>
                  <a:srgbClr val="000000"/>
                </a:solidFill>
              </a:rPr>
              <a:t>Leadership: 6</a:t>
            </a:r>
            <a:endParaRPr sz="2900">
              <a:solidFill>
                <a:srgbClr val="000000"/>
              </a:solidFill>
            </a:endParaRPr>
          </a:p>
          <a:p>
            <a:pPr indent="-316071" lvl="0" marL="457200" rtl="0" algn="l">
              <a:lnSpc>
                <a:spcPct val="150000"/>
              </a:lnSpc>
              <a:spcBef>
                <a:spcPts val="1200"/>
              </a:spcBef>
              <a:spcAft>
                <a:spcPts val="0"/>
              </a:spcAft>
              <a:buClr>
                <a:srgbClr val="000000"/>
              </a:buClr>
              <a:buSzPct val="100000"/>
              <a:buFont typeface="Roboto"/>
              <a:buChar char="●"/>
            </a:pPr>
            <a:r>
              <a:rPr lang="en" sz="2900">
                <a:solidFill>
                  <a:srgbClr val="000000"/>
                </a:solidFill>
              </a:rPr>
              <a:t>Multiculturalism: 6</a:t>
            </a:r>
            <a:endParaRPr sz="2900">
              <a:solidFill>
                <a:srgbClr val="000000"/>
              </a:solidFill>
            </a:endParaRPr>
          </a:p>
          <a:p>
            <a:pPr indent="-316071" lvl="0" marL="457200" rtl="0" algn="l">
              <a:lnSpc>
                <a:spcPct val="150000"/>
              </a:lnSpc>
              <a:spcBef>
                <a:spcPts val="1200"/>
              </a:spcBef>
              <a:spcAft>
                <a:spcPts val="0"/>
              </a:spcAft>
              <a:buClr>
                <a:srgbClr val="000000"/>
              </a:buClr>
              <a:buSzPct val="100000"/>
              <a:buFont typeface="Roboto"/>
              <a:buChar char="●"/>
            </a:pPr>
            <a:r>
              <a:rPr lang="en" sz="2900">
                <a:solidFill>
                  <a:srgbClr val="000000"/>
                </a:solidFill>
              </a:rPr>
              <a:t>Collaboration: 8</a:t>
            </a:r>
            <a:endParaRPr sz="2900">
              <a:solidFill>
                <a:srgbClr val="000000"/>
              </a:solidFill>
            </a:endParaRPr>
          </a:p>
          <a:p>
            <a:pPr indent="0" lvl="0" marL="0" rtl="0" algn="l">
              <a:spcBef>
                <a:spcPts val="1200"/>
              </a:spcBef>
              <a:spcAft>
                <a:spcPts val="0"/>
              </a:spcAft>
              <a:buNone/>
            </a:pPr>
            <a:r>
              <a:t/>
            </a:r>
            <a:endParaRPr>
              <a:solidFill>
                <a:schemeClr val="dk2"/>
              </a:solidFill>
              <a:latin typeface="Lato"/>
              <a:ea typeface="Lato"/>
              <a:cs typeface="Lato"/>
              <a:sym typeface="Lato"/>
            </a:endParaRPr>
          </a:p>
          <a:p>
            <a:pPr indent="0" lvl="0" marL="0" rtl="0" algn="l">
              <a:spcBef>
                <a:spcPts val="1200"/>
              </a:spcBef>
              <a:spcAft>
                <a:spcPts val="1200"/>
              </a:spcAft>
              <a:buNone/>
            </a:pPr>
            <a:r>
              <a:t/>
            </a:r>
            <a:endParaRPr/>
          </a:p>
        </p:txBody>
      </p:sp>
      <p:sp>
        <p:nvSpPr>
          <p:cNvPr id="134" name="Google Shape;134;p20"/>
          <p:cNvSpPr txBox="1"/>
          <p:nvPr>
            <p:ph idx="2" type="body"/>
          </p:nvPr>
        </p:nvSpPr>
        <p:spPr>
          <a:xfrm>
            <a:off x="3161250" y="1277825"/>
            <a:ext cx="2821500" cy="3405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1900">
                <a:solidFill>
                  <a:schemeClr val="lt1"/>
                </a:solidFill>
              </a:rPr>
              <a:t>School Climate:</a:t>
            </a:r>
            <a:endParaRPr sz="1900">
              <a:solidFill>
                <a:schemeClr val="lt1"/>
              </a:solidFill>
            </a:endParaRPr>
          </a:p>
          <a:p>
            <a:pPr indent="-317500" lvl="0" marL="457200" rtl="0" algn="l">
              <a:lnSpc>
                <a:spcPct val="150000"/>
              </a:lnSpc>
              <a:spcBef>
                <a:spcPts val="1200"/>
              </a:spcBef>
              <a:spcAft>
                <a:spcPts val="0"/>
              </a:spcAft>
              <a:buClr>
                <a:srgbClr val="000000"/>
              </a:buClr>
              <a:buSzPts val="1400"/>
              <a:buChar char="●"/>
            </a:pPr>
            <a:r>
              <a:rPr lang="en">
                <a:solidFill>
                  <a:srgbClr val="000000"/>
                </a:solidFill>
              </a:rPr>
              <a:t>SEL: 8 codes</a:t>
            </a:r>
            <a:endParaRPr>
              <a:solidFill>
                <a:srgbClr val="000000"/>
              </a:solidFill>
            </a:endParaRPr>
          </a:p>
          <a:p>
            <a:pPr indent="-317500" lvl="0" marL="457200" rtl="0" algn="l">
              <a:lnSpc>
                <a:spcPct val="150000"/>
              </a:lnSpc>
              <a:spcBef>
                <a:spcPts val="0"/>
              </a:spcBef>
              <a:spcAft>
                <a:spcPts val="0"/>
              </a:spcAft>
              <a:buClr>
                <a:srgbClr val="000000"/>
              </a:buClr>
              <a:buSzPts val="1400"/>
              <a:buChar char="●"/>
            </a:pPr>
            <a:r>
              <a:rPr lang="en">
                <a:solidFill>
                  <a:srgbClr val="000000"/>
                </a:solidFill>
              </a:rPr>
              <a:t>School as a Team: 6</a:t>
            </a:r>
            <a:endParaRPr>
              <a:solidFill>
                <a:srgbClr val="000000"/>
              </a:solidFill>
            </a:endParaRPr>
          </a:p>
        </p:txBody>
      </p:sp>
      <p:sp>
        <p:nvSpPr>
          <p:cNvPr id="135" name="Google Shape;135;p20"/>
          <p:cNvSpPr txBox="1"/>
          <p:nvPr/>
        </p:nvSpPr>
        <p:spPr>
          <a:xfrm>
            <a:off x="5828100" y="1277825"/>
            <a:ext cx="3315900" cy="1808700"/>
          </a:xfrm>
          <a:prstGeom prst="rect">
            <a:avLst/>
          </a:prstGeom>
          <a:noFill/>
          <a:ln>
            <a:noFill/>
          </a:ln>
        </p:spPr>
        <p:txBody>
          <a:bodyPr anchorCtr="0" anchor="t" bIns="91425" lIns="91425" spcFirstLastPara="1" rIns="91425" wrap="square" tIns="91425">
            <a:spAutoFit/>
          </a:bodyPr>
          <a:lstStyle/>
          <a:p>
            <a:pPr indent="0" lvl="0" marL="0" rtl="0" algn="l">
              <a:lnSpc>
                <a:spcPct val="150000"/>
              </a:lnSpc>
              <a:spcBef>
                <a:spcPts val="0"/>
              </a:spcBef>
              <a:spcAft>
                <a:spcPts val="0"/>
              </a:spcAft>
              <a:buNone/>
            </a:pPr>
            <a:r>
              <a:rPr lang="en" sz="1900">
                <a:solidFill>
                  <a:schemeClr val="lt1"/>
                </a:solidFill>
                <a:latin typeface="Roboto"/>
                <a:ea typeface="Roboto"/>
                <a:cs typeface="Roboto"/>
                <a:sym typeface="Roboto"/>
              </a:rPr>
              <a:t>Evidence of Success:</a:t>
            </a:r>
            <a:endParaRPr sz="1900">
              <a:solidFill>
                <a:schemeClr val="lt1"/>
              </a:solidFill>
              <a:latin typeface="Roboto"/>
              <a:ea typeface="Roboto"/>
              <a:cs typeface="Roboto"/>
              <a:sym typeface="Roboto"/>
            </a:endParaRPr>
          </a:p>
          <a:p>
            <a:pPr indent="-317500" lvl="0" marL="457200" rtl="0" algn="l">
              <a:lnSpc>
                <a:spcPct val="150000"/>
              </a:lnSpc>
              <a:spcBef>
                <a:spcPts val="0"/>
              </a:spcBef>
              <a:spcAft>
                <a:spcPts val="0"/>
              </a:spcAft>
              <a:buSzPts val="1400"/>
              <a:buFont typeface="Roboto"/>
              <a:buChar char="●"/>
            </a:pPr>
            <a:r>
              <a:rPr lang="en">
                <a:latin typeface="Roboto"/>
                <a:ea typeface="Roboto"/>
                <a:cs typeface="Roboto"/>
                <a:sym typeface="Roboto"/>
              </a:rPr>
              <a:t>Arts Integration: 11 codes</a:t>
            </a:r>
            <a:endParaRPr>
              <a:latin typeface="Roboto"/>
              <a:ea typeface="Roboto"/>
              <a:cs typeface="Roboto"/>
              <a:sym typeface="Roboto"/>
            </a:endParaRPr>
          </a:p>
          <a:p>
            <a:pPr indent="-317500" lvl="0" marL="457200" rtl="0" algn="l">
              <a:lnSpc>
                <a:spcPct val="150000"/>
              </a:lnSpc>
              <a:spcBef>
                <a:spcPts val="0"/>
              </a:spcBef>
              <a:spcAft>
                <a:spcPts val="0"/>
              </a:spcAft>
              <a:buSzPts val="1400"/>
              <a:buFont typeface="Roboto"/>
              <a:buChar char="●"/>
            </a:pPr>
            <a:r>
              <a:rPr lang="en">
                <a:latin typeface="Roboto"/>
                <a:ea typeface="Roboto"/>
                <a:cs typeface="Roboto"/>
                <a:sym typeface="Roboto"/>
              </a:rPr>
              <a:t>Community Engagement: 4</a:t>
            </a:r>
            <a:endParaRPr>
              <a:latin typeface="Roboto"/>
              <a:ea typeface="Roboto"/>
              <a:cs typeface="Roboto"/>
              <a:sym typeface="Roboto"/>
            </a:endParaRPr>
          </a:p>
          <a:p>
            <a:pPr indent="-317500" lvl="0" marL="457200" rtl="0" algn="l">
              <a:lnSpc>
                <a:spcPct val="150000"/>
              </a:lnSpc>
              <a:spcBef>
                <a:spcPts val="0"/>
              </a:spcBef>
              <a:spcAft>
                <a:spcPts val="0"/>
              </a:spcAft>
              <a:buSzPts val="1400"/>
              <a:buFont typeface="Roboto"/>
              <a:buChar char="●"/>
            </a:pPr>
            <a:r>
              <a:rPr lang="en">
                <a:latin typeface="Roboto"/>
                <a:ea typeface="Roboto"/>
                <a:cs typeface="Roboto"/>
                <a:sym typeface="Roboto"/>
              </a:rPr>
              <a:t>Student engagement: 9</a:t>
            </a:r>
            <a:endParaRPr>
              <a:latin typeface="Roboto"/>
              <a:ea typeface="Roboto"/>
              <a:cs typeface="Roboto"/>
              <a:sym typeface="Roboto"/>
            </a:endParaRPr>
          </a:p>
          <a:p>
            <a:pPr indent="-317500" lvl="0" marL="457200" rtl="0" algn="l">
              <a:lnSpc>
                <a:spcPct val="150000"/>
              </a:lnSpc>
              <a:spcBef>
                <a:spcPts val="0"/>
              </a:spcBef>
              <a:spcAft>
                <a:spcPts val="0"/>
              </a:spcAft>
              <a:buSzPts val="1400"/>
              <a:buFont typeface="Roboto"/>
              <a:buChar char="●"/>
            </a:pPr>
            <a:r>
              <a:rPr lang="en">
                <a:latin typeface="Roboto"/>
                <a:ea typeface="Roboto"/>
                <a:cs typeface="Roboto"/>
                <a:sym typeface="Roboto"/>
              </a:rPr>
              <a:t>Higher scores: 1</a:t>
            </a:r>
            <a:endParaRPr>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1"/>
          <p:cNvSpPr txBox="1"/>
          <p:nvPr>
            <p:ph type="title"/>
          </p:nvPr>
        </p:nvSpPr>
        <p:spPr>
          <a:xfrm>
            <a:off x="471900" y="738725"/>
            <a:ext cx="8222100" cy="7677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School Frameworks Discussion</a:t>
            </a:r>
            <a:endParaRPr/>
          </a:p>
        </p:txBody>
      </p:sp>
      <p:sp>
        <p:nvSpPr>
          <p:cNvPr id="141" name="Google Shape;141;p21"/>
          <p:cNvSpPr txBox="1"/>
          <p:nvPr>
            <p:ph idx="1" type="body"/>
          </p:nvPr>
        </p:nvSpPr>
        <p:spPr>
          <a:xfrm>
            <a:off x="-907750" y="1566825"/>
            <a:ext cx="5072700" cy="3174600"/>
          </a:xfrm>
          <a:prstGeom prst="rect">
            <a:avLst/>
          </a:prstGeom>
        </p:spPr>
        <p:txBody>
          <a:bodyPr anchorCtr="0" anchor="t" bIns="91425" lIns="91425" spcFirstLastPara="1" rIns="91425" wrap="square" tIns="91425">
            <a:normAutofit fontScale="25000" lnSpcReduction="20000"/>
          </a:bodyPr>
          <a:lstStyle/>
          <a:p>
            <a:pPr indent="0" lvl="0" marL="0" rtl="0" algn="l">
              <a:lnSpc>
                <a:spcPct val="200000"/>
              </a:lnSpc>
              <a:spcBef>
                <a:spcPts val="1200"/>
              </a:spcBef>
              <a:spcAft>
                <a:spcPts val="0"/>
              </a:spcAft>
              <a:buNone/>
            </a:pPr>
            <a:r>
              <a:t/>
            </a:r>
            <a:endParaRPr sz="1100">
              <a:solidFill>
                <a:srgbClr val="000000"/>
              </a:solidFill>
              <a:latin typeface="Times New Roman"/>
              <a:ea typeface="Times New Roman"/>
              <a:cs typeface="Times New Roman"/>
              <a:sym typeface="Times New Roman"/>
            </a:endParaRPr>
          </a:p>
          <a:p>
            <a:pPr indent="-304800" lvl="0" marL="1371600" rtl="0" algn="l">
              <a:lnSpc>
                <a:spcPct val="200000"/>
              </a:lnSpc>
              <a:spcBef>
                <a:spcPts val="1200"/>
              </a:spcBef>
              <a:spcAft>
                <a:spcPts val="0"/>
              </a:spcAft>
              <a:buClr>
                <a:srgbClr val="000000"/>
              </a:buClr>
              <a:buSzPct val="100000"/>
              <a:buFont typeface="Times New Roman"/>
              <a:buChar char="●"/>
            </a:pPr>
            <a:r>
              <a:rPr lang="en" sz="4800">
                <a:solidFill>
                  <a:srgbClr val="000000"/>
                </a:solidFill>
                <a:latin typeface="Times New Roman"/>
                <a:ea typeface="Times New Roman"/>
                <a:cs typeface="Times New Roman"/>
                <a:sym typeface="Times New Roman"/>
              </a:rPr>
              <a:t>“Teachers all have A+ training and professional development at the beginning of the school year. New hires must go to training” (A+ school leader 1, personal communication, October 20, 2020).</a:t>
            </a:r>
            <a:endParaRPr sz="4800">
              <a:solidFill>
                <a:srgbClr val="000000"/>
              </a:solidFill>
              <a:latin typeface="Times New Roman"/>
              <a:ea typeface="Times New Roman"/>
              <a:cs typeface="Times New Roman"/>
              <a:sym typeface="Times New Roman"/>
            </a:endParaRPr>
          </a:p>
          <a:p>
            <a:pPr indent="-304800" lvl="0" marL="1371600" rtl="0" algn="l">
              <a:lnSpc>
                <a:spcPct val="200000"/>
              </a:lnSpc>
              <a:spcBef>
                <a:spcPts val="0"/>
              </a:spcBef>
              <a:spcAft>
                <a:spcPts val="0"/>
              </a:spcAft>
              <a:buClr>
                <a:srgbClr val="000000"/>
              </a:buClr>
              <a:buSzPct val="100000"/>
              <a:buFont typeface="Times New Roman"/>
              <a:buChar char="●"/>
            </a:pPr>
            <a:r>
              <a:rPr lang="en" sz="4800">
                <a:solidFill>
                  <a:srgbClr val="000000"/>
                </a:solidFill>
                <a:latin typeface="Arial"/>
                <a:ea typeface="Arial"/>
                <a:cs typeface="Arial"/>
                <a:sym typeface="Arial"/>
              </a:rPr>
              <a:t>“Of course, you know, like put on a musical? You have to have money” (A+ school leader 2, personal communication, October 2, 2020). </a:t>
            </a:r>
            <a:endParaRPr sz="4800">
              <a:solidFill>
                <a:srgbClr val="000000"/>
              </a:solidFill>
              <a:latin typeface="Arial"/>
              <a:ea typeface="Arial"/>
              <a:cs typeface="Arial"/>
              <a:sym typeface="Arial"/>
            </a:endParaRPr>
          </a:p>
          <a:p>
            <a:pPr indent="-304800" lvl="0" marL="1371600" rtl="0" algn="l">
              <a:lnSpc>
                <a:spcPct val="200000"/>
              </a:lnSpc>
              <a:spcBef>
                <a:spcPts val="0"/>
              </a:spcBef>
              <a:spcAft>
                <a:spcPts val="0"/>
              </a:spcAft>
              <a:buClr>
                <a:srgbClr val="000000"/>
              </a:buClr>
              <a:buSzPct val="100000"/>
              <a:buFont typeface="Times New Roman"/>
              <a:buChar char="●"/>
            </a:pPr>
            <a:r>
              <a:rPr lang="en" sz="4800">
                <a:solidFill>
                  <a:srgbClr val="000000"/>
                </a:solidFill>
                <a:latin typeface="Times New Roman"/>
                <a:ea typeface="Times New Roman"/>
                <a:cs typeface="Times New Roman"/>
                <a:sym typeface="Times New Roman"/>
              </a:rPr>
              <a:t>“We try to do two-way integration- teachers in the classroom are also reinforcing the arts”  (A+ school leader 1, personal communication, October 20, 2020).</a:t>
            </a:r>
            <a:endParaRPr sz="4800">
              <a:solidFill>
                <a:srgbClr val="000000"/>
              </a:solidFill>
              <a:latin typeface="Arial"/>
              <a:ea typeface="Arial"/>
              <a:cs typeface="Arial"/>
              <a:sym typeface="Arial"/>
            </a:endParaRPr>
          </a:p>
          <a:p>
            <a:pPr indent="0" lvl="0" marL="0" rtl="0" algn="l">
              <a:spcBef>
                <a:spcPts val="1200"/>
              </a:spcBef>
              <a:spcAft>
                <a:spcPts val="1200"/>
              </a:spcAft>
              <a:buNone/>
            </a:pPr>
            <a:r>
              <a:t/>
            </a:r>
            <a:endParaRPr/>
          </a:p>
        </p:txBody>
      </p:sp>
      <p:sp>
        <p:nvSpPr>
          <p:cNvPr id="142" name="Google Shape;142;p21"/>
          <p:cNvSpPr txBox="1"/>
          <p:nvPr>
            <p:ph idx="2" type="body"/>
          </p:nvPr>
        </p:nvSpPr>
        <p:spPr>
          <a:xfrm>
            <a:off x="4164875" y="1326850"/>
            <a:ext cx="4599300" cy="3174600"/>
          </a:xfrm>
          <a:prstGeom prst="rect">
            <a:avLst/>
          </a:prstGeom>
        </p:spPr>
        <p:txBody>
          <a:bodyPr anchorCtr="0" anchor="t" bIns="91425" lIns="91425" spcFirstLastPara="1" rIns="91425" wrap="square" tIns="91425">
            <a:noAutofit/>
          </a:bodyPr>
          <a:lstStyle/>
          <a:p>
            <a:pPr indent="0" lvl="0" marL="0" rtl="0" algn="l">
              <a:lnSpc>
                <a:spcPct val="180000"/>
              </a:lnSpc>
              <a:spcBef>
                <a:spcPts val="0"/>
              </a:spcBef>
              <a:spcAft>
                <a:spcPts val="0"/>
              </a:spcAft>
              <a:buSzPts val="1018"/>
              <a:buNone/>
            </a:pPr>
            <a:r>
              <a:t/>
            </a:r>
            <a:endParaRPr sz="1117">
              <a:solidFill>
                <a:srgbClr val="000000"/>
              </a:solidFill>
              <a:latin typeface="Times New Roman"/>
              <a:ea typeface="Times New Roman"/>
              <a:cs typeface="Times New Roman"/>
              <a:sym typeface="Times New Roman"/>
            </a:endParaRPr>
          </a:p>
          <a:p>
            <a:pPr indent="-299561" lvl="0" marL="457200" rtl="0" algn="l">
              <a:lnSpc>
                <a:spcPct val="180000"/>
              </a:lnSpc>
              <a:spcBef>
                <a:spcPts val="1200"/>
              </a:spcBef>
              <a:spcAft>
                <a:spcPts val="0"/>
              </a:spcAft>
              <a:buClr>
                <a:srgbClr val="000000"/>
              </a:buClr>
              <a:buSzPts val="1118"/>
              <a:buFont typeface="Times New Roman"/>
              <a:buChar char="●"/>
            </a:pPr>
            <a:r>
              <a:rPr lang="en" sz="1117">
                <a:solidFill>
                  <a:srgbClr val="000000"/>
                </a:solidFill>
                <a:latin typeface="Arial"/>
                <a:ea typeface="Arial"/>
                <a:cs typeface="Arial"/>
                <a:sym typeface="Arial"/>
              </a:rPr>
              <a:t>“Some schools are in an inactive status, so we've had schools that have been inactive for six or seven years because there was a principle that just wasn't engaged” (A+ administrator, personal communication, September 29, 2020).</a:t>
            </a:r>
            <a:endParaRPr sz="1117">
              <a:solidFill>
                <a:srgbClr val="000000"/>
              </a:solidFill>
              <a:latin typeface="Arial"/>
              <a:ea typeface="Arial"/>
              <a:cs typeface="Arial"/>
              <a:sym typeface="Arial"/>
            </a:endParaRPr>
          </a:p>
          <a:p>
            <a:pPr indent="-293211" lvl="0" marL="457200" rtl="0" algn="l">
              <a:lnSpc>
                <a:spcPct val="180000"/>
              </a:lnSpc>
              <a:spcBef>
                <a:spcPts val="0"/>
              </a:spcBef>
              <a:spcAft>
                <a:spcPts val="0"/>
              </a:spcAft>
              <a:buClr>
                <a:srgbClr val="000000"/>
              </a:buClr>
              <a:buSzPts val="1018"/>
              <a:buFont typeface="Times New Roman"/>
              <a:buChar char="●"/>
            </a:pPr>
            <a:r>
              <a:rPr lang="en" sz="747">
                <a:solidFill>
                  <a:srgbClr val="000000"/>
                </a:solidFill>
                <a:latin typeface="Arial"/>
                <a:ea typeface="Arial"/>
                <a:cs typeface="Arial"/>
                <a:sym typeface="Arial"/>
              </a:rPr>
              <a:t> </a:t>
            </a:r>
            <a:r>
              <a:rPr lang="en" sz="1117">
                <a:solidFill>
                  <a:srgbClr val="000000"/>
                </a:solidFill>
                <a:latin typeface="Arial"/>
                <a:ea typeface="Arial"/>
                <a:cs typeface="Arial"/>
                <a:sym typeface="Arial"/>
              </a:rPr>
              <a:t>“We use the arts because they give us a doorway to cultural exploration...(A+ school leader 1, personal communication, October 20, 2020).</a:t>
            </a:r>
            <a:endParaRPr sz="1117">
              <a:solidFill>
                <a:srgbClr val="000000"/>
              </a:solidFill>
              <a:latin typeface="Arial"/>
              <a:ea typeface="Arial"/>
              <a:cs typeface="Arial"/>
              <a:sym typeface="Arial"/>
            </a:endParaRPr>
          </a:p>
          <a:p>
            <a:pPr indent="-299561" lvl="0" marL="457200" rtl="0" algn="l">
              <a:lnSpc>
                <a:spcPct val="180000"/>
              </a:lnSpc>
              <a:spcBef>
                <a:spcPts val="0"/>
              </a:spcBef>
              <a:spcAft>
                <a:spcPts val="0"/>
              </a:spcAft>
              <a:buClr>
                <a:srgbClr val="000000"/>
              </a:buClr>
              <a:buSzPts val="1118"/>
              <a:buFont typeface="Times New Roman"/>
              <a:buChar char="●"/>
            </a:pPr>
            <a:r>
              <a:rPr lang="en" sz="1210">
                <a:solidFill>
                  <a:srgbClr val="000000"/>
                </a:solidFill>
                <a:latin typeface="Times New Roman"/>
                <a:ea typeface="Times New Roman"/>
                <a:cs typeface="Times New Roman"/>
                <a:sym typeface="Times New Roman"/>
              </a:rPr>
              <a:t>“It [arts integration] requires cooperation and collaboration.” (A+ school leader 1, personal communication, October 20, 2020). </a:t>
            </a:r>
            <a:endParaRPr sz="1117">
              <a:solidFill>
                <a:srgbClr val="000000"/>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aterial">
  <a:themeElements>
    <a:clrScheme name="Material">
      <a:dk1>
        <a:srgbClr val="4285F4"/>
      </a:dk1>
      <a:lt1>
        <a:srgbClr val="FFFFFF"/>
      </a:lt1>
      <a:dk2>
        <a:srgbClr val="424242"/>
      </a:dk2>
      <a:lt2>
        <a:srgbClr val="737373"/>
      </a:lt2>
      <a:accent1>
        <a:srgbClr val="0277BD"/>
      </a:accent1>
      <a:accent2>
        <a:srgbClr val="0F9D58"/>
      </a:accent2>
      <a:accent3>
        <a:srgbClr val="DB4437"/>
      </a:accent3>
      <a:accent4>
        <a:srgbClr val="FAFAFA"/>
      </a:accent4>
      <a:accent5>
        <a:srgbClr val="1A237E"/>
      </a:accent5>
      <a:accent6>
        <a:srgbClr val="F4B400"/>
      </a:accent6>
      <a:hlink>
        <a:srgbClr val="1A237E"/>
      </a:hlink>
      <a:folHlink>
        <a:srgbClr val="1A237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