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tiff" ContentType="image/tiff"/>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notesMasterIdLst>
    <p:notesMasterId r:id="rId26"/>
  </p:notesMasterIdLst>
  <p:sldIdLst>
    <p:sldId id="256" r:id="rId4"/>
    <p:sldId id="263" r:id="rId5"/>
    <p:sldId id="279" r:id="rId6"/>
    <p:sldId id="280" r:id="rId7"/>
    <p:sldId id="264" r:id="rId8"/>
    <p:sldId id="285" r:id="rId9"/>
    <p:sldId id="282" r:id="rId10"/>
    <p:sldId id="281" r:id="rId11"/>
    <p:sldId id="283" r:id="rId12"/>
    <p:sldId id="284" r:id="rId13"/>
    <p:sldId id="258" r:id="rId14"/>
    <p:sldId id="262" r:id="rId15"/>
    <p:sldId id="270" r:id="rId16"/>
    <p:sldId id="261" r:id="rId17"/>
    <p:sldId id="272" r:id="rId18"/>
    <p:sldId id="273" r:id="rId19"/>
    <p:sldId id="271" r:id="rId20"/>
    <p:sldId id="278" r:id="rId21"/>
    <p:sldId id="259" r:id="rId22"/>
    <p:sldId id="274" r:id="rId23"/>
    <p:sldId id="275" r:id="rId24"/>
    <p:sldId id="277"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1206" y="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5D268BE-3C9A-4FD4-B8AC-AC4488512303}" type="datetimeFigureOut">
              <a:rPr lang="en-US" smtClean="0"/>
              <a:t>5/18/2011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9535F95-D972-404A-96B2-06CB4556AE34}" type="slidenum">
              <a:rPr lang="en-US" smtClean="0"/>
              <a:t>‹#›</a:t>
            </a:fld>
            <a:endParaRPr lang="en-US" dirty="0"/>
          </a:p>
        </p:txBody>
      </p:sp>
    </p:spTree>
    <p:extLst>
      <p:ext uri="{BB962C8B-B14F-4D97-AF65-F5344CB8AC3E}">
        <p14:creationId xmlns:p14="http://schemas.microsoft.com/office/powerpoint/2010/main" val="10853662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smtClean="0"/>
          </a:p>
        </p:txBody>
      </p:sp>
      <p:sp>
        <p:nvSpPr>
          <p:cNvPr id="1536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64FFAA1-9F13-49D7-9316-40E672B1C1E6}" type="slidenum">
              <a:rPr lang="en-US" smtClean="0"/>
              <a:pPr fontAlgn="base">
                <a:spcBef>
                  <a:spcPct val="0"/>
                </a:spcBef>
                <a:spcAft>
                  <a:spcPct val="0"/>
                </a:spcAft>
                <a:defRPr/>
              </a:pPr>
              <a:t>2</a:t>
            </a:fld>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FEAB6416-E34F-4A25-A213-D9C7D7F9BD63}" type="slidenum">
              <a:rPr lang="en-US" smtClean="0"/>
              <a:pPr>
                <a:defRPr/>
              </a:pPr>
              <a:t>12</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FEAB6416-E34F-4A25-A213-D9C7D7F9BD63}" type="slidenum">
              <a:rPr lang="en-US" smtClean="0"/>
              <a:pPr>
                <a:defRPr/>
              </a:pPr>
              <a:t>14</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FEAB6416-E34F-4A25-A213-D9C7D7F9BD63}" type="slidenum">
              <a:rPr lang="en-US" smtClean="0"/>
              <a:pPr>
                <a:defRPr/>
              </a:pPr>
              <a:t>15</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FEAB6416-E34F-4A25-A213-D9C7D7F9BD63}" type="slidenum">
              <a:rPr lang="en-US" smtClean="0"/>
              <a:pPr>
                <a:defRPr/>
              </a:pPr>
              <a:t>16</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FEAB6416-E34F-4A25-A213-D9C7D7F9BD63}" type="slidenum">
              <a:rPr lang="en-US" smtClean="0"/>
              <a:pPr>
                <a:defRPr/>
              </a:pPr>
              <a:t>17</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FEAB6416-E34F-4A25-A213-D9C7D7F9BD63}" type="slidenum">
              <a:rPr lang="en-US" smtClean="0"/>
              <a:pPr>
                <a:defRPr/>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smtClean="0"/>
          </a:p>
        </p:txBody>
      </p:sp>
      <p:sp>
        <p:nvSpPr>
          <p:cNvPr id="1536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64FFAA1-9F13-49D7-9316-40E672B1C1E6}" type="slidenum">
              <a:rPr lang="en-US" smtClean="0">
                <a:solidFill>
                  <a:prstClr val="black"/>
                </a:solidFill>
              </a:rPr>
              <a:pPr fontAlgn="base">
                <a:spcBef>
                  <a:spcPct val="0"/>
                </a:spcBef>
                <a:spcAft>
                  <a:spcPct val="0"/>
                </a:spcAft>
                <a:defRPr/>
              </a:pPr>
              <a:t>3</a:t>
            </a:fld>
            <a:endParaRPr lang="en-US" dirty="0" smtClean="0">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smtClean="0"/>
          </a:p>
        </p:txBody>
      </p:sp>
      <p:sp>
        <p:nvSpPr>
          <p:cNvPr id="1536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64FFAA1-9F13-49D7-9316-40E672B1C1E6}" type="slidenum">
              <a:rPr lang="en-US" smtClean="0">
                <a:solidFill>
                  <a:prstClr val="black"/>
                </a:solidFill>
              </a:rPr>
              <a:pPr fontAlgn="base">
                <a:spcBef>
                  <a:spcPct val="0"/>
                </a:spcBef>
                <a:spcAft>
                  <a:spcPct val="0"/>
                </a:spcAft>
                <a:defRPr/>
              </a:pPr>
              <a:t>4</a:t>
            </a:fld>
            <a:endParaRPr lang="en-US" dirty="0" smtClean="0">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B6FC723-CBDD-4E30-99DB-01AC0D854E87}" type="slidenum">
              <a:rPr lang="en-US"/>
              <a:pPr>
                <a:defRPr/>
              </a:pPr>
              <a:t>5</a:t>
            </a:fld>
            <a:endParaRPr lang="en-US" dirty="0"/>
          </a:p>
        </p:txBody>
      </p:sp>
      <p:sp>
        <p:nvSpPr>
          <p:cNvPr id="1536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smtClean="0"/>
          </a:p>
        </p:txBody>
      </p:sp>
      <p:sp>
        <p:nvSpPr>
          <p:cNvPr id="1536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64FFAA1-9F13-49D7-9316-40E672B1C1E6}" type="slidenum">
              <a:rPr lang="en-US" smtClean="0">
                <a:solidFill>
                  <a:prstClr val="black"/>
                </a:solidFill>
              </a:rPr>
              <a:pPr fontAlgn="base">
                <a:spcBef>
                  <a:spcPct val="0"/>
                </a:spcBef>
                <a:spcAft>
                  <a:spcPct val="0"/>
                </a:spcAft>
                <a:defRPr/>
              </a:pPr>
              <a:t>6</a:t>
            </a:fld>
            <a:endParaRPr lang="en-US" dirty="0" smtClean="0">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FEAB6416-E34F-4A25-A213-D9C7D7F9BD63}" type="slidenum">
              <a:rPr lang="en-US" smtClean="0">
                <a:solidFill>
                  <a:prstClr val="black"/>
                </a:solidFill>
              </a:rPr>
              <a:pPr>
                <a:defRPr/>
              </a:pPr>
              <a:t>7</a:t>
            </a:fld>
            <a:endParaRPr lang="en-US" dirty="0">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9380C9B6-07FC-4AE0-A213-47D1E95BF4CF}" type="slidenum">
              <a:rPr lang="en-US" smtClean="0">
                <a:solidFill>
                  <a:prstClr val="black"/>
                </a:solidFill>
              </a:rPr>
              <a:pPr>
                <a:defRPr/>
              </a:pPr>
              <a:t>9</a:t>
            </a:fld>
            <a:endParaRPr lang="en-US">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C55AB056-72C5-4025-A6F2-DDB7054C75FC}" type="slidenum">
              <a:rPr lang="en-US" smtClean="0">
                <a:solidFill>
                  <a:prstClr val="black"/>
                </a:solidFill>
              </a:rPr>
              <a:pPr>
                <a:defRPr/>
              </a:pPr>
              <a:t>10</a:t>
            </a:fld>
            <a:endParaRPr lang="en-US">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FEAB6416-E34F-4A25-A213-D9C7D7F9BD63}" type="slidenum">
              <a:rPr lang="en-US" smtClean="0"/>
              <a:pPr>
                <a:defRPr/>
              </a:pPr>
              <a:t>11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7DA7261-B34C-4710-A3DC-25FCF8D85C2F}" type="datetimeFigureOut">
              <a:rPr lang="en-US" smtClean="0"/>
              <a:t>5/18/2011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3379732-2EB7-4E24-825C-CB60DE923A9B}" type="slidenum">
              <a:rPr lang="en-US" smtClean="0"/>
              <a:t>‹#›</a:t>
            </a:fld>
            <a:endParaRPr lang="en-US" dirty="0"/>
          </a:p>
        </p:txBody>
      </p:sp>
    </p:spTree>
    <p:extLst>
      <p:ext uri="{BB962C8B-B14F-4D97-AF65-F5344CB8AC3E}">
        <p14:creationId xmlns:p14="http://schemas.microsoft.com/office/powerpoint/2010/main" val="1449335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DA7261-B34C-4710-A3DC-25FCF8D85C2F}" type="datetimeFigureOut">
              <a:rPr lang="en-US" smtClean="0"/>
              <a:t>5/18/2011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3379732-2EB7-4E24-825C-CB60DE923A9B}" type="slidenum">
              <a:rPr lang="en-US" smtClean="0"/>
              <a:t>‹#›</a:t>
            </a:fld>
            <a:endParaRPr lang="en-US" dirty="0"/>
          </a:p>
        </p:txBody>
      </p:sp>
    </p:spTree>
    <p:extLst>
      <p:ext uri="{BB962C8B-B14F-4D97-AF65-F5344CB8AC3E}">
        <p14:creationId xmlns:p14="http://schemas.microsoft.com/office/powerpoint/2010/main" val="7288432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DA7261-B34C-4710-A3DC-25FCF8D85C2F}" type="datetimeFigureOut">
              <a:rPr lang="en-US" smtClean="0"/>
              <a:t>5/18/2011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3379732-2EB7-4E24-825C-CB60DE923A9B}" type="slidenum">
              <a:rPr lang="en-US" smtClean="0"/>
              <a:t>‹#›</a:t>
            </a:fld>
            <a:endParaRPr lang="en-US" dirty="0"/>
          </a:p>
        </p:txBody>
      </p:sp>
    </p:spTree>
    <p:extLst>
      <p:ext uri="{BB962C8B-B14F-4D97-AF65-F5344CB8AC3E}">
        <p14:creationId xmlns:p14="http://schemas.microsoft.com/office/powerpoint/2010/main" val="20705283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7DA7261-B34C-4710-A3DC-25FCF8D85C2F}" type="datetimeFigureOut">
              <a:rPr lang="en-US" smtClean="0">
                <a:solidFill>
                  <a:prstClr val="black">
                    <a:tint val="75000"/>
                  </a:prstClr>
                </a:solidFill>
              </a:rPr>
              <a:pPr/>
              <a:t>5/18/2011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C3379732-2EB7-4E24-825C-CB60DE923A9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9927849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DA7261-B34C-4710-A3DC-25FCF8D85C2F}" type="datetimeFigureOut">
              <a:rPr lang="en-US" smtClean="0">
                <a:solidFill>
                  <a:prstClr val="black">
                    <a:tint val="75000"/>
                  </a:prstClr>
                </a:solidFill>
              </a:rPr>
              <a:pPr/>
              <a:t>5/18/2011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C3379732-2EB7-4E24-825C-CB60DE923A9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8832260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7DA7261-B34C-4710-A3DC-25FCF8D85C2F}" type="datetimeFigureOut">
              <a:rPr lang="en-US" smtClean="0">
                <a:solidFill>
                  <a:prstClr val="black">
                    <a:tint val="75000"/>
                  </a:prstClr>
                </a:solidFill>
              </a:rPr>
              <a:pPr/>
              <a:t>5/18/2011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C3379732-2EB7-4E24-825C-CB60DE923A9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4608166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7DA7261-B34C-4710-A3DC-25FCF8D85C2F}" type="datetimeFigureOut">
              <a:rPr lang="en-US" smtClean="0">
                <a:solidFill>
                  <a:prstClr val="black">
                    <a:tint val="75000"/>
                  </a:prstClr>
                </a:solidFill>
              </a:rPr>
              <a:pPr/>
              <a:t>5/18/2011</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C3379732-2EB7-4E24-825C-CB60DE923A9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4982280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7DA7261-B34C-4710-A3DC-25FCF8D85C2F}" type="datetimeFigureOut">
              <a:rPr lang="en-US" smtClean="0">
                <a:solidFill>
                  <a:prstClr val="black">
                    <a:tint val="75000"/>
                  </a:prstClr>
                </a:solidFill>
              </a:rPr>
              <a:pPr/>
              <a:t>5/18/2011</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C3379732-2EB7-4E24-825C-CB60DE923A9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273550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7DA7261-B34C-4710-A3DC-25FCF8D85C2F}" type="datetimeFigureOut">
              <a:rPr lang="en-US" smtClean="0">
                <a:solidFill>
                  <a:prstClr val="black">
                    <a:tint val="75000"/>
                  </a:prstClr>
                </a:solidFill>
              </a:rPr>
              <a:pPr/>
              <a:t>5/18/2011</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C3379732-2EB7-4E24-825C-CB60DE923A9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6868854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DA7261-B34C-4710-A3DC-25FCF8D85C2F}" type="datetimeFigureOut">
              <a:rPr lang="en-US" smtClean="0">
                <a:solidFill>
                  <a:prstClr val="black">
                    <a:tint val="75000"/>
                  </a:prstClr>
                </a:solidFill>
              </a:rPr>
              <a:pPr/>
              <a:t>5/18/2011</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C3379732-2EB7-4E24-825C-CB60DE923A9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4650986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DA7261-B34C-4710-A3DC-25FCF8D85C2F}" type="datetimeFigureOut">
              <a:rPr lang="en-US" smtClean="0">
                <a:solidFill>
                  <a:prstClr val="black">
                    <a:tint val="75000"/>
                  </a:prstClr>
                </a:solidFill>
              </a:rPr>
              <a:pPr/>
              <a:t>5/18/2011</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C3379732-2EB7-4E24-825C-CB60DE923A9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2028397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DA7261-B34C-4710-A3DC-25FCF8D85C2F}" type="datetimeFigureOut">
              <a:rPr lang="en-US" smtClean="0"/>
              <a:t>5/18/2011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3379732-2EB7-4E24-825C-CB60DE923A9B}" type="slidenum">
              <a:rPr lang="en-US" smtClean="0"/>
              <a:t>‹#›</a:t>
            </a:fld>
            <a:endParaRPr lang="en-US" dirty="0"/>
          </a:p>
        </p:txBody>
      </p:sp>
    </p:spTree>
    <p:extLst>
      <p:ext uri="{BB962C8B-B14F-4D97-AF65-F5344CB8AC3E}">
        <p14:creationId xmlns:p14="http://schemas.microsoft.com/office/powerpoint/2010/main" val="6540438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DA7261-B34C-4710-A3DC-25FCF8D85C2F}" type="datetimeFigureOut">
              <a:rPr lang="en-US" smtClean="0">
                <a:solidFill>
                  <a:prstClr val="black">
                    <a:tint val="75000"/>
                  </a:prstClr>
                </a:solidFill>
              </a:rPr>
              <a:pPr/>
              <a:t>5/18/2011</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C3379732-2EB7-4E24-825C-CB60DE923A9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32355099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DA7261-B34C-4710-A3DC-25FCF8D85C2F}" type="datetimeFigureOut">
              <a:rPr lang="en-US" smtClean="0">
                <a:solidFill>
                  <a:prstClr val="black">
                    <a:tint val="75000"/>
                  </a:prstClr>
                </a:solidFill>
              </a:rPr>
              <a:pPr/>
              <a:t>5/18/2011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C3379732-2EB7-4E24-825C-CB60DE923A9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82449308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DA7261-B34C-4710-A3DC-25FCF8D85C2F}" type="datetimeFigureOut">
              <a:rPr lang="en-US" smtClean="0">
                <a:solidFill>
                  <a:prstClr val="black">
                    <a:tint val="75000"/>
                  </a:prstClr>
                </a:solidFill>
              </a:rPr>
              <a:pPr/>
              <a:t>5/18/2011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C3379732-2EB7-4E24-825C-CB60DE923A9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7141939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FC387D22-1AB3-4D65-83CB-B68E380DC08C}" type="datetimeFigureOut">
              <a:rPr lang="en-US">
                <a:solidFill>
                  <a:prstClr val="black">
                    <a:tint val="75000"/>
                  </a:prstClr>
                </a:solidFill>
              </a:rPr>
              <a:pPr>
                <a:defRPr/>
              </a:pPr>
              <a:t>5/18/2011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BC661A3E-EA62-4AB2-90BA-3D4507DF6E6C}"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61662226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8AA7EE1-8F53-4460-9E7F-8B9EF31A475A}" type="datetimeFigureOut">
              <a:rPr lang="en-US">
                <a:solidFill>
                  <a:prstClr val="black">
                    <a:tint val="75000"/>
                  </a:prstClr>
                </a:solidFill>
              </a:rPr>
              <a:pPr>
                <a:defRPr/>
              </a:pPr>
              <a:t>5/18/2011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F242BA40-EE0D-4E2D-8BA6-DE6E1297F808}"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47672846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4BAFA2E-E769-4424-884A-A8BAC3D70FCD}" type="datetimeFigureOut">
              <a:rPr lang="en-US">
                <a:solidFill>
                  <a:prstClr val="black">
                    <a:tint val="75000"/>
                  </a:prstClr>
                </a:solidFill>
              </a:rPr>
              <a:pPr>
                <a:defRPr/>
              </a:pPr>
              <a:t>5/18/2011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9E2950ED-63BE-4EAD-8405-0EDD256009F4}"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20431459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C3134926-4CA5-4C3F-9C43-C0C1BB1F7BA1}" type="datetimeFigureOut">
              <a:rPr lang="en-US">
                <a:solidFill>
                  <a:prstClr val="black">
                    <a:tint val="75000"/>
                  </a:prstClr>
                </a:solidFill>
              </a:rPr>
              <a:pPr>
                <a:defRPr/>
              </a:pPr>
              <a:t>5/18/2011</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DDD108BA-D230-48E2-8937-4FE49EE90BFE}"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38589948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46571E65-09B0-42DF-A7F5-C0386E0FEC6C}" type="datetimeFigureOut">
              <a:rPr lang="en-US">
                <a:solidFill>
                  <a:prstClr val="black">
                    <a:tint val="75000"/>
                  </a:prstClr>
                </a:solidFill>
              </a:rPr>
              <a:pPr>
                <a:defRPr/>
              </a:pPr>
              <a:t>5/18/2011</a:t>
            </a:fld>
            <a:endParaRPr lang="en-US">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9E5821E2-D84E-4F1E-8CF1-97940135BABA}"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29361094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6EE14BA4-8A99-403B-9422-72299DE9B616}" type="datetimeFigureOut">
              <a:rPr lang="en-US">
                <a:solidFill>
                  <a:prstClr val="black">
                    <a:tint val="75000"/>
                  </a:prstClr>
                </a:solidFill>
              </a:rPr>
              <a:pPr>
                <a:defRPr/>
              </a:pPr>
              <a:t>5/18/2011</a:t>
            </a:fld>
            <a:endParaRPr lang="en-US">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9C9C9544-5D57-41BE-BA97-43F8F3D14430}"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0558373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2F24F4A-2829-4A9D-B2A2-EA9CD87A6EDA}" type="datetimeFigureOut">
              <a:rPr lang="en-US">
                <a:solidFill>
                  <a:prstClr val="black">
                    <a:tint val="75000"/>
                  </a:prstClr>
                </a:solidFill>
              </a:rPr>
              <a:pPr>
                <a:defRPr/>
              </a:pPr>
              <a:t>5/18/2011</a:t>
            </a:fld>
            <a:endParaRPr lang="en-US">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02E73651-65CD-4B6D-9986-0C615A6E05C6}"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532047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7DA7261-B34C-4710-A3DC-25FCF8D85C2F}" type="datetimeFigureOut">
              <a:rPr lang="en-US" smtClean="0"/>
              <a:t>5/18/2011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3379732-2EB7-4E24-825C-CB60DE923A9B}" type="slidenum">
              <a:rPr lang="en-US" smtClean="0"/>
              <a:t>‹#›</a:t>
            </a:fld>
            <a:endParaRPr lang="en-US" dirty="0"/>
          </a:p>
        </p:txBody>
      </p:sp>
    </p:spTree>
    <p:extLst>
      <p:ext uri="{BB962C8B-B14F-4D97-AF65-F5344CB8AC3E}">
        <p14:creationId xmlns:p14="http://schemas.microsoft.com/office/powerpoint/2010/main" val="242481066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228EA90-574E-44C6-8B2D-71FA8EE333E2}" type="datetimeFigureOut">
              <a:rPr lang="en-US">
                <a:solidFill>
                  <a:prstClr val="black">
                    <a:tint val="75000"/>
                  </a:prstClr>
                </a:solidFill>
              </a:rPr>
              <a:pPr>
                <a:defRPr/>
              </a:pPr>
              <a:t>5/18/2011</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60FBE629-2039-4667-B8DD-B0E965F12945}"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92916533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375787A-0D6A-4D0C-8AB0-3B0BB1DF2C27}" type="datetimeFigureOut">
              <a:rPr lang="en-US">
                <a:solidFill>
                  <a:prstClr val="black">
                    <a:tint val="75000"/>
                  </a:prstClr>
                </a:solidFill>
              </a:rPr>
              <a:pPr>
                <a:defRPr/>
              </a:pPr>
              <a:t>5/18/2011</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76F0E905-7179-45A7-AB08-C0853BE3480B}"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05872997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6DEE142-17BA-4D0D-8016-33D5AD152447}" type="datetimeFigureOut">
              <a:rPr lang="en-US">
                <a:solidFill>
                  <a:prstClr val="black">
                    <a:tint val="75000"/>
                  </a:prstClr>
                </a:solidFill>
              </a:rPr>
              <a:pPr>
                <a:defRPr/>
              </a:pPr>
              <a:t>5/18/2011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FC8FC3DC-16AD-423E-A5D5-7793B0665598}"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77645036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9A546E5-1EFA-4AB5-90CF-AC83B152561F}" type="datetimeFigureOut">
              <a:rPr lang="en-US">
                <a:solidFill>
                  <a:prstClr val="black">
                    <a:tint val="75000"/>
                  </a:prstClr>
                </a:solidFill>
              </a:rPr>
              <a:pPr>
                <a:defRPr/>
              </a:pPr>
              <a:t>5/18/2011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EB4DD540-8C89-4B62-B566-85B0936BA92C}"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7589476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7DA7261-B34C-4710-A3DC-25FCF8D85C2F}" type="datetimeFigureOut">
              <a:rPr lang="en-US" smtClean="0"/>
              <a:t>5/18/2011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3379732-2EB7-4E24-825C-CB60DE923A9B}" type="slidenum">
              <a:rPr lang="en-US" smtClean="0"/>
              <a:t>‹#›</a:t>
            </a:fld>
            <a:endParaRPr lang="en-US" dirty="0"/>
          </a:p>
        </p:txBody>
      </p:sp>
    </p:spTree>
    <p:extLst>
      <p:ext uri="{BB962C8B-B14F-4D97-AF65-F5344CB8AC3E}">
        <p14:creationId xmlns:p14="http://schemas.microsoft.com/office/powerpoint/2010/main" val="16952111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7DA7261-B34C-4710-A3DC-25FCF8D85C2F}" type="datetimeFigureOut">
              <a:rPr lang="en-US" smtClean="0"/>
              <a:t>5/18/2011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3379732-2EB7-4E24-825C-CB60DE923A9B}" type="slidenum">
              <a:rPr lang="en-US" smtClean="0"/>
              <a:t>‹#›</a:t>
            </a:fld>
            <a:endParaRPr lang="en-US" dirty="0"/>
          </a:p>
        </p:txBody>
      </p:sp>
    </p:spTree>
    <p:extLst>
      <p:ext uri="{BB962C8B-B14F-4D97-AF65-F5344CB8AC3E}">
        <p14:creationId xmlns:p14="http://schemas.microsoft.com/office/powerpoint/2010/main" val="3188993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7DA7261-B34C-4710-A3DC-25FCF8D85C2F}" type="datetimeFigureOut">
              <a:rPr lang="en-US" smtClean="0"/>
              <a:t>5/18/2011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3379732-2EB7-4E24-825C-CB60DE923A9B}" type="slidenum">
              <a:rPr lang="en-US" smtClean="0"/>
              <a:t>‹#›</a:t>
            </a:fld>
            <a:endParaRPr lang="en-US" dirty="0"/>
          </a:p>
        </p:txBody>
      </p:sp>
    </p:spTree>
    <p:extLst>
      <p:ext uri="{BB962C8B-B14F-4D97-AF65-F5344CB8AC3E}">
        <p14:creationId xmlns:p14="http://schemas.microsoft.com/office/powerpoint/2010/main" val="1147032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DA7261-B34C-4710-A3DC-25FCF8D85C2F}" type="datetimeFigureOut">
              <a:rPr lang="en-US" smtClean="0"/>
              <a:t>5/18/2011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3379732-2EB7-4E24-825C-CB60DE923A9B}" type="slidenum">
              <a:rPr lang="en-US" smtClean="0"/>
              <a:t>‹#›</a:t>
            </a:fld>
            <a:endParaRPr lang="en-US" dirty="0"/>
          </a:p>
        </p:txBody>
      </p:sp>
    </p:spTree>
    <p:extLst>
      <p:ext uri="{BB962C8B-B14F-4D97-AF65-F5344CB8AC3E}">
        <p14:creationId xmlns:p14="http://schemas.microsoft.com/office/powerpoint/2010/main" val="33711456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DA7261-B34C-4710-A3DC-25FCF8D85C2F}" type="datetimeFigureOut">
              <a:rPr lang="en-US" smtClean="0"/>
              <a:t>5/18/2011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3379732-2EB7-4E24-825C-CB60DE923A9B}" type="slidenum">
              <a:rPr lang="en-US" smtClean="0"/>
              <a:t>‹#›</a:t>
            </a:fld>
            <a:endParaRPr lang="en-US" dirty="0"/>
          </a:p>
        </p:txBody>
      </p:sp>
    </p:spTree>
    <p:extLst>
      <p:ext uri="{BB962C8B-B14F-4D97-AF65-F5344CB8AC3E}">
        <p14:creationId xmlns:p14="http://schemas.microsoft.com/office/powerpoint/2010/main" val="12094242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DA7261-B34C-4710-A3DC-25FCF8D85C2F}" type="datetimeFigureOut">
              <a:rPr lang="en-US" smtClean="0"/>
              <a:t>5/18/2011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3379732-2EB7-4E24-825C-CB60DE923A9B}" type="slidenum">
              <a:rPr lang="en-US" smtClean="0"/>
              <a:t>‹#›</a:t>
            </a:fld>
            <a:endParaRPr lang="en-US" dirty="0"/>
          </a:p>
        </p:txBody>
      </p:sp>
    </p:spTree>
    <p:extLst>
      <p:ext uri="{BB962C8B-B14F-4D97-AF65-F5344CB8AC3E}">
        <p14:creationId xmlns:p14="http://schemas.microsoft.com/office/powerpoint/2010/main" val="38056741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DA7261-B34C-4710-A3DC-25FCF8D85C2F}" type="datetimeFigureOut">
              <a:rPr lang="en-US" smtClean="0"/>
              <a:t>5/18/2011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379732-2EB7-4E24-825C-CB60DE923A9B}" type="slidenum">
              <a:rPr lang="en-US" smtClean="0"/>
              <a:t>‹#›</a:t>
            </a:fld>
            <a:endParaRPr lang="en-US" dirty="0"/>
          </a:p>
        </p:txBody>
      </p:sp>
    </p:spTree>
    <p:extLst>
      <p:ext uri="{BB962C8B-B14F-4D97-AF65-F5344CB8AC3E}">
        <p14:creationId xmlns:p14="http://schemas.microsoft.com/office/powerpoint/2010/main" val="15261729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DA7261-B34C-4710-A3DC-25FCF8D85C2F}" type="datetimeFigureOut">
              <a:rPr lang="en-US" smtClean="0">
                <a:solidFill>
                  <a:prstClr val="black">
                    <a:tint val="75000"/>
                  </a:prstClr>
                </a:solidFill>
              </a:rPr>
              <a:pPr/>
              <a:t>5/18/2011</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379732-2EB7-4E24-825C-CB60DE923A9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1627910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9978E7BB-F2AE-45FB-8587-8D5B7002ED37}" type="datetimeFigureOut">
              <a:rPr lang="en-US">
                <a:solidFill>
                  <a:prstClr val="black">
                    <a:tint val="75000"/>
                  </a:prstClr>
                </a:solidFill>
              </a:rPr>
              <a:pPr>
                <a:defRPr/>
              </a:pPr>
              <a:t>5/18/2011</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5D30CD2E-6601-494D-9BCA-F053570C8DDE}"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84980013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3" Type="http://schemas.openxmlformats.org/officeDocument/2006/relationships/image" Target="../media/image11.tiff"/><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2.tiff"/></Relationships>
</file>

<file path=ppt/slides/_rels/slide12.xml.rels><?xml version="1.0" encoding="UTF-8" standalone="yes"?>
<Relationships xmlns="http://schemas.openxmlformats.org/package/2006/relationships"><Relationship Id="rId3" Type="http://schemas.openxmlformats.org/officeDocument/2006/relationships/image" Target="../media/image13.tiff"/><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4.tiff"/></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2" Type="http://schemas.openxmlformats.org/officeDocument/2006/relationships/image" Target="../media/image23.tif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4.ti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5.tif"/><Relationship Id="rId2" Type="http://schemas.openxmlformats.org/officeDocument/2006/relationships/image" Target="../media/image14.tiff"/><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4191000" y="1371600"/>
            <a:ext cx="4800600" cy="147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rgbClr val="FFFF00"/>
                </a:solidFill>
                <a:effectLst/>
                <a:uLnTx/>
                <a:uFillTx/>
                <a:latin typeface="Arial"/>
                <a:ea typeface="+mj-ea"/>
                <a:cs typeface="Arial"/>
              </a:rPr>
              <a:t>NWS WFO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rgbClr val="FFFF00"/>
                </a:solidFill>
                <a:effectLst/>
                <a:uLnTx/>
                <a:uFillTx/>
                <a:latin typeface="Arial"/>
                <a:ea typeface="+mj-ea"/>
                <a:cs typeface="Arial"/>
              </a:rPr>
              <a:t>Storm Surge Products</a:t>
            </a:r>
          </a:p>
          <a:p>
            <a:pPr marL="0" marR="0" lvl="0" indent="0" algn="ctr" defTabSz="914400" rtl="0" eaLnBrk="1" fontAlgn="base" latinLnBrk="0" hangingPunct="1">
              <a:lnSpc>
                <a:spcPct val="100000"/>
              </a:lnSpc>
              <a:spcBef>
                <a:spcPct val="0"/>
              </a:spcBef>
              <a:spcAft>
                <a:spcPct val="0"/>
              </a:spcAft>
              <a:buClrTx/>
              <a:buSzTx/>
              <a:buFontTx/>
              <a:buNone/>
              <a:tabLst/>
              <a:defRPr/>
            </a:pPr>
            <a:endParaRPr lang="en-US" kern="0" dirty="0">
              <a:solidFill>
                <a:srgbClr val="FFFF00"/>
              </a:solidFill>
              <a:latin typeface="Arial"/>
              <a:cs typeface="Arial"/>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rgbClr val="FFFF00"/>
                </a:solidFill>
                <a:effectLst/>
                <a:uLnTx/>
                <a:uFillTx/>
                <a:latin typeface="Arial"/>
                <a:ea typeface="+mj-ea"/>
                <a:cs typeface="Arial"/>
              </a:rPr>
              <a:t>An</a:t>
            </a:r>
            <a:r>
              <a:rPr kumimoji="0" lang="en-US" sz="4400" b="0" i="0" u="none" strike="noStrike" kern="0" cap="none" spc="0" normalizeH="0" noProof="0" dirty="0" smtClean="0">
                <a:ln>
                  <a:noFill/>
                </a:ln>
                <a:solidFill>
                  <a:srgbClr val="FFFF00"/>
                </a:solidFill>
                <a:effectLst/>
                <a:uLnTx/>
                <a:uFillTx/>
                <a:latin typeface="Arial"/>
                <a:ea typeface="+mj-ea"/>
                <a:cs typeface="Arial"/>
              </a:rPr>
              <a:t> Evolution Over Time</a:t>
            </a:r>
            <a:endParaRPr kumimoji="0" lang="en-US" sz="4400" b="0" i="0" u="none" strike="noStrike" kern="0" cap="none" spc="0" normalizeH="0" baseline="0" noProof="0" dirty="0" smtClean="0">
              <a:ln>
                <a:noFill/>
              </a:ln>
              <a:solidFill>
                <a:srgbClr val="FFFF00"/>
              </a:solidFill>
              <a:effectLst/>
              <a:uLnTx/>
              <a:uFillTx/>
              <a:latin typeface="Arial"/>
              <a:ea typeface="+mj-ea"/>
              <a:cs typeface="Arial"/>
            </a:endParaRPr>
          </a:p>
        </p:txBody>
      </p:sp>
      <p:sp>
        <p:nvSpPr>
          <p:cNvPr id="5" name="Rectangle 3"/>
          <p:cNvSpPr txBox="1">
            <a:spLocks noChangeArrowheads="1"/>
          </p:cNvSpPr>
          <p:nvPr/>
        </p:nvSpPr>
        <p:spPr bwMode="auto">
          <a:xfrm>
            <a:off x="3960668" y="4724400"/>
            <a:ext cx="5261264"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ctr" rtl="0" eaLnBrk="0" fontAlgn="base" hangingPunct="0">
              <a:spcBef>
                <a:spcPct val="20000"/>
              </a:spcBef>
              <a:spcAft>
                <a:spcPct val="0"/>
              </a:spcAft>
              <a:buNone/>
              <a:defRPr sz="3200">
                <a:solidFill>
                  <a:schemeClr val="tx1"/>
                </a:solidFill>
                <a:latin typeface="+mn-lt"/>
                <a:ea typeface="+mn-ea"/>
                <a:cs typeface="+mn-cs"/>
              </a:defRPr>
            </a:lvl1pPr>
            <a:lvl2pPr marL="457200" indent="0" algn="ctr" rtl="0" eaLnBrk="0" fontAlgn="base" hangingPunct="0">
              <a:spcBef>
                <a:spcPct val="20000"/>
              </a:spcBef>
              <a:spcAft>
                <a:spcPct val="0"/>
              </a:spcAft>
              <a:buNone/>
              <a:defRPr sz="2800">
                <a:solidFill>
                  <a:schemeClr val="tx1"/>
                </a:solidFill>
                <a:latin typeface="+mn-lt"/>
                <a:cs typeface="+mn-cs"/>
              </a:defRPr>
            </a:lvl2pPr>
            <a:lvl3pPr marL="914400" indent="0" algn="ctr" rtl="0" eaLnBrk="0" fontAlgn="base" hangingPunct="0">
              <a:spcBef>
                <a:spcPct val="20000"/>
              </a:spcBef>
              <a:spcAft>
                <a:spcPct val="0"/>
              </a:spcAft>
              <a:buNone/>
              <a:defRPr sz="2400">
                <a:solidFill>
                  <a:schemeClr val="tx1"/>
                </a:solidFill>
                <a:latin typeface="+mn-lt"/>
                <a:cs typeface="+mn-cs"/>
              </a:defRPr>
            </a:lvl3pPr>
            <a:lvl4pPr marL="1371600" indent="0" algn="ctr" rtl="0" eaLnBrk="0" fontAlgn="base" hangingPunct="0">
              <a:spcBef>
                <a:spcPct val="20000"/>
              </a:spcBef>
              <a:spcAft>
                <a:spcPct val="0"/>
              </a:spcAft>
              <a:buNone/>
              <a:defRPr sz="2000">
                <a:solidFill>
                  <a:schemeClr val="tx1"/>
                </a:solidFill>
                <a:latin typeface="+mn-lt"/>
                <a:cs typeface="+mn-cs"/>
              </a:defRPr>
            </a:lvl4pPr>
            <a:lvl5pPr marL="1828800" indent="0" algn="ctr" rtl="0" eaLnBrk="0" fontAlgn="base" hangingPunct="0">
              <a:spcBef>
                <a:spcPct val="20000"/>
              </a:spcBef>
              <a:spcAft>
                <a:spcPct val="0"/>
              </a:spcAft>
              <a:buNone/>
              <a:defRPr sz="2000">
                <a:solidFill>
                  <a:schemeClr val="tx1"/>
                </a:solidFill>
                <a:latin typeface="+mn-lt"/>
                <a:cs typeface="+mn-cs"/>
              </a:defRPr>
            </a:lvl5pPr>
            <a:lvl6pPr marL="2286000" indent="0" algn="ctr" rtl="0" fontAlgn="base">
              <a:spcBef>
                <a:spcPct val="20000"/>
              </a:spcBef>
              <a:spcAft>
                <a:spcPct val="0"/>
              </a:spcAft>
              <a:buNone/>
              <a:defRPr sz="2000">
                <a:solidFill>
                  <a:schemeClr val="tx1"/>
                </a:solidFill>
                <a:latin typeface="+mn-lt"/>
                <a:cs typeface="+mn-cs"/>
              </a:defRPr>
            </a:lvl6pPr>
            <a:lvl7pPr marL="2743200" indent="0" algn="ctr" rtl="0" fontAlgn="base">
              <a:spcBef>
                <a:spcPct val="20000"/>
              </a:spcBef>
              <a:spcAft>
                <a:spcPct val="0"/>
              </a:spcAft>
              <a:buNone/>
              <a:defRPr sz="2000">
                <a:solidFill>
                  <a:schemeClr val="tx1"/>
                </a:solidFill>
                <a:latin typeface="+mn-lt"/>
                <a:cs typeface="+mn-cs"/>
              </a:defRPr>
            </a:lvl7pPr>
            <a:lvl8pPr marL="3200400" indent="0" algn="ctr" rtl="0" fontAlgn="base">
              <a:spcBef>
                <a:spcPct val="20000"/>
              </a:spcBef>
              <a:spcAft>
                <a:spcPct val="0"/>
              </a:spcAft>
              <a:buNone/>
              <a:defRPr sz="2000">
                <a:solidFill>
                  <a:schemeClr val="tx1"/>
                </a:solidFill>
                <a:latin typeface="+mn-lt"/>
                <a:cs typeface="+mn-cs"/>
              </a:defRPr>
            </a:lvl8pPr>
            <a:lvl9pPr marL="3657600" indent="0" algn="ctr" rtl="0" fontAlgn="base">
              <a:spcBef>
                <a:spcPct val="20000"/>
              </a:spcBef>
              <a:spcAft>
                <a:spcPct val="0"/>
              </a:spcAft>
              <a:buNone/>
              <a:defRPr sz="2000">
                <a:solidFill>
                  <a:schemeClr val="tx1"/>
                </a:solidFill>
                <a:latin typeface="+mn-lt"/>
                <a:cs typeface="+mn-cs"/>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2000" b="0" i="0" u="none" strike="noStrike" kern="0" cap="none" spc="0" normalizeH="0" baseline="0" noProof="0" dirty="0" smtClean="0">
                <a:ln>
                  <a:noFill/>
                </a:ln>
                <a:solidFill>
                  <a:srgbClr val="FFFF00"/>
                </a:solidFill>
                <a:effectLst/>
                <a:uLnTx/>
                <a:uFillTx/>
                <a:latin typeface="Arial"/>
                <a:ea typeface="+mn-ea"/>
                <a:cs typeface="Arial"/>
              </a:rPr>
              <a:t>Richard Bandy</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2000" b="0" i="0" u="none" strike="noStrike" kern="0" cap="none" spc="0" normalizeH="0" baseline="0" noProof="0" dirty="0" smtClean="0">
                <a:ln>
                  <a:noFill/>
                </a:ln>
                <a:solidFill>
                  <a:srgbClr val="FFFF00"/>
                </a:solidFill>
                <a:effectLst/>
                <a:uLnTx/>
                <a:uFillTx/>
                <a:latin typeface="Arial"/>
                <a:ea typeface="+mn-ea"/>
                <a:cs typeface="Arial"/>
              </a:rPr>
              <a:t>Meteorologist-in-Charge</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2000" b="0" i="0" u="none" strike="noStrike" kern="0" cap="none" spc="0" normalizeH="0" baseline="0" noProof="0" dirty="0" smtClean="0">
                <a:ln>
                  <a:noFill/>
                </a:ln>
                <a:solidFill>
                  <a:srgbClr val="FFFF00"/>
                </a:solidFill>
                <a:effectLst/>
                <a:uLnTx/>
                <a:uFillTx/>
                <a:latin typeface="Arial"/>
                <a:ea typeface="+mn-ea"/>
                <a:cs typeface="Arial"/>
              </a:rPr>
              <a:t>NWS WFO Newport/Morehead City, NC</a:t>
            </a:r>
          </a:p>
        </p:txBody>
      </p:sp>
      <p:pic>
        <p:nvPicPr>
          <p:cNvPr id="7" name="Picture 5" descr="WSFO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400" y="5943600"/>
            <a:ext cx="781050"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6" descr="NOAA"/>
          <p:cNvPicPr>
            <a:picLocks noChangeAspect="1" noChangeArrowheads="1"/>
          </p:cNvPicPr>
          <p:nvPr/>
        </p:nvPicPr>
        <p:blipFill>
          <a:blip r:embed="rId4"/>
          <a:srcRect/>
          <a:stretch>
            <a:fillRect/>
          </a:stretch>
        </p:blipFill>
        <p:spPr bwMode="auto">
          <a:xfrm>
            <a:off x="185305" y="152400"/>
            <a:ext cx="762000" cy="762000"/>
          </a:xfrm>
          <a:prstGeom prst="rect">
            <a:avLst/>
          </a:prstGeom>
          <a:noFill/>
          <a:effectLst>
            <a:outerShdw dist="35921" dir="8100000" algn="ctr" rotWithShape="0">
              <a:srgbClr val="808080">
                <a:alpha val="50000"/>
              </a:srgbClr>
            </a:outerShdw>
          </a:effectLst>
        </p:spPr>
      </p:pic>
    </p:spTree>
    <p:extLst>
      <p:ext uri="{BB962C8B-B14F-4D97-AF65-F5344CB8AC3E}">
        <p14:creationId xmlns:p14="http://schemas.microsoft.com/office/powerpoint/2010/main" val="16767812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0" y="0"/>
            <a:ext cx="9144000" cy="762000"/>
          </a:xfrm>
        </p:spPr>
        <p:txBody>
          <a:bodyPr/>
          <a:lstStyle/>
          <a:p>
            <a:r>
              <a:rPr lang="en-US" smtClean="0"/>
              <a:t>Storm Surge/Coastal Flooding Threat</a:t>
            </a:r>
          </a:p>
        </p:txBody>
      </p:sp>
      <p:sp>
        <p:nvSpPr>
          <p:cNvPr id="12291" name="TextBox 8"/>
          <p:cNvSpPr txBox="1">
            <a:spLocks noChangeArrowheads="1"/>
          </p:cNvSpPr>
          <p:nvPr/>
        </p:nvSpPr>
        <p:spPr bwMode="auto">
          <a:xfrm>
            <a:off x="4191000" y="733425"/>
            <a:ext cx="4953000" cy="590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buFont typeface="Arial" pitchFamily="34" charset="0"/>
              <a:buChar char="•"/>
            </a:pPr>
            <a:r>
              <a:rPr lang="en-US" sz="1400" dirty="0">
                <a:solidFill>
                  <a:prstClr val="black"/>
                </a:solidFill>
              </a:rPr>
              <a:t>Breaking waves along all coastal areas will  peak tonight into early Friday at 15 feet or higher.  Storm surge values will also peak Tonight into Early Friday at  2 to 4 feet </a:t>
            </a:r>
            <a:r>
              <a:rPr lang="en-US" sz="1400" dirty="0" smtClean="0">
                <a:solidFill>
                  <a:prstClr val="black"/>
                </a:solidFill>
              </a:rPr>
              <a:t>of inundation along </a:t>
            </a:r>
            <a:r>
              <a:rPr lang="en-US" sz="1400" dirty="0">
                <a:solidFill>
                  <a:prstClr val="black"/>
                </a:solidFill>
              </a:rPr>
              <a:t>the ocean highest along Core Banks  and the Outer  Banks.  The surge will couple with the high wave run up to produce significant beach erosion and over wash.  Sections of Highway 12 along the Outer banks will likely be affected starting tonight.  It is not out of the realm of possibility that a breach could occur over narrow sections of Hatteras Island just north of Buxton even if the center of the storm remains offshore.  High tide around 3 AM Friday morning will be a particularly dangerous time.</a:t>
            </a:r>
          </a:p>
          <a:p>
            <a:pPr eaLnBrk="1" fontAlgn="base" hangingPunct="1">
              <a:spcBef>
                <a:spcPct val="0"/>
              </a:spcBef>
              <a:spcAft>
                <a:spcPct val="0"/>
              </a:spcAft>
              <a:buFont typeface="Arial" pitchFamily="34" charset="0"/>
              <a:buChar char="•"/>
            </a:pPr>
            <a:endParaRPr lang="en-US" sz="1400" dirty="0">
              <a:solidFill>
                <a:prstClr val="black"/>
              </a:solidFill>
            </a:endParaRPr>
          </a:p>
          <a:p>
            <a:pPr eaLnBrk="1" fontAlgn="base" hangingPunct="1">
              <a:spcBef>
                <a:spcPct val="0"/>
              </a:spcBef>
              <a:spcAft>
                <a:spcPct val="0"/>
              </a:spcAft>
              <a:buFont typeface="Arial" pitchFamily="34" charset="0"/>
              <a:buChar char="•"/>
            </a:pPr>
            <a:r>
              <a:rPr lang="en-US" sz="1400" dirty="0" err="1">
                <a:solidFill>
                  <a:prstClr val="black"/>
                </a:solidFill>
              </a:rPr>
              <a:t>Soundside</a:t>
            </a:r>
            <a:r>
              <a:rPr lang="en-US" sz="1400" dirty="0">
                <a:solidFill>
                  <a:prstClr val="black"/>
                </a:solidFill>
              </a:rPr>
              <a:t> flooding will be a concern as well.  Inundation of 2 to 3 feet is possible in the Upper Neuse River near New Bern, increasing to 4 to 6 feet from near Adams Creek through South River and Cedar Island, wrapping around into Core Sound, </a:t>
            </a:r>
            <a:r>
              <a:rPr lang="en-US" sz="1400" dirty="0" err="1">
                <a:solidFill>
                  <a:prstClr val="black"/>
                </a:solidFill>
              </a:rPr>
              <a:t>Downeast</a:t>
            </a:r>
            <a:r>
              <a:rPr lang="en-US" sz="1400" dirty="0">
                <a:solidFill>
                  <a:prstClr val="black"/>
                </a:solidFill>
              </a:rPr>
              <a:t> Carteret, into Core Sound  and Eastern Pamlico Counties Tonight. </a:t>
            </a:r>
            <a:r>
              <a:rPr lang="en-US" sz="1400" dirty="0" err="1">
                <a:solidFill>
                  <a:prstClr val="black"/>
                </a:solidFill>
              </a:rPr>
              <a:t>Soundside</a:t>
            </a:r>
            <a:r>
              <a:rPr lang="en-US" sz="1400" dirty="0">
                <a:solidFill>
                  <a:prstClr val="black"/>
                </a:solidFill>
              </a:rPr>
              <a:t> flooding is also possible on the Outer Banks early Friday Morning into early Friday Afternoon.  North of Oregon Inlet, 1 to 3 feet of inundation is possible with 3 to 5 feet possible from Oregon inlet to Buxton and 4 to 6 feet possible from Buxton south through Ocracoke.  Portions of Highway 12 will likely be inundated. Inundation of 1 to 2 feet is possible along the Pamlico River into Washington and Eastern and Northeast Pamlico County.   </a:t>
            </a:r>
          </a:p>
        </p:txBody>
      </p:sp>
      <p:pic>
        <p:nvPicPr>
          <p:cNvPr id="12292" name="Picture 6" descr="Depiction of the Tropical Cyclone Coastal Flood Hazard for Newport/Morehead City. This graphic was created by the National Weather Servic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914400"/>
            <a:ext cx="4130675" cy="565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146353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290" name="Title 1"/>
          <p:cNvSpPr>
            <a:spLocks noGrp="1"/>
          </p:cNvSpPr>
          <p:nvPr>
            <p:ph type="title"/>
          </p:nvPr>
        </p:nvSpPr>
        <p:spPr>
          <a:xfrm>
            <a:off x="10297" y="228600"/>
            <a:ext cx="7162800" cy="762000"/>
          </a:xfrm>
        </p:spPr>
        <p:txBody>
          <a:bodyPr/>
          <a:lstStyle/>
          <a:p>
            <a:r>
              <a:rPr lang="en-US" dirty="0" smtClean="0">
                <a:solidFill>
                  <a:srgbClr val="FFFF00"/>
                </a:solidFill>
              </a:rPr>
              <a:t>MOM</a:t>
            </a: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97" y="1828800"/>
            <a:ext cx="4471097" cy="3810000"/>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72903" y="1828800"/>
            <a:ext cx="4471097" cy="3810000"/>
          </a:xfrm>
          <a:prstGeom prst="rect">
            <a:avLst/>
          </a:prstGeom>
        </p:spPr>
      </p:pic>
      <p:sp>
        <p:nvSpPr>
          <p:cNvPr id="4" name="TextBox 3"/>
          <p:cNvSpPr txBox="1"/>
          <p:nvPr/>
        </p:nvSpPr>
        <p:spPr>
          <a:xfrm>
            <a:off x="762000" y="5766220"/>
            <a:ext cx="2667000" cy="584775"/>
          </a:xfrm>
          <a:prstGeom prst="rect">
            <a:avLst/>
          </a:prstGeom>
          <a:noFill/>
        </p:spPr>
        <p:txBody>
          <a:bodyPr wrap="square" rtlCol="0">
            <a:spAutoFit/>
          </a:bodyPr>
          <a:lstStyle/>
          <a:p>
            <a:pPr algn="ctr"/>
            <a:r>
              <a:rPr lang="en-US" sz="3200" dirty="0" smtClean="0"/>
              <a:t>Category 2</a:t>
            </a:r>
            <a:endParaRPr lang="en-US" sz="3200" dirty="0"/>
          </a:p>
        </p:txBody>
      </p:sp>
      <p:sp>
        <p:nvSpPr>
          <p:cNvPr id="9" name="TextBox 8"/>
          <p:cNvSpPr txBox="1"/>
          <p:nvPr/>
        </p:nvSpPr>
        <p:spPr>
          <a:xfrm>
            <a:off x="5334000" y="5766275"/>
            <a:ext cx="2667000" cy="584775"/>
          </a:xfrm>
          <a:prstGeom prst="rect">
            <a:avLst/>
          </a:prstGeom>
          <a:noFill/>
        </p:spPr>
        <p:txBody>
          <a:bodyPr wrap="square" rtlCol="0">
            <a:spAutoFit/>
          </a:bodyPr>
          <a:lstStyle/>
          <a:p>
            <a:pPr algn="ctr"/>
            <a:r>
              <a:rPr lang="en-US" sz="3200" dirty="0" smtClean="0"/>
              <a:t>Category 3</a:t>
            </a:r>
            <a:endParaRPr lang="en-US" sz="3200" dirty="0"/>
          </a:p>
        </p:txBody>
      </p:sp>
    </p:spTree>
    <p:extLst>
      <p:ext uri="{BB962C8B-B14F-4D97-AF65-F5344CB8AC3E}">
        <p14:creationId xmlns:p14="http://schemas.microsoft.com/office/powerpoint/2010/main" val="121876446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290" name="Title 1"/>
          <p:cNvSpPr>
            <a:spLocks noGrp="1"/>
          </p:cNvSpPr>
          <p:nvPr>
            <p:ph type="title"/>
          </p:nvPr>
        </p:nvSpPr>
        <p:spPr>
          <a:xfrm>
            <a:off x="26639" y="228600"/>
            <a:ext cx="7162800" cy="762000"/>
          </a:xfrm>
        </p:spPr>
        <p:txBody>
          <a:bodyPr>
            <a:normAutofit fontScale="90000"/>
          </a:bodyPr>
          <a:lstStyle/>
          <a:p>
            <a:r>
              <a:rPr lang="en-US" dirty="0" smtClean="0">
                <a:solidFill>
                  <a:srgbClr val="FFFF00"/>
                </a:solidFill>
              </a:rPr>
              <a:t>MEOW</a:t>
            </a:r>
            <a:br>
              <a:rPr lang="en-US" dirty="0" smtClean="0">
                <a:solidFill>
                  <a:srgbClr val="FFFF00"/>
                </a:solidFill>
              </a:rPr>
            </a:br>
            <a:r>
              <a:rPr lang="en-US" sz="3600" dirty="0" smtClean="0">
                <a:solidFill>
                  <a:srgbClr val="FFFF00"/>
                </a:solidFill>
              </a:rPr>
              <a:t>(Moving North at 15 MPH)</a:t>
            </a: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950" y="2029080"/>
            <a:ext cx="4424575" cy="3770357"/>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19425" y="2041437"/>
            <a:ext cx="4424575" cy="3770357"/>
          </a:xfrm>
          <a:prstGeom prst="rect">
            <a:avLst/>
          </a:prstGeom>
        </p:spPr>
      </p:pic>
      <p:sp>
        <p:nvSpPr>
          <p:cNvPr id="8" name="TextBox 7"/>
          <p:cNvSpPr txBox="1"/>
          <p:nvPr/>
        </p:nvSpPr>
        <p:spPr>
          <a:xfrm>
            <a:off x="762000" y="5750580"/>
            <a:ext cx="2667000" cy="584775"/>
          </a:xfrm>
          <a:prstGeom prst="rect">
            <a:avLst/>
          </a:prstGeom>
          <a:noFill/>
        </p:spPr>
        <p:txBody>
          <a:bodyPr wrap="square" rtlCol="0">
            <a:spAutoFit/>
          </a:bodyPr>
          <a:lstStyle/>
          <a:p>
            <a:pPr algn="ctr"/>
            <a:r>
              <a:rPr lang="en-US" sz="3200" dirty="0" smtClean="0"/>
              <a:t>Category 2</a:t>
            </a:r>
            <a:endParaRPr lang="en-US" sz="3200" dirty="0"/>
          </a:p>
        </p:txBody>
      </p:sp>
      <p:sp>
        <p:nvSpPr>
          <p:cNvPr id="9" name="TextBox 8"/>
          <p:cNvSpPr txBox="1"/>
          <p:nvPr/>
        </p:nvSpPr>
        <p:spPr>
          <a:xfrm>
            <a:off x="5334000" y="5750635"/>
            <a:ext cx="2667000" cy="584775"/>
          </a:xfrm>
          <a:prstGeom prst="rect">
            <a:avLst/>
          </a:prstGeom>
          <a:noFill/>
        </p:spPr>
        <p:txBody>
          <a:bodyPr wrap="square" rtlCol="0">
            <a:spAutoFit/>
          </a:bodyPr>
          <a:lstStyle/>
          <a:p>
            <a:pPr algn="ctr"/>
            <a:r>
              <a:rPr lang="en-US" sz="3200" dirty="0" smtClean="0"/>
              <a:t>Category 3</a:t>
            </a:r>
            <a:endParaRPr lang="en-US" sz="3200" dirty="0"/>
          </a:p>
        </p:txBody>
      </p:sp>
    </p:spTree>
    <p:extLst>
      <p:ext uri="{BB962C8B-B14F-4D97-AF65-F5344CB8AC3E}">
        <p14:creationId xmlns:p14="http://schemas.microsoft.com/office/powerpoint/2010/main" val="149585935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1026" name="Picture 2" descr="https://vmail2.nems.noaa.gov/attach/CoastalGHLS.jpg?sid=/AIMlDjoGHE&amp;mbox=INBOX&amp;charset=escaped_unicode&amp;uid=63621&amp;number=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228599"/>
            <a:ext cx="8000999" cy="6400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56595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290" name="Title 1"/>
          <p:cNvSpPr>
            <a:spLocks noGrp="1"/>
          </p:cNvSpPr>
          <p:nvPr>
            <p:ph type="title"/>
          </p:nvPr>
        </p:nvSpPr>
        <p:spPr>
          <a:xfrm>
            <a:off x="0" y="276716"/>
            <a:ext cx="7162800" cy="762000"/>
          </a:xfrm>
        </p:spPr>
        <p:txBody>
          <a:bodyPr/>
          <a:lstStyle/>
          <a:p>
            <a:r>
              <a:rPr lang="en-US" dirty="0" smtClean="0">
                <a:solidFill>
                  <a:srgbClr val="FFFF00"/>
                </a:solidFill>
              </a:rPr>
              <a:t>P-Surge and Graphical HLS</a:t>
            </a:r>
          </a:p>
        </p:txBody>
      </p:sp>
      <p:pic>
        <p:nvPicPr>
          <p:cNvPr id="2050" name="Picture 2" descr="http://www.nws.noaa.gov/mdl/psurge/data/2010090106/maps/2010090106_gt6_y28.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799" y="1537106"/>
            <a:ext cx="3357845" cy="266044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Depiction of the Tropical Cyclone Coastal Flood Hazard for Newport/Morehead City. This graphic was created by the National Weather Servic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53000" y="1764468"/>
            <a:ext cx="3512227" cy="481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2" name="Picture 4" descr="http://www.nws.noaa.gov/mdl/psurge/data/2010090106/maps/2010090106_gt4_y28.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5799" y="4197553"/>
            <a:ext cx="3357845" cy="26604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585935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0" y="228600"/>
            <a:ext cx="7239000" cy="762000"/>
          </a:xfrm>
        </p:spPr>
        <p:txBody>
          <a:bodyPr/>
          <a:lstStyle/>
          <a:p>
            <a:r>
              <a:rPr lang="en-US" dirty="0" smtClean="0">
                <a:solidFill>
                  <a:srgbClr val="FFFF00"/>
                </a:solidFill>
              </a:rPr>
              <a:t>P-Surge and Graphical HLS</a:t>
            </a:r>
          </a:p>
        </p:txBody>
      </p:sp>
      <p:pic>
        <p:nvPicPr>
          <p:cNvPr id="6" name="Picture 6" descr="Depiction of the Tropical Cyclone Coastal Flood Hazard for Newport/Morehead City. This graphic was created by the National Weather Servic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8953" y="1770985"/>
            <a:ext cx="3504815"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6" name="Picture 4" descr="http://www.nws.noaa.gov/mdl/psurge/data/2010090212/maps/2010090212_gt4_y28.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1253" y="4171285"/>
            <a:ext cx="3356026" cy="2659006"/>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http://www.nws.noaa.gov/mdl/psurge/data/2010090212/maps/2010090212_gt6_y28.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8874" y="1504286"/>
            <a:ext cx="3366114" cy="2666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243672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290" name="Title 1"/>
          <p:cNvSpPr>
            <a:spLocks noGrp="1"/>
          </p:cNvSpPr>
          <p:nvPr>
            <p:ph type="title"/>
          </p:nvPr>
        </p:nvSpPr>
        <p:spPr>
          <a:xfrm>
            <a:off x="0" y="228600"/>
            <a:ext cx="7162800" cy="762000"/>
          </a:xfrm>
        </p:spPr>
        <p:txBody>
          <a:bodyPr/>
          <a:lstStyle/>
          <a:p>
            <a:r>
              <a:rPr lang="en-US" dirty="0" smtClean="0">
                <a:solidFill>
                  <a:srgbClr val="FFFF00"/>
                </a:solidFill>
              </a:rPr>
              <a:t>P-Surge and Graphical HLS</a:t>
            </a:r>
          </a:p>
        </p:txBody>
      </p:sp>
      <p:pic>
        <p:nvPicPr>
          <p:cNvPr id="7" name="Picture 8" descr="Depiction of the Tropical Cyclone Coastal Flood Hazard for Newport/Morehead City. This graphic was created by the National Weather Servic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1738745"/>
            <a:ext cx="3560507"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8" name="Picture 2" descr="http://www.nws.noaa.gov/mdl/psurge/data/2010090306/maps/2010090306_gt4_y28.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6189" y="1468582"/>
            <a:ext cx="3339885" cy="2646218"/>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www.nws.noaa.gov/mdl/psurge/data/2010090306/maps/2010090306_gt3_y28.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8872" y="4184341"/>
            <a:ext cx="3374521" cy="26736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046160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8" descr="Depiction of the Tropical Cyclone Coastal Flood Hazard for Newport/Morehead City. This graphic was created by the National Weather Servic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1201" y="1752600"/>
            <a:ext cx="3241534" cy="4439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0" name="Title 1"/>
          <p:cNvSpPr>
            <a:spLocks noGrp="1"/>
          </p:cNvSpPr>
          <p:nvPr>
            <p:ph type="title"/>
          </p:nvPr>
        </p:nvSpPr>
        <p:spPr>
          <a:xfrm>
            <a:off x="0" y="228600"/>
            <a:ext cx="7162800" cy="762000"/>
          </a:xfrm>
        </p:spPr>
        <p:txBody>
          <a:bodyPr>
            <a:normAutofit fontScale="90000"/>
          </a:bodyPr>
          <a:lstStyle/>
          <a:p>
            <a:r>
              <a:rPr lang="en-US" sz="4900" dirty="0" smtClean="0">
                <a:solidFill>
                  <a:srgbClr val="FFFF00"/>
                </a:solidFill>
              </a:rPr>
              <a:t>Storm Surge Graphical HLS</a:t>
            </a:r>
            <a:r>
              <a:rPr lang="en-US" dirty="0" smtClean="0">
                <a:solidFill>
                  <a:srgbClr val="FFFF00"/>
                </a:solidFill>
              </a:rPr>
              <a:t/>
            </a:r>
            <a:br>
              <a:rPr lang="en-US" dirty="0" smtClean="0">
                <a:solidFill>
                  <a:srgbClr val="FFFF00"/>
                </a:solidFill>
              </a:rPr>
            </a:br>
            <a:r>
              <a:rPr lang="en-US" sz="3600" dirty="0" smtClean="0">
                <a:solidFill>
                  <a:srgbClr val="FFFF00"/>
                </a:solidFill>
              </a:rPr>
              <a:t>(Evolution over Time)</a:t>
            </a:r>
          </a:p>
        </p:txBody>
      </p:sp>
      <p:pic>
        <p:nvPicPr>
          <p:cNvPr id="12292" name="Picture 6" descr="Depiction of the Tropical Cyclone Coastal Flood Hazard for Newport/Morehead City. This graphic was created by the National Weather Servic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7001" y="1752600"/>
            <a:ext cx="3234066" cy="4429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4" descr="Depiction of the Tropical Cyclone Coastal Flood Hazard for Newport/Morehead City. This graphic was created by the National Weather Servic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 y="1752601"/>
            <a:ext cx="3241478" cy="4439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5111977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0" y="27709"/>
            <a:ext cx="7162800" cy="1143000"/>
          </a:xfrm>
        </p:spPr>
        <p:txBody>
          <a:bodyPr>
            <a:noAutofit/>
          </a:bodyPr>
          <a:lstStyle/>
          <a:p>
            <a:r>
              <a:rPr lang="en-US" dirty="0" smtClean="0">
                <a:solidFill>
                  <a:srgbClr val="FFFF00"/>
                </a:solidFill>
              </a:rPr>
              <a:t>Deterministic SLOSH Run</a:t>
            </a:r>
            <a:endParaRPr lang="en-US" dirty="0">
              <a:solidFill>
                <a:srgbClr val="FFFF00"/>
              </a:solidFill>
            </a:endParaRPr>
          </a:p>
        </p:txBody>
      </p:sp>
      <p:pic>
        <p:nvPicPr>
          <p:cNvPr id="4" name="Picture 3" descr="W:\Jamie\EarlMiniMEOWImages\e30_ht2.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828800"/>
            <a:ext cx="7467600" cy="47043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629562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290" name="Title 1"/>
          <p:cNvSpPr>
            <a:spLocks noGrp="1"/>
          </p:cNvSpPr>
          <p:nvPr>
            <p:ph type="title"/>
          </p:nvPr>
        </p:nvSpPr>
        <p:spPr>
          <a:xfrm>
            <a:off x="0" y="228600"/>
            <a:ext cx="7162800" cy="762000"/>
          </a:xfrm>
        </p:spPr>
        <p:txBody>
          <a:bodyPr/>
          <a:lstStyle/>
          <a:p>
            <a:r>
              <a:rPr lang="en-US" dirty="0" smtClean="0">
                <a:solidFill>
                  <a:srgbClr val="FFFF00"/>
                </a:solidFill>
              </a:rPr>
              <a:t>Mini-MEOW</a:t>
            </a: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1000" y="1526560"/>
            <a:ext cx="8340437" cy="5102840"/>
          </a:xfrm>
          <a:prstGeom prst="rect">
            <a:avLst/>
          </a:prstGeom>
        </p:spPr>
      </p:pic>
    </p:spTree>
    <p:extLst>
      <p:ext uri="{BB962C8B-B14F-4D97-AF65-F5344CB8AC3E}">
        <p14:creationId xmlns:p14="http://schemas.microsoft.com/office/powerpoint/2010/main" val="231007133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0" y="228600"/>
            <a:ext cx="7162800" cy="838200"/>
          </a:xfrm>
        </p:spPr>
        <p:txBody>
          <a:bodyPr>
            <a:normAutofit fontScale="90000"/>
          </a:bodyPr>
          <a:lstStyle/>
          <a:p>
            <a:pPr eaLnBrk="1" hangingPunct="1"/>
            <a:r>
              <a:rPr lang="en-US" dirty="0" smtClean="0">
                <a:solidFill>
                  <a:srgbClr val="FFFF00"/>
                </a:solidFill>
              </a:rPr>
              <a:t>State of the Art </a:t>
            </a:r>
            <a:r>
              <a:rPr lang="en-US" dirty="0" smtClean="0">
                <a:solidFill>
                  <a:srgbClr val="FFFF00"/>
                </a:solidFill>
              </a:rPr>
              <a:t>Storm </a:t>
            </a:r>
            <a:r>
              <a:rPr lang="en-US" dirty="0" smtClean="0">
                <a:solidFill>
                  <a:srgbClr val="FFFF00"/>
                </a:solidFill>
              </a:rPr>
              <a:t>Surge </a:t>
            </a:r>
            <a:r>
              <a:rPr lang="en-US" dirty="0" smtClean="0">
                <a:solidFill>
                  <a:srgbClr val="FFFF00"/>
                </a:solidFill>
              </a:rPr>
              <a:t>Forecast Hurricane </a:t>
            </a:r>
            <a:r>
              <a:rPr lang="en-US" dirty="0" smtClean="0">
                <a:solidFill>
                  <a:srgbClr val="FFFF00"/>
                </a:solidFill>
              </a:rPr>
              <a:t>Camille, 1969</a:t>
            </a:r>
            <a:endParaRPr lang="en-US" sz="3600" dirty="0" smtClean="0">
              <a:solidFill>
                <a:srgbClr val="FFFF00"/>
              </a:solidFill>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905000"/>
            <a:ext cx="8779823" cy="3964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6858000" y="3048000"/>
            <a:ext cx="1828800" cy="152400"/>
          </a:xfrm>
          <a:prstGeom prst="rect">
            <a:avLst/>
          </a:prstGeom>
          <a:solidFill>
            <a:srgbClr val="FFFF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457200" y="3200400"/>
            <a:ext cx="8382000" cy="228600"/>
          </a:xfrm>
          <a:prstGeom prst="rect">
            <a:avLst/>
          </a:prstGeom>
          <a:solidFill>
            <a:srgbClr val="FFFF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7229966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0"/>
            <a:ext cx="8229600" cy="5410200"/>
          </a:xfrm>
        </p:spPr>
        <p:txBody>
          <a:bodyPr>
            <a:noAutofit/>
          </a:bodyPr>
          <a:lstStyle/>
          <a:p>
            <a:r>
              <a:rPr lang="en-US" sz="2000" dirty="0"/>
              <a:t>We were able to use </a:t>
            </a:r>
            <a:r>
              <a:rPr lang="en-US" sz="2000" dirty="0" smtClean="0"/>
              <a:t>both tools </a:t>
            </a:r>
            <a:r>
              <a:rPr lang="en-US" sz="2000" dirty="0"/>
              <a:t>operationally to evaluate an EM request for DSS with regards to evacuating a hospital in the surge zone.  </a:t>
            </a:r>
            <a:endParaRPr lang="en-US" sz="2000" dirty="0" smtClean="0"/>
          </a:p>
          <a:p>
            <a:pPr lvl="1"/>
            <a:r>
              <a:rPr lang="en-US" sz="2000" dirty="0" smtClean="0"/>
              <a:t>“</a:t>
            </a:r>
            <a:r>
              <a:rPr lang="en-US" sz="2000" dirty="0"/>
              <a:t>Good afternoon. One of our regional hospitals (Pungo District </a:t>
            </a:r>
            <a:br>
              <a:rPr lang="en-US" sz="2000" dirty="0"/>
            </a:br>
            <a:r>
              <a:rPr lang="en-US" sz="2000" dirty="0" smtClean="0"/>
              <a:t>Hospital) </a:t>
            </a:r>
            <a:r>
              <a:rPr lang="en-US" sz="2000" dirty="0"/>
              <a:t>is in Belhaven. They are a very small facility with mostly </a:t>
            </a:r>
            <a:br>
              <a:rPr lang="en-US" sz="2000" dirty="0"/>
            </a:br>
            <a:r>
              <a:rPr lang="en-US" sz="2000" dirty="0" smtClean="0"/>
              <a:t>ventilator </a:t>
            </a:r>
            <a:r>
              <a:rPr lang="en-US" sz="2000" dirty="0"/>
              <a:t>patients and are right on the waterfront in Belhaven.  </a:t>
            </a:r>
            <a:br>
              <a:rPr lang="en-US" sz="2000" dirty="0"/>
            </a:br>
            <a:r>
              <a:rPr lang="en-US" sz="2000" dirty="0" smtClean="0"/>
              <a:t>Can you </a:t>
            </a:r>
            <a:r>
              <a:rPr lang="en-US" sz="2000" dirty="0"/>
              <a:t>tell me if they may be affected by </a:t>
            </a:r>
            <a:r>
              <a:rPr lang="en-US" sz="2000" dirty="0" smtClean="0"/>
              <a:t>storm </a:t>
            </a:r>
            <a:r>
              <a:rPr lang="en-US" sz="2000" dirty="0"/>
              <a:t>surge </a:t>
            </a:r>
            <a:br>
              <a:rPr lang="en-US" sz="2000" dirty="0"/>
            </a:br>
            <a:r>
              <a:rPr lang="en-US" sz="2000" dirty="0" smtClean="0"/>
              <a:t>prior </a:t>
            </a:r>
            <a:r>
              <a:rPr lang="en-US" sz="2000" dirty="0"/>
              <a:t>to, during or after Hurricane Earl.   They will need to make </a:t>
            </a:r>
            <a:br>
              <a:rPr lang="en-US" sz="2000" dirty="0"/>
            </a:br>
            <a:r>
              <a:rPr lang="en-US" sz="2000" dirty="0" smtClean="0"/>
              <a:t>a </a:t>
            </a:r>
            <a:r>
              <a:rPr lang="en-US" sz="2000" dirty="0"/>
              <a:t>decision by noon tomorrow </a:t>
            </a:r>
            <a:r>
              <a:rPr lang="en-US" sz="2000" dirty="0" smtClean="0"/>
              <a:t>(</a:t>
            </a:r>
            <a:r>
              <a:rPr lang="en-US" sz="2000" dirty="0"/>
              <a:t>Wed Sep 1</a:t>
            </a:r>
            <a:r>
              <a:rPr lang="en-US" sz="2000" baseline="30000" dirty="0"/>
              <a:t>st</a:t>
            </a:r>
            <a:r>
              <a:rPr lang="en-US" sz="2000" dirty="0" smtClean="0"/>
              <a:t>) if </a:t>
            </a:r>
            <a:r>
              <a:rPr lang="en-US" sz="2000" dirty="0"/>
              <a:t>they will need to evacuate. </a:t>
            </a:r>
            <a:r>
              <a:rPr lang="en-US" sz="2000" dirty="0" smtClean="0"/>
              <a:t>”</a:t>
            </a:r>
            <a:endParaRPr lang="en-US" sz="2000" dirty="0"/>
          </a:p>
          <a:p>
            <a:r>
              <a:rPr lang="en-US" sz="2000" dirty="0" smtClean="0"/>
              <a:t>Just </a:t>
            </a:r>
            <a:r>
              <a:rPr lang="en-US" sz="2000" dirty="0"/>
              <a:t>using the MEOW would have shown potential for significant surge.  </a:t>
            </a:r>
            <a:r>
              <a:rPr lang="en-US" sz="2000" dirty="0" smtClean="0"/>
              <a:t>Both P-Surge and the </a:t>
            </a:r>
            <a:r>
              <a:rPr lang="en-US" sz="2000" dirty="0"/>
              <a:t>Mini-MEOW </a:t>
            </a:r>
            <a:r>
              <a:rPr lang="en-US" sz="2000" dirty="0" smtClean="0"/>
              <a:t>made it clear that Belhaven had little risk.  </a:t>
            </a:r>
            <a:r>
              <a:rPr lang="en-US" sz="2000" dirty="0"/>
              <a:t>Using </a:t>
            </a:r>
            <a:r>
              <a:rPr lang="en-US" sz="2000" dirty="0" smtClean="0"/>
              <a:t>the mini-MEOW, P-surge</a:t>
            </a:r>
            <a:r>
              <a:rPr lang="en-US" sz="2000" dirty="0"/>
              <a:t>, and our knowledge of likely track deviations, we were able to </a:t>
            </a:r>
            <a:r>
              <a:rPr lang="en-US" sz="2000" dirty="0" smtClean="0"/>
              <a:t>confidently inform </a:t>
            </a:r>
            <a:r>
              <a:rPr lang="en-US" sz="2000" dirty="0"/>
              <a:t>the EM </a:t>
            </a:r>
            <a:r>
              <a:rPr lang="en-US" sz="2000" dirty="0" smtClean="0"/>
              <a:t>that there was little to no risk for the hospital from surge and they decided </a:t>
            </a:r>
            <a:r>
              <a:rPr lang="en-US" sz="2000" dirty="0"/>
              <a:t>not to </a:t>
            </a:r>
            <a:r>
              <a:rPr lang="en-US" sz="2000" dirty="0" smtClean="0"/>
              <a:t>evacuate.  Without these new tools we may not have been able to provide such a confident response and if evacuated there was a  certain risk of a </a:t>
            </a:r>
            <a:r>
              <a:rPr lang="en-US" sz="2000" dirty="0"/>
              <a:t>loss of </a:t>
            </a:r>
            <a:r>
              <a:rPr lang="en-US" sz="2000" dirty="0" smtClean="0"/>
              <a:t>life.</a:t>
            </a:r>
            <a:endParaRPr lang="en-US" sz="2000" dirty="0"/>
          </a:p>
          <a:p>
            <a:endParaRPr lang="en-US" sz="2000" dirty="0"/>
          </a:p>
        </p:txBody>
      </p:sp>
      <p:sp>
        <p:nvSpPr>
          <p:cNvPr id="5" name="Title 1"/>
          <p:cNvSpPr txBox="1">
            <a:spLocks/>
          </p:cNvSpPr>
          <p:nvPr/>
        </p:nvSpPr>
        <p:spPr>
          <a:xfrm>
            <a:off x="0" y="152400"/>
            <a:ext cx="7162800" cy="1143000"/>
          </a:xfrm>
          <a:prstGeom prst="rect">
            <a:avLst/>
          </a:prstGeom>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solidFill>
                  <a:srgbClr val="FFFF00"/>
                </a:solidFill>
              </a:rPr>
              <a:t>How We Used Mini-MEOW and </a:t>
            </a:r>
            <a:r>
              <a:rPr lang="en-US" sz="4900" dirty="0" smtClean="0">
                <a:solidFill>
                  <a:srgbClr val="FFFF00"/>
                </a:solidFill>
              </a:rPr>
              <a:t>P-Surge</a:t>
            </a:r>
            <a:r>
              <a:rPr lang="en-US" dirty="0" smtClean="0">
                <a:solidFill>
                  <a:srgbClr val="FFFF00"/>
                </a:solidFill>
              </a:rPr>
              <a:t> Operationally</a:t>
            </a:r>
            <a:endParaRPr lang="en-US" dirty="0">
              <a:solidFill>
                <a:srgbClr val="FFFF00"/>
              </a:solidFill>
            </a:endParaRPr>
          </a:p>
        </p:txBody>
      </p:sp>
    </p:spTree>
    <p:extLst>
      <p:ext uri="{BB962C8B-B14F-4D97-AF65-F5344CB8AC3E}">
        <p14:creationId xmlns:p14="http://schemas.microsoft.com/office/powerpoint/2010/main" val="153506443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399"/>
            <a:ext cx="7162800" cy="1004455"/>
          </a:xfrm>
        </p:spPr>
        <p:txBody>
          <a:bodyPr>
            <a:normAutofit fontScale="90000"/>
          </a:bodyPr>
          <a:lstStyle/>
          <a:p>
            <a:r>
              <a:rPr lang="en-US" dirty="0" smtClean="0">
                <a:solidFill>
                  <a:srgbClr val="FFFF00"/>
                </a:solidFill>
              </a:rPr>
              <a:t>MEOW Compared to P Surge and Mini-MEOW</a:t>
            </a:r>
            <a:endParaRPr lang="en-US" dirty="0">
              <a:solidFill>
                <a:srgbClr val="FFFF00"/>
              </a:solidFill>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48200" y="1905000"/>
            <a:ext cx="4193069" cy="3573081"/>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0391" y="4023880"/>
            <a:ext cx="4074373" cy="2492780"/>
          </a:xfrm>
          <a:prstGeom prst="rect">
            <a:avLst/>
          </a:prstGeom>
        </p:spPr>
      </p:pic>
      <p:sp>
        <p:nvSpPr>
          <p:cNvPr id="6" name="TextBox 5"/>
          <p:cNvSpPr txBox="1"/>
          <p:nvPr/>
        </p:nvSpPr>
        <p:spPr>
          <a:xfrm>
            <a:off x="851421" y="6488668"/>
            <a:ext cx="2667000" cy="369332"/>
          </a:xfrm>
          <a:prstGeom prst="rect">
            <a:avLst/>
          </a:prstGeom>
          <a:noFill/>
        </p:spPr>
        <p:txBody>
          <a:bodyPr wrap="square" rtlCol="0">
            <a:spAutoFit/>
          </a:bodyPr>
          <a:lstStyle/>
          <a:p>
            <a:pPr algn="ctr"/>
            <a:r>
              <a:rPr lang="en-US" dirty="0" smtClean="0"/>
              <a:t>Mini-MEOW</a:t>
            </a:r>
            <a:endParaRPr lang="en-US" dirty="0"/>
          </a:p>
        </p:txBody>
      </p:sp>
      <p:sp>
        <p:nvSpPr>
          <p:cNvPr id="7" name="TextBox 6"/>
          <p:cNvSpPr txBox="1"/>
          <p:nvPr/>
        </p:nvSpPr>
        <p:spPr>
          <a:xfrm>
            <a:off x="5486400" y="5562600"/>
            <a:ext cx="2667000" cy="584775"/>
          </a:xfrm>
          <a:prstGeom prst="rect">
            <a:avLst/>
          </a:prstGeom>
          <a:noFill/>
        </p:spPr>
        <p:txBody>
          <a:bodyPr wrap="square" rtlCol="0">
            <a:spAutoFit/>
          </a:bodyPr>
          <a:lstStyle/>
          <a:p>
            <a:pPr algn="ctr"/>
            <a:r>
              <a:rPr lang="en-US" sz="3200" dirty="0" smtClean="0"/>
              <a:t>MEOW</a:t>
            </a:r>
            <a:endParaRPr lang="en-US" sz="3200" dirty="0"/>
          </a:p>
        </p:txBody>
      </p:sp>
      <p:sp>
        <p:nvSpPr>
          <p:cNvPr id="9" name="TextBox 8"/>
          <p:cNvSpPr txBox="1"/>
          <p:nvPr/>
        </p:nvSpPr>
        <p:spPr>
          <a:xfrm>
            <a:off x="884077" y="3691540"/>
            <a:ext cx="2667000" cy="369332"/>
          </a:xfrm>
          <a:prstGeom prst="rect">
            <a:avLst/>
          </a:prstGeom>
          <a:noFill/>
        </p:spPr>
        <p:txBody>
          <a:bodyPr wrap="square" rtlCol="0">
            <a:spAutoFit/>
          </a:bodyPr>
          <a:lstStyle/>
          <a:p>
            <a:pPr algn="ctr"/>
            <a:r>
              <a:rPr lang="en-US" dirty="0" smtClean="0"/>
              <a:t>P-Surge</a:t>
            </a:r>
            <a:endParaRPr lang="en-US" dirty="0"/>
          </a:p>
        </p:txBody>
      </p:sp>
      <p:pic>
        <p:nvPicPr>
          <p:cNvPr id="10" name="Picture 4" descr="http://www.nws.noaa.gov/mdl/psurge/data/2010090106/maps/2010090106_gt4_y28.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4077" y="1336743"/>
            <a:ext cx="2995155" cy="23730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318316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4204855" y="4648200"/>
            <a:ext cx="4800600" cy="147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a:lstStyle>
          <a:p>
            <a:pPr eaLnBrk="1" hangingPunct="1">
              <a:defRPr/>
            </a:pPr>
            <a:r>
              <a:rPr lang="en-US" kern="0" dirty="0" smtClean="0">
                <a:solidFill>
                  <a:srgbClr val="FFFF00"/>
                </a:solidFill>
                <a:latin typeface="Arial"/>
                <a:cs typeface="Arial"/>
              </a:rPr>
              <a:t>THE END</a:t>
            </a:r>
          </a:p>
        </p:txBody>
      </p:sp>
      <p:pic>
        <p:nvPicPr>
          <p:cNvPr id="7" name="Picture 5" descr="WSFO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400" y="5943600"/>
            <a:ext cx="781050"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6" descr="NOAA"/>
          <p:cNvPicPr>
            <a:picLocks noChangeAspect="1" noChangeArrowheads="1"/>
          </p:cNvPicPr>
          <p:nvPr/>
        </p:nvPicPr>
        <p:blipFill>
          <a:blip r:embed="rId4"/>
          <a:srcRect/>
          <a:stretch>
            <a:fillRect/>
          </a:stretch>
        </p:blipFill>
        <p:spPr bwMode="auto">
          <a:xfrm>
            <a:off x="185305" y="152400"/>
            <a:ext cx="762000" cy="762000"/>
          </a:xfrm>
          <a:prstGeom prst="rect">
            <a:avLst/>
          </a:prstGeom>
          <a:noFill/>
          <a:effectLst>
            <a:outerShdw dist="35921" dir="8100000" algn="ctr" rotWithShape="0">
              <a:srgbClr val="808080">
                <a:alpha val="50000"/>
              </a:srgbClr>
            </a:outerShdw>
          </a:effectLst>
        </p:spPr>
      </p:pic>
    </p:spTree>
    <p:extLst>
      <p:ext uri="{BB962C8B-B14F-4D97-AF65-F5344CB8AC3E}">
        <p14:creationId xmlns:p14="http://schemas.microsoft.com/office/powerpoint/2010/main" val="38754929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0" y="228600"/>
            <a:ext cx="7162800" cy="838200"/>
          </a:xfrm>
        </p:spPr>
        <p:txBody>
          <a:bodyPr>
            <a:normAutofit fontScale="90000"/>
          </a:bodyPr>
          <a:lstStyle/>
          <a:p>
            <a:pPr eaLnBrk="1" hangingPunct="1"/>
            <a:r>
              <a:rPr lang="en-US" dirty="0" smtClean="0">
                <a:solidFill>
                  <a:srgbClr val="FFFF00"/>
                </a:solidFill>
              </a:rPr>
              <a:t>State of the Art Storm Surge Forecast Hurricane Isabel, 2003</a:t>
            </a:r>
            <a:endParaRPr lang="en-US" sz="3600" dirty="0" smtClean="0">
              <a:solidFill>
                <a:srgbClr val="FFFF00"/>
              </a:solidFill>
            </a:endParaRPr>
          </a:p>
        </p:txBody>
      </p:sp>
      <p:sp>
        <p:nvSpPr>
          <p:cNvPr id="5123" name="TextBox 4"/>
          <p:cNvSpPr txBox="1">
            <a:spLocks noChangeArrowheads="1"/>
          </p:cNvSpPr>
          <p:nvPr/>
        </p:nvSpPr>
        <p:spPr bwMode="auto">
          <a:xfrm>
            <a:off x="0" y="1447800"/>
            <a:ext cx="4876800" cy="550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800" dirty="0">
                <a:solidFill>
                  <a:prstClr val="black"/>
                </a:solidFill>
              </a:rPr>
              <a:t>HURRICANE ISABEL LOCAL STATEMENT</a:t>
            </a:r>
          </a:p>
          <a:p>
            <a:pPr eaLnBrk="1" hangingPunct="1"/>
            <a:r>
              <a:rPr lang="en-US" sz="800" dirty="0">
                <a:solidFill>
                  <a:prstClr val="black"/>
                </a:solidFill>
              </a:rPr>
              <a:t>NATIONAL WEATHER SERVICE NEWPORT/MOREHEAD CITY NC</a:t>
            </a:r>
          </a:p>
          <a:p>
            <a:pPr eaLnBrk="1" hangingPunct="1"/>
            <a:r>
              <a:rPr lang="en-US" sz="800" dirty="0">
                <a:solidFill>
                  <a:prstClr val="black"/>
                </a:solidFill>
              </a:rPr>
              <a:t>900 PM EDT TUE SEP 16 2003</a:t>
            </a:r>
          </a:p>
          <a:p>
            <a:pPr eaLnBrk="1" hangingPunct="1"/>
            <a:endParaRPr lang="en-US" sz="800" dirty="0">
              <a:solidFill>
                <a:prstClr val="black"/>
              </a:solidFill>
            </a:endParaRPr>
          </a:p>
          <a:p>
            <a:pPr eaLnBrk="1" hangingPunct="1"/>
            <a:r>
              <a:rPr lang="en-US" sz="800" dirty="0">
                <a:solidFill>
                  <a:prstClr val="black"/>
                </a:solidFill>
              </a:rPr>
              <a:t>...HURRICANE ISABEL CONTINUES MOVING TOWARD THE NORTH CAROLINA       </a:t>
            </a:r>
          </a:p>
          <a:p>
            <a:pPr eaLnBrk="1" hangingPunct="1"/>
            <a:r>
              <a:rPr lang="en-US" sz="800" dirty="0">
                <a:solidFill>
                  <a:prstClr val="black"/>
                </a:solidFill>
              </a:rPr>
              <a:t>   COAST...</a:t>
            </a:r>
          </a:p>
          <a:p>
            <a:pPr eaLnBrk="1" hangingPunct="1"/>
            <a:endParaRPr lang="en-US" sz="800" dirty="0">
              <a:solidFill>
                <a:prstClr val="black"/>
              </a:solidFill>
            </a:endParaRPr>
          </a:p>
          <a:p>
            <a:pPr eaLnBrk="1" hangingPunct="1"/>
            <a:r>
              <a:rPr lang="en-US" sz="800" dirty="0">
                <a:solidFill>
                  <a:prstClr val="black"/>
                </a:solidFill>
              </a:rPr>
              <a:t>THIS STATEMENT RECOMMENDS ACTIONS TO BE TAKEN BY RESIDENTS OF THE </a:t>
            </a:r>
          </a:p>
          <a:p>
            <a:pPr eaLnBrk="1" hangingPunct="1"/>
            <a:r>
              <a:rPr lang="en-US" sz="800" dirty="0">
                <a:solidFill>
                  <a:prstClr val="black"/>
                </a:solidFill>
              </a:rPr>
              <a:t>FOLLOWING COUNTIES: DARE...CARTERET...HYDE...PAMLICO...CRAVEN...</a:t>
            </a:r>
          </a:p>
          <a:p>
            <a:pPr eaLnBrk="1" hangingPunct="1"/>
            <a:r>
              <a:rPr lang="en-US" sz="800" dirty="0">
                <a:solidFill>
                  <a:prstClr val="black"/>
                </a:solidFill>
              </a:rPr>
              <a:t>BEAUFORT...TYRRELL...WASHINGTON...ONSLOW...GREENE...LENOIR...DUPLIN..</a:t>
            </a:r>
          </a:p>
          <a:p>
            <a:pPr eaLnBrk="1" hangingPunct="1"/>
            <a:r>
              <a:rPr lang="en-US" sz="800" dirty="0">
                <a:solidFill>
                  <a:prstClr val="black"/>
                </a:solidFill>
              </a:rPr>
              <a:t>.JONES...MARTIN...AND PITT COUNTIES.</a:t>
            </a:r>
          </a:p>
          <a:p>
            <a:pPr eaLnBrk="1" hangingPunct="1"/>
            <a:endParaRPr lang="en-US" sz="800" dirty="0">
              <a:solidFill>
                <a:prstClr val="black"/>
              </a:solidFill>
            </a:endParaRPr>
          </a:p>
          <a:p>
            <a:pPr eaLnBrk="1" hangingPunct="1"/>
            <a:r>
              <a:rPr lang="en-US" sz="800" dirty="0">
                <a:solidFill>
                  <a:prstClr val="black"/>
                </a:solidFill>
              </a:rPr>
              <a:t>...WATCHES...</a:t>
            </a:r>
          </a:p>
          <a:p>
            <a:pPr eaLnBrk="1" hangingPunct="1"/>
            <a:r>
              <a:rPr lang="en-US" sz="800" dirty="0">
                <a:solidFill>
                  <a:prstClr val="black"/>
                </a:solidFill>
              </a:rPr>
              <a:t>A HURRICANE WATCH IS IN EFFECT FOR THE ENTIRE NORTH CAROLINA COAST </a:t>
            </a:r>
          </a:p>
          <a:p>
            <a:pPr eaLnBrk="1" hangingPunct="1"/>
            <a:r>
              <a:rPr lang="en-US" sz="800" dirty="0">
                <a:solidFill>
                  <a:prstClr val="black"/>
                </a:solidFill>
              </a:rPr>
              <a:t>INCLUDING THE ALBEMARLE AND PAMLICO SOUNDS. A HURRICANE WATCH MEANS </a:t>
            </a:r>
          </a:p>
          <a:p>
            <a:pPr eaLnBrk="1" hangingPunct="1"/>
            <a:r>
              <a:rPr lang="en-US" sz="800" dirty="0">
                <a:solidFill>
                  <a:prstClr val="black"/>
                </a:solidFill>
              </a:rPr>
              <a:t>THAT HURRICANE CONDITIONS ARE POSSIBLE WITHIN THE NEXT 36 HOURS.</a:t>
            </a:r>
          </a:p>
          <a:p>
            <a:pPr eaLnBrk="1" hangingPunct="1"/>
            <a:endParaRPr lang="en-US" sz="800" dirty="0">
              <a:solidFill>
                <a:prstClr val="black"/>
              </a:solidFill>
            </a:endParaRPr>
          </a:p>
          <a:p>
            <a:pPr eaLnBrk="1" hangingPunct="1"/>
            <a:r>
              <a:rPr lang="en-US" sz="800" dirty="0">
                <a:solidFill>
                  <a:prstClr val="black"/>
                </a:solidFill>
              </a:rPr>
              <a:t>...STORM INFORMATION...</a:t>
            </a:r>
          </a:p>
          <a:p>
            <a:pPr eaLnBrk="1" hangingPunct="1"/>
            <a:r>
              <a:rPr lang="en-US" sz="800" dirty="0">
                <a:solidFill>
                  <a:prstClr val="black"/>
                </a:solidFill>
              </a:rPr>
              <a:t>AT 8 PM THE CENTER OF HURRICANE ISABEL WAS LOCATED ABOUT 545 MILES </a:t>
            </a:r>
          </a:p>
          <a:p>
            <a:pPr eaLnBrk="1" hangingPunct="1"/>
            <a:r>
              <a:rPr lang="en-US" sz="800" dirty="0">
                <a:solidFill>
                  <a:prstClr val="black"/>
                </a:solidFill>
              </a:rPr>
              <a:t>SOUTH SOUTHEAST OF CAPE HATTERAS. ISABEL WAS MOVING NORTH NORTHWEST </a:t>
            </a:r>
          </a:p>
          <a:p>
            <a:pPr eaLnBrk="1" hangingPunct="1"/>
            <a:r>
              <a:rPr lang="en-US" sz="800" dirty="0">
                <a:solidFill>
                  <a:prstClr val="black"/>
                </a:solidFill>
              </a:rPr>
              <a:t>AT 8 MPH. MAXIMUM SUSTAINED WINDS WERE NEAR 105 MPH WITH HIGHER </a:t>
            </a:r>
          </a:p>
          <a:p>
            <a:pPr eaLnBrk="1" hangingPunct="1"/>
            <a:r>
              <a:rPr lang="en-US" sz="800" dirty="0">
                <a:solidFill>
                  <a:prstClr val="black"/>
                </a:solidFill>
              </a:rPr>
              <a:t>GUSTS...MAKING ISABEL A CATEGORY TWO HURRICANE.</a:t>
            </a:r>
          </a:p>
          <a:p>
            <a:pPr eaLnBrk="1" hangingPunct="1"/>
            <a:endParaRPr lang="en-US" sz="800" dirty="0">
              <a:solidFill>
                <a:prstClr val="black"/>
              </a:solidFill>
            </a:endParaRPr>
          </a:p>
          <a:p>
            <a:pPr eaLnBrk="1" hangingPunct="1"/>
            <a:r>
              <a:rPr lang="en-US" sz="800" dirty="0">
                <a:solidFill>
                  <a:prstClr val="black"/>
                </a:solidFill>
              </a:rPr>
              <a:t>THE CENTER OF ISABEL IS FORECAST TO MOVE TO NEAR CAPE LOOKOUT ON </a:t>
            </a:r>
          </a:p>
          <a:p>
            <a:pPr eaLnBrk="1" hangingPunct="1"/>
            <a:r>
              <a:rPr lang="en-US" sz="800" dirty="0">
                <a:solidFill>
                  <a:prstClr val="black"/>
                </a:solidFill>
              </a:rPr>
              <a:t>THURSDAY MORNING...THEN INLAND JUST WEST OF ALBEMARLE SOUND AND INTO </a:t>
            </a:r>
          </a:p>
          <a:p>
            <a:pPr eaLnBrk="1" hangingPunct="1"/>
            <a:r>
              <a:rPr lang="en-US" sz="800" dirty="0">
                <a:solidFill>
                  <a:prstClr val="black"/>
                </a:solidFill>
              </a:rPr>
              <a:t>EASTERN VIRGINIA THURSDAY NIGHT.</a:t>
            </a:r>
          </a:p>
          <a:p>
            <a:pPr eaLnBrk="1" hangingPunct="1"/>
            <a:endParaRPr lang="en-US" sz="800" dirty="0">
              <a:solidFill>
                <a:prstClr val="black"/>
              </a:solidFill>
            </a:endParaRPr>
          </a:p>
          <a:p>
            <a:pPr eaLnBrk="1" hangingPunct="1"/>
            <a:r>
              <a:rPr lang="en-US" sz="800" dirty="0">
                <a:solidFill>
                  <a:prstClr val="black"/>
                </a:solidFill>
              </a:rPr>
              <a:t>WINDS OVER EASTERN NORTH CAROLINA ARE EXPECTED TO BEGIN INCREASING </a:t>
            </a:r>
          </a:p>
          <a:p>
            <a:pPr eaLnBrk="1" hangingPunct="1"/>
            <a:r>
              <a:rPr lang="en-US" sz="800" dirty="0">
                <a:solidFill>
                  <a:prstClr val="black"/>
                </a:solidFill>
              </a:rPr>
              <a:t>WEDNESDAY NIGHT AROUND MIDNIGHT TO TROPICAL STORM FORCE...GREATER </a:t>
            </a:r>
          </a:p>
          <a:p>
            <a:pPr eaLnBrk="1" hangingPunct="1"/>
            <a:r>
              <a:rPr lang="en-US" sz="800" dirty="0">
                <a:solidFill>
                  <a:prstClr val="black"/>
                </a:solidFill>
              </a:rPr>
              <a:t>THAN 39 MPH...ALONG THE COAST. BY MID MORNING THURSDAY...WINDS COULD </a:t>
            </a:r>
          </a:p>
          <a:p>
            <a:pPr eaLnBrk="1" hangingPunct="1"/>
            <a:r>
              <a:rPr lang="en-US" sz="800" dirty="0">
                <a:solidFill>
                  <a:prstClr val="black"/>
                </a:solidFill>
              </a:rPr>
              <a:t>BE AS HIGH AS HURRICANE FORCE...GREATER THAN 74 MPH...ALONG THE </a:t>
            </a:r>
          </a:p>
          <a:p>
            <a:pPr eaLnBrk="1" hangingPunct="1"/>
            <a:r>
              <a:rPr lang="en-US" sz="800" dirty="0">
                <a:solidFill>
                  <a:prstClr val="black"/>
                </a:solidFill>
              </a:rPr>
              <a:t>IMMEDIATE COAST.</a:t>
            </a:r>
          </a:p>
          <a:p>
            <a:pPr eaLnBrk="1" hangingPunct="1"/>
            <a:endParaRPr lang="en-US" sz="800" dirty="0">
              <a:solidFill>
                <a:prstClr val="black"/>
              </a:solidFill>
            </a:endParaRPr>
          </a:p>
          <a:p>
            <a:pPr eaLnBrk="1" hangingPunct="1"/>
            <a:r>
              <a:rPr lang="en-US" sz="800" dirty="0">
                <a:solidFill>
                  <a:prstClr val="black"/>
                </a:solidFill>
              </a:rPr>
              <a:t>MINOR BEACH EROSION WILL OCCUR TONIGHT ALONG THE OUTER BANKS. SOME </a:t>
            </a:r>
          </a:p>
          <a:p>
            <a:pPr eaLnBrk="1" hangingPunct="1"/>
            <a:r>
              <a:rPr lang="en-US" sz="800" dirty="0">
                <a:solidFill>
                  <a:prstClr val="black"/>
                </a:solidFill>
              </a:rPr>
              <a:t>OCEAN OVERWASH IS LIKELY ON HIGHWAY 12 ON THE OUTER BANKS... </a:t>
            </a:r>
          </a:p>
          <a:p>
            <a:pPr eaLnBrk="1" hangingPunct="1"/>
            <a:r>
              <a:rPr lang="en-US" sz="800" dirty="0">
                <a:solidFill>
                  <a:prstClr val="black"/>
                </a:solidFill>
              </a:rPr>
              <a:t>ESPECIALLY AROUND HIGH TIDE WHICH WILL OCCUR AROUND MIDNIGHT.</a:t>
            </a:r>
          </a:p>
          <a:p>
            <a:pPr eaLnBrk="1" hangingPunct="1"/>
            <a:endParaRPr lang="en-US" sz="800" dirty="0">
              <a:solidFill>
                <a:prstClr val="black"/>
              </a:solidFill>
            </a:endParaRPr>
          </a:p>
          <a:p>
            <a:pPr eaLnBrk="1" hangingPunct="1"/>
            <a:r>
              <a:rPr lang="en-US" sz="800" dirty="0">
                <a:solidFill>
                  <a:prstClr val="black"/>
                </a:solidFill>
              </a:rPr>
              <a:t>...PREPAREDNESS ACTIONS...</a:t>
            </a:r>
          </a:p>
          <a:p>
            <a:pPr eaLnBrk="1" hangingPunct="1"/>
            <a:r>
              <a:rPr lang="en-US" sz="800" dirty="0">
                <a:solidFill>
                  <a:prstClr val="black"/>
                </a:solidFill>
              </a:rPr>
              <a:t>FOR HYDE COUNTY...THERE IS A MANDATORY EVACUATION FOR OCRACOKE.  </a:t>
            </a:r>
          </a:p>
          <a:p>
            <a:pPr eaLnBrk="1" hangingPunct="1"/>
            <a:r>
              <a:rPr lang="en-US" sz="800" dirty="0">
                <a:solidFill>
                  <a:prstClr val="black"/>
                </a:solidFill>
              </a:rPr>
              <a:t>FOR DARE COUNTY...THERE IS A MANDATORY EVACUATION IN EFFECT. THERE </a:t>
            </a:r>
          </a:p>
          <a:p>
            <a:pPr eaLnBrk="1" hangingPunct="1"/>
            <a:r>
              <a:rPr lang="en-US" sz="800" dirty="0">
                <a:solidFill>
                  <a:prstClr val="black"/>
                </a:solidFill>
              </a:rPr>
              <a:t>ARE NO RED CROSS SHELTERS OPENED IN DARE COUNTY. SHELTERS ARE OPENED </a:t>
            </a:r>
          </a:p>
          <a:p>
            <a:pPr eaLnBrk="1" hangingPunct="1"/>
            <a:r>
              <a:rPr lang="en-US" sz="800" dirty="0">
                <a:solidFill>
                  <a:prstClr val="black"/>
                </a:solidFill>
              </a:rPr>
              <a:t>IN BIENVENUE ELEMENTARY IN ROCKY MOUNT. ALSO...FIKE HIGH SCHOOL IN </a:t>
            </a:r>
          </a:p>
          <a:p>
            <a:pPr eaLnBrk="1" hangingPunct="1"/>
            <a:r>
              <a:rPr lang="en-US" sz="800" dirty="0">
                <a:solidFill>
                  <a:prstClr val="black"/>
                </a:solidFill>
              </a:rPr>
              <a:t>WILSON. DARE COUNTY SCHOOLS ARE CLOSED UNTIL FURTHER NOTICE. FERRIES </a:t>
            </a:r>
          </a:p>
          <a:p>
            <a:pPr eaLnBrk="1" hangingPunct="1"/>
            <a:r>
              <a:rPr lang="en-US" sz="800" dirty="0">
                <a:solidFill>
                  <a:prstClr val="black"/>
                </a:solidFill>
              </a:rPr>
              <a:t>ARE CURRENTLY OPERATING.  </a:t>
            </a:r>
          </a:p>
        </p:txBody>
      </p:sp>
      <p:sp>
        <p:nvSpPr>
          <p:cNvPr id="4" name="TextBox 4"/>
          <p:cNvSpPr txBox="1">
            <a:spLocks noChangeArrowheads="1"/>
          </p:cNvSpPr>
          <p:nvPr/>
        </p:nvSpPr>
        <p:spPr bwMode="auto">
          <a:xfrm>
            <a:off x="4343400" y="1524000"/>
            <a:ext cx="4654420" cy="6617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800" dirty="0" smtClean="0">
                <a:solidFill>
                  <a:prstClr val="black"/>
                </a:solidFill>
              </a:rPr>
              <a:t>FOR </a:t>
            </a:r>
            <a:r>
              <a:rPr lang="en-US" sz="800" dirty="0">
                <a:solidFill>
                  <a:prstClr val="black"/>
                </a:solidFill>
              </a:rPr>
              <a:t>CARTERET COUNTY...A VOLUNTARY EVACUATION IS IN EFFECT FOR </a:t>
            </a:r>
          </a:p>
          <a:p>
            <a:pPr eaLnBrk="1" hangingPunct="1"/>
            <a:r>
              <a:rPr lang="en-US" sz="800" dirty="0">
                <a:solidFill>
                  <a:prstClr val="black"/>
                </a:solidFill>
              </a:rPr>
              <a:t>CARTERET COUNTY. A MANDATORY EVACUATION IS CURRENTLY PLANNED FOR 7 </a:t>
            </a:r>
          </a:p>
          <a:p>
            <a:pPr eaLnBrk="1" hangingPunct="1"/>
            <a:r>
              <a:rPr lang="en-US" sz="800" dirty="0">
                <a:solidFill>
                  <a:prstClr val="black"/>
                </a:solidFill>
              </a:rPr>
              <a:t>AM WEDNESDAY MORNING FOR PEOPLE RESIDING ON BOGUE BANKS...PEOPLE IN </a:t>
            </a:r>
          </a:p>
          <a:p>
            <a:pPr eaLnBrk="1" hangingPunct="1"/>
            <a:r>
              <a:rPr lang="en-US" sz="800" dirty="0">
                <a:solidFill>
                  <a:prstClr val="black"/>
                </a:solidFill>
              </a:rPr>
              <a:t>LOW LYING AREAS...AND PEOPLE IN MOBILE HOMES. SCHOOLS WILL BE CLOSED </a:t>
            </a:r>
          </a:p>
          <a:p>
            <a:pPr eaLnBrk="1" hangingPunct="1"/>
            <a:r>
              <a:rPr lang="en-US" sz="800" dirty="0">
                <a:solidFill>
                  <a:prstClr val="black"/>
                </a:solidFill>
              </a:rPr>
              <a:t>IN CARTERET COUNTY FROM WEDNESDAY THROUGH FRIDAY. WEST CARTERET HIGH </a:t>
            </a:r>
          </a:p>
          <a:p>
            <a:pPr eaLnBrk="1" hangingPunct="1"/>
            <a:r>
              <a:rPr lang="en-US" sz="800" dirty="0">
                <a:solidFill>
                  <a:prstClr val="black"/>
                </a:solidFill>
              </a:rPr>
              <a:t>SCHOOL AND NEWPORT MIDDLE SCHOOL WILL BE OPENED AS SHELTERS IN </a:t>
            </a:r>
          </a:p>
          <a:p>
            <a:pPr eaLnBrk="1" hangingPunct="1"/>
            <a:r>
              <a:rPr lang="en-US" sz="800" dirty="0">
                <a:solidFill>
                  <a:prstClr val="black"/>
                </a:solidFill>
              </a:rPr>
              <a:t>CARTERET COUNTY AT NOON ON WEDNESDAY. </a:t>
            </a:r>
          </a:p>
          <a:p>
            <a:pPr eaLnBrk="1" hangingPunct="1"/>
            <a:r>
              <a:rPr lang="en-US" sz="800" dirty="0">
                <a:solidFill>
                  <a:prstClr val="black"/>
                </a:solidFill>
              </a:rPr>
              <a:t>FOR CRAVEN COUNTY...SCHOOLS WILL BE CLOSED AT NOON WEDNESDAY...ALL </a:t>
            </a:r>
          </a:p>
          <a:p>
            <a:pPr eaLnBrk="1" hangingPunct="1"/>
            <a:r>
              <a:rPr lang="en-US" sz="800" dirty="0">
                <a:solidFill>
                  <a:prstClr val="black"/>
                </a:solidFill>
              </a:rPr>
              <a:t>DAY THURSDAY...AND A TWO HOUR DELAY ON FRIDAY.</a:t>
            </a:r>
          </a:p>
          <a:p>
            <a:pPr eaLnBrk="1" hangingPunct="1"/>
            <a:r>
              <a:rPr lang="en-US" sz="800" dirty="0">
                <a:solidFill>
                  <a:prstClr val="black"/>
                </a:solidFill>
              </a:rPr>
              <a:t>IN JONES COUNTY...THREE SHELTERS WILL OPEN AT 6 PM ON WEDNESDAY...AT </a:t>
            </a:r>
          </a:p>
          <a:p>
            <a:pPr eaLnBrk="1" hangingPunct="1"/>
            <a:r>
              <a:rPr lang="en-US" sz="800" dirty="0">
                <a:solidFill>
                  <a:prstClr val="black"/>
                </a:solidFill>
              </a:rPr>
              <a:t>THE COMFORT ELEMENTARY SCHOOL...JONE COUNTY CIVIC CENTER...AND THE </a:t>
            </a:r>
          </a:p>
          <a:p>
            <a:pPr eaLnBrk="1" hangingPunct="1"/>
            <a:r>
              <a:rPr lang="en-US" sz="800" dirty="0">
                <a:solidFill>
                  <a:prstClr val="black"/>
                </a:solidFill>
              </a:rPr>
              <a:t>MAYSVILLE ELEMENTARY SCHOOL.</a:t>
            </a:r>
          </a:p>
          <a:p>
            <a:pPr eaLnBrk="1" hangingPunct="1"/>
            <a:r>
              <a:rPr lang="en-US" sz="800" dirty="0">
                <a:solidFill>
                  <a:prstClr val="black"/>
                </a:solidFill>
              </a:rPr>
              <a:t>FOR ONSLOW COUNTY...SCHOOLS WILL CLOSE AT 1230 PM ON WEDNESDAY...AND </a:t>
            </a:r>
          </a:p>
          <a:p>
            <a:pPr eaLnBrk="1" hangingPunct="1"/>
            <a:r>
              <a:rPr lang="en-US" sz="800" dirty="0">
                <a:solidFill>
                  <a:prstClr val="black"/>
                </a:solidFill>
              </a:rPr>
              <a:t>WILL REMAIN CLOSED ALL DAY ON THURSDAY AND FRIDAY. A VOLUNTARY </a:t>
            </a:r>
          </a:p>
          <a:p>
            <a:pPr eaLnBrk="1" hangingPunct="1"/>
            <a:r>
              <a:rPr lang="en-US" sz="800" dirty="0">
                <a:solidFill>
                  <a:prstClr val="black"/>
                </a:solidFill>
              </a:rPr>
              <a:t>EVACUATION IS IN EFFECT. SIX RED CROSS MANAGED SHELTERS WILL BE </a:t>
            </a:r>
          </a:p>
          <a:p>
            <a:pPr eaLnBrk="1" hangingPunct="1"/>
            <a:r>
              <a:rPr lang="en-US" sz="800" dirty="0">
                <a:solidFill>
                  <a:prstClr val="black"/>
                </a:solidFill>
              </a:rPr>
              <a:t>OPENED ACROSS THE COUNTY AT 7 PM ON WEDNESDAY. CONSULT LOCAL MEDIA </a:t>
            </a:r>
          </a:p>
          <a:p>
            <a:pPr eaLnBrk="1" hangingPunct="1"/>
            <a:r>
              <a:rPr lang="en-US" sz="800" dirty="0">
                <a:solidFill>
                  <a:prstClr val="black"/>
                </a:solidFill>
              </a:rPr>
              <a:t>FOR LOCATIONS.</a:t>
            </a:r>
          </a:p>
          <a:p>
            <a:pPr eaLnBrk="1" hangingPunct="1"/>
            <a:endParaRPr lang="en-US" sz="800" dirty="0">
              <a:solidFill>
                <a:prstClr val="black"/>
              </a:solidFill>
            </a:endParaRPr>
          </a:p>
          <a:p>
            <a:pPr eaLnBrk="1" hangingPunct="1"/>
            <a:r>
              <a:rPr lang="en-US" sz="800" dirty="0">
                <a:solidFill>
                  <a:prstClr val="black"/>
                </a:solidFill>
              </a:rPr>
              <a:t>WEDNESDAY WILL BE THE LAST DAY TO MAKE PREPARATIONS BEFORE ISABEL </a:t>
            </a:r>
          </a:p>
          <a:p>
            <a:pPr eaLnBrk="1" hangingPunct="1"/>
            <a:r>
              <a:rPr lang="en-US" sz="800" dirty="0">
                <a:solidFill>
                  <a:prstClr val="black"/>
                </a:solidFill>
              </a:rPr>
              <a:t>ARRIVES. PEOPLE ARE URGED TO COMPLETE NECESSARY PREPAREDNESS ACTIONS </a:t>
            </a:r>
          </a:p>
          <a:p>
            <a:pPr eaLnBrk="1" hangingPunct="1"/>
            <a:r>
              <a:rPr lang="en-US" sz="800" dirty="0">
                <a:solidFill>
                  <a:prstClr val="black"/>
                </a:solidFill>
              </a:rPr>
              <a:t>WEDNESDAY.</a:t>
            </a:r>
          </a:p>
          <a:p>
            <a:pPr eaLnBrk="1" hangingPunct="1"/>
            <a:endParaRPr lang="en-US" sz="800" dirty="0">
              <a:solidFill>
                <a:prstClr val="black"/>
              </a:solidFill>
            </a:endParaRPr>
          </a:p>
          <a:p>
            <a:pPr eaLnBrk="1" hangingPunct="1"/>
            <a:r>
              <a:rPr lang="en-US" sz="800" dirty="0">
                <a:solidFill>
                  <a:prstClr val="black"/>
                </a:solidFill>
              </a:rPr>
              <a:t>...STORM SURGE...</a:t>
            </a:r>
          </a:p>
          <a:p>
            <a:pPr eaLnBrk="1" hangingPunct="1"/>
            <a:r>
              <a:rPr lang="en-US" sz="800" dirty="0">
                <a:solidFill>
                  <a:prstClr val="black"/>
                </a:solidFill>
              </a:rPr>
              <a:t>AS NORTHEAST WINDS INCREASE ON WEDNESDAY NIGHT AND THURSDAY...WATER </a:t>
            </a:r>
          </a:p>
          <a:p>
            <a:pPr eaLnBrk="1" hangingPunct="1"/>
            <a:r>
              <a:rPr lang="en-US" sz="800" dirty="0">
                <a:solidFill>
                  <a:prstClr val="black"/>
                </a:solidFill>
              </a:rPr>
              <a:t>LEVELS ALONG THE NEUSE AND PAMLICO RIVERS WILL BEGIN TO RISE. WATER </a:t>
            </a:r>
          </a:p>
          <a:p>
            <a:pPr eaLnBrk="1" hangingPunct="1"/>
            <a:r>
              <a:rPr lang="en-US" sz="800" dirty="0">
                <a:solidFill>
                  <a:prstClr val="black"/>
                </a:solidFill>
              </a:rPr>
              <a:t>LEVELS COULD RISE TO 8 TO 10 FEET ABOVE NORMAL...ESPECIALLY NEAR NEW </a:t>
            </a:r>
          </a:p>
          <a:p>
            <a:pPr eaLnBrk="1" hangingPunct="1"/>
            <a:r>
              <a:rPr lang="en-US" sz="800" dirty="0">
                <a:solidFill>
                  <a:prstClr val="black"/>
                </a:solidFill>
              </a:rPr>
              <a:t>BERN...WASHINGTON...EASTERN PAMLICO COUNTY...AND DOWNEAST CARTERET </a:t>
            </a:r>
          </a:p>
          <a:p>
            <a:pPr eaLnBrk="1" hangingPunct="1"/>
            <a:r>
              <a:rPr lang="en-US" sz="800" dirty="0">
                <a:solidFill>
                  <a:prstClr val="black"/>
                </a:solidFill>
              </a:rPr>
              <a:t>COUNTY ALONG THE NEUSE. STORM SURGES ON THE OUTER BANKS ARE EXPECTED </a:t>
            </a:r>
          </a:p>
          <a:p>
            <a:pPr eaLnBrk="1" hangingPunct="1"/>
            <a:r>
              <a:rPr lang="en-US" sz="800" dirty="0">
                <a:solidFill>
                  <a:prstClr val="black"/>
                </a:solidFill>
              </a:rPr>
              <a:t>TO BE AROUND 6 TO 8 FEET ON THURSDAY. STORM SURGE IS EXPECTED IN THE </a:t>
            </a:r>
          </a:p>
          <a:p>
            <a:pPr eaLnBrk="1" hangingPunct="1"/>
            <a:r>
              <a:rPr lang="en-US" sz="800" dirty="0">
                <a:solidFill>
                  <a:prstClr val="black"/>
                </a:solidFill>
              </a:rPr>
              <a:t>2 TO 4 FEET FOR ONSLOW COUNTY.</a:t>
            </a:r>
          </a:p>
          <a:p>
            <a:pPr eaLnBrk="1" hangingPunct="1"/>
            <a:endParaRPr lang="en-US" sz="800" dirty="0">
              <a:solidFill>
                <a:prstClr val="black"/>
              </a:solidFill>
            </a:endParaRPr>
          </a:p>
          <a:p>
            <a:pPr eaLnBrk="1" hangingPunct="1"/>
            <a:r>
              <a:rPr lang="en-US" sz="800" dirty="0">
                <a:solidFill>
                  <a:prstClr val="black"/>
                </a:solidFill>
              </a:rPr>
              <a:t>...RAINFALL AND RIVERS...</a:t>
            </a:r>
          </a:p>
          <a:p>
            <a:pPr eaLnBrk="1" hangingPunct="1"/>
            <a:r>
              <a:rPr lang="en-US" sz="800" dirty="0">
                <a:solidFill>
                  <a:prstClr val="black"/>
                </a:solidFill>
              </a:rPr>
              <a:t>RAINFALL AMOUNTS COULD BE AS HIGH AS 5 TO 8 INCHES THROUGH THURSDAY. </a:t>
            </a:r>
          </a:p>
          <a:p>
            <a:pPr eaLnBrk="1" hangingPunct="1"/>
            <a:r>
              <a:rPr lang="en-US" sz="800" dirty="0">
                <a:solidFill>
                  <a:prstClr val="black"/>
                </a:solidFill>
              </a:rPr>
              <a:t>INITIALLY THE RAIN WILL SOAK INTO THE GROUND. HOWEVER MINOR FLOODING </a:t>
            </a:r>
          </a:p>
          <a:p>
            <a:pPr eaLnBrk="1" hangingPunct="1"/>
            <a:r>
              <a:rPr lang="en-US" sz="800" dirty="0">
                <a:solidFill>
                  <a:prstClr val="black"/>
                </a:solidFill>
              </a:rPr>
              <a:t>IS POSSIBLE.</a:t>
            </a:r>
          </a:p>
          <a:p>
            <a:pPr eaLnBrk="1" hangingPunct="1"/>
            <a:endParaRPr lang="en-US" sz="800" dirty="0">
              <a:solidFill>
                <a:prstClr val="black"/>
              </a:solidFill>
            </a:endParaRPr>
          </a:p>
          <a:p>
            <a:pPr eaLnBrk="1" hangingPunct="1"/>
            <a:r>
              <a:rPr lang="en-US" sz="800" dirty="0">
                <a:solidFill>
                  <a:prstClr val="black"/>
                </a:solidFill>
              </a:rPr>
              <a:t>...MARINE INFORMATION...</a:t>
            </a:r>
          </a:p>
          <a:p>
            <a:pPr eaLnBrk="1" hangingPunct="1"/>
            <a:r>
              <a:rPr lang="en-US" sz="800" dirty="0">
                <a:solidFill>
                  <a:prstClr val="black"/>
                </a:solidFill>
              </a:rPr>
              <a:t>VERY ROUGH SURF CONDITIONS ARE ALREADY OCCURRING. SEAS WERE RUNNING </a:t>
            </a:r>
          </a:p>
          <a:p>
            <a:pPr eaLnBrk="1" hangingPunct="1"/>
            <a:r>
              <a:rPr lang="en-US" sz="800" dirty="0">
                <a:solidFill>
                  <a:prstClr val="black"/>
                </a:solidFill>
              </a:rPr>
              <a:t>10 TO 15 FEET AT DIAMOND SHOALS. ON WEDNESDAY...SEAS WILL INCREASE </a:t>
            </a:r>
          </a:p>
          <a:p>
            <a:pPr eaLnBrk="1" hangingPunct="1"/>
            <a:r>
              <a:rPr lang="en-US" sz="800" dirty="0">
                <a:solidFill>
                  <a:prstClr val="black"/>
                </a:solidFill>
              </a:rPr>
              <a:t>TO NEAR 30 FEET BY SUNSET. OCEAN SWELLS STRIKING THE BEACH WILL </a:t>
            </a:r>
          </a:p>
          <a:p>
            <a:pPr eaLnBrk="1" hangingPunct="1"/>
            <a:r>
              <a:rPr lang="en-US" sz="800" dirty="0">
                <a:solidFill>
                  <a:prstClr val="black"/>
                </a:solidFill>
              </a:rPr>
              <a:t>RESULT IN DANGEROUS RIP CURRENTS. PEOPLE ARE URGED TO STAY OUT OF </a:t>
            </a:r>
          </a:p>
          <a:p>
            <a:pPr eaLnBrk="1" hangingPunct="1"/>
            <a:r>
              <a:rPr lang="en-US" sz="800" dirty="0">
                <a:solidFill>
                  <a:prstClr val="black"/>
                </a:solidFill>
              </a:rPr>
              <a:t>THE WATER.</a:t>
            </a:r>
          </a:p>
          <a:p>
            <a:pPr eaLnBrk="1" hangingPunct="1"/>
            <a:endParaRPr lang="en-US" sz="800" dirty="0">
              <a:solidFill>
                <a:prstClr val="black"/>
              </a:solidFill>
            </a:endParaRPr>
          </a:p>
          <a:p>
            <a:pPr eaLnBrk="1" hangingPunct="1"/>
            <a:r>
              <a:rPr lang="en-US" sz="800" dirty="0">
                <a:solidFill>
                  <a:prstClr val="black"/>
                </a:solidFill>
              </a:rPr>
              <a:t>...ADDITIONAL INFORMATION...</a:t>
            </a:r>
          </a:p>
          <a:p>
            <a:pPr eaLnBrk="1" hangingPunct="1"/>
            <a:r>
              <a:rPr lang="en-US" sz="800" dirty="0">
                <a:solidFill>
                  <a:prstClr val="black"/>
                </a:solidFill>
              </a:rPr>
              <a:t>CHECK ADVISORIES FROM THE NATIONAL HURRICANE CENTER AND STATEMENTS </a:t>
            </a:r>
          </a:p>
          <a:p>
            <a:pPr eaLnBrk="1" hangingPunct="1"/>
            <a:r>
              <a:rPr lang="en-US" sz="800" dirty="0">
                <a:solidFill>
                  <a:prstClr val="black"/>
                </a:solidFill>
              </a:rPr>
              <a:t>FROM THE NATIONAL WEATHER SERVICE IN NEWPORT FOR MORE INFORMATION. </a:t>
            </a:r>
          </a:p>
          <a:p>
            <a:pPr eaLnBrk="1" hangingPunct="1"/>
            <a:r>
              <a:rPr lang="en-US" sz="800" dirty="0">
                <a:solidFill>
                  <a:prstClr val="black"/>
                </a:solidFill>
              </a:rPr>
              <a:t>ADDITIONAL INFORMATION CAN BE FOUND ON OUR WEBPAGE AT</a:t>
            </a:r>
          </a:p>
          <a:p>
            <a:pPr eaLnBrk="1" hangingPunct="1"/>
            <a:endParaRPr lang="en-US" sz="800" dirty="0">
              <a:solidFill>
                <a:prstClr val="black"/>
              </a:solidFill>
            </a:endParaRPr>
          </a:p>
          <a:p>
            <a:pPr eaLnBrk="1" hangingPunct="1"/>
            <a:r>
              <a:rPr lang="en-US" sz="800" dirty="0">
                <a:solidFill>
                  <a:prstClr val="black"/>
                </a:solidFill>
              </a:rPr>
              <a:t>HTTP://WWW.ERH.NOAA.GOV/MHX</a:t>
            </a:r>
          </a:p>
          <a:p>
            <a:pPr eaLnBrk="1" hangingPunct="1"/>
            <a:endParaRPr lang="en-US" sz="800" dirty="0">
              <a:solidFill>
                <a:prstClr val="black"/>
              </a:solidFill>
            </a:endParaRPr>
          </a:p>
          <a:p>
            <a:pPr eaLnBrk="1" hangingPunct="1"/>
            <a:r>
              <a:rPr lang="en-US" sz="800" dirty="0">
                <a:solidFill>
                  <a:prstClr val="black"/>
                </a:solidFill>
              </a:rPr>
              <a:t>THE NEXT HURRICANE LOCAL STATEMENT WILL BE ISSUED AROUND MIDNIGHT</a:t>
            </a:r>
          </a:p>
        </p:txBody>
      </p:sp>
      <p:sp>
        <p:nvSpPr>
          <p:cNvPr id="5" name="Rectangle 4"/>
          <p:cNvSpPr/>
          <p:nvPr/>
        </p:nvSpPr>
        <p:spPr>
          <a:xfrm>
            <a:off x="4334256" y="4202400"/>
            <a:ext cx="4581144" cy="1055400"/>
          </a:xfrm>
          <a:prstGeom prst="rect">
            <a:avLst/>
          </a:prstGeom>
          <a:solidFill>
            <a:srgbClr val="FFFF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Tree>
    <p:extLst>
      <p:ext uri="{BB962C8B-B14F-4D97-AF65-F5344CB8AC3E}">
        <p14:creationId xmlns:p14="http://schemas.microsoft.com/office/powerpoint/2010/main" val="227890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0" y="228600"/>
            <a:ext cx="7162800" cy="838200"/>
          </a:xfrm>
        </p:spPr>
        <p:txBody>
          <a:bodyPr>
            <a:normAutofit fontScale="90000"/>
          </a:bodyPr>
          <a:lstStyle/>
          <a:p>
            <a:pPr eaLnBrk="1" hangingPunct="1"/>
            <a:r>
              <a:rPr lang="en-US" dirty="0" smtClean="0">
                <a:solidFill>
                  <a:srgbClr val="FFFF00"/>
                </a:solidFill>
              </a:rPr>
              <a:t>State of the Art Storm Surge Forecast Hurricane Katrina, 2005</a:t>
            </a:r>
            <a:endParaRPr lang="en-US" sz="3600" dirty="0" smtClean="0">
              <a:solidFill>
                <a:srgbClr val="FFFF00"/>
              </a:solidFill>
            </a:endParaRPr>
          </a:p>
        </p:txBody>
      </p:sp>
      <p:sp>
        <p:nvSpPr>
          <p:cNvPr id="4" name="TextBox 4"/>
          <p:cNvSpPr txBox="1">
            <a:spLocks noChangeArrowheads="1"/>
          </p:cNvSpPr>
          <p:nvPr/>
        </p:nvSpPr>
        <p:spPr bwMode="auto">
          <a:xfrm>
            <a:off x="128016" y="1371600"/>
            <a:ext cx="8845420" cy="5570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z="800" dirty="0" smtClean="0">
              <a:solidFill>
                <a:prstClr val="black"/>
              </a:solidFill>
            </a:endParaRPr>
          </a:p>
          <a:p>
            <a:pPr eaLnBrk="1" hangingPunct="1"/>
            <a:r>
              <a:rPr lang="en-US" sz="1200" dirty="0">
                <a:solidFill>
                  <a:prstClr val="black"/>
                </a:solidFill>
              </a:rPr>
              <a:t>HURRICANE LOCAL STATEMENT</a:t>
            </a:r>
          </a:p>
          <a:p>
            <a:pPr eaLnBrk="1" hangingPunct="1"/>
            <a:endParaRPr lang="en-US" sz="1200" dirty="0">
              <a:solidFill>
                <a:prstClr val="black"/>
              </a:solidFill>
            </a:endParaRPr>
          </a:p>
          <a:p>
            <a:pPr eaLnBrk="1" hangingPunct="1"/>
            <a:r>
              <a:rPr lang="en-US" sz="1200" dirty="0">
                <a:solidFill>
                  <a:prstClr val="black"/>
                </a:solidFill>
              </a:rPr>
              <a:t>NATIONAL WEATHER SERVICE MOBILE AL</a:t>
            </a:r>
          </a:p>
          <a:p>
            <a:pPr eaLnBrk="1" hangingPunct="1"/>
            <a:endParaRPr lang="en-US" sz="1200" dirty="0">
              <a:solidFill>
                <a:prstClr val="black"/>
              </a:solidFill>
            </a:endParaRPr>
          </a:p>
          <a:p>
            <a:pPr eaLnBrk="1" hangingPunct="1"/>
            <a:r>
              <a:rPr lang="en-US" sz="1200" dirty="0" smtClean="0">
                <a:solidFill>
                  <a:prstClr val="black"/>
                </a:solidFill>
              </a:rPr>
              <a:t>1148 </a:t>
            </a:r>
            <a:r>
              <a:rPr lang="en-US" sz="1200" dirty="0">
                <a:solidFill>
                  <a:prstClr val="black"/>
                </a:solidFill>
              </a:rPr>
              <a:t>AM CDT SUN AUG 282005</a:t>
            </a:r>
          </a:p>
          <a:p>
            <a:pPr eaLnBrk="1" hangingPunct="1"/>
            <a:endParaRPr lang="en-US" sz="1200" dirty="0">
              <a:solidFill>
                <a:prstClr val="black"/>
              </a:solidFill>
            </a:endParaRPr>
          </a:p>
          <a:p>
            <a:pPr eaLnBrk="1" hangingPunct="1"/>
            <a:r>
              <a:rPr lang="en-US" sz="1200" dirty="0" smtClean="0">
                <a:solidFill>
                  <a:prstClr val="black"/>
                </a:solidFill>
              </a:rPr>
              <a:t>...</a:t>
            </a:r>
            <a:r>
              <a:rPr lang="en-US" sz="1200" dirty="0">
                <a:solidFill>
                  <a:prstClr val="black"/>
                </a:solidFill>
              </a:rPr>
              <a:t>STORM SURGE FLOOD AND STORM TIDE IMPACTS...</a:t>
            </a:r>
          </a:p>
          <a:p>
            <a:pPr eaLnBrk="1" hangingPunct="1"/>
            <a:endParaRPr lang="en-US" sz="1200" dirty="0">
              <a:solidFill>
                <a:prstClr val="black"/>
              </a:solidFill>
            </a:endParaRPr>
          </a:p>
          <a:p>
            <a:pPr eaLnBrk="1" hangingPunct="1"/>
            <a:r>
              <a:rPr lang="en-US" sz="1200" dirty="0">
                <a:solidFill>
                  <a:prstClr val="black"/>
                </a:solidFill>
              </a:rPr>
              <a:t>KATRINA IS EXPECTED TO MAKE LANDFALL SOMEWHERE NEAR SOUTHEAST LOUISIANA AS A MAJOR HURRICANE...LIKELY AS AT LEAST A CATEGORY FOUR AND POSSIBLY A CATEGORY FIVE. A SIGNIFICANT AND LIFE THREATENING STORM SURGE IS EXPECTED TO BE FELT WELL EAST OF THE STORMS CENTER...OVER THE MISSISSIPPI AND ALABAMA COASTLINES.</a:t>
            </a:r>
          </a:p>
          <a:p>
            <a:pPr eaLnBrk="1" hangingPunct="1"/>
            <a:endParaRPr lang="en-US" sz="1200" dirty="0">
              <a:solidFill>
                <a:prstClr val="black"/>
              </a:solidFill>
            </a:endParaRPr>
          </a:p>
          <a:p>
            <a:pPr eaLnBrk="1" hangingPunct="1"/>
            <a:r>
              <a:rPr lang="en-US" sz="1200" dirty="0">
                <a:solidFill>
                  <a:prstClr val="black"/>
                </a:solidFill>
              </a:rPr>
              <a:t>BASED ON THE LATEST FORECAST TRACK AND SPEED...A CATEGORY FIVE LAND-FALLING HURRICANE WOULD BRING TIDE LEVELS AS HIGH AS 10 TO 15 FEET ALONG COASTAL MOBILE COUNTY AND THE WESTERN PORTIONS OF MOBILE BAY...WITH A SURGE AROUND 20 FEET POSSIBLE IN THE NORTHERN PART OF MOBILE BAY...WHICH WOULD SEVERELY AFFECT DOWNTOWN MOBILE WITH WATER SPILLING INTO THE DOWNTOWN AREA AND EXTENDING AS FAR WEST AS BROAD STREET. THIS WOULD BE THE HIGHEST SURGE LEVEL EVER EXPERIENCED IN MOBILE. FOR COMPARISON...THE HIGHEST SURGE LEVELS PREVIOUSLY EXPERIENCED IN THE DOWNTOWN AREA WERE NEAR 9 FEET WITH HURRICANES FREDERIC AND GEORGES. IN ADDITION...DAUPHIN ISLAND WOULD LIKELY BE INUNDATED...EXCEPT FOR HIGHER GROUND ON THE EAST END.</a:t>
            </a:r>
          </a:p>
          <a:p>
            <a:pPr eaLnBrk="1" hangingPunct="1"/>
            <a:endParaRPr lang="en-US" sz="1200" dirty="0">
              <a:solidFill>
                <a:prstClr val="black"/>
              </a:solidFill>
            </a:endParaRPr>
          </a:p>
          <a:p>
            <a:pPr eaLnBrk="1" hangingPunct="1"/>
            <a:r>
              <a:rPr lang="en-US" sz="1200" dirty="0">
                <a:solidFill>
                  <a:prstClr val="black"/>
                </a:solidFill>
              </a:rPr>
              <a:t>A STORM TIDE OF 10 TO 12 FEET IS EXPECTED ALONG COASTAL BALDWIN COUNTY...COMPARABLE TO HURRICANE IVAN OF LAST YEAR. SIGNIFICANT INUNDATION IS LIKELY ALONG THE BEACHES OF GULF SHORES AND ORANGE BEACH. PARTS OF THE FORT MORGAN PENINSULA WILL LIKELY BE INUNDATED AS WELL.</a:t>
            </a:r>
          </a:p>
          <a:p>
            <a:pPr eaLnBrk="1" hangingPunct="1"/>
            <a:endParaRPr lang="en-US" sz="1200" dirty="0">
              <a:solidFill>
                <a:prstClr val="black"/>
              </a:solidFill>
            </a:endParaRPr>
          </a:p>
          <a:p>
            <a:pPr eaLnBrk="1" hangingPunct="1"/>
            <a:r>
              <a:rPr lang="en-US" sz="1200" dirty="0">
                <a:solidFill>
                  <a:prstClr val="black"/>
                </a:solidFill>
              </a:rPr>
              <a:t>TIDE LEVELS ALONG THE NORTHWEST FLORIDA COAST WILL RANGE FROM NEAR 8 FEET IN THE PENSACOLA AREA TO AROUND 5 FEET IN THE DESTIN AREA.</a:t>
            </a:r>
          </a:p>
          <a:p>
            <a:pPr eaLnBrk="1" hangingPunct="1"/>
            <a:endParaRPr lang="en-US" sz="1200" dirty="0">
              <a:solidFill>
                <a:prstClr val="black"/>
              </a:solidFill>
            </a:endParaRPr>
          </a:p>
        </p:txBody>
      </p:sp>
      <p:sp>
        <p:nvSpPr>
          <p:cNvPr id="7" name="Rectangle 6"/>
          <p:cNvSpPr/>
          <p:nvPr/>
        </p:nvSpPr>
        <p:spPr>
          <a:xfrm>
            <a:off x="128016" y="3810000"/>
            <a:ext cx="8845420" cy="2954700"/>
          </a:xfrm>
          <a:prstGeom prst="rect">
            <a:avLst/>
          </a:prstGeom>
          <a:solidFill>
            <a:srgbClr val="FFFF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325110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074" name="Picture 2" descr="25011429_57f48d837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1581150"/>
            <a:ext cx="2133600" cy="476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6021" name="Text Box 5"/>
          <p:cNvSpPr txBox="1">
            <a:spLocks noChangeArrowheads="1"/>
          </p:cNvSpPr>
          <p:nvPr/>
        </p:nvSpPr>
        <p:spPr bwMode="auto">
          <a:xfrm>
            <a:off x="2854036" y="1655186"/>
            <a:ext cx="5334000" cy="366713"/>
          </a:xfrm>
          <a:prstGeom prst="rect">
            <a:avLst/>
          </a:prstGeom>
          <a:noFill/>
          <a:ln w="9525">
            <a:noFill/>
            <a:miter lim="800000"/>
            <a:headEnd/>
            <a:tailEnd/>
          </a:ln>
          <a:effectLst/>
        </p:spPr>
        <p:txBody>
          <a:bodyPr>
            <a:spAutoFit/>
          </a:bodyPr>
          <a:lstStyle/>
          <a:p>
            <a:pPr>
              <a:spcBef>
                <a:spcPct val="50000"/>
              </a:spcBef>
              <a:defRPr/>
            </a:pPr>
            <a:r>
              <a:rPr lang="en-US" b="1" u="sng" dirty="0">
                <a:effectLst>
                  <a:outerShdw blurRad="38100" dist="38100" dir="2700000" algn="tl">
                    <a:srgbClr val="C0C0C0"/>
                  </a:outerShdw>
                </a:effectLst>
              </a:rPr>
              <a:t>Advisory Time:</a:t>
            </a:r>
            <a:r>
              <a:rPr lang="en-US" dirty="0"/>
              <a:t>  500 AM EDT 01 Sep</a:t>
            </a:r>
            <a:endParaRPr lang="en-US" dirty="0">
              <a:solidFill>
                <a:srgbClr val="FA2312"/>
              </a:solidFill>
              <a:effectLst>
                <a:outerShdw blurRad="38100" dist="38100" dir="2700000" algn="tl">
                  <a:srgbClr val="C0C0C0"/>
                </a:outerShdw>
              </a:effectLst>
            </a:endParaRPr>
          </a:p>
        </p:txBody>
      </p:sp>
      <p:sp>
        <p:nvSpPr>
          <p:cNvPr id="86022" name="Text Box 6"/>
          <p:cNvSpPr txBox="1">
            <a:spLocks noChangeArrowheads="1"/>
          </p:cNvSpPr>
          <p:nvPr/>
        </p:nvSpPr>
        <p:spPr bwMode="auto">
          <a:xfrm>
            <a:off x="2895600" y="2198688"/>
            <a:ext cx="5334000" cy="369888"/>
          </a:xfrm>
          <a:prstGeom prst="rect">
            <a:avLst/>
          </a:prstGeom>
          <a:noFill/>
          <a:ln w="9525">
            <a:noFill/>
            <a:miter lim="800000"/>
            <a:headEnd/>
            <a:tailEnd/>
          </a:ln>
          <a:effectLst/>
        </p:spPr>
        <p:txBody>
          <a:bodyPr>
            <a:spAutoFit/>
          </a:bodyPr>
          <a:lstStyle/>
          <a:p>
            <a:pPr>
              <a:spcBef>
                <a:spcPct val="50000"/>
              </a:spcBef>
              <a:defRPr/>
            </a:pPr>
            <a:r>
              <a:rPr lang="en-US" u="sng" dirty="0">
                <a:effectLst>
                  <a:outerShdw blurRad="38100" dist="38100" dir="2700000" algn="tl">
                    <a:srgbClr val="C0C0C0"/>
                  </a:outerShdw>
                </a:effectLst>
              </a:rPr>
              <a:t>Position:</a:t>
            </a:r>
            <a:endParaRPr lang="en-US" dirty="0">
              <a:effectLst>
                <a:outerShdw blurRad="38100" dist="38100" dir="2700000" algn="tl">
                  <a:srgbClr val="C0C0C0"/>
                </a:outerShdw>
              </a:effectLst>
            </a:endParaRPr>
          </a:p>
        </p:txBody>
      </p:sp>
      <p:sp>
        <p:nvSpPr>
          <p:cNvPr id="86023" name="Text Box 7"/>
          <p:cNvSpPr txBox="1">
            <a:spLocks noChangeArrowheads="1"/>
          </p:cNvSpPr>
          <p:nvPr/>
        </p:nvSpPr>
        <p:spPr bwMode="auto">
          <a:xfrm>
            <a:off x="2895600" y="2787650"/>
            <a:ext cx="5334000" cy="369888"/>
          </a:xfrm>
          <a:prstGeom prst="rect">
            <a:avLst/>
          </a:prstGeom>
          <a:noFill/>
          <a:ln w="9525">
            <a:noFill/>
            <a:miter lim="800000"/>
            <a:headEnd/>
            <a:tailEnd/>
          </a:ln>
          <a:effectLst/>
        </p:spPr>
        <p:txBody>
          <a:bodyPr>
            <a:spAutoFit/>
          </a:bodyPr>
          <a:lstStyle/>
          <a:p>
            <a:pPr>
              <a:spcBef>
                <a:spcPct val="50000"/>
              </a:spcBef>
              <a:defRPr/>
            </a:pPr>
            <a:r>
              <a:rPr lang="en-US" u="sng" dirty="0">
                <a:effectLst>
                  <a:outerShdw blurRad="38100" dist="38100" dir="2700000" algn="tl">
                    <a:srgbClr val="C0C0C0"/>
                  </a:outerShdw>
                </a:effectLst>
              </a:rPr>
              <a:t>Intensity:</a:t>
            </a:r>
            <a:endParaRPr lang="en-US" dirty="0">
              <a:effectLst>
                <a:outerShdw blurRad="38100" dist="38100" dir="2700000" algn="tl">
                  <a:srgbClr val="C0C0C0"/>
                </a:outerShdw>
              </a:effectLst>
            </a:endParaRPr>
          </a:p>
        </p:txBody>
      </p:sp>
      <p:sp>
        <p:nvSpPr>
          <p:cNvPr id="86024" name="Text Box 8"/>
          <p:cNvSpPr txBox="1">
            <a:spLocks noChangeArrowheads="1"/>
          </p:cNvSpPr>
          <p:nvPr/>
        </p:nvSpPr>
        <p:spPr bwMode="auto">
          <a:xfrm>
            <a:off x="2895600" y="3443288"/>
            <a:ext cx="5334000" cy="366712"/>
          </a:xfrm>
          <a:prstGeom prst="rect">
            <a:avLst/>
          </a:prstGeom>
          <a:noFill/>
          <a:ln w="9525">
            <a:noFill/>
            <a:miter lim="800000"/>
            <a:headEnd/>
            <a:tailEnd/>
          </a:ln>
          <a:effectLst/>
        </p:spPr>
        <p:txBody>
          <a:bodyPr>
            <a:spAutoFit/>
          </a:bodyPr>
          <a:lstStyle/>
          <a:p>
            <a:pPr>
              <a:spcBef>
                <a:spcPct val="50000"/>
              </a:spcBef>
              <a:defRPr/>
            </a:pPr>
            <a:r>
              <a:rPr lang="en-US" u="sng" dirty="0">
                <a:effectLst>
                  <a:outerShdw blurRad="38100" dist="38100" dir="2700000" algn="tl">
                    <a:srgbClr val="C0C0C0"/>
                  </a:outerShdw>
                </a:effectLst>
              </a:rPr>
              <a:t>Movement:</a:t>
            </a:r>
            <a:endParaRPr lang="en-US" dirty="0">
              <a:effectLst>
                <a:outerShdw blurRad="38100" dist="38100" dir="2700000" algn="tl">
                  <a:srgbClr val="C0C0C0"/>
                </a:outerShdw>
              </a:effectLst>
            </a:endParaRPr>
          </a:p>
        </p:txBody>
      </p:sp>
      <p:sp>
        <p:nvSpPr>
          <p:cNvPr id="86025" name="Text Box 9"/>
          <p:cNvSpPr txBox="1">
            <a:spLocks noChangeArrowheads="1"/>
          </p:cNvSpPr>
          <p:nvPr/>
        </p:nvSpPr>
        <p:spPr bwMode="auto">
          <a:xfrm>
            <a:off x="2895600" y="3962400"/>
            <a:ext cx="5334000" cy="366713"/>
          </a:xfrm>
          <a:prstGeom prst="rect">
            <a:avLst/>
          </a:prstGeom>
          <a:noFill/>
          <a:ln w="9525">
            <a:noFill/>
            <a:miter lim="800000"/>
            <a:headEnd/>
            <a:tailEnd/>
          </a:ln>
          <a:effectLst/>
        </p:spPr>
        <p:txBody>
          <a:bodyPr>
            <a:spAutoFit/>
          </a:bodyPr>
          <a:lstStyle/>
          <a:p>
            <a:pPr>
              <a:spcBef>
                <a:spcPct val="50000"/>
              </a:spcBef>
              <a:defRPr/>
            </a:pPr>
            <a:r>
              <a:rPr lang="en-US" u="sng" dirty="0">
                <a:effectLst>
                  <a:outerShdw blurRad="38100" dist="38100" dir="2700000" algn="tl">
                    <a:srgbClr val="C0C0C0"/>
                  </a:outerShdw>
                </a:effectLst>
              </a:rPr>
              <a:t>Minimum Pressure:</a:t>
            </a:r>
            <a:endParaRPr lang="en-US" dirty="0">
              <a:effectLst>
                <a:outerShdw blurRad="38100" dist="38100" dir="2700000" algn="tl">
                  <a:srgbClr val="C0C0C0"/>
                </a:outerShdw>
              </a:effectLst>
            </a:endParaRPr>
          </a:p>
        </p:txBody>
      </p:sp>
      <p:sp>
        <p:nvSpPr>
          <p:cNvPr id="3082" name="TextBox 9"/>
          <p:cNvSpPr txBox="1">
            <a:spLocks noChangeArrowheads="1"/>
          </p:cNvSpPr>
          <p:nvPr/>
        </p:nvSpPr>
        <p:spPr bwMode="auto">
          <a:xfrm>
            <a:off x="4343400" y="2198688"/>
            <a:ext cx="15843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25.1N 72.1W </a:t>
            </a:r>
          </a:p>
        </p:txBody>
      </p:sp>
      <p:sp>
        <p:nvSpPr>
          <p:cNvPr id="3083" name="TextBox 10"/>
          <p:cNvSpPr txBox="1">
            <a:spLocks noChangeArrowheads="1"/>
          </p:cNvSpPr>
          <p:nvPr/>
        </p:nvSpPr>
        <p:spPr bwMode="auto">
          <a:xfrm>
            <a:off x="4343400" y="2819400"/>
            <a:ext cx="3505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125 mph (Category 3)</a:t>
            </a:r>
          </a:p>
        </p:txBody>
      </p:sp>
      <p:sp>
        <p:nvSpPr>
          <p:cNvPr id="3084" name="TextBox 11"/>
          <p:cNvSpPr txBox="1">
            <a:spLocks noChangeArrowheads="1"/>
          </p:cNvSpPr>
          <p:nvPr/>
        </p:nvSpPr>
        <p:spPr bwMode="auto">
          <a:xfrm>
            <a:off x="4572000" y="3505200"/>
            <a:ext cx="2133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NW at 17 mph</a:t>
            </a:r>
          </a:p>
        </p:txBody>
      </p:sp>
      <p:sp>
        <p:nvSpPr>
          <p:cNvPr id="3085" name="TextBox 12"/>
          <p:cNvSpPr txBox="1">
            <a:spLocks noChangeArrowheads="1"/>
          </p:cNvSpPr>
          <p:nvPr/>
        </p:nvSpPr>
        <p:spPr bwMode="auto">
          <a:xfrm>
            <a:off x="5257800" y="3962400"/>
            <a:ext cx="2895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27.85 inches/943 mb</a:t>
            </a:r>
          </a:p>
        </p:txBody>
      </p:sp>
      <p:sp>
        <p:nvSpPr>
          <p:cNvPr id="14" name="Text Box 9"/>
          <p:cNvSpPr txBox="1">
            <a:spLocks noChangeArrowheads="1"/>
          </p:cNvSpPr>
          <p:nvPr/>
        </p:nvSpPr>
        <p:spPr bwMode="auto">
          <a:xfrm>
            <a:off x="2895600" y="4419600"/>
            <a:ext cx="5334000" cy="366713"/>
          </a:xfrm>
          <a:prstGeom prst="rect">
            <a:avLst/>
          </a:prstGeom>
          <a:noFill/>
          <a:ln w="9525">
            <a:noFill/>
            <a:miter lim="800000"/>
            <a:headEnd/>
            <a:tailEnd/>
          </a:ln>
          <a:effectLst/>
        </p:spPr>
        <p:txBody>
          <a:bodyPr>
            <a:spAutoFit/>
          </a:bodyPr>
          <a:lstStyle/>
          <a:p>
            <a:pPr>
              <a:spcBef>
                <a:spcPct val="50000"/>
              </a:spcBef>
              <a:defRPr/>
            </a:pPr>
            <a:r>
              <a:rPr lang="en-US" u="sng" dirty="0">
                <a:effectLst>
                  <a:outerShdw blurRad="38100" dist="38100" dir="2700000" algn="tl">
                    <a:srgbClr val="C0C0C0"/>
                  </a:outerShdw>
                </a:effectLst>
              </a:rPr>
              <a:t>Watches:</a:t>
            </a:r>
            <a:endParaRPr lang="en-US" dirty="0">
              <a:effectLst>
                <a:outerShdw blurRad="38100" dist="38100" dir="2700000" algn="tl">
                  <a:srgbClr val="C0C0C0"/>
                </a:outerShdw>
              </a:effectLst>
            </a:endParaRPr>
          </a:p>
        </p:txBody>
      </p:sp>
      <p:sp>
        <p:nvSpPr>
          <p:cNvPr id="3087" name="TextBox 12"/>
          <p:cNvSpPr txBox="1">
            <a:spLocks noChangeArrowheads="1"/>
          </p:cNvSpPr>
          <p:nvPr/>
        </p:nvSpPr>
        <p:spPr bwMode="auto">
          <a:xfrm>
            <a:off x="4191000" y="4419600"/>
            <a:ext cx="4419600"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Tropical Storm Warning from Cape Fear to west of Bogue Inlet.  </a:t>
            </a:r>
          </a:p>
          <a:p>
            <a:pPr eaLnBrk="1" hangingPunct="1"/>
            <a:r>
              <a:rPr lang="en-US" dirty="0"/>
              <a:t>Hurricane Warning from Bogue Inlet to the NC/VA border, including the Albemarle and Pamlico Sounds and adjacent counties.</a:t>
            </a:r>
          </a:p>
        </p:txBody>
      </p:sp>
      <p:sp>
        <p:nvSpPr>
          <p:cNvPr id="16" name="Title 1"/>
          <p:cNvSpPr txBox="1">
            <a:spLocks/>
          </p:cNvSpPr>
          <p:nvPr/>
        </p:nvSpPr>
        <p:spPr>
          <a:xfrm>
            <a:off x="0" y="228600"/>
            <a:ext cx="7162800" cy="8382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solidFill>
                  <a:srgbClr val="FFFF00"/>
                </a:solidFill>
              </a:rPr>
              <a:t>Hurricane Earl, 2010</a:t>
            </a:r>
            <a:endParaRPr lang="en-US" sz="3200" dirty="0" smtClean="0">
              <a:solidFill>
                <a:srgbClr val="FFFF00"/>
              </a:solidFill>
            </a:endParaRPr>
          </a:p>
        </p:txBody>
      </p:sp>
    </p:spTree>
    <p:extLst>
      <p:ext uri="{BB962C8B-B14F-4D97-AF65-F5344CB8AC3E}">
        <p14:creationId xmlns:p14="http://schemas.microsoft.com/office/powerpoint/2010/main" val="23588838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0" y="228600"/>
            <a:ext cx="7162800" cy="838200"/>
          </a:xfrm>
        </p:spPr>
        <p:txBody>
          <a:bodyPr>
            <a:normAutofit fontScale="90000"/>
          </a:bodyPr>
          <a:lstStyle/>
          <a:p>
            <a:pPr eaLnBrk="1" hangingPunct="1"/>
            <a:r>
              <a:rPr lang="en-US" dirty="0" smtClean="0">
                <a:solidFill>
                  <a:srgbClr val="FFFF00"/>
                </a:solidFill>
              </a:rPr>
              <a:t>State of the Art Storm Surge Forecast Hurricane Earl, 2010</a:t>
            </a:r>
            <a:endParaRPr lang="en-US" sz="3600" dirty="0" smtClean="0">
              <a:solidFill>
                <a:srgbClr val="FFFF00"/>
              </a:solidFill>
            </a:endParaRPr>
          </a:p>
        </p:txBody>
      </p:sp>
      <p:sp>
        <p:nvSpPr>
          <p:cNvPr id="4" name="TextBox 4"/>
          <p:cNvSpPr txBox="1">
            <a:spLocks noChangeArrowheads="1"/>
          </p:cNvSpPr>
          <p:nvPr/>
        </p:nvSpPr>
        <p:spPr bwMode="auto">
          <a:xfrm>
            <a:off x="36576" y="1371600"/>
            <a:ext cx="4443984" cy="255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800" dirty="0">
                <a:solidFill>
                  <a:prstClr val="black"/>
                </a:solidFill>
              </a:rPr>
              <a:t>NCZ045&gt;047-080-081-093-094-031115-</a:t>
            </a:r>
          </a:p>
          <a:p>
            <a:pPr eaLnBrk="1" hangingPunct="1"/>
            <a:r>
              <a:rPr lang="en-US" sz="800" dirty="0">
                <a:solidFill>
                  <a:prstClr val="black"/>
                </a:solidFill>
              </a:rPr>
              <a:t>/O.CON.KMHX.HU.W.1007.000000T0000Z-000000T0000Z/</a:t>
            </a:r>
          </a:p>
          <a:p>
            <a:pPr eaLnBrk="1" hangingPunct="1"/>
            <a:r>
              <a:rPr lang="en-US" sz="800" dirty="0">
                <a:solidFill>
                  <a:prstClr val="black"/>
                </a:solidFill>
              </a:rPr>
              <a:t>WASHINGTON-TYRRELL-MAINLAND DARE-BEAUFORT-MAINLAND HYDE-CRAVEN-</a:t>
            </a:r>
          </a:p>
          <a:p>
            <a:pPr eaLnBrk="1" hangingPunct="1"/>
            <a:r>
              <a:rPr lang="en-US" sz="800" dirty="0">
                <a:solidFill>
                  <a:prstClr val="black"/>
                </a:solidFill>
              </a:rPr>
              <a:t>PAMLICO-</a:t>
            </a:r>
          </a:p>
          <a:p>
            <a:pPr eaLnBrk="1" hangingPunct="1"/>
            <a:r>
              <a:rPr lang="en-US" sz="800" dirty="0">
                <a:solidFill>
                  <a:prstClr val="black"/>
                </a:solidFill>
              </a:rPr>
              <a:t>703 AM EDT THU SEP 2 2010</a:t>
            </a:r>
          </a:p>
          <a:p>
            <a:pPr eaLnBrk="1" hangingPunct="1"/>
            <a:endParaRPr lang="en-US" sz="800" dirty="0">
              <a:solidFill>
                <a:prstClr val="black"/>
              </a:solidFill>
            </a:endParaRPr>
          </a:p>
          <a:p>
            <a:pPr eaLnBrk="1" hangingPunct="1"/>
            <a:r>
              <a:rPr lang="en-US" sz="800" dirty="0">
                <a:solidFill>
                  <a:prstClr val="black"/>
                </a:solidFill>
              </a:rPr>
              <a:t>...HURRICANE WARNING REMAINS IN EFFECT...</a:t>
            </a:r>
          </a:p>
          <a:p>
            <a:pPr eaLnBrk="1" hangingPunct="1"/>
            <a:endParaRPr lang="en-US" sz="800" dirty="0">
              <a:solidFill>
                <a:prstClr val="black"/>
              </a:solidFill>
            </a:endParaRPr>
          </a:p>
          <a:p>
            <a:pPr eaLnBrk="1" hangingPunct="1"/>
            <a:r>
              <a:rPr lang="en-US" sz="800" dirty="0">
                <a:solidFill>
                  <a:prstClr val="black"/>
                </a:solidFill>
              </a:rPr>
              <a:t>...STORM SURGE AND STORM TIDE...</a:t>
            </a:r>
          </a:p>
          <a:p>
            <a:pPr eaLnBrk="1" hangingPunct="1"/>
            <a:r>
              <a:rPr lang="en-US" sz="800" dirty="0">
                <a:solidFill>
                  <a:prstClr val="black"/>
                </a:solidFill>
              </a:rPr>
              <a:t>SOUNDSIDE STORM SURGES OF 3 TO 5 FEET ARE POSSIBLE ALONG THE</a:t>
            </a:r>
          </a:p>
          <a:p>
            <a:pPr eaLnBrk="1" hangingPunct="1"/>
            <a:r>
              <a:rPr lang="en-US" sz="800" dirty="0">
                <a:solidFill>
                  <a:prstClr val="black"/>
                </a:solidFill>
              </a:rPr>
              <a:t>NEUSE RIVER IN CRAVEN COUNTY AND EASTERN PAMLICO COUNTY STARTING</a:t>
            </a:r>
          </a:p>
          <a:p>
            <a:pPr eaLnBrk="1" hangingPunct="1"/>
            <a:r>
              <a:rPr lang="en-US" sz="800" dirty="0">
                <a:solidFill>
                  <a:prstClr val="black"/>
                </a:solidFill>
              </a:rPr>
              <a:t>THIS EVENING. THIS WOULD RESULT IN MODERATE COASTAL FLOODING.</a:t>
            </a:r>
          </a:p>
          <a:p>
            <a:pPr eaLnBrk="1" hangingPunct="1"/>
            <a:r>
              <a:rPr lang="en-US" sz="800" dirty="0">
                <a:solidFill>
                  <a:prstClr val="black"/>
                </a:solidFill>
              </a:rPr>
              <a:t>ALONG THE PAMLICO RIVER INCLUDING THE WASHINGTON AND AREAS IN EASTERN</a:t>
            </a:r>
          </a:p>
          <a:p>
            <a:pPr eaLnBrk="1" hangingPunct="1"/>
            <a:r>
              <a:rPr lang="en-US" sz="800" dirty="0">
                <a:solidFill>
                  <a:prstClr val="black"/>
                </a:solidFill>
              </a:rPr>
              <a:t>AND NORTHEASTERN PAMLICO COUNTY 1 TO 2 FEET OF INUNDATION IS</a:t>
            </a:r>
          </a:p>
          <a:p>
            <a:pPr eaLnBrk="1" hangingPunct="1"/>
            <a:r>
              <a:rPr lang="en-US" sz="800" dirty="0">
                <a:solidFill>
                  <a:prstClr val="black"/>
                </a:solidFill>
              </a:rPr>
              <a:t>POSSIBLE. ALONG THE WESTERN ALBEMARLE INCLUDING WASHINGTON AND</a:t>
            </a:r>
          </a:p>
          <a:p>
            <a:pPr eaLnBrk="1" hangingPunct="1"/>
            <a:r>
              <a:rPr lang="en-US" sz="800" dirty="0">
                <a:solidFill>
                  <a:prstClr val="black"/>
                </a:solidFill>
              </a:rPr>
              <a:t>WESTERN TYRRELL COUNTIES AND IN THE PAMLICO SOUND FROM STUMPY</a:t>
            </a:r>
          </a:p>
          <a:p>
            <a:pPr eaLnBrk="1" hangingPunct="1"/>
            <a:r>
              <a:rPr lang="en-US" sz="800" dirty="0">
                <a:solidFill>
                  <a:prstClr val="black"/>
                </a:solidFill>
              </a:rPr>
              <a:t>POINT SOUTH THROUGH ENGELHARD AND WEST TOWARDS SWANQUARTER 1 TO 2</a:t>
            </a:r>
          </a:p>
          <a:p>
            <a:pPr eaLnBrk="1" hangingPunct="1"/>
            <a:r>
              <a:rPr lang="en-US" sz="800" dirty="0">
                <a:solidFill>
                  <a:prstClr val="black"/>
                </a:solidFill>
              </a:rPr>
              <a:t>FEET OF INUNDATION IS POSSIBLE RESULTING IN MINOR FLOODING.</a:t>
            </a:r>
          </a:p>
          <a:p>
            <a:pPr eaLnBrk="1" hangingPunct="1"/>
            <a:endParaRPr lang="en-US" sz="800" dirty="0">
              <a:solidFill>
                <a:prstClr val="black"/>
              </a:solidFill>
            </a:endParaRPr>
          </a:p>
          <a:p>
            <a:pPr eaLnBrk="1" hangingPunct="1"/>
            <a:endParaRPr lang="en-US" sz="800" dirty="0">
              <a:solidFill>
                <a:prstClr val="black"/>
              </a:solidFill>
            </a:endParaRPr>
          </a:p>
        </p:txBody>
      </p:sp>
      <p:sp>
        <p:nvSpPr>
          <p:cNvPr id="5" name="TextBox 4"/>
          <p:cNvSpPr txBox="1">
            <a:spLocks noChangeArrowheads="1"/>
          </p:cNvSpPr>
          <p:nvPr/>
        </p:nvSpPr>
        <p:spPr bwMode="auto">
          <a:xfrm>
            <a:off x="42672" y="3926145"/>
            <a:ext cx="4443984" cy="2800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800" dirty="0">
                <a:solidFill>
                  <a:prstClr val="black"/>
                </a:solidFill>
              </a:rPr>
              <a:t>NCZ095-031115-</a:t>
            </a:r>
          </a:p>
          <a:p>
            <a:pPr eaLnBrk="1" hangingPunct="1"/>
            <a:r>
              <a:rPr lang="en-US" sz="800" dirty="0">
                <a:solidFill>
                  <a:prstClr val="black"/>
                </a:solidFill>
              </a:rPr>
              <a:t>/O.CON.KMHX.HU.W.1007.000000T0000Z-000000T0000Z/</a:t>
            </a:r>
          </a:p>
          <a:p>
            <a:pPr eaLnBrk="1" hangingPunct="1"/>
            <a:r>
              <a:rPr lang="en-US" sz="800" dirty="0">
                <a:solidFill>
                  <a:prstClr val="black"/>
                </a:solidFill>
              </a:rPr>
              <a:t>CARTERET-</a:t>
            </a:r>
          </a:p>
          <a:p>
            <a:pPr eaLnBrk="1" hangingPunct="1"/>
            <a:r>
              <a:rPr lang="en-US" sz="800" dirty="0">
                <a:solidFill>
                  <a:prstClr val="black"/>
                </a:solidFill>
              </a:rPr>
              <a:t>703 AM EDT THU SEP 2 2010</a:t>
            </a:r>
          </a:p>
          <a:p>
            <a:pPr eaLnBrk="1" hangingPunct="1"/>
            <a:endParaRPr lang="en-US" sz="800" dirty="0">
              <a:solidFill>
                <a:prstClr val="black"/>
              </a:solidFill>
            </a:endParaRPr>
          </a:p>
          <a:p>
            <a:pPr eaLnBrk="1" hangingPunct="1"/>
            <a:r>
              <a:rPr lang="en-US" sz="800" dirty="0">
                <a:solidFill>
                  <a:prstClr val="black"/>
                </a:solidFill>
              </a:rPr>
              <a:t>...HURRICANE WARNING REMAINS IN EFFECT</a:t>
            </a:r>
            <a:r>
              <a:rPr lang="en-US" sz="800" dirty="0" smtClean="0">
                <a:solidFill>
                  <a:prstClr val="black"/>
                </a:solidFill>
              </a:rPr>
              <a:t>...</a:t>
            </a:r>
          </a:p>
          <a:p>
            <a:pPr eaLnBrk="1" hangingPunct="1"/>
            <a:endParaRPr lang="en-US" sz="800" dirty="0">
              <a:solidFill>
                <a:prstClr val="black"/>
              </a:solidFill>
            </a:endParaRPr>
          </a:p>
          <a:p>
            <a:pPr eaLnBrk="1" hangingPunct="1"/>
            <a:r>
              <a:rPr lang="en-US" sz="800" dirty="0">
                <a:solidFill>
                  <a:prstClr val="black"/>
                </a:solidFill>
              </a:rPr>
              <a:t>...STORM SURGE AND STORM TIDE...</a:t>
            </a:r>
          </a:p>
          <a:p>
            <a:pPr eaLnBrk="1" hangingPunct="1"/>
            <a:r>
              <a:rPr lang="en-US" sz="800" dirty="0">
                <a:solidFill>
                  <a:prstClr val="black"/>
                </a:solidFill>
              </a:rPr>
              <a:t>THE PEAK IN BREAKING WAVES WILL COME LATE TONIGHT INTO EARLY</a:t>
            </a:r>
          </a:p>
          <a:p>
            <a:pPr eaLnBrk="1" hangingPunct="1"/>
            <a:r>
              <a:rPr lang="en-US" sz="800" dirty="0">
                <a:solidFill>
                  <a:prstClr val="black"/>
                </a:solidFill>
              </a:rPr>
              <a:t>FRIDAY AT 10 TO 15 FEET. STORM SURGE VALUES WILL ALSO PEAK AT THAT</a:t>
            </a:r>
          </a:p>
          <a:p>
            <a:pPr eaLnBrk="1" hangingPunct="1"/>
            <a:r>
              <a:rPr lang="en-US" sz="800" dirty="0">
                <a:solidFill>
                  <a:prstClr val="black"/>
                </a:solidFill>
              </a:rPr>
              <a:t>TIME AROUND 2 TO 4 FEET. THE SURGE COUPLED WITH HIGH WAVE RUN UP</a:t>
            </a:r>
          </a:p>
          <a:p>
            <a:pPr eaLnBrk="1" hangingPunct="1"/>
            <a:r>
              <a:rPr lang="en-US" sz="800" dirty="0">
                <a:solidFill>
                  <a:prstClr val="black"/>
                </a:solidFill>
              </a:rPr>
              <a:t>WILL CAUSE SIGNIFICANT BEACH EROSION AND OVERWASH.</a:t>
            </a:r>
          </a:p>
          <a:p>
            <a:pPr eaLnBrk="1" hangingPunct="1"/>
            <a:endParaRPr lang="en-US" sz="800" dirty="0">
              <a:solidFill>
                <a:prstClr val="black"/>
              </a:solidFill>
            </a:endParaRPr>
          </a:p>
          <a:p>
            <a:pPr eaLnBrk="1" hangingPunct="1"/>
            <a:r>
              <a:rPr lang="en-US" sz="800" dirty="0">
                <a:solidFill>
                  <a:prstClr val="black"/>
                </a:solidFill>
              </a:rPr>
              <a:t>SOUNDSIDE STORM SURGES </a:t>
            </a:r>
            <a:r>
              <a:rPr lang="en-US" sz="800" dirty="0" smtClean="0">
                <a:solidFill>
                  <a:prstClr val="black"/>
                </a:solidFill>
              </a:rPr>
              <a:t>PRODUCING </a:t>
            </a:r>
            <a:r>
              <a:rPr lang="en-US" sz="800" dirty="0">
                <a:solidFill>
                  <a:prstClr val="black"/>
                </a:solidFill>
              </a:rPr>
              <a:t>3 TO 5 FEET </a:t>
            </a:r>
            <a:r>
              <a:rPr lang="en-US" sz="800" dirty="0" smtClean="0">
                <a:solidFill>
                  <a:prstClr val="black"/>
                </a:solidFill>
              </a:rPr>
              <a:t>OF INUNDATION ARE </a:t>
            </a:r>
            <a:r>
              <a:rPr lang="en-US" sz="800" dirty="0">
                <a:solidFill>
                  <a:prstClr val="black"/>
                </a:solidFill>
              </a:rPr>
              <a:t>POSSIBLE ALONG </a:t>
            </a:r>
            <a:r>
              <a:rPr lang="en-US" sz="800" dirty="0" smtClean="0">
                <a:solidFill>
                  <a:prstClr val="black"/>
                </a:solidFill>
              </a:rPr>
              <a:t>THE SOUTHERN </a:t>
            </a:r>
            <a:r>
              <a:rPr lang="en-US" sz="800" dirty="0">
                <a:solidFill>
                  <a:prstClr val="black"/>
                </a:solidFill>
              </a:rPr>
              <a:t>PAMLICO SOUND IN DOWNEAST CARTERET COUNTY INTO </a:t>
            </a:r>
            <a:r>
              <a:rPr lang="en-US" sz="800" dirty="0" smtClean="0">
                <a:solidFill>
                  <a:prstClr val="black"/>
                </a:solidFill>
              </a:rPr>
              <a:t>CORE SOUND</a:t>
            </a:r>
            <a:r>
              <a:rPr lang="en-US" sz="800" dirty="0">
                <a:solidFill>
                  <a:prstClr val="black"/>
                </a:solidFill>
              </a:rPr>
              <a:t>.</a:t>
            </a:r>
          </a:p>
          <a:p>
            <a:pPr eaLnBrk="1" hangingPunct="1"/>
            <a:endParaRPr lang="en-US" sz="800" dirty="0">
              <a:solidFill>
                <a:prstClr val="black"/>
              </a:solidFill>
            </a:endParaRPr>
          </a:p>
          <a:p>
            <a:pPr eaLnBrk="1" hangingPunct="1"/>
            <a:r>
              <a:rPr lang="en-US" sz="800" dirty="0">
                <a:solidFill>
                  <a:prstClr val="black"/>
                </a:solidFill>
              </a:rPr>
              <a:t>THERE IS A SIGNIFICANT THREAT TO LIFE AND PROPERTY FROM COASTAL</a:t>
            </a:r>
          </a:p>
          <a:p>
            <a:pPr eaLnBrk="1" hangingPunct="1"/>
            <a:r>
              <a:rPr lang="en-US" sz="800" dirty="0">
                <a:solidFill>
                  <a:prstClr val="black"/>
                </a:solidFill>
              </a:rPr>
              <a:t>FLOODING.</a:t>
            </a:r>
          </a:p>
          <a:p>
            <a:pPr eaLnBrk="1" hangingPunct="1"/>
            <a:endParaRPr lang="en-US" sz="800" dirty="0">
              <a:solidFill>
                <a:prstClr val="black"/>
              </a:solidFill>
            </a:endParaRPr>
          </a:p>
          <a:p>
            <a:pPr eaLnBrk="1" hangingPunct="1"/>
            <a:endParaRPr lang="en-US" sz="800" dirty="0">
              <a:solidFill>
                <a:prstClr val="black"/>
              </a:solidFill>
            </a:endParaRPr>
          </a:p>
          <a:p>
            <a:pPr eaLnBrk="1" hangingPunct="1"/>
            <a:endParaRPr lang="en-US" sz="800" dirty="0">
              <a:solidFill>
                <a:prstClr val="black"/>
              </a:solidFill>
            </a:endParaRPr>
          </a:p>
        </p:txBody>
      </p:sp>
      <p:sp>
        <p:nvSpPr>
          <p:cNvPr id="6" name="TextBox 5"/>
          <p:cNvSpPr txBox="1">
            <a:spLocks noChangeArrowheads="1"/>
          </p:cNvSpPr>
          <p:nvPr/>
        </p:nvSpPr>
        <p:spPr bwMode="auto">
          <a:xfrm>
            <a:off x="4614672" y="2133600"/>
            <a:ext cx="4443984" cy="3908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800" dirty="0">
                <a:solidFill>
                  <a:prstClr val="black"/>
                </a:solidFill>
              </a:rPr>
              <a:t>/O.CON.KMHX.HU.W.1007.000000T0000Z-000000T0000Z/</a:t>
            </a:r>
          </a:p>
          <a:p>
            <a:pPr eaLnBrk="1" hangingPunct="1"/>
            <a:r>
              <a:rPr lang="en-US" sz="800" dirty="0">
                <a:solidFill>
                  <a:prstClr val="black"/>
                </a:solidFill>
              </a:rPr>
              <a:t>OUTER BANKS DARE-OUTER BANKS HYDE-</a:t>
            </a:r>
          </a:p>
          <a:p>
            <a:pPr eaLnBrk="1" hangingPunct="1"/>
            <a:r>
              <a:rPr lang="en-US" sz="800" dirty="0">
                <a:solidFill>
                  <a:prstClr val="black"/>
                </a:solidFill>
              </a:rPr>
              <a:t>703 AM EDT THU SEP 2 2010</a:t>
            </a:r>
          </a:p>
          <a:p>
            <a:pPr eaLnBrk="1" hangingPunct="1"/>
            <a:endParaRPr lang="en-US" sz="800" dirty="0">
              <a:solidFill>
                <a:prstClr val="black"/>
              </a:solidFill>
            </a:endParaRPr>
          </a:p>
          <a:p>
            <a:pPr eaLnBrk="1" hangingPunct="1"/>
            <a:r>
              <a:rPr lang="en-US" sz="800" dirty="0">
                <a:solidFill>
                  <a:prstClr val="black"/>
                </a:solidFill>
              </a:rPr>
              <a:t>...HURRICANE WARNING REMAINS IN EFFECT...</a:t>
            </a:r>
          </a:p>
          <a:p>
            <a:pPr eaLnBrk="1" hangingPunct="1"/>
            <a:endParaRPr lang="en-US" sz="800" dirty="0">
              <a:solidFill>
                <a:prstClr val="black"/>
              </a:solidFill>
            </a:endParaRPr>
          </a:p>
          <a:p>
            <a:pPr eaLnBrk="1" hangingPunct="1"/>
            <a:r>
              <a:rPr lang="en-US" sz="800" dirty="0">
                <a:solidFill>
                  <a:prstClr val="black"/>
                </a:solidFill>
              </a:rPr>
              <a:t>...STORM SURGE AND STORM TIDE...</a:t>
            </a:r>
          </a:p>
          <a:p>
            <a:pPr eaLnBrk="1" hangingPunct="1"/>
            <a:r>
              <a:rPr lang="en-US" sz="800" dirty="0">
                <a:solidFill>
                  <a:prstClr val="black"/>
                </a:solidFill>
              </a:rPr>
              <a:t>BREAKING WAVES WILL PEAK LATER TONIGHT INTO EARLY FRIDAY AT 12 TO</a:t>
            </a:r>
          </a:p>
          <a:p>
            <a:pPr eaLnBrk="1" hangingPunct="1"/>
            <a:r>
              <a:rPr lang="en-US" sz="800" dirty="0">
                <a:solidFill>
                  <a:prstClr val="black"/>
                </a:solidFill>
              </a:rPr>
              <a:t>18 FEET. STORM SURGE VALUES WILL ALSO PEAK AT THAT TIME AROUND 2</a:t>
            </a:r>
          </a:p>
          <a:p>
            <a:pPr eaLnBrk="1" hangingPunct="1"/>
            <a:r>
              <a:rPr lang="en-US" sz="800" dirty="0">
                <a:solidFill>
                  <a:prstClr val="black"/>
                </a:solidFill>
              </a:rPr>
              <a:t>TO 4 FEET. THE SURGE COUPLED WITH HIGH WAVE RUN UP WILL CAUSE</a:t>
            </a:r>
          </a:p>
          <a:p>
            <a:pPr eaLnBrk="1" hangingPunct="1"/>
            <a:r>
              <a:rPr lang="en-US" sz="800" dirty="0">
                <a:solidFill>
                  <a:prstClr val="black"/>
                </a:solidFill>
              </a:rPr>
              <a:t>SIGNIFICANT BEACH EROSION AND OVERWASH. SECTIONS OF HIGHWAY 12</a:t>
            </a:r>
          </a:p>
          <a:p>
            <a:pPr eaLnBrk="1" hangingPunct="1"/>
            <a:r>
              <a:rPr lang="en-US" sz="800" dirty="0">
                <a:solidFill>
                  <a:prstClr val="black"/>
                </a:solidFill>
              </a:rPr>
              <a:t>ALONG THE OUTER BANKS WILL BE AFFECTED STARTING TONIGHT. IT IS</a:t>
            </a:r>
          </a:p>
          <a:p>
            <a:pPr eaLnBrk="1" hangingPunct="1"/>
            <a:r>
              <a:rPr lang="en-US" sz="800" dirty="0">
                <a:solidFill>
                  <a:prstClr val="black"/>
                </a:solidFill>
              </a:rPr>
              <a:t>POSSIBLE HATTERAS ISLAND COULD BE BREACHED IN NARROW LOCATIONS</a:t>
            </a:r>
          </a:p>
          <a:p>
            <a:pPr eaLnBrk="1" hangingPunct="1"/>
            <a:r>
              <a:rPr lang="en-US" sz="800" dirty="0">
                <a:solidFill>
                  <a:prstClr val="black"/>
                </a:solidFill>
              </a:rPr>
              <a:t>NORTH OF BUXTON. HIGH TIDE AROUND 3 AM FRIDAY MORNING WILL BE</a:t>
            </a:r>
          </a:p>
          <a:p>
            <a:pPr eaLnBrk="1" hangingPunct="1"/>
            <a:r>
              <a:rPr lang="en-US" sz="800" dirty="0">
                <a:solidFill>
                  <a:prstClr val="black"/>
                </a:solidFill>
              </a:rPr>
              <a:t>PARTICULARLY DANGEROUS.</a:t>
            </a:r>
          </a:p>
          <a:p>
            <a:pPr eaLnBrk="1" hangingPunct="1"/>
            <a:endParaRPr lang="en-US" sz="800" dirty="0">
              <a:solidFill>
                <a:prstClr val="black"/>
              </a:solidFill>
            </a:endParaRPr>
          </a:p>
          <a:p>
            <a:pPr eaLnBrk="1" hangingPunct="1"/>
            <a:r>
              <a:rPr lang="en-US" sz="800" dirty="0">
                <a:solidFill>
                  <a:prstClr val="black"/>
                </a:solidFill>
              </a:rPr>
              <a:t>SOUNDSIDE STORM SURGES OF 3 TO 5 FEET ARE POSSIBLE EARLY FRIDAY</a:t>
            </a:r>
          </a:p>
          <a:p>
            <a:pPr eaLnBrk="1" hangingPunct="1"/>
            <a:r>
              <a:rPr lang="en-US" sz="800" dirty="0">
                <a:solidFill>
                  <a:prstClr val="black"/>
                </a:solidFill>
              </a:rPr>
              <a:t>MORNING THROUGH FRIDAY AFTERNOON WITH 3 TO 5 FEET EXPECTED SOUTH</a:t>
            </a:r>
          </a:p>
          <a:p>
            <a:pPr eaLnBrk="1" hangingPunct="1"/>
            <a:r>
              <a:rPr lang="en-US" sz="800" dirty="0">
                <a:solidFill>
                  <a:prstClr val="black"/>
                </a:solidFill>
              </a:rPr>
              <a:t>OF OREGON INLET TO OCRACOKE AND 1 TO 3 FEET OF INUNDATION</a:t>
            </a:r>
          </a:p>
          <a:p>
            <a:pPr eaLnBrk="1" hangingPunct="1"/>
            <a:r>
              <a:rPr lang="en-US" sz="800" dirty="0">
                <a:solidFill>
                  <a:prstClr val="black"/>
                </a:solidFill>
              </a:rPr>
              <a:t>EXPECTED NORTH OF OREGON INLET. PORTIONS OF HIGHWAY 12 WILL</a:t>
            </a:r>
          </a:p>
          <a:p>
            <a:pPr eaLnBrk="1" hangingPunct="1"/>
            <a:r>
              <a:rPr lang="en-US" sz="800" dirty="0">
                <a:solidFill>
                  <a:prstClr val="black"/>
                </a:solidFill>
              </a:rPr>
              <a:t>LIKELY BE INUNDATED.</a:t>
            </a:r>
          </a:p>
          <a:p>
            <a:pPr eaLnBrk="1" hangingPunct="1"/>
            <a:endParaRPr lang="en-US" sz="800" dirty="0">
              <a:solidFill>
                <a:prstClr val="black"/>
              </a:solidFill>
            </a:endParaRPr>
          </a:p>
          <a:p>
            <a:pPr eaLnBrk="1" hangingPunct="1"/>
            <a:r>
              <a:rPr lang="en-US" sz="800" dirty="0">
                <a:solidFill>
                  <a:prstClr val="black"/>
                </a:solidFill>
              </a:rPr>
              <a:t>THERE IS A SIGNIFICANT THREAT TO LIFE AND PROPERTY FROM COASTAL</a:t>
            </a:r>
          </a:p>
          <a:p>
            <a:pPr eaLnBrk="1" hangingPunct="1"/>
            <a:r>
              <a:rPr lang="en-US" sz="800" dirty="0">
                <a:solidFill>
                  <a:prstClr val="black"/>
                </a:solidFill>
              </a:rPr>
              <a:t>FLOODING...POTENTIALLY HAVING A MAJOR IMPACT. THE CONCERN IS</a:t>
            </a:r>
          </a:p>
          <a:p>
            <a:pPr eaLnBrk="1" hangingPunct="1"/>
            <a:r>
              <a:rPr lang="en-US" sz="800" dirty="0">
                <a:solidFill>
                  <a:prstClr val="black"/>
                </a:solidFill>
              </a:rPr>
              <a:t>FOR THE CHANCE OF MAJOR COASTAL FLOODING TO OCCUR IN AREAS</a:t>
            </a:r>
          </a:p>
          <a:p>
            <a:pPr eaLnBrk="1" hangingPunct="1"/>
            <a:r>
              <a:rPr lang="en-US" sz="800" dirty="0">
                <a:solidFill>
                  <a:prstClr val="black"/>
                </a:solidFill>
              </a:rPr>
              <a:t>WITHIN THE SURGE ZONE...RESULTING IN DAMAGING AND LIFE</a:t>
            </a:r>
          </a:p>
          <a:p>
            <a:pPr eaLnBrk="1" hangingPunct="1"/>
            <a:r>
              <a:rPr lang="en-US" sz="800" dirty="0">
                <a:solidFill>
                  <a:prstClr val="black"/>
                </a:solidFill>
              </a:rPr>
              <a:t>THREATENING INUNDATION.</a:t>
            </a:r>
          </a:p>
          <a:p>
            <a:pPr eaLnBrk="1" hangingPunct="1"/>
            <a:endParaRPr lang="en-US" sz="800" dirty="0">
              <a:solidFill>
                <a:prstClr val="black"/>
              </a:solidFill>
            </a:endParaRPr>
          </a:p>
          <a:p>
            <a:pPr eaLnBrk="1" hangingPunct="1"/>
            <a:endParaRPr lang="en-US" sz="800" dirty="0">
              <a:solidFill>
                <a:prstClr val="black"/>
              </a:solidFill>
            </a:endParaRPr>
          </a:p>
          <a:p>
            <a:pPr eaLnBrk="1" hangingPunct="1"/>
            <a:endParaRPr lang="en-US" sz="800" dirty="0">
              <a:solidFill>
                <a:prstClr val="black"/>
              </a:solidFill>
            </a:endParaRPr>
          </a:p>
          <a:p>
            <a:pPr eaLnBrk="1" hangingPunct="1"/>
            <a:endParaRPr lang="en-US" sz="800" dirty="0">
              <a:solidFill>
                <a:prstClr val="black"/>
              </a:solidFill>
            </a:endParaRPr>
          </a:p>
        </p:txBody>
      </p:sp>
      <p:sp>
        <p:nvSpPr>
          <p:cNvPr id="8" name="Rectangle 7"/>
          <p:cNvSpPr/>
          <p:nvPr/>
        </p:nvSpPr>
        <p:spPr>
          <a:xfrm>
            <a:off x="2133600" y="2971800"/>
            <a:ext cx="1524000" cy="152400"/>
          </a:xfrm>
          <a:prstGeom prst="rect">
            <a:avLst/>
          </a:prstGeom>
          <a:solidFill>
            <a:srgbClr val="FFFF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3962400" y="3364992"/>
            <a:ext cx="475488" cy="106680"/>
          </a:xfrm>
          <a:prstGeom prst="rect">
            <a:avLst/>
          </a:prstGeom>
          <a:solidFill>
            <a:srgbClr val="FFFF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52400" y="3471672"/>
            <a:ext cx="1066800" cy="152400"/>
          </a:xfrm>
          <a:prstGeom prst="rect">
            <a:avLst/>
          </a:prstGeom>
          <a:solidFill>
            <a:srgbClr val="FFFF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665976" y="4340352"/>
            <a:ext cx="1524000" cy="152400"/>
          </a:xfrm>
          <a:prstGeom prst="rect">
            <a:avLst/>
          </a:prstGeom>
          <a:solidFill>
            <a:srgbClr val="FFFF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2221992" y="5562600"/>
            <a:ext cx="1524000" cy="152400"/>
          </a:xfrm>
          <a:prstGeom prst="rect">
            <a:avLst/>
          </a:prstGeom>
          <a:solidFill>
            <a:srgbClr val="FFFF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984150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0" y="228600"/>
            <a:ext cx="7162800" cy="762000"/>
          </a:xfrm>
        </p:spPr>
        <p:txBody>
          <a:bodyPr>
            <a:normAutofit fontScale="90000"/>
          </a:bodyPr>
          <a:lstStyle/>
          <a:p>
            <a:r>
              <a:rPr lang="en-US" sz="4900" dirty="0" smtClean="0">
                <a:solidFill>
                  <a:srgbClr val="FFFF00"/>
                </a:solidFill>
              </a:rPr>
              <a:t>Storm Surge Graphical HLS</a:t>
            </a:r>
            <a:r>
              <a:rPr lang="en-US" dirty="0">
                <a:solidFill>
                  <a:srgbClr val="FFFF00"/>
                </a:solidFill>
              </a:rPr>
              <a:t> </a:t>
            </a:r>
            <a:r>
              <a:rPr lang="en-US" dirty="0" smtClean="0">
                <a:solidFill>
                  <a:srgbClr val="FFFF00"/>
                </a:solidFill>
              </a:rPr>
              <a:t>Web Page</a:t>
            </a:r>
            <a:endParaRPr lang="en-US" sz="3600" dirty="0" smtClean="0">
              <a:solidFill>
                <a:srgbClr val="FFFF00"/>
              </a:solidFill>
            </a:endParaRPr>
          </a:p>
        </p:txBody>
      </p:sp>
      <p:pic>
        <p:nvPicPr>
          <p:cNvPr id="6" name="Picture 4" descr="Depiction of the Tropical Cyclone Coastal Flood Hazard for Newport/Morehead City. This graphic was created by the National Weather Servic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 y="1447800"/>
            <a:ext cx="3241478" cy="4439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2" y="6324600"/>
            <a:ext cx="9143998" cy="369332"/>
          </a:xfrm>
          <a:prstGeom prst="rect">
            <a:avLst/>
          </a:prstGeom>
          <a:noFill/>
        </p:spPr>
        <p:txBody>
          <a:bodyPr wrap="square" rtlCol="0">
            <a:spAutoFit/>
          </a:bodyPr>
          <a:lstStyle/>
          <a:p>
            <a:pPr algn="ctr"/>
            <a:r>
              <a:rPr lang="en-US" dirty="0" smtClean="0"/>
              <a:t>http://www.weather.gov/ghls/php/ghls_index.php?sid=MHX</a:t>
            </a:r>
            <a:endParaRPr lang="en-US" dirty="0"/>
          </a:p>
        </p:txBody>
      </p:sp>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68912" y="2743199"/>
            <a:ext cx="5794248" cy="20169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007817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228600"/>
            <a:ext cx="7162800" cy="762000"/>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4900" dirty="0" smtClean="0">
                <a:solidFill>
                  <a:srgbClr val="FFFF00"/>
                </a:solidFill>
              </a:rPr>
              <a:t>PowerPoint Threat Assessment Briefings</a:t>
            </a:r>
            <a:endParaRPr lang="en-US" sz="3600" dirty="0" smtClean="0">
              <a:solidFill>
                <a:srgbClr val="FFFF00"/>
              </a:solidFill>
            </a:endParaRPr>
          </a:p>
        </p:txBody>
      </p:sp>
      <p:sp>
        <p:nvSpPr>
          <p:cNvPr id="6" name="Title 3"/>
          <p:cNvSpPr>
            <a:spLocks noGrp="1"/>
          </p:cNvSpPr>
          <p:nvPr/>
        </p:nvSpPr>
        <p:spPr bwMode="auto">
          <a:xfrm>
            <a:off x="609600" y="1600200"/>
            <a:ext cx="7772400" cy="192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eaLnBrk="1" hangingPunct="1"/>
            <a:r>
              <a:rPr lang="en-US" sz="3200" dirty="0" smtClean="0"/>
              <a:t>Hurricane Earl Briefing</a:t>
            </a:r>
            <a:br>
              <a:rPr lang="en-US" sz="3200" dirty="0" smtClean="0"/>
            </a:br>
            <a:r>
              <a:rPr lang="en-US" sz="3200" dirty="0" smtClean="0"/>
              <a:t/>
            </a:r>
            <a:br>
              <a:rPr lang="en-US" sz="3200" dirty="0" smtClean="0"/>
            </a:br>
            <a:r>
              <a:rPr lang="en-US" sz="3200" dirty="0" smtClean="0"/>
              <a:t>September 2–3, 2010</a:t>
            </a:r>
          </a:p>
        </p:txBody>
      </p:sp>
      <p:sp>
        <p:nvSpPr>
          <p:cNvPr id="7" name="Subtitle 4"/>
          <p:cNvSpPr>
            <a:spLocks noGrp="1"/>
          </p:cNvSpPr>
          <p:nvPr/>
        </p:nvSpPr>
        <p:spPr bwMode="auto">
          <a:xfrm>
            <a:off x="1066800" y="3581400"/>
            <a:ext cx="662940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ctr" rtl="0" eaLnBrk="0" fontAlgn="base" hangingPunct="0">
              <a:spcBef>
                <a:spcPct val="20000"/>
              </a:spcBef>
              <a:spcAft>
                <a:spcPct val="0"/>
              </a:spcAft>
              <a:buFont typeface="Arial" pitchFamily="34" charset="0"/>
              <a:buNone/>
              <a:defRPr sz="3200" kern="1200">
                <a:solidFill>
                  <a:schemeClr val="tx1">
                    <a:tint val="75000"/>
                  </a:schemeClr>
                </a:solidFill>
                <a:latin typeface="+mn-lt"/>
                <a:ea typeface="+mn-ea"/>
                <a:cs typeface="+mn-cs"/>
              </a:defRPr>
            </a:lvl1pPr>
            <a:lvl2pPr marL="457200" indent="0" algn="ctr" rtl="0" eaLnBrk="0" fontAlgn="base" hangingPunct="0">
              <a:spcBef>
                <a:spcPct val="20000"/>
              </a:spcBef>
              <a:spcAft>
                <a:spcPct val="0"/>
              </a:spcAft>
              <a:buFont typeface="Arial" pitchFamily="34" charset="0"/>
              <a:buNone/>
              <a:defRPr sz="2800" kern="1200">
                <a:solidFill>
                  <a:schemeClr val="tx1">
                    <a:tint val="75000"/>
                  </a:schemeClr>
                </a:solidFill>
                <a:latin typeface="+mn-lt"/>
                <a:ea typeface="+mn-ea"/>
                <a:cs typeface="+mn-cs"/>
              </a:defRPr>
            </a:lvl2pPr>
            <a:lvl3pPr marL="914400" indent="0" algn="ctr" rtl="0" eaLnBrk="0" fontAlgn="base" hangingPunct="0">
              <a:spcBef>
                <a:spcPct val="20000"/>
              </a:spcBef>
              <a:spcAft>
                <a:spcPct val="0"/>
              </a:spcAft>
              <a:buFont typeface="Arial" pitchFamily="34" charset="0"/>
              <a:buNone/>
              <a:defRPr sz="2400" kern="1200">
                <a:solidFill>
                  <a:schemeClr val="tx1">
                    <a:tint val="75000"/>
                  </a:schemeClr>
                </a:solidFill>
                <a:latin typeface="+mn-lt"/>
                <a:ea typeface="+mn-ea"/>
                <a:cs typeface="+mn-cs"/>
              </a:defRPr>
            </a:lvl3pPr>
            <a:lvl4pPr marL="1371600" indent="0" algn="ctr" rtl="0" eaLnBrk="0" fontAlgn="base" hangingPunct="0">
              <a:spcBef>
                <a:spcPct val="20000"/>
              </a:spcBef>
              <a:spcAft>
                <a:spcPct val="0"/>
              </a:spcAft>
              <a:buFont typeface="Arial" pitchFamily="34" charset="0"/>
              <a:buNone/>
              <a:defRPr sz="2000" kern="1200">
                <a:solidFill>
                  <a:schemeClr val="tx1">
                    <a:tint val="75000"/>
                  </a:schemeClr>
                </a:solidFill>
                <a:latin typeface="+mn-lt"/>
                <a:ea typeface="+mn-ea"/>
                <a:cs typeface="+mn-cs"/>
              </a:defRPr>
            </a:lvl4pPr>
            <a:lvl5pPr marL="1828800" indent="0" algn="ctr" rtl="0" eaLnBrk="0" fontAlgn="base" hangingPunct="0">
              <a:spcBef>
                <a:spcPct val="20000"/>
              </a:spcBef>
              <a:spcAft>
                <a:spcPct val="0"/>
              </a:spcAft>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buFont typeface="Arial" charset="0"/>
              <a:buNone/>
              <a:defRPr/>
            </a:pPr>
            <a:r>
              <a:rPr lang="en-US" sz="1800" dirty="0" smtClean="0">
                <a:solidFill>
                  <a:schemeClr val="tx1"/>
                </a:solidFill>
              </a:rPr>
              <a:t>Eastern North Carolina</a:t>
            </a:r>
          </a:p>
          <a:p>
            <a:pPr>
              <a:buFont typeface="Arial" charset="0"/>
              <a:buNone/>
              <a:defRPr/>
            </a:pPr>
            <a:r>
              <a:rPr lang="en-US" sz="1800" dirty="0" smtClean="0">
                <a:solidFill>
                  <a:schemeClr val="tx1"/>
                </a:solidFill>
              </a:rPr>
              <a:t> Threat Assessment </a:t>
            </a:r>
          </a:p>
          <a:p>
            <a:pPr>
              <a:buFont typeface="Arial" charset="0"/>
              <a:buNone/>
              <a:defRPr/>
            </a:pPr>
            <a:r>
              <a:rPr lang="en-US" sz="1800" dirty="0" smtClean="0">
                <a:solidFill>
                  <a:schemeClr val="tx1"/>
                </a:solidFill>
              </a:rPr>
              <a:t>Hurricane Earl </a:t>
            </a:r>
          </a:p>
          <a:p>
            <a:pPr>
              <a:buFont typeface="Arial" charset="0"/>
              <a:buNone/>
              <a:defRPr/>
            </a:pPr>
            <a:endParaRPr lang="en-US" sz="1800" dirty="0" smtClean="0">
              <a:solidFill>
                <a:schemeClr val="tx1"/>
              </a:solidFill>
            </a:endParaRPr>
          </a:p>
          <a:p>
            <a:pPr>
              <a:buFont typeface="Arial" charset="0"/>
              <a:buNone/>
              <a:defRPr/>
            </a:pPr>
            <a:r>
              <a:rPr lang="en-US" sz="1800" dirty="0" smtClean="0">
                <a:solidFill>
                  <a:schemeClr val="tx1"/>
                </a:solidFill>
              </a:rPr>
              <a:t>National Weather Service</a:t>
            </a:r>
          </a:p>
          <a:p>
            <a:pPr>
              <a:buFont typeface="Arial" charset="0"/>
              <a:buNone/>
              <a:defRPr/>
            </a:pPr>
            <a:r>
              <a:rPr lang="en-US" sz="1800" dirty="0" smtClean="0">
                <a:solidFill>
                  <a:schemeClr val="tx1"/>
                </a:solidFill>
              </a:rPr>
              <a:t>Newport/Morehead City, NC</a:t>
            </a:r>
          </a:p>
          <a:p>
            <a:pPr>
              <a:buFont typeface="Arial" charset="0"/>
              <a:buNone/>
              <a:defRPr/>
            </a:pPr>
            <a:endParaRPr lang="en-US" sz="1800" dirty="0" smtClean="0"/>
          </a:p>
          <a:p>
            <a:pPr eaLnBrk="1" hangingPunct="1">
              <a:buFont typeface="Arial" charset="0"/>
              <a:buNone/>
              <a:defRPr/>
            </a:pPr>
            <a:endParaRPr lang="en-US" sz="1800" dirty="0" smtClean="0">
              <a:solidFill>
                <a:srgbClr val="FF0000"/>
              </a:solidFill>
            </a:endParaRPr>
          </a:p>
        </p:txBody>
      </p:sp>
      <p:sp>
        <p:nvSpPr>
          <p:cNvPr id="8" name="Rectangle 7"/>
          <p:cNvSpPr>
            <a:spLocks noChangeArrowheads="1"/>
          </p:cNvSpPr>
          <p:nvPr/>
        </p:nvSpPr>
        <p:spPr bwMode="auto">
          <a:xfrm>
            <a:off x="228600" y="6172200"/>
            <a:ext cx="277858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r>
              <a:rPr lang="en-US" sz="1200" i="1" dirty="0"/>
              <a:t>Date/Time Created: 9/2/2010 5:00 PM</a:t>
            </a:r>
          </a:p>
        </p:txBody>
      </p:sp>
    </p:spTree>
    <p:extLst>
      <p:ext uri="{BB962C8B-B14F-4D97-AF65-F5344CB8AC3E}">
        <p14:creationId xmlns:p14="http://schemas.microsoft.com/office/powerpoint/2010/main" val="33047499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6" name="Title 1"/>
          <p:cNvSpPr>
            <a:spLocks noGrp="1"/>
          </p:cNvSpPr>
          <p:nvPr>
            <p:ph type="title"/>
          </p:nvPr>
        </p:nvSpPr>
        <p:spPr>
          <a:xfrm>
            <a:off x="457200" y="0"/>
            <a:ext cx="8229600" cy="762000"/>
          </a:xfrm>
        </p:spPr>
        <p:txBody>
          <a:bodyPr/>
          <a:lstStyle/>
          <a:p>
            <a:r>
              <a:rPr lang="en-US" smtClean="0"/>
              <a:t>High Seas/Waves Threat</a:t>
            </a:r>
          </a:p>
        </p:txBody>
      </p:sp>
      <p:sp>
        <p:nvSpPr>
          <p:cNvPr id="11267" name="TextBox 8"/>
          <p:cNvSpPr txBox="1">
            <a:spLocks noChangeArrowheads="1"/>
          </p:cNvSpPr>
          <p:nvPr/>
        </p:nvSpPr>
        <p:spPr bwMode="auto">
          <a:xfrm>
            <a:off x="5715000" y="762000"/>
            <a:ext cx="2819400" cy="535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buFont typeface="Arial" pitchFamily="34" charset="0"/>
              <a:buChar char="•"/>
            </a:pPr>
            <a:r>
              <a:rPr lang="en-US">
                <a:solidFill>
                  <a:prstClr val="black"/>
                </a:solidFill>
              </a:rPr>
              <a:t>Seas will continue to build to 15 to 20 feet in our central and northern coastal waters and by this evening.  </a:t>
            </a:r>
          </a:p>
          <a:p>
            <a:pPr eaLnBrk="1" fontAlgn="base" hangingPunct="1">
              <a:spcBef>
                <a:spcPct val="0"/>
              </a:spcBef>
              <a:spcAft>
                <a:spcPct val="0"/>
              </a:spcAft>
              <a:buFont typeface="Arial" pitchFamily="34" charset="0"/>
              <a:buChar char="•"/>
            </a:pPr>
            <a:endParaRPr lang="en-US">
              <a:solidFill>
                <a:prstClr val="black"/>
              </a:solidFill>
            </a:endParaRPr>
          </a:p>
          <a:p>
            <a:pPr eaLnBrk="1" fontAlgn="base" hangingPunct="1">
              <a:spcBef>
                <a:spcPct val="0"/>
              </a:spcBef>
              <a:spcAft>
                <a:spcPct val="0"/>
              </a:spcAft>
              <a:buFont typeface="Arial" pitchFamily="34" charset="0"/>
              <a:buChar char="•"/>
            </a:pPr>
            <a:r>
              <a:rPr lang="en-US">
                <a:solidFill>
                  <a:prstClr val="black"/>
                </a:solidFill>
              </a:rPr>
              <a:t>Tonight seas will peak at 20 to 30 feet in the central coastal waters and 15 to 20 feet to the south.  </a:t>
            </a:r>
          </a:p>
          <a:p>
            <a:pPr eaLnBrk="1" fontAlgn="base" hangingPunct="1">
              <a:spcBef>
                <a:spcPct val="0"/>
              </a:spcBef>
              <a:spcAft>
                <a:spcPct val="0"/>
              </a:spcAft>
              <a:buFont typeface="Arial" pitchFamily="34" charset="0"/>
              <a:buChar char="•"/>
            </a:pPr>
            <a:endParaRPr lang="en-US">
              <a:solidFill>
                <a:prstClr val="black"/>
              </a:solidFill>
            </a:endParaRPr>
          </a:p>
          <a:p>
            <a:pPr eaLnBrk="1" fontAlgn="base" hangingPunct="1">
              <a:spcBef>
                <a:spcPct val="0"/>
              </a:spcBef>
              <a:spcAft>
                <a:spcPct val="0"/>
              </a:spcAft>
              <a:buFont typeface="Arial" pitchFamily="34" charset="0"/>
              <a:buChar char="•"/>
            </a:pPr>
            <a:r>
              <a:rPr lang="en-US">
                <a:solidFill>
                  <a:prstClr val="black"/>
                </a:solidFill>
              </a:rPr>
              <a:t>Even on the Pamlico and Albemarle Sounds 4 to 6 foot waves are possible Thursday Night.</a:t>
            </a:r>
          </a:p>
          <a:p>
            <a:pPr eaLnBrk="1" fontAlgn="base" hangingPunct="1">
              <a:spcBef>
                <a:spcPct val="0"/>
              </a:spcBef>
              <a:spcAft>
                <a:spcPct val="0"/>
              </a:spcAft>
              <a:buFont typeface="Arial" pitchFamily="34" charset="0"/>
              <a:buChar char="•"/>
            </a:pPr>
            <a:endParaRPr lang="en-US">
              <a:solidFill>
                <a:prstClr val="black"/>
              </a:solidFill>
            </a:endParaRPr>
          </a:p>
          <a:p>
            <a:pPr eaLnBrk="1" fontAlgn="base" hangingPunct="1">
              <a:spcBef>
                <a:spcPct val="0"/>
              </a:spcBef>
              <a:spcAft>
                <a:spcPct val="0"/>
              </a:spcAft>
              <a:buFont typeface="Arial" pitchFamily="34" charset="0"/>
              <a:buChar char="•"/>
            </a:pPr>
            <a:r>
              <a:rPr lang="en-US">
                <a:solidFill>
                  <a:prstClr val="black"/>
                </a:solidFill>
              </a:rPr>
              <a:t>All small craft are urged to remain in port. </a:t>
            </a:r>
          </a:p>
        </p:txBody>
      </p:sp>
      <p:pic>
        <p:nvPicPr>
          <p:cNvPr id="11268" name="Picture 6" descr="http://www.weather.gov/forecasts/wfo/images/mhx/WaveHeight6_mhx.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685800"/>
            <a:ext cx="4800600" cy="599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9023882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2278</TotalTime>
  <Words>2140</Words>
  <Application>Microsoft Office PowerPoint</Application>
  <PresentationFormat>On-screen Show (4:3)</PresentationFormat>
  <Paragraphs>259</Paragraphs>
  <Slides>22</Slides>
  <Notes>15</Notes>
  <HiddenSlides>9</HiddenSlides>
  <MMClips>0</MMClips>
  <ScaleCrop>false</ScaleCrop>
  <HeadingPairs>
    <vt:vector size="4" baseType="variant">
      <vt:variant>
        <vt:lpstr>Theme</vt:lpstr>
      </vt:variant>
      <vt:variant>
        <vt:i4>3</vt:i4>
      </vt:variant>
      <vt:variant>
        <vt:lpstr>Slide Titles</vt:lpstr>
      </vt:variant>
      <vt:variant>
        <vt:i4>22</vt:i4>
      </vt:variant>
    </vt:vector>
  </HeadingPairs>
  <TitlesOfParts>
    <vt:vector size="25" baseType="lpstr">
      <vt:lpstr>Office Theme</vt:lpstr>
      <vt:lpstr>1_Office Theme</vt:lpstr>
      <vt:lpstr>2_Office Theme</vt:lpstr>
      <vt:lpstr>PowerPoint Presentation</vt:lpstr>
      <vt:lpstr>State of the Art Storm Surge Forecast Hurricane Camille, 1969</vt:lpstr>
      <vt:lpstr>State of the Art Storm Surge Forecast Hurricane Isabel, 2003</vt:lpstr>
      <vt:lpstr>State of the Art Storm Surge Forecast Hurricane Katrina, 2005</vt:lpstr>
      <vt:lpstr>PowerPoint Presentation</vt:lpstr>
      <vt:lpstr>State of the Art Storm Surge Forecast Hurricane Earl, 2010</vt:lpstr>
      <vt:lpstr>Storm Surge Graphical HLS Web Page</vt:lpstr>
      <vt:lpstr>PowerPoint Presentation</vt:lpstr>
      <vt:lpstr>High Seas/Waves Threat</vt:lpstr>
      <vt:lpstr>Storm Surge/Coastal Flooding Threat</vt:lpstr>
      <vt:lpstr>MOM</vt:lpstr>
      <vt:lpstr>MEOW (Moving North at 15 MPH)</vt:lpstr>
      <vt:lpstr>PowerPoint Presentation</vt:lpstr>
      <vt:lpstr>P-Surge and Graphical HLS</vt:lpstr>
      <vt:lpstr>P-Surge and Graphical HLS</vt:lpstr>
      <vt:lpstr>P-Surge and Graphical HLS</vt:lpstr>
      <vt:lpstr>Storm Surge Graphical HLS (Evolution over Time)</vt:lpstr>
      <vt:lpstr>Deterministic SLOSH Run</vt:lpstr>
      <vt:lpstr>Mini-MEOW</vt:lpstr>
      <vt:lpstr>PowerPoint Presentation</vt:lpstr>
      <vt:lpstr>MEOW Compared to P Surge and Mini-MEOW</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Richard Bandy</dc:creator>
  <cp:lastModifiedBy>Richard Bandy</cp:lastModifiedBy>
  <cp:revision>41</cp:revision>
  <dcterms:created xsi:type="dcterms:W3CDTF">2010-11-27T21:41:37Z</dcterms:created>
  <dcterms:modified xsi:type="dcterms:W3CDTF">2011-05-18T12:56:41Z</dcterms:modified>
</cp:coreProperties>
</file>