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1pPr>
    <a:lvl2pPr marL="113386"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2pPr>
    <a:lvl3pPr marL="226771"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3pPr>
    <a:lvl4pPr marL="340157"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4pPr>
    <a:lvl5pPr marL="453542"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5pPr>
    <a:lvl6pPr marL="566928" algn="l" defTabSz="226771" rtl="0" eaLnBrk="1" latinLnBrk="0" hangingPunct="1">
      <a:defRPr sz="2455" kern="1200">
        <a:solidFill>
          <a:schemeClr val="tx1"/>
        </a:solidFill>
        <a:latin typeface="Arial" panose="020B0604020202020204" pitchFamily="34" charset="0"/>
        <a:ea typeface="+mn-ea"/>
        <a:cs typeface="+mn-cs"/>
      </a:defRPr>
    </a:lvl6pPr>
    <a:lvl7pPr marL="680314" algn="l" defTabSz="226771" rtl="0" eaLnBrk="1" latinLnBrk="0" hangingPunct="1">
      <a:defRPr sz="2455" kern="1200">
        <a:solidFill>
          <a:schemeClr val="tx1"/>
        </a:solidFill>
        <a:latin typeface="Arial" panose="020B0604020202020204" pitchFamily="34" charset="0"/>
        <a:ea typeface="+mn-ea"/>
        <a:cs typeface="+mn-cs"/>
      </a:defRPr>
    </a:lvl7pPr>
    <a:lvl8pPr marL="793699" algn="l" defTabSz="226771" rtl="0" eaLnBrk="1" latinLnBrk="0" hangingPunct="1">
      <a:defRPr sz="2455" kern="1200">
        <a:solidFill>
          <a:schemeClr val="tx1"/>
        </a:solidFill>
        <a:latin typeface="Arial" panose="020B0604020202020204" pitchFamily="34" charset="0"/>
        <a:ea typeface="+mn-ea"/>
        <a:cs typeface="+mn-cs"/>
      </a:defRPr>
    </a:lvl8pPr>
    <a:lvl9pPr marL="907085" algn="l" defTabSz="226771" rtl="0" eaLnBrk="1" latinLnBrk="0" hangingPunct="1">
      <a:defRPr sz="2455"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66"/>
    <a:srgbClr val="69028E"/>
    <a:srgbClr val="502D7F"/>
    <a:srgbClr val="333333"/>
    <a:srgbClr val="FFC82E"/>
    <a:srgbClr val="FFCC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949" autoAdjust="0"/>
    <p:restoredTop sz="94139" autoAdjust="0"/>
  </p:normalViewPr>
  <p:slideViewPr>
    <p:cSldViewPr>
      <p:cViewPr varScale="1">
        <p:scale>
          <a:sx n="114" d="100"/>
          <a:sy n="114" d="100"/>
        </p:scale>
        <p:origin x="936" y="120"/>
      </p:cViewPr>
      <p:guideLst>
        <p:guide orient="horz" pos="2160"/>
        <p:guide pos="3840"/>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Pre-Intervention (n=7)</c:v>
                </c:pt>
              </c:strCache>
            </c:strRef>
          </c:tx>
          <c:spPr>
            <a:solidFill>
              <a:schemeClr val="accent1">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Sheet1!$A$2:$A$6</c:f>
              <c:strCache>
                <c:ptCount val="5"/>
                <c:pt idx="0">
                  <c:v>Not at all confident</c:v>
                </c:pt>
                <c:pt idx="1">
                  <c:v>Slightly confident</c:v>
                </c:pt>
                <c:pt idx="2">
                  <c:v>Somewhat confident</c:v>
                </c:pt>
                <c:pt idx="3">
                  <c:v>Fairly confident</c:v>
                </c:pt>
                <c:pt idx="4">
                  <c:v>Very confident</c:v>
                </c:pt>
              </c:strCache>
            </c:strRef>
          </c:cat>
          <c:val>
            <c:numRef>
              <c:f>Sheet1!$B$2:$B$6</c:f>
              <c:numCache>
                <c:formatCode>General</c:formatCode>
                <c:ptCount val="5"/>
                <c:pt idx="1">
                  <c:v>2</c:v>
                </c:pt>
                <c:pt idx="2">
                  <c:v>4</c:v>
                </c:pt>
                <c:pt idx="3">
                  <c:v>1</c:v>
                </c:pt>
              </c:numCache>
            </c:numRef>
          </c:val>
          <c:extLst>
            <c:ext xmlns:c16="http://schemas.microsoft.com/office/drawing/2014/chart" uri="{C3380CC4-5D6E-409C-BE32-E72D297353CC}">
              <c16:uniqueId val="{00000000-D431-4C78-B0B1-AF01CCED319B}"/>
            </c:ext>
          </c:extLst>
        </c:ser>
        <c:ser>
          <c:idx val="1"/>
          <c:order val="1"/>
          <c:tx>
            <c:strRef>
              <c:f>Sheet1!$C$1</c:f>
              <c:strCache>
                <c:ptCount val="1"/>
                <c:pt idx="0">
                  <c:v>Post-Intervention (n=6)</c:v>
                </c:pt>
              </c:strCache>
            </c:strRef>
          </c:tx>
          <c:spPr>
            <a:solidFill>
              <a:schemeClr val="accent2">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Sheet1!$A$2:$A$6</c:f>
              <c:strCache>
                <c:ptCount val="5"/>
                <c:pt idx="0">
                  <c:v>Not at all confident</c:v>
                </c:pt>
                <c:pt idx="1">
                  <c:v>Slightly confident</c:v>
                </c:pt>
                <c:pt idx="2">
                  <c:v>Somewhat confident</c:v>
                </c:pt>
                <c:pt idx="3">
                  <c:v>Fairly confident</c:v>
                </c:pt>
                <c:pt idx="4">
                  <c:v>Very confident</c:v>
                </c:pt>
              </c:strCache>
            </c:strRef>
          </c:cat>
          <c:val>
            <c:numRef>
              <c:f>Sheet1!$C$2:$C$6</c:f>
              <c:numCache>
                <c:formatCode>General</c:formatCode>
                <c:ptCount val="5"/>
                <c:pt idx="2">
                  <c:v>1</c:v>
                </c:pt>
                <c:pt idx="3">
                  <c:v>3</c:v>
                </c:pt>
                <c:pt idx="4">
                  <c:v>2</c:v>
                </c:pt>
              </c:numCache>
            </c:numRef>
          </c:val>
          <c:extLst>
            <c:ext xmlns:c16="http://schemas.microsoft.com/office/drawing/2014/chart" uri="{C3380CC4-5D6E-409C-BE32-E72D297353CC}">
              <c16:uniqueId val="{00000001-D431-4C78-B0B1-AF01CCED319B}"/>
            </c:ext>
          </c:extLst>
        </c:ser>
        <c:dLbls>
          <c:dLblPos val="ctr"/>
          <c:showLegendKey val="0"/>
          <c:showVal val="1"/>
          <c:showCatName val="0"/>
          <c:showSerName val="0"/>
          <c:showPercent val="0"/>
          <c:showBubbleSize val="0"/>
        </c:dLbls>
        <c:gapWidth val="80"/>
        <c:overlap val="25"/>
        <c:axId val="446680400"/>
        <c:axId val="446676464"/>
      </c:barChart>
      <c:catAx>
        <c:axId val="446680400"/>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700" b="0" i="0" u="none" strike="noStrike" kern="1200" cap="none" spc="20" normalizeH="0" baseline="0">
                <a:solidFill>
                  <a:sysClr val="windowText" lastClr="000000"/>
                </a:solidFill>
                <a:latin typeface="+mj-lt"/>
                <a:ea typeface="+mn-ea"/>
                <a:cs typeface="Times New Roman" panose="02020603050405020304" pitchFamily="18" charset="0"/>
              </a:defRPr>
            </a:pPr>
            <a:endParaRPr lang="en-US"/>
          </a:p>
        </c:txPr>
        <c:crossAx val="446676464"/>
        <c:crosses val="autoZero"/>
        <c:auto val="1"/>
        <c:lblAlgn val="ctr"/>
        <c:lblOffset val="100"/>
        <c:noMultiLvlLbl val="0"/>
      </c:catAx>
      <c:valAx>
        <c:axId val="446676464"/>
        <c:scaling>
          <c:orientation val="minMax"/>
        </c:scaling>
        <c:delete val="1"/>
        <c:axPos val="l"/>
        <c:numFmt formatCode="General" sourceLinked="1"/>
        <c:majorTickMark val="none"/>
        <c:minorTickMark val="none"/>
        <c:tickLblPos val="nextTo"/>
        <c:crossAx val="446680400"/>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700" b="0" i="0" u="none" strike="noStrike" kern="1200" baseline="0">
              <a:solidFill>
                <a:sysClr val="windowText" lastClr="000000"/>
              </a:solidFill>
              <a:latin typeface="+mj-lt"/>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no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044017935258093E-2"/>
          <c:y val="0.21598236077965688"/>
          <c:w val="0.91315040432550887"/>
          <c:h val="0.68138687533171316"/>
        </c:manualLayout>
      </c:layout>
      <c:barChart>
        <c:barDir val="col"/>
        <c:grouping val="clustered"/>
        <c:varyColors val="0"/>
        <c:ser>
          <c:idx val="0"/>
          <c:order val="0"/>
          <c:tx>
            <c:strRef>
              <c:f>Sheet1!$B$1</c:f>
              <c:strCache>
                <c:ptCount val="1"/>
                <c:pt idx="0">
                  <c:v>1-3 minutes</c:v>
                </c:pt>
              </c:strCache>
            </c:strRef>
          </c:tx>
          <c:spPr>
            <a:pattFill prst="narHorz">
              <a:fgClr>
                <a:schemeClr val="accent1"/>
              </a:fgClr>
              <a:bgClr>
                <a:schemeClr val="accent1">
                  <a:lumMod val="20000"/>
                  <a:lumOff val="80000"/>
                </a:schemeClr>
              </a:bgClr>
            </a:pattFill>
            <a:ln>
              <a:noFill/>
            </a:ln>
            <a:effectLst>
              <a:innerShdw blurRad="114300">
                <a:schemeClr val="accent1"/>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ysClr val="windowText" lastClr="000000"/>
                    </a:solidFill>
                    <a:latin typeface="+mj-lt"/>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Pre-Intervention (n=7)</c:v>
                </c:pt>
                <c:pt idx="1">
                  <c:v>Post-Intervention (n=6)</c:v>
                </c:pt>
              </c:strCache>
            </c:strRef>
          </c:cat>
          <c:val>
            <c:numRef>
              <c:f>Sheet1!$B$2:$B$3</c:f>
              <c:numCache>
                <c:formatCode>General</c:formatCode>
                <c:ptCount val="2"/>
                <c:pt idx="0">
                  <c:v>2</c:v>
                </c:pt>
                <c:pt idx="1">
                  <c:v>5</c:v>
                </c:pt>
              </c:numCache>
            </c:numRef>
          </c:val>
          <c:extLst>
            <c:ext xmlns:c16="http://schemas.microsoft.com/office/drawing/2014/chart" uri="{C3380CC4-5D6E-409C-BE32-E72D297353CC}">
              <c16:uniqueId val="{00000000-D57B-4BE3-BBD0-A10A0BEE8E48}"/>
            </c:ext>
          </c:extLst>
        </c:ser>
        <c:ser>
          <c:idx val="1"/>
          <c:order val="1"/>
          <c:tx>
            <c:strRef>
              <c:f>Sheet1!$C$1</c:f>
              <c:strCache>
                <c:ptCount val="1"/>
                <c:pt idx="0">
                  <c:v>4-6 minutes</c:v>
                </c:pt>
              </c:strCache>
            </c:strRef>
          </c:tx>
          <c:spPr>
            <a:pattFill prst="narHorz">
              <a:fgClr>
                <a:schemeClr val="accent2"/>
              </a:fgClr>
              <a:bgClr>
                <a:schemeClr val="accent2">
                  <a:lumMod val="20000"/>
                  <a:lumOff val="80000"/>
                </a:schemeClr>
              </a:bgClr>
            </a:pattFill>
            <a:ln>
              <a:noFill/>
            </a:ln>
            <a:effectLst>
              <a:innerShdw blurRad="114300">
                <a:schemeClr val="accent2"/>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ysClr val="windowText" lastClr="000000"/>
                    </a:solidFill>
                    <a:latin typeface="+mn-lt"/>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Pre-Intervention (n=7)</c:v>
                </c:pt>
                <c:pt idx="1">
                  <c:v>Post-Intervention (n=6)</c:v>
                </c:pt>
              </c:strCache>
            </c:strRef>
          </c:cat>
          <c:val>
            <c:numRef>
              <c:f>Sheet1!$C$2:$C$3</c:f>
              <c:numCache>
                <c:formatCode>General</c:formatCode>
                <c:ptCount val="2"/>
                <c:pt idx="0">
                  <c:v>2</c:v>
                </c:pt>
                <c:pt idx="1">
                  <c:v>0</c:v>
                </c:pt>
              </c:numCache>
            </c:numRef>
          </c:val>
          <c:extLst>
            <c:ext xmlns:c16="http://schemas.microsoft.com/office/drawing/2014/chart" uri="{C3380CC4-5D6E-409C-BE32-E72D297353CC}">
              <c16:uniqueId val="{00000001-D57B-4BE3-BBD0-A10A0BEE8E48}"/>
            </c:ext>
          </c:extLst>
        </c:ser>
        <c:ser>
          <c:idx val="2"/>
          <c:order val="2"/>
          <c:tx>
            <c:strRef>
              <c:f>Sheet1!$D$1</c:f>
              <c:strCache>
                <c:ptCount val="1"/>
                <c:pt idx="0">
                  <c:v>7-9 minutes</c:v>
                </c:pt>
              </c:strCache>
            </c:strRef>
          </c:tx>
          <c:spPr>
            <a:pattFill prst="narHorz">
              <a:fgClr>
                <a:schemeClr val="accent3"/>
              </a:fgClr>
              <a:bgClr>
                <a:schemeClr val="accent3">
                  <a:lumMod val="20000"/>
                  <a:lumOff val="80000"/>
                </a:schemeClr>
              </a:bgClr>
            </a:pattFill>
            <a:ln>
              <a:noFill/>
            </a:ln>
            <a:effectLst>
              <a:innerShdw blurRad="114300">
                <a:schemeClr val="accent3"/>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ysClr val="windowText" lastClr="000000"/>
                    </a:solidFill>
                    <a:latin typeface="+mj-lt"/>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Pre-Intervention (n=7)</c:v>
                </c:pt>
                <c:pt idx="1">
                  <c:v>Post-Intervention (n=6)</c:v>
                </c:pt>
              </c:strCache>
            </c:strRef>
          </c:cat>
          <c:val>
            <c:numRef>
              <c:f>Sheet1!$D$2:$D$3</c:f>
              <c:numCache>
                <c:formatCode>General</c:formatCode>
                <c:ptCount val="2"/>
                <c:pt idx="0">
                  <c:v>3</c:v>
                </c:pt>
                <c:pt idx="1">
                  <c:v>0</c:v>
                </c:pt>
              </c:numCache>
            </c:numRef>
          </c:val>
          <c:extLst>
            <c:ext xmlns:c16="http://schemas.microsoft.com/office/drawing/2014/chart" uri="{C3380CC4-5D6E-409C-BE32-E72D297353CC}">
              <c16:uniqueId val="{00000002-D57B-4BE3-BBD0-A10A0BEE8E48}"/>
            </c:ext>
          </c:extLst>
        </c:ser>
        <c:ser>
          <c:idx val="3"/>
          <c:order val="3"/>
          <c:tx>
            <c:strRef>
              <c:f>Sheet1!$E$1</c:f>
              <c:strCache>
                <c:ptCount val="1"/>
                <c:pt idx="0">
                  <c:v>10 or more minutes</c:v>
                </c:pt>
              </c:strCache>
            </c:strRef>
          </c:tx>
          <c:spPr>
            <a:pattFill prst="narHorz">
              <a:fgClr>
                <a:schemeClr val="accent4"/>
              </a:fgClr>
              <a:bgClr>
                <a:schemeClr val="accent4">
                  <a:lumMod val="20000"/>
                  <a:lumOff val="80000"/>
                </a:schemeClr>
              </a:bgClr>
            </a:pattFill>
            <a:ln>
              <a:noFill/>
            </a:ln>
            <a:effectLst>
              <a:innerShdw blurRad="114300">
                <a:schemeClr val="accent4"/>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ysClr val="windowText" lastClr="000000"/>
                    </a:solidFill>
                    <a:latin typeface="+mj-lt"/>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Pre-Intervention (n=7)</c:v>
                </c:pt>
                <c:pt idx="1">
                  <c:v>Post-Intervention (n=6)</c:v>
                </c:pt>
              </c:strCache>
            </c:strRef>
          </c:cat>
          <c:val>
            <c:numRef>
              <c:f>Sheet1!$E$2:$E$3</c:f>
              <c:numCache>
                <c:formatCode>General</c:formatCode>
                <c:ptCount val="2"/>
                <c:pt idx="0">
                  <c:v>0</c:v>
                </c:pt>
                <c:pt idx="1">
                  <c:v>1</c:v>
                </c:pt>
              </c:numCache>
            </c:numRef>
          </c:val>
          <c:extLst>
            <c:ext xmlns:c16="http://schemas.microsoft.com/office/drawing/2014/chart" uri="{C3380CC4-5D6E-409C-BE32-E72D297353CC}">
              <c16:uniqueId val="{00000003-D57B-4BE3-BBD0-A10A0BEE8E48}"/>
            </c:ext>
          </c:extLst>
        </c:ser>
        <c:dLbls>
          <c:dLblPos val="outEnd"/>
          <c:showLegendKey val="0"/>
          <c:showVal val="1"/>
          <c:showCatName val="0"/>
          <c:showSerName val="0"/>
          <c:showPercent val="0"/>
          <c:showBubbleSize val="0"/>
        </c:dLbls>
        <c:gapWidth val="164"/>
        <c:overlap val="-22"/>
        <c:axId val="657843904"/>
        <c:axId val="657838656"/>
      </c:barChart>
      <c:catAx>
        <c:axId val="657843904"/>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700" b="0" i="0" u="none" strike="noStrike" kern="1200" baseline="0">
                <a:solidFill>
                  <a:sysClr val="windowText" lastClr="000000"/>
                </a:solidFill>
                <a:latin typeface="+mn-lt"/>
                <a:ea typeface="+mn-ea"/>
                <a:cs typeface="Times New Roman" panose="02020603050405020304" pitchFamily="18" charset="0"/>
              </a:defRPr>
            </a:pPr>
            <a:endParaRPr lang="en-US"/>
          </a:p>
        </c:txPr>
        <c:crossAx val="657838656"/>
        <c:crosses val="autoZero"/>
        <c:auto val="1"/>
        <c:lblAlgn val="ctr"/>
        <c:lblOffset val="100"/>
        <c:noMultiLvlLbl val="0"/>
      </c:catAx>
      <c:valAx>
        <c:axId val="657838656"/>
        <c:scaling>
          <c:orientation val="minMax"/>
        </c:scaling>
        <c:delete val="1"/>
        <c:axPos val="l"/>
        <c:numFmt formatCode="General" sourceLinked="1"/>
        <c:majorTickMark val="none"/>
        <c:minorTickMark val="none"/>
        <c:tickLblPos val="nextTo"/>
        <c:crossAx val="65784390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800" b="0" i="0" u="none" strike="noStrike" kern="1200" baseline="0">
              <a:solidFill>
                <a:sysClr val="windowText" lastClr="000000"/>
              </a:solidFill>
              <a:latin typeface="+mj-lt"/>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900"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bg1"/>
    </cs:fontRef>
    <cs:spPr>
      <a:solidFill>
        <a:schemeClr val="tx1">
          <a:lumMod val="50000"/>
          <a:lumOff val="50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1600"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900"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577" y="2130369"/>
            <a:ext cx="10362847" cy="1470138"/>
          </a:xfrm>
        </p:spPr>
        <p:txBody>
          <a:bodyPr/>
          <a:lstStyle/>
          <a:p>
            <a:r>
              <a:rPr lang="en-US"/>
              <a:t>Click to edit Master title style</a:t>
            </a:r>
          </a:p>
        </p:txBody>
      </p:sp>
      <p:sp>
        <p:nvSpPr>
          <p:cNvPr id="3" name="Subtitle 2"/>
          <p:cNvSpPr>
            <a:spLocks noGrp="1"/>
          </p:cNvSpPr>
          <p:nvPr>
            <p:ph type="subTitle" idx="1"/>
          </p:nvPr>
        </p:nvSpPr>
        <p:spPr>
          <a:xfrm>
            <a:off x="1828712" y="3886257"/>
            <a:ext cx="8534576" cy="1752487"/>
          </a:xfrm>
        </p:spPr>
        <p:txBody>
          <a:bodyPr/>
          <a:lstStyle>
            <a:lvl1pPr marL="0" indent="0" algn="ctr">
              <a:buNone/>
              <a:defRPr/>
            </a:lvl1pPr>
            <a:lvl2pPr marL="81626" indent="0" algn="ctr">
              <a:buNone/>
              <a:defRPr/>
            </a:lvl2pPr>
            <a:lvl3pPr marL="163251" indent="0" algn="ctr">
              <a:buNone/>
              <a:defRPr/>
            </a:lvl3pPr>
            <a:lvl4pPr marL="244877" indent="0" algn="ctr">
              <a:buNone/>
              <a:defRPr/>
            </a:lvl4pPr>
            <a:lvl5pPr marL="326503" indent="0" algn="ctr">
              <a:buNone/>
              <a:defRPr/>
            </a:lvl5pPr>
            <a:lvl6pPr marL="408129" indent="0" algn="ctr">
              <a:buNone/>
              <a:defRPr/>
            </a:lvl6pPr>
            <a:lvl7pPr marL="489754" indent="0" algn="ctr">
              <a:buNone/>
              <a:defRPr/>
            </a:lvl7pPr>
            <a:lvl8pPr marL="571380" indent="0" algn="ctr">
              <a:buNone/>
              <a:defRPr/>
            </a:lvl8pPr>
            <a:lvl9pPr marL="653006"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dirty="0"/>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dirty="0"/>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88" y="274411"/>
            <a:ext cx="2742847" cy="5851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865" y="274411"/>
            <a:ext cx="8187090" cy="5851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dirty="0"/>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dirty="0"/>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3" y="4407014"/>
            <a:ext cx="10363288" cy="1361848"/>
          </a:xfrm>
        </p:spPr>
        <p:txBody>
          <a:bodyPr anchor="t"/>
          <a:lstStyle>
            <a:lvl1pPr algn="l">
              <a:defRPr sz="714" b="1" cap="all"/>
            </a:lvl1pPr>
          </a:lstStyle>
          <a:p>
            <a:r>
              <a:rPr lang="en-US"/>
              <a:t>Click to edit Master title style</a:t>
            </a:r>
          </a:p>
        </p:txBody>
      </p:sp>
      <p:sp>
        <p:nvSpPr>
          <p:cNvPr id="3" name="Text Placeholder 2"/>
          <p:cNvSpPr>
            <a:spLocks noGrp="1"/>
          </p:cNvSpPr>
          <p:nvPr>
            <p:ph type="body" idx="1"/>
          </p:nvPr>
        </p:nvSpPr>
        <p:spPr>
          <a:xfrm>
            <a:off x="963083" y="2906826"/>
            <a:ext cx="10363288" cy="1500188"/>
          </a:xfrm>
        </p:spPr>
        <p:txBody>
          <a:bodyPr anchor="b"/>
          <a:lstStyle>
            <a:lvl1pPr marL="0" indent="0">
              <a:buNone/>
              <a:defRPr sz="357"/>
            </a:lvl1pPr>
            <a:lvl2pPr marL="81626" indent="0">
              <a:buNone/>
              <a:defRPr sz="321"/>
            </a:lvl2pPr>
            <a:lvl3pPr marL="163251" indent="0">
              <a:buNone/>
              <a:defRPr sz="286"/>
            </a:lvl3pPr>
            <a:lvl4pPr marL="244877" indent="0">
              <a:buNone/>
              <a:defRPr sz="250"/>
            </a:lvl4pPr>
            <a:lvl5pPr marL="326503" indent="0">
              <a:buNone/>
              <a:defRPr sz="250"/>
            </a:lvl5pPr>
            <a:lvl6pPr marL="408129" indent="0">
              <a:buNone/>
              <a:defRPr sz="250"/>
            </a:lvl6pPr>
            <a:lvl7pPr marL="489754" indent="0">
              <a:buNone/>
              <a:defRPr sz="250"/>
            </a:lvl7pPr>
            <a:lvl8pPr marL="571380" indent="0">
              <a:buNone/>
              <a:defRPr sz="250"/>
            </a:lvl8pPr>
            <a:lvl9pPr marL="653006" indent="0">
              <a:buNone/>
              <a:defRPr sz="2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dirty="0"/>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865"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17167"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dirty="0"/>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4694"/>
            <a:ext cx="1097315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23" y="1535056"/>
            <a:ext cx="5386917"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4" name="Content Placeholder 3"/>
          <p:cNvSpPr>
            <a:spLocks noGrp="1"/>
          </p:cNvSpPr>
          <p:nvPr>
            <p:ph sz="half" idx="2"/>
          </p:nvPr>
        </p:nvSpPr>
        <p:spPr>
          <a:xfrm>
            <a:off x="609423" y="2174875"/>
            <a:ext cx="5386917"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6" y="1535056"/>
            <a:ext cx="5389121"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6" name="Content Placeholder 5"/>
          <p:cNvSpPr>
            <a:spLocks noGrp="1"/>
          </p:cNvSpPr>
          <p:nvPr>
            <p:ph sz="quarter" idx="4"/>
          </p:nvPr>
        </p:nvSpPr>
        <p:spPr>
          <a:xfrm>
            <a:off x="6193456" y="2174875"/>
            <a:ext cx="5389121"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dirty="0"/>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dirty="0"/>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dirty="0"/>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2994"/>
            <a:ext cx="4011083" cy="1161993"/>
          </a:xfrm>
        </p:spPr>
        <p:txBody>
          <a:bodyPr anchor="b"/>
          <a:lstStyle>
            <a:lvl1pPr algn="l">
              <a:defRPr sz="357" b="1"/>
            </a:lvl1pPr>
          </a:lstStyle>
          <a:p>
            <a:r>
              <a:rPr lang="en-US"/>
              <a:t>Click to edit Master title style</a:t>
            </a:r>
          </a:p>
        </p:txBody>
      </p:sp>
      <p:sp>
        <p:nvSpPr>
          <p:cNvPr id="3" name="Content Placeholder 2"/>
          <p:cNvSpPr>
            <a:spLocks noGrp="1"/>
          </p:cNvSpPr>
          <p:nvPr>
            <p:ph idx="1"/>
          </p:nvPr>
        </p:nvSpPr>
        <p:spPr>
          <a:xfrm>
            <a:off x="4766910" y="272993"/>
            <a:ext cx="6815667" cy="5853056"/>
          </a:xfrm>
        </p:spPr>
        <p:txBody>
          <a:bodyPr/>
          <a:lstStyle>
            <a:lvl1pPr>
              <a:defRPr sz="571"/>
            </a:lvl1pPr>
            <a:lvl2pPr>
              <a:defRPr sz="500"/>
            </a:lvl2pPr>
            <a:lvl3pPr>
              <a:defRPr sz="428"/>
            </a:lvl3pPr>
            <a:lvl4pPr>
              <a:defRPr sz="357"/>
            </a:lvl4pPr>
            <a:lvl5pPr>
              <a:defRPr sz="357"/>
            </a:lvl5pPr>
            <a:lvl6pPr>
              <a:defRPr sz="357"/>
            </a:lvl6pPr>
            <a:lvl7pPr>
              <a:defRPr sz="357"/>
            </a:lvl7pPr>
            <a:lvl8pPr>
              <a:defRPr sz="357"/>
            </a:lvl8pPr>
            <a:lvl9pPr>
              <a:defRPr sz="3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24" y="1434986"/>
            <a:ext cx="4011083" cy="4691063"/>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dirty="0"/>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629" y="4800487"/>
            <a:ext cx="7315288" cy="566964"/>
          </a:xfrm>
        </p:spPr>
        <p:txBody>
          <a:bodyPr anchor="b"/>
          <a:lstStyle>
            <a:lvl1pPr algn="l">
              <a:defRPr sz="357" b="1"/>
            </a:lvl1pPr>
          </a:lstStyle>
          <a:p>
            <a:r>
              <a:rPr lang="en-US"/>
              <a:t>Click to edit Master title style</a:t>
            </a:r>
          </a:p>
        </p:txBody>
      </p:sp>
      <p:sp>
        <p:nvSpPr>
          <p:cNvPr id="3" name="Picture Placeholder 2"/>
          <p:cNvSpPr>
            <a:spLocks noGrp="1"/>
          </p:cNvSpPr>
          <p:nvPr>
            <p:ph type="pic" idx="1"/>
          </p:nvPr>
        </p:nvSpPr>
        <p:spPr>
          <a:xfrm>
            <a:off x="2389629" y="612889"/>
            <a:ext cx="7315288" cy="4114743"/>
          </a:xfrm>
        </p:spPr>
        <p:txBody>
          <a:bodyPr/>
          <a:lstStyle>
            <a:lvl1pPr marL="0" indent="0">
              <a:buNone/>
              <a:defRPr sz="571"/>
            </a:lvl1pPr>
            <a:lvl2pPr marL="81626" indent="0">
              <a:buNone/>
              <a:defRPr sz="500"/>
            </a:lvl2pPr>
            <a:lvl3pPr marL="163251" indent="0">
              <a:buNone/>
              <a:defRPr sz="428"/>
            </a:lvl3pPr>
            <a:lvl4pPr marL="244877" indent="0">
              <a:buNone/>
              <a:defRPr sz="357"/>
            </a:lvl4pPr>
            <a:lvl5pPr marL="326503" indent="0">
              <a:buNone/>
              <a:defRPr sz="357"/>
            </a:lvl5pPr>
            <a:lvl6pPr marL="408129" indent="0">
              <a:buNone/>
              <a:defRPr sz="357"/>
            </a:lvl6pPr>
            <a:lvl7pPr marL="489754" indent="0">
              <a:buNone/>
              <a:defRPr sz="357"/>
            </a:lvl7pPr>
            <a:lvl8pPr marL="571380" indent="0">
              <a:buNone/>
              <a:defRPr sz="357"/>
            </a:lvl8pPr>
            <a:lvl9pPr marL="653006" indent="0">
              <a:buNone/>
              <a:defRPr sz="357"/>
            </a:lvl9pPr>
          </a:lstStyle>
          <a:p>
            <a:pPr lvl="0"/>
            <a:endParaRPr lang="en-US" noProof="0" dirty="0"/>
          </a:p>
        </p:txBody>
      </p:sp>
      <p:sp>
        <p:nvSpPr>
          <p:cNvPr id="4" name="Text Placeholder 3"/>
          <p:cNvSpPr>
            <a:spLocks noGrp="1"/>
          </p:cNvSpPr>
          <p:nvPr>
            <p:ph type="body" sz="half" idx="2"/>
          </p:nvPr>
        </p:nvSpPr>
        <p:spPr>
          <a:xfrm>
            <a:off x="2389629" y="5367451"/>
            <a:ext cx="7315288" cy="804806"/>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dirty="0"/>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865" y="274505"/>
            <a:ext cx="1097227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865" y="1600068"/>
            <a:ext cx="10972271" cy="452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1375">
                <a:latin typeface="Arial" charset="0"/>
              </a:defRPr>
            </a:lvl1pPr>
          </a:lstStyle>
          <a:p>
            <a:pPr>
              <a:defRPr/>
            </a:pPr>
            <a:endParaRPr lang="en-US" dirty="0"/>
          </a:p>
        </p:txBody>
      </p:sp>
      <p:sp>
        <p:nvSpPr>
          <p:cNvPr id="1029" name="Rectangle 5"/>
          <p:cNvSpPr>
            <a:spLocks noGrp="1" noChangeArrowheads="1"/>
          </p:cNvSpPr>
          <p:nvPr>
            <p:ph type="ftr" sz="quarter" idx="3"/>
          </p:nvPr>
        </p:nvSpPr>
        <p:spPr bwMode="auto">
          <a:xfrm>
            <a:off x="4165865" y="6245159"/>
            <a:ext cx="3860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1375">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8737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1375" smtClean="0"/>
            </a:lvl1pPr>
          </a:lstStyle>
          <a:p>
            <a:pPr>
              <a:defRPr/>
            </a:pPr>
            <a:fld id="{CAE537AD-9BB0-4881-8848-C6BA09023DFE}"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98447" rtl="0" eaLnBrk="0" fontAlgn="base" hangingPunct="0">
        <a:spcBef>
          <a:spcPct val="0"/>
        </a:spcBef>
        <a:spcAft>
          <a:spcPct val="0"/>
        </a:spcAft>
        <a:defRPr sz="4312">
          <a:solidFill>
            <a:schemeClr val="tx2"/>
          </a:solidFill>
          <a:latin typeface="+mj-lt"/>
          <a:ea typeface="+mj-ea"/>
          <a:cs typeface="+mj-cs"/>
        </a:defRPr>
      </a:lvl1pPr>
      <a:lvl2pPr algn="ctr" defTabSz="898447" rtl="0" eaLnBrk="0" fontAlgn="base" hangingPunct="0">
        <a:spcBef>
          <a:spcPct val="0"/>
        </a:spcBef>
        <a:spcAft>
          <a:spcPct val="0"/>
        </a:spcAft>
        <a:defRPr sz="4312">
          <a:solidFill>
            <a:schemeClr val="tx2"/>
          </a:solidFill>
          <a:latin typeface="Arial" charset="0"/>
        </a:defRPr>
      </a:lvl2pPr>
      <a:lvl3pPr algn="ctr" defTabSz="898447" rtl="0" eaLnBrk="0" fontAlgn="base" hangingPunct="0">
        <a:spcBef>
          <a:spcPct val="0"/>
        </a:spcBef>
        <a:spcAft>
          <a:spcPct val="0"/>
        </a:spcAft>
        <a:defRPr sz="4312">
          <a:solidFill>
            <a:schemeClr val="tx2"/>
          </a:solidFill>
          <a:latin typeface="Arial" charset="0"/>
        </a:defRPr>
      </a:lvl3pPr>
      <a:lvl4pPr algn="ctr" defTabSz="898447" rtl="0" eaLnBrk="0" fontAlgn="base" hangingPunct="0">
        <a:spcBef>
          <a:spcPct val="0"/>
        </a:spcBef>
        <a:spcAft>
          <a:spcPct val="0"/>
        </a:spcAft>
        <a:defRPr sz="4312">
          <a:solidFill>
            <a:schemeClr val="tx2"/>
          </a:solidFill>
          <a:latin typeface="Arial" charset="0"/>
        </a:defRPr>
      </a:lvl4pPr>
      <a:lvl5pPr algn="ctr" defTabSz="898447" rtl="0" eaLnBrk="0" fontAlgn="base" hangingPunct="0">
        <a:spcBef>
          <a:spcPct val="0"/>
        </a:spcBef>
        <a:spcAft>
          <a:spcPct val="0"/>
        </a:spcAft>
        <a:defRPr sz="4312">
          <a:solidFill>
            <a:schemeClr val="tx2"/>
          </a:solidFill>
          <a:latin typeface="Arial" charset="0"/>
        </a:defRPr>
      </a:lvl5pPr>
      <a:lvl6pPr marL="81626" algn="ctr" defTabSz="898450" rtl="0" fontAlgn="base">
        <a:spcBef>
          <a:spcPct val="0"/>
        </a:spcBef>
        <a:spcAft>
          <a:spcPct val="0"/>
        </a:spcAft>
        <a:defRPr sz="4321">
          <a:solidFill>
            <a:schemeClr val="tx2"/>
          </a:solidFill>
          <a:latin typeface="Arial" charset="0"/>
        </a:defRPr>
      </a:lvl6pPr>
      <a:lvl7pPr marL="163251" algn="ctr" defTabSz="898450" rtl="0" fontAlgn="base">
        <a:spcBef>
          <a:spcPct val="0"/>
        </a:spcBef>
        <a:spcAft>
          <a:spcPct val="0"/>
        </a:spcAft>
        <a:defRPr sz="4321">
          <a:solidFill>
            <a:schemeClr val="tx2"/>
          </a:solidFill>
          <a:latin typeface="Arial" charset="0"/>
        </a:defRPr>
      </a:lvl7pPr>
      <a:lvl8pPr marL="244877" algn="ctr" defTabSz="898450" rtl="0" fontAlgn="base">
        <a:spcBef>
          <a:spcPct val="0"/>
        </a:spcBef>
        <a:spcAft>
          <a:spcPct val="0"/>
        </a:spcAft>
        <a:defRPr sz="4321">
          <a:solidFill>
            <a:schemeClr val="tx2"/>
          </a:solidFill>
          <a:latin typeface="Arial" charset="0"/>
        </a:defRPr>
      </a:lvl8pPr>
      <a:lvl9pPr marL="326503" algn="ctr" defTabSz="898450" rtl="0" fontAlgn="base">
        <a:spcBef>
          <a:spcPct val="0"/>
        </a:spcBef>
        <a:spcAft>
          <a:spcPct val="0"/>
        </a:spcAft>
        <a:defRPr sz="4321">
          <a:solidFill>
            <a:schemeClr val="tx2"/>
          </a:solidFill>
          <a:latin typeface="Arial" charset="0"/>
        </a:defRPr>
      </a:lvl9pPr>
    </p:titleStyle>
    <p:bodyStyle>
      <a:lvl1pPr marL="336959" indent="-336959" algn="l" defTabSz="898447" rtl="0" eaLnBrk="0" fontAlgn="base" hangingPunct="0">
        <a:spcBef>
          <a:spcPct val="20000"/>
        </a:spcBef>
        <a:spcAft>
          <a:spcPct val="0"/>
        </a:spcAft>
        <a:buChar char="•"/>
        <a:defRPr sz="3145">
          <a:solidFill>
            <a:schemeClr val="tx1"/>
          </a:solidFill>
          <a:latin typeface="+mn-lt"/>
          <a:ea typeface="+mn-ea"/>
          <a:cs typeface="+mn-cs"/>
        </a:defRPr>
      </a:lvl1pPr>
      <a:lvl2pPr marL="729803" indent="-280413" algn="l" defTabSz="898447" rtl="0" eaLnBrk="0" fontAlgn="base" hangingPunct="0">
        <a:spcBef>
          <a:spcPct val="20000"/>
        </a:spcBef>
        <a:spcAft>
          <a:spcPct val="0"/>
        </a:spcAft>
        <a:buChar char="–"/>
        <a:defRPr sz="2750">
          <a:solidFill>
            <a:schemeClr val="tx1"/>
          </a:solidFill>
          <a:latin typeface="+mn-lt"/>
        </a:defRPr>
      </a:lvl2pPr>
      <a:lvl3pPr marL="1122977" indent="-224529" algn="l" defTabSz="898447" rtl="0" eaLnBrk="0" fontAlgn="base" hangingPunct="0">
        <a:spcBef>
          <a:spcPct val="20000"/>
        </a:spcBef>
        <a:spcAft>
          <a:spcPct val="0"/>
        </a:spcAft>
        <a:buChar char="•"/>
        <a:defRPr sz="2354">
          <a:solidFill>
            <a:schemeClr val="tx1"/>
          </a:solidFill>
          <a:latin typeface="+mn-lt"/>
        </a:defRPr>
      </a:lvl3pPr>
      <a:lvl4pPr marL="1572366" indent="-224198" algn="l" defTabSz="898447" rtl="0" eaLnBrk="0" fontAlgn="base" hangingPunct="0">
        <a:spcBef>
          <a:spcPct val="20000"/>
        </a:spcBef>
        <a:spcAft>
          <a:spcPct val="0"/>
        </a:spcAft>
        <a:buChar char="–"/>
        <a:defRPr sz="1979">
          <a:solidFill>
            <a:schemeClr val="tx1"/>
          </a:solidFill>
          <a:latin typeface="+mn-lt"/>
        </a:defRPr>
      </a:lvl4pPr>
      <a:lvl5pPr marL="2021093" indent="-223868" algn="l" defTabSz="898447" rtl="0" eaLnBrk="0" fontAlgn="base" hangingPunct="0">
        <a:spcBef>
          <a:spcPct val="20000"/>
        </a:spcBef>
        <a:spcAft>
          <a:spcPct val="0"/>
        </a:spcAft>
        <a:buChar char="»"/>
        <a:defRPr sz="1979">
          <a:solidFill>
            <a:schemeClr val="tx1"/>
          </a:solidFill>
          <a:latin typeface="+mn-lt"/>
        </a:defRPr>
      </a:lvl5pPr>
      <a:lvl6pPr marL="2102996" indent="-224187" algn="l" defTabSz="898450" rtl="0" fontAlgn="base">
        <a:spcBef>
          <a:spcPct val="20000"/>
        </a:spcBef>
        <a:spcAft>
          <a:spcPct val="0"/>
        </a:spcAft>
        <a:buChar char="»"/>
        <a:defRPr sz="1982">
          <a:solidFill>
            <a:schemeClr val="tx1"/>
          </a:solidFill>
          <a:latin typeface="+mn-lt"/>
        </a:defRPr>
      </a:lvl6pPr>
      <a:lvl7pPr marL="2184621" indent="-224187" algn="l" defTabSz="898450" rtl="0" fontAlgn="base">
        <a:spcBef>
          <a:spcPct val="20000"/>
        </a:spcBef>
        <a:spcAft>
          <a:spcPct val="0"/>
        </a:spcAft>
        <a:buChar char="»"/>
        <a:defRPr sz="1982">
          <a:solidFill>
            <a:schemeClr val="tx1"/>
          </a:solidFill>
          <a:latin typeface="+mn-lt"/>
        </a:defRPr>
      </a:lvl7pPr>
      <a:lvl8pPr marL="2266247" indent="-224187" algn="l" defTabSz="898450" rtl="0" fontAlgn="base">
        <a:spcBef>
          <a:spcPct val="20000"/>
        </a:spcBef>
        <a:spcAft>
          <a:spcPct val="0"/>
        </a:spcAft>
        <a:buChar char="»"/>
        <a:defRPr sz="1982">
          <a:solidFill>
            <a:schemeClr val="tx1"/>
          </a:solidFill>
          <a:latin typeface="+mn-lt"/>
        </a:defRPr>
      </a:lvl8pPr>
      <a:lvl9pPr marL="2347873" indent="-224187" algn="l" defTabSz="898450" rtl="0" fontAlgn="base">
        <a:spcBef>
          <a:spcPct val="20000"/>
        </a:spcBef>
        <a:spcAft>
          <a:spcPct val="0"/>
        </a:spcAft>
        <a:buChar char="»"/>
        <a:defRPr sz="1982">
          <a:solidFill>
            <a:schemeClr val="tx1"/>
          </a:solidFill>
          <a:latin typeface="+mn-lt"/>
        </a:defRPr>
      </a:lvl9pPr>
    </p:bodyStyle>
    <p:otherStyle>
      <a:defPPr>
        <a:defRPr lang="en-US"/>
      </a:defPPr>
      <a:lvl1pPr marL="0" algn="l" defTabSz="163251" rtl="0" eaLnBrk="1" latinLnBrk="0" hangingPunct="1">
        <a:defRPr sz="321" kern="1200">
          <a:solidFill>
            <a:schemeClr val="tx1"/>
          </a:solidFill>
          <a:latin typeface="+mn-lt"/>
          <a:ea typeface="+mn-ea"/>
          <a:cs typeface="+mn-cs"/>
        </a:defRPr>
      </a:lvl1pPr>
      <a:lvl2pPr marL="81626" algn="l" defTabSz="163251" rtl="0" eaLnBrk="1" latinLnBrk="0" hangingPunct="1">
        <a:defRPr sz="321" kern="1200">
          <a:solidFill>
            <a:schemeClr val="tx1"/>
          </a:solidFill>
          <a:latin typeface="+mn-lt"/>
          <a:ea typeface="+mn-ea"/>
          <a:cs typeface="+mn-cs"/>
        </a:defRPr>
      </a:lvl2pPr>
      <a:lvl3pPr marL="163251" algn="l" defTabSz="163251" rtl="0" eaLnBrk="1" latinLnBrk="0" hangingPunct="1">
        <a:defRPr sz="321" kern="1200">
          <a:solidFill>
            <a:schemeClr val="tx1"/>
          </a:solidFill>
          <a:latin typeface="+mn-lt"/>
          <a:ea typeface="+mn-ea"/>
          <a:cs typeface="+mn-cs"/>
        </a:defRPr>
      </a:lvl3pPr>
      <a:lvl4pPr marL="244877" algn="l" defTabSz="163251" rtl="0" eaLnBrk="1" latinLnBrk="0" hangingPunct="1">
        <a:defRPr sz="321" kern="1200">
          <a:solidFill>
            <a:schemeClr val="tx1"/>
          </a:solidFill>
          <a:latin typeface="+mn-lt"/>
          <a:ea typeface="+mn-ea"/>
          <a:cs typeface="+mn-cs"/>
        </a:defRPr>
      </a:lvl4pPr>
      <a:lvl5pPr marL="326503" algn="l" defTabSz="163251" rtl="0" eaLnBrk="1" latinLnBrk="0" hangingPunct="1">
        <a:defRPr sz="321" kern="1200">
          <a:solidFill>
            <a:schemeClr val="tx1"/>
          </a:solidFill>
          <a:latin typeface="+mn-lt"/>
          <a:ea typeface="+mn-ea"/>
          <a:cs typeface="+mn-cs"/>
        </a:defRPr>
      </a:lvl5pPr>
      <a:lvl6pPr marL="408129" algn="l" defTabSz="163251" rtl="0" eaLnBrk="1" latinLnBrk="0" hangingPunct="1">
        <a:defRPr sz="321" kern="1200">
          <a:solidFill>
            <a:schemeClr val="tx1"/>
          </a:solidFill>
          <a:latin typeface="+mn-lt"/>
          <a:ea typeface="+mn-ea"/>
          <a:cs typeface="+mn-cs"/>
        </a:defRPr>
      </a:lvl6pPr>
      <a:lvl7pPr marL="489754" algn="l" defTabSz="163251" rtl="0" eaLnBrk="1" latinLnBrk="0" hangingPunct="1">
        <a:defRPr sz="321" kern="1200">
          <a:solidFill>
            <a:schemeClr val="tx1"/>
          </a:solidFill>
          <a:latin typeface="+mn-lt"/>
          <a:ea typeface="+mn-ea"/>
          <a:cs typeface="+mn-cs"/>
        </a:defRPr>
      </a:lvl7pPr>
      <a:lvl8pPr marL="571380" algn="l" defTabSz="163251" rtl="0" eaLnBrk="1" latinLnBrk="0" hangingPunct="1">
        <a:defRPr sz="321" kern="1200">
          <a:solidFill>
            <a:schemeClr val="tx1"/>
          </a:solidFill>
          <a:latin typeface="+mn-lt"/>
          <a:ea typeface="+mn-ea"/>
          <a:cs typeface="+mn-cs"/>
        </a:defRPr>
      </a:lvl8pPr>
      <a:lvl9pPr marL="653006" algn="l" defTabSz="163251" rtl="0" eaLnBrk="1" latinLnBrk="0" hangingPunct="1">
        <a:defRPr sz="3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3970969" y="1392254"/>
            <a:ext cx="4026357" cy="5399681"/>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r>
              <a:rPr lang="en-US" sz="900" dirty="0"/>
              <a:t>Self-scored confidence in fire prevention knowledge increased</a:t>
            </a:r>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r>
              <a:rPr lang="en-US" sz="900" dirty="0"/>
              <a:t>CRNA estimated time to access reference material decreased</a:t>
            </a:r>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pPr marL="171450" indent="-171450">
              <a:buFont typeface="Arial" panose="020B0604020202020204" pitchFamily="34" charset="0"/>
              <a:buChar char="•"/>
            </a:pPr>
            <a:endParaRPr lang="en-US" sz="900" dirty="0"/>
          </a:p>
          <a:p>
            <a:endParaRPr lang="en-US" sz="900" dirty="0"/>
          </a:p>
        </p:txBody>
      </p:sp>
      <p:graphicFrame>
        <p:nvGraphicFramePr>
          <p:cNvPr id="35" name="Chart 34">
            <a:extLst>
              <a:ext uri="{FF2B5EF4-FFF2-40B4-BE49-F238E27FC236}">
                <a16:creationId xmlns:a16="http://schemas.microsoft.com/office/drawing/2014/main" id="{AE03417A-BE85-4101-9E49-0D94FC08DBF0}"/>
              </a:ext>
            </a:extLst>
          </p:cNvPr>
          <p:cNvGraphicFramePr/>
          <p:nvPr>
            <p:extLst>
              <p:ext uri="{D42A27DB-BD31-4B8C-83A1-F6EECF244321}">
                <p14:modId xmlns:p14="http://schemas.microsoft.com/office/powerpoint/2010/main" val="1428707558"/>
              </p:ext>
            </p:extLst>
          </p:nvPr>
        </p:nvGraphicFramePr>
        <p:xfrm>
          <a:off x="3995303" y="1733603"/>
          <a:ext cx="3879434" cy="1961694"/>
        </p:xfrm>
        <a:graphic>
          <a:graphicData uri="http://schemas.openxmlformats.org/drawingml/2006/chart">
            <c:chart xmlns:c="http://schemas.openxmlformats.org/drawingml/2006/chart" xmlns:r="http://schemas.openxmlformats.org/officeDocument/2006/relationships" r:id="rId2"/>
          </a:graphicData>
        </a:graphic>
      </p:graphicFrame>
      <p:sp>
        <p:nvSpPr>
          <p:cNvPr id="2050" name="Rectangle 35"/>
          <p:cNvSpPr>
            <a:spLocks noChangeArrowheads="1"/>
          </p:cNvSpPr>
          <p:nvPr/>
        </p:nvSpPr>
        <p:spPr bwMode="auto">
          <a:xfrm>
            <a:off x="4129073" y="1165254"/>
            <a:ext cx="361189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1" name="Rectangle 36"/>
          <p:cNvSpPr>
            <a:spLocks noChangeArrowheads="1"/>
          </p:cNvSpPr>
          <p:nvPr/>
        </p:nvSpPr>
        <p:spPr bwMode="auto">
          <a:xfrm>
            <a:off x="8609615" y="1173270"/>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2" name="Rectangle 37"/>
          <p:cNvSpPr>
            <a:spLocks noChangeArrowheads="1"/>
          </p:cNvSpPr>
          <p:nvPr/>
        </p:nvSpPr>
        <p:spPr bwMode="auto">
          <a:xfrm>
            <a:off x="8576130" y="3736513"/>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3" name="Rectangle 38"/>
          <p:cNvSpPr>
            <a:spLocks noChangeArrowheads="1"/>
          </p:cNvSpPr>
          <p:nvPr/>
        </p:nvSpPr>
        <p:spPr bwMode="auto">
          <a:xfrm>
            <a:off x="8576130" y="5105390"/>
            <a:ext cx="2380589"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600" dirty="0"/>
          </a:p>
        </p:txBody>
      </p:sp>
      <p:sp>
        <p:nvSpPr>
          <p:cNvPr id="2054" name="Rectangle 41"/>
          <p:cNvSpPr>
            <a:spLocks noChangeArrowheads="1"/>
          </p:cNvSpPr>
          <p:nvPr/>
        </p:nvSpPr>
        <p:spPr bwMode="auto">
          <a:xfrm>
            <a:off x="362095" y="1147592"/>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56" name="Rectangle 39"/>
          <p:cNvSpPr>
            <a:spLocks noChangeArrowheads="1"/>
          </p:cNvSpPr>
          <p:nvPr/>
        </p:nvSpPr>
        <p:spPr bwMode="auto">
          <a:xfrm>
            <a:off x="361817" y="3079100"/>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91" name="Text Box 43"/>
          <p:cNvSpPr txBox="1">
            <a:spLocks noChangeArrowheads="1"/>
          </p:cNvSpPr>
          <p:nvPr/>
        </p:nvSpPr>
        <p:spPr bwMode="auto">
          <a:xfrm>
            <a:off x="84062" y="3017872"/>
            <a:ext cx="1905992" cy="179922"/>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1000" b="1" dirty="0">
                <a:solidFill>
                  <a:schemeClr val="bg1"/>
                </a:solidFill>
                <a:effectLst>
                  <a:outerShdw blurRad="38100" dist="38100" dir="2700000" algn="tl">
                    <a:srgbClr val="000000"/>
                  </a:outerShdw>
                </a:effectLst>
                <a:latin typeface="Arial" charset="0"/>
              </a:rPr>
              <a:t>INTRODUCTION</a:t>
            </a:r>
            <a:endParaRPr lang="en-US" sz="800" dirty="0">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74802" y="1084728"/>
            <a:ext cx="1905992" cy="179922"/>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1000" b="1" dirty="0">
                <a:solidFill>
                  <a:schemeClr val="bg1"/>
                </a:solidFill>
                <a:effectLst>
                  <a:outerShdw blurRad="38100" dist="38100" dir="2700000" algn="tl">
                    <a:srgbClr val="000000"/>
                  </a:outerShdw>
                </a:effectLst>
                <a:latin typeface="Arial" charset="0"/>
              </a:rPr>
              <a:t>ABSTRACT</a:t>
            </a:r>
            <a:endParaRPr lang="en-US" sz="1000"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3897755" y="1068189"/>
            <a:ext cx="3620492" cy="179922"/>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1000" b="1" dirty="0">
                <a:solidFill>
                  <a:schemeClr val="bg1"/>
                </a:solidFill>
                <a:effectLst>
                  <a:outerShdw blurRad="38100" dist="38100" dir="2700000" algn="tl">
                    <a:srgbClr val="000000"/>
                  </a:outerShdw>
                </a:effectLst>
                <a:latin typeface="Arial" charset="0"/>
              </a:rPr>
              <a:t>RESULTS</a:t>
            </a:r>
            <a:endParaRPr lang="en-US" sz="1000"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8386896" y="1084728"/>
            <a:ext cx="2380258" cy="179922"/>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1000" b="1" dirty="0">
                <a:solidFill>
                  <a:schemeClr val="bg1"/>
                </a:solidFill>
                <a:effectLst>
                  <a:outerShdw blurRad="38100" dist="38100" dir="2700000" algn="tl">
                    <a:srgbClr val="000000"/>
                  </a:outerShdw>
                </a:effectLst>
                <a:latin typeface="Arial" charset="0"/>
              </a:rPr>
              <a:t>DISCUSSION</a:t>
            </a:r>
            <a:endParaRPr lang="en-US" sz="1000" dirty="0">
              <a:latin typeface="Times New Roman" pitchFamily="18" charset="0"/>
            </a:endParaRPr>
          </a:p>
        </p:txBody>
      </p:sp>
      <p:sp>
        <p:nvSpPr>
          <p:cNvPr id="2099" name="Text Box 51"/>
          <p:cNvSpPr txBox="1">
            <a:spLocks noChangeArrowheads="1"/>
          </p:cNvSpPr>
          <p:nvPr/>
        </p:nvSpPr>
        <p:spPr bwMode="auto">
          <a:xfrm>
            <a:off x="8386896" y="3663806"/>
            <a:ext cx="2380258" cy="179922"/>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1000" b="1" dirty="0">
                <a:solidFill>
                  <a:schemeClr val="bg1"/>
                </a:solidFill>
                <a:effectLst>
                  <a:outerShdw blurRad="38100" dist="38100" dir="2700000" algn="tl">
                    <a:srgbClr val="000000"/>
                  </a:outerShdw>
                </a:effectLst>
                <a:latin typeface="Arial" charset="0"/>
              </a:rPr>
              <a:t>CONCLUSIONS</a:t>
            </a:r>
            <a:endParaRPr lang="en-US" sz="1000" dirty="0">
              <a:latin typeface="Times New Roman" pitchFamily="18" charset="0"/>
            </a:endParaRPr>
          </a:p>
        </p:txBody>
      </p:sp>
      <p:sp>
        <p:nvSpPr>
          <p:cNvPr id="2101" name="Text Box 53"/>
          <p:cNvSpPr txBox="1">
            <a:spLocks noChangeArrowheads="1"/>
          </p:cNvSpPr>
          <p:nvPr/>
        </p:nvSpPr>
        <p:spPr bwMode="auto">
          <a:xfrm>
            <a:off x="8386896" y="5040094"/>
            <a:ext cx="2380258" cy="179922"/>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1000" b="1" dirty="0">
                <a:solidFill>
                  <a:schemeClr val="bg1"/>
                </a:solidFill>
                <a:effectLst>
                  <a:outerShdw blurRad="38100" dist="38100" dir="2700000" algn="tl">
                    <a:srgbClr val="000000"/>
                  </a:outerShdw>
                </a:effectLst>
                <a:latin typeface="Arial" charset="0"/>
              </a:rPr>
              <a:t>REFERENCES</a:t>
            </a:r>
            <a:endParaRPr lang="en-US" sz="1000" dirty="0">
              <a:latin typeface="Times New Roman" pitchFamily="18" charset="0"/>
            </a:endParaRPr>
          </a:p>
        </p:txBody>
      </p:sp>
      <p:sp>
        <p:nvSpPr>
          <p:cNvPr id="2067" name="Rectangle 57"/>
          <p:cNvSpPr>
            <a:spLocks noChangeArrowheads="1"/>
          </p:cNvSpPr>
          <p:nvPr/>
        </p:nvSpPr>
        <p:spPr bwMode="auto">
          <a:xfrm>
            <a:off x="0" y="-62033"/>
            <a:ext cx="12192000" cy="1026024"/>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68" name="Text Box 58"/>
          <p:cNvSpPr txBox="1">
            <a:spLocks noChangeArrowheads="1"/>
          </p:cNvSpPr>
          <p:nvPr/>
        </p:nvSpPr>
        <p:spPr bwMode="auto">
          <a:xfrm>
            <a:off x="2667000" y="5532"/>
            <a:ext cx="6460124" cy="8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1200" b="1" dirty="0">
                <a:solidFill>
                  <a:srgbClr val="FFC82E"/>
                </a:solidFill>
              </a:rPr>
              <a:t>Introduction of a Novel Quick Reference Guide for Certified Registered Nurse Anesthetists to Assist in Perioperative Fire Prevention: A Quality Improvement Project</a:t>
            </a:r>
          </a:p>
          <a:p>
            <a:pPr algn="ctr">
              <a:spcBef>
                <a:spcPct val="30000"/>
              </a:spcBef>
              <a:defRPr/>
            </a:pPr>
            <a:r>
              <a:rPr lang="en-US" altLang="en-US" sz="1200" b="1" dirty="0">
                <a:solidFill>
                  <a:schemeClr val="bg1"/>
                </a:solidFill>
              </a:rPr>
              <a:t>Erin Stevens, BSN, SRNA</a:t>
            </a:r>
          </a:p>
          <a:p>
            <a:pPr algn="ctr">
              <a:spcBef>
                <a:spcPct val="30000"/>
              </a:spcBef>
              <a:defRPr/>
            </a:pPr>
            <a:r>
              <a:rPr lang="en-US" altLang="en-US" sz="1200" b="1" dirty="0">
                <a:solidFill>
                  <a:schemeClr val="bg1"/>
                </a:solidFill>
              </a:rPr>
              <a:t>Dr. Angela Ciuca, DNAP, CRNA, Project Chair</a:t>
            </a:r>
          </a:p>
        </p:txBody>
      </p:sp>
      <p:sp>
        <p:nvSpPr>
          <p:cNvPr id="2069" name="Rectangle 59"/>
          <p:cNvSpPr>
            <a:spLocks noChangeArrowheads="1"/>
          </p:cNvSpPr>
          <p:nvPr/>
        </p:nvSpPr>
        <p:spPr bwMode="auto">
          <a:xfrm>
            <a:off x="8839200" y="109261"/>
            <a:ext cx="3200399" cy="75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1100" dirty="0">
                <a:solidFill>
                  <a:schemeClr val="bg1"/>
                </a:solidFill>
              </a:rPr>
              <a:t>Nurse Anesthesia Program</a:t>
            </a:r>
          </a:p>
          <a:p>
            <a:pPr algn="r">
              <a:lnSpc>
                <a:spcPct val="70000"/>
              </a:lnSpc>
              <a:spcBef>
                <a:spcPct val="30000"/>
              </a:spcBef>
              <a:defRPr/>
            </a:pPr>
            <a:r>
              <a:rPr lang="en-US" altLang="en-US" sz="1100" dirty="0">
                <a:solidFill>
                  <a:schemeClr val="bg1"/>
                </a:solidFill>
              </a:rPr>
              <a:t>College of Nursing, East Carolina University</a:t>
            </a:r>
          </a:p>
          <a:p>
            <a:pPr algn="r">
              <a:lnSpc>
                <a:spcPct val="70000"/>
              </a:lnSpc>
              <a:spcBef>
                <a:spcPct val="30000"/>
              </a:spcBef>
              <a:defRPr/>
            </a:pPr>
            <a:r>
              <a:rPr lang="en-US" altLang="en-US" sz="1100" dirty="0">
                <a:solidFill>
                  <a:schemeClr val="bg1"/>
                </a:solidFill>
              </a:rPr>
              <a:t>Greenville, North Carolina 27858</a:t>
            </a:r>
          </a:p>
          <a:p>
            <a:pPr algn="r">
              <a:lnSpc>
                <a:spcPct val="70000"/>
              </a:lnSpc>
              <a:spcBef>
                <a:spcPct val="30000"/>
              </a:spcBef>
              <a:defRPr/>
            </a:pPr>
            <a:r>
              <a:rPr lang="en-US" altLang="en-US" sz="1100" dirty="0">
                <a:solidFill>
                  <a:schemeClr val="bg1"/>
                </a:solidFill>
              </a:rPr>
              <a:t>stevense18@students.ecu.edu</a:t>
            </a:r>
          </a:p>
          <a:p>
            <a:pPr algn="r">
              <a:lnSpc>
                <a:spcPct val="70000"/>
              </a:lnSpc>
              <a:spcBef>
                <a:spcPct val="30000"/>
              </a:spcBef>
              <a:defRPr/>
            </a:pPr>
            <a:endParaRPr lang="en-US" altLang="en-US" sz="1100" b="1" dirty="0">
              <a:solidFill>
                <a:schemeClr val="bg1"/>
              </a:solidFill>
            </a:endParaRPr>
          </a:p>
          <a:p>
            <a:pPr algn="r">
              <a:spcBef>
                <a:spcPct val="50000"/>
              </a:spcBef>
              <a:defRPr/>
            </a:pPr>
            <a:endParaRPr lang="en-US" altLang="en-US" sz="1100" dirty="0">
              <a:latin typeface="Times New Roman" panose="02020603050405020304" pitchFamily="18" charset="0"/>
            </a:endParaRPr>
          </a:p>
        </p:txBody>
      </p:sp>
      <p:sp>
        <p:nvSpPr>
          <p:cNvPr id="2071" name="Rectangle 63"/>
          <p:cNvSpPr>
            <a:spLocks noChangeArrowheads="1"/>
          </p:cNvSpPr>
          <p:nvPr/>
        </p:nvSpPr>
        <p:spPr bwMode="auto">
          <a:xfrm>
            <a:off x="325641" y="4896276"/>
            <a:ext cx="1906323"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112" name="Text Box 64"/>
          <p:cNvSpPr txBox="1">
            <a:spLocks noChangeArrowheads="1"/>
          </p:cNvSpPr>
          <p:nvPr/>
        </p:nvSpPr>
        <p:spPr bwMode="auto">
          <a:xfrm>
            <a:off x="84031" y="4813189"/>
            <a:ext cx="1905992" cy="179922"/>
          </a:xfrm>
          <a:prstGeom prst="rect">
            <a:avLst/>
          </a:prstGeom>
          <a:gradFill rotWithShape="0">
            <a:gsLst>
              <a:gs pos="0">
                <a:srgbClr val="502D7F"/>
              </a:gs>
              <a:gs pos="100000">
                <a:schemeClr val="tx2"/>
              </a:gs>
            </a:gsLst>
            <a:lin ang="0" scaled="1"/>
          </a:gradFill>
          <a:ln w="9525">
            <a:noFill/>
            <a:miter lim="800000"/>
            <a:headEnd/>
            <a:tailEnd/>
          </a:ln>
          <a:effectLst/>
        </p:spPr>
        <p:txBody>
          <a:bodyPr lIns="25781" tIns="12891" rIns="25781" bIns="12891">
            <a:spAutoFit/>
          </a:bodyPr>
          <a:lstStyle/>
          <a:p>
            <a:pPr defTabSz="257631">
              <a:spcBef>
                <a:spcPct val="50000"/>
              </a:spcBef>
              <a:defRPr/>
            </a:pPr>
            <a:r>
              <a:rPr lang="en-US" sz="1000" b="1" dirty="0">
                <a:solidFill>
                  <a:schemeClr val="bg1"/>
                </a:solidFill>
                <a:effectLst>
                  <a:outerShdw blurRad="38100" dist="38100" dir="2700000" algn="tl">
                    <a:srgbClr val="000000"/>
                  </a:outerShdw>
                </a:effectLst>
                <a:latin typeface="Arial" charset="0"/>
              </a:rPr>
              <a:t>METHODS</a:t>
            </a:r>
            <a:endParaRPr lang="en-US" sz="1000" dirty="0">
              <a:effectLst>
                <a:outerShdw blurRad="38100" dist="38100" dir="2700000" algn="tl">
                  <a:srgbClr val="FFFFFF"/>
                </a:outerShdw>
              </a:effectLst>
              <a:latin typeface="Times New Roman" pitchFamily="18" charset="0"/>
            </a:endParaRPr>
          </a:p>
        </p:txBody>
      </p:sp>
      <p:sp>
        <p:nvSpPr>
          <p:cNvPr id="2" name="TextBox 1"/>
          <p:cNvSpPr txBox="1"/>
          <p:nvPr/>
        </p:nvSpPr>
        <p:spPr>
          <a:xfrm>
            <a:off x="92785" y="1341531"/>
            <a:ext cx="3488615" cy="1603372"/>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900" dirty="0"/>
              <a:t>No available fire prevention resources designed for anesthesia providers</a:t>
            </a:r>
          </a:p>
          <a:p>
            <a:pPr marL="171450" indent="-171450">
              <a:buFont typeface="Arial" panose="020B0604020202020204" pitchFamily="34" charset="0"/>
              <a:buChar char="•"/>
            </a:pPr>
            <a:r>
              <a:rPr lang="en-US" sz="900" dirty="0"/>
              <a:t>A perioperative fire prevention quick reference guide tailored to CRNAs was created</a:t>
            </a:r>
          </a:p>
          <a:p>
            <a:pPr marL="171450" indent="-171450">
              <a:buFont typeface="Arial" panose="020B0604020202020204" pitchFamily="34" charset="0"/>
              <a:buChar char="•"/>
            </a:pPr>
            <a:r>
              <a:rPr lang="en-US" sz="900" dirty="0"/>
              <a:t>Guide was distributed to seven CRNAs for use in practice and its utility was evaluated via pre- and post-intervention participant surveys</a:t>
            </a:r>
          </a:p>
          <a:p>
            <a:pPr marL="171450" indent="-171450">
              <a:buFont typeface="Arial" panose="020B0604020202020204" pitchFamily="34" charset="0"/>
              <a:buChar char="•"/>
            </a:pPr>
            <a:r>
              <a:rPr lang="en-US" sz="900" dirty="0"/>
              <a:t>Participants indicated that availability of the reference guide improved confidence in knowledge about perioperative fire prevention and decreased the amount of time it would take to access reference materials on the topic</a:t>
            </a:r>
          </a:p>
        </p:txBody>
      </p:sp>
      <p:sp>
        <p:nvSpPr>
          <p:cNvPr id="28" name="TextBox 27"/>
          <p:cNvSpPr txBox="1"/>
          <p:nvPr/>
        </p:nvSpPr>
        <p:spPr>
          <a:xfrm>
            <a:off x="76369" y="3287579"/>
            <a:ext cx="3505029" cy="1468609"/>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900" dirty="0"/>
              <a:t>650 OR fires voluntarily reported annually</a:t>
            </a:r>
            <a:r>
              <a:rPr lang="en-US" sz="900" baseline="30000" dirty="0"/>
              <a:t>1</a:t>
            </a:r>
            <a:r>
              <a:rPr lang="en-US" sz="900" dirty="0"/>
              <a:t> </a:t>
            </a:r>
          </a:p>
          <a:p>
            <a:pPr marL="171450" indent="-171450">
              <a:buFont typeface="Arial" panose="020B0604020202020204" pitchFamily="34" charset="0"/>
              <a:buChar char="•"/>
            </a:pPr>
            <a:r>
              <a:rPr lang="en-US" sz="900" dirty="0"/>
              <a:t>OR fires contribute to 2-3 patient deaths per year</a:t>
            </a:r>
            <a:r>
              <a:rPr lang="en-US" sz="900" baseline="30000" dirty="0"/>
              <a:t>1</a:t>
            </a:r>
            <a:endParaRPr lang="en-US" sz="900" dirty="0"/>
          </a:p>
          <a:p>
            <a:pPr marL="171450" indent="-171450">
              <a:buFont typeface="Arial" panose="020B0604020202020204" pitchFamily="34" charset="0"/>
              <a:buChar char="•"/>
            </a:pPr>
            <a:r>
              <a:rPr lang="en-US" sz="900" dirty="0"/>
              <a:t>Three components, the triad of fire</a:t>
            </a:r>
            <a:r>
              <a:rPr lang="en-US" sz="900" i="1" dirty="0"/>
              <a:t>, </a:t>
            </a:r>
            <a:r>
              <a:rPr lang="en-US" sz="900" dirty="0"/>
              <a:t>identified as essential for fire to occur: an oxidizer, an ignition source, and a fuel</a:t>
            </a:r>
            <a:r>
              <a:rPr lang="en-US" sz="900" baseline="30000" dirty="0"/>
              <a:t>1</a:t>
            </a:r>
            <a:endParaRPr lang="en-US" sz="900" dirty="0"/>
          </a:p>
          <a:p>
            <a:pPr marL="171450" indent="-171450">
              <a:buFont typeface="Arial" panose="020B0604020202020204" pitchFamily="34" charset="0"/>
              <a:buChar char="•"/>
            </a:pPr>
            <a:r>
              <a:rPr lang="en-US" sz="900" dirty="0"/>
              <a:t>Triad of fire is present in nearly all surgical procedures</a:t>
            </a:r>
          </a:p>
          <a:p>
            <a:pPr marL="171450" indent="-171450">
              <a:buFont typeface="Arial" panose="020B0604020202020204" pitchFamily="34" charset="0"/>
              <a:buChar char="•"/>
            </a:pPr>
            <a:r>
              <a:rPr lang="en-US" sz="900" dirty="0"/>
              <a:t>99% of CRNAs and SRNAs self-reported knowledge of operating room fire risks and prevention was inadequate</a:t>
            </a:r>
            <a:r>
              <a:rPr lang="en-US" sz="900" baseline="30000" dirty="0"/>
              <a:t>2</a:t>
            </a:r>
            <a:endParaRPr lang="en-US" sz="900" dirty="0"/>
          </a:p>
          <a:p>
            <a:pPr marL="171450" indent="-171450">
              <a:buFont typeface="Arial" panose="020B0604020202020204" pitchFamily="34" charset="0"/>
              <a:buChar char="•"/>
            </a:pPr>
            <a:r>
              <a:rPr lang="en-US" sz="900" dirty="0"/>
              <a:t>Anesthesia providers are responsible for the administration and management of the two oxidizers that contribute to perioperative fires: oxygen and nitrous oxide</a:t>
            </a:r>
            <a:r>
              <a:rPr lang="en-US" sz="900" baseline="30000" dirty="0"/>
              <a:t>1</a:t>
            </a:r>
            <a:endParaRPr lang="en-US" sz="900" dirty="0"/>
          </a:p>
        </p:txBody>
      </p:sp>
      <p:sp>
        <p:nvSpPr>
          <p:cNvPr id="29" name="TextBox 28"/>
          <p:cNvSpPr txBox="1"/>
          <p:nvPr/>
        </p:nvSpPr>
        <p:spPr>
          <a:xfrm>
            <a:off x="84059" y="5076198"/>
            <a:ext cx="3497339" cy="1715737"/>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900" dirty="0"/>
              <a:t>Pre- and  Post-intervention survey design</a:t>
            </a:r>
          </a:p>
          <a:p>
            <a:pPr marL="171450" indent="-171450">
              <a:buFont typeface="Arial" panose="020B0604020202020204" pitchFamily="34" charset="0"/>
              <a:buChar char="•"/>
            </a:pPr>
            <a:r>
              <a:rPr lang="en-US" sz="900" dirty="0"/>
              <a:t>Framework adapted from the “four-element implementation strategy”</a:t>
            </a:r>
            <a:r>
              <a:rPr lang="en-US" sz="900" baseline="30000" dirty="0"/>
              <a:t>3</a:t>
            </a:r>
            <a:endParaRPr lang="en-US" sz="900" dirty="0"/>
          </a:p>
          <a:p>
            <a:pPr marL="398221" lvl="2" indent="-171450">
              <a:buFont typeface="Arial" panose="020B0604020202020204" pitchFamily="34" charset="0"/>
              <a:buChar char="•"/>
            </a:pPr>
            <a:r>
              <a:rPr lang="en-US" sz="900" i="1" dirty="0"/>
              <a:t>Create, familiarize, use, integrate</a:t>
            </a:r>
          </a:p>
          <a:p>
            <a:pPr marL="171450" indent="-171450">
              <a:buFont typeface="Arial" panose="020B0604020202020204" pitchFamily="34" charset="0"/>
              <a:buChar char="•"/>
            </a:pPr>
            <a:r>
              <a:rPr lang="en-US" sz="900" dirty="0"/>
              <a:t>A perioperative fire prevention quick reference guide was created, summarizing evidenced-based practice guidelines</a:t>
            </a:r>
          </a:p>
          <a:p>
            <a:pPr marL="171450" indent="-171450">
              <a:buFont typeface="Arial" panose="020B0604020202020204" pitchFamily="34" charset="0"/>
              <a:buChar char="•"/>
            </a:pPr>
            <a:r>
              <a:rPr lang="en-US" sz="900" dirty="0"/>
              <a:t>The guide, along with an introductory video and pre-intervention questionnaire, was distributed via email, as well as in print, to CRNAs working in an ambulatory surgical center</a:t>
            </a:r>
          </a:p>
          <a:p>
            <a:pPr marL="171450" indent="-171450">
              <a:buFont typeface="Arial" panose="020B0604020202020204" pitchFamily="34" charset="0"/>
              <a:buChar char="•"/>
            </a:pPr>
            <a:r>
              <a:rPr lang="en-US" sz="900" dirty="0"/>
              <a:t>CRNAs utilized the guide in their practice for two weeks then completed a post-intervention questionnaire</a:t>
            </a:r>
          </a:p>
        </p:txBody>
      </p:sp>
      <p:sp>
        <p:nvSpPr>
          <p:cNvPr id="31" name="TextBox 30"/>
          <p:cNvSpPr txBox="1"/>
          <p:nvPr/>
        </p:nvSpPr>
        <p:spPr>
          <a:xfrm>
            <a:off x="8386897" y="1390099"/>
            <a:ext cx="3712318" cy="2189315"/>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900" dirty="0"/>
              <a:t>Improved patient safety</a:t>
            </a:r>
          </a:p>
          <a:p>
            <a:pPr marL="398221" lvl="2" indent="-171450">
              <a:buFont typeface="Arial" panose="020B0604020202020204" pitchFamily="34" charset="0"/>
              <a:buChar char="•"/>
            </a:pPr>
            <a:r>
              <a:rPr lang="en-US" sz="900" dirty="0"/>
              <a:t>Facilitated evidence-based practice</a:t>
            </a:r>
          </a:p>
          <a:p>
            <a:pPr marL="171450" indent="-171450">
              <a:buFont typeface="Arial" panose="020B0604020202020204" pitchFamily="34" charset="0"/>
              <a:buChar char="•"/>
            </a:pPr>
            <a:r>
              <a:rPr lang="en-US" sz="900" dirty="0"/>
              <a:t>Improved staff confidence in knowledge</a:t>
            </a:r>
          </a:p>
          <a:p>
            <a:pPr marL="171450" indent="-171450">
              <a:buFont typeface="Arial" panose="020B0604020202020204" pitchFamily="34" charset="0"/>
              <a:buChar char="•"/>
            </a:pPr>
            <a:r>
              <a:rPr lang="en-US" sz="900" dirty="0"/>
              <a:t>Improved staff efficiency</a:t>
            </a:r>
          </a:p>
          <a:p>
            <a:pPr marL="398221" lvl="2" indent="-171450">
              <a:buFont typeface="Arial" panose="020B0604020202020204" pitchFamily="34" charset="0"/>
              <a:buChar char="•"/>
            </a:pPr>
            <a:r>
              <a:rPr lang="en-US" sz="900" dirty="0"/>
              <a:t>Saved time to access reference material</a:t>
            </a:r>
          </a:p>
          <a:p>
            <a:pPr marL="171450" indent="-171450">
              <a:buFont typeface="Arial" panose="020B0604020202020204" pitchFamily="34" charset="0"/>
              <a:buChar char="•"/>
            </a:pPr>
            <a:r>
              <a:rPr lang="en-US" sz="900" dirty="0"/>
              <a:t>Cost Benefit Analysis</a:t>
            </a:r>
          </a:p>
          <a:p>
            <a:pPr marL="398221" lvl="2" indent="-171450">
              <a:buFont typeface="Arial" panose="020B0604020202020204" pitchFamily="34" charset="0"/>
              <a:buChar char="•"/>
            </a:pPr>
            <a:r>
              <a:rPr lang="en-US" sz="900" dirty="0"/>
              <a:t>Median malpractice payment to patients after OR fire: $120,166</a:t>
            </a:r>
            <a:r>
              <a:rPr lang="en-US" sz="900" baseline="30000" dirty="0"/>
              <a:t>4</a:t>
            </a:r>
            <a:endParaRPr lang="en-US" sz="900" dirty="0"/>
          </a:p>
          <a:p>
            <a:pPr marL="398221" lvl="2" indent="-171450">
              <a:buFont typeface="Arial" panose="020B0604020202020204" pitchFamily="34" charset="0"/>
              <a:buChar char="•"/>
            </a:pPr>
            <a:r>
              <a:rPr lang="en-US" sz="900" dirty="0"/>
              <a:t>Guide creation cost: $50</a:t>
            </a:r>
          </a:p>
          <a:p>
            <a:pPr marL="624992" lvl="4" indent="-171450">
              <a:buFont typeface="Arial" panose="020B0604020202020204" pitchFamily="34" charset="0"/>
              <a:buChar char="•"/>
            </a:pPr>
            <a:r>
              <a:rPr lang="en-US" sz="900" dirty="0"/>
              <a:t>Prevention of one fire would equal a return of $2,400 per $1 spent</a:t>
            </a:r>
          </a:p>
          <a:p>
            <a:pPr marL="624992" lvl="4" indent="-171450">
              <a:buFont typeface="Arial" panose="020B0604020202020204" pitchFamily="34" charset="0"/>
              <a:buChar char="•"/>
            </a:pPr>
            <a:r>
              <a:rPr lang="en-US" sz="900" dirty="0"/>
              <a:t>Prevention of trauma to patient/staff: unquantifiable</a:t>
            </a:r>
          </a:p>
          <a:p>
            <a:pPr marL="171450" indent="-171450">
              <a:buFont typeface="Arial" panose="020B0604020202020204" pitchFamily="34" charset="0"/>
              <a:buChar char="•"/>
            </a:pPr>
            <a:r>
              <a:rPr lang="en-US" sz="900" dirty="0"/>
              <a:t>Further study:</a:t>
            </a:r>
          </a:p>
          <a:p>
            <a:pPr marL="398221" lvl="2" indent="-171450">
              <a:buFont typeface="Arial" panose="020B0604020202020204" pitchFamily="34" charset="0"/>
              <a:buChar char="•"/>
            </a:pPr>
            <a:r>
              <a:rPr lang="en-US" sz="900" dirty="0"/>
              <a:t>100% of participants receptive to a reference guide, only 50% indicate they would use guide created</a:t>
            </a:r>
          </a:p>
        </p:txBody>
      </p:sp>
      <p:sp>
        <p:nvSpPr>
          <p:cNvPr id="32" name="TextBox 31"/>
          <p:cNvSpPr txBox="1"/>
          <p:nvPr/>
        </p:nvSpPr>
        <p:spPr>
          <a:xfrm>
            <a:off x="8386896" y="3952399"/>
            <a:ext cx="3728731" cy="943877"/>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900" dirty="0"/>
              <a:t>The guide represents a cost-effective method of improving patient safety and staff efficiency.</a:t>
            </a:r>
          </a:p>
          <a:p>
            <a:pPr marL="398221" lvl="2" indent="-171450">
              <a:buFont typeface="Arial" panose="020B0604020202020204" pitchFamily="34" charset="0"/>
              <a:buChar char="•"/>
            </a:pPr>
            <a:r>
              <a:rPr lang="en-US" sz="900" dirty="0"/>
              <a:t>Guide may be tailored to suit the needs of organizations based on procedures performed or equipment utilized</a:t>
            </a:r>
          </a:p>
          <a:p>
            <a:pPr marL="398221" lvl="2" indent="-171450">
              <a:buFont typeface="Arial" panose="020B0604020202020204" pitchFamily="34" charset="0"/>
              <a:buChar char="•"/>
            </a:pPr>
            <a:r>
              <a:rPr lang="en-US" sz="900" dirty="0"/>
              <a:t>Easy maintenance through annual literature searches</a:t>
            </a:r>
          </a:p>
          <a:p>
            <a:pPr marL="171450" indent="-171450">
              <a:buFont typeface="Arial" panose="020B0604020202020204" pitchFamily="34" charset="0"/>
              <a:buChar char="•"/>
            </a:pPr>
            <a:r>
              <a:rPr lang="en-US" sz="900" dirty="0"/>
              <a:t>Opportunities to improve guide and increase utilization</a:t>
            </a:r>
          </a:p>
        </p:txBody>
      </p:sp>
      <p:sp>
        <p:nvSpPr>
          <p:cNvPr id="33" name="TextBox 32"/>
          <p:cNvSpPr txBox="1"/>
          <p:nvPr/>
        </p:nvSpPr>
        <p:spPr>
          <a:xfrm>
            <a:off x="8386896" y="5291863"/>
            <a:ext cx="3652703" cy="1411719"/>
          </a:xfrm>
          <a:prstGeom prst="rect">
            <a:avLst/>
          </a:prstGeom>
          <a:noFill/>
          <a:ln>
            <a:solidFill>
              <a:srgbClr val="3F006A"/>
            </a:solidFill>
          </a:ln>
        </p:spPr>
        <p:txBody>
          <a:bodyPr wrap="square" rtlCol="0">
            <a:noAutofit/>
          </a:bodyPr>
          <a:lstStyle/>
          <a:p>
            <a:pPr marL="228600" indent="-228600" defTabSz="91440">
              <a:buFont typeface="+mj-lt"/>
              <a:buAutoNum type="arabicPeriod"/>
              <a:tabLst>
                <a:tab pos="91440" algn="l"/>
              </a:tabLst>
            </a:pPr>
            <a:r>
              <a:rPr lang="en-US" sz="700" dirty="0"/>
              <a:t>Jones, T. S., Black, I. H., Robinson, T. N., &amp; Jones, E. L. (2019). Operating room fires. </a:t>
            </a:r>
            <a:r>
              <a:rPr lang="en-US" sz="700" i="1" dirty="0"/>
              <a:t>Anesthesiology,130</a:t>
            </a:r>
            <a:r>
              <a:rPr lang="en-US" sz="700" dirty="0"/>
              <a:t>(3), 492-501. https://doi.org/10.1097/ALN.0000000000002598 </a:t>
            </a:r>
          </a:p>
          <a:p>
            <a:pPr marL="228600" indent="-228600" defTabSz="91440">
              <a:buFont typeface="+mj-lt"/>
              <a:buAutoNum type="arabicPeriod"/>
              <a:tabLst>
                <a:tab pos="91440" algn="l"/>
              </a:tabLst>
            </a:pPr>
            <a:r>
              <a:rPr lang="en-US" sz="700" dirty="0"/>
              <a:t>Coletto, K., Tariman, J. D., Lee, Y., &amp; Kapanke, K. (2018). Perceived knowledge and attitudes of certified registered nurse anesthetists and student registered nurse anesthetists on fire risk assessment during 	time-out in the operating room. </a:t>
            </a:r>
            <a:r>
              <a:rPr lang="en-US" sz="700" i="1" dirty="0"/>
              <a:t>AANA Journal, 86</a:t>
            </a:r>
            <a:r>
              <a:rPr lang="en-US" sz="700" dirty="0"/>
              <a:t>(2), 99-108.</a:t>
            </a:r>
          </a:p>
          <a:p>
            <a:pPr marL="228600" indent="-228600" defTabSz="91440">
              <a:buFont typeface="+mj-lt"/>
              <a:buAutoNum type="arabicPeriod"/>
              <a:tabLst>
                <a:tab pos="91440" algn="l"/>
              </a:tabLst>
            </a:pPr>
            <a:r>
              <a:rPr lang="en-US" sz="700" dirty="0"/>
              <a:t>Goldhaber-Fiebert, S. N., &amp; Howard, S. K. (2013). Implementing emergency manuals: Can cognitive aids help translate best practices for patient care during acute events? </a:t>
            </a:r>
            <a:r>
              <a:rPr lang="en-US" sz="700" i="1" dirty="0"/>
              <a:t>Anesthesia Patient Safety Foundation</a:t>
            </a:r>
            <a:r>
              <a:rPr lang="en-US" sz="700" dirty="0"/>
              <a:t>, </a:t>
            </a:r>
            <a:r>
              <a:rPr lang="en-US" sz="700" i="1" dirty="0"/>
              <a:t>117</a:t>
            </a:r>
            <a:r>
              <a:rPr lang="en-US" sz="700" dirty="0"/>
              <a:t>(5), 1149-1161. </a:t>
            </a:r>
          </a:p>
          <a:p>
            <a:pPr marL="228600" indent="-228600" defTabSz="91440">
              <a:buFont typeface="+mj-lt"/>
              <a:buAutoNum type="arabicPeriod"/>
              <a:tabLst>
                <a:tab pos="91440" algn="l"/>
              </a:tabLst>
            </a:pPr>
            <a:r>
              <a:rPr lang="en-US" sz="700" dirty="0"/>
              <a:t>Mehta, S. P., Bhananker, S. M., Posner, K. L., &amp; Domino, K. B. (2013). Operating room fires: A closed claim analysis. </a:t>
            </a:r>
            <a:r>
              <a:rPr lang="en-US" sz="700" i="1" dirty="0"/>
              <a:t>Anesthesiology,118</a:t>
            </a:r>
            <a:r>
              <a:rPr lang="en-US" sz="700" dirty="0"/>
              <a:t>(5), 133-1139. </a:t>
            </a: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173" y="82569"/>
            <a:ext cx="1667613" cy="611819"/>
          </a:xfrm>
          <a:prstGeom prst="rect">
            <a:avLst/>
          </a:prstGeom>
        </p:spPr>
      </p:pic>
      <p:graphicFrame>
        <p:nvGraphicFramePr>
          <p:cNvPr id="37" name="Chart 36">
            <a:extLst>
              <a:ext uri="{FF2B5EF4-FFF2-40B4-BE49-F238E27FC236}">
                <a16:creationId xmlns:a16="http://schemas.microsoft.com/office/drawing/2014/main" id="{7D56188A-C776-47B7-A49B-5F7BC2DE6AD5}"/>
              </a:ext>
            </a:extLst>
          </p:cNvPr>
          <p:cNvGraphicFramePr/>
          <p:nvPr>
            <p:extLst>
              <p:ext uri="{D42A27DB-BD31-4B8C-83A1-F6EECF244321}">
                <p14:modId xmlns:p14="http://schemas.microsoft.com/office/powerpoint/2010/main" val="2764383688"/>
              </p:ext>
            </p:extLst>
          </p:nvPr>
        </p:nvGraphicFramePr>
        <p:xfrm>
          <a:off x="3995303" y="4415048"/>
          <a:ext cx="3879434" cy="221668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A9BBFD-8B8A-4052-AF7D-0DEDF7FD59E3}"/>
              </a:ext>
            </a:extLst>
          </p:cNvPr>
          <p:cNvPicPr>
            <a:picLocks noChangeAspect="1"/>
          </p:cNvPicPr>
          <p:nvPr/>
        </p:nvPicPr>
        <p:blipFill>
          <a:blip r:embed="rId2"/>
          <a:stretch>
            <a:fillRect/>
          </a:stretch>
        </p:blipFill>
        <p:spPr>
          <a:xfrm>
            <a:off x="3513859" y="87406"/>
            <a:ext cx="5164282" cy="6683188"/>
          </a:xfrm>
          <a:prstGeom prst="rect">
            <a:avLst/>
          </a:prstGeom>
        </p:spPr>
      </p:pic>
    </p:spTree>
    <p:extLst>
      <p:ext uri="{BB962C8B-B14F-4D97-AF65-F5344CB8AC3E}">
        <p14:creationId xmlns:p14="http://schemas.microsoft.com/office/powerpoint/2010/main" val="105258850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Custom 4">
    <a:dk1>
      <a:sysClr val="windowText" lastClr="000000"/>
    </a:dk1>
    <a:lt1>
      <a:sysClr val="window" lastClr="FFFFFF"/>
    </a:lt1>
    <a:dk2>
      <a:srgbClr val="3D3D3D"/>
    </a:dk2>
    <a:lt2>
      <a:srgbClr val="EBEBEB"/>
    </a:lt2>
    <a:accent1>
      <a:srgbClr val="761E50"/>
    </a:accent1>
    <a:accent2>
      <a:srgbClr val="FFC000"/>
    </a:accent2>
    <a:accent3>
      <a:srgbClr val="C7C7C7"/>
    </a:accent3>
    <a:accent4>
      <a:srgbClr val="000000"/>
    </a:accent4>
    <a:accent5>
      <a:srgbClr val="FEE599"/>
    </a:accent5>
    <a:accent6>
      <a:srgbClr val="40619D"/>
    </a:accent6>
    <a:hlink>
      <a:srgbClr val="828282"/>
    </a:hlink>
    <a:folHlink>
      <a:srgbClr val="A5A5A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ustom 4">
    <a:dk1>
      <a:sysClr val="windowText" lastClr="000000"/>
    </a:dk1>
    <a:lt1>
      <a:sysClr val="window" lastClr="FFFFFF"/>
    </a:lt1>
    <a:dk2>
      <a:srgbClr val="3D3D3D"/>
    </a:dk2>
    <a:lt2>
      <a:srgbClr val="EBEBEB"/>
    </a:lt2>
    <a:accent1>
      <a:srgbClr val="761E50"/>
    </a:accent1>
    <a:accent2>
      <a:srgbClr val="FFC000"/>
    </a:accent2>
    <a:accent3>
      <a:srgbClr val="C7C7C7"/>
    </a:accent3>
    <a:accent4>
      <a:srgbClr val="000000"/>
    </a:accent4>
    <a:accent5>
      <a:srgbClr val="FEE599"/>
    </a:accent5>
    <a:accent6>
      <a:srgbClr val="40619D"/>
    </a:accent6>
    <a:hlink>
      <a:srgbClr val="828282"/>
    </a:hlink>
    <a:folHlink>
      <a:srgbClr val="A5A5A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702</TotalTime>
  <Words>651</Words>
  <Application>Microsoft Office PowerPoint</Application>
  <PresentationFormat>Widescreen</PresentationFormat>
  <Paragraphs>85</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Times New Roman</vt:lpstr>
      <vt:lpstr>Default Design</vt:lpstr>
      <vt:lpstr>PowerPoint Presentation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alex stevens</cp:lastModifiedBy>
  <cp:revision>61</cp:revision>
  <dcterms:created xsi:type="dcterms:W3CDTF">2005-01-10T15:51:10Z</dcterms:created>
  <dcterms:modified xsi:type="dcterms:W3CDTF">2021-11-30T23:35:33Z</dcterms:modified>
</cp:coreProperties>
</file>