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219456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DDE"/>
    <a:srgbClr val="F5E8D7"/>
    <a:srgbClr val="4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488" autoAdjust="0"/>
    <p:restoredTop sz="94783" autoAdjust="0"/>
  </p:normalViewPr>
  <p:slideViewPr>
    <p:cSldViewPr snapToGrid="0" snapToObjects="1">
      <p:cViewPr varScale="1">
        <p:scale>
          <a:sx n="10" d="100"/>
          <a:sy n="10" d="100"/>
        </p:scale>
        <p:origin x="994" y="-221"/>
      </p:cViewPr>
      <p:guideLst>
        <p:guide orient="horz" pos="10368"/>
        <p:guide pos="13824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25435-4761-4F4C-84FC-2EC1ED160A2B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31368-EA40-49B4-B2FE-F24F02BADD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08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31368-EA40-49B4-B2FE-F24F02BADD4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3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2"/>
            <a:ext cx="3730752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2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42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4559081" y="8435343"/>
            <a:ext cx="35547303" cy="1797634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01946" y="8435343"/>
            <a:ext cx="105925617" cy="1797634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64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1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3" y="21153122"/>
            <a:ext cx="3730752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3" y="13952225"/>
            <a:ext cx="3730752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9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01944" y="49156623"/>
            <a:ext cx="70736457" cy="139042138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9923" y="49156623"/>
            <a:ext cx="70736463" cy="139042138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284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1" y="7368543"/>
            <a:ext cx="19392903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1" y="10439401"/>
            <a:ext cx="19392903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3" y="7368543"/>
            <a:ext cx="19400520" cy="3070858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3" y="10439401"/>
            <a:ext cx="1940052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7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59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55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3" y="1310640"/>
            <a:ext cx="14439903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3"/>
            <a:ext cx="245364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3" y="6888483"/>
            <a:ext cx="14439903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03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3" y="23042881"/>
            <a:ext cx="2633472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3" y="2941320"/>
            <a:ext cx="2633472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3" y="25763223"/>
            <a:ext cx="2633472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830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3"/>
            <a:ext cx="3950208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42E83-9F8A-BE48-BA96-4CBE4C9AD671}" type="datetimeFigureOut">
              <a:rPr lang="en-US" smtClean="0"/>
              <a:pPr/>
              <a:t>12/19/2016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2"/>
            <a:ext cx="138988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2"/>
            <a:ext cx="1024128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83691-C7BE-A945-8494-C2968CED4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38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9456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2194560" rtl="0" eaLnBrk="1" latinLnBrk="0" hangingPunct="1">
        <a:spcBef>
          <a:spcPct val="20000"/>
        </a:spcBef>
        <a:buFont typeface="Arial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2194560" rtl="0" eaLnBrk="1" latinLnBrk="0" hangingPunct="1">
        <a:spcBef>
          <a:spcPct val="20000"/>
        </a:spcBef>
        <a:buFont typeface="Arial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2194560" rtl="0" eaLnBrk="1" latinLnBrk="0" hangingPunct="1">
        <a:spcBef>
          <a:spcPct val="20000"/>
        </a:spcBef>
        <a:buFont typeface="Arial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2194560" rtl="0" eaLnBrk="1" latinLnBrk="0" hangingPunct="1">
        <a:spcBef>
          <a:spcPct val="20000"/>
        </a:spcBef>
        <a:buFont typeface="Arial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2194560" rtl="0" eaLnBrk="1" latinLnBrk="0" hangingPunct="1">
        <a:spcBef>
          <a:spcPct val="20000"/>
        </a:spcBef>
        <a:buFont typeface="Arial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2194560" rtl="0" eaLnBrk="1" latinLnBrk="0" hangingPunct="1">
        <a:spcBef>
          <a:spcPct val="200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219456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063812" y="3816680"/>
            <a:ext cx="12983882" cy="440858"/>
          </a:xfrm>
          <a:prstGeom prst="rect">
            <a:avLst/>
          </a:prstGeom>
          <a:solidFill>
            <a:srgbClr val="400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43891200" cy="2006600"/>
          </a:xfrm>
          <a:prstGeom prst="rect">
            <a:avLst/>
          </a:prstGeom>
          <a:solidFill>
            <a:srgbClr val="400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One-line word mark HC Rev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04873"/>
            <a:ext cx="19329400" cy="15714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3341" y="4257538"/>
            <a:ext cx="12983882" cy="1129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6000" b="1" dirty="0" smtClean="0">
                <a:latin typeface="Centaur" pitchFamily="18" charset="0"/>
              </a:rPr>
              <a:t>Introduction</a:t>
            </a:r>
            <a:r>
              <a:rPr lang="en-US" sz="4800" b="1" dirty="0" smtClean="0">
                <a:latin typeface="Centaur" pitchFamily="18" charset="0"/>
              </a:rPr>
              <a:t>  </a:t>
            </a:r>
            <a:endParaRPr lang="en-US" sz="5400" b="1" dirty="0" smtClean="0">
              <a:latin typeface="Centaur" pitchFamily="18" charset="0"/>
            </a:endParaRPr>
          </a:p>
          <a:p>
            <a:pPr marL="914400" indent="-457200"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Twentieth century research focused on identifying, classifying, and 	understanding aggressive canine behaviors </a:t>
            </a:r>
          </a:p>
          <a:p>
            <a:pPr marL="914400" indent="-457200" defTabSz="914400"/>
            <a:r>
              <a:rPr lang="en-US" sz="3600" b="1" dirty="0" smtClean="0">
                <a:latin typeface="Centaur" pitchFamily="18" charset="0"/>
              </a:rPr>
              <a:t>			</a:t>
            </a:r>
            <a:r>
              <a:rPr lang="en-US" sz="2000" b="1" dirty="0" smtClean="0">
                <a:latin typeface="Centaur" pitchFamily="18" charset="0"/>
              </a:rPr>
              <a:t>(Uchida, </a:t>
            </a:r>
            <a:r>
              <a:rPr lang="en-US" sz="2000" b="1" dirty="0" err="1" smtClean="0">
                <a:latin typeface="Centaur" pitchFamily="18" charset="0"/>
              </a:rPr>
              <a:t>Dodman</a:t>
            </a:r>
            <a:r>
              <a:rPr lang="en-US" sz="2000" b="1" dirty="0" smtClean="0">
                <a:latin typeface="Centaur" pitchFamily="18" charset="0"/>
              </a:rPr>
              <a:t>, </a:t>
            </a:r>
            <a:r>
              <a:rPr lang="en-US" sz="2000" b="1" dirty="0" err="1" smtClean="0">
                <a:latin typeface="Centaur" pitchFamily="18" charset="0"/>
              </a:rPr>
              <a:t>DeNapoli</a:t>
            </a:r>
            <a:r>
              <a:rPr lang="en-US" sz="2000" b="1" dirty="0" smtClean="0">
                <a:latin typeface="Centaur" pitchFamily="18" charset="0"/>
              </a:rPr>
              <a:t>, &amp; Aronson, 1997; </a:t>
            </a:r>
            <a:r>
              <a:rPr lang="en-US" sz="2000" b="1" dirty="0" err="1" smtClean="0">
                <a:latin typeface="Centaur" pitchFamily="18" charset="0"/>
              </a:rPr>
              <a:t>Dodman</a:t>
            </a:r>
            <a:r>
              <a:rPr lang="en-US" sz="2000" b="1" dirty="0" smtClean="0">
                <a:latin typeface="Centaur" pitchFamily="18" charset="0"/>
              </a:rPr>
              <a:t>, Donnelly, Shuster, </a:t>
            </a:r>
            <a:r>
              <a:rPr lang="en-US" sz="2000" b="1" dirty="0" err="1" smtClean="0">
                <a:latin typeface="Centaur" pitchFamily="18" charset="0"/>
              </a:rPr>
              <a:t>Mertens</a:t>
            </a:r>
            <a:r>
              <a:rPr lang="en-US" sz="2000" b="1" dirty="0" smtClean="0">
                <a:latin typeface="Centaur" pitchFamily="18" charset="0"/>
              </a:rPr>
              <a:t>, Rand, &amp; </a:t>
            </a:r>
          </a:p>
          <a:p>
            <a:pPr marL="914400" indent="-457200" defTabSz="914400"/>
            <a:r>
              <a:rPr lang="en-US" sz="2000" b="1" dirty="0" smtClean="0">
                <a:latin typeface="Centaur" pitchFamily="18" charset="0"/>
              </a:rPr>
              <a:t>			</a:t>
            </a:r>
            <a:r>
              <a:rPr lang="en-US" sz="2000" b="1" dirty="0" err="1" smtClean="0">
                <a:latin typeface="Centaur" pitchFamily="18" charset="0"/>
              </a:rPr>
              <a:t>Miczek</a:t>
            </a:r>
            <a:r>
              <a:rPr lang="en-US" sz="2000" b="1" dirty="0" smtClean="0">
                <a:latin typeface="Centaur" pitchFamily="18" charset="0"/>
              </a:rPr>
              <a:t>, 1996;  </a:t>
            </a:r>
            <a:r>
              <a:rPr lang="en-US" sz="2000" b="1" dirty="0" err="1" smtClean="0">
                <a:latin typeface="Centaur" pitchFamily="18" charset="0"/>
              </a:rPr>
              <a:t>Tortora</a:t>
            </a:r>
            <a:r>
              <a:rPr lang="en-US" sz="2000" b="1" dirty="0" smtClean="0">
                <a:latin typeface="Centaur" pitchFamily="18" charset="0"/>
              </a:rPr>
              <a:t>, 1983).  </a:t>
            </a:r>
          </a:p>
          <a:p>
            <a:pPr marL="914400" indent="-457200"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In the early twenty-first century, research focused on comparisons and 	manipulations of treatment methods while attempting to address 	treatments that could be administered by the owner at home </a:t>
            </a:r>
          </a:p>
          <a:p>
            <a:pPr marL="914400" indent="-457200" defTabSz="914400"/>
            <a:r>
              <a:rPr lang="en-US" sz="3600" b="1" dirty="0" smtClean="0">
                <a:latin typeface="Centaur" pitchFamily="18" charset="0"/>
              </a:rPr>
              <a:t>			</a:t>
            </a:r>
            <a:r>
              <a:rPr lang="en-US" sz="2000" b="1" dirty="0" smtClean="0">
                <a:latin typeface="Centaur" pitchFamily="18" charset="0"/>
              </a:rPr>
              <a:t>(</a:t>
            </a:r>
            <a:r>
              <a:rPr lang="en-US" sz="2000" b="1" dirty="0" err="1" smtClean="0">
                <a:latin typeface="Centaur" pitchFamily="18" charset="0"/>
              </a:rPr>
              <a:t>Reisner</a:t>
            </a:r>
            <a:r>
              <a:rPr lang="en-US" sz="2000" b="1" dirty="0" smtClean="0">
                <a:latin typeface="Centaur" pitchFamily="18" charset="0"/>
              </a:rPr>
              <a:t>, 2003; Ibanez &amp; </a:t>
            </a:r>
            <a:r>
              <a:rPr lang="en-US" sz="2000" b="1" dirty="0" err="1" smtClean="0">
                <a:latin typeface="Centaur" pitchFamily="18" charset="0"/>
              </a:rPr>
              <a:t>Anzola</a:t>
            </a:r>
            <a:r>
              <a:rPr lang="en-US" sz="2000" b="1" dirty="0" smtClean="0">
                <a:latin typeface="Centaur" pitchFamily="18" charset="0"/>
              </a:rPr>
              <a:t>, 2009).  </a:t>
            </a:r>
          </a:p>
          <a:p>
            <a:pPr marL="914400" indent="-457200"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Research has yet to address the influence of human beliefs about canine 	aggression which could have important implications regarding the 	successful applications of treatment methods by owners.  </a:t>
            </a:r>
          </a:p>
          <a:p>
            <a:pPr defTabSz="914400"/>
            <a:endParaRPr lang="en-US" sz="3600" b="1" dirty="0" smtClean="0">
              <a:latin typeface="Centaur" pitchFamily="18" charset="0"/>
            </a:endParaRPr>
          </a:p>
          <a:p>
            <a:pPr defTabSz="914400"/>
            <a:r>
              <a:rPr lang="en-US" sz="3600" b="1" dirty="0" smtClean="0">
                <a:latin typeface="Centaur" pitchFamily="18" charset="0"/>
              </a:rPr>
              <a:t>Hypothesis 1</a:t>
            </a:r>
            <a:r>
              <a:rPr lang="en-US" sz="3600" b="1" i="1" dirty="0" smtClean="0">
                <a:latin typeface="Centaur" pitchFamily="18" charset="0"/>
              </a:rPr>
              <a:t>. </a:t>
            </a:r>
            <a:r>
              <a:rPr lang="en-US" sz="3600" b="1" dirty="0" smtClean="0">
                <a:latin typeface="Centaur" pitchFamily="18" charset="0"/>
              </a:rPr>
              <a:t>Owners’ beliefs that causes of canine aggression are biological will have a positive correlation to beliefs that aggressive dogs should be disposed of rather than attempting rehabilitation.  </a:t>
            </a:r>
          </a:p>
          <a:p>
            <a:pPr defTabSz="914400"/>
            <a:endParaRPr lang="en-US" sz="3600" b="1" dirty="0" smtClean="0">
              <a:latin typeface="Centaur" pitchFamily="18" charset="0"/>
            </a:endParaRPr>
          </a:p>
          <a:p>
            <a:pPr defTabSz="914400"/>
            <a:r>
              <a:rPr lang="en-US" sz="3600" b="1" dirty="0" smtClean="0">
                <a:latin typeface="Centaur" pitchFamily="18" charset="0"/>
              </a:rPr>
              <a:t>Hypothesis 2</a:t>
            </a:r>
            <a:r>
              <a:rPr lang="en-US" sz="3600" b="1" i="1" dirty="0" smtClean="0">
                <a:latin typeface="Centaur" pitchFamily="18" charset="0"/>
              </a:rPr>
              <a:t>. </a:t>
            </a:r>
            <a:r>
              <a:rPr lang="en-US" sz="3600" b="1" dirty="0" smtClean="0">
                <a:latin typeface="Centaur" pitchFamily="18" charset="0"/>
              </a:rPr>
              <a:t>Owners’ beliefs that canine behavior is malleable will have a negative correlation to beliefs that aggressive dogs should be disposed of rather than attempting rehabilitation.</a:t>
            </a:r>
            <a:endParaRPr lang="en-US" sz="3600" b="1" dirty="0">
              <a:latin typeface="Centaur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62796" y="6423230"/>
            <a:ext cx="12983882" cy="11295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6000" b="1" dirty="0" smtClean="0">
                <a:latin typeface="Centaur" pitchFamily="18" charset="0"/>
              </a:rPr>
              <a:t>Methods</a:t>
            </a:r>
            <a:r>
              <a:rPr lang="en-US" sz="4800" b="1" dirty="0" smtClean="0">
                <a:latin typeface="Centaur" pitchFamily="18" charset="0"/>
              </a:rPr>
              <a:t> </a:t>
            </a:r>
            <a:endParaRPr lang="en-US" sz="3600" b="1" dirty="0" smtClean="0">
              <a:latin typeface="Centaur" pitchFamily="18" charset="0"/>
            </a:endParaRPr>
          </a:p>
          <a:p>
            <a:pPr defTabSz="914400"/>
            <a:r>
              <a:rPr lang="en-US" sz="4000" b="1" dirty="0" smtClean="0">
                <a:latin typeface="Centaur" pitchFamily="18" charset="0"/>
              </a:rPr>
              <a:t>CALO:</a:t>
            </a:r>
            <a:r>
              <a:rPr lang="en-US" sz="3600" b="1" dirty="0" smtClean="0">
                <a:latin typeface="Centaur" pitchFamily="18" charset="0"/>
              </a:rPr>
              <a:t> The MHLO was used as a template for the format of this research and item development for the CALO survey (Hill &amp; Bale, 2010). CALO items were reviewed by a panel of faculty members and rated on the polarity of the items: internal vs. external locus of origin. Ten out of thirty items were retained for the survey. Figure 1.</a:t>
            </a:r>
          </a:p>
          <a:p>
            <a:pPr defTabSz="914400"/>
            <a:endParaRPr lang="en-US" sz="3600" b="1" dirty="0" smtClean="0">
              <a:latin typeface="Centaur" pitchFamily="18" charset="0"/>
            </a:endParaRPr>
          </a:p>
          <a:p>
            <a:pPr defTabSz="914400"/>
            <a:r>
              <a:rPr lang="en-US" sz="4000" b="1" dirty="0" smtClean="0">
                <a:latin typeface="Centaur" pitchFamily="18" charset="0"/>
              </a:rPr>
              <a:t>Canine </a:t>
            </a:r>
            <a:r>
              <a:rPr lang="en-US" sz="3600" b="1" dirty="0" smtClean="0">
                <a:latin typeface="Centaur" pitchFamily="18" charset="0"/>
              </a:rPr>
              <a:t>IPT: Items were rated one to five on the polarity of each item: behavior is fixed vs. malleable.  Four items were retained.  Figure 2.</a:t>
            </a:r>
          </a:p>
          <a:p>
            <a:pPr defTabSz="914400"/>
            <a:endParaRPr lang="en-US" sz="4000" b="1" dirty="0" smtClean="0">
              <a:latin typeface="Centaur" pitchFamily="18" charset="0"/>
            </a:endParaRPr>
          </a:p>
          <a:p>
            <a:pPr defTabSz="914400"/>
            <a:r>
              <a:rPr lang="en-US" sz="4000" b="1" dirty="0" smtClean="0">
                <a:latin typeface="Centaur" pitchFamily="18" charset="0"/>
              </a:rPr>
              <a:t>Canine Disposal Scale: </a:t>
            </a:r>
            <a:r>
              <a:rPr lang="en-US" sz="3600" b="1" dirty="0" smtClean="0">
                <a:latin typeface="Centaur" pitchFamily="18" charset="0"/>
              </a:rPr>
              <a:t>Eight original items were generated to measure owners’ beliefs about how to deal with an aggressive canine.  Canine Disposal includes euthanasia, shelter surrender, or non-rehabilitation avenues. Figure 3.  </a:t>
            </a:r>
          </a:p>
          <a:p>
            <a:pPr defTabSz="914400"/>
            <a:endParaRPr lang="en-US" sz="3600" b="1" dirty="0" smtClean="0">
              <a:latin typeface="Centaur" pitchFamily="18" charset="0"/>
            </a:endParaRPr>
          </a:p>
          <a:p>
            <a:pPr defTabSz="914400"/>
            <a:r>
              <a:rPr lang="en-US" sz="4000" b="1" dirty="0" smtClean="0">
                <a:latin typeface="Centaur" pitchFamily="18" charset="0"/>
              </a:rPr>
              <a:t>Survey: </a:t>
            </a:r>
            <a:r>
              <a:rPr lang="en-US" sz="3600" b="1" dirty="0" smtClean="0">
                <a:latin typeface="Centaur" pitchFamily="18" charset="0"/>
              </a:rPr>
              <a:t>The survey was conducted using the </a:t>
            </a:r>
            <a:r>
              <a:rPr lang="en-US" sz="3600" b="1" dirty="0" err="1" smtClean="0">
                <a:latin typeface="Centaur" pitchFamily="18" charset="0"/>
              </a:rPr>
              <a:t>Qualtrics</a:t>
            </a:r>
            <a:r>
              <a:rPr lang="en-US" sz="3600" b="1" dirty="0" smtClean="0">
                <a:latin typeface="Centaur" pitchFamily="18" charset="0"/>
              </a:rPr>
              <a:t> surveying program approved by ECU.  Requests for individuals to complete this survey were sent via email using a list of past Pitt County Animal Shelter adopters.  A five point </a:t>
            </a:r>
            <a:r>
              <a:rPr lang="en-US" sz="3600" b="1" dirty="0" err="1" smtClean="0">
                <a:latin typeface="Centaur" pitchFamily="18" charset="0"/>
              </a:rPr>
              <a:t>Likert</a:t>
            </a:r>
            <a:r>
              <a:rPr lang="en-US" sz="3600" b="1" dirty="0" smtClean="0">
                <a:latin typeface="Centaur" pitchFamily="18" charset="0"/>
              </a:rPr>
              <a:t> scale format was applied.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3341" y="16701682"/>
            <a:ext cx="12983882" cy="12834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entaur" pitchFamily="18" charset="0"/>
              </a:rPr>
              <a:t>Conclusions</a:t>
            </a:r>
          </a:p>
          <a:p>
            <a:r>
              <a:rPr lang="en-US" sz="4000" b="1" dirty="0" smtClean="0">
                <a:latin typeface="Centaur" pitchFamily="18" charset="0"/>
              </a:rPr>
              <a:t>Hypothesis 1: </a:t>
            </a:r>
            <a:r>
              <a:rPr lang="en-US" sz="3600" b="1" dirty="0" smtClean="0">
                <a:latin typeface="Centaur" pitchFamily="18" charset="0"/>
              </a:rPr>
              <a:t>Participants that hold a particular belief about canine aggression – that it is biological – also show a preference for resolving problems with  aggressive behaviors a certain way – canine disposal  (no-rehab). </a:t>
            </a:r>
          </a:p>
          <a:p>
            <a:endParaRPr lang="en-US" sz="3600" b="1" dirty="0" smtClean="0">
              <a:latin typeface="Centaur" pitchFamily="18" charset="0"/>
            </a:endParaRPr>
          </a:p>
          <a:p>
            <a:r>
              <a:rPr lang="en-US" sz="4000" b="1" dirty="0" smtClean="0">
                <a:latin typeface="Centaur" pitchFamily="18" charset="0"/>
              </a:rPr>
              <a:t>Hypothesis 2: </a:t>
            </a:r>
            <a:r>
              <a:rPr lang="en-US" sz="3600" b="1" dirty="0" smtClean="0">
                <a:latin typeface="Centaur" pitchFamily="18" charset="0"/>
              </a:rPr>
              <a:t>Owners that think aggressive behavior is malleable (can-change) also are less like to pursue euthanasia or canine disposal (no-rehab) when faced with a canine exhibiting aggressive behaviors.  </a:t>
            </a:r>
          </a:p>
          <a:p>
            <a:endParaRPr lang="en-US" sz="3600" b="1" dirty="0" smtClean="0">
              <a:latin typeface="Centaur" pitchFamily="18" charset="0"/>
            </a:endParaRPr>
          </a:p>
          <a:p>
            <a:r>
              <a:rPr lang="en-US" sz="4000" b="1" dirty="0" smtClean="0">
                <a:latin typeface="Centaur" pitchFamily="18" charset="0"/>
              </a:rPr>
              <a:t>Discussion/ Limitations: </a:t>
            </a:r>
          </a:p>
          <a:p>
            <a:r>
              <a:rPr lang="en-US" sz="3600" b="1" dirty="0" smtClean="0">
                <a:latin typeface="Centaur" pitchFamily="18" charset="0"/>
              </a:rPr>
              <a:t>The inverse: owners’ beliefs that causes of canine aggression are environmental will have a positive correlation to beliefs that aggressive dogs should be rehabilitated – cannot be assumed based on this data. </a:t>
            </a:r>
          </a:p>
          <a:p>
            <a:endParaRPr lang="en-US" sz="3600" b="1" dirty="0" smtClean="0">
              <a:latin typeface="Centaur" pitchFamily="18" charset="0"/>
            </a:endParaRPr>
          </a:p>
          <a:p>
            <a:r>
              <a:rPr lang="en-US" sz="3600" b="1" dirty="0" smtClean="0">
                <a:latin typeface="Centaur" pitchFamily="18" charset="0"/>
              </a:rPr>
              <a:t>Still, the evidence for owners having a particular belief and correspondingly holding particular attitudes about rehabilitation suggests that changing a person's belief about the locus of canine aggression could change his/her likelihood to pursue or not pursue rehabilitation.  </a:t>
            </a:r>
          </a:p>
          <a:p>
            <a:endParaRPr lang="en-US" sz="3600" b="1" dirty="0" smtClean="0">
              <a:latin typeface="Centaur" pitchFamily="18" charset="0"/>
            </a:endParaRPr>
          </a:p>
          <a:p>
            <a:endParaRPr lang="en-US" sz="3600" b="1" dirty="0" smtClean="0">
              <a:latin typeface="Centaur" pitchFamily="18" charset="0"/>
            </a:endParaRPr>
          </a:p>
          <a:p>
            <a:pPr defTabSz="914400"/>
            <a:r>
              <a:rPr lang="en-US" sz="3600" b="1" dirty="0" smtClean="0">
                <a:latin typeface="Centaur" pitchFamily="18" charset="0"/>
              </a:rPr>
              <a:t>	</a:t>
            </a:r>
            <a:endParaRPr lang="en-US" sz="3600" b="1" dirty="0">
              <a:latin typeface="Centaur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485262" y="25065318"/>
            <a:ext cx="10697725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latin typeface="Centaur" pitchFamily="18" charset="0"/>
              </a:rPr>
              <a:t>Resources </a:t>
            </a:r>
            <a:endParaRPr lang="en-US" sz="3600" b="1" dirty="0" smtClean="0">
              <a:latin typeface="Centaur" pitchFamily="18" charset="0"/>
            </a:endParaRPr>
          </a:p>
          <a:p>
            <a:pPr marL="457200" indent="-457200"/>
            <a:r>
              <a:rPr lang="en-US" sz="2400" b="1" dirty="0" smtClean="0">
                <a:latin typeface="Centaur" pitchFamily="18" charset="0"/>
              </a:rPr>
              <a:t>Canine Control Ordinance, Animal Control, Ordinance No. 4. Retrieved From: http:// www.pittcountync.gov/bcc/ordinance/amcontrol/4.pdf </a:t>
            </a:r>
          </a:p>
          <a:p>
            <a:pPr marL="457200" indent="-457200"/>
            <a:r>
              <a:rPr lang="en-US" sz="2400" b="1" dirty="0" err="1" smtClean="0">
                <a:latin typeface="Centaur" pitchFamily="18" charset="0"/>
              </a:rPr>
              <a:t>Dodman</a:t>
            </a:r>
            <a:r>
              <a:rPr lang="en-US" sz="2400" b="1" dirty="0" smtClean="0">
                <a:latin typeface="Centaur" pitchFamily="18" charset="0"/>
              </a:rPr>
              <a:t>, N., Donnelly, R., Shuster, L., </a:t>
            </a:r>
            <a:r>
              <a:rPr lang="en-US" sz="2400" b="1" dirty="0" err="1" smtClean="0">
                <a:latin typeface="Centaur" pitchFamily="18" charset="0"/>
              </a:rPr>
              <a:t>Mertens</a:t>
            </a:r>
            <a:r>
              <a:rPr lang="en-US" sz="2400" b="1" dirty="0" smtClean="0">
                <a:latin typeface="Centaur" pitchFamily="18" charset="0"/>
              </a:rPr>
              <a:t>, P., Rand, W., </a:t>
            </a:r>
            <a:r>
              <a:rPr lang="en-US" sz="2400" b="1" dirty="0" err="1" smtClean="0">
                <a:latin typeface="Centaur" pitchFamily="18" charset="0"/>
              </a:rPr>
              <a:t>Miczek</a:t>
            </a:r>
            <a:r>
              <a:rPr lang="en-US" sz="2400" b="1" dirty="0" smtClean="0">
                <a:latin typeface="Centaur" pitchFamily="18" charset="0"/>
              </a:rPr>
              <a:t>, K. (1996). Use of </a:t>
            </a:r>
            <a:r>
              <a:rPr lang="en-US" sz="2400" b="1" dirty="0" err="1" smtClean="0">
                <a:latin typeface="Centaur" pitchFamily="18" charset="0"/>
              </a:rPr>
              <a:t>fluoxetine</a:t>
            </a:r>
            <a:r>
              <a:rPr lang="en-US" sz="2400" b="1" dirty="0" smtClean="0">
                <a:latin typeface="Centaur" pitchFamily="18" charset="0"/>
              </a:rPr>
              <a:t> to treat dominance aggression in dogs. J Am Vet Med Assoc, 209(9). 1585–1587.  </a:t>
            </a:r>
          </a:p>
          <a:p>
            <a:pPr marL="457200" indent="-457200"/>
            <a:r>
              <a:rPr lang="en-US" sz="2400" b="1" dirty="0" smtClean="0">
                <a:latin typeface="Centaur" pitchFamily="18" charset="0"/>
              </a:rPr>
              <a:t>Hill, D. J., Bale, R. M. (2010). Development of the mental health locus of control and mental health locus of origin scales. Journal of Personality Assessment, 44(2). 148-156 </a:t>
            </a:r>
          </a:p>
          <a:p>
            <a:pPr marL="457200" indent="-457200"/>
            <a:r>
              <a:rPr lang="en-US" sz="2400" b="1" dirty="0" smtClean="0">
                <a:latin typeface="Centaur" pitchFamily="18" charset="0"/>
              </a:rPr>
              <a:t>Ibanez, M., </a:t>
            </a:r>
            <a:r>
              <a:rPr lang="en-US" sz="2400" b="1" dirty="0" err="1" smtClean="0">
                <a:latin typeface="Centaur" pitchFamily="18" charset="0"/>
              </a:rPr>
              <a:t>Anzola</a:t>
            </a:r>
            <a:r>
              <a:rPr lang="en-US" sz="2400" b="1" dirty="0" smtClean="0">
                <a:latin typeface="Centaur" pitchFamily="18" charset="0"/>
              </a:rPr>
              <a:t>, B., (2009). Use of </a:t>
            </a:r>
            <a:r>
              <a:rPr lang="en-US" sz="2400" b="1" dirty="0" err="1" smtClean="0">
                <a:latin typeface="Centaur" pitchFamily="18" charset="0"/>
              </a:rPr>
              <a:t>fluoxetine</a:t>
            </a:r>
            <a:r>
              <a:rPr lang="en-US" sz="2400" b="1" dirty="0" smtClean="0">
                <a:latin typeface="Centaur" pitchFamily="18" charset="0"/>
              </a:rPr>
              <a:t>, diazepam, and behavior modification as therapy for treatment of anxiety-related disorders in dogs. Journal of Veterinary Behavior: Clinical Applications and Research. 4(6). 223-229. </a:t>
            </a:r>
          </a:p>
          <a:p>
            <a:pPr marL="457200" indent="-457200"/>
            <a:r>
              <a:rPr lang="en-US" sz="2400" b="1" dirty="0" err="1" smtClean="0">
                <a:latin typeface="Centaur" pitchFamily="18" charset="0"/>
              </a:rPr>
              <a:t>Reisner</a:t>
            </a:r>
            <a:r>
              <a:rPr lang="en-US" sz="2400" b="1" dirty="0" smtClean="0">
                <a:latin typeface="Centaur" pitchFamily="18" charset="0"/>
              </a:rPr>
              <a:t>, I. R., (2003). Differential diagnosis and management of human-directed aggression in dogs.  The Veterinary Clinics. 33(2). 303-320. </a:t>
            </a:r>
          </a:p>
          <a:p>
            <a:pPr marL="457200" indent="-457200"/>
            <a:r>
              <a:rPr lang="en-US" sz="2400" b="1" dirty="0" err="1" smtClean="0">
                <a:latin typeface="Centaur" pitchFamily="18" charset="0"/>
              </a:rPr>
              <a:t>Mckenna</a:t>
            </a:r>
            <a:r>
              <a:rPr lang="en-US" sz="2400" b="1" dirty="0" smtClean="0">
                <a:latin typeface="Centaur" pitchFamily="18" charset="0"/>
              </a:rPr>
              <a:t>, E. (2013). Pets, people, and pragmatism. New York: Fordham University Press </a:t>
            </a:r>
          </a:p>
          <a:p>
            <a:pPr marL="457200" indent="-457200"/>
            <a:r>
              <a:rPr lang="en-US" sz="2400" b="1" dirty="0" err="1" smtClean="0">
                <a:latin typeface="Centaur" pitchFamily="18" charset="0"/>
              </a:rPr>
              <a:t>Tortora</a:t>
            </a:r>
            <a:r>
              <a:rPr lang="en-US" sz="2400" b="1" dirty="0" smtClean="0">
                <a:latin typeface="Centaur" pitchFamily="18" charset="0"/>
              </a:rPr>
              <a:t>, D. F. (1983). Safety training: The elimination of avoidance-motivated aggression in dogs. Journal of Experimental Psychology: General. 112(2). 176-214. </a:t>
            </a:r>
          </a:p>
          <a:p>
            <a:pPr marL="457200" indent="-457200"/>
            <a:r>
              <a:rPr lang="en-US" sz="2400" b="1" dirty="0" smtClean="0">
                <a:latin typeface="Centaur" pitchFamily="18" charset="0"/>
              </a:rPr>
              <a:t>Uchida, Y., </a:t>
            </a:r>
            <a:r>
              <a:rPr lang="en-US" sz="2400" b="1" dirty="0" err="1" smtClean="0">
                <a:latin typeface="Centaur" pitchFamily="18" charset="0"/>
              </a:rPr>
              <a:t>Dodman</a:t>
            </a:r>
            <a:r>
              <a:rPr lang="en-US" sz="2400" b="1" dirty="0" smtClean="0">
                <a:latin typeface="Centaur" pitchFamily="18" charset="0"/>
              </a:rPr>
              <a:t>, N., </a:t>
            </a:r>
            <a:r>
              <a:rPr lang="en-US" sz="2400" b="1" dirty="0" err="1" smtClean="0">
                <a:latin typeface="Centaur" pitchFamily="18" charset="0"/>
              </a:rPr>
              <a:t>DeNapoli</a:t>
            </a:r>
            <a:r>
              <a:rPr lang="en-US" sz="2400" b="1" dirty="0" smtClean="0">
                <a:latin typeface="Centaur" pitchFamily="18" charset="0"/>
              </a:rPr>
              <a:t>, J., Aronson, L. (1997). Characterization and treatment of 20 canine dominance aggression cases. Journal of Veterinary Medical Science. 59(5). 397-399. </a:t>
            </a:r>
            <a:endParaRPr lang="en-US" sz="2400" b="1" dirty="0">
              <a:latin typeface="Centaur" pitchFamily="18" charset="0"/>
            </a:endParaRPr>
          </a:p>
        </p:txBody>
      </p:sp>
      <p:pic>
        <p:nvPicPr>
          <p:cNvPr id="1026" name="Picture 2" descr="https://scontent-atl3-1.xx.fbcdn.net/v/t1.0-9/1800266_10203389310960490_1571978438_n.jpg?oh=8a98861886128fa889de4adf2217f0ff&amp;oe=58B02EC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1955" y="28203393"/>
            <a:ext cx="5705786" cy="4279340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1183341" y="16260824"/>
            <a:ext cx="12983882" cy="440858"/>
          </a:xfrm>
          <a:prstGeom prst="rect">
            <a:avLst/>
          </a:prstGeom>
          <a:solidFill>
            <a:srgbClr val="400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199106" y="4409927"/>
            <a:ext cx="12983882" cy="440858"/>
          </a:xfrm>
          <a:prstGeom prst="rect">
            <a:avLst/>
          </a:prstGeom>
          <a:solidFill>
            <a:srgbClr val="400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675236" y="24624460"/>
            <a:ext cx="10507752" cy="440858"/>
          </a:xfrm>
          <a:prstGeom prst="rect">
            <a:avLst/>
          </a:prstGeom>
          <a:solidFill>
            <a:srgbClr val="400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199106" y="4802111"/>
            <a:ext cx="12983882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6000" b="1" dirty="0" smtClean="0">
                <a:latin typeface="Centaur" pitchFamily="18" charset="0"/>
              </a:rPr>
              <a:t>Results </a:t>
            </a:r>
          </a:p>
          <a:p>
            <a:pPr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 </a:t>
            </a:r>
            <a:r>
              <a:rPr lang="en-US" sz="3600" b="1" dirty="0" err="1" smtClean="0">
                <a:latin typeface="Centaur" pitchFamily="18" charset="0"/>
              </a:rPr>
              <a:t>Cronbach’s</a:t>
            </a:r>
            <a:r>
              <a:rPr lang="en-US" sz="3600" b="1" dirty="0" smtClean="0">
                <a:latin typeface="Centaur" pitchFamily="18" charset="0"/>
              </a:rPr>
              <a:t> Alpha: Each scale was tested separately</a:t>
            </a:r>
          </a:p>
          <a:p>
            <a:pPr lvl="1"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CALO 			5/10 items retained</a:t>
            </a:r>
          </a:p>
          <a:p>
            <a:pPr lvl="1"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C-IPT 			2/4 items retained</a:t>
            </a:r>
          </a:p>
          <a:p>
            <a:pPr lvl="1"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Canine Disposal	8/8 items retained</a:t>
            </a:r>
          </a:p>
          <a:p>
            <a:pPr lvl="1" defTabSz="914400">
              <a:buFont typeface="Arial" pitchFamily="34" charset="0"/>
              <a:buChar char="•"/>
            </a:pPr>
            <a:endParaRPr lang="en-US" sz="2000" b="1" dirty="0" smtClean="0">
              <a:latin typeface="Centaur" pitchFamily="18" charset="0"/>
            </a:endParaRPr>
          </a:p>
          <a:p>
            <a:pPr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A multiple regression predicting Canine Rehabilitation from Canine Locus of Origin and Canine IPT was statistically significant (see Table 1), </a:t>
            </a:r>
          </a:p>
          <a:p>
            <a:pPr lvl="1" defTabSz="914400">
              <a:buFont typeface="Arial" pitchFamily="34" charset="0"/>
              <a:buChar char="•"/>
            </a:pPr>
            <a:r>
              <a:rPr lang="en-US" sz="3600" b="1" i="1" dirty="0" smtClean="0">
                <a:latin typeface="Centaur" pitchFamily="18" charset="0"/>
              </a:rPr>
              <a:t>F</a:t>
            </a:r>
            <a:r>
              <a:rPr lang="en-US" sz="3600" b="1" dirty="0" smtClean="0">
                <a:latin typeface="Centaur" pitchFamily="18" charset="0"/>
              </a:rPr>
              <a:t>(2, 224) = 7.735, </a:t>
            </a:r>
            <a:r>
              <a:rPr lang="en-US" sz="3600" b="1" i="1" dirty="0" smtClean="0">
                <a:latin typeface="Centaur" pitchFamily="18" charset="0"/>
              </a:rPr>
              <a:t>p</a:t>
            </a:r>
            <a:r>
              <a:rPr lang="en-US" sz="3600" b="1" dirty="0" smtClean="0">
                <a:latin typeface="Centaur" pitchFamily="18" charset="0"/>
              </a:rPr>
              <a:t> = .001, </a:t>
            </a:r>
            <a:r>
              <a:rPr lang="en-US" sz="3600" b="1" i="1" dirty="0" smtClean="0">
                <a:latin typeface="Centaur" pitchFamily="18" charset="0"/>
              </a:rPr>
              <a:t>R</a:t>
            </a:r>
            <a:r>
              <a:rPr lang="en-US" sz="3600" b="1" dirty="0" smtClean="0">
                <a:latin typeface="Centaur" pitchFamily="18" charset="0"/>
              </a:rPr>
              <a:t> = .254</a:t>
            </a:r>
          </a:p>
          <a:p>
            <a:pPr lvl="1" defTabSz="914400">
              <a:buFont typeface="Arial" pitchFamily="34" charset="0"/>
              <a:buChar char="•"/>
            </a:pPr>
            <a:endParaRPr lang="en-US" sz="2000" b="1" dirty="0" smtClean="0">
              <a:latin typeface="Centaur" pitchFamily="18" charset="0"/>
            </a:endParaRPr>
          </a:p>
          <a:p>
            <a:pPr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H¹ = Positive correlation (</a:t>
            </a:r>
            <a:r>
              <a:rPr lang="en-US" sz="3600" b="1" i="1" dirty="0" smtClean="0">
                <a:latin typeface="Centaur" pitchFamily="18" charset="0"/>
              </a:rPr>
              <a:t>r</a:t>
            </a:r>
            <a:r>
              <a:rPr lang="en-US" sz="3600" b="1" dirty="0" smtClean="0">
                <a:latin typeface="Centaur" pitchFamily="18" charset="0"/>
              </a:rPr>
              <a:t> = 0.212 significant at the 0.01 level) </a:t>
            </a:r>
          </a:p>
          <a:p>
            <a:pPr lvl="1" defTabSz="914400"/>
            <a:r>
              <a:rPr lang="en-US" sz="3600" b="1" dirty="0" smtClean="0">
                <a:latin typeface="Centaur" pitchFamily="18" charset="0"/>
              </a:rPr>
              <a:t>between 	biological and no-rehab variables </a:t>
            </a:r>
          </a:p>
          <a:p>
            <a:pPr defTabSz="914400">
              <a:buFont typeface="Arial" pitchFamily="34" charset="0"/>
              <a:buChar char="•"/>
            </a:pPr>
            <a:r>
              <a:rPr lang="en-US" sz="3600" b="1" dirty="0" smtClean="0">
                <a:latin typeface="Centaur" pitchFamily="18" charset="0"/>
              </a:rPr>
              <a:t>H² = Negative correlation (</a:t>
            </a:r>
            <a:r>
              <a:rPr lang="en-US" sz="3600" b="1" i="1" dirty="0" smtClean="0">
                <a:latin typeface="Centaur" pitchFamily="18" charset="0"/>
              </a:rPr>
              <a:t>r</a:t>
            </a:r>
            <a:r>
              <a:rPr lang="en-US" sz="3600" b="1" dirty="0" smtClean="0">
                <a:latin typeface="Centaur" pitchFamily="18" charset="0"/>
              </a:rPr>
              <a:t> = -0.216 significant at the 0.01 level) </a:t>
            </a:r>
          </a:p>
          <a:p>
            <a:pPr lvl="1" defTabSz="914400"/>
            <a:r>
              <a:rPr lang="en-US" sz="3600" b="1" dirty="0" smtClean="0">
                <a:latin typeface="Centaur" pitchFamily="18" charset="0"/>
              </a:rPr>
              <a:t>between 	can-change and no-rehab variables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5521731" y="6010393"/>
            <a:ext cx="12983882" cy="440858"/>
          </a:xfrm>
          <a:prstGeom prst="rect">
            <a:avLst/>
          </a:prstGeom>
          <a:solidFill>
            <a:srgbClr val="40008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5521731" y="3589110"/>
            <a:ext cx="130985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Centaur" pitchFamily="18" charset="0"/>
              </a:rPr>
              <a:t>“[T]here are almost as many cats and dogs in households as televisions.” – McKenna 2013 </a:t>
            </a:r>
          </a:p>
          <a:p>
            <a:pPr algn="ctr"/>
            <a:r>
              <a:rPr lang="en-US" sz="3600" b="1" dirty="0" smtClean="0">
                <a:latin typeface="Centaur" pitchFamily="18" charset="0"/>
              </a:rPr>
              <a:t>“…right to protect their persons and property from aggressive roaming dogs…” – Canine Control Ordinance</a:t>
            </a:r>
            <a:endParaRPr lang="en-US" sz="3600" b="1" dirty="0">
              <a:latin typeface="Centaur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-5428129" y="2428336"/>
            <a:ext cx="42119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 smtClean="0">
                <a:latin typeface="Centaur" pitchFamily="18" charset="0"/>
              </a:rPr>
              <a:t>Canine aggression: understanding owner beliefs about the biological locus of origin for rehabilitation of aggressive behaviors </a:t>
            </a:r>
            <a:endParaRPr lang="en-US" sz="5000" b="1" dirty="0">
              <a:latin typeface="Centaur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020546" y="23495658"/>
            <a:ext cx="120396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Centaur" pitchFamily="18" charset="0"/>
              </a:rPr>
              <a:t>Figure1: left -  CALO psychologist rated items with scores</a:t>
            </a:r>
          </a:p>
          <a:p>
            <a:r>
              <a:rPr lang="en-US" sz="3200" b="1" i="1" dirty="0" smtClean="0">
                <a:latin typeface="Centaur" pitchFamily="18" charset="0"/>
              </a:rPr>
              <a:t>Figure 2: above – Canine IPT psychologist rated items with scores</a:t>
            </a:r>
          </a:p>
          <a:p>
            <a:r>
              <a:rPr lang="en-US" sz="3200" b="1" i="1" dirty="0" smtClean="0">
                <a:latin typeface="Centaur" pitchFamily="18" charset="0"/>
              </a:rPr>
              <a:t>Figure 3: below – Canine Disposal scale psychologist rated 	items with scores</a:t>
            </a:r>
            <a:endParaRPr lang="en-US" sz="3200" b="1" i="1" dirty="0">
              <a:latin typeface="Centaur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365056"/>
              </p:ext>
            </p:extLst>
          </p:nvPr>
        </p:nvGraphicFramePr>
        <p:xfrm>
          <a:off x="13993528" y="18803702"/>
          <a:ext cx="5408898" cy="12523231"/>
        </p:xfrm>
        <a:graphic>
          <a:graphicData uri="http://schemas.openxmlformats.org/drawingml/2006/table">
            <a:tbl>
              <a:tblPr firstRow="1" firstCol="1" bandRow="1"/>
              <a:tblGrid>
                <a:gridCol w="860962"/>
                <a:gridCol w="1323473"/>
                <a:gridCol w="1371600"/>
                <a:gridCol w="866274"/>
                <a:gridCol w="986589"/>
              </a:tblGrid>
              <a:tr h="7018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Dr. </a:t>
                      </a:r>
                      <a:r>
                        <a:rPr lang="en-US" sz="2400" b="1" dirty="0" err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Wuensch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Dr. </a:t>
                      </a:r>
                      <a:r>
                        <a:rPr lang="en-US" sz="2400" b="1" dirty="0" err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Curtindale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Envir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5145" algn="ctr"/>
                        </a:tabLs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	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25145" algn="ctr"/>
                        </a:tabLs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0787360" y="19951572"/>
            <a:ext cx="8778240" cy="316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046495"/>
              </p:ext>
            </p:extLst>
          </p:nvPr>
        </p:nvGraphicFramePr>
        <p:xfrm>
          <a:off x="20020547" y="17829373"/>
          <a:ext cx="9058876" cy="5352031"/>
        </p:xfrm>
        <a:graphic>
          <a:graphicData uri="http://schemas.openxmlformats.org/drawingml/2006/table">
            <a:tbl>
              <a:tblPr firstRow="1" firstCol="1" bandRow="1"/>
              <a:tblGrid>
                <a:gridCol w="1288385"/>
                <a:gridCol w="976335"/>
                <a:gridCol w="6794156"/>
              </a:tblGrid>
              <a:tr h="7192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Ratin</a:t>
                      </a:r>
                      <a:r>
                        <a:rPr lang="en-US" sz="2400" b="1" dirty="0" smtClean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2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Fixed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 much as I hate to admit it, you cannot teach an old dog new tricks.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2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Maleable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owner can change a dog’s behavioral characteristicts, no matter the breed.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2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Fixed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owner can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change 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dog’s behavioral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characteristics, 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matter the dog’s behavioral history .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2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Malleable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owner can substantially change a dog’s characteristicts.</a:t>
                      </a:r>
                      <a:endParaRPr lang="en-US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2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Malleable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 matter what kind of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dog 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 owner has, an owner can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significantly 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change it’s behavior.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92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Fixed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Owners cannot much change even the most basic behavioral qualities in their dogs. 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552879"/>
              </p:ext>
            </p:extLst>
          </p:nvPr>
        </p:nvGraphicFramePr>
        <p:xfrm>
          <a:off x="19595511" y="25549574"/>
          <a:ext cx="12460748" cy="7044310"/>
        </p:xfrm>
        <a:graphic>
          <a:graphicData uri="http://schemas.openxmlformats.org/drawingml/2006/table">
            <a:tbl>
              <a:tblPr firstRow="1" firstCol="1" bandRow="1"/>
              <a:tblGrid>
                <a:gridCol w="1097037"/>
                <a:gridCol w="1521359"/>
                <a:gridCol w="1756634"/>
                <a:gridCol w="1417634"/>
                <a:gridCol w="6574104"/>
                <a:gridCol w="9398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Dr.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Wuensch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Dr.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Curtindale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 a dog bites a human, Animal Control should collect it and have it put down.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Euthanasia (putting a dog down) would be my last choice if I owned an aggressive dog.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Euthanasia is the responsible solution for a dog that displays aggression.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 I felt threatened by my dog in any way, I would take it to the shelter.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 I was the owner of an aggressive canine, I wouldn’t try training classes or medical treatments because they are too expensive and don’t work.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IF a dog bites a human or another dog, it should be given a second chance before it is put down. 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Centaur" panose="020305040502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Owners of dogs who show inappropriate aggressive behaviors should learn how to use behavioral therapy to train their dogs to behave better.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29569" y="15312387"/>
            <a:ext cx="8043121" cy="489417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99106" y="12530801"/>
            <a:ext cx="9991822" cy="319500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61419" y="20451304"/>
            <a:ext cx="9421569" cy="43628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0199106" y="2108652"/>
            <a:ext cx="1298388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entaur" panose="02030504050205020304" pitchFamily="18" charset="0"/>
              </a:rPr>
              <a:t>Destiny DeHart</a:t>
            </a:r>
          </a:p>
          <a:p>
            <a:pPr algn="ctr"/>
            <a:r>
              <a:rPr lang="en-US" sz="3200" b="1" dirty="0" smtClean="0">
                <a:latin typeface="Centaur" panose="02030504050205020304" pitchFamily="18" charset="0"/>
              </a:rPr>
              <a:t>ECU Honors College</a:t>
            </a:r>
          </a:p>
          <a:p>
            <a:pPr algn="ctr"/>
            <a:r>
              <a:rPr lang="en-US" sz="3200" b="1" dirty="0">
                <a:latin typeface="Centaur" panose="02030504050205020304" pitchFamily="18" charset="0"/>
              </a:rPr>
              <a:t>Senior Honors College Psychology, Undergraduate Major</a:t>
            </a:r>
          </a:p>
          <a:p>
            <a:pPr algn="ctr"/>
            <a:r>
              <a:rPr lang="en-US" sz="3200" b="1" dirty="0">
                <a:latin typeface="Centaur" panose="02030504050205020304" pitchFamily="18" charset="0"/>
              </a:rPr>
              <a:t> Mentor: Dr. Karl </a:t>
            </a:r>
            <a:r>
              <a:rPr lang="en-US" sz="3200" b="1" dirty="0" err="1">
                <a:latin typeface="Centaur" panose="02030504050205020304" pitchFamily="18" charset="0"/>
              </a:rPr>
              <a:t>Wuensch</a:t>
            </a:r>
            <a:r>
              <a:rPr lang="en-US" sz="3200" b="1" dirty="0">
                <a:latin typeface="Centaur" panose="02030504050205020304" pitchFamily="18" charset="0"/>
              </a:rPr>
              <a:t> </a:t>
            </a:r>
          </a:p>
          <a:p>
            <a:pPr algn="ctr"/>
            <a:r>
              <a:rPr lang="en-US" sz="3200" b="1" dirty="0" smtClean="0">
                <a:latin typeface="Centaur" panose="02030504050205020304" pitchFamily="18" charset="0"/>
              </a:rPr>
              <a:t> </a:t>
            </a:r>
          </a:p>
          <a:p>
            <a:endParaRPr lang="en-US" sz="3200" b="1" dirty="0">
              <a:latin typeface="Centaur" panose="020305040502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53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CPosterTemplateHorizont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HCPosterTemplateHorizontal</Template>
  <TotalTime>686</TotalTime>
  <Words>1141</Words>
  <Application>Microsoft Office PowerPoint</Application>
  <PresentationFormat>Custom</PresentationFormat>
  <Paragraphs>290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Centaur</vt:lpstr>
      <vt:lpstr>Times New Roman</vt:lpstr>
      <vt:lpstr>HCPosterTemplateHorizontal</vt:lpstr>
      <vt:lpstr>PowerPoint Presentation</vt:lpstr>
    </vt:vector>
  </TitlesOfParts>
  <Company>East Carolina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Nottingham, Jessica</dc:creator>
  <cp:lastModifiedBy>Hoover, Jeanne</cp:lastModifiedBy>
  <cp:revision>42</cp:revision>
  <cp:lastPrinted>2014-06-27T18:30:19Z</cp:lastPrinted>
  <dcterms:created xsi:type="dcterms:W3CDTF">2014-08-28T15:34:47Z</dcterms:created>
  <dcterms:modified xsi:type="dcterms:W3CDTF">2016-12-19T12:47:18Z</dcterms:modified>
</cp:coreProperties>
</file>