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4"/>
  </p:sldMasterIdLst>
  <p:notesMasterIdLst>
    <p:notesMasterId r:id="rId24"/>
  </p:notesMasterIdLst>
  <p:sldIdLst>
    <p:sldId id="256" r:id="rId5"/>
    <p:sldId id="257" r:id="rId6"/>
    <p:sldId id="275" r:id="rId7"/>
    <p:sldId id="278" r:id="rId8"/>
    <p:sldId id="258" r:id="rId9"/>
    <p:sldId id="259" r:id="rId10"/>
    <p:sldId id="276" r:id="rId11"/>
    <p:sldId id="260" r:id="rId12"/>
    <p:sldId id="261" r:id="rId13"/>
    <p:sldId id="262" r:id="rId14"/>
    <p:sldId id="263" r:id="rId15"/>
    <p:sldId id="264" r:id="rId16"/>
    <p:sldId id="265" r:id="rId17"/>
    <p:sldId id="266" r:id="rId18"/>
    <p:sldId id="267" r:id="rId19"/>
    <p:sldId id="268" r:id="rId20"/>
    <p:sldId id="269" r:id="rId21"/>
    <p:sldId id="272" r:id="rId22"/>
    <p:sldId id="271" r:id="rId23"/>
  </p:sldIdLst>
  <p:sldSz cx="18288000" cy="10287000"/>
  <p:notesSz cx="7010400" cy="9296400"/>
  <p:embeddedFontLst>
    <p:embeddedFont>
      <p:font typeface="Canva Sans" panose="020B0604020202020204" charset="0"/>
      <p:regular r:id="rId25"/>
    </p:embeddedFont>
    <p:embeddedFont>
      <p:font typeface="Canva Sans Bold" panose="020B0604020202020204" charset="0"/>
      <p:regular r:id="rId26"/>
    </p:embeddedFont>
    <p:embeddedFont>
      <p:font typeface="Canva Sans Bold Italics" panose="020B0604020202020204" charset="0"/>
      <p:regular r:id="rId27"/>
    </p:embeddedFont>
    <p:embeddedFont>
      <p:font typeface="Canva Sans Italics" panose="020B0604020202020204" charset="0"/>
      <p:regular r:id="rId28"/>
    </p:embeddedFont>
    <p:embeddedFont>
      <p:font typeface="Canva Sans Medium" panose="020B0604020202020204" charset="0"/>
      <p:regular r:id="rId29"/>
    </p:embeddedFont>
    <p:embeddedFont>
      <p:font typeface="Canva Sans Medium Italics" panose="020B0604020202020204" charset="0"/>
      <p:regular r:id="rId30"/>
    </p:embeddedFont>
    <p:embeddedFont>
      <p:font typeface="HK Grotesk Bold" panose="020B0604020202020204" charset="0"/>
      <p:regular r:id="rId3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17" autoAdjust="0"/>
    <p:restoredTop sz="66243" autoAdjust="0"/>
  </p:normalViewPr>
  <p:slideViewPr>
    <p:cSldViewPr>
      <p:cViewPr varScale="1">
        <p:scale>
          <a:sx n="40" d="100"/>
          <a:sy n="40" d="100"/>
        </p:scale>
        <p:origin x="30" y="54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font" Target="fonts/font2.fntdata"/><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1.fntdata"/><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5.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font" Target="fonts/font4.fntdata"/><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7.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font" Target="fonts/font3.fntdata"/><Relationship Id="rId30" Type="http://schemas.openxmlformats.org/officeDocument/2006/relationships/font" Target="fonts/font6.fntdata"/><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50453" cy="348615"/>
          </a:xfrm>
          <a:prstGeom prst="rect">
            <a:avLst/>
          </a:prstGeom>
        </p:spPr>
        <p:txBody>
          <a:bodyPr vert="horz" lIns="93177" tIns="46589" rIns="93177" bIns="46589" rtlCol="0"/>
          <a:lstStyle>
            <a:lvl1pPr algn="l">
              <a:defRPr sz="1200"/>
            </a:lvl1pPr>
          </a:lstStyle>
          <a:p>
            <a:endParaRPr lang="cs-CZ"/>
          </a:p>
        </p:txBody>
      </p:sp>
      <p:sp>
        <p:nvSpPr>
          <p:cNvPr id="3" name="Date Placeholder 2"/>
          <p:cNvSpPr>
            <a:spLocks noGrp="1"/>
          </p:cNvSpPr>
          <p:nvPr>
            <p:ph type="dt" idx="1"/>
          </p:nvPr>
        </p:nvSpPr>
        <p:spPr>
          <a:xfrm>
            <a:off x="5295125" y="0"/>
            <a:ext cx="4050453" cy="348615"/>
          </a:xfrm>
          <a:prstGeom prst="rect">
            <a:avLst/>
          </a:prstGeom>
        </p:spPr>
        <p:txBody>
          <a:bodyPr vert="horz" lIns="93177" tIns="46589" rIns="93177" bIns="46589" rtlCol="0"/>
          <a:lstStyle>
            <a:lvl1pPr algn="r">
              <a:defRPr sz="1200"/>
            </a:lvl1pPr>
          </a:lstStyle>
          <a:p>
            <a:fld id="{B7268E1E-0E44-426D-905E-8AD9B19D2182}" type="datetimeFigureOut">
              <a:rPr lang="cs-CZ" smtClean="0"/>
              <a:t>08.04.2024</a:t>
            </a:fld>
            <a:endParaRPr lang="cs-CZ"/>
          </a:p>
        </p:txBody>
      </p:sp>
      <p:sp>
        <p:nvSpPr>
          <p:cNvPr id="4" name="Slide Image Placeholder 3"/>
          <p:cNvSpPr>
            <a:spLocks noGrp="1" noRot="1" noChangeAspect="1"/>
          </p:cNvSpPr>
          <p:nvPr>
            <p:ph type="sldImg" idx="2"/>
          </p:nvPr>
        </p:nvSpPr>
        <p:spPr>
          <a:xfrm>
            <a:off x="2354263" y="520700"/>
            <a:ext cx="4638675" cy="2609850"/>
          </a:xfrm>
          <a:prstGeom prst="rect">
            <a:avLst/>
          </a:prstGeom>
          <a:noFill/>
          <a:ln w="12700">
            <a:solidFill>
              <a:prstClr val="black"/>
            </a:solidFill>
          </a:ln>
        </p:spPr>
        <p:txBody>
          <a:bodyPr vert="horz" lIns="93177" tIns="46589" rIns="93177" bIns="46589" rtlCol="0" anchor="ctr"/>
          <a:lstStyle/>
          <a:p>
            <a:endParaRPr lang="cs-CZ"/>
          </a:p>
        </p:txBody>
      </p:sp>
      <p:sp>
        <p:nvSpPr>
          <p:cNvPr id="5" name="Notes Placeholder 4"/>
          <p:cNvSpPr>
            <a:spLocks noGrp="1"/>
          </p:cNvSpPr>
          <p:nvPr>
            <p:ph type="body" sz="quarter" idx="3"/>
          </p:nvPr>
        </p:nvSpPr>
        <p:spPr>
          <a:xfrm>
            <a:off x="934720" y="3305386"/>
            <a:ext cx="7477760" cy="3132694"/>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6" name="Footer Placeholder 5"/>
          <p:cNvSpPr>
            <a:spLocks noGrp="1"/>
          </p:cNvSpPr>
          <p:nvPr>
            <p:ph type="ftr" sz="quarter" idx="4"/>
          </p:nvPr>
        </p:nvSpPr>
        <p:spPr>
          <a:xfrm>
            <a:off x="0" y="6610774"/>
            <a:ext cx="4050453" cy="347002"/>
          </a:xfrm>
          <a:prstGeom prst="rect">
            <a:avLst/>
          </a:prstGeom>
        </p:spPr>
        <p:txBody>
          <a:bodyPr vert="horz" lIns="93177" tIns="46589" rIns="93177" bIns="46589" rtlCol="0" anchor="b"/>
          <a:lstStyle>
            <a:lvl1pPr algn="l">
              <a:defRPr sz="1200"/>
            </a:lvl1pPr>
          </a:lstStyle>
          <a:p>
            <a:endParaRPr lang="cs-CZ"/>
          </a:p>
        </p:txBody>
      </p:sp>
      <p:sp>
        <p:nvSpPr>
          <p:cNvPr id="7" name="Slide Number Placeholder 6"/>
          <p:cNvSpPr>
            <a:spLocks noGrp="1"/>
          </p:cNvSpPr>
          <p:nvPr>
            <p:ph type="sldNum" sz="quarter" idx="5"/>
          </p:nvPr>
        </p:nvSpPr>
        <p:spPr>
          <a:xfrm>
            <a:off x="5295125" y="6610774"/>
            <a:ext cx="4050453" cy="347002"/>
          </a:xfrm>
          <a:prstGeom prst="rect">
            <a:avLst/>
          </a:prstGeom>
        </p:spPr>
        <p:txBody>
          <a:bodyPr vert="horz" lIns="93177" tIns="46589" rIns="93177" bIns="46589" rtlCol="0" anchor="b"/>
          <a:lstStyle>
            <a:lvl1pPr algn="r">
              <a:defRPr sz="1200"/>
            </a:lvl1pPr>
          </a:lstStyle>
          <a:p>
            <a:fld id="{871B2431-D351-4C6E-A3CF-9DFAC0E3E050}" type="slidenum">
              <a:rPr lang="cs-CZ" smtClean="0"/>
              <a:t>‹#›</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50453" cy="348615"/>
          </a:xfrm>
          <a:prstGeom prst="rect">
            <a:avLst/>
          </a:prstGeom>
        </p:spPr>
        <p:txBody>
          <a:bodyPr vert="horz" lIns="93177" tIns="46589" rIns="93177" bIns="46589" rtlCol="0"/>
          <a:lstStyle>
            <a:lvl1pPr algn="l">
              <a:defRPr sz="1200"/>
            </a:lvl1pPr>
          </a:lstStyle>
          <a:p>
            <a:endParaRPr dirty="0"/>
          </a:p>
        </p:txBody>
      </p:sp>
      <p:sp>
        <p:nvSpPr>
          <p:cNvPr id="3" name="Date Placeholder 2"/>
          <p:cNvSpPr>
            <a:spLocks noGrp="1"/>
          </p:cNvSpPr>
          <p:nvPr>
            <p:ph type="dt" idx="1"/>
          </p:nvPr>
        </p:nvSpPr>
        <p:spPr>
          <a:xfrm>
            <a:off x="5295125" y="0"/>
            <a:ext cx="4050453" cy="348615"/>
          </a:xfrm>
          <a:prstGeom prst="rect">
            <a:avLst/>
          </a:prstGeom>
        </p:spPr>
        <p:txBody>
          <a:bodyPr vert="horz" lIns="93177" tIns="46589" rIns="93177" bIns="46589"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354263" y="520700"/>
            <a:ext cx="4638675" cy="2609850"/>
          </a:xfrm>
          <a:prstGeom prst="rect">
            <a:avLst/>
          </a:prstGeom>
          <a:noFill/>
          <a:ln w="12700">
            <a:solidFill>
              <a:prstClr val="black"/>
            </a:solidFill>
          </a:ln>
        </p:spPr>
        <p:txBody>
          <a:bodyPr vert="horz" lIns="93177" tIns="46589" rIns="93177" bIns="46589" rtlCol="0" anchor="ctr"/>
          <a:lstStyle/>
          <a:p>
            <a:endParaRPr dirty="0"/>
          </a:p>
        </p:txBody>
      </p:sp>
      <p:sp>
        <p:nvSpPr>
          <p:cNvPr id="5" name="Notes Placeholder 4"/>
          <p:cNvSpPr>
            <a:spLocks noGrp="1"/>
          </p:cNvSpPr>
          <p:nvPr>
            <p:ph type="body" sz="quarter" idx="3"/>
          </p:nvPr>
        </p:nvSpPr>
        <p:spPr>
          <a:xfrm>
            <a:off x="934720" y="3305386"/>
            <a:ext cx="7477760" cy="3132694"/>
          </a:xfrm>
          <a:prstGeom prst="rect">
            <a:avLst/>
          </a:prstGeom>
        </p:spPr>
        <p:txBody>
          <a:bodyPr vert="horz" lIns="93177" tIns="46589" rIns="93177" bIns="46589" rtlCol="0"/>
          <a:lstStyle/>
          <a:p>
            <a:pPr defTabSz="931774">
              <a:defRPr/>
            </a:pPr>
            <a:r>
              <a:rPr lang="en-US" altLang="en-US" dirty="0"/>
              <a:t>NOTE TO INSTRUCTOR.  This is an optional slide.  Update it with current data from the USDA website www.cnpp.usda.gov.  It is helpful for medical students to understand the cost of meeting the Dietary Guidelines.  These figures are based on eating most meals at home. The Thrifty food plan is used to help determine the amount of food assistance provided to individuals who qualify. </a:t>
            </a:r>
          </a:p>
          <a:p>
            <a:endParaRPr lang="en-US" dirty="0"/>
          </a:p>
        </p:txBody>
      </p:sp>
      <p:sp>
        <p:nvSpPr>
          <p:cNvPr id="6" name="Footer Placeholder 5"/>
          <p:cNvSpPr>
            <a:spLocks noGrp="1"/>
          </p:cNvSpPr>
          <p:nvPr>
            <p:ph type="ftr" sz="quarter" idx="4"/>
          </p:nvPr>
        </p:nvSpPr>
        <p:spPr>
          <a:xfrm>
            <a:off x="0" y="6610774"/>
            <a:ext cx="4050453" cy="347002"/>
          </a:xfrm>
          <a:prstGeom prst="rect">
            <a:avLst/>
          </a:prstGeom>
        </p:spPr>
        <p:txBody>
          <a:bodyPr vert="horz" lIns="93177" tIns="46589" rIns="93177" bIns="46589" rtlCol="0" anchor="b"/>
          <a:lstStyle>
            <a:lvl1pPr algn="l">
              <a:defRPr sz="1200"/>
            </a:lvl1pPr>
          </a:lstStyle>
          <a:p>
            <a:endParaRPr dirty="0"/>
          </a:p>
        </p:txBody>
      </p:sp>
      <p:sp>
        <p:nvSpPr>
          <p:cNvPr id="7" name="Slide Number Placeholder 6"/>
          <p:cNvSpPr>
            <a:spLocks noGrp="1"/>
          </p:cNvSpPr>
          <p:nvPr>
            <p:ph type="sldNum" sz="quarter" idx="5"/>
          </p:nvPr>
        </p:nvSpPr>
        <p:spPr>
          <a:xfrm>
            <a:off x="5295125" y="6610774"/>
            <a:ext cx="4050453" cy="347002"/>
          </a:xfrm>
          <a:prstGeom prst="rect">
            <a:avLst/>
          </a:prstGeom>
        </p:spPr>
        <p:txBody>
          <a:bodyPr vert="horz" lIns="93177" tIns="46589" rIns="93177" bIns="46589" rtlCol="0" anchor="b"/>
          <a:lstStyle>
            <a:lvl1pPr algn="r">
              <a:defRPr sz="1200"/>
            </a:lvl1pPr>
          </a:lstStyle>
          <a:p>
            <a:r>
              <a:rPr lang="cs-CZ"/>
              <a:t>‹#›</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50453" cy="348615"/>
          </a:xfrm>
          <a:prstGeom prst="rect">
            <a:avLst/>
          </a:prstGeom>
        </p:spPr>
        <p:txBody>
          <a:bodyPr vert="horz" lIns="93177" tIns="46589" rIns="93177" bIns="46589" rtlCol="0"/>
          <a:lstStyle>
            <a:lvl1pPr algn="l">
              <a:defRPr sz="1200"/>
            </a:lvl1pPr>
          </a:lstStyle>
          <a:p>
            <a:endParaRPr dirty="0"/>
          </a:p>
        </p:txBody>
      </p:sp>
      <p:sp>
        <p:nvSpPr>
          <p:cNvPr id="3" name="Date Placeholder 2"/>
          <p:cNvSpPr>
            <a:spLocks noGrp="1"/>
          </p:cNvSpPr>
          <p:nvPr>
            <p:ph type="dt" idx="1"/>
          </p:nvPr>
        </p:nvSpPr>
        <p:spPr>
          <a:xfrm>
            <a:off x="5295125" y="0"/>
            <a:ext cx="4050453" cy="348615"/>
          </a:xfrm>
          <a:prstGeom prst="rect">
            <a:avLst/>
          </a:prstGeom>
        </p:spPr>
        <p:txBody>
          <a:bodyPr vert="horz" lIns="93177" tIns="46589" rIns="93177" bIns="46589"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354263" y="520700"/>
            <a:ext cx="4638675" cy="2609850"/>
          </a:xfrm>
          <a:prstGeom prst="rect">
            <a:avLst/>
          </a:prstGeom>
          <a:noFill/>
          <a:ln w="12700">
            <a:solidFill>
              <a:prstClr val="black"/>
            </a:solidFill>
          </a:ln>
        </p:spPr>
        <p:txBody>
          <a:bodyPr vert="horz" lIns="93177" tIns="46589" rIns="93177" bIns="46589" rtlCol="0" anchor="ctr"/>
          <a:lstStyle/>
          <a:p>
            <a:endParaRPr dirty="0"/>
          </a:p>
        </p:txBody>
      </p:sp>
      <p:sp>
        <p:nvSpPr>
          <p:cNvPr id="5" name="Notes Placeholder 4"/>
          <p:cNvSpPr>
            <a:spLocks noGrp="1"/>
          </p:cNvSpPr>
          <p:nvPr>
            <p:ph type="body" sz="quarter" idx="3"/>
          </p:nvPr>
        </p:nvSpPr>
        <p:spPr>
          <a:xfrm>
            <a:off x="934720" y="3305386"/>
            <a:ext cx="7477760" cy="3132694"/>
          </a:xfrm>
          <a:prstGeom prst="rect">
            <a:avLst/>
          </a:prstGeom>
        </p:spPr>
        <p:txBody>
          <a:bodyPr vert="horz" lIns="93177" tIns="46589" rIns="93177" bIns="46589" rtlCol="0"/>
          <a:lstStyle/>
          <a:p>
            <a:r>
              <a:rPr lang="en-US" dirty="0"/>
              <a:t>The American Heart Association (AHA) recommends beans and legumes as part of a healthy eating pattern. They are good sources of plant protein, high in dietary fiber, good sources of heart-healthy nutrients like potassium, and contain no saturated fat or cholesterol. Beans and legumes like lentils also happen to be the most affordable protein source in the grocery store! You can demonstrate the difference in cost between dried and canned beans, but also note that because canned beans are ready to eat, they can make adding them to our diets easier. Be able to demonstrate how to find lower-sodium canned items.  Need to learn more about beans?  See https://www.ndsu.edu/agriculture/extension/publications/all-about-beans-nutrition-health-benefits-preparation-and-use-menus</a:t>
            </a:r>
          </a:p>
          <a:p>
            <a:endParaRPr lang="en-US" dirty="0"/>
          </a:p>
          <a:p>
            <a:r>
              <a:rPr lang="en-US" dirty="0"/>
              <a:t>The AHA also encourages fish at least 2 times per week . Frozen, fresh, and canned fish are low in saturated fat and can be a good source of heart-healthy omega-3s. Look for sales on fresh fish and stock up when you can get a good price. Frozen and canned options are often less expensive and do well in salads, casseroles, fish cakes and chowders.</a:t>
            </a:r>
          </a:p>
        </p:txBody>
      </p:sp>
      <p:sp>
        <p:nvSpPr>
          <p:cNvPr id="6" name="Footer Placeholder 5"/>
          <p:cNvSpPr>
            <a:spLocks noGrp="1"/>
          </p:cNvSpPr>
          <p:nvPr>
            <p:ph type="ftr" sz="quarter" idx="4"/>
          </p:nvPr>
        </p:nvSpPr>
        <p:spPr>
          <a:xfrm>
            <a:off x="0" y="6610774"/>
            <a:ext cx="4050453" cy="347002"/>
          </a:xfrm>
          <a:prstGeom prst="rect">
            <a:avLst/>
          </a:prstGeom>
        </p:spPr>
        <p:txBody>
          <a:bodyPr vert="horz" lIns="93177" tIns="46589" rIns="93177" bIns="46589" rtlCol="0" anchor="b"/>
          <a:lstStyle>
            <a:lvl1pPr algn="l">
              <a:defRPr sz="1200"/>
            </a:lvl1pPr>
          </a:lstStyle>
          <a:p>
            <a:endParaRPr dirty="0"/>
          </a:p>
        </p:txBody>
      </p:sp>
      <p:sp>
        <p:nvSpPr>
          <p:cNvPr id="7" name="Slide Number Placeholder 6"/>
          <p:cNvSpPr>
            <a:spLocks noGrp="1"/>
          </p:cNvSpPr>
          <p:nvPr>
            <p:ph type="sldNum" sz="quarter" idx="5"/>
          </p:nvPr>
        </p:nvSpPr>
        <p:spPr>
          <a:xfrm>
            <a:off x="5295125" y="6610774"/>
            <a:ext cx="4050453" cy="347002"/>
          </a:xfrm>
          <a:prstGeom prst="rect">
            <a:avLst/>
          </a:prstGeom>
        </p:spPr>
        <p:txBody>
          <a:bodyPr vert="horz" lIns="93177" tIns="46589" rIns="93177" bIns="46589" rtlCol="0" anchor="b"/>
          <a:lstStyle>
            <a:lvl1pPr algn="r">
              <a:defRPr sz="1200"/>
            </a:lvl1pPr>
          </a:lstStyle>
          <a:p>
            <a:r>
              <a:rPr lang="cs-CZ"/>
              <a:t>‹#›</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50453" cy="348615"/>
          </a:xfrm>
          <a:prstGeom prst="rect">
            <a:avLst/>
          </a:prstGeom>
        </p:spPr>
        <p:txBody>
          <a:bodyPr vert="horz" lIns="93177" tIns="46589" rIns="93177" bIns="46589" rtlCol="0"/>
          <a:lstStyle>
            <a:lvl1pPr algn="l">
              <a:defRPr sz="1200"/>
            </a:lvl1pPr>
          </a:lstStyle>
          <a:p>
            <a:endParaRPr dirty="0"/>
          </a:p>
        </p:txBody>
      </p:sp>
      <p:sp>
        <p:nvSpPr>
          <p:cNvPr id="3" name="Date Placeholder 2"/>
          <p:cNvSpPr>
            <a:spLocks noGrp="1"/>
          </p:cNvSpPr>
          <p:nvPr>
            <p:ph type="dt" idx="1"/>
          </p:nvPr>
        </p:nvSpPr>
        <p:spPr>
          <a:xfrm>
            <a:off x="5295125" y="0"/>
            <a:ext cx="4050453" cy="348615"/>
          </a:xfrm>
          <a:prstGeom prst="rect">
            <a:avLst/>
          </a:prstGeom>
        </p:spPr>
        <p:txBody>
          <a:bodyPr vert="horz" lIns="93177" tIns="46589" rIns="93177" bIns="46589"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354263" y="520700"/>
            <a:ext cx="4638675" cy="2609850"/>
          </a:xfrm>
          <a:prstGeom prst="rect">
            <a:avLst/>
          </a:prstGeom>
          <a:noFill/>
          <a:ln w="12700">
            <a:solidFill>
              <a:prstClr val="black"/>
            </a:solidFill>
          </a:ln>
        </p:spPr>
        <p:txBody>
          <a:bodyPr vert="horz" lIns="93177" tIns="46589" rIns="93177" bIns="46589" rtlCol="0" anchor="ctr"/>
          <a:lstStyle/>
          <a:p>
            <a:endParaRPr dirty="0"/>
          </a:p>
        </p:txBody>
      </p:sp>
      <p:sp>
        <p:nvSpPr>
          <p:cNvPr id="5" name="Notes Placeholder 4"/>
          <p:cNvSpPr>
            <a:spLocks noGrp="1"/>
          </p:cNvSpPr>
          <p:nvPr>
            <p:ph type="body" sz="quarter" idx="3"/>
          </p:nvPr>
        </p:nvSpPr>
        <p:spPr>
          <a:xfrm>
            <a:off x="934720" y="3305386"/>
            <a:ext cx="7477760" cy="3132694"/>
          </a:xfrm>
          <a:prstGeom prst="rect">
            <a:avLst/>
          </a:prstGeom>
        </p:spPr>
        <p:txBody>
          <a:bodyPr vert="horz" lIns="93177" tIns="46589" rIns="93177" bIns="46589" rtlCol="0"/>
          <a:lstStyle/>
          <a:p>
            <a:r>
              <a:rPr lang="en-US" dirty="0"/>
              <a:t>You will make a few points in this section. </a:t>
            </a:r>
          </a:p>
          <a:p>
            <a:r>
              <a:rPr lang="en-US" dirty="0"/>
              <a:t>1) Encourage lean meats which are good sources of protein and other nutrients, but lower in saturated fat. (like skinless poultry, 90% lean ground meats, and meats with less marbling and less visible fat)</a:t>
            </a:r>
          </a:p>
          <a:p>
            <a:r>
              <a:rPr lang="en-US" dirty="0"/>
              <a:t>2) Review that a portion size for most is about 3-4 ounces, so a lb of meat may contain about 4-5 servings. Often bulk packages are less expensive, but can be down-sized at home to right-size portioned packages and then frozen. </a:t>
            </a:r>
          </a:p>
          <a:p>
            <a:r>
              <a:rPr lang="en-US" dirty="0"/>
              <a:t>3) Unit prices can help compare the cost of different size packages and types of meat. You will have participants compare the unit price of an 80% ground meat to a 90% ground meat. Remind them to be on the lookout for sales on leaner packages of ground beef, which tend to be more expensive, and save these in the freezer if you have room. </a:t>
            </a:r>
          </a:p>
          <a:p>
            <a:r>
              <a:rPr lang="en-US" dirty="0"/>
              <a:t>4) Remember that we have said that 'plant-based' processed meats may not be healthier than fresh meat, and are often more expensive.</a:t>
            </a:r>
          </a:p>
          <a:p>
            <a:endParaRPr lang="en-US" dirty="0"/>
          </a:p>
          <a:p>
            <a:r>
              <a:rPr lang="en-US" dirty="0"/>
              <a:t>A good discussion of ground turkey versus ground beef is at https://extension.illinois.edu/blogs/simply-nutritious-quick-and-delicious/2023-04-06-nutritional-comparison-ground-turkey-and.</a:t>
            </a:r>
          </a:p>
        </p:txBody>
      </p:sp>
      <p:sp>
        <p:nvSpPr>
          <p:cNvPr id="6" name="Footer Placeholder 5"/>
          <p:cNvSpPr>
            <a:spLocks noGrp="1"/>
          </p:cNvSpPr>
          <p:nvPr>
            <p:ph type="ftr" sz="quarter" idx="4"/>
          </p:nvPr>
        </p:nvSpPr>
        <p:spPr>
          <a:xfrm>
            <a:off x="0" y="6610774"/>
            <a:ext cx="4050453" cy="347002"/>
          </a:xfrm>
          <a:prstGeom prst="rect">
            <a:avLst/>
          </a:prstGeom>
        </p:spPr>
        <p:txBody>
          <a:bodyPr vert="horz" lIns="93177" tIns="46589" rIns="93177" bIns="46589" rtlCol="0" anchor="b"/>
          <a:lstStyle>
            <a:lvl1pPr algn="l">
              <a:defRPr sz="1200"/>
            </a:lvl1pPr>
          </a:lstStyle>
          <a:p>
            <a:endParaRPr dirty="0"/>
          </a:p>
        </p:txBody>
      </p:sp>
      <p:sp>
        <p:nvSpPr>
          <p:cNvPr id="7" name="Slide Number Placeholder 6"/>
          <p:cNvSpPr>
            <a:spLocks noGrp="1"/>
          </p:cNvSpPr>
          <p:nvPr>
            <p:ph type="sldNum" sz="quarter" idx="5"/>
          </p:nvPr>
        </p:nvSpPr>
        <p:spPr>
          <a:xfrm>
            <a:off x="5295125" y="6610774"/>
            <a:ext cx="4050453" cy="347002"/>
          </a:xfrm>
          <a:prstGeom prst="rect">
            <a:avLst/>
          </a:prstGeom>
        </p:spPr>
        <p:txBody>
          <a:bodyPr vert="horz" lIns="93177" tIns="46589" rIns="93177" bIns="46589" rtlCol="0" anchor="b"/>
          <a:lstStyle>
            <a:lvl1pPr algn="r">
              <a:defRPr sz="1200"/>
            </a:lvl1pPr>
          </a:lstStyle>
          <a:p>
            <a:r>
              <a:rPr lang="cs-CZ"/>
              <a:t>‹#›</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50453" cy="348615"/>
          </a:xfrm>
          <a:prstGeom prst="rect">
            <a:avLst/>
          </a:prstGeom>
        </p:spPr>
        <p:txBody>
          <a:bodyPr vert="horz" lIns="93177" tIns="46589" rIns="93177" bIns="46589" rtlCol="0"/>
          <a:lstStyle>
            <a:lvl1pPr algn="l">
              <a:defRPr sz="1200"/>
            </a:lvl1pPr>
          </a:lstStyle>
          <a:p>
            <a:endParaRPr dirty="0"/>
          </a:p>
        </p:txBody>
      </p:sp>
      <p:sp>
        <p:nvSpPr>
          <p:cNvPr id="3" name="Date Placeholder 2"/>
          <p:cNvSpPr>
            <a:spLocks noGrp="1"/>
          </p:cNvSpPr>
          <p:nvPr>
            <p:ph type="dt" idx="1"/>
          </p:nvPr>
        </p:nvSpPr>
        <p:spPr>
          <a:xfrm>
            <a:off x="5295125" y="0"/>
            <a:ext cx="4050453" cy="348615"/>
          </a:xfrm>
          <a:prstGeom prst="rect">
            <a:avLst/>
          </a:prstGeom>
        </p:spPr>
        <p:txBody>
          <a:bodyPr vert="horz" lIns="93177" tIns="46589" rIns="93177" bIns="46589"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354263" y="520700"/>
            <a:ext cx="4638675" cy="2609850"/>
          </a:xfrm>
          <a:prstGeom prst="rect">
            <a:avLst/>
          </a:prstGeom>
          <a:noFill/>
          <a:ln w="12700">
            <a:solidFill>
              <a:prstClr val="black"/>
            </a:solidFill>
          </a:ln>
        </p:spPr>
        <p:txBody>
          <a:bodyPr vert="horz" lIns="93177" tIns="46589" rIns="93177" bIns="46589" rtlCol="0" anchor="ctr"/>
          <a:lstStyle/>
          <a:p>
            <a:endParaRPr dirty="0"/>
          </a:p>
        </p:txBody>
      </p:sp>
      <p:sp>
        <p:nvSpPr>
          <p:cNvPr id="5" name="Notes Placeholder 4"/>
          <p:cNvSpPr>
            <a:spLocks noGrp="1"/>
          </p:cNvSpPr>
          <p:nvPr>
            <p:ph type="body" sz="quarter" idx="3"/>
          </p:nvPr>
        </p:nvSpPr>
        <p:spPr>
          <a:xfrm>
            <a:off x="934720" y="3305386"/>
            <a:ext cx="7477760" cy="3132694"/>
          </a:xfrm>
          <a:prstGeom prst="rect">
            <a:avLst/>
          </a:prstGeom>
        </p:spPr>
        <p:txBody>
          <a:bodyPr vert="horz" lIns="93177" tIns="46589" rIns="93177" bIns="46589" rtlCol="0"/>
          <a:lstStyle/>
          <a:p>
            <a:r>
              <a:rPr lang="en-US" dirty="0"/>
              <a:t>All vegetables are nutritious options - and frozen and canned veggies are no less nutritious than fresh.</a:t>
            </a:r>
          </a:p>
          <a:p>
            <a:r>
              <a:rPr lang="en-US" dirty="0"/>
              <a:t>There is a benefit to purchasing a variety of types of vegetables, including canned and frozen. For example, canned and frozen veggies may be less expensive (especially during certain times of the year), are more shelf-stable, can be easy and convenient to prepare, and often have less food waste. </a:t>
            </a:r>
          </a:p>
          <a:p>
            <a:r>
              <a:rPr lang="en-US" dirty="0"/>
              <a:t>Using unit prices can help you find the lowest price. But it is also helpful to consider what form of the veggie will make you more likely to add it to your diet (do you prefer the texture of fresh? like the convenience of frozen? need the cost of canned?)</a:t>
            </a:r>
          </a:p>
          <a:p>
            <a:r>
              <a:rPr lang="en-US" dirty="0"/>
              <a:t>You will also demonstrate better options when shopping for frozen and canned by comparing items that are seasoned/salted and unseasoned/have no-salt-added.</a:t>
            </a:r>
          </a:p>
        </p:txBody>
      </p:sp>
      <p:sp>
        <p:nvSpPr>
          <p:cNvPr id="6" name="Footer Placeholder 5"/>
          <p:cNvSpPr>
            <a:spLocks noGrp="1"/>
          </p:cNvSpPr>
          <p:nvPr>
            <p:ph type="ftr" sz="quarter" idx="4"/>
          </p:nvPr>
        </p:nvSpPr>
        <p:spPr>
          <a:xfrm>
            <a:off x="0" y="6610774"/>
            <a:ext cx="4050453" cy="347002"/>
          </a:xfrm>
          <a:prstGeom prst="rect">
            <a:avLst/>
          </a:prstGeom>
        </p:spPr>
        <p:txBody>
          <a:bodyPr vert="horz" lIns="93177" tIns="46589" rIns="93177" bIns="46589" rtlCol="0" anchor="b"/>
          <a:lstStyle>
            <a:lvl1pPr algn="l">
              <a:defRPr sz="1200"/>
            </a:lvl1pPr>
          </a:lstStyle>
          <a:p>
            <a:endParaRPr dirty="0"/>
          </a:p>
        </p:txBody>
      </p:sp>
      <p:sp>
        <p:nvSpPr>
          <p:cNvPr id="7" name="Slide Number Placeholder 6"/>
          <p:cNvSpPr>
            <a:spLocks noGrp="1"/>
          </p:cNvSpPr>
          <p:nvPr>
            <p:ph type="sldNum" sz="quarter" idx="5"/>
          </p:nvPr>
        </p:nvSpPr>
        <p:spPr>
          <a:xfrm>
            <a:off x="5295125" y="6610774"/>
            <a:ext cx="4050453" cy="347002"/>
          </a:xfrm>
          <a:prstGeom prst="rect">
            <a:avLst/>
          </a:prstGeom>
        </p:spPr>
        <p:txBody>
          <a:bodyPr vert="horz" lIns="93177" tIns="46589" rIns="93177" bIns="46589" rtlCol="0" anchor="b"/>
          <a:lstStyle>
            <a:lvl1pPr algn="r">
              <a:defRPr sz="1200"/>
            </a:lvl1pPr>
          </a:lstStyle>
          <a:p>
            <a:r>
              <a:rPr lang="cs-CZ"/>
              <a:t>‹#›</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50453" cy="348615"/>
          </a:xfrm>
          <a:prstGeom prst="rect">
            <a:avLst/>
          </a:prstGeom>
        </p:spPr>
        <p:txBody>
          <a:bodyPr vert="horz" lIns="93177" tIns="46589" rIns="93177" bIns="46589" rtlCol="0"/>
          <a:lstStyle>
            <a:lvl1pPr algn="l">
              <a:defRPr sz="1200"/>
            </a:lvl1pPr>
          </a:lstStyle>
          <a:p>
            <a:endParaRPr dirty="0"/>
          </a:p>
        </p:txBody>
      </p:sp>
      <p:sp>
        <p:nvSpPr>
          <p:cNvPr id="3" name="Date Placeholder 2"/>
          <p:cNvSpPr>
            <a:spLocks noGrp="1"/>
          </p:cNvSpPr>
          <p:nvPr>
            <p:ph type="dt" idx="1"/>
          </p:nvPr>
        </p:nvSpPr>
        <p:spPr>
          <a:xfrm>
            <a:off x="5295125" y="0"/>
            <a:ext cx="4050453" cy="348615"/>
          </a:xfrm>
          <a:prstGeom prst="rect">
            <a:avLst/>
          </a:prstGeom>
        </p:spPr>
        <p:txBody>
          <a:bodyPr vert="horz" lIns="93177" tIns="46589" rIns="93177" bIns="46589"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354263" y="520700"/>
            <a:ext cx="4638675" cy="2609850"/>
          </a:xfrm>
          <a:prstGeom prst="rect">
            <a:avLst/>
          </a:prstGeom>
          <a:noFill/>
          <a:ln w="12700">
            <a:solidFill>
              <a:prstClr val="black"/>
            </a:solidFill>
          </a:ln>
        </p:spPr>
        <p:txBody>
          <a:bodyPr vert="horz" lIns="93177" tIns="46589" rIns="93177" bIns="46589" rtlCol="0" anchor="ctr"/>
          <a:lstStyle/>
          <a:p>
            <a:endParaRPr dirty="0"/>
          </a:p>
        </p:txBody>
      </p:sp>
      <p:sp>
        <p:nvSpPr>
          <p:cNvPr id="5" name="Notes Placeholder 4"/>
          <p:cNvSpPr>
            <a:spLocks noGrp="1"/>
          </p:cNvSpPr>
          <p:nvPr>
            <p:ph type="body" sz="quarter" idx="3"/>
          </p:nvPr>
        </p:nvSpPr>
        <p:spPr>
          <a:xfrm>
            <a:off x="934720" y="3305386"/>
            <a:ext cx="7477760" cy="3132694"/>
          </a:xfrm>
          <a:prstGeom prst="rect">
            <a:avLst/>
          </a:prstGeom>
        </p:spPr>
        <p:txBody>
          <a:bodyPr vert="horz" lIns="93177" tIns="46589" rIns="93177" bIns="46589" rtlCol="0"/>
          <a:lstStyle/>
          <a:p>
            <a:r>
              <a:rPr lang="en-US" dirty="0"/>
              <a:t>We all know that fruits and vegetables are foods that are desirable to add more of to our diets. One perceived barrier that I often hear is that fruits and vegetables are too expensive. You will spend time in this section demonstrating ways to save money - looking for sales (often on seasonal produce); buying less-processed (whole collards vs pre-washed cut collards); buying in bulk (but only what will keep or you plan to use); buying conventional (unless organic costs less); using unit price; paying attention to produce that is priced by weight or by each.</a:t>
            </a:r>
          </a:p>
          <a:p>
            <a:r>
              <a:rPr lang="en-US" dirty="0"/>
              <a:t>You can also remind the group in this section that frozen and canned produce are also great options to save money. </a:t>
            </a:r>
          </a:p>
          <a:p>
            <a:endParaRPr lang="en-US" dirty="0"/>
          </a:p>
          <a:p>
            <a:r>
              <a:rPr lang="en-US" dirty="0"/>
              <a:t>A word on organic versus conventional fruits and vegetables.  If shopping on a budget organic is usually more expensive per ounce than conventional.  On those days it is less expensive, you might consider buying the organic---unless it is overripe. There continues to be a controversy about the safety of conventional produce.  Some advocacy organizations publish lists of “ dirty”  and “clean “produce.  Please note that the methods used to create these lists have been criticized by major health organizations as lacking in  scientific credibility. The amount of pesticides in growing crops is closely regulated by USDA and the Environmental Protection Agency. An and FDA and they maintain that the level of residue that may be found on both organic and conventionally grown crops is safe.</a:t>
            </a:r>
          </a:p>
          <a:p>
            <a:r>
              <a:rPr lang="en-US" dirty="0"/>
              <a:t>Even so, some people will choose organic over conventional.  Remind your participants to wash ALL produce before eating.</a:t>
            </a:r>
          </a:p>
          <a:p>
            <a:endParaRPr lang="en-US" dirty="0"/>
          </a:p>
          <a:p>
            <a:r>
              <a:rPr lang="en-US" dirty="0"/>
              <a:t>The advice from the American Academy of Pediatrics is important here. “Consuming fresh or frozen produce is of paramount importance. Families should not avoid consuming produce just because organics are not available or possible for the family to purchase.”  Read the American Academy of Pediatrics’ whole statement on food safety for children at:  https://www.aap.org/en/patient-care/environmental-health/promoting-healthy-environments-for-children/food-safety</a:t>
            </a:r>
          </a:p>
          <a:p>
            <a:endParaRPr lang="en-US" dirty="0"/>
          </a:p>
          <a:p>
            <a:r>
              <a:rPr lang="en-US" dirty="0"/>
              <a:t>You may have participants who hold beliefs that are different from what we present as facts.  Do not argue with them, repeat that the information and training you have received is from credentialed nutrition professionals.</a:t>
            </a:r>
          </a:p>
        </p:txBody>
      </p:sp>
      <p:sp>
        <p:nvSpPr>
          <p:cNvPr id="6" name="Footer Placeholder 5"/>
          <p:cNvSpPr>
            <a:spLocks noGrp="1"/>
          </p:cNvSpPr>
          <p:nvPr>
            <p:ph type="ftr" sz="quarter" idx="4"/>
          </p:nvPr>
        </p:nvSpPr>
        <p:spPr>
          <a:xfrm>
            <a:off x="0" y="6610774"/>
            <a:ext cx="4050453" cy="347002"/>
          </a:xfrm>
          <a:prstGeom prst="rect">
            <a:avLst/>
          </a:prstGeom>
        </p:spPr>
        <p:txBody>
          <a:bodyPr vert="horz" lIns="93177" tIns="46589" rIns="93177" bIns="46589" rtlCol="0" anchor="b"/>
          <a:lstStyle>
            <a:lvl1pPr algn="l">
              <a:defRPr sz="1200"/>
            </a:lvl1pPr>
          </a:lstStyle>
          <a:p>
            <a:endParaRPr dirty="0"/>
          </a:p>
        </p:txBody>
      </p:sp>
      <p:sp>
        <p:nvSpPr>
          <p:cNvPr id="7" name="Slide Number Placeholder 6"/>
          <p:cNvSpPr>
            <a:spLocks noGrp="1"/>
          </p:cNvSpPr>
          <p:nvPr>
            <p:ph type="sldNum" sz="quarter" idx="5"/>
          </p:nvPr>
        </p:nvSpPr>
        <p:spPr>
          <a:xfrm>
            <a:off x="5295125" y="6610774"/>
            <a:ext cx="4050453" cy="347002"/>
          </a:xfrm>
          <a:prstGeom prst="rect">
            <a:avLst/>
          </a:prstGeom>
        </p:spPr>
        <p:txBody>
          <a:bodyPr vert="horz" lIns="93177" tIns="46589" rIns="93177" bIns="46589" rtlCol="0" anchor="b"/>
          <a:lstStyle>
            <a:lvl1pPr algn="r">
              <a:defRPr sz="1200"/>
            </a:lvl1pPr>
          </a:lstStyle>
          <a:p>
            <a:r>
              <a:rPr lang="cs-CZ"/>
              <a: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50453" cy="348615"/>
          </a:xfrm>
          <a:prstGeom prst="rect">
            <a:avLst/>
          </a:prstGeom>
        </p:spPr>
        <p:txBody>
          <a:bodyPr vert="horz" lIns="93177" tIns="46589" rIns="93177" bIns="46589" rtlCol="0"/>
          <a:lstStyle>
            <a:lvl1pPr algn="l">
              <a:defRPr sz="1200"/>
            </a:lvl1pPr>
          </a:lstStyle>
          <a:p>
            <a:endParaRPr dirty="0"/>
          </a:p>
        </p:txBody>
      </p:sp>
      <p:sp>
        <p:nvSpPr>
          <p:cNvPr id="3" name="Date Placeholder 2"/>
          <p:cNvSpPr>
            <a:spLocks noGrp="1"/>
          </p:cNvSpPr>
          <p:nvPr>
            <p:ph type="dt" idx="1"/>
          </p:nvPr>
        </p:nvSpPr>
        <p:spPr>
          <a:xfrm>
            <a:off x="5295125" y="0"/>
            <a:ext cx="4050453" cy="348615"/>
          </a:xfrm>
          <a:prstGeom prst="rect">
            <a:avLst/>
          </a:prstGeom>
        </p:spPr>
        <p:txBody>
          <a:bodyPr vert="horz" lIns="93177" tIns="46589" rIns="93177" bIns="46589"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354263" y="520700"/>
            <a:ext cx="4638675" cy="2609850"/>
          </a:xfrm>
          <a:prstGeom prst="rect">
            <a:avLst/>
          </a:prstGeom>
          <a:noFill/>
          <a:ln w="12700">
            <a:solidFill>
              <a:prstClr val="black"/>
            </a:solidFill>
          </a:ln>
        </p:spPr>
        <p:txBody>
          <a:bodyPr vert="horz" lIns="93177" tIns="46589" rIns="93177" bIns="46589" rtlCol="0" anchor="ctr"/>
          <a:lstStyle/>
          <a:p>
            <a:endParaRPr dirty="0"/>
          </a:p>
        </p:txBody>
      </p:sp>
      <p:sp>
        <p:nvSpPr>
          <p:cNvPr id="5" name="Notes Placeholder 4"/>
          <p:cNvSpPr>
            <a:spLocks noGrp="1"/>
          </p:cNvSpPr>
          <p:nvPr>
            <p:ph type="body" sz="quarter" idx="3"/>
          </p:nvPr>
        </p:nvSpPr>
        <p:spPr>
          <a:xfrm>
            <a:off x="934720" y="3305386"/>
            <a:ext cx="7477760" cy="3132694"/>
          </a:xfrm>
          <a:prstGeom prst="rect">
            <a:avLst/>
          </a:prstGeom>
        </p:spPr>
        <p:txBody>
          <a:bodyPr vert="horz" lIns="93177" tIns="46589" rIns="93177" bIns="46589" rtlCol="0"/>
          <a:lstStyle/>
          <a:p>
            <a:r>
              <a:rPr lang="en-US" dirty="0"/>
              <a:t>Before we start, just a reminder that My Plate is a healthy way of eating.  If you or a family member has a chronic condition that diet impacts, you still start with MyPlate and then make some changes to meet their needs. </a:t>
            </a:r>
          </a:p>
          <a:p>
            <a:endParaRPr lang="en-US" dirty="0"/>
          </a:p>
          <a:p>
            <a:r>
              <a:rPr lang="en-US" dirty="0"/>
              <a:t>Also, the best tool for picking healthy foods is the Nutrition Facts label.  We will use that throughout the tour as well. Make sure you know where to find nutrition information about a food product using the Nutrition Facts label.</a:t>
            </a:r>
          </a:p>
        </p:txBody>
      </p:sp>
      <p:sp>
        <p:nvSpPr>
          <p:cNvPr id="6" name="Footer Placeholder 5"/>
          <p:cNvSpPr>
            <a:spLocks noGrp="1"/>
          </p:cNvSpPr>
          <p:nvPr>
            <p:ph type="ftr" sz="quarter" idx="4"/>
          </p:nvPr>
        </p:nvSpPr>
        <p:spPr>
          <a:xfrm>
            <a:off x="0" y="6610774"/>
            <a:ext cx="4050453" cy="347002"/>
          </a:xfrm>
          <a:prstGeom prst="rect">
            <a:avLst/>
          </a:prstGeom>
        </p:spPr>
        <p:txBody>
          <a:bodyPr vert="horz" lIns="93177" tIns="46589" rIns="93177" bIns="46589" rtlCol="0" anchor="b"/>
          <a:lstStyle>
            <a:lvl1pPr algn="l">
              <a:defRPr sz="1200"/>
            </a:lvl1pPr>
          </a:lstStyle>
          <a:p>
            <a:endParaRPr dirty="0"/>
          </a:p>
        </p:txBody>
      </p:sp>
      <p:sp>
        <p:nvSpPr>
          <p:cNvPr id="7" name="Slide Number Placeholder 6"/>
          <p:cNvSpPr>
            <a:spLocks noGrp="1"/>
          </p:cNvSpPr>
          <p:nvPr>
            <p:ph type="sldNum" sz="quarter" idx="5"/>
          </p:nvPr>
        </p:nvSpPr>
        <p:spPr>
          <a:xfrm>
            <a:off x="5295125" y="6610774"/>
            <a:ext cx="4050453" cy="347002"/>
          </a:xfrm>
          <a:prstGeom prst="rect">
            <a:avLst/>
          </a:prstGeom>
        </p:spPr>
        <p:txBody>
          <a:bodyPr vert="horz" lIns="93177" tIns="46589" rIns="93177" bIns="46589" rtlCol="0" anchor="b"/>
          <a:lstStyle>
            <a:lvl1pPr algn="r">
              <a:defRPr sz="1200"/>
            </a:lvl1pPr>
          </a:lstStyle>
          <a:p>
            <a:r>
              <a:rPr lang="cs-CZ"/>
              <a:t>‹#›</a:t>
            </a:r>
          </a:p>
        </p:txBody>
      </p:sp>
    </p:spTree>
    <p:extLst>
      <p:ext uri="{BB962C8B-B14F-4D97-AF65-F5344CB8AC3E}">
        <p14:creationId xmlns:p14="http://schemas.microsoft.com/office/powerpoint/2010/main" val="26103326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50453" cy="348615"/>
          </a:xfrm>
          <a:prstGeom prst="rect">
            <a:avLst/>
          </a:prstGeom>
        </p:spPr>
        <p:txBody>
          <a:bodyPr vert="horz" lIns="93177" tIns="46589" rIns="93177" bIns="46589" rtlCol="0"/>
          <a:lstStyle>
            <a:lvl1pPr algn="l">
              <a:defRPr sz="1200"/>
            </a:lvl1pPr>
          </a:lstStyle>
          <a:p>
            <a:endParaRPr dirty="0"/>
          </a:p>
        </p:txBody>
      </p:sp>
      <p:sp>
        <p:nvSpPr>
          <p:cNvPr id="3" name="Date Placeholder 2"/>
          <p:cNvSpPr>
            <a:spLocks noGrp="1"/>
          </p:cNvSpPr>
          <p:nvPr>
            <p:ph type="dt" idx="1"/>
          </p:nvPr>
        </p:nvSpPr>
        <p:spPr>
          <a:xfrm>
            <a:off x="5295125" y="0"/>
            <a:ext cx="4050453" cy="348615"/>
          </a:xfrm>
          <a:prstGeom prst="rect">
            <a:avLst/>
          </a:prstGeom>
        </p:spPr>
        <p:txBody>
          <a:bodyPr vert="horz" lIns="93177" tIns="46589" rIns="93177" bIns="46589"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354263" y="520700"/>
            <a:ext cx="4638675" cy="2609850"/>
          </a:xfrm>
          <a:prstGeom prst="rect">
            <a:avLst/>
          </a:prstGeom>
          <a:noFill/>
          <a:ln w="12700">
            <a:solidFill>
              <a:prstClr val="black"/>
            </a:solidFill>
          </a:ln>
        </p:spPr>
        <p:txBody>
          <a:bodyPr vert="horz" lIns="93177" tIns="46589" rIns="93177" bIns="46589" rtlCol="0" anchor="ctr"/>
          <a:lstStyle/>
          <a:p>
            <a:endParaRPr dirty="0"/>
          </a:p>
        </p:txBody>
      </p:sp>
      <p:sp>
        <p:nvSpPr>
          <p:cNvPr id="5" name="Notes Placeholder 4"/>
          <p:cNvSpPr>
            <a:spLocks noGrp="1"/>
          </p:cNvSpPr>
          <p:nvPr>
            <p:ph type="body" sz="quarter" idx="3"/>
          </p:nvPr>
        </p:nvSpPr>
        <p:spPr>
          <a:xfrm>
            <a:off x="934720" y="3305386"/>
            <a:ext cx="7477760" cy="3132694"/>
          </a:xfrm>
          <a:prstGeom prst="rect">
            <a:avLst/>
          </a:prstGeom>
        </p:spPr>
        <p:txBody>
          <a:bodyPr vert="horz" lIns="93177" tIns="46589" rIns="93177" bIns="46589" rtlCol="0"/>
          <a:lstStyle/>
          <a:p>
            <a:r>
              <a:rPr lang="en-US" dirty="0"/>
              <a:t>There are other helpful shelf tags that can make it easier to identify healthy food choices.</a:t>
            </a:r>
          </a:p>
          <a:p>
            <a:endParaRPr lang="en-US" dirty="0"/>
          </a:p>
          <a:p>
            <a:r>
              <a:rPr lang="en-US" dirty="0"/>
              <a:t>We mentioned Food Lion participates in the Guiding Stars program.  This does not replace the information on the Nutrition Facts label, but helps you find the healthier products in sections of the store.</a:t>
            </a:r>
          </a:p>
          <a:p>
            <a:r>
              <a:rPr lang="en-US" dirty="0"/>
              <a:t>If you are a FL shopper, have you noticed them?  The stars, 1,2, or 3 help identify the healthier choice among like product. For example a cereal with 3 stars would be a better choice than a cereal with 1 or no stars.  It does not compare unlike foods.  A cereal with 3 stars may or might not be a better choice than a fruit with 3 stars.  The stars are assigned based on scientific research to identify foods with more vitamins, minerals, fiber, whole grains, omega 3s. and less Saturated Fat,Trans Fat, Added Sodium, Added Sugars, Additives to Limit.  ,Specific nutrients and ingredients contribute to foods earning or losing points. Nutrients that are best to limit in our diets cause a food to lose points. Nutrients we should generally be eating more of cause a food to earn points.   </a:t>
            </a:r>
          </a:p>
          <a:p>
            <a:r>
              <a:rPr lang="en-US" dirty="0"/>
              <a:t>You can learn more at https://guidingstars.com.  If you shop </a:t>
            </a:r>
            <a:r>
              <a:rPr lang="en-US" dirty="0" err="1"/>
              <a:t>foodlion</a:t>
            </a:r>
            <a:r>
              <a:rPr lang="en-US" dirty="0"/>
              <a:t> on line  you will see Guiding Stars  in </a:t>
            </a:r>
            <a:r>
              <a:rPr lang="en-US" dirty="0" err="1"/>
              <a:t>th</a:t>
            </a:r>
            <a:r>
              <a:rPr lang="en-US" dirty="0"/>
              <a:t> Quick Facts section of the food product</a:t>
            </a:r>
          </a:p>
          <a:p>
            <a:endParaRPr lang="en-US" dirty="0"/>
          </a:p>
          <a:p>
            <a:r>
              <a:rPr lang="en-US" dirty="0"/>
              <a:t>Many of you know WIC stands for the Women Infants and Children’s program.  These are healthy foods and beverages that low resource families with pregnant women and children under 5 years old may participate in.  They can only purchase items deemed as healthy and important for pregnancy, and children’s growth and development.</a:t>
            </a:r>
          </a:p>
          <a:p>
            <a:endParaRPr lang="en-US" dirty="0"/>
          </a:p>
          <a:p>
            <a:r>
              <a:rPr lang="en-US" dirty="0"/>
              <a:t>Unit pricing: This is often found on a shelf tag, or directly on a package of meat. It is the price per unit (lb, oz, piece) of a food (different than the retail price which is the total cost for a food item). You will demonstrate how to use unit price to compare foods of different brands or size packages to find the best buy.</a:t>
            </a:r>
          </a:p>
          <a:p>
            <a:endParaRPr lang="en-US" dirty="0"/>
          </a:p>
          <a:p>
            <a:r>
              <a:rPr lang="en-US" dirty="0"/>
              <a:t>Gluten Free: In the past Food Lion and other stores put gluten free in one area.  Here they are throughout the store and marked with tags.  I am only pointing them out to say that it does not mean a food or drink is healthier.  It is critical for those who have been diagnosed with celiac disease to know what foods have gluten in them. They are often more expensive than non-gluten free products.  Gluten free is not necessarily healthier for everyone.</a:t>
            </a:r>
          </a:p>
        </p:txBody>
      </p:sp>
      <p:sp>
        <p:nvSpPr>
          <p:cNvPr id="6" name="Footer Placeholder 5"/>
          <p:cNvSpPr>
            <a:spLocks noGrp="1"/>
          </p:cNvSpPr>
          <p:nvPr>
            <p:ph type="ftr" sz="quarter" idx="4"/>
          </p:nvPr>
        </p:nvSpPr>
        <p:spPr>
          <a:xfrm>
            <a:off x="0" y="6610774"/>
            <a:ext cx="4050453" cy="347002"/>
          </a:xfrm>
          <a:prstGeom prst="rect">
            <a:avLst/>
          </a:prstGeom>
        </p:spPr>
        <p:txBody>
          <a:bodyPr vert="horz" lIns="93177" tIns="46589" rIns="93177" bIns="46589" rtlCol="0" anchor="b"/>
          <a:lstStyle>
            <a:lvl1pPr algn="l">
              <a:defRPr sz="1200"/>
            </a:lvl1pPr>
          </a:lstStyle>
          <a:p>
            <a:endParaRPr dirty="0"/>
          </a:p>
        </p:txBody>
      </p:sp>
      <p:sp>
        <p:nvSpPr>
          <p:cNvPr id="7" name="Slide Number Placeholder 6"/>
          <p:cNvSpPr>
            <a:spLocks noGrp="1"/>
          </p:cNvSpPr>
          <p:nvPr>
            <p:ph type="sldNum" sz="quarter" idx="5"/>
          </p:nvPr>
        </p:nvSpPr>
        <p:spPr>
          <a:xfrm>
            <a:off x="5295125" y="6610774"/>
            <a:ext cx="4050453" cy="347002"/>
          </a:xfrm>
          <a:prstGeom prst="rect">
            <a:avLst/>
          </a:prstGeom>
        </p:spPr>
        <p:txBody>
          <a:bodyPr vert="horz" lIns="93177" tIns="46589" rIns="93177" bIns="46589" rtlCol="0" anchor="b"/>
          <a:lstStyle>
            <a:lvl1pPr algn="r">
              <a:defRPr sz="1200"/>
            </a:lvl1pPr>
          </a:lstStyle>
          <a:p>
            <a:r>
              <a:rPr lang="cs-CZ"/>
              <a: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50453" cy="348615"/>
          </a:xfrm>
          <a:prstGeom prst="rect">
            <a:avLst/>
          </a:prstGeom>
        </p:spPr>
        <p:txBody>
          <a:bodyPr vert="horz" lIns="93177" tIns="46589" rIns="93177" bIns="46589" rtlCol="0"/>
          <a:lstStyle>
            <a:lvl1pPr algn="l">
              <a:defRPr sz="1200"/>
            </a:lvl1pPr>
          </a:lstStyle>
          <a:p>
            <a:endParaRPr dirty="0"/>
          </a:p>
        </p:txBody>
      </p:sp>
      <p:sp>
        <p:nvSpPr>
          <p:cNvPr id="3" name="Date Placeholder 2"/>
          <p:cNvSpPr>
            <a:spLocks noGrp="1"/>
          </p:cNvSpPr>
          <p:nvPr>
            <p:ph type="dt" idx="1"/>
          </p:nvPr>
        </p:nvSpPr>
        <p:spPr>
          <a:xfrm>
            <a:off x="5295125" y="0"/>
            <a:ext cx="4050453" cy="348615"/>
          </a:xfrm>
          <a:prstGeom prst="rect">
            <a:avLst/>
          </a:prstGeom>
        </p:spPr>
        <p:txBody>
          <a:bodyPr vert="horz" lIns="93177" tIns="46589" rIns="93177" bIns="46589"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354263" y="520700"/>
            <a:ext cx="4638675" cy="2609850"/>
          </a:xfrm>
          <a:prstGeom prst="rect">
            <a:avLst/>
          </a:prstGeom>
          <a:noFill/>
          <a:ln w="12700">
            <a:solidFill>
              <a:prstClr val="black"/>
            </a:solidFill>
          </a:ln>
        </p:spPr>
        <p:txBody>
          <a:bodyPr vert="horz" lIns="93177" tIns="46589" rIns="93177" bIns="46589" rtlCol="0" anchor="ctr"/>
          <a:lstStyle/>
          <a:p>
            <a:endParaRPr dirty="0"/>
          </a:p>
        </p:txBody>
      </p:sp>
      <p:sp>
        <p:nvSpPr>
          <p:cNvPr id="5" name="Notes Placeholder 4"/>
          <p:cNvSpPr>
            <a:spLocks noGrp="1"/>
          </p:cNvSpPr>
          <p:nvPr>
            <p:ph type="body" sz="quarter" idx="3"/>
          </p:nvPr>
        </p:nvSpPr>
        <p:spPr>
          <a:xfrm>
            <a:off x="934720" y="3305386"/>
            <a:ext cx="7477760" cy="3132694"/>
          </a:xfrm>
          <a:prstGeom prst="rect">
            <a:avLst/>
          </a:prstGeom>
        </p:spPr>
        <p:txBody>
          <a:bodyPr vert="horz" lIns="93177" tIns="46589" rIns="93177" bIns="46589" rtlCol="0"/>
          <a:lstStyle/>
          <a:p>
            <a:r>
              <a:rPr lang="en-US" dirty="0"/>
              <a:t>Starting with Yogurt:    Greek yogurt is higher in protein.  Not everyone needs more protein so regular yogurt may be a cost effective choice.  Watch for added sugar.  Use the Nutrition Facts label to demonstrate where added sugar </a:t>
            </a:r>
            <a:r>
              <a:rPr lang="en-US" dirty="0" err="1"/>
              <a:t>is.Engage</a:t>
            </a:r>
            <a:r>
              <a:rPr lang="en-US" dirty="0"/>
              <a:t> your participants by asking them to show the group where added sugar is on the label.  And to find in the case a </a:t>
            </a:r>
            <a:r>
              <a:rPr lang="en-US" dirty="0" err="1"/>
              <a:t>yogur</a:t>
            </a:r>
            <a:r>
              <a:rPr lang="en-US" dirty="0"/>
              <a:t> with at least one star and tell the group how much added sugar is in it.</a:t>
            </a:r>
          </a:p>
          <a:p>
            <a:endParaRPr lang="en-US" dirty="0"/>
          </a:p>
          <a:p>
            <a:r>
              <a:rPr lang="en-US" dirty="0"/>
              <a:t>Then cheese.  We know that many people eat more cheese than is good for their heart.  So both eating less and picking lower saturated fat cheese is important. </a:t>
            </a:r>
          </a:p>
          <a:p>
            <a:endParaRPr lang="en-US" dirty="0"/>
          </a:p>
          <a:p>
            <a:r>
              <a:rPr lang="en-US" dirty="0"/>
              <a:t>Dairy and non-dairy beverages. Yogurt and cheese are great sources of protein and many other nutrients.  Milk especially is an excellent source of calcium, vitamins A and D.  We are looking for affordable products that are lower in saturated fat and added sugar.</a:t>
            </a:r>
          </a:p>
          <a:p>
            <a:endParaRPr lang="en-US" dirty="0"/>
          </a:p>
          <a:p>
            <a:r>
              <a:rPr lang="en-US" dirty="0"/>
              <a:t>Plant milks do NOT have a standard of identify so the manufacturers can change the ingredients all the time.  If you choose a plant-based milk, make sure you are getting the nutrients milk usually provides - protein, calcium, vitamin D, Vitamin A </a:t>
            </a:r>
          </a:p>
          <a:p>
            <a:endParaRPr lang="en-US" dirty="0"/>
          </a:p>
          <a:p>
            <a:r>
              <a:rPr lang="en-US" dirty="0"/>
              <a:t>You will need to demonstrate where on the Nutrition Facts you will find saturated </a:t>
            </a:r>
            <a:r>
              <a:rPr lang="en-US" dirty="0" err="1"/>
              <a:t>fat.Again</a:t>
            </a:r>
            <a:r>
              <a:rPr lang="en-US" dirty="0"/>
              <a:t> engage a participant to look at the label.</a:t>
            </a:r>
          </a:p>
          <a:p>
            <a:endParaRPr lang="en-US" dirty="0"/>
          </a:p>
          <a:p>
            <a:r>
              <a:rPr lang="en-US" b="1" dirty="0"/>
              <a:t>In the milk or yogurt section, ask a participant to select a product with 3 Guiding Stars or no Guiding Star and compare the differences using the Nutrition Facts label - with special attention to differences in saturated fat, added sugars, vitamins, and minerals.</a:t>
            </a:r>
          </a:p>
        </p:txBody>
      </p:sp>
      <p:sp>
        <p:nvSpPr>
          <p:cNvPr id="6" name="Footer Placeholder 5"/>
          <p:cNvSpPr>
            <a:spLocks noGrp="1"/>
          </p:cNvSpPr>
          <p:nvPr>
            <p:ph type="ftr" sz="quarter" idx="4"/>
          </p:nvPr>
        </p:nvSpPr>
        <p:spPr>
          <a:xfrm>
            <a:off x="0" y="6610774"/>
            <a:ext cx="4050453" cy="347002"/>
          </a:xfrm>
          <a:prstGeom prst="rect">
            <a:avLst/>
          </a:prstGeom>
        </p:spPr>
        <p:txBody>
          <a:bodyPr vert="horz" lIns="93177" tIns="46589" rIns="93177" bIns="46589" rtlCol="0" anchor="b"/>
          <a:lstStyle>
            <a:lvl1pPr algn="l">
              <a:defRPr sz="1200"/>
            </a:lvl1pPr>
          </a:lstStyle>
          <a:p>
            <a:endParaRPr dirty="0"/>
          </a:p>
        </p:txBody>
      </p:sp>
      <p:sp>
        <p:nvSpPr>
          <p:cNvPr id="7" name="Slide Number Placeholder 6"/>
          <p:cNvSpPr>
            <a:spLocks noGrp="1"/>
          </p:cNvSpPr>
          <p:nvPr>
            <p:ph type="sldNum" sz="quarter" idx="5"/>
          </p:nvPr>
        </p:nvSpPr>
        <p:spPr>
          <a:xfrm>
            <a:off x="5295125" y="6610774"/>
            <a:ext cx="4050453" cy="347002"/>
          </a:xfrm>
          <a:prstGeom prst="rect">
            <a:avLst/>
          </a:prstGeom>
        </p:spPr>
        <p:txBody>
          <a:bodyPr vert="horz" lIns="93177" tIns="46589" rIns="93177" bIns="46589" rtlCol="0" anchor="b"/>
          <a:lstStyle>
            <a:lvl1pPr algn="r">
              <a:defRPr sz="1200"/>
            </a:lvl1pPr>
          </a:lstStyle>
          <a:p>
            <a:r>
              <a:rPr lang="cs-CZ"/>
              <a: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50453" cy="348615"/>
          </a:xfrm>
          <a:prstGeom prst="rect">
            <a:avLst/>
          </a:prstGeom>
        </p:spPr>
        <p:txBody>
          <a:bodyPr vert="horz" lIns="93177" tIns="46589" rIns="93177" bIns="46589" rtlCol="0"/>
          <a:lstStyle>
            <a:lvl1pPr algn="l">
              <a:defRPr sz="1200"/>
            </a:lvl1pPr>
          </a:lstStyle>
          <a:p>
            <a:endParaRPr dirty="0"/>
          </a:p>
        </p:txBody>
      </p:sp>
      <p:sp>
        <p:nvSpPr>
          <p:cNvPr id="3" name="Date Placeholder 2"/>
          <p:cNvSpPr>
            <a:spLocks noGrp="1"/>
          </p:cNvSpPr>
          <p:nvPr>
            <p:ph type="dt" idx="1"/>
          </p:nvPr>
        </p:nvSpPr>
        <p:spPr>
          <a:xfrm>
            <a:off x="5295125" y="0"/>
            <a:ext cx="4050453" cy="348615"/>
          </a:xfrm>
          <a:prstGeom prst="rect">
            <a:avLst/>
          </a:prstGeom>
        </p:spPr>
        <p:txBody>
          <a:bodyPr vert="horz" lIns="93177" tIns="46589" rIns="93177" bIns="46589"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354263" y="520700"/>
            <a:ext cx="4638675" cy="2609850"/>
          </a:xfrm>
          <a:prstGeom prst="rect">
            <a:avLst/>
          </a:prstGeom>
          <a:noFill/>
          <a:ln w="12700">
            <a:solidFill>
              <a:prstClr val="black"/>
            </a:solidFill>
          </a:ln>
        </p:spPr>
        <p:txBody>
          <a:bodyPr vert="horz" lIns="93177" tIns="46589" rIns="93177" bIns="46589" rtlCol="0" anchor="ctr"/>
          <a:lstStyle/>
          <a:p>
            <a:endParaRPr dirty="0"/>
          </a:p>
        </p:txBody>
      </p:sp>
      <p:sp>
        <p:nvSpPr>
          <p:cNvPr id="5" name="Notes Placeholder 4"/>
          <p:cNvSpPr>
            <a:spLocks noGrp="1"/>
          </p:cNvSpPr>
          <p:nvPr>
            <p:ph type="body" sz="quarter" idx="3"/>
          </p:nvPr>
        </p:nvSpPr>
        <p:spPr>
          <a:xfrm>
            <a:off x="934720" y="3305386"/>
            <a:ext cx="7477760" cy="3132694"/>
          </a:xfrm>
          <a:prstGeom prst="rect">
            <a:avLst/>
          </a:prstGeom>
        </p:spPr>
        <p:txBody>
          <a:bodyPr vert="horz" lIns="93177" tIns="46589" rIns="93177" bIns="46589" rtlCol="0"/>
          <a:lstStyle/>
          <a:p>
            <a:r>
              <a:rPr lang="en-US" dirty="0"/>
              <a:t>We really don’t have time on this tour to say much here, but here are a few comments.</a:t>
            </a:r>
          </a:p>
          <a:p>
            <a:endParaRPr lang="en-US" dirty="0"/>
          </a:p>
          <a:p>
            <a:r>
              <a:rPr lang="en-US" dirty="0"/>
              <a:t>There probably are no products with  Guiding Stars in this section. These products are usually high in saturated and total fat, sodium and calories.  Many people in our community eat these products every day but they really aren't “everyday foods” for people eating healthfully. A poultry-based product like turkey sausage/bacon will generally have less saturated fat but is still a high in sodium and is best to limit  a  'sometimes.’ not everyday food.</a:t>
            </a:r>
          </a:p>
          <a:p>
            <a:endParaRPr lang="en-US" dirty="0"/>
          </a:p>
          <a:p>
            <a:r>
              <a:rPr lang="en-US" dirty="0"/>
              <a:t>The new plant based “meats” are made to look and mimic the flavors of meat.  These items may not be any healthier than the regular meat products.  Read the labels.  The plant-based products can be considered “ultra-processed”. “Ultra processed is a buzz word that does not have an accepted definition but does imply it is a not a health promoting food.   This is a good place to make sure your participants know where and how to look at the  ingredient list.  The ingredients are listed by weight.  The ingredient that is the heaviest is listed first, and it might be water.    These  plant based food  can also be more expensive. A better way to eat plant based and save money would be to incorporate more beans in your diet.  We will stop by the bean counter later</a:t>
            </a:r>
          </a:p>
          <a:p>
            <a:endParaRPr lang="en-US" dirty="0"/>
          </a:p>
          <a:p>
            <a:r>
              <a:rPr lang="en-US" dirty="0"/>
              <a:t>Though you won't spend much time in this section, this is a good place to point out where saturated fat and sodium can be found on the Nutrition Facts label.</a:t>
            </a:r>
          </a:p>
        </p:txBody>
      </p:sp>
      <p:sp>
        <p:nvSpPr>
          <p:cNvPr id="6" name="Footer Placeholder 5"/>
          <p:cNvSpPr>
            <a:spLocks noGrp="1"/>
          </p:cNvSpPr>
          <p:nvPr>
            <p:ph type="ftr" sz="quarter" idx="4"/>
          </p:nvPr>
        </p:nvSpPr>
        <p:spPr>
          <a:xfrm>
            <a:off x="0" y="6610774"/>
            <a:ext cx="4050453" cy="347002"/>
          </a:xfrm>
          <a:prstGeom prst="rect">
            <a:avLst/>
          </a:prstGeom>
        </p:spPr>
        <p:txBody>
          <a:bodyPr vert="horz" lIns="93177" tIns="46589" rIns="93177" bIns="46589" rtlCol="0" anchor="b"/>
          <a:lstStyle>
            <a:lvl1pPr algn="l">
              <a:defRPr sz="1200"/>
            </a:lvl1pPr>
          </a:lstStyle>
          <a:p>
            <a:endParaRPr dirty="0"/>
          </a:p>
        </p:txBody>
      </p:sp>
      <p:sp>
        <p:nvSpPr>
          <p:cNvPr id="7" name="Slide Number Placeholder 6"/>
          <p:cNvSpPr>
            <a:spLocks noGrp="1"/>
          </p:cNvSpPr>
          <p:nvPr>
            <p:ph type="sldNum" sz="quarter" idx="5"/>
          </p:nvPr>
        </p:nvSpPr>
        <p:spPr>
          <a:xfrm>
            <a:off x="5295125" y="6610774"/>
            <a:ext cx="4050453" cy="347002"/>
          </a:xfrm>
          <a:prstGeom prst="rect">
            <a:avLst/>
          </a:prstGeom>
        </p:spPr>
        <p:txBody>
          <a:bodyPr vert="horz" lIns="93177" tIns="46589" rIns="93177" bIns="46589" rtlCol="0" anchor="b"/>
          <a:lstStyle>
            <a:lvl1pPr algn="r">
              <a:defRPr sz="1200"/>
            </a:lvl1pPr>
          </a:lstStyle>
          <a:p>
            <a:r>
              <a:rPr lang="cs-CZ"/>
              <a: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50453" cy="348615"/>
          </a:xfrm>
          <a:prstGeom prst="rect">
            <a:avLst/>
          </a:prstGeom>
        </p:spPr>
        <p:txBody>
          <a:bodyPr vert="horz" lIns="93177" tIns="46589" rIns="93177" bIns="46589" rtlCol="0"/>
          <a:lstStyle>
            <a:lvl1pPr algn="l">
              <a:defRPr sz="1200"/>
            </a:lvl1pPr>
          </a:lstStyle>
          <a:p>
            <a:endParaRPr dirty="0"/>
          </a:p>
        </p:txBody>
      </p:sp>
      <p:sp>
        <p:nvSpPr>
          <p:cNvPr id="3" name="Date Placeholder 2"/>
          <p:cNvSpPr>
            <a:spLocks noGrp="1"/>
          </p:cNvSpPr>
          <p:nvPr>
            <p:ph type="dt" idx="1"/>
          </p:nvPr>
        </p:nvSpPr>
        <p:spPr>
          <a:xfrm>
            <a:off x="5295125" y="0"/>
            <a:ext cx="4050453" cy="348615"/>
          </a:xfrm>
          <a:prstGeom prst="rect">
            <a:avLst/>
          </a:prstGeom>
        </p:spPr>
        <p:txBody>
          <a:bodyPr vert="horz" lIns="93177" tIns="46589" rIns="93177" bIns="46589"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354263" y="520700"/>
            <a:ext cx="4638675" cy="2609850"/>
          </a:xfrm>
          <a:prstGeom prst="rect">
            <a:avLst/>
          </a:prstGeom>
          <a:noFill/>
          <a:ln w="12700">
            <a:solidFill>
              <a:prstClr val="black"/>
            </a:solidFill>
          </a:ln>
        </p:spPr>
        <p:txBody>
          <a:bodyPr vert="horz" lIns="93177" tIns="46589" rIns="93177" bIns="46589" rtlCol="0" anchor="ctr"/>
          <a:lstStyle/>
          <a:p>
            <a:endParaRPr dirty="0"/>
          </a:p>
        </p:txBody>
      </p:sp>
      <p:sp>
        <p:nvSpPr>
          <p:cNvPr id="5" name="Notes Placeholder 4"/>
          <p:cNvSpPr>
            <a:spLocks noGrp="1"/>
          </p:cNvSpPr>
          <p:nvPr>
            <p:ph type="body" sz="quarter" idx="3"/>
          </p:nvPr>
        </p:nvSpPr>
        <p:spPr>
          <a:xfrm>
            <a:off x="934720" y="3305386"/>
            <a:ext cx="7477760" cy="3132694"/>
          </a:xfrm>
          <a:prstGeom prst="rect">
            <a:avLst/>
          </a:prstGeom>
        </p:spPr>
        <p:txBody>
          <a:bodyPr vert="horz" lIns="93177" tIns="46589" rIns="93177" bIns="46589" rtlCol="0"/>
          <a:lstStyle/>
          <a:p>
            <a:r>
              <a:rPr lang="en-US" dirty="0"/>
              <a:t>Many people in our area get only about 15 grams of dietary fiber a day and would be better off if they had closer to 30 grams. They would be constipated less and have better control of their blood sugar and weight.</a:t>
            </a:r>
          </a:p>
          <a:p>
            <a:endParaRPr lang="en-US" dirty="0"/>
          </a:p>
          <a:p>
            <a:r>
              <a:rPr lang="en-US" dirty="0"/>
              <a:t>Cereals are also places where children especially, get too much added sugar.    The American Heart Association recommends that children and women limit their intake of added sugar to 25 grams a day. One serving of a sweetened cereal can provide a substantial part of that.</a:t>
            </a:r>
          </a:p>
          <a:p>
            <a:endParaRPr lang="en-US" dirty="0"/>
          </a:p>
          <a:p>
            <a:r>
              <a:rPr lang="en-US" b="1" dirty="0"/>
              <a:t>You will ask a participant to select a cereal with 2-3 Guiding Stars and compare it to a cereal with no Guiding Stars. Look at differences in dietary  fiber and added sugar.</a:t>
            </a:r>
          </a:p>
          <a:p>
            <a:endParaRPr lang="en-US" b="1" dirty="0"/>
          </a:p>
          <a:p>
            <a:r>
              <a:rPr lang="en-US" dirty="0"/>
              <a:t>This is also a good place to look at the price differences between Store Brands and Brand Names cereals…. Like the Food Lion </a:t>
            </a:r>
            <a:r>
              <a:rPr lang="en-US" dirty="0" err="1"/>
              <a:t>tasteeos</a:t>
            </a:r>
            <a:r>
              <a:rPr lang="en-US" dirty="0"/>
              <a:t> and brand name cheerios.   Also look at unit pricing between a big box and a smaller box of cereal</a:t>
            </a:r>
          </a:p>
          <a:p>
            <a:endParaRPr lang="en-US" dirty="0"/>
          </a:p>
        </p:txBody>
      </p:sp>
      <p:sp>
        <p:nvSpPr>
          <p:cNvPr id="6" name="Footer Placeholder 5"/>
          <p:cNvSpPr>
            <a:spLocks noGrp="1"/>
          </p:cNvSpPr>
          <p:nvPr>
            <p:ph type="ftr" sz="quarter" idx="4"/>
          </p:nvPr>
        </p:nvSpPr>
        <p:spPr>
          <a:xfrm>
            <a:off x="0" y="6610774"/>
            <a:ext cx="4050453" cy="347002"/>
          </a:xfrm>
          <a:prstGeom prst="rect">
            <a:avLst/>
          </a:prstGeom>
        </p:spPr>
        <p:txBody>
          <a:bodyPr vert="horz" lIns="93177" tIns="46589" rIns="93177" bIns="46589" rtlCol="0" anchor="b"/>
          <a:lstStyle>
            <a:lvl1pPr algn="l">
              <a:defRPr sz="1200"/>
            </a:lvl1pPr>
          </a:lstStyle>
          <a:p>
            <a:endParaRPr dirty="0"/>
          </a:p>
        </p:txBody>
      </p:sp>
      <p:sp>
        <p:nvSpPr>
          <p:cNvPr id="7" name="Slide Number Placeholder 6"/>
          <p:cNvSpPr>
            <a:spLocks noGrp="1"/>
          </p:cNvSpPr>
          <p:nvPr>
            <p:ph type="sldNum" sz="quarter" idx="5"/>
          </p:nvPr>
        </p:nvSpPr>
        <p:spPr>
          <a:xfrm>
            <a:off x="5295125" y="6610774"/>
            <a:ext cx="4050453" cy="347002"/>
          </a:xfrm>
          <a:prstGeom prst="rect">
            <a:avLst/>
          </a:prstGeom>
        </p:spPr>
        <p:txBody>
          <a:bodyPr vert="horz" lIns="93177" tIns="46589" rIns="93177" bIns="46589" rtlCol="0" anchor="b"/>
          <a:lstStyle>
            <a:lvl1pPr algn="r">
              <a:defRPr sz="1200"/>
            </a:lvl1pPr>
          </a:lstStyle>
          <a:p>
            <a:r>
              <a:rPr lang="cs-CZ"/>
              <a: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50453" cy="348615"/>
          </a:xfrm>
          <a:prstGeom prst="rect">
            <a:avLst/>
          </a:prstGeom>
        </p:spPr>
        <p:txBody>
          <a:bodyPr vert="horz" lIns="93177" tIns="46589" rIns="93177" bIns="46589" rtlCol="0"/>
          <a:lstStyle>
            <a:lvl1pPr algn="l">
              <a:defRPr sz="1200"/>
            </a:lvl1pPr>
          </a:lstStyle>
          <a:p>
            <a:endParaRPr dirty="0"/>
          </a:p>
        </p:txBody>
      </p:sp>
      <p:sp>
        <p:nvSpPr>
          <p:cNvPr id="3" name="Date Placeholder 2"/>
          <p:cNvSpPr>
            <a:spLocks noGrp="1"/>
          </p:cNvSpPr>
          <p:nvPr>
            <p:ph type="dt" idx="1"/>
          </p:nvPr>
        </p:nvSpPr>
        <p:spPr>
          <a:xfrm>
            <a:off x="5295125" y="0"/>
            <a:ext cx="4050453" cy="348615"/>
          </a:xfrm>
          <a:prstGeom prst="rect">
            <a:avLst/>
          </a:prstGeom>
        </p:spPr>
        <p:txBody>
          <a:bodyPr vert="horz" lIns="93177" tIns="46589" rIns="93177" bIns="46589"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354263" y="520700"/>
            <a:ext cx="4638675" cy="2609850"/>
          </a:xfrm>
          <a:prstGeom prst="rect">
            <a:avLst/>
          </a:prstGeom>
          <a:noFill/>
          <a:ln w="12700">
            <a:solidFill>
              <a:prstClr val="black"/>
            </a:solidFill>
          </a:ln>
        </p:spPr>
        <p:txBody>
          <a:bodyPr vert="horz" lIns="93177" tIns="46589" rIns="93177" bIns="46589" rtlCol="0" anchor="ctr"/>
          <a:lstStyle/>
          <a:p>
            <a:endParaRPr dirty="0"/>
          </a:p>
        </p:txBody>
      </p:sp>
      <p:sp>
        <p:nvSpPr>
          <p:cNvPr id="5" name="Notes Placeholder 4"/>
          <p:cNvSpPr>
            <a:spLocks noGrp="1"/>
          </p:cNvSpPr>
          <p:nvPr>
            <p:ph type="body" sz="quarter" idx="3"/>
          </p:nvPr>
        </p:nvSpPr>
        <p:spPr>
          <a:xfrm>
            <a:off x="934720" y="3305386"/>
            <a:ext cx="7477760" cy="3132694"/>
          </a:xfrm>
          <a:prstGeom prst="rect">
            <a:avLst/>
          </a:prstGeom>
        </p:spPr>
        <p:txBody>
          <a:bodyPr vert="horz" lIns="93177" tIns="46589" rIns="93177" bIns="46589" rtlCol="0"/>
          <a:lstStyle/>
          <a:p>
            <a:r>
              <a:rPr lang="en-US" dirty="0"/>
              <a:t>You probably have heard that 100% juice is the healthiest.  Even so, the recommendation is that children get no more than 4 ounces (1/2 cup) per day and teens and adults get no more than 8 ounces (1 cup) per day. They have a lot of calories and not so much other nutrition.</a:t>
            </a:r>
          </a:p>
          <a:p>
            <a:endParaRPr lang="en-US" dirty="0"/>
          </a:p>
          <a:p>
            <a:r>
              <a:rPr lang="en-US" dirty="0"/>
              <a:t>If you or a family member has diabetes, it may be best to avoid even 100% fruit juices or limit intake to &lt;4oz per day. A diet juice contains less juice and is sweetened with nonnutritive sweeteners. It does not provide much nutrition, but contains no added sugars. </a:t>
            </a:r>
          </a:p>
          <a:p>
            <a:endParaRPr lang="en-US" dirty="0"/>
          </a:p>
          <a:p>
            <a:r>
              <a:rPr lang="en-US" dirty="0"/>
              <a:t>Some 100% juices are blended with less expensive juices like apple juice that have been stripped of flavor and nutrients and are in essence sugar water.</a:t>
            </a:r>
          </a:p>
          <a:p>
            <a:endParaRPr lang="en-US" dirty="0"/>
          </a:p>
          <a:p>
            <a:r>
              <a:rPr lang="en-US" dirty="0"/>
              <a:t>Save money by drinking tap water.</a:t>
            </a:r>
          </a:p>
        </p:txBody>
      </p:sp>
      <p:sp>
        <p:nvSpPr>
          <p:cNvPr id="6" name="Footer Placeholder 5"/>
          <p:cNvSpPr>
            <a:spLocks noGrp="1"/>
          </p:cNvSpPr>
          <p:nvPr>
            <p:ph type="ftr" sz="quarter" idx="4"/>
          </p:nvPr>
        </p:nvSpPr>
        <p:spPr>
          <a:xfrm>
            <a:off x="0" y="6610774"/>
            <a:ext cx="4050453" cy="347002"/>
          </a:xfrm>
          <a:prstGeom prst="rect">
            <a:avLst/>
          </a:prstGeom>
        </p:spPr>
        <p:txBody>
          <a:bodyPr vert="horz" lIns="93177" tIns="46589" rIns="93177" bIns="46589" rtlCol="0" anchor="b"/>
          <a:lstStyle>
            <a:lvl1pPr algn="l">
              <a:defRPr sz="1200"/>
            </a:lvl1pPr>
          </a:lstStyle>
          <a:p>
            <a:endParaRPr dirty="0"/>
          </a:p>
        </p:txBody>
      </p:sp>
      <p:sp>
        <p:nvSpPr>
          <p:cNvPr id="7" name="Slide Number Placeholder 6"/>
          <p:cNvSpPr>
            <a:spLocks noGrp="1"/>
          </p:cNvSpPr>
          <p:nvPr>
            <p:ph type="sldNum" sz="quarter" idx="5"/>
          </p:nvPr>
        </p:nvSpPr>
        <p:spPr>
          <a:xfrm>
            <a:off x="5295125" y="6610774"/>
            <a:ext cx="4050453" cy="347002"/>
          </a:xfrm>
          <a:prstGeom prst="rect">
            <a:avLst/>
          </a:prstGeom>
        </p:spPr>
        <p:txBody>
          <a:bodyPr vert="horz" lIns="93177" tIns="46589" rIns="93177" bIns="46589" rtlCol="0" anchor="b"/>
          <a:lstStyle>
            <a:lvl1pPr algn="r">
              <a:defRPr sz="1200"/>
            </a:lvl1pPr>
          </a:lstStyle>
          <a:p>
            <a:r>
              <a:rPr lang="cs-CZ"/>
              <a: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50453" cy="348615"/>
          </a:xfrm>
          <a:prstGeom prst="rect">
            <a:avLst/>
          </a:prstGeom>
        </p:spPr>
        <p:txBody>
          <a:bodyPr vert="horz" lIns="93177" tIns="46589" rIns="93177" bIns="46589" rtlCol="0"/>
          <a:lstStyle>
            <a:lvl1pPr algn="l">
              <a:defRPr sz="1200"/>
            </a:lvl1pPr>
          </a:lstStyle>
          <a:p>
            <a:endParaRPr dirty="0"/>
          </a:p>
        </p:txBody>
      </p:sp>
      <p:sp>
        <p:nvSpPr>
          <p:cNvPr id="3" name="Date Placeholder 2"/>
          <p:cNvSpPr>
            <a:spLocks noGrp="1"/>
          </p:cNvSpPr>
          <p:nvPr>
            <p:ph type="dt" idx="1"/>
          </p:nvPr>
        </p:nvSpPr>
        <p:spPr>
          <a:xfrm>
            <a:off x="5295125" y="0"/>
            <a:ext cx="4050453" cy="348615"/>
          </a:xfrm>
          <a:prstGeom prst="rect">
            <a:avLst/>
          </a:prstGeom>
        </p:spPr>
        <p:txBody>
          <a:bodyPr vert="horz" lIns="93177" tIns="46589" rIns="93177" bIns="46589"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354263" y="520700"/>
            <a:ext cx="4638675" cy="2609850"/>
          </a:xfrm>
          <a:prstGeom prst="rect">
            <a:avLst/>
          </a:prstGeom>
          <a:noFill/>
          <a:ln w="12700">
            <a:solidFill>
              <a:prstClr val="black"/>
            </a:solidFill>
          </a:ln>
        </p:spPr>
        <p:txBody>
          <a:bodyPr vert="horz" lIns="93177" tIns="46589" rIns="93177" bIns="46589" rtlCol="0" anchor="ctr"/>
          <a:lstStyle/>
          <a:p>
            <a:endParaRPr dirty="0"/>
          </a:p>
        </p:txBody>
      </p:sp>
      <p:sp>
        <p:nvSpPr>
          <p:cNvPr id="5" name="Notes Placeholder 4"/>
          <p:cNvSpPr>
            <a:spLocks noGrp="1"/>
          </p:cNvSpPr>
          <p:nvPr>
            <p:ph type="body" sz="quarter" idx="3"/>
          </p:nvPr>
        </p:nvSpPr>
        <p:spPr>
          <a:xfrm>
            <a:off x="934720" y="3305386"/>
            <a:ext cx="7477760" cy="3132694"/>
          </a:xfrm>
          <a:prstGeom prst="rect">
            <a:avLst/>
          </a:prstGeom>
        </p:spPr>
        <p:txBody>
          <a:bodyPr vert="horz" lIns="93177" tIns="46589" rIns="93177" bIns="46589" rtlCol="0"/>
          <a:lstStyle/>
          <a:p>
            <a:r>
              <a:rPr lang="en-US" dirty="0"/>
              <a:t>We have already said that most Americans do not get enough fiber. This is a good section to talk about whole grains and how we can identify them using the ingredient list. It may be good to point out that front-of-package claims, color, and names of products can be misleading. </a:t>
            </a:r>
          </a:p>
          <a:p>
            <a:endParaRPr lang="en-US" dirty="0"/>
          </a:p>
          <a:p>
            <a:r>
              <a:rPr lang="en-US" dirty="0"/>
              <a:t>Whole grains are good sources of dietary fiber. You can also use the Nutrition Facts label to identify high-fiber sources. A simple way to tell if a serving of a food is a good source of fiber is to look at the %DV - 10% or more is considered a good source and 20% or more is considered an excellent source. </a:t>
            </a:r>
          </a:p>
          <a:p>
            <a:endParaRPr lang="en-US" dirty="0"/>
          </a:p>
          <a:p>
            <a:r>
              <a:rPr lang="en-US" b="1" dirty="0"/>
              <a:t>Ask your group to practice identifying whole grains and determining if a food is a good source of dietary fiber.  For your own benefit to learn more about whole grains there are great materials  on the website:  https://wholegrainscouncil.org.  During this tour we don’t have time to stop and look at all the grains you might find near the rice section of the store. If this is important to your audience or if you have a vegetarian group you might skip the meat section and  spend more time on aisle 3.</a:t>
            </a:r>
          </a:p>
        </p:txBody>
      </p:sp>
      <p:sp>
        <p:nvSpPr>
          <p:cNvPr id="6" name="Footer Placeholder 5"/>
          <p:cNvSpPr>
            <a:spLocks noGrp="1"/>
          </p:cNvSpPr>
          <p:nvPr>
            <p:ph type="ftr" sz="quarter" idx="4"/>
          </p:nvPr>
        </p:nvSpPr>
        <p:spPr>
          <a:xfrm>
            <a:off x="0" y="6610774"/>
            <a:ext cx="4050453" cy="347002"/>
          </a:xfrm>
          <a:prstGeom prst="rect">
            <a:avLst/>
          </a:prstGeom>
        </p:spPr>
        <p:txBody>
          <a:bodyPr vert="horz" lIns="93177" tIns="46589" rIns="93177" bIns="46589" rtlCol="0" anchor="b"/>
          <a:lstStyle>
            <a:lvl1pPr algn="l">
              <a:defRPr sz="1200"/>
            </a:lvl1pPr>
          </a:lstStyle>
          <a:p>
            <a:endParaRPr dirty="0"/>
          </a:p>
        </p:txBody>
      </p:sp>
      <p:sp>
        <p:nvSpPr>
          <p:cNvPr id="7" name="Slide Number Placeholder 6"/>
          <p:cNvSpPr>
            <a:spLocks noGrp="1"/>
          </p:cNvSpPr>
          <p:nvPr>
            <p:ph type="sldNum" sz="quarter" idx="5"/>
          </p:nvPr>
        </p:nvSpPr>
        <p:spPr>
          <a:xfrm>
            <a:off x="5295125" y="6610774"/>
            <a:ext cx="4050453" cy="347002"/>
          </a:xfrm>
          <a:prstGeom prst="rect">
            <a:avLst/>
          </a:prstGeom>
        </p:spPr>
        <p:txBody>
          <a:bodyPr vert="horz" lIns="93177" tIns="46589" rIns="93177" bIns="46589" rtlCol="0" anchor="b"/>
          <a:lstStyle>
            <a:lvl1pPr algn="r">
              <a:defRPr sz="1200"/>
            </a:lvl1pPr>
          </a:lstStyle>
          <a:p>
            <a:r>
              <a:rPr lang="cs-CZ"/>
              <a: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50453" cy="348615"/>
          </a:xfrm>
          <a:prstGeom prst="rect">
            <a:avLst/>
          </a:prstGeom>
        </p:spPr>
        <p:txBody>
          <a:bodyPr vert="horz" lIns="93177" tIns="46589" rIns="93177" bIns="46589" rtlCol="0"/>
          <a:lstStyle>
            <a:lvl1pPr algn="l">
              <a:defRPr sz="1200"/>
            </a:lvl1pPr>
          </a:lstStyle>
          <a:p>
            <a:endParaRPr dirty="0"/>
          </a:p>
        </p:txBody>
      </p:sp>
      <p:sp>
        <p:nvSpPr>
          <p:cNvPr id="3" name="Date Placeholder 2"/>
          <p:cNvSpPr>
            <a:spLocks noGrp="1"/>
          </p:cNvSpPr>
          <p:nvPr>
            <p:ph type="dt" idx="1"/>
          </p:nvPr>
        </p:nvSpPr>
        <p:spPr>
          <a:xfrm>
            <a:off x="5295125" y="0"/>
            <a:ext cx="4050453" cy="348615"/>
          </a:xfrm>
          <a:prstGeom prst="rect">
            <a:avLst/>
          </a:prstGeom>
        </p:spPr>
        <p:txBody>
          <a:bodyPr vert="horz" lIns="93177" tIns="46589" rIns="93177" bIns="46589"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354263" y="520700"/>
            <a:ext cx="4638675" cy="2609850"/>
          </a:xfrm>
          <a:prstGeom prst="rect">
            <a:avLst/>
          </a:prstGeom>
          <a:noFill/>
          <a:ln w="12700">
            <a:solidFill>
              <a:prstClr val="black"/>
            </a:solidFill>
          </a:ln>
        </p:spPr>
        <p:txBody>
          <a:bodyPr vert="horz" lIns="93177" tIns="46589" rIns="93177" bIns="46589" rtlCol="0" anchor="ctr"/>
          <a:lstStyle/>
          <a:p>
            <a:endParaRPr dirty="0"/>
          </a:p>
        </p:txBody>
      </p:sp>
      <p:sp>
        <p:nvSpPr>
          <p:cNvPr id="5" name="Notes Placeholder 4"/>
          <p:cNvSpPr>
            <a:spLocks noGrp="1"/>
          </p:cNvSpPr>
          <p:nvPr>
            <p:ph type="body" sz="quarter" idx="3"/>
          </p:nvPr>
        </p:nvSpPr>
        <p:spPr>
          <a:xfrm>
            <a:off x="934720" y="3305386"/>
            <a:ext cx="7477760" cy="3132694"/>
          </a:xfrm>
          <a:prstGeom prst="rect">
            <a:avLst/>
          </a:prstGeom>
        </p:spPr>
        <p:txBody>
          <a:bodyPr vert="horz" lIns="93177" tIns="46589" rIns="93177" bIns="46589" rtlCol="0"/>
          <a:lstStyle/>
          <a:p>
            <a:r>
              <a:rPr lang="en-US" dirty="0"/>
              <a:t>You wont have much time to point out the canned fruit section as you walk down the aisle.  Just remind them about it generally being a less expensive option than fresh and usually with less waste.  Use the Guiding Stars to help them make the best choice.</a:t>
            </a:r>
          </a:p>
          <a:p>
            <a:endParaRPr lang="en-US" dirty="0"/>
          </a:p>
          <a:p>
            <a:r>
              <a:rPr lang="en-US" dirty="0"/>
              <a:t>Stop at the sweeteners, especially if you have anyone with diabetes in the group. Point out that there are a lot of options, but we can generally sort them into 2 groups - those that have calories and behave like sugar, and those that do not. Familiarize yourself with the products available so that you are able to answer questions about which sweeteners fall into which group. In general, caloric sweeteners include all sugars (white, brown, raw, powdered, date, coconut), and sugar-blends, honey, agave, and maple syrup.  In the  non-caloric sweeteners you may ask someone to compare the unit price for a Splenda brand name product and a store brand sucralose.  There are savings to be had here.  For your own reading about the safety of sweeteners (they are) see:  https://foodinsight.org/facts-about-low-calorie-sweeteners/ </a:t>
            </a:r>
          </a:p>
          <a:p>
            <a:endParaRPr lang="en-US" dirty="0"/>
          </a:p>
          <a:p>
            <a:r>
              <a:rPr lang="en-US" dirty="0"/>
              <a:t>Next move to salt and spices.  Briefly note that salt is a source of sodium, which most Americans consume too much of. Spices, herbs, and salt-free blends can be a good way to add flavor to foods while using less salt. </a:t>
            </a:r>
          </a:p>
          <a:p>
            <a:r>
              <a:rPr lang="en-US" dirty="0"/>
              <a:t>You will notice a variety of salt products, which can range in price. Remind the group that the nutritional difference between these are very minimal, and all of them are still a source of sodium.  You might point out that for people following the </a:t>
            </a:r>
            <a:r>
              <a:rPr lang="en-US" dirty="0" err="1"/>
              <a:t>Mediterraean</a:t>
            </a:r>
            <a:r>
              <a:rPr lang="en-US" dirty="0"/>
              <a:t> Diet, they do NOT need to buy a salt labeled as Mediterranean.  Some people may be able to detect a slight flavor difference.  It is not necessarily healthier and usually costs more.</a:t>
            </a:r>
          </a:p>
          <a:p>
            <a:endParaRPr lang="en-US" dirty="0"/>
          </a:p>
          <a:p>
            <a:r>
              <a:rPr lang="en-US" dirty="0"/>
              <a:t>Plant oils like olive oil (and usually at a lower price, canola oil), are healthier alternatives to cook with than butter. Olive oil prices vary by brand and degree of processing. A more refined olive oil like 'light' or 'classic' are better for all-purpose cooking. Need to learn more about oils?   Read https://foodinsight.org/?s=olive+oil </a:t>
            </a:r>
          </a:p>
        </p:txBody>
      </p:sp>
      <p:sp>
        <p:nvSpPr>
          <p:cNvPr id="6" name="Footer Placeholder 5"/>
          <p:cNvSpPr>
            <a:spLocks noGrp="1"/>
          </p:cNvSpPr>
          <p:nvPr>
            <p:ph type="ftr" sz="quarter" idx="4"/>
          </p:nvPr>
        </p:nvSpPr>
        <p:spPr>
          <a:xfrm>
            <a:off x="0" y="6610774"/>
            <a:ext cx="4050453" cy="347002"/>
          </a:xfrm>
          <a:prstGeom prst="rect">
            <a:avLst/>
          </a:prstGeom>
        </p:spPr>
        <p:txBody>
          <a:bodyPr vert="horz" lIns="93177" tIns="46589" rIns="93177" bIns="46589" rtlCol="0" anchor="b"/>
          <a:lstStyle>
            <a:lvl1pPr algn="l">
              <a:defRPr sz="1200"/>
            </a:lvl1pPr>
          </a:lstStyle>
          <a:p>
            <a:endParaRPr dirty="0"/>
          </a:p>
        </p:txBody>
      </p:sp>
      <p:sp>
        <p:nvSpPr>
          <p:cNvPr id="7" name="Slide Number Placeholder 6"/>
          <p:cNvSpPr>
            <a:spLocks noGrp="1"/>
          </p:cNvSpPr>
          <p:nvPr>
            <p:ph type="sldNum" sz="quarter" idx="5"/>
          </p:nvPr>
        </p:nvSpPr>
        <p:spPr>
          <a:xfrm>
            <a:off x="5295125" y="6610774"/>
            <a:ext cx="4050453" cy="347002"/>
          </a:xfrm>
          <a:prstGeom prst="rect">
            <a:avLst/>
          </a:prstGeom>
        </p:spPr>
        <p:txBody>
          <a:bodyPr vert="horz" lIns="93177" tIns="46589" rIns="93177" bIns="46589" rtlCol="0" anchor="b"/>
          <a:lstStyle>
            <a:lvl1pPr algn="r">
              <a:defRPr sz="1200"/>
            </a:lvl1pPr>
          </a:lstStyle>
          <a:p>
            <a:r>
              <a:rPr lang="cs-CZ"/>
              <a: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4/8/2024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4/8/2024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4/8/2024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4/8/2024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4/8/2024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4/8/2024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4/8/2024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4/8/2024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svg"/></Relationships>
</file>

<file path=ppt/slides/_rels/slide10.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36.png"/><Relationship Id="rId5" Type="http://schemas.openxmlformats.org/officeDocument/2006/relationships/image" Target="../media/image35.png"/><Relationship Id="rId10" Type="http://schemas.openxmlformats.org/officeDocument/2006/relationships/image" Target="../media/image40.png"/><Relationship Id="rId4" Type="http://schemas.openxmlformats.org/officeDocument/2006/relationships/image" Target="../media/image34.png"/><Relationship Id="rId9" Type="http://schemas.openxmlformats.org/officeDocument/2006/relationships/image" Target="../media/image39.png"/></Relationships>
</file>

<file path=ppt/slides/_rels/slide11.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png"/><Relationship Id="rId7" Type="http://schemas.openxmlformats.org/officeDocument/2006/relationships/image" Target="../media/image45.png"/><Relationship Id="rId12" Type="http://schemas.openxmlformats.org/officeDocument/2006/relationships/image" Target="../media/image50.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44.png"/><Relationship Id="rId11" Type="http://schemas.openxmlformats.org/officeDocument/2006/relationships/image" Target="../media/image49.jpeg"/><Relationship Id="rId5" Type="http://schemas.openxmlformats.org/officeDocument/2006/relationships/image" Target="../media/image43.png"/><Relationship Id="rId10" Type="http://schemas.openxmlformats.org/officeDocument/2006/relationships/image" Target="../media/image48.png"/><Relationship Id="rId4" Type="http://schemas.openxmlformats.org/officeDocument/2006/relationships/image" Target="../media/image42.png"/><Relationship Id="rId9" Type="http://schemas.openxmlformats.org/officeDocument/2006/relationships/image" Target="../media/image47.png"/></Relationships>
</file>

<file path=ppt/slides/_rels/slide12.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51.png"/><Relationship Id="rId7" Type="http://schemas.openxmlformats.org/officeDocument/2006/relationships/image" Target="../media/image55.jpeg"/><Relationship Id="rId12" Type="http://schemas.openxmlformats.org/officeDocument/2006/relationships/image" Target="../media/image60.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54.png"/><Relationship Id="rId11" Type="http://schemas.openxmlformats.org/officeDocument/2006/relationships/image" Target="../media/image59.png"/><Relationship Id="rId5" Type="http://schemas.openxmlformats.org/officeDocument/2006/relationships/image" Target="../media/image53.png"/><Relationship Id="rId10" Type="http://schemas.openxmlformats.org/officeDocument/2006/relationships/image" Target="../media/image58.png"/><Relationship Id="rId4" Type="http://schemas.openxmlformats.org/officeDocument/2006/relationships/image" Target="../media/image52.png"/><Relationship Id="rId9" Type="http://schemas.openxmlformats.org/officeDocument/2006/relationships/image" Target="../media/image57.png"/></Relationships>
</file>

<file path=ppt/slides/_rels/slide13.xml.rels><?xml version="1.0" encoding="UTF-8" standalone="yes"?>
<Relationships xmlns="http://schemas.openxmlformats.org/package/2006/relationships"><Relationship Id="rId8" Type="http://schemas.openxmlformats.org/officeDocument/2006/relationships/image" Target="../media/image66.png"/><Relationship Id="rId13" Type="http://schemas.openxmlformats.org/officeDocument/2006/relationships/image" Target="../media/image71.png"/><Relationship Id="rId3" Type="http://schemas.openxmlformats.org/officeDocument/2006/relationships/image" Target="../media/image61.jpeg"/><Relationship Id="rId7" Type="http://schemas.openxmlformats.org/officeDocument/2006/relationships/image" Target="../media/image65.png"/><Relationship Id="rId12" Type="http://schemas.openxmlformats.org/officeDocument/2006/relationships/image" Target="../media/image70.jpe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64.png"/><Relationship Id="rId11" Type="http://schemas.openxmlformats.org/officeDocument/2006/relationships/image" Target="../media/image69.png"/><Relationship Id="rId5" Type="http://schemas.openxmlformats.org/officeDocument/2006/relationships/image" Target="../media/image63.png"/><Relationship Id="rId10" Type="http://schemas.openxmlformats.org/officeDocument/2006/relationships/image" Target="../media/image68.png"/><Relationship Id="rId4" Type="http://schemas.openxmlformats.org/officeDocument/2006/relationships/image" Target="../media/image62.png"/><Relationship Id="rId9" Type="http://schemas.openxmlformats.org/officeDocument/2006/relationships/image" Target="../media/image67.png"/><Relationship Id="rId14" Type="http://schemas.openxmlformats.org/officeDocument/2006/relationships/image" Target="../media/image72.png"/></Relationships>
</file>

<file path=ppt/slides/_rels/slide14.xml.rels><?xml version="1.0" encoding="UTF-8" standalone="yes"?>
<Relationships xmlns="http://schemas.openxmlformats.org/package/2006/relationships"><Relationship Id="rId8" Type="http://schemas.openxmlformats.org/officeDocument/2006/relationships/image" Target="../media/image78.png"/><Relationship Id="rId13" Type="http://schemas.openxmlformats.org/officeDocument/2006/relationships/image" Target="../media/image83.png"/><Relationship Id="rId18" Type="http://schemas.openxmlformats.org/officeDocument/2006/relationships/image" Target="../media/image88.png"/><Relationship Id="rId26" Type="http://schemas.openxmlformats.org/officeDocument/2006/relationships/image" Target="../media/image96.png"/><Relationship Id="rId3" Type="http://schemas.openxmlformats.org/officeDocument/2006/relationships/image" Target="../media/image73.jpeg"/><Relationship Id="rId21" Type="http://schemas.openxmlformats.org/officeDocument/2006/relationships/image" Target="../media/image91.png"/><Relationship Id="rId7" Type="http://schemas.openxmlformats.org/officeDocument/2006/relationships/image" Target="../media/image77.png"/><Relationship Id="rId12" Type="http://schemas.openxmlformats.org/officeDocument/2006/relationships/image" Target="../media/image82.png"/><Relationship Id="rId17" Type="http://schemas.openxmlformats.org/officeDocument/2006/relationships/image" Target="../media/image87.png"/><Relationship Id="rId25" Type="http://schemas.openxmlformats.org/officeDocument/2006/relationships/image" Target="../media/image95.jpeg"/><Relationship Id="rId2" Type="http://schemas.openxmlformats.org/officeDocument/2006/relationships/notesSlide" Target="../notesSlides/notesSlide9.xml"/><Relationship Id="rId16" Type="http://schemas.openxmlformats.org/officeDocument/2006/relationships/image" Target="../media/image86.png"/><Relationship Id="rId20" Type="http://schemas.openxmlformats.org/officeDocument/2006/relationships/image" Target="../media/image90.png"/><Relationship Id="rId1" Type="http://schemas.openxmlformats.org/officeDocument/2006/relationships/slideLayout" Target="../slideLayouts/slideLayout7.xml"/><Relationship Id="rId6" Type="http://schemas.openxmlformats.org/officeDocument/2006/relationships/image" Target="../media/image76.png"/><Relationship Id="rId11" Type="http://schemas.openxmlformats.org/officeDocument/2006/relationships/image" Target="../media/image81.png"/><Relationship Id="rId24" Type="http://schemas.openxmlformats.org/officeDocument/2006/relationships/image" Target="../media/image94.png"/><Relationship Id="rId5" Type="http://schemas.openxmlformats.org/officeDocument/2006/relationships/image" Target="../media/image75.png"/><Relationship Id="rId15" Type="http://schemas.openxmlformats.org/officeDocument/2006/relationships/image" Target="../media/image85.png"/><Relationship Id="rId23" Type="http://schemas.openxmlformats.org/officeDocument/2006/relationships/image" Target="../media/image93.png"/><Relationship Id="rId10" Type="http://schemas.openxmlformats.org/officeDocument/2006/relationships/image" Target="../media/image80.png"/><Relationship Id="rId19" Type="http://schemas.openxmlformats.org/officeDocument/2006/relationships/image" Target="../media/image89.jpeg"/><Relationship Id="rId4" Type="http://schemas.openxmlformats.org/officeDocument/2006/relationships/image" Target="../media/image74.png"/><Relationship Id="rId9" Type="http://schemas.openxmlformats.org/officeDocument/2006/relationships/image" Target="../media/image79.png"/><Relationship Id="rId14" Type="http://schemas.openxmlformats.org/officeDocument/2006/relationships/image" Target="../media/image84.png"/><Relationship Id="rId22" Type="http://schemas.openxmlformats.org/officeDocument/2006/relationships/image" Target="../media/image92.png"/><Relationship Id="rId27" Type="http://schemas.openxmlformats.org/officeDocument/2006/relationships/image" Target="../media/image97.png"/></Relationships>
</file>

<file path=ppt/slides/_rels/slide15.xml.rels><?xml version="1.0" encoding="UTF-8" standalone="yes"?>
<Relationships xmlns="http://schemas.openxmlformats.org/package/2006/relationships"><Relationship Id="rId8" Type="http://schemas.openxmlformats.org/officeDocument/2006/relationships/image" Target="../media/image103.png"/><Relationship Id="rId13" Type="http://schemas.openxmlformats.org/officeDocument/2006/relationships/image" Target="../media/image108.png"/><Relationship Id="rId3" Type="http://schemas.openxmlformats.org/officeDocument/2006/relationships/image" Target="../media/image98.png"/><Relationship Id="rId7" Type="http://schemas.openxmlformats.org/officeDocument/2006/relationships/image" Target="../media/image102.png"/><Relationship Id="rId12" Type="http://schemas.openxmlformats.org/officeDocument/2006/relationships/image" Target="../media/image107.png"/><Relationship Id="rId2" Type="http://schemas.openxmlformats.org/officeDocument/2006/relationships/notesSlide" Target="../notesSlides/notesSlide10.xml"/><Relationship Id="rId16" Type="http://schemas.openxmlformats.org/officeDocument/2006/relationships/image" Target="../media/image111.png"/><Relationship Id="rId1" Type="http://schemas.openxmlformats.org/officeDocument/2006/relationships/slideLayout" Target="../slideLayouts/slideLayout7.xml"/><Relationship Id="rId6" Type="http://schemas.openxmlformats.org/officeDocument/2006/relationships/image" Target="../media/image101.png"/><Relationship Id="rId11" Type="http://schemas.openxmlformats.org/officeDocument/2006/relationships/image" Target="../media/image106.png"/><Relationship Id="rId5" Type="http://schemas.openxmlformats.org/officeDocument/2006/relationships/image" Target="../media/image100.png"/><Relationship Id="rId15" Type="http://schemas.openxmlformats.org/officeDocument/2006/relationships/image" Target="../media/image110.png"/><Relationship Id="rId10" Type="http://schemas.openxmlformats.org/officeDocument/2006/relationships/image" Target="../media/image105.png"/><Relationship Id="rId4" Type="http://schemas.openxmlformats.org/officeDocument/2006/relationships/image" Target="../media/image99.png"/><Relationship Id="rId9" Type="http://schemas.openxmlformats.org/officeDocument/2006/relationships/image" Target="../media/image104.png"/><Relationship Id="rId14" Type="http://schemas.openxmlformats.org/officeDocument/2006/relationships/image" Target="../media/image109.png"/></Relationships>
</file>

<file path=ppt/slides/_rels/slide16.xml.rels><?xml version="1.0" encoding="UTF-8" standalone="yes"?>
<Relationships xmlns="http://schemas.openxmlformats.org/package/2006/relationships"><Relationship Id="rId8" Type="http://schemas.openxmlformats.org/officeDocument/2006/relationships/image" Target="../media/image117.jpeg"/><Relationship Id="rId13" Type="http://schemas.openxmlformats.org/officeDocument/2006/relationships/image" Target="../media/image122.jpeg"/><Relationship Id="rId3" Type="http://schemas.openxmlformats.org/officeDocument/2006/relationships/image" Target="../media/image112.jpeg"/><Relationship Id="rId7" Type="http://schemas.openxmlformats.org/officeDocument/2006/relationships/image" Target="../media/image116.png"/><Relationship Id="rId12" Type="http://schemas.openxmlformats.org/officeDocument/2006/relationships/image" Target="../media/image121.png"/><Relationship Id="rId2" Type="http://schemas.openxmlformats.org/officeDocument/2006/relationships/notesSlide" Target="../notesSlides/notesSlide11.xml"/><Relationship Id="rId16" Type="http://schemas.openxmlformats.org/officeDocument/2006/relationships/image" Target="../media/image125.png"/><Relationship Id="rId1" Type="http://schemas.openxmlformats.org/officeDocument/2006/relationships/slideLayout" Target="../slideLayouts/slideLayout7.xml"/><Relationship Id="rId6" Type="http://schemas.openxmlformats.org/officeDocument/2006/relationships/image" Target="../media/image115.jpeg"/><Relationship Id="rId11" Type="http://schemas.openxmlformats.org/officeDocument/2006/relationships/image" Target="../media/image120.png"/><Relationship Id="rId5" Type="http://schemas.openxmlformats.org/officeDocument/2006/relationships/image" Target="../media/image114.png"/><Relationship Id="rId15" Type="http://schemas.openxmlformats.org/officeDocument/2006/relationships/image" Target="../media/image124.jpeg"/><Relationship Id="rId10" Type="http://schemas.openxmlformats.org/officeDocument/2006/relationships/image" Target="../media/image119.jpeg"/><Relationship Id="rId4" Type="http://schemas.openxmlformats.org/officeDocument/2006/relationships/image" Target="../media/image113.jpeg"/><Relationship Id="rId9" Type="http://schemas.openxmlformats.org/officeDocument/2006/relationships/image" Target="../media/image118.png"/><Relationship Id="rId14" Type="http://schemas.openxmlformats.org/officeDocument/2006/relationships/image" Target="../media/image123.png"/></Relationships>
</file>

<file path=ppt/slides/_rels/slide17.xml.rels><?xml version="1.0" encoding="UTF-8" standalone="yes"?>
<Relationships xmlns="http://schemas.openxmlformats.org/package/2006/relationships"><Relationship Id="rId8" Type="http://schemas.openxmlformats.org/officeDocument/2006/relationships/image" Target="../media/image131.jpeg"/><Relationship Id="rId13" Type="http://schemas.openxmlformats.org/officeDocument/2006/relationships/image" Target="../media/image136.png"/><Relationship Id="rId18" Type="http://schemas.openxmlformats.org/officeDocument/2006/relationships/image" Target="../media/image141.png"/><Relationship Id="rId3" Type="http://schemas.openxmlformats.org/officeDocument/2006/relationships/image" Target="../media/image126.jpeg"/><Relationship Id="rId7" Type="http://schemas.openxmlformats.org/officeDocument/2006/relationships/image" Target="../media/image130.png"/><Relationship Id="rId12" Type="http://schemas.openxmlformats.org/officeDocument/2006/relationships/image" Target="../media/image135.jpeg"/><Relationship Id="rId17" Type="http://schemas.openxmlformats.org/officeDocument/2006/relationships/image" Target="../media/image140.png"/><Relationship Id="rId2" Type="http://schemas.openxmlformats.org/officeDocument/2006/relationships/notesSlide" Target="../notesSlides/notesSlide12.xml"/><Relationship Id="rId16" Type="http://schemas.openxmlformats.org/officeDocument/2006/relationships/image" Target="../media/image139.jpeg"/><Relationship Id="rId20" Type="http://schemas.openxmlformats.org/officeDocument/2006/relationships/image" Target="../media/image143.png"/><Relationship Id="rId1" Type="http://schemas.openxmlformats.org/officeDocument/2006/relationships/slideLayout" Target="../slideLayouts/slideLayout7.xml"/><Relationship Id="rId6" Type="http://schemas.openxmlformats.org/officeDocument/2006/relationships/image" Target="../media/image129.png"/><Relationship Id="rId11" Type="http://schemas.openxmlformats.org/officeDocument/2006/relationships/image" Target="../media/image134.jpeg"/><Relationship Id="rId5" Type="http://schemas.openxmlformats.org/officeDocument/2006/relationships/image" Target="../media/image128.jpeg"/><Relationship Id="rId15" Type="http://schemas.openxmlformats.org/officeDocument/2006/relationships/image" Target="../media/image138.png"/><Relationship Id="rId10" Type="http://schemas.openxmlformats.org/officeDocument/2006/relationships/image" Target="../media/image133.jpeg"/><Relationship Id="rId19" Type="http://schemas.openxmlformats.org/officeDocument/2006/relationships/image" Target="../media/image142.png"/><Relationship Id="rId4" Type="http://schemas.openxmlformats.org/officeDocument/2006/relationships/image" Target="../media/image127.png"/><Relationship Id="rId9" Type="http://schemas.openxmlformats.org/officeDocument/2006/relationships/image" Target="../media/image132.png"/><Relationship Id="rId14" Type="http://schemas.openxmlformats.org/officeDocument/2006/relationships/image" Target="../media/image137.png"/></Relationships>
</file>

<file path=ppt/slides/_rels/slide18.xml.rels><?xml version="1.0" encoding="UTF-8" standalone="yes"?>
<Relationships xmlns="http://schemas.openxmlformats.org/package/2006/relationships"><Relationship Id="rId8" Type="http://schemas.openxmlformats.org/officeDocument/2006/relationships/image" Target="../media/image149.png"/><Relationship Id="rId13" Type="http://schemas.openxmlformats.org/officeDocument/2006/relationships/image" Target="../media/image154.png"/><Relationship Id="rId18" Type="http://schemas.openxmlformats.org/officeDocument/2006/relationships/image" Target="../media/image159.png"/><Relationship Id="rId3" Type="http://schemas.openxmlformats.org/officeDocument/2006/relationships/image" Target="../media/image144.png"/><Relationship Id="rId21" Type="http://schemas.openxmlformats.org/officeDocument/2006/relationships/image" Target="../media/image162.png"/><Relationship Id="rId7" Type="http://schemas.openxmlformats.org/officeDocument/2006/relationships/image" Target="../media/image148.png"/><Relationship Id="rId12" Type="http://schemas.openxmlformats.org/officeDocument/2006/relationships/image" Target="../media/image153.png"/><Relationship Id="rId17" Type="http://schemas.openxmlformats.org/officeDocument/2006/relationships/image" Target="../media/image158.png"/><Relationship Id="rId2" Type="http://schemas.openxmlformats.org/officeDocument/2006/relationships/notesSlide" Target="../notesSlides/notesSlide13.xml"/><Relationship Id="rId16" Type="http://schemas.openxmlformats.org/officeDocument/2006/relationships/image" Target="../media/image157.png"/><Relationship Id="rId20" Type="http://schemas.openxmlformats.org/officeDocument/2006/relationships/image" Target="../media/image161.png"/><Relationship Id="rId1" Type="http://schemas.openxmlformats.org/officeDocument/2006/relationships/slideLayout" Target="../slideLayouts/slideLayout7.xml"/><Relationship Id="rId6" Type="http://schemas.openxmlformats.org/officeDocument/2006/relationships/image" Target="../media/image147.png"/><Relationship Id="rId11" Type="http://schemas.openxmlformats.org/officeDocument/2006/relationships/image" Target="../media/image152.png"/><Relationship Id="rId5" Type="http://schemas.openxmlformats.org/officeDocument/2006/relationships/image" Target="../media/image146.png"/><Relationship Id="rId15" Type="http://schemas.openxmlformats.org/officeDocument/2006/relationships/image" Target="../media/image156.png"/><Relationship Id="rId10" Type="http://schemas.openxmlformats.org/officeDocument/2006/relationships/image" Target="../media/image151.png"/><Relationship Id="rId19" Type="http://schemas.openxmlformats.org/officeDocument/2006/relationships/image" Target="../media/image160.png"/><Relationship Id="rId4" Type="http://schemas.openxmlformats.org/officeDocument/2006/relationships/image" Target="../media/image145.png"/><Relationship Id="rId9" Type="http://schemas.openxmlformats.org/officeDocument/2006/relationships/image" Target="../media/image150.png"/><Relationship Id="rId14" Type="http://schemas.openxmlformats.org/officeDocument/2006/relationships/image" Target="../media/image155.png"/></Relationships>
</file>

<file path=ppt/slides/_rels/slide19.xml.rels><?xml version="1.0" encoding="UTF-8" standalone="yes"?>
<Relationships xmlns="http://schemas.openxmlformats.org/package/2006/relationships"><Relationship Id="rId3" Type="http://schemas.openxmlformats.org/officeDocument/2006/relationships/image" Target="../media/image164.svg"/><Relationship Id="rId2" Type="http://schemas.openxmlformats.org/officeDocument/2006/relationships/image" Target="../media/image163.png"/><Relationship Id="rId1" Type="http://schemas.openxmlformats.org/officeDocument/2006/relationships/slideLayout" Target="../slideLayouts/slideLayout7.xml"/><Relationship Id="rId5" Type="http://schemas.openxmlformats.org/officeDocument/2006/relationships/image" Target="../media/image166.svg"/><Relationship Id="rId4" Type="http://schemas.openxmlformats.org/officeDocument/2006/relationships/image" Target="../media/image16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hyperlink" Target="mailto:kolasaka@ecu.edu"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21.png"/><Relationship Id="rId18" Type="http://schemas.openxmlformats.org/officeDocument/2006/relationships/image" Target="../media/image26.png"/><Relationship Id="rId3" Type="http://schemas.openxmlformats.org/officeDocument/2006/relationships/image" Target="../media/image11.png"/><Relationship Id="rId21" Type="http://schemas.openxmlformats.org/officeDocument/2006/relationships/image" Target="../media/image29.png"/><Relationship Id="rId7" Type="http://schemas.openxmlformats.org/officeDocument/2006/relationships/image" Target="../media/image15.png"/><Relationship Id="rId12" Type="http://schemas.openxmlformats.org/officeDocument/2006/relationships/image" Target="../media/image20.png"/><Relationship Id="rId17" Type="http://schemas.openxmlformats.org/officeDocument/2006/relationships/image" Target="../media/image25.png"/><Relationship Id="rId2" Type="http://schemas.openxmlformats.org/officeDocument/2006/relationships/notesSlide" Target="../notesSlides/notesSlide4.xml"/><Relationship Id="rId16" Type="http://schemas.openxmlformats.org/officeDocument/2006/relationships/image" Target="../media/image24.png"/><Relationship Id="rId20" Type="http://schemas.openxmlformats.org/officeDocument/2006/relationships/image" Target="../media/image28.png"/><Relationship Id="rId1" Type="http://schemas.openxmlformats.org/officeDocument/2006/relationships/slideLayout" Target="../slideLayouts/slideLayout7.xml"/><Relationship Id="rId6" Type="http://schemas.openxmlformats.org/officeDocument/2006/relationships/image" Target="../media/image14.png"/><Relationship Id="rId11" Type="http://schemas.openxmlformats.org/officeDocument/2006/relationships/image" Target="../media/image19.png"/><Relationship Id="rId24" Type="http://schemas.openxmlformats.org/officeDocument/2006/relationships/image" Target="../media/image32.png"/><Relationship Id="rId5" Type="http://schemas.openxmlformats.org/officeDocument/2006/relationships/image" Target="../media/image13.png"/><Relationship Id="rId15" Type="http://schemas.openxmlformats.org/officeDocument/2006/relationships/image" Target="../media/image23.png"/><Relationship Id="rId23" Type="http://schemas.openxmlformats.org/officeDocument/2006/relationships/image" Target="../media/image31.png"/><Relationship Id="rId10" Type="http://schemas.openxmlformats.org/officeDocument/2006/relationships/image" Target="../media/image18.png"/><Relationship Id="rId19" Type="http://schemas.openxmlformats.org/officeDocument/2006/relationships/image" Target="../media/image27.png"/><Relationship Id="rId4" Type="http://schemas.openxmlformats.org/officeDocument/2006/relationships/image" Target="../media/image12.png"/><Relationship Id="rId9" Type="http://schemas.openxmlformats.org/officeDocument/2006/relationships/image" Target="../media/image17.png"/><Relationship Id="rId14" Type="http://schemas.openxmlformats.org/officeDocument/2006/relationships/image" Target="../media/image22.png"/><Relationship Id="rId22"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9517224" y="0"/>
            <a:ext cx="8770776" cy="10377246"/>
            <a:chOff x="0" y="0"/>
            <a:chExt cx="11694367" cy="13716000"/>
          </a:xfrm>
        </p:grpSpPr>
        <p:pic>
          <p:nvPicPr>
            <p:cNvPr id="3" name="Picture 3"/>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0" y="0"/>
              <a:ext cx="11694367" cy="13716000"/>
            </a:xfrm>
            <a:prstGeom prst="rect">
              <a:avLst/>
            </a:prstGeom>
          </p:spPr>
        </p:pic>
      </p:grpSp>
      <p:sp>
        <p:nvSpPr>
          <p:cNvPr id="4" name="TextBox 4"/>
          <p:cNvSpPr txBox="1"/>
          <p:nvPr/>
        </p:nvSpPr>
        <p:spPr>
          <a:xfrm>
            <a:off x="868747" y="1533278"/>
            <a:ext cx="8115300" cy="2936494"/>
          </a:xfrm>
          <a:prstGeom prst="rect">
            <a:avLst/>
          </a:prstGeom>
        </p:spPr>
        <p:txBody>
          <a:bodyPr lIns="0" tIns="0" rIns="0" bIns="0" rtlCol="0" anchor="t">
            <a:spAutoFit/>
          </a:bodyPr>
          <a:lstStyle/>
          <a:p>
            <a:pPr>
              <a:lnSpc>
                <a:spcPts val="9216"/>
              </a:lnSpc>
            </a:pPr>
            <a:r>
              <a:rPr lang="en-US" sz="7200" dirty="0">
                <a:solidFill>
                  <a:srgbClr val="09519C"/>
                </a:solidFill>
                <a:latin typeface="Canva Sans Bold"/>
              </a:rPr>
              <a:t>PENNY PINCHERS</a:t>
            </a:r>
          </a:p>
          <a:p>
            <a:pPr>
              <a:lnSpc>
                <a:spcPts val="6820"/>
              </a:lnSpc>
            </a:pPr>
            <a:r>
              <a:rPr lang="en-US" sz="6200" dirty="0">
                <a:solidFill>
                  <a:srgbClr val="3E649F"/>
                </a:solidFill>
                <a:latin typeface="Canva Sans Medium"/>
              </a:rPr>
              <a:t>HEALTHY GROCERY STORE TOUR</a:t>
            </a:r>
          </a:p>
        </p:txBody>
      </p:sp>
      <p:sp>
        <p:nvSpPr>
          <p:cNvPr id="5" name="TextBox 5"/>
          <p:cNvSpPr txBox="1"/>
          <p:nvPr/>
        </p:nvSpPr>
        <p:spPr>
          <a:xfrm>
            <a:off x="868747" y="6463849"/>
            <a:ext cx="5338051" cy="537846"/>
          </a:xfrm>
          <a:prstGeom prst="rect">
            <a:avLst/>
          </a:prstGeom>
        </p:spPr>
        <p:txBody>
          <a:bodyPr lIns="0" tIns="0" rIns="0" bIns="0" rtlCol="0" anchor="t">
            <a:spAutoFit/>
          </a:bodyPr>
          <a:lstStyle/>
          <a:p>
            <a:pPr>
              <a:lnSpc>
                <a:spcPts val="4479"/>
              </a:lnSpc>
              <a:spcBef>
                <a:spcPct val="0"/>
              </a:spcBef>
            </a:pPr>
            <a:r>
              <a:rPr lang="en-US" sz="3199" spc="159" dirty="0">
                <a:solidFill>
                  <a:srgbClr val="3D291F"/>
                </a:solidFill>
                <a:latin typeface="Canva Sans Bold"/>
              </a:rPr>
              <a:t>IN PARTNERSHIP WITH:</a:t>
            </a:r>
          </a:p>
        </p:txBody>
      </p:sp>
      <p:sp>
        <p:nvSpPr>
          <p:cNvPr id="6" name="TextBox 6"/>
          <p:cNvSpPr txBox="1"/>
          <p:nvPr/>
        </p:nvSpPr>
        <p:spPr>
          <a:xfrm>
            <a:off x="639783" y="9483139"/>
            <a:ext cx="3563292" cy="272415"/>
          </a:xfrm>
          <a:prstGeom prst="rect">
            <a:avLst/>
          </a:prstGeom>
        </p:spPr>
        <p:txBody>
          <a:bodyPr lIns="0" tIns="0" rIns="0" bIns="0" rtlCol="0" anchor="t">
            <a:spAutoFit/>
          </a:bodyPr>
          <a:lstStyle/>
          <a:p>
            <a:pPr>
              <a:lnSpc>
                <a:spcPts val="2399"/>
              </a:lnSpc>
            </a:pPr>
            <a:r>
              <a:rPr lang="en-US" sz="1599" dirty="0">
                <a:solidFill>
                  <a:srgbClr val="000000"/>
                </a:solidFill>
                <a:latin typeface="Canva Sans"/>
              </a:rPr>
              <a:t>Updated February, 2024</a:t>
            </a:r>
          </a:p>
        </p:txBody>
      </p:sp>
      <p:sp>
        <p:nvSpPr>
          <p:cNvPr id="7" name="TextBox 7"/>
          <p:cNvSpPr txBox="1"/>
          <p:nvPr/>
        </p:nvSpPr>
        <p:spPr>
          <a:xfrm>
            <a:off x="16764288" y="9286875"/>
            <a:ext cx="495012" cy="234364"/>
          </a:xfrm>
          <a:prstGeom prst="rect">
            <a:avLst/>
          </a:prstGeom>
        </p:spPr>
        <p:txBody>
          <a:bodyPr lIns="0" tIns="0" rIns="0" bIns="0" rtlCol="0" anchor="t">
            <a:spAutoFit/>
          </a:bodyPr>
          <a:lstStyle/>
          <a:p>
            <a:pPr algn="r">
              <a:lnSpc>
                <a:spcPts val="1731"/>
              </a:lnSpc>
            </a:pPr>
            <a:r>
              <a:rPr lang="en-US" sz="1731" dirty="0">
                <a:solidFill>
                  <a:srgbClr val="FFFFFF"/>
                </a:solidFill>
                <a:latin typeface="HK Grotesk Bold"/>
              </a:rPr>
              <a:t>1.</a:t>
            </a:r>
          </a:p>
        </p:txBody>
      </p:sp>
      <p:sp>
        <p:nvSpPr>
          <p:cNvPr id="8" name="Freeform 8"/>
          <p:cNvSpPr/>
          <p:nvPr/>
        </p:nvSpPr>
        <p:spPr>
          <a:xfrm>
            <a:off x="16866452" y="757227"/>
            <a:ext cx="392848" cy="97855"/>
          </a:xfrm>
          <a:custGeom>
            <a:avLst/>
            <a:gdLst/>
            <a:ahLst/>
            <a:cxnLst/>
            <a:rect l="l" t="t" r="r" b="b"/>
            <a:pathLst>
              <a:path w="392848" h="97855">
                <a:moveTo>
                  <a:pt x="0" y="0"/>
                </a:moveTo>
                <a:lnTo>
                  <a:pt x="392848" y="0"/>
                </a:lnTo>
                <a:lnTo>
                  <a:pt x="392848" y="97855"/>
                </a:lnTo>
                <a:lnTo>
                  <a:pt x="0" y="97855"/>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dirty="0"/>
          </a:p>
        </p:txBody>
      </p:sp>
      <p:sp>
        <p:nvSpPr>
          <p:cNvPr id="9" name="Freeform 9"/>
          <p:cNvSpPr/>
          <p:nvPr/>
        </p:nvSpPr>
        <p:spPr>
          <a:xfrm>
            <a:off x="868747" y="7554145"/>
            <a:ext cx="1116584" cy="1116584"/>
          </a:xfrm>
          <a:custGeom>
            <a:avLst/>
            <a:gdLst/>
            <a:ahLst/>
            <a:cxnLst/>
            <a:rect l="l" t="t" r="r" b="b"/>
            <a:pathLst>
              <a:path w="1116584" h="1116584">
                <a:moveTo>
                  <a:pt x="0" y="0"/>
                </a:moveTo>
                <a:lnTo>
                  <a:pt x="1116583" y="0"/>
                </a:lnTo>
                <a:lnTo>
                  <a:pt x="1116583" y="1116583"/>
                </a:lnTo>
                <a:lnTo>
                  <a:pt x="0" y="1116583"/>
                </a:lnTo>
                <a:lnTo>
                  <a:pt x="0" y="0"/>
                </a:lnTo>
                <a:close/>
              </a:path>
            </a:pathLst>
          </a:custGeom>
          <a:blipFill>
            <a:blip r:embed="rId5"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11" name="TextBox 11"/>
          <p:cNvSpPr txBox="1"/>
          <p:nvPr/>
        </p:nvSpPr>
        <p:spPr>
          <a:xfrm>
            <a:off x="2393616" y="7826251"/>
            <a:ext cx="6574513" cy="505313"/>
          </a:xfrm>
          <a:prstGeom prst="rect">
            <a:avLst/>
          </a:prstGeom>
        </p:spPr>
        <p:txBody>
          <a:bodyPr lIns="0" tIns="0" rIns="0" bIns="0" rtlCol="0" anchor="t">
            <a:spAutoFit/>
          </a:bodyPr>
          <a:lstStyle/>
          <a:p>
            <a:pPr>
              <a:lnSpc>
                <a:spcPts val="4173"/>
              </a:lnSpc>
            </a:pPr>
            <a:r>
              <a:rPr lang="en-US" sz="2980" dirty="0">
                <a:solidFill>
                  <a:srgbClr val="000000"/>
                </a:solidFill>
                <a:latin typeface="Canva Sans Medium"/>
              </a:rPr>
              <a:t>PITT PARTNERS FOR HEALTH</a:t>
            </a:r>
          </a:p>
        </p:txBody>
      </p:sp>
      <p:sp>
        <p:nvSpPr>
          <p:cNvPr id="12" name="TextBox 12"/>
          <p:cNvSpPr txBox="1"/>
          <p:nvPr/>
        </p:nvSpPr>
        <p:spPr>
          <a:xfrm>
            <a:off x="868747" y="4469772"/>
            <a:ext cx="8099382" cy="487056"/>
          </a:xfrm>
          <a:prstGeom prst="rect">
            <a:avLst/>
          </a:prstGeom>
        </p:spPr>
        <p:txBody>
          <a:bodyPr wrap="square" lIns="0" tIns="0" rIns="0" bIns="0" rtlCol="0" anchor="t">
            <a:spAutoFit/>
          </a:bodyPr>
          <a:lstStyle/>
          <a:p>
            <a:pPr>
              <a:lnSpc>
                <a:spcPts val="4109"/>
              </a:lnSpc>
            </a:pPr>
            <a:r>
              <a:rPr lang="en-US" sz="2800" dirty="0">
                <a:solidFill>
                  <a:srgbClr val="000000"/>
                </a:solidFill>
                <a:latin typeface="Canva Sans Medium"/>
              </a:rPr>
              <a:t>DEVELOPED FOR USE AT FOOD LION STORES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457494"/>
            <a:ext cx="18288000" cy="1921238"/>
            <a:chOff x="0" y="0"/>
            <a:chExt cx="4816593" cy="506005"/>
          </a:xfrm>
        </p:grpSpPr>
        <p:sp>
          <p:nvSpPr>
            <p:cNvPr id="3" name="Freeform 3"/>
            <p:cNvSpPr/>
            <p:nvPr/>
          </p:nvSpPr>
          <p:spPr>
            <a:xfrm>
              <a:off x="0" y="0"/>
              <a:ext cx="4816592" cy="506005"/>
            </a:xfrm>
            <a:custGeom>
              <a:avLst/>
              <a:gdLst/>
              <a:ahLst/>
              <a:cxnLst/>
              <a:rect l="l" t="t" r="r" b="b"/>
              <a:pathLst>
                <a:path w="4816592" h="506005">
                  <a:moveTo>
                    <a:pt x="0" y="0"/>
                  </a:moveTo>
                  <a:lnTo>
                    <a:pt x="4816592" y="0"/>
                  </a:lnTo>
                  <a:lnTo>
                    <a:pt x="4816592" y="506005"/>
                  </a:lnTo>
                  <a:lnTo>
                    <a:pt x="0" y="506005"/>
                  </a:lnTo>
                  <a:close/>
                </a:path>
              </a:pathLst>
            </a:custGeom>
            <a:solidFill>
              <a:srgbClr val="3E649F"/>
            </a:solidFill>
          </p:spPr>
          <p:txBody>
            <a:bodyPr/>
            <a:lstStyle/>
            <a:p>
              <a:endParaRPr lang="en-US" dirty="0"/>
            </a:p>
          </p:txBody>
        </p:sp>
        <p:sp>
          <p:nvSpPr>
            <p:cNvPr id="4" name="TextBox 4"/>
            <p:cNvSpPr txBox="1"/>
            <p:nvPr/>
          </p:nvSpPr>
          <p:spPr>
            <a:xfrm>
              <a:off x="0" y="-47625"/>
              <a:ext cx="4816593" cy="553630"/>
            </a:xfrm>
            <a:prstGeom prst="rect">
              <a:avLst/>
            </a:prstGeom>
          </p:spPr>
          <p:txBody>
            <a:bodyPr lIns="50800" tIns="50800" rIns="50800" bIns="50800" rtlCol="0" anchor="ctr"/>
            <a:lstStyle/>
            <a:p>
              <a:pPr algn="ctr">
                <a:lnSpc>
                  <a:spcPts val="2479"/>
                </a:lnSpc>
              </a:pPr>
              <a:endParaRPr dirty="0"/>
            </a:p>
          </p:txBody>
        </p:sp>
      </p:grpSp>
      <p:grpSp>
        <p:nvGrpSpPr>
          <p:cNvPr id="5" name="Group 5"/>
          <p:cNvGrpSpPr/>
          <p:nvPr/>
        </p:nvGrpSpPr>
        <p:grpSpPr>
          <a:xfrm>
            <a:off x="15357705" y="7637029"/>
            <a:ext cx="4136867" cy="4136867"/>
            <a:chOff x="0" y="0"/>
            <a:chExt cx="812800" cy="812800"/>
          </a:xfrm>
        </p:grpSpPr>
        <p:sp>
          <p:nvSpPr>
            <p:cNvPr id="6" name="Freeform 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6F6F6"/>
              </a:solidFill>
              <a:prstDash val="solid"/>
              <a:miter/>
            </a:ln>
          </p:spPr>
          <p:txBody>
            <a:bodyPr/>
            <a:lstStyle/>
            <a:p>
              <a:endParaRPr lang="en-US" dirty="0"/>
            </a:p>
          </p:txBody>
        </p:sp>
        <p:sp>
          <p:nvSpPr>
            <p:cNvPr id="7" name="TextBox 7"/>
            <p:cNvSpPr txBox="1"/>
            <p:nvPr/>
          </p:nvSpPr>
          <p:spPr>
            <a:xfrm>
              <a:off x="76200" y="28575"/>
              <a:ext cx="660400" cy="708025"/>
            </a:xfrm>
            <a:prstGeom prst="rect">
              <a:avLst/>
            </a:prstGeom>
          </p:spPr>
          <p:txBody>
            <a:bodyPr lIns="50800" tIns="50800" rIns="50800" bIns="50800" rtlCol="0" anchor="ctr"/>
            <a:lstStyle/>
            <a:p>
              <a:pPr algn="ctr">
                <a:lnSpc>
                  <a:spcPts val="2479"/>
                </a:lnSpc>
              </a:pPr>
              <a:endParaRPr dirty="0"/>
            </a:p>
          </p:txBody>
        </p:sp>
      </p:grpSp>
      <p:grpSp>
        <p:nvGrpSpPr>
          <p:cNvPr id="8" name="Group 8"/>
          <p:cNvGrpSpPr/>
          <p:nvPr/>
        </p:nvGrpSpPr>
        <p:grpSpPr>
          <a:xfrm>
            <a:off x="965736" y="5290512"/>
            <a:ext cx="5856036" cy="4528561"/>
            <a:chOff x="0" y="0"/>
            <a:chExt cx="7808049" cy="6038082"/>
          </a:xfrm>
        </p:grpSpPr>
        <p:sp>
          <p:nvSpPr>
            <p:cNvPr id="9" name="Freeform 9"/>
            <p:cNvSpPr/>
            <p:nvPr/>
          </p:nvSpPr>
          <p:spPr>
            <a:xfrm>
              <a:off x="0" y="0"/>
              <a:ext cx="6022579" cy="3862332"/>
            </a:xfrm>
            <a:custGeom>
              <a:avLst/>
              <a:gdLst/>
              <a:ahLst/>
              <a:cxnLst/>
              <a:rect l="l" t="t" r="r" b="b"/>
              <a:pathLst>
                <a:path w="6022579" h="3862332">
                  <a:moveTo>
                    <a:pt x="0" y="0"/>
                  </a:moveTo>
                  <a:lnTo>
                    <a:pt x="6022579" y="0"/>
                  </a:lnTo>
                  <a:lnTo>
                    <a:pt x="6022579" y="3862332"/>
                  </a:lnTo>
                  <a:lnTo>
                    <a:pt x="0" y="3862332"/>
                  </a:lnTo>
                  <a:lnTo>
                    <a:pt x="0" y="0"/>
                  </a:lnTo>
                  <a:close/>
                </a:path>
              </a:pathLst>
            </a:custGeom>
            <a:blipFill>
              <a:blip r:embed="rId3"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10" name="Freeform 10"/>
            <p:cNvSpPr/>
            <p:nvPr/>
          </p:nvSpPr>
          <p:spPr>
            <a:xfrm>
              <a:off x="3095242" y="1991965"/>
              <a:ext cx="4712807" cy="4046117"/>
            </a:xfrm>
            <a:custGeom>
              <a:avLst/>
              <a:gdLst/>
              <a:ahLst/>
              <a:cxnLst/>
              <a:rect l="l" t="t" r="r" b="b"/>
              <a:pathLst>
                <a:path w="4712807" h="4046117">
                  <a:moveTo>
                    <a:pt x="0" y="0"/>
                  </a:moveTo>
                  <a:lnTo>
                    <a:pt x="4712807" y="0"/>
                  </a:lnTo>
                  <a:lnTo>
                    <a:pt x="4712807" y="4046117"/>
                  </a:lnTo>
                  <a:lnTo>
                    <a:pt x="0" y="4046117"/>
                  </a:lnTo>
                  <a:lnTo>
                    <a:pt x="0" y="0"/>
                  </a:lnTo>
                  <a:close/>
                </a:path>
              </a:pathLst>
            </a:custGeom>
            <a:blipFill>
              <a:blip r:embed="rId4" cstate="email">
                <a:extLst>
                  <a:ext uri="{28A0092B-C50C-407E-A947-70E740481C1C}">
                    <a14:useLocalDpi xmlns:a14="http://schemas.microsoft.com/office/drawing/2010/main"/>
                  </a:ext>
                </a:extLst>
              </a:blip>
              <a:stretch>
                <a:fillRect/>
              </a:stretch>
            </a:blipFill>
            <a:ln w="14288" cap="sq">
              <a:solidFill>
                <a:srgbClr val="000000"/>
              </a:solidFill>
              <a:prstDash val="solid"/>
              <a:miter/>
            </a:ln>
          </p:spPr>
          <p:txBody>
            <a:bodyPr/>
            <a:lstStyle/>
            <a:p>
              <a:endParaRPr lang="en-US" dirty="0"/>
            </a:p>
          </p:txBody>
        </p:sp>
        <p:grpSp>
          <p:nvGrpSpPr>
            <p:cNvPr id="11" name="Group 11"/>
            <p:cNvGrpSpPr/>
            <p:nvPr/>
          </p:nvGrpSpPr>
          <p:grpSpPr>
            <a:xfrm>
              <a:off x="3095242" y="4849525"/>
              <a:ext cx="4679933" cy="300455"/>
              <a:chOff x="0" y="0"/>
              <a:chExt cx="924431" cy="59349"/>
            </a:xfrm>
          </p:grpSpPr>
          <p:sp>
            <p:nvSpPr>
              <p:cNvPr id="12" name="Freeform 12"/>
              <p:cNvSpPr/>
              <p:nvPr/>
            </p:nvSpPr>
            <p:spPr>
              <a:xfrm>
                <a:off x="0" y="0"/>
                <a:ext cx="924431" cy="59349"/>
              </a:xfrm>
              <a:custGeom>
                <a:avLst/>
                <a:gdLst/>
                <a:ahLst/>
                <a:cxnLst/>
                <a:rect l="l" t="t" r="r" b="b"/>
                <a:pathLst>
                  <a:path w="924431" h="59349">
                    <a:moveTo>
                      <a:pt x="29675" y="0"/>
                    </a:moveTo>
                    <a:lnTo>
                      <a:pt x="894757" y="0"/>
                    </a:lnTo>
                    <a:cubicBezTo>
                      <a:pt x="902627" y="0"/>
                      <a:pt x="910175" y="3126"/>
                      <a:pt x="915740" y="8691"/>
                    </a:cubicBezTo>
                    <a:cubicBezTo>
                      <a:pt x="921305" y="14257"/>
                      <a:pt x="924431" y="21804"/>
                      <a:pt x="924431" y="29675"/>
                    </a:cubicBezTo>
                    <a:lnTo>
                      <a:pt x="924431" y="29675"/>
                    </a:lnTo>
                    <a:cubicBezTo>
                      <a:pt x="924431" y="37545"/>
                      <a:pt x="921305" y="45093"/>
                      <a:pt x="915740" y="50658"/>
                    </a:cubicBezTo>
                    <a:cubicBezTo>
                      <a:pt x="910175" y="56223"/>
                      <a:pt x="902627" y="59349"/>
                      <a:pt x="894757" y="59349"/>
                    </a:cubicBezTo>
                    <a:lnTo>
                      <a:pt x="29675" y="59349"/>
                    </a:lnTo>
                    <a:cubicBezTo>
                      <a:pt x="21804" y="59349"/>
                      <a:pt x="14257" y="56223"/>
                      <a:pt x="8691" y="50658"/>
                    </a:cubicBezTo>
                    <a:cubicBezTo>
                      <a:pt x="3126" y="45093"/>
                      <a:pt x="0" y="37545"/>
                      <a:pt x="0" y="29675"/>
                    </a:cubicBezTo>
                    <a:lnTo>
                      <a:pt x="0" y="29675"/>
                    </a:lnTo>
                    <a:cubicBezTo>
                      <a:pt x="0" y="21804"/>
                      <a:pt x="3126" y="14257"/>
                      <a:pt x="8691" y="8691"/>
                    </a:cubicBezTo>
                    <a:cubicBezTo>
                      <a:pt x="14257" y="3126"/>
                      <a:pt x="21804" y="0"/>
                      <a:pt x="29675" y="0"/>
                    </a:cubicBezTo>
                    <a:close/>
                  </a:path>
                </a:pathLst>
              </a:custGeom>
              <a:solidFill>
                <a:srgbClr val="FFC736">
                  <a:alpha val="26667"/>
                </a:srgbClr>
              </a:solidFill>
              <a:ln w="38100" cap="rnd">
                <a:solidFill>
                  <a:srgbClr val="FFC736">
                    <a:alpha val="26667"/>
                  </a:srgbClr>
                </a:solidFill>
                <a:prstDash val="solid"/>
                <a:round/>
              </a:ln>
            </p:spPr>
            <p:txBody>
              <a:bodyPr/>
              <a:lstStyle/>
              <a:p>
                <a:endParaRPr lang="en-US" dirty="0"/>
              </a:p>
            </p:txBody>
          </p:sp>
          <p:sp>
            <p:nvSpPr>
              <p:cNvPr id="13" name="TextBox 13"/>
              <p:cNvSpPr txBox="1"/>
              <p:nvPr/>
            </p:nvSpPr>
            <p:spPr>
              <a:xfrm>
                <a:off x="0" y="-47625"/>
                <a:ext cx="924431" cy="106974"/>
              </a:xfrm>
              <a:prstGeom prst="rect">
                <a:avLst/>
              </a:prstGeom>
            </p:spPr>
            <p:txBody>
              <a:bodyPr lIns="50800" tIns="50800" rIns="50800" bIns="50800" rtlCol="0" anchor="ctr"/>
              <a:lstStyle/>
              <a:p>
                <a:pPr algn="ctr">
                  <a:lnSpc>
                    <a:spcPts val="2479"/>
                  </a:lnSpc>
                </a:pPr>
                <a:endParaRPr dirty="0"/>
              </a:p>
            </p:txBody>
          </p:sp>
        </p:grpSp>
        <p:grpSp>
          <p:nvGrpSpPr>
            <p:cNvPr id="14" name="Group 14"/>
            <p:cNvGrpSpPr/>
            <p:nvPr/>
          </p:nvGrpSpPr>
          <p:grpSpPr>
            <a:xfrm>
              <a:off x="3095242" y="5700848"/>
              <a:ext cx="4679933" cy="300455"/>
              <a:chOff x="0" y="0"/>
              <a:chExt cx="924431" cy="59349"/>
            </a:xfrm>
          </p:grpSpPr>
          <p:sp>
            <p:nvSpPr>
              <p:cNvPr id="15" name="Freeform 15"/>
              <p:cNvSpPr/>
              <p:nvPr/>
            </p:nvSpPr>
            <p:spPr>
              <a:xfrm>
                <a:off x="0" y="0"/>
                <a:ext cx="924431" cy="59349"/>
              </a:xfrm>
              <a:custGeom>
                <a:avLst/>
                <a:gdLst/>
                <a:ahLst/>
                <a:cxnLst/>
                <a:rect l="l" t="t" r="r" b="b"/>
                <a:pathLst>
                  <a:path w="924431" h="59349">
                    <a:moveTo>
                      <a:pt x="29675" y="0"/>
                    </a:moveTo>
                    <a:lnTo>
                      <a:pt x="894757" y="0"/>
                    </a:lnTo>
                    <a:cubicBezTo>
                      <a:pt x="902627" y="0"/>
                      <a:pt x="910175" y="3126"/>
                      <a:pt x="915740" y="8691"/>
                    </a:cubicBezTo>
                    <a:cubicBezTo>
                      <a:pt x="921305" y="14257"/>
                      <a:pt x="924431" y="21804"/>
                      <a:pt x="924431" y="29675"/>
                    </a:cubicBezTo>
                    <a:lnTo>
                      <a:pt x="924431" y="29675"/>
                    </a:lnTo>
                    <a:cubicBezTo>
                      <a:pt x="924431" y="37545"/>
                      <a:pt x="921305" y="45093"/>
                      <a:pt x="915740" y="50658"/>
                    </a:cubicBezTo>
                    <a:cubicBezTo>
                      <a:pt x="910175" y="56223"/>
                      <a:pt x="902627" y="59349"/>
                      <a:pt x="894757" y="59349"/>
                    </a:cubicBezTo>
                    <a:lnTo>
                      <a:pt x="29675" y="59349"/>
                    </a:lnTo>
                    <a:cubicBezTo>
                      <a:pt x="21804" y="59349"/>
                      <a:pt x="14257" y="56223"/>
                      <a:pt x="8691" y="50658"/>
                    </a:cubicBezTo>
                    <a:cubicBezTo>
                      <a:pt x="3126" y="45093"/>
                      <a:pt x="0" y="37545"/>
                      <a:pt x="0" y="29675"/>
                    </a:cubicBezTo>
                    <a:lnTo>
                      <a:pt x="0" y="29675"/>
                    </a:lnTo>
                    <a:cubicBezTo>
                      <a:pt x="0" y="21804"/>
                      <a:pt x="3126" y="14257"/>
                      <a:pt x="8691" y="8691"/>
                    </a:cubicBezTo>
                    <a:cubicBezTo>
                      <a:pt x="14257" y="3126"/>
                      <a:pt x="21804" y="0"/>
                      <a:pt x="29675" y="0"/>
                    </a:cubicBezTo>
                    <a:close/>
                  </a:path>
                </a:pathLst>
              </a:custGeom>
              <a:solidFill>
                <a:srgbClr val="FFC736">
                  <a:alpha val="26667"/>
                </a:srgbClr>
              </a:solidFill>
              <a:ln w="38100" cap="rnd">
                <a:solidFill>
                  <a:srgbClr val="FFC736">
                    <a:alpha val="26667"/>
                  </a:srgbClr>
                </a:solidFill>
                <a:prstDash val="solid"/>
                <a:round/>
              </a:ln>
            </p:spPr>
            <p:txBody>
              <a:bodyPr/>
              <a:lstStyle/>
              <a:p>
                <a:endParaRPr lang="en-US" dirty="0"/>
              </a:p>
            </p:txBody>
          </p:sp>
          <p:sp>
            <p:nvSpPr>
              <p:cNvPr id="16" name="TextBox 16"/>
              <p:cNvSpPr txBox="1"/>
              <p:nvPr/>
            </p:nvSpPr>
            <p:spPr>
              <a:xfrm>
                <a:off x="0" y="-47625"/>
                <a:ext cx="924431" cy="106974"/>
              </a:xfrm>
              <a:prstGeom prst="rect">
                <a:avLst/>
              </a:prstGeom>
            </p:spPr>
            <p:txBody>
              <a:bodyPr lIns="50800" tIns="50800" rIns="50800" bIns="50800" rtlCol="0" anchor="ctr"/>
              <a:lstStyle/>
              <a:p>
                <a:pPr algn="ctr">
                  <a:lnSpc>
                    <a:spcPts val="2479"/>
                  </a:lnSpc>
                </a:pPr>
                <a:endParaRPr dirty="0"/>
              </a:p>
            </p:txBody>
          </p:sp>
        </p:grpSp>
      </p:grpSp>
      <p:grpSp>
        <p:nvGrpSpPr>
          <p:cNvPr id="17" name="Group 17"/>
          <p:cNvGrpSpPr/>
          <p:nvPr/>
        </p:nvGrpSpPr>
        <p:grpSpPr>
          <a:xfrm>
            <a:off x="1028700" y="611303"/>
            <a:ext cx="16001654" cy="1521144"/>
            <a:chOff x="0" y="0"/>
            <a:chExt cx="21335539" cy="2028191"/>
          </a:xfrm>
        </p:grpSpPr>
        <p:sp>
          <p:nvSpPr>
            <p:cNvPr id="18" name="TextBox 18"/>
            <p:cNvSpPr txBox="1"/>
            <p:nvPr/>
          </p:nvSpPr>
          <p:spPr>
            <a:xfrm>
              <a:off x="0" y="1374139"/>
              <a:ext cx="21335539" cy="654052"/>
            </a:xfrm>
            <a:prstGeom prst="rect">
              <a:avLst/>
            </a:prstGeom>
          </p:spPr>
          <p:txBody>
            <a:bodyPr lIns="0" tIns="0" rIns="0" bIns="0" rtlCol="0" anchor="t">
              <a:spAutoFit/>
            </a:bodyPr>
            <a:lstStyle/>
            <a:p>
              <a:pPr>
                <a:lnSpc>
                  <a:spcPts val="3675"/>
                </a:lnSpc>
              </a:pPr>
              <a:r>
                <a:rPr lang="en-US" sz="3500" dirty="0">
                  <a:solidFill>
                    <a:srgbClr val="FFFFFF"/>
                  </a:solidFill>
                  <a:latin typeface="Canva Sans"/>
                </a:rPr>
                <a:t>BACON, SAUSAGE, HOT DOGS, LUNCHMEAT</a:t>
              </a:r>
            </a:p>
          </p:txBody>
        </p:sp>
        <p:sp>
          <p:nvSpPr>
            <p:cNvPr id="19" name="TextBox 19"/>
            <p:cNvSpPr txBox="1"/>
            <p:nvPr/>
          </p:nvSpPr>
          <p:spPr>
            <a:xfrm>
              <a:off x="0" y="95250"/>
              <a:ext cx="14470955" cy="1299210"/>
            </a:xfrm>
            <a:prstGeom prst="rect">
              <a:avLst/>
            </a:prstGeom>
          </p:spPr>
          <p:txBody>
            <a:bodyPr lIns="0" tIns="0" rIns="0" bIns="0" rtlCol="0" anchor="t">
              <a:spAutoFit/>
            </a:bodyPr>
            <a:lstStyle/>
            <a:p>
              <a:pPr>
                <a:lnSpc>
                  <a:spcPts val="7245"/>
                </a:lnSpc>
              </a:pPr>
              <a:r>
                <a:rPr lang="en-US" sz="6900" dirty="0">
                  <a:solidFill>
                    <a:srgbClr val="FFFFFF"/>
                  </a:solidFill>
                  <a:latin typeface="Canva Sans Bold"/>
                </a:rPr>
                <a:t>PROCESSED MEATS</a:t>
              </a:r>
            </a:p>
          </p:txBody>
        </p:sp>
      </p:grpSp>
      <p:sp>
        <p:nvSpPr>
          <p:cNvPr id="20" name="TextBox 20"/>
          <p:cNvSpPr txBox="1"/>
          <p:nvPr/>
        </p:nvSpPr>
        <p:spPr>
          <a:xfrm>
            <a:off x="1028700" y="3472051"/>
            <a:ext cx="13149074" cy="1350644"/>
          </a:xfrm>
          <a:prstGeom prst="rect">
            <a:avLst/>
          </a:prstGeom>
        </p:spPr>
        <p:txBody>
          <a:bodyPr lIns="0" tIns="0" rIns="0" bIns="0" rtlCol="0" anchor="t">
            <a:spAutoFit/>
          </a:bodyPr>
          <a:lstStyle/>
          <a:p>
            <a:pPr marL="388623" lvl="1" indent="-194312">
              <a:lnSpc>
                <a:spcPts val="2700"/>
              </a:lnSpc>
              <a:buFont typeface="Arial"/>
              <a:buChar char="•"/>
            </a:pPr>
            <a:r>
              <a:rPr lang="en-US" sz="1800" dirty="0">
                <a:solidFill>
                  <a:srgbClr val="000000"/>
                </a:solidFill>
                <a:latin typeface="Canva Sans"/>
              </a:rPr>
              <a:t>NO Guiding Stars because they are often higher in less desirable nutrients like saturated fat and sodium</a:t>
            </a:r>
          </a:p>
          <a:p>
            <a:pPr marL="388623" lvl="1" indent="-194312">
              <a:lnSpc>
                <a:spcPts val="2700"/>
              </a:lnSpc>
              <a:buFont typeface="Arial"/>
              <a:buChar char="•"/>
            </a:pPr>
            <a:r>
              <a:rPr lang="en-US" sz="1800" dirty="0">
                <a:solidFill>
                  <a:srgbClr val="000000"/>
                </a:solidFill>
                <a:latin typeface="Canva Sans"/>
              </a:rPr>
              <a:t>Should be “sometimes” foods, not “everyday” foods</a:t>
            </a:r>
          </a:p>
          <a:p>
            <a:pPr marL="388623" lvl="1" indent="-194312">
              <a:lnSpc>
                <a:spcPts val="2700"/>
              </a:lnSpc>
              <a:buFont typeface="Arial"/>
              <a:buChar char="•"/>
            </a:pPr>
            <a:r>
              <a:rPr lang="en-US" sz="1800" dirty="0">
                <a:solidFill>
                  <a:srgbClr val="000000"/>
                </a:solidFill>
                <a:latin typeface="Canva Sans"/>
              </a:rPr>
              <a:t>Plant-based meats are also “ultra-processed” and may not be healthier than regular meat products</a:t>
            </a:r>
          </a:p>
          <a:p>
            <a:pPr marL="388623" lvl="1" indent="-194312">
              <a:lnSpc>
                <a:spcPts val="2700"/>
              </a:lnSpc>
              <a:buFont typeface="Arial"/>
              <a:buChar char="•"/>
            </a:pPr>
            <a:r>
              <a:rPr lang="en-US" sz="1800" dirty="0">
                <a:solidFill>
                  <a:srgbClr val="000000"/>
                </a:solidFill>
                <a:latin typeface="Canva Sans"/>
              </a:rPr>
              <a:t>Be able to show the group where to find saturated fat and sodium on the Nutrition Facts label</a:t>
            </a:r>
          </a:p>
        </p:txBody>
      </p:sp>
      <p:sp>
        <p:nvSpPr>
          <p:cNvPr id="21" name="TextBox 21"/>
          <p:cNvSpPr txBox="1"/>
          <p:nvPr/>
        </p:nvSpPr>
        <p:spPr>
          <a:xfrm>
            <a:off x="1028700" y="2880742"/>
            <a:ext cx="6029706" cy="469519"/>
          </a:xfrm>
          <a:prstGeom prst="rect">
            <a:avLst/>
          </a:prstGeom>
        </p:spPr>
        <p:txBody>
          <a:bodyPr lIns="0" tIns="0" rIns="0" bIns="0" rtlCol="0" anchor="t">
            <a:spAutoFit/>
          </a:bodyPr>
          <a:lstStyle/>
          <a:p>
            <a:pPr>
              <a:lnSpc>
                <a:spcPts val="3847"/>
              </a:lnSpc>
            </a:pPr>
            <a:r>
              <a:rPr lang="en-US" sz="2599" dirty="0">
                <a:solidFill>
                  <a:srgbClr val="000000"/>
                </a:solidFill>
                <a:latin typeface="Canva Sans Medium"/>
              </a:rPr>
              <a:t>JUST HIT THE HIGHLIGHTS:</a:t>
            </a:r>
          </a:p>
        </p:txBody>
      </p:sp>
      <p:sp>
        <p:nvSpPr>
          <p:cNvPr id="22" name="TextBox 22"/>
          <p:cNvSpPr txBox="1"/>
          <p:nvPr/>
        </p:nvSpPr>
        <p:spPr>
          <a:xfrm>
            <a:off x="480261" y="9780973"/>
            <a:ext cx="3563292" cy="272415"/>
          </a:xfrm>
          <a:prstGeom prst="rect">
            <a:avLst/>
          </a:prstGeom>
        </p:spPr>
        <p:txBody>
          <a:bodyPr lIns="0" tIns="0" rIns="0" bIns="0" rtlCol="0" anchor="t">
            <a:spAutoFit/>
          </a:bodyPr>
          <a:lstStyle/>
          <a:p>
            <a:pPr>
              <a:lnSpc>
                <a:spcPts val="2399"/>
              </a:lnSpc>
            </a:pPr>
            <a:r>
              <a:rPr lang="en-US" sz="1599" dirty="0">
                <a:solidFill>
                  <a:srgbClr val="000000"/>
                </a:solidFill>
                <a:latin typeface="Canva Sans"/>
              </a:rPr>
              <a:t>Updated February, 2024</a:t>
            </a:r>
          </a:p>
        </p:txBody>
      </p:sp>
      <p:grpSp>
        <p:nvGrpSpPr>
          <p:cNvPr id="23" name="Group 23"/>
          <p:cNvGrpSpPr/>
          <p:nvPr/>
        </p:nvGrpSpPr>
        <p:grpSpPr>
          <a:xfrm>
            <a:off x="7154358" y="3251746"/>
            <a:ext cx="10647936" cy="6567327"/>
            <a:chOff x="0" y="0"/>
            <a:chExt cx="14197248" cy="8756436"/>
          </a:xfrm>
        </p:grpSpPr>
        <p:sp>
          <p:nvSpPr>
            <p:cNvPr id="24" name="Freeform 24"/>
            <p:cNvSpPr/>
            <p:nvPr/>
          </p:nvSpPr>
          <p:spPr>
            <a:xfrm>
              <a:off x="0" y="6580686"/>
              <a:ext cx="4286867" cy="1388667"/>
            </a:xfrm>
            <a:custGeom>
              <a:avLst/>
              <a:gdLst/>
              <a:ahLst/>
              <a:cxnLst/>
              <a:rect l="l" t="t" r="r" b="b"/>
              <a:pathLst>
                <a:path w="4286867" h="1388667">
                  <a:moveTo>
                    <a:pt x="0" y="0"/>
                  </a:moveTo>
                  <a:lnTo>
                    <a:pt x="4286867" y="0"/>
                  </a:lnTo>
                  <a:lnTo>
                    <a:pt x="4286867" y="1388667"/>
                  </a:lnTo>
                  <a:lnTo>
                    <a:pt x="0" y="1388667"/>
                  </a:lnTo>
                  <a:lnTo>
                    <a:pt x="0" y="0"/>
                  </a:lnTo>
                  <a:close/>
                </a:path>
              </a:pathLst>
            </a:custGeom>
            <a:blipFill>
              <a:blip r:embed="rId5"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25" name="Freeform 25"/>
            <p:cNvSpPr/>
            <p:nvPr/>
          </p:nvSpPr>
          <p:spPr>
            <a:xfrm>
              <a:off x="0" y="2718354"/>
              <a:ext cx="5305712" cy="3862332"/>
            </a:xfrm>
            <a:custGeom>
              <a:avLst/>
              <a:gdLst/>
              <a:ahLst/>
              <a:cxnLst/>
              <a:rect l="l" t="t" r="r" b="b"/>
              <a:pathLst>
                <a:path w="5305712" h="3862332">
                  <a:moveTo>
                    <a:pt x="0" y="0"/>
                  </a:moveTo>
                  <a:lnTo>
                    <a:pt x="5305712" y="0"/>
                  </a:lnTo>
                  <a:lnTo>
                    <a:pt x="5305712" y="3862332"/>
                  </a:lnTo>
                  <a:lnTo>
                    <a:pt x="0" y="3862332"/>
                  </a:lnTo>
                  <a:lnTo>
                    <a:pt x="0" y="0"/>
                  </a:lnTo>
                  <a:close/>
                </a:path>
              </a:pathLst>
            </a:custGeom>
            <a:blipFill>
              <a:blip r:embed="rId6"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26" name="Freeform 26"/>
            <p:cNvSpPr/>
            <p:nvPr/>
          </p:nvSpPr>
          <p:spPr>
            <a:xfrm>
              <a:off x="4191805" y="4168492"/>
              <a:ext cx="4679933" cy="4587944"/>
            </a:xfrm>
            <a:custGeom>
              <a:avLst/>
              <a:gdLst/>
              <a:ahLst/>
              <a:cxnLst/>
              <a:rect l="l" t="t" r="r" b="b"/>
              <a:pathLst>
                <a:path w="4679933" h="4587944">
                  <a:moveTo>
                    <a:pt x="0" y="0"/>
                  </a:moveTo>
                  <a:lnTo>
                    <a:pt x="4679933" y="0"/>
                  </a:lnTo>
                  <a:lnTo>
                    <a:pt x="4679933" y="4587944"/>
                  </a:lnTo>
                  <a:lnTo>
                    <a:pt x="0" y="4587944"/>
                  </a:lnTo>
                  <a:lnTo>
                    <a:pt x="0" y="0"/>
                  </a:lnTo>
                  <a:close/>
                </a:path>
              </a:pathLst>
            </a:custGeom>
            <a:blipFill>
              <a:blip r:embed="rId7" cstate="email">
                <a:extLst>
                  <a:ext uri="{28A0092B-C50C-407E-A947-70E740481C1C}">
                    <a14:useLocalDpi xmlns:a14="http://schemas.microsoft.com/office/drawing/2010/main"/>
                  </a:ext>
                </a:extLst>
              </a:blip>
              <a:stretch>
                <a:fillRect/>
              </a:stretch>
            </a:blipFill>
            <a:ln w="14288" cap="sq">
              <a:solidFill>
                <a:srgbClr val="000000"/>
              </a:solidFill>
              <a:prstDash val="solid"/>
              <a:miter/>
            </a:ln>
          </p:spPr>
          <p:txBody>
            <a:bodyPr/>
            <a:lstStyle/>
            <a:p>
              <a:endParaRPr lang="en-US" dirty="0"/>
            </a:p>
          </p:txBody>
        </p:sp>
        <p:grpSp>
          <p:nvGrpSpPr>
            <p:cNvPr id="27" name="Group 27"/>
            <p:cNvGrpSpPr/>
            <p:nvPr/>
          </p:nvGrpSpPr>
          <p:grpSpPr>
            <a:xfrm>
              <a:off x="4191805" y="7021532"/>
              <a:ext cx="4679933" cy="300455"/>
              <a:chOff x="0" y="0"/>
              <a:chExt cx="924431" cy="59349"/>
            </a:xfrm>
          </p:grpSpPr>
          <p:sp>
            <p:nvSpPr>
              <p:cNvPr id="28" name="Freeform 28"/>
              <p:cNvSpPr/>
              <p:nvPr/>
            </p:nvSpPr>
            <p:spPr>
              <a:xfrm>
                <a:off x="0" y="0"/>
                <a:ext cx="924431" cy="59349"/>
              </a:xfrm>
              <a:custGeom>
                <a:avLst/>
                <a:gdLst/>
                <a:ahLst/>
                <a:cxnLst/>
                <a:rect l="l" t="t" r="r" b="b"/>
                <a:pathLst>
                  <a:path w="924431" h="59349">
                    <a:moveTo>
                      <a:pt x="29675" y="0"/>
                    </a:moveTo>
                    <a:lnTo>
                      <a:pt x="894757" y="0"/>
                    </a:lnTo>
                    <a:cubicBezTo>
                      <a:pt x="902627" y="0"/>
                      <a:pt x="910175" y="3126"/>
                      <a:pt x="915740" y="8691"/>
                    </a:cubicBezTo>
                    <a:cubicBezTo>
                      <a:pt x="921305" y="14257"/>
                      <a:pt x="924431" y="21804"/>
                      <a:pt x="924431" y="29675"/>
                    </a:cubicBezTo>
                    <a:lnTo>
                      <a:pt x="924431" y="29675"/>
                    </a:lnTo>
                    <a:cubicBezTo>
                      <a:pt x="924431" y="37545"/>
                      <a:pt x="921305" y="45093"/>
                      <a:pt x="915740" y="50658"/>
                    </a:cubicBezTo>
                    <a:cubicBezTo>
                      <a:pt x="910175" y="56223"/>
                      <a:pt x="902627" y="59349"/>
                      <a:pt x="894757" y="59349"/>
                    </a:cubicBezTo>
                    <a:lnTo>
                      <a:pt x="29675" y="59349"/>
                    </a:lnTo>
                    <a:cubicBezTo>
                      <a:pt x="21804" y="59349"/>
                      <a:pt x="14257" y="56223"/>
                      <a:pt x="8691" y="50658"/>
                    </a:cubicBezTo>
                    <a:cubicBezTo>
                      <a:pt x="3126" y="45093"/>
                      <a:pt x="0" y="37545"/>
                      <a:pt x="0" y="29675"/>
                    </a:cubicBezTo>
                    <a:lnTo>
                      <a:pt x="0" y="29675"/>
                    </a:lnTo>
                    <a:cubicBezTo>
                      <a:pt x="0" y="21804"/>
                      <a:pt x="3126" y="14257"/>
                      <a:pt x="8691" y="8691"/>
                    </a:cubicBezTo>
                    <a:cubicBezTo>
                      <a:pt x="14257" y="3126"/>
                      <a:pt x="21804" y="0"/>
                      <a:pt x="29675" y="0"/>
                    </a:cubicBezTo>
                    <a:close/>
                  </a:path>
                </a:pathLst>
              </a:custGeom>
              <a:solidFill>
                <a:srgbClr val="FFC736">
                  <a:alpha val="26667"/>
                </a:srgbClr>
              </a:solidFill>
              <a:ln w="38100" cap="rnd">
                <a:solidFill>
                  <a:srgbClr val="FFC736">
                    <a:alpha val="26667"/>
                  </a:srgbClr>
                </a:solidFill>
                <a:prstDash val="solid"/>
                <a:round/>
              </a:ln>
            </p:spPr>
            <p:txBody>
              <a:bodyPr/>
              <a:lstStyle/>
              <a:p>
                <a:endParaRPr lang="en-US" dirty="0"/>
              </a:p>
            </p:txBody>
          </p:sp>
          <p:sp>
            <p:nvSpPr>
              <p:cNvPr id="29" name="TextBox 29"/>
              <p:cNvSpPr txBox="1"/>
              <p:nvPr/>
            </p:nvSpPr>
            <p:spPr>
              <a:xfrm>
                <a:off x="0" y="-47625"/>
                <a:ext cx="924431" cy="106974"/>
              </a:xfrm>
              <a:prstGeom prst="rect">
                <a:avLst/>
              </a:prstGeom>
            </p:spPr>
            <p:txBody>
              <a:bodyPr lIns="50800" tIns="50800" rIns="50800" bIns="50800" rtlCol="0" anchor="ctr"/>
              <a:lstStyle/>
              <a:p>
                <a:pPr algn="ctr">
                  <a:lnSpc>
                    <a:spcPts val="2479"/>
                  </a:lnSpc>
                </a:pPr>
                <a:endParaRPr dirty="0"/>
              </a:p>
            </p:txBody>
          </p:sp>
        </p:grpSp>
        <p:grpSp>
          <p:nvGrpSpPr>
            <p:cNvPr id="30" name="Group 30"/>
            <p:cNvGrpSpPr/>
            <p:nvPr/>
          </p:nvGrpSpPr>
          <p:grpSpPr>
            <a:xfrm>
              <a:off x="4158931" y="8414152"/>
              <a:ext cx="4679933" cy="300455"/>
              <a:chOff x="0" y="0"/>
              <a:chExt cx="924431" cy="59349"/>
            </a:xfrm>
          </p:grpSpPr>
          <p:sp>
            <p:nvSpPr>
              <p:cNvPr id="31" name="Freeform 31"/>
              <p:cNvSpPr/>
              <p:nvPr/>
            </p:nvSpPr>
            <p:spPr>
              <a:xfrm>
                <a:off x="0" y="0"/>
                <a:ext cx="924431" cy="59349"/>
              </a:xfrm>
              <a:custGeom>
                <a:avLst/>
                <a:gdLst/>
                <a:ahLst/>
                <a:cxnLst/>
                <a:rect l="l" t="t" r="r" b="b"/>
                <a:pathLst>
                  <a:path w="924431" h="59349">
                    <a:moveTo>
                      <a:pt x="29675" y="0"/>
                    </a:moveTo>
                    <a:lnTo>
                      <a:pt x="894757" y="0"/>
                    </a:lnTo>
                    <a:cubicBezTo>
                      <a:pt x="902627" y="0"/>
                      <a:pt x="910175" y="3126"/>
                      <a:pt x="915740" y="8691"/>
                    </a:cubicBezTo>
                    <a:cubicBezTo>
                      <a:pt x="921305" y="14257"/>
                      <a:pt x="924431" y="21804"/>
                      <a:pt x="924431" y="29675"/>
                    </a:cubicBezTo>
                    <a:lnTo>
                      <a:pt x="924431" y="29675"/>
                    </a:lnTo>
                    <a:cubicBezTo>
                      <a:pt x="924431" y="37545"/>
                      <a:pt x="921305" y="45093"/>
                      <a:pt x="915740" y="50658"/>
                    </a:cubicBezTo>
                    <a:cubicBezTo>
                      <a:pt x="910175" y="56223"/>
                      <a:pt x="902627" y="59349"/>
                      <a:pt x="894757" y="59349"/>
                    </a:cubicBezTo>
                    <a:lnTo>
                      <a:pt x="29675" y="59349"/>
                    </a:lnTo>
                    <a:cubicBezTo>
                      <a:pt x="21804" y="59349"/>
                      <a:pt x="14257" y="56223"/>
                      <a:pt x="8691" y="50658"/>
                    </a:cubicBezTo>
                    <a:cubicBezTo>
                      <a:pt x="3126" y="45093"/>
                      <a:pt x="0" y="37545"/>
                      <a:pt x="0" y="29675"/>
                    </a:cubicBezTo>
                    <a:lnTo>
                      <a:pt x="0" y="29675"/>
                    </a:lnTo>
                    <a:cubicBezTo>
                      <a:pt x="0" y="21804"/>
                      <a:pt x="3126" y="14257"/>
                      <a:pt x="8691" y="8691"/>
                    </a:cubicBezTo>
                    <a:cubicBezTo>
                      <a:pt x="14257" y="3126"/>
                      <a:pt x="21804" y="0"/>
                      <a:pt x="29675" y="0"/>
                    </a:cubicBezTo>
                    <a:close/>
                  </a:path>
                </a:pathLst>
              </a:custGeom>
              <a:solidFill>
                <a:srgbClr val="FFC736">
                  <a:alpha val="26667"/>
                </a:srgbClr>
              </a:solidFill>
              <a:ln w="38100" cap="rnd">
                <a:solidFill>
                  <a:srgbClr val="FFC736">
                    <a:alpha val="26667"/>
                  </a:srgbClr>
                </a:solidFill>
                <a:prstDash val="solid"/>
                <a:round/>
              </a:ln>
            </p:spPr>
            <p:txBody>
              <a:bodyPr/>
              <a:lstStyle/>
              <a:p>
                <a:endParaRPr lang="en-US" dirty="0"/>
              </a:p>
            </p:txBody>
          </p:sp>
          <p:sp>
            <p:nvSpPr>
              <p:cNvPr id="32" name="TextBox 32"/>
              <p:cNvSpPr txBox="1"/>
              <p:nvPr/>
            </p:nvSpPr>
            <p:spPr>
              <a:xfrm>
                <a:off x="0" y="-47625"/>
                <a:ext cx="924431" cy="106974"/>
              </a:xfrm>
              <a:prstGeom prst="rect">
                <a:avLst/>
              </a:prstGeom>
            </p:spPr>
            <p:txBody>
              <a:bodyPr lIns="50800" tIns="50800" rIns="50800" bIns="50800" rtlCol="0" anchor="ctr"/>
              <a:lstStyle/>
              <a:p>
                <a:pPr algn="ctr">
                  <a:lnSpc>
                    <a:spcPts val="2479"/>
                  </a:lnSpc>
                </a:pPr>
                <a:endParaRPr dirty="0"/>
              </a:p>
            </p:txBody>
          </p:sp>
        </p:grpSp>
        <p:sp>
          <p:nvSpPr>
            <p:cNvPr id="33" name="Freeform 33"/>
            <p:cNvSpPr/>
            <p:nvPr/>
          </p:nvSpPr>
          <p:spPr>
            <a:xfrm>
              <a:off x="7925747" y="0"/>
              <a:ext cx="6271500" cy="2292269"/>
            </a:xfrm>
            <a:custGeom>
              <a:avLst/>
              <a:gdLst/>
              <a:ahLst/>
              <a:cxnLst/>
              <a:rect l="l" t="t" r="r" b="b"/>
              <a:pathLst>
                <a:path w="6271500" h="2292269">
                  <a:moveTo>
                    <a:pt x="0" y="0"/>
                  </a:moveTo>
                  <a:lnTo>
                    <a:pt x="6271501" y="0"/>
                  </a:lnTo>
                  <a:lnTo>
                    <a:pt x="6271501" y="2292269"/>
                  </a:lnTo>
                  <a:lnTo>
                    <a:pt x="0" y="2292269"/>
                  </a:lnTo>
                  <a:lnTo>
                    <a:pt x="0" y="0"/>
                  </a:lnTo>
                  <a:close/>
                </a:path>
              </a:pathLst>
            </a:custGeom>
            <a:blipFill>
              <a:blip r:embed="rId8"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34" name="Freeform 34"/>
            <p:cNvSpPr/>
            <p:nvPr/>
          </p:nvSpPr>
          <p:spPr>
            <a:xfrm>
              <a:off x="10937796" y="1683062"/>
              <a:ext cx="2876000" cy="1678551"/>
            </a:xfrm>
            <a:custGeom>
              <a:avLst/>
              <a:gdLst/>
              <a:ahLst/>
              <a:cxnLst/>
              <a:rect l="l" t="t" r="r" b="b"/>
              <a:pathLst>
                <a:path w="2876000" h="1678551">
                  <a:moveTo>
                    <a:pt x="0" y="0"/>
                  </a:moveTo>
                  <a:lnTo>
                    <a:pt x="2876000" y="0"/>
                  </a:lnTo>
                  <a:lnTo>
                    <a:pt x="2876000" y="1678552"/>
                  </a:lnTo>
                  <a:lnTo>
                    <a:pt x="0" y="1678552"/>
                  </a:lnTo>
                  <a:lnTo>
                    <a:pt x="0" y="0"/>
                  </a:lnTo>
                  <a:close/>
                </a:path>
              </a:pathLst>
            </a:custGeom>
            <a:blipFill>
              <a:blip r:embed="rId9"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35" name="Freeform 35"/>
            <p:cNvSpPr/>
            <p:nvPr/>
          </p:nvSpPr>
          <p:spPr>
            <a:xfrm>
              <a:off x="9451567" y="3476128"/>
              <a:ext cx="4712807" cy="3970632"/>
            </a:xfrm>
            <a:custGeom>
              <a:avLst/>
              <a:gdLst/>
              <a:ahLst/>
              <a:cxnLst/>
              <a:rect l="l" t="t" r="r" b="b"/>
              <a:pathLst>
                <a:path w="4712807" h="3970632">
                  <a:moveTo>
                    <a:pt x="0" y="0"/>
                  </a:moveTo>
                  <a:lnTo>
                    <a:pt x="4712807" y="0"/>
                  </a:lnTo>
                  <a:lnTo>
                    <a:pt x="4712807" y="3970633"/>
                  </a:lnTo>
                  <a:lnTo>
                    <a:pt x="0" y="3970633"/>
                  </a:lnTo>
                  <a:lnTo>
                    <a:pt x="0" y="0"/>
                  </a:lnTo>
                  <a:close/>
                </a:path>
              </a:pathLst>
            </a:custGeom>
            <a:blipFill>
              <a:blip r:embed="rId10" cstate="email">
                <a:extLst>
                  <a:ext uri="{28A0092B-C50C-407E-A947-70E740481C1C}">
                    <a14:useLocalDpi xmlns:a14="http://schemas.microsoft.com/office/drawing/2010/main"/>
                  </a:ext>
                </a:extLst>
              </a:blip>
              <a:stretch>
                <a:fillRect/>
              </a:stretch>
            </a:blipFill>
            <a:ln w="14288" cap="sq">
              <a:solidFill>
                <a:srgbClr val="000000"/>
              </a:solidFill>
              <a:prstDash val="solid"/>
              <a:miter/>
            </a:ln>
          </p:spPr>
          <p:txBody>
            <a:bodyPr/>
            <a:lstStyle/>
            <a:p>
              <a:endParaRPr lang="en-US" dirty="0"/>
            </a:p>
          </p:txBody>
        </p:sp>
        <p:grpSp>
          <p:nvGrpSpPr>
            <p:cNvPr id="36" name="Group 36"/>
            <p:cNvGrpSpPr/>
            <p:nvPr/>
          </p:nvGrpSpPr>
          <p:grpSpPr>
            <a:xfrm>
              <a:off x="9484441" y="7146305"/>
              <a:ext cx="4679933" cy="300455"/>
              <a:chOff x="0" y="0"/>
              <a:chExt cx="924431" cy="59349"/>
            </a:xfrm>
          </p:grpSpPr>
          <p:sp>
            <p:nvSpPr>
              <p:cNvPr id="37" name="Freeform 37"/>
              <p:cNvSpPr/>
              <p:nvPr/>
            </p:nvSpPr>
            <p:spPr>
              <a:xfrm>
                <a:off x="0" y="0"/>
                <a:ext cx="924431" cy="59349"/>
              </a:xfrm>
              <a:custGeom>
                <a:avLst/>
                <a:gdLst/>
                <a:ahLst/>
                <a:cxnLst/>
                <a:rect l="l" t="t" r="r" b="b"/>
                <a:pathLst>
                  <a:path w="924431" h="59349">
                    <a:moveTo>
                      <a:pt x="29675" y="0"/>
                    </a:moveTo>
                    <a:lnTo>
                      <a:pt x="894757" y="0"/>
                    </a:lnTo>
                    <a:cubicBezTo>
                      <a:pt x="902627" y="0"/>
                      <a:pt x="910175" y="3126"/>
                      <a:pt x="915740" y="8691"/>
                    </a:cubicBezTo>
                    <a:cubicBezTo>
                      <a:pt x="921305" y="14257"/>
                      <a:pt x="924431" y="21804"/>
                      <a:pt x="924431" y="29675"/>
                    </a:cubicBezTo>
                    <a:lnTo>
                      <a:pt x="924431" y="29675"/>
                    </a:lnTo>
                    <a:cubicBezTo>
                      <a:pt x="924431" y="37545"/>
                      <a:pt x="921305" y="45093"/>
                      <a:pt x="915740" y="50658"/>
                    </a:cubicBezTo>
                    <a:cubicBezTo>
                      <a:pt x="910175" y="56223"/>
                      <a:pt x="902627" y="59349"/>
                      <a:pt x="894757" y="59349"/>
                    </a:cubicBezTo>
                    <a:lnTo>
                      <a:pt x="29675" y="59349"/>
                    </a:lnTo>
                    <a:cubicBezTo>
                      <a:pt x="21804" y="59349"/>
                      <a:pt x="14257" y="56223"/>
                      <a:pt x="8691" y="50658"/>
                    </a:cubicBezTo>
                    <a:cubicBezTo>
                      <a:pt x="3126" y="45093"/>
                      <a:pt x="0" y="37545"/>
                      <a:pt x="0" y="29675"/>
                    </a:cubicBezTo>
                    <a:lnTo>
                      <a:pt x="0" y="29675"/>
                    </a:lnTo>
                    <a:cubicBezTo>
                      <a:pt x="0" y="21804"/>
                      <a:pt x="3126" y="14257"/>
                      <a:pt x="8691" y="8691"/>
                    </a:cubicBezTo>
                    <a:cubicBezTo>
                      <a:pt x="14257" y="3126"/>
                      <a:pt x="21804" y="0"/>
                      <a:pt x="29675" y="0"/>
                    </a:cubicBezTo>
                    <a:close/>
                  </a:path>
                </a:pathLst>
              </a:custGeom>
              <a:solidFill>
                <a:srgbClr val="FFC736">
                  <a:alpha val="26667"/>
                </a:srgbClr>
              </a:solidFill>
              <a:ln w="38100" cap="rnd">
                <a:solidFill>
                  <a:srgbClr val="FFC736">
                    <a:alpha val="26667"/>
                  </a:srgbClr>
                </a:solidFill>
                <a:prstDash val="solid"/>
                <a:round/>
              </a:ln>
            </p:spPr>
            <p:txBody>
              <a:bodyPr/>
              <a:lstStyle/>
              <a:p>
                <a:endParaRPr lang="en-US" dirty="0"/>
              </a:p>
            </p:txBody>
          </p:sp>
          <p:sp>
            <p:nvSpPr>
              <p:cNvPr id="38" name="TextBox 38"/>
              <p:cNvSpPr txBox="1"/>
              <p:nvPr/>
            </p:nvSpPr>
            <p:spPr>
              <a:xfrm>
                <a:off x="0" y="-47625"/>
                <a:ext cx="924431" cy="106974"/>
              </a:xfrm>
              <a:prstGeom prst="rect">
                <a:avLst/>
              </a:prstGeom>
            </p:spPr>
            <p:txBody>
              <a:bodyPr lIns="50800" tIns="50800" rIns="50800" bIns="50800" rtlCol="0" anchor="ctr"/>
              <a:lstStyle/>
              <a:p>
                <a:pPr algn="ctr">
                  <a:lnSpc>
                    <a:spcPts val="2479"/>
                  </a:lnSpc>
                </a:pPr>
                <a:endParaRPr dirty="0"/>
              </a:p>
            </p:txBody>
          </p:sp>
        </p:grpSp>
        <p:grpSp>
          <p:nvGrpSpPr>
            <p:cNvPr id="39" name="Group 39"/>
            <p:cNvGrpSpPr/>
            <p:nvPr/>
          </p:nvGrpSpPr>
          <p:grpSpPr>
            <a:xfrm>
              <a:off x="9484441" y="6280230"/>
              <a:ext cx="4679933" cy="300455"/>
              <a:chOff x="0" y="0"/>
              <a:chExt cx="924431" cy="59349"/>
            </a:xfrm>
          </p:grpSpPr>
          <p:sp>
            <p:nvSpPr>
              <p:cNvPr id="40" name="Freeform 40"/>
              <p:cNvSpPr/>
              <p:nvPr/>
            </p:nvSpPr>
            <p:spPr>
              <a:xfrm>
                <a:off x="0" y="0"/>
                <a:ext cx="924431" cy="59349"/>
              </a:xfrm>
              <a:custGeom>
                <a:avLst/>
                <a:gdLst/>
                <a:ahLst/>
                <a:cxnLst/>
                <a:rect l="l" t="t" r="r" b="b"/>
                <a:pathLst>
                  <a:path w="924431" h="59349">
                    <a:moveTo>
                      <a:pt x="29675" y="0"/>
                    </a:moveTo>
                    <a:lnTo>
                      <a:pt x="894757" y="0"/>
                    </a:lnTo>
                    <a:cubicBezTo>
                      <a:pt x="902627" y="0"/>
                      <a:pt x="910175" y="3126"/>
                      <a:pt x="915740" y="8691"/>
                    </a:cubicBezTo>
                    <a:cubicBezTo>
                      <a:pt x="921305" y="14257"/>
                      <a:pt x="924431" y="21804"/>
                      <a:pt x="924431" y="29675"/>
                    </a:cubicBezTo>
                    <a:lnTo>
                      <a:pt x="924431" y="29675"/>
                    </a:lnTo>
                    <a:cubicBezTo>
                      <a:pt x="924431" y="37545"/>
                      <a:pt x="921305" y="45093"/>
                      <a:pt x="915740" y="50658"/>
                    </a:cubicBezTo>
                    <a:cubicBezTo>
                      <a:pt x="910175" y="56223"/>
                      <a:pt x="902627" y="59349"/>
                      <a:pt x="894757" y="59349"/>
                    </a:cubicBezTo>
                    <a:lnTo>
                      <a:pt x="29675" y="59349"/>
                    </a:lnTo>
                    <a:cubicBezTo>
                      <a:pt x="21804" y="59349"/>
                      <a:pt x="14257" y="56223"/>
                      <a:pt x="8691" y="50658"/>
                    </a:cubicBezTo>
                    <a:cubicBezTo>
                      <a:pt x="3126" y="45093"/>
                      <a:pt x="0" y="37545"/>
                      <a:pt x="0" y="29675"/>
                    </a:cubicBezTo>
                    <a:lnTo>
                      <a:pt x="0" y="29675"/>
                    </a:lnTo>
                    <a:cubicBezTo>
                      <a:pt x="0" y="21804"/>
                      <a:pt x="3126" y="14257"/>
                      <a:pt x="8691" y="8691"/>
                    </a:cubicBezTo>
                    <a:cubicBezTo>
                      <a:pt x="14257" y="3126"/>
                      <a:pt x="21804" y="0"/>
                      <a:pt x="29675" y="0"/>
                    </a:cubicBezTo>
                    <a:close/>
                  </a:path>
                </a:pathLst>
              </a:custGeom>
              <a:solidFill>
                <a:srgbClr val="FFC736">
                  <a:alpha val="26667"/>
                </a:srgbClr>
              </a:solidFill>
              <a:ln w="38100" cap="rnd">
                <a:solidFill>
                  <a:srgbClr val="FFC736">
                    <a:alpha val="26667"/>
                  </a:srgbClr>
                </a:solidFill>
                <a:prstDash val="solid"/>
                <a:round/>
              </a:ln>
            </p:spPr>
            <p:txBody>
              <a:bodyPr/>
              <a:lstStyle/>
              <a:p>
                <a:endParaRPr lang="en-US" dirty="0"/>
              </a:p>
            </p:txBody>
          </p:sp>
          <p:sp>
            <p:nvSpPr>
              <p:cNvPr id="41" name="TextBox 41"/>
              <p:cNvSpPr txBox="1"/>
              <p:nvPr/>
            </p:nvSpPr>
            <p:spPr>
              <a:xfrm>
                <a:off x="0" y="-47625"/>
                <a:ext cx="924431" cy="106974"/>
              </a:xfrm>
              <a:prstGeom prst="rect">
                <a:avLst/>
              </a:prstGeom>
            </p:spPr>
            <p:txBody>
              <a:bodyPr lIns="50800" tIns="50800" rIns="50800" bIns="50800" rtlCol="0" anchor="ctr"/>
              <a:lstStyle/>
              <a:p>
                <a:pPr algn="ctr">
                  <a:lnSpc>
                    <a:spcPts val="2479"/>
                  </a:lnSpc>
                </a:pPr>
                <a:endParaRPr dirty="0"/>
              </a:p>
            </p:txBody>
          </p:sp>
        </p:gr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457494"/>
            <a:ext cx="18288000" cy="1495425"/>
            <a:chOff x="0" y="0"/>
            <a:chExt cx="4816593" cy="393857"/>
          </a:xfrm>
        </p:grpSpPr>
        <p:sp>
          <p:nvSpPr>
            <p:cNvPr id="3" name="Freeform 3"/>
            <p:cNvSpPr/>
            <p:nvPr/>
          </p:nvSpPr>
          <p:spPr>
            <a:xfrm>
              <a:off x="0" y="0"/>
              <a:ext cx="4816592" cy="393857"/>
            </a:xfrm>
            <a:custGeom>
              <a:avLst/>
              <a:gdLst/>
              <a:ahLst/>
              <a:cxnLst/>
              <a:rect l="l" t="t" r="r" b="b"/>
              <a:pathLst>
                <a:path w="4816592" h="393857">
                  <a:moveTo>
                    <a:pt x="0" y="0"/>
                  </a:moveTo>
                  <a:lnTo>
                    <a:pt x="4816592" y="0"/>
                  </a:lnTo>
                  <a:lnTo>
                    <a:pt x="4816592" y="393857"/>
                  </a:lnTo>
                  <a:lnTo>
                    <a:pt x="0" y="393857"/>
                  </a:lnTo>
                  <a:close/>
                </a:path>
              </a:pathLst>
            </a:custGeom>
            <a:solidFill>
              <a:srgbClr val="3E649F"/>
            </a:solidFill>
          </p:spPr>
          <p:txBody>
            <a:bodyPr/>
            <a:lstStyle/>
            <a:p>
              <a:endParaRPr lang="en-US" dirty="0"/>
            </a:p>
          </p:txBody>
        </p:sp>
        <p:sp>
          <p:nvSpPr>
            <p:cNvPr id="4" name="TextBox 4"/>
            <p:cNvSpPr txBox="1"/>
            <p:nvPr/>
          </p:nvSpPr>
          <p:spPr>
            <a:xfrm>
              <a:off x="0" y="-47625"/>
              <a:ext cx="4816593" cy="441482"/>
            </a:xfrm>
            <a:prstGeom prst="rect">
              <a:avLst/>
            </a:prstGeom>
          </p:spPr>
          <p:txBody>
            <a:bodyPr lIns="50800" tIns="50800" rIns="50800" bIns="50800" rtlCol="0" anchor="ctr"/>
            <a:lstStyle/>
            <a:p>
              <a:pPr algn="ctr">
                <a:lnSpc>
                  <a:spcPts val="2479"/>
                </a:lnSpc>
              </a:pPr>
              <a:endParaRPr dirty="0"/>
            </a:p>
          </p:txBody>
        </p:sp>
      </p:grpSp>
      <p:grpSp>
        <p:nvGrpSpPr>
          <p:cNvPr id="5" name="Group 5"/>
          <p:cNvGrpSpPr/>
          <p:nvPr/>
        </p:nvGrpSpPr>
        <p:grpSpPr>
          <a:xfrm>
            <a:off x="15357705" y="7637029"/>
            <a:ext cx="4136867" cy="4136867"/>
            <a:chOff x="0" y="0"/>
            <a:chExt cx="812800" cy="812800"/>
          </a:xfrm>
        </p:grpSpPr>
        <p:sp>
          <p:nvSpPr>
            <p:cNvPr id="6" name="Freeform 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6F6F6"/>
              </a:solidFill>
              <a:prstDash val="solid"/>
              <a:miter/>
            </a:ln>
          </p:spPr>
          <p:txBody>
            <a:bodyPr/>
            <a:lstStyle/>
            <a:p>
              <a:endParaRPr lang="en-US" dirty="0"/>
            </a:p>
          </p:txBody>
        </p:sp>
        <p:sp>
          <p:nvSpPr>
            <p:cNvPr id="7" name="TextBox 7"/>
            <p:cNvSpPr txBox="1"/>
            <p:nvPr/>
          </p:nvSpPr>
          <p:spPr>
            <a:xfrm>
              <a:off x="76200" y="28575"/>
              <a:ext cx="660400" cy="708025"/>
            </a:xfrm>
            <a:prstGeom prst="rect">
              <a:avLst/>
            </a:prstGeom>
          </p:spPr>
          <p:txBody>
            <a:bodyPr lIns="50800" tIns="50800" rIns="50800" bIns="50800" rtlCol="0" anchor="ctr"/>
            <a:lstStyle/>
            <a:p>
              <a:pPr algn="ctr">
                <a:lnSpc>
                  <a:spcPts val="2479"/>
                </a:lnSpc>
              </a:pPr>
              <a:endParaRPr dirty="0"/>
            </a:p>
          </p:txBody>
        </p:sp>
      </p:grpSp>
      <p:grpSp>
        <p:nvGrpSpPr>
          <p:cNvPr id="8" name="Group 8"/>
          <p:cNvGrpSpPr/>
          <p:nvPr/>
        </p:nvGrpSpPr>
        <p:grpSpPr>
          <a:xfrm>
            <a:off x="8124882" y="2747324"/>
            <a:ext cx="3127981" cy="6173189"/>
            <a:chOff x="0" y="0"/>
            <a:chExt cx="4170642" cy="8230919"/>
          </a:xfrm>
        </p:grpSpPr>
        <p:sp>
          <p:nvSpPr>
            <p:cNvPr id="9" name="Freeform 9"/>
            <p:cNvSpPr/>
            <p:nvPr/>
          </p:nvSpPr>
          <p:spPr>
            <a:xfrm>
              <a:off x="247007" y="0"/>
              <a:ext cx="3923635" cy="5541551"/>
            </a:xfrm>
            <a:custGeom>
              <a:avLst/>
              <a:gdLst/>
              <a:ahLst/>
              <a:cxnLst/>
              <a:rect l="l" t="t" r="r" b="b"/>
              <a:pathLst>
                <a:path w="3923635" h="5541551">
                  <a:moveTo>
                    <a:pt x="0" y="0"/>
                  </a:moveTo>
                  <a:lnTo>
                    <a:pt x="3923635" y="0"/>
                  </a:lnTo>
                  <a:lnTo>
                    <a:pt x="3923635" y="5541551"/>
                  </a:lnTo>
                  <a:lnTo>
                    <a:pt x="0" y="5541551"/>
                  </a:lnTo>
                  <a:lnTo>
                    <a:pt x="0" y="0"/>
                  </a:lnTo>
                  <a:close/>
                </a:path>
              </a:pathLst>
            </a:custGeom>
            <a:blipFill>
              <a:blip r:embed="rId3"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10" name="Freeform 10"/>
            <p:cNvSpPr/>
            <p:nvPr/>
          </p:nvSpPr>
          <p:spPr>
            <a:xfrm>
              <a:off x="305416" y="5631955"/>
              <a:ext cx="3806817" cy="2598965"/>
            </a:xfrm>
            <a:custGeom>
              <a:avLst/>
              <a:gdLst/>
              <a:ahLst/>
              <a:cxnLst/>
              <a:rect l="l" t="t" r="r" b="b"/>
              <a:pathLst>
                <a:path w="3806817" h="2598965">
                  <a:moveTo>
                    <a:pt x="0" y="0"/>
                  </a:moveTo>
                  <a:lnTo>
                    <a:pt x="3806817" y="0"/>
                  </a:lnTo>
                  <a:lnTo>
                    <a:pt x="3806817" y="2598964"/>
                  </a:lnTo>
                  <a:lnTo>
                    <a:pt x="0" y="2598964"/>
                  </a:lnTo>
                  <a:lnTo>
                    <a:pt x="0" y="0"/>
                  </a:lnTo>
                  <a:close/>
                </a:path>
              </a:pathLst>
            </a:custGeom>
            <a:blipFill>
              <a:blip r:embed="rId4" cstate="email">
                <a:extLst>
                  <a:ext uri="{28A0092B-C50C-407E-A947-70E740481C1C}">
                    <a14:useLocalDpi xmlns:a14="http://schemas.microsoft.com/office/drawing/2010/main"/>
                  </a:ext>
                </a:extLst>
              </a:blip>
              <a:stretch>
                <a:fillRect/>
              </a:stretch>
            </a:blipFill>
            <a:ln w="14288" cap="sq">
              <a:solidFill>
                <a:srgbClr val="000000"/>
              </a:solidFill>
              <a:prstDash val="solid"/>
              <a:miter/>
            </a:ln>
          </p:spPr>
          <p:txBody>
            <a:bodyPr/>
            <a:lstStyle/>
            <a:p>
              <a:endParaRPr lang="en-US" dirty="0"/>
            </a:p>
          </p:txBody>
        </p:sp>
        <p:sp>
          <p:nvSpPr>
            <p:cNvPr id="11" name="Freeform 11"/>
            <p:cNvSpPr/>
            <p:nvPr/>
          </p:nvSpPr>
          <p:spPr>
            <a:xfrm>
              <a:off x="0" y="527582"/>
              <a:ext cx="1173439" cy="1230773"/>
            </a:xfrm>
            <a:custGeom>
              <a:avLst/>
              <a:gdLst/>
              <a:ahLst/>
              <a:cxnLst/>
              <a:rect l="l" t="t" r="r" b="b"/>
              <a:pathLst>
                <a:path w="1173439" h="1230773">
                  <a:moveTo>
                    <a:pt x="0" y="0"/>
                  </a:moveTo>
                  <a:lnTo>
                    <a:pt x="1173439" y="0"/>
                  </a:lnTo>
                  <a:lnTo>
                    <a:pt x="1173439" y="1230773"/>
                  </a:lnTo>
                  <a:lnTo>
                    <a:pt x="0" y="1230773"/>
                  </a:lnTo>
                  <a:lnTo>
                    <a:pt x="0" y="0"/>
                  </a:lnTo>
                  <a:close/>
                </a:path>
              </a:pathLst>
            </a:custGeom>
            <a:blipFill>
              <a:blip r:embed="rId5" cstate="email">
                <a:extLst>
                  <a:ext uri="{28A0092B-C50C-407E-A947-70E740481C1C}">
                    <a14:useLocalDpi xmlns:a14="http://schemas.microsoft.com/office/drawing/2010/main"/>
                  </a:ext>
                </a:extLst>
              </a:blip>
              <a:stretch>
                <a:fillRect/>
              </a:stretch>
            </a:blipFill>
          </p:spPr>
          <p:txBody>
            <a:bodyPr/>
            <a:lstStyle/>
            <a:p>
              <a:endParaRPr lang="en-US" dirty="0"/>
            </a:p>
          </p:txBody>
        </p:sp>
        <p:grpSp>
          <p:nvGrpSpPr>
            <p:cNvPr id="12" name="Group 12"/>
            <p:cNvGrpSpPr/>
            <p:nvPr/>
          </p:nvGrpSpPr>
          <p:grpSpPr>
            <a:xfrm>
              <a:off x="345595" y="5887469"/>
              <a:ext cx="3731389" cy="221416"/>
              <a:chOff x="0" y="0"/>
              <a:chExt cx="717705" cy="42588"/>
            </a:xfrm>
          </p:grpSpPr>
          <p:sp>
            <p:nvSpPr>
              <p:cNvPr id="13" name="Freeform 13"/>
              <p:cNvSpPr/>
              <p:nvPr/>
            </p:nvSpPr>
            <p:spPr>
              <a:xfrm>
                <a:off x="0" y="0"/>
                <a:ext cx="717705" cy="42588"/>
              </a:xfrm>
              <a:custGeom>
                <a:avLst/>
                <a:gdLst/>
                <a:ahLst/>
                <a:cxnLst/>
                <a:rect l="l" t="t" r="r" b="b"/>
                <a:pathLst>
                  <a:path w="717705" h="42588">
                    <a:moveTo>
                      <a:pt x="21294" y="0"/>
                    </a:moveTo>
                    <a:lnTo>
                      <a:pt x="696411" y="0"/>
                    </a:lnTo>
                    <a:cubicBezTo>
                      <a:pt x="702059" y="0"/>
                      <a:pt x="707475" y="2243"/>
                      <a:pt x="711468" y="6237"/>
                    </a:cubicBezTo>
                    <a:cubicBezTo>
                      <a:pt x="715462" y="10230"/>
                      <a:pt x="717705" y="15646"/>
                      <a:pt x="717705" y="21294"/>
                    </a:cubicBezTo>
                    <a:lnTo>
                      <a:pt x="717705" y="21294"/>
                    </a:lnTo>
                    <a:cubicBezTo>
                      <a:pt x="717705" y="33054"/>
                      <a:pt x="708172" y="42588"/>
                      <a:pt x="696411" y="42588"/>
                    </a:cubicBezTo>
                    <a:lnTo>
                      <a:pt x="21294" y="42588"/>
                    </a:lnTo>
                    <a:cubicBezTo>
                      <a:pt x="15646" y="42588"/>
                      <a:pt x="10230" y="40344"/>
                      <a:pt x="6237" y="36351"/>
                    </a:cubicBezTo>
                    <a:cubicBezTo>
                      <a:pt x="2243" y="32357"/>
                      <a:pt x="0" y="26941"/>
                      <a:pt x="0" y="21294"/>
                    </a:cubicBezTo>
                    <a:lnTo>
                      <a:pt x="0" y="21294"/>
                    </a:lnTo>
                    <a:cubicBezTo>
                      <a:pt x="0" y="15646"/>
                      <a:pt x="2243" y="10230"/>
                      <a:pt x="6237" y="6237"/>
                    </a:cubicBezTo>
                    <a:cubicBezTo>
                      <a:pt x="10230" y="2243"/>
                      <a:pt x="15646" y="0"/>
                      <a:pt x="21294" y="0"/>
                    </a:cubicBezTo>
                    <a:close/>
                  </a:path>
                </a:pathLst>
              </a:custGeom>
              <a:solidFill>
                <a:srgbClr val="FFC736">
                  <a:alpha val="26667"/>
                </a:srgbClr>
              </a:solidFill>
              <a:ln w="38100" cap="rnd">
                <a:solidFill>
                  <a:srgbClr val="FFC736">
                    <a:alpha val="26667"/>
                  </a:srgbClr>
                </a:solidFill>
                <a:prstDash val="solid"/>
                <a:round/>
              </a:ln>
            </p:spPr>
            <p:txBody>
              <a:bodyPr/>
              <a:lstStyle/>
              <a:p>
                <a:endParaRPr lang="en-US" dirty="0"/>
              </a:p>
            </p:txBody>
          </p:sp>
          <p:sp>
            <p:nvSpPr>
              <p:cNvPr id="14" name="TextBox 14"/>
              <p:cNvSpPr txBox="1"/>
              <p:nvPr/>
            </p:nvSpPr>
            <p:spPr>
              <a:xfrm>
                <a:off x="0" y="-47625"/>
                <a:ext cx="717705" cy="90213"/>
              </a:xfrm>
              <a:prstGeom prst="rect">
                <a:avLst/>
              </a:prstGeom>
            </p:spPr>
            <p:txBody>
              <a:bodyPr lIns="52170" tIns="52170" rIns="52170" bIns="52170" rtlCol="0" anchor="ctr"/>
              <a:lstStyle/>
              <a:p>
                <a:pPr algn="ctr">
                  <a:lnSpc>
                    <a:spcPts val="2480"/>
                  </a:lnSpc>
                </a:pPr>
                <a:endParaRPr dirty="0"/>
              </a:p>
            </p:txBody>
          </p:sp>
        </p:grpSp>
        <p:grpSp>
          <p:nvGrpSpPr>
            <p:cNvPr id="15" name="Group 15"/>
            <p:cNvGrpSpPr/>
            <p:nvPr/>
          </p:nvGrpSpPr>
          <p:grpSpPr>
            <a:xfrm>
              <a:off x="345595" y="6306959"/>
              <a:ext cx="3731389" cy="221416"/>
              <a:chOff x="0" y="0"/>
              <a:chExt cx="717705" cy="42588"/>
            </a:xfrm>
          </p:grpSpPr>
          <p:sp>
            <p:nvSpPr>
              <p:cNvPr id="16" name="Freeform 16"/>
              <p:cNvSpPr/>
              <p:nvPr/>
            </p:nvSpPr>
            <p:spPr>
              <a:xfrm>
                <a:off x="0" y="0"/>
                <a:ext cx="717705" cy="42588"/>
              </a:xfrm>
              <a:custGeom>
                <a:avLst/>
                <a:gdLst/>
                <a:ahLst/>
                <a:cxnLst/>
                <a:rect l="l" t="t" r="r" b="b"/>
                <a:pathLst>
                  <a:path w="717705" h="42588">
                    <a:moveTo>
                      <a:pt x="21294" y="0"/>
                    </a:moveTo>
                    <a:lnTo>
                      <a:pt x="696411" y="0"/>
                    </a:lnTo>
                    <a:cubicBezTo>
                      <a:pt x="702059" y="0"/>
                      <a:pt x="707475" y="2243"/>
                      <a:pt x="711468" y="6237"/>
                    </a:cubicBezTo>
                    <a:cubicBezTo>
                      <a:pt x="715462" y="10230"/>
                      <a:pt x="717705" y="15646"/>
                      <a:pt x="717705" y="21294"/>
                    </a:cubicBezTo>
                    <a:lnTo>
                      <a:pt x="717705" y="21294"/>
                    </a:lnTo>
                    <a:cubicBezTo>
                      <a:pt x="717705" y="33054"/>
                      <a:pt x="708172" y="42588"/>
                      <a:pt x="696411" y="42588"/>
                    </a:cubicBezTo>
                    <a:lnTo>
                      <a:pt x="21294" y="42588"/>
                    </a:lnTo>
                    <a:cubicBezTo>
                      <a:pt x="15646" y="42588"/>
                      <a:pt x="10230" y="40344"/>
                      <a:pt x="6237" y="36351"/>
                    </a:cubicBezTo>
                    <a:cubicBezTo>
                      <a:pt x="2243" y="32357"/>
                      <a:pt x="0" y="26941"/>
                      <a:pt x="0" y="21294"/>
                    </a:cubicBezTo>
                    <a:lnTo>
                      <a:pt x="0" y="21294"/>
                    </a:lnTo>
                    <a:cubicBezTo>
                      <a:pt x="0" y="15646"/>
                      <a:pt x="2243" y="10230"/>
                      <a:pt x="6237" y="6237"/>
                    </a:cubicBezTo>
                    <a:cubicBezTo>
                      <a:pt x="10230" y="2243"/>
                      <a:pt x="15646" y="0"/>
                      <a:pt x="21294" y="0"/>
                    </a:cubicBezTo>
                    <a:close/>
                  </a:path>
                </a:pathLst>
              </a:custGeom>
              <a:solidFill>
                <a:srgbClr val="FFC736">
                  <a:alpha val="26667"/>
                </a:srgbClr>
              </a:solidFill>
              <a:ln w="38100" cap="rnd">
                <a:solidFill>
                  <a:srgbClr val="FFC736">
                    <a:alpha val="26667"/>
                  </a:srgbClr>
                </a:solidFill>
                <a:prstDash val="solid"/>
                <a:round/>
              </a:ln>
            </p:spPr>
            <p:txBody>
              <a:bodyPr/>
              <a:lstStyle/>
              <a:p>
                <a:endParaRPr lang="en-US" dirty="0"/>
              </a:p>
            </p:txBody>
          </p:sp>
          <p:sp>
            <p:nvSpPr>
              <p:cNvPr id="17" name="TextBox 17"/>
              <p:cNvSpPr txBox="1"/>
              <p:nvPr/>
            </p:nvSpPr>
            <p:spPr>
              <a:xfrm>
                <a:off x="0" y="-47625"/>
                <a:ext cx="717705" cy="90213"/>
              </a:xfrm>
              <a:prstGeom prst="rect">
                <a:avLst/>
              </a:prstGeom>
            </p:spPr>
            <p:txBody>
              <a:bodyPr lIns="52170" tIns="52170" rIns="52170" bIns="52170" rtlCol="0" anchor="ctr"/>
              <a:lstStyle/>
              <a:p>
                <a:pPr algn="ctr">
                  <a:lnSpc>
                    <a:spcPts val="2480"/>
                  </a:lnSpc>
                </a:pPr>
                <a:endParaRPr dirty="0"/>
              </a:p>
            </p:txBody>
          </p:sp>
        </p:grpSp>
        <p:grpSp>
          <p:nvGrpSpPr>
            <p:cNvPr id="18" name="Group 18"/>
            <p:cNvGrpSpPr/>
            <p:nvPr/>
          </p:nvGrpSpPr>
          <p:grpSpPr>
            <a:xfrm>
              <a:off x="3672105" y="6806738"/>
              <a:ext cx="404879" cy="1424181"/>
              <a:chOff x="0" y="0"/>
              <a:chExt cx="77875" cy="273931"/>
            </a:xfrm>
          </p:grpSpPr>
          <p:sp>
            <p:nvSpPr>
              <p:cNvPr id="19" name="Freeform 19"/>
              <p:cNvSpPr/>
              <p:nvPr/>
            </p:nvSpPr>
            <p:spPr>
              <a:xfrm>
                <a:off x="0" y="0"/>
                <a:ext cx="77875" cy="273931"/>
              </a:xfrm>
              <a:custGeom>
                <a:avLst/>
                <a:gdLst/>
                <a:ahLst/>
                <a:cxnLst/>
                <a:rect l="l" t="t" r="r" b="b"/>
                <a:pathLst>
                  <a:path w="77875" h="273931">
                    <a:moveTo>
                      <a:pt x="38938" y="0"/>
                    </a:moveTo>
                    <a:lnTo>
                      <a:pt x="38938" y="0"/>
                    </a:lnTo>
                    <a:cubicBezTo>
                      <a:pt x="60442" y="0"/>
                      <a:pt x="77875" y="17433"/>
                      <a:pt x="77875" y="38938"/>
                    </a:cubicBezTo>
                    <a:lnTo>
                      <a:pt x="77875" y="234993"/>
                    </a:lnTo>
                    <a:cubicBezTo>
                      <a:pt x="77875" y="256498"/>
                      <a:pt x="60442" y="273931"/>
                      <a:pt x="38938" y="273931"/>
                    </a:cubicBezTo>
                    <a:lnTo>
                      <a:pt x="38938" y="273931"/>
                    </a:lnTo>
                    <a:cubicBezTo>
                      <a:pt x="17433" y="273931"/>
                      <a:pt x="0" y="256498"/>
                      <a:pt x="0" y="234993"/>
                    </a:cubicBezTo>
                    <a:lnTo>
                      <a:pt x="0" y="38938"/>
                    </a:lnTo>
                    <a:cubicBezTo>
                      <a:pt x="0" y="17433"/>
                      <a:pt x="17433" y="0"/>
                      <a:pt x="38938" y="0"/>
                    </a:cubicBezTo>
                    <a:close/>
                  </a:path>
                </a:pathLst>
              </a:custGeom>
              <a:solidFill>
                <a:srgbClr val="FFC736">
                  <a:alpha val="26667"/>
                </a:srgbClr>
              </a:solidFill>
              <a:ln w="38100" cap="rnd">
                <a:solidFill>
                  <a:srgbClr val="FFC736">
                    <a:alpha val="26667"/>
                  </a:srgbClr>
                </a:solidFill>
                <a:prstDash val="solid"/>
                <a:round/>
              </a:ln>
            </p:spPr>
            <p:txBody>
              <a:bodyPr/>
              <a:lstStyle/>
              <a:p>
                <a:endParaRPr lang="en-US" dirty="0"/>
              </a:p>
            </p:txBody>
          </p:sp>
          <p:sp>
            <p:nvSpPr>
              <p:cNvPr id="20" name="TextBox 20"/>
              <p:cNvSpPr txBox="1"/>
              <p:nvPr/>
            </p:nvSpPr>
            <p:spPr>
              <a:xfrm>
                <a:off x="0" y="-47625"/>
                <a:ext cx="77875" cy="321556"/>
              </a:xfrm>
              <a:prstGeom prst="rect">
                <a:avLst/>
              </a:prstGeom>
            </p:spPr>
            <p:txBody>
              <a:bodyPr lIns="52170" tIns="52170" rIns="52170" bIns="52170" rtlCol="0" anchor="ctr"/>
              <a:lstStyle/>
              <a:p>
                <a:pPr algn="ctr">
                  <a:lnSpc>
                    <a:spcPts val="2480"/>
                  </a:lnSpc>
                </a:pPr>
                <a:endParaRPr dirty="0"/>
              </a:p>
            </p:txBody>
          </p:sp>
        </p:grpSp>
      </p:grpSp>
      <p:grpSp>
        <p:nvGrpSpPr>
          <p:cNvPr id="21" name="Group 21"/>
          <p:cNvGrpSpPr/>
          <p:nvPr/>
        </p:nvGrpSpPr>
        <p:grpSpPr>
          <a:xfrm>
            <a:off x="11433148" y="2747324"/>
            <a:ext cx="3102139" cy="5921567"/>
            <a:chOff x="0" y="0"/>
            <a:chExt cx="4136186" cy="7895423"/>
          </a:xfrm>
        </p:grpSpPr>
        <p:sp>
          <p:nvSpPr>
            <p:cNvPr id="22" name="Freeform 22"/>
            <p:cNvSpPr/>
            <p:nvPr/>
          </p:nvSpPr>
          <p:spPr>
            <a:xfrm>
              <a:off x="0" y="0"/>
              <a:ext cx="4136186" cy="5541551"/>
            </a:xfrm>
            <a:custGeom>
              <a:avLst/>
              <a:gdLst/>
              <a:ahLst/>
              <a:cxnLst/>
              <a:rect l="l" t="t" r="r" b="b"/>
              <a:pathLst>
                <a:path w="4136186" h="5541551">
                  <a:moveTo>
                    <a:pt x="0" y="0"/>
                  </a:moveTo>
                  <a:lnTo>
                    <a:pt x="4136186" y="0"/>
                  </a:lnTo>
                  <a:lnTo>
                    <a:pt x="4136186" y="5541551"/>
                  </a:lnTo>
                  <a:lnTo>
                    <a:pt x="0" y="5541551"/>
                  </a:lnTo>
                  <a:lnTo>
                    <a:pt x="0" y="0"/>
                  </a:lnTo>
                  <a:close/>
                </a:path>
              </a:pathLst>
            </a:custGeom>
            <a:blipFill>
              <a:blip r:embed="rId6"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23" name="Freeform 23"/>
            <p:cNvSpPr/>
            <p:nvPr/>
          </p:nvSpPr>
          <p:spPr>
            <a:xfrm>
              <a:off x="117374" y="5631955"/>
              <a:ext cx="4018811" cy="2263469"/>
            </a:xfrm>
            <a:custGeom>
              <a:avLst/>
              <a:gdLst/>
              <a:ahLst/>
              <a:cxnLst/>
              <a:rect l="l" t="t" r="r" b="b"/>
              <a:pathLst>
                <a:path w="4018811" h="2263469">
                  <a:moveTo>
                    <a:pt x="0" y="0"/>
                  </a:moveTo>
                  <a:lnTo>
                    <a:pt x="4018812" y="0"/>
                  </a:lnTo>
                  <a:lnTo>
                    <a:pt x="4018812" y="2263468"/>
                  </a:lnTo>
                  <a:lnTo>
                    <a:pt x="0" y="2263468"/>
                  </a:lnTo>
                  <a:lnTo>
                    <a:pt x="0" y="0"/>
                  </a:lnTo>
                  <a:close/>
                </a:path>
              </a:pathLst>
            </a:custGeom>
            <a:blipFill>
              <a:blip r:embed="rId7" cstate="email">
                <a:extLst>
                  <a:ext uri="{28A0092B-C50C-407E-A947-70E740481C1C}">
                    <a14:useLocalDpi xmlns:a14="http://schemas.microsoft.com/office/drawing/2010/main"/>
                  </a:ext>
                </a:extLst>
              </a:blip>
              <a:stretch>
                <a:fillRect/>
              </a:stretch>
            </a:blipFill>
            <a:ln w="14288" cap="sq">
              <a:solidFill>
                <a:srgbClr val="000000"/>
              </a:solidFill>
              <a:prstDash val="solid"/>
              <a:miter/>
            </a:ln>
          </p:spPr>
          <p:txBody>
            <a:bodyPr/>
            <a:lstStyle/>
            <a:p>
              <a:endParaRPr lang="en-US" dirty="0"/>
            </a:p>
          </p:txBody>
        </p:sp>
        <p:grpSp>
          <p:nvGrpSpPr>
            <p:cNvPr id="24" name="Group 24"/>
            <p:cNvGrpSpPr/>
            <p:nvPr/>
          </p:nvGrpSpPr>
          <p:grpSpPr>
            <a:xfrm>
              <a:off x="159886" y="5887469"/>
              <a:ext cx="3933787" cy="221416"/>
              <a:chOff x="0" y="0"/>
              <a:chExt cx="756635" cy="42588"/>
            </a:xfrm>
          </p:grpSpPr>
          <p:sp>
            <p:nvSpPr>
              <p:cNvPr id="25" name="Freeform 25"/>
              <p:cNvSpPr/>
              <p:nvPr/>
            </p:nvSpPr>
            <p:spPr>
              <a:xfrm>
                <a:off x="0" y="0"/>
                <a:ext cx="756635" cy="42588"/>
              </a:xfrm>
              <a:custGeom>
                <a:avLst/>
                <a:gdLst/>
                <a:ahLst/>
                <a:cxnLst/>
                <a:rect l="l" t="t" r="r" b="b"/>
                <a:pathLst>
                  <a:path w="756635" h="42588">
                    <a:moveTo>
                      <a:pt x="21294" y="0"/>
                    </a:moveTo>
                    <a:lnTo>
                      <a:pt x="735341" y="0"/>
                    </a:lnTo>
                    <a:cubicBezTo>
                      <a:pt x="740989" y="0"/>
                      <a:pt x="746405" y="2243"/>
                      <a:pt x="750398" y="6237"/>
                    </a:cubicBezTo>
                    <a:cubicBezTo>
                      <a:pt x="754392" y="10230"/>
                      <a:pt x="756635" y="15646"/>
                      <a:pt x="756635" y="21294"/>
                    </a:cubicBezTo>
                    <a:lnTo>
                      <a:pt x="756635" y="21294"/>
                    </a:lnTo>
                    <a:cubicBezTo>
                      <a:pt x="756635" y="33054"/>
                      <a:pt x="747101" y="42588"/>
                      <a:pt x="735341" y="42588"/>
                    </a:cubicBezTo>
                    <a:lnTo>
                      <a:pt x="21294" y="42588"/>
                    </a:lnTo>
                    <a:cubicBezTo>
                      <a:pt x="15646" y="42588"/>
                      <a:pt x="10230" y="40344"/>
                      <a:pt x="6237" y="36351"/>
                    </a:cubicBezTo>
                    <a:cubicBezTo>
                      <a:pt x="2243" y="32357"/>
                      <a:pt x="0" y="26941"/>
                      <a:pt x="0" y="21294"/>
                    </a:cubicBezTo>
                    <a:lnTo>
                      <a:pt x="0" y="21294"/>
                    </a:lnTo>
                    <a:cubicBezTo>
                      <a:pt x="0" y="15646"/>
                      <a:pt x="2243" y="10230"/>
                      <a:pt x="6237" y="6237"/>
                    </a:cubicBezTo>
                    <a:cubicBezTo>
                      <a:pt x="10230" y="2243"/>
                      <a:pt x="15646" y="0"/>
                      <a:pt x="21294" y="0"/>
                    </a:cubicBezTo>
                    <a:close/>
                  </a:path>
                </a:pathLst>
              </a:custGeom>
              <a:solidFill>
                <a:srgbClr val="FFC736">
                  <a:alpha val="26667"/>
                </a:srgbClr>
              </a:solidFill>
              <a:ln w="38100" cap="rnd">
                <a:solidFill>
                  <a:srgbClr val="FFC736">
                    <a:alpha val="26667"/>
                  </a:srgbClr>
                </a:solidFill>
                <a:prstDash val="solid"/>
                <a:round/>
              </a:ln>
            </p:spPr>
            <p:txBody>
              <a:bodyPr/>
              <a:lstStyle/>
              <a:p>
                <a:endParaRPr lang="en-US" dirty="0"/>
              </a:p>
            </p:txBody>
          </p:sp>
          <p:sp>
            <p:nvSpPr>
              <p:cNvPr id="26" name="TextBox 26"/>
              <p:cNvSpPr txBox="1"/>
              <p:nvPr/>
            </p:nvSpPr>
            <p:spPr>
              <a:xfrm>
                <a:off x="0" y="-47625"/>
                <a:ext cx="756635" cy="90213"/>
              </a:xfrm>
              <a:prstGeom prst="rect">
                <a:avLst/>
              </a:prstGeom>
            </p:spPr>
            <p:txBody>
              <a:bodyPr lIns="50800" tIns="50800" rIns="50800" bIns="50800" rtlCol="0" anchor="ctr"/>
              <a:lstStyle/>
              <a:p>
                <a:pPr algn="ctr">
                  <a:lnSpc>
                    <a:spcPts val="2480"/>
                  </a:lnSpc>
                </a:pPr>
                <a:endParaRPr dirty="0"/>
              </a:p>
            </p:txBody>
          </p:sp>
        </p:grpSp>
        <p:grpSp>
          <p:nvGrpSpPr>
            <p:cNvPr id="27" name="Group 27"/>
            <p:cNvGrpSpPr/>
            <p:nvPr/>
          </p:nvGrpSpPr>
          <p:grpSpPr>
            <a:xfrm>
              <a:off x="159886" y="6385214"/>
              <a:ext cx="3933787" cy="221416"/>
              <a:chOff x="0" y="0"/>
              <a:chExt cx="756635" cy="42588"/>
            </a:xfrm>
          </p:grpSpPr>
          <p:sp>
            <p:nvSpPr>
              <p:cNvPr id="28" name="Freeform 28"/>
              <p:cNvSpPr/>
              <p:nvPr/>
            </p:nvSpPr>
            <p:spPr>
              <a:xfrm>
                <a:off x="0" y="0"/>
                <a:ext cx="756635" cy="42588"/>
              </a:xfrm>
              <a:custGeom>
                <a:avLst/>
                <a:gdLst/>
                <a:ahLst/>
                <a:cxnLst/>
                <a:rect l="l" t="t" r="r" b="b"/>
                <a:pathLst>
                  <a:path w="756635" h="42588">
                    <a:moveTo>
                      <a:pt x="21294" y="0"/>
                    </a:moveTo>
                    <a:lnTo>
                      <a:pt x="735341" y="0"/>
                    </a:lnTo>
                    <a:cubicBezTo>
                      <a:pt x="740989" y="0"/>
                      <a:pt x="746405" y="2243"/>
                      <a:pt x="750398" y="6237"/>
                    </a:cubicBezTo>
                    <a:cubicBezTo>
                      <a:pt x="754392" y="10230"/>
                      <a:pt x="756635" y="15646"/>
                      <a:pt x="756635" y="21294"/>
                    </a:cubicBezTo>
                    <a:lnTo>
                      <a:pt x="756635" y="21294"/>
                    </a:lnTo>
                    <a:cubicBezTo>
                      <a:pt x="756635" y="33054"/>
                      <a:pt x="747101" y="42588"/>
                      <a:pt x="735341" y="42588"/>
                    </a:cubicBezTo>
                    <a:lnTo>
                      <a:pt x="21294" y="42588"/>
                    </a:lnTo>
                    <a:cubicBezTo>
                      <a:pt x="15646" y="42588"/>
                      <a:pt x="10230" y="40344"/>
                      <a:pt x="6237" y="36351"/>
                    </a:cubicBezTo>
                    <a:cubicBezTo>
                      <a:pt x="2243" y="32357"/>
                      <a:pt x="0" y="26941"/>
                      <a:pt x="0" y="21294"/>
                    </a:cubicBezTo>
                    <a:lnTo>
                      <a:pt x="0" y="21294"/>
                    </a:lnTo>
                    <a:cubicBezTo>
                      <a:pt x="0" y="15646"/>
                      <a:pt x="2243" y="10230"/>
                      <a:pt x="6237" y="6237"/>
                    </a:cubicBezTo>
                    <a:cubicBezTo>
                      <a:pt x="10230" y="2243"/>
                      <a:pt x="15646" y="0"/>
                      <a:pt x="21294" y="0"/>
                    </a:cubicBezTo>
                    <a:close/>
                  </a:path>
                </a:pathLst>
              </a:custGeom>
              <a:solidFill>
                <a:srgbClr val="FFC736">
                  <a:alpha val="26667"/>
                </a:srgbClr>
              </a:solidFill>
              <a:ln w="38100" cap="rnd">
                <a:solidFill>
                  <a:srgbClr val="FFC736">
                    <a:alpha val="26667"/>
                  </a:srgbClr>
                </a:solidFill>
                <a:prstDash val="solid"/>
                <a:round/>
              </a:ln>
            </p:spPr>
            <p:txBody>
              <a:bodyPr/>
              <a:lstStyle/>
              <a:p>
                <a:endParaRPr lang="en-US" dirty="0"/>
              </a:p>
            </p:txBody>
          </p:sp>
          <p:sp>
            <p:nvSpPr>
              <p:cNvPr id="29" name="TextBox 29"/>
              <p:cNvSpPr txBox="1"/>
              <p:nvPr/>
            </p:nvSpPr>
            <p:spPr>
              <a:xfrm>
                <a:off x="0" y="-47625"/>
                <a:ext cx="756635" cy="90213"/>
              </a:xfrm>
              <a:prstGeom prst="rect">
                <a:avLst/>
              </a:prstGeom>
            </p:spPr>
            <p:txBody>
              <a:bodyPr lIns="50800" tIns="50800" rIns="50800" bIns="50800" rtlCol="0" anchor="ctr"/>
              <a:lstStyle/>
              <a:p>
                <a:pPr algn="ctr">
                  <a:lnSpc>
                    <a:spcPts val="2480"/>
                  </a:lnSpc>
                </a:pPr>
                <a:endParaRPr dirty="0"/>
              </a:p>
            </p:txBody>
          </p:sp>
        </p:grpSp>
        <p:grpSp>
          <p:nvGrpSpPr>
            <p:cNvPr id="30" name="Group 30"/>
            <p:cNvGrpSpPr/>
            <p:nvPr/>
          </p:nvGrpSpPr>
          <p:grpSpPr>
            <a:xfrm>
              <a:off x="3688795" y="6880523"/>
              <a:ext cx="404879" cy="1014900"/>
              <a:chOff x="0" y="0"/>
              <a:chExt cx="77875" cy="195209"/>
            </a:xfrm>
          </p:grpSpPr>
          <p:sp>
            <p:nvSpPr>
              <p:cNvPr id="31" name="Freeform 31"/>
              <p:cNvSpPr/>
              <p:nvPr/>
            </p:nvSpPr>
            <p:spPr>
              <a:xfrm>
                <a:off x="0" y="0"/>
                <a:ext cx="77875" cy="195209"/>
              </a:xfrm>
              <a:custGeom>
                <a:avLst/>
                <a:gdLst/>
                <a:ahLst/>
                <a:cxnLst/>
                <a:rect l="l" t="t" r="r" b="b"/>
                <a:pathLst>
                  <a:path w="77875" h="195209">
                    <a:moveTo>
                      <a:pt x="38938" y="0"/>
                    </a:moveTo>
                    <a:lnTo>
                      <a:pt x="38938" y="0"/>
                    </a:lnTo>
                    <a:cubicBezTo>
                      <a:pt x="60442" y="0"/>
                      <a:pt x="77875" y="17433"/>
                      <a:pt x="77875" y="38938"/>
                    </a:cubicBezTo>
                    <a:lnTo>
                      <a:pt x="77875" y="156271"/>
                    </a:lnTo>
                    <a:cubicBezTo>
                      <a:pt x="77875" y="177776"/>
                      <a:pt x="60442" y="195209"/>
                      <a:pt x="38938" y="195209"/>
                    </a:cubicBezTo>
                    <a:lnTo>
                      <a:pt x="38938" y="195209"/>
                    </a:lnTo>
                    <a:cubicBezTo>
                      <a:pt x="17433" y="195209"/>
                      <a:pt x="0" y="177776"/>
                      <a:pt x="0" y="156271"/>
                    </a:cubicBezTo>
                    <a:lnTo>
                      <a:pt x="0" y="38938"/>
                    </a:lnTo>
                    <a:cubicBezTo>
                      <a:pt x="0" y="17433"/>
                      <a:pt x="17433" y="0"/>
                      <a:pt x="38938" y="0"/>
                    </a:cubicBezTo>
                    <a:close/>
                  </a:path>
                </a:pathLst>
              </a:custGeom>
              <a:solidFill>
                <a:srgbClr val="FFC736">
                  <a:alpha val="26667"/>
                </a:srgbClr>
              </a:solidFill>
              <a:ln w="38100" cap="rnd">
                <a:solidFill>
                  <a:srgbClr val="FFC736">
                    <a:alpha val="26667"/>
                  </a:srgbClr>
                </a:solidFill>
                <a:prstDash val="solid"/>
                <a:round/>
              </a:ln>
            </p:spPr>
            <p:txBody>
              <a:bodyPr/>
              <a:lstStyle/>
              <a:p>
                <a:endParaRPr lang="en-US" dirty="0"/>
              </a:p>
            </p:txBody>
          </p:sp>
          <p:sp>
            <p:nvSpPr>
              <p:cNvPr id="32" name="TextBox 32"/>
              <p:cNvSpPr txBox="1"/>
              <p:nvPr/>
            </p:nvSpPr>
            <p:spPr>
              <a:xfrm>
                <a:off x="0" y="-47625"/>
                <a:ext cx="77875" cy="242834"/>
              </a:xfrm>
              <a:prstGeom prst="rect">
                <a:avLst/>
              </a:prstGeom>
            </p:spPr>
            <p:txBody>
              <a:bodyPr lIns="50800" tIns="50800" rIns="50800" bIns="50800" rtlCol="0" anchor="ctr"/>
              <a:lstStyle/>
              <a:p>
                <a:pPr algn="ctr">
                  <a:lnSpc>
                    <a:spcPts val="2480"/>
                  </a:lnSpc>
                </a:pPr>
                <a:endParaRPr dirty="0"/>
              </a:p>
            </p:txBody>
          </p:sp>
        </p:grpSp>
      </p:grpSp>
      <p:grpSp>
        <p:nvGrpSpPr>
          <p:cNvPr id="33" name="Group 33"/>
          <p:cNvGrpSpPr/>
          <p:nvPr/>
        </p:nvGrpSpPr>
        <p:grpSpPr>
          <a:xfrm>
            <a:off x="14815255" y="660376"/>
            <a:ext cx="2955856" cy="4295704"/>
            <a:chOff x="0" y="0"/>
            <a:chExt cx="3941141" cy="5727605"/>
          </a:xfrm>
        </p:grpSpPr>
        <p:sp>
          <p:nvSpPr>
            <p:cNvPr id="34" name="Freeform 34"/>
            <p:cNvSpPr/>
            <p:nvPr/>
          </p:nvSpPr>
          <p:spPr>
            <a:xfrm>
              <a:off x="0" y="0"/>
              <a:ext cx="3258727" cy="4868126"/>
            </a:xfrm>
            <a:custGeom>
              <a:avLst/>
              <a:gdLst/>
              <a:ahLst/>
              <a:cxnLst/>
              <a:rect l="l" t="t" r="r" b="b"/>
              <a:pathLst>
                <a:path w="3258727" h="4868126">
                  <a:moveTo>
                    <a:pt x="0" y="0"/>
                  </a:moveTo>
                  <a:lnTo>
                    <a:pt x="3258727" y="0"/>
                  </a:lnTo>
                  <a:lnTo>
                    <a:pt x="3258727" y="4868126"/>
                  </a:lnTo>
                  <a:lnTo>
                    <a:pt x="0" y="4868126"/>
                  </a:lnTo>
                  <a:lnTo>
                    <a:pt x="0" y="0"/>
                  </a:lnTo>
                  <a:close/>
                </a:path>
              </a:pathLst>
            </a:custGeom>
            <a:blipFill>
              <a:blip r:embed="rId8"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35" name="Freeform 35"/>
            <p:cNvSpPr/>
            <p:nvPr/>
          </p:nvSpPr>
          <p:spPr>
            <a:xfrm>
              <a:off x="459962" y="4379992"/>
              <a:ext cx="3481178" cy="1347613"/>
            </a:xfrm>
            <a:custGeom>
              <a:avLst/>
              <a:gdLst/>
              <a:ahLst/>
              <a:cxnLst/>
              <a:rect l="l" t="t" r="r" b="b"/>
              <a:pathLst>
                <a:path w="3481178" h="1347613">
                  <a:moveTo>
                    <a:pt x="0" y="0"/>
                  </a:moveTo>
                  <a:lnTo>
                    <a:pt x="3481179" y="0"/>
                  </a:lnTo>
                  <a:lnTo>
                    <a:pt x="3481179" y="1347613"/>
                  </a:lnTo>
                  <a:lnTo>
                    <a:pt x="0" y="1347613"/>
                  </a:lnTo>
                  <a:lnTo>
                    <a:pt x="0" y="0"/>
                  </a:lnTo>
                  <a:close/>
                </a:path>
              </a:pathLst>
            </a:custGeom>
            <a:blipFill>
              <a:blip r:embed="rId9" cstate="email">
                <a:extLst>
                  <a:ext uri="{28A0092B-C50C-407E-A947-70E740481C1C}">
                    <a14:useLocalDpi xmlns:a14="http://schemas.microsoft.com/office/drawing/2010/main"/>
                  </a:ext>
                </a:extLst>
              </a:blip>
              <a:stretch>
                <a:fillRect/>
              </a:stretch>
            </a:blipFill>
            <a:ln w="14288" cap="sq">
              <a:solidFill>
                <a:srgbClr val="000000"/>
              </a:solidFill>
              <a:prstDash val="solid"/>
              <a:miter/>
            </a:ln>
          </p:spPr>
          <p:txBody>
            <a:bodyPr/>
            <a:lstStyle/>
            <a:p>
              <a:endParaRPr lang="en-US" dirty="0"/>
            </a:p>
          </p:txBody>
        </p:sp>
        <p:grpSp>
          <p:nvGrpSpPr>
            <p:cNvPr id="36" name="Group 36"/>
            <p:cNvGrpSpPr/>
            <p:nvPr/>
          </p:nvGrpSpPr>
          <p:grpSpPr>
            <a:xfrm>
              <a:off x="333802" y="4283960"/>
              <a:ext cx="1428120" cy="1122443"/>
              <a:chOff x="0" y="0"/>
              <a:chExt cx="873455" cy="686500"/>
            </a:xfrm>
          </p:grpSpPr>
          <p:sp>
            <p:nvSpPr>
              <p:cNvPr id="37" name="Freeform 37"/>
              <p:cNvSpPr/>
              <p:nvPr/>
            </p:nvSpPr>
            <p:spPr>
              <a:xfrm>
                <a:off x="0" y="0"/>
                <a:ext cx="873455" cy="686500"/>
              </a:xfrm>
              <a:custGeom>
                <a:avLst/>
                <a:gdLst/>
                <a:ahLst/>
                <a:cxnLst/>
                <a:rect l="l" t="t" r="r" b="b"/>
                <a:pathLst>
                  <a:path w="873455" h="686500">
                    <a:moveTo>
                      <a:pt x="436728" y="0"/>
                    </a:moveTo>
                    <a:cubicBezTo>
                      <a:pt x="195530" y="0"/>
                      <a:pt x="0" y="153678"/>
                      <a:pt x="0" y="343250"/>
                    </a:cubicBezTo>
                    <a:cubicBezTo>
                      <a:pt x="0" y="532821"/>
                      <a:pt x="195530" y="686500"/>
                      <a:pt x="436728" y="686500"/>
                    </a:cubicBezTo>
                    <a:cubicBezTo>
                      <a:pt x="677926" y="686500"/>
                      <a:pt x="873455" y="532821"/>
                      <a:pt x="873455" y="343250"/>
                    </a:cubicBezTo>
                    <a:cubicBezTo>
                      <a:pt x="873455" y="153678"/>
                      <a:pt x="677926" y="0"/>
                      <a:pt x="436728" y="0"/>
                    </a:cubicBezTo>
                    <a:close/>
                  </a:path>
                </a:pathLst>
              </a:custGeom>
              <a:solidFill>
                <a:srgbClr val="000000">
                  <a:alpha val="0"/>
                </a:srgbClr>
              </a:solidFill>
              <a:ln w="38100" cap="sq">
                <a:solidFill>
                  <a:srgbClr val="FFC736"/>
                </a:solidFill>
                <a:prstDash val="solid"/>
                <a:miter/>
              </a:ln>
            </p:spPr>
            <p:txBody>
              <a:bodyPr/>
              <a:lstStyle/>
              <a:p>
                <a:endParaRPr lang="en-US" dirty="0"/>
              </a:p>
            </p:txBody>
          </p:sp>
          <p:sp>
            <p:nvSpPr>
              <p:cNvPr id="38" name="TextBox 38"/>
              <p:cNvSpPr txBox="1"/>
              <p:nvPr/>
            </p:nvSpPr>
            <p:spPr>
              <a:xfrm>
                <a:off x="81886" y="16734"/>
                <a:ext cx="709682" cy="605406"/>
              </a:xfrm>
              <a:prstGeom prst="rect">
                <a:avLst/>
              </a:prstGeom>
            </p:spPr>
            <p:txBody>
              <a:bodyPr lIns="50800" tIns="50800" rIns="50800" bIns="50800" rtlCol="0" anchor="ctr"/>
              <a:lstStyle/>
              <a:p>
                <a:pPr algn="ctr">
                  <a:lnSpc>
                    <a:spcPts val="2479"/>
                  </a:lnSpc>
                </a:pPr>
                <a:endParaRPr dirty="0"/>
              </a:p>
            </p:txBody>
          </p:sp>
        </p:grpSp>
        <p:sp>
          <p:nvSpPr>
            <p:cNvPr id="39" name="Freeform 39"/>
            <p:cNvSpPr/>
            <p:nvPr/>
          </p:nvSpPr>
          <p:spPr>
            <a:xfrm>
              <a:off x="2637648" y="2112003"/>
              <a:ext cx="1242159" cy="1341188"/>
            </a:xfrm>
            <a:custGeom>
              <a:avLst/>
              <a:gdLst/>
              <a:ahLst/>
              <a:cxnLst/>
              <a:rect l="l" t="t" r="r" b="b"/>
              <a:pathLst>
                <a:path w="1242159" h="1341188">
                  <a:moveTo>
                    <a:pt x="0" y="0"/>
                  </a:moveTo>
                  <a:lnTo>
                    <a:pt x="1242158" y="0"/>
                  </a:lnTo>
                  <a:lnTo>
                    <a:pt x="1242158" y="1341188"/>
                  </a:lnTo>
                  <a:lnTo>
                    <a:pt x="0" y="1341188"/>
                  </a:lnTo>
                  <a:lnTo>
                    <a:pt x="0" y="0"/>
                  </a:lnTo>
                  <a:close/>
                </a:path>
              </a:pathLst>
            </a:custGeom>
            <a:blipFill>
              <a:blip r:embed="rId10" cstate="email">
                <a:extLst>
                  <a:ext uri="{28A0092B-C50C-407E-A947-70E740481C1C}">
                    <a14:useLocalDpi xmlns:a14="http://schemas.microsoft.com/office/drawing/2010/main"/>
                  </a:ext>
                </a:extLst>
              </a:blip>
              <a:stretch>
                <a:fillRect l="-9329" r="-10270"/>
              </a:stretch>
            </a:blipFill>
          </p:spPr>
          <p:txBody>
            <a:bodyPr/>
            <a:lstStyle/>
            <a:p>
              <a:endParaRPr lang="en-US" dirty="0"/>
            </a:p>
          </p:txBody>
        </p:sp>
      </p:grpSp>
      <p:grpSp>
        <p:nvGrpSpPr>
          <p:cNvPr id="40" name="Group 40"/>
          <p:cNvGrpSpPr/>
          <p:nvPr/>
        </p:nvGrpSpPr>
        <p:grpSpPr>
          <a:xfrm>
            <a:off x="14815255" y="5181708"/>
            <a:ext cx="2955856" cy="4339758"/>
            <a:chOff x="0" y="0"/>
            <a:chExt cx="3941141" cy="5786344"/>
          </a:xfrm>
        </p:grpSpPr>
        <p:sp>
          <p:nvSpPr>
            <p:cNvPr id="41" name="Freeform 41"/>
            <p:cNvSpPr/>
            <p:nvPr/>
          </p:nvSpPr>
          <p:spPr>
            <a:xfrm>
              <a:off x="0" y="0"/>
              <a:ext cx="3258727" cy="5044521"/>
            </a:xfrm>
            <a:custGeom>
              <a:avLst/>
              <a:gdLst/>
              <a:ahLst/>
              <a:cxnLst/>
              <a:rect l="l" t="t" r="r" b="b"/>
              <a:pathLst>
                <a:path w="3258727" h="5044521">
                  <a:moveTo>
                    <a:pt x="0" y="0"/>
                  </a:moveTo>
                  <a:lnTo>
                    <a:pt x="3258727" y="0"/>
                  </a:lnTo>
                  <a:lnTo>
                    <a:pt x="3258727" y="5044521"/>
                  </a:lnTo>
                  <a:lnTo>
                    <a:pt x="0" y="5044521"/>
                  </a:lnTo>
                  <a:lnTo>
                    <a:pt x="0" y="0"/>
                  </a:lnTo>
                  <a:close/>
                </a:path>
              </a:pathLst>
            </a:custGeom>
            <a:blipFill>
              <a:blip r:embed="rId11"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42" name="Freeform 42"/>
            <p:cNvSpPr/>
            <p:nvPr/>
          </p:nvSpPr>
          <p:spPr>
            <a:xfrm>
              <a:off x="459962" y="4302698"/>
              <a:ext cx="3481178" cy="1483646"/>
            </a:xfrm>
            <a:custGeom>
              <a:avLst/>
              <a:gdLst/>
              <a:ahLst/>
              <a:cxnLst/>
              <a:rect l="l" t="t" r="r" b="b"/>
              <a:pathLst>
                <a:path w="3481178" h="1483646">
                  <a:moveTo>
                    <a:pt x="0" y="0"/>
                  </a:moveTo>
                  <a:lnTo>
                    <a:pt x="3481179" y="0"/>
                  </a:lnTo>
                  <a:lnTo>
                    <a:pt x="3481179" y="1483646"/>
                  </a:lnTo>
                  <a:lnTo>
                    <a:pt x="0" y="1483646"/>
                  </a:lnTo>
                  <a:lnTo>
                    <a:pt x="0" y="0"/>
                  </a:lnTo>
                  <a:close/>
                </a:path>
              </a:pathLst>
            </a:custGeom>
            <a:blipFill>
              <a:blip r:embed="rId12" cstate="email">
                <a:extLst>
                  <a:ext uri="{28A0092B-C50C-407E-A947-70E740481C1C}">
                    <a14:useLocalDpi xmlns:a14="http://schemas.microsoft.com/office/drawing/2010/main"/>
                  </a:ext>
                </a:extLst>
              </a:blip>
              <a:stretch>
                <a:fillRect/>
              </a:stretch>
            </a:blipFill>
            <a:ln w="14288" cap="sq">
              <a:solidFill>
                <a:srgbClr val="000000"/>
              </a:solidFill>
              <a:prstDash val="solid"/>
              <a:miter/>
            </a:ln>
          </p:spPr>
          <p:txBody>
            <a:bodyPr/>
            <a:lstStyle/>
            <a:p>
              <a:endParaRPr lang="en-US" dirty="0"/>
            </a:p>
          </p:txBody>
        </p:sp>
        <p:grpSp>
          <p:nvGrpSpPr>
            <p:cNvPr id="43" name="Group 43"/>
            <p:cNvGrpSpPr/>
            <p:nvPr/>
          </p:nvGrpSpPr>
          <p:grpSpPr>
            <a:xfrm>
              <a:off x="459962" y="4210591"/>
              <a:ext cx="1428120" cy="1122443"/>
              <a:chOff x="0" y="0"/>
              <a:chExt cx="873455" cy="686500"/>
            </a:xfrm>
          </p:grpSpPr>
          <p:sp>
            <p:nvSpPr>
              <p:cNvPr id="44" name="Freeform 44"/>
              <p:cNvSpPr/>
              <p:nvPr/>
            </p:nvSpPr>
            <p:spPr>
              <a:xfrm>
                <a:off x="0" y="0"/>
                <a:ext cx="873455" cy="686500"/>
              </a:xfrm>
              <a:custGeom>
                <a:avLst/>
                <a:gdLst/>
                <a:ahLst/>
                <a:cxnLst/>
                <a:rect l="l" t="t" r="r" b="b"/>
                <a:pathLst>
                  <a:path w="873455" h="686500">
                    <a:moveTo>
                      <a:pt x="436728" y="0"/>
                    </a:moveTo>
                    <a:cubicBezTo>
                      <a:pt x="195530" y="0"/>
                      <a:pt x="0" y="153678"/>
                      <a:pt x="0" y="343250"/>
                    </a:cubicBezTo>
                    <a:cubicBezTo>
                      <a:pt x="0" y="532821"/>
                      <a:pt x="195530" y="686500"/>
                      <a:pt x="436728" y="686500"/>
                    </a:cubicBezTo>
                    <a:cubicBezTo>
                      <a:pt x="677926" y="686500"/>
                      <a:pt x="873455" y="532821"/>
                      <a:pt x="873455" y="343250"/>
                    </a:cubicBezTo>
                    <a:cubicBezTo>
                      <a:pt x="873455" y="153678"/>
                      <a:pt x="677926" y="0"/>
                      <a:pt x="436728" y="0"/>
                    </a:cubicBezTo>
                    <a:close/>
                  </a:path>
                </a:pathLst>
              </a:custGeom>
              <a:solidFill>
                <a:srgbClr val="000000">
                  <a:alpha val="0"/>
                </a:srgbClr>
              </a:solidFill>
              <a:ln w="38100" cap="sq">
                <a:solidFill>
                  <a:srgbClr val="FFC736"/>
                </a:solidFill>
                <a:prstDash val="solid"/>
                <a:miter/>
              </a:ln>
            </p:spPr>
            <p:txBody>
              <a:bodyPr/>
              <a:lstStyle/>
              <a:p>
                <a:endParaRPr lang="en-US" dirty="0"/>
              </a:p>
            </p:txBody>
          </p:sp>
          <p:sp>
            <p:nvSpPr>
              <p:cNvPr id="45" name="TextBox 45"/>
              <p:cNvSpPr txBox="1"/>
              <p:nvPr/>
            </p:nvSpPr>
            <p:spPr>
              <a:xfrm>
                <a:off x="81886" y="16734"/>
                <a:ext cx="709682" cy="605406"/>
              </a:xfrm>
              <a:prstGeom prst="rect">
                <a:avLst/>
              </a:prstGeom>
            </p:spPr>
            <p:txBody>
              <a:bodyPr lIns="50800" tIns="50800" rIns="50800" bIns="50800" rtlCol="0" anchor="ctr"/>
              <a:lstStyle/>
              <a:p>
                <a:pPr algn="ctr">
                  <a:lnSpc>
                    <a:spcPts val="2479"/>
                  </a:lnSpc>
                </a:pPr>
                <a:endParaRPr dirty="0"/>
              </a:p>
            </p:txBody>
          </p:sp>
        </p:grpSp>
        <p:sp>
          <p:nvSpPr>
            <p:cNvPr id="46" name="Freeform 46"/>
            <p:cNvSpPr/>
            <p:nvPr/>
          </p:nvSpPr>
          <p:spPr>
            <a:xfrm>
              <a:off x="2767702" y="1410851"/>
              <a:ext cx="1173439" cy="1230773"/>
            </a:xfrm>
            <a:custGeom>
              <a:avLst/>
              <a:gdLst/>
              <a:ahLst/>
              <a:cxnLst/>
              <a:rect l="l" t="t" r="r" b="b"/>
              <a:pathLst>
                <a:path w="1173439" h="1230773">
                  <a:moveTo>
                    <a:pt x="0" y="0"/>
                  </a:moveTo>
                  <a:lnTo>
                    <a:pt x="1173439" y="0"/>
                  </a:lnTo>
                  <a:lnTo>
                    <a:pt x="1173439" y="1230773"/>
                  </a:lnTo>
                  <a:lnTo>
                    <a:pt x="0" y="1230773"/>
                  </a:lnTo>
                  <a:lnTo>
                    <a:pt x="0" y="0"/>
                  </a:lnTo>
                  <a:close/>
                </a:path>
              </a:pathLst>
            </a:custGeom>
            <a:blipFill>
              <a:blip r:embed="rId5" cstate="email">
                <a:extLst>
                  <a:ext uri="{28A0092B-C50C-407E-A947-70E740481C1C}">
                    <a14:useLocalDpi xmlns:a14="http://schemas.microsoft.com/office/drawing/2010/main"/>
                  </a:ext>
                </a:extLst>
              </a:blip>
              <a:stretch>
                <a:fillRect/>
              </a:stretch>
            </a:blipFill>
          </p:spPr>
          <p:txBody>
            <a:bodyPr/>
            <a:lstStyle/>
            <a:p>
              <a:endParaRPr lang="en-US" dirty="0"/>
            </a:p>
          </p:txBody>
        </p:sp>
      </p:grpSp>
      <p:sp>
        <p:nvSpPr>
          <p:cNvPr id="47" name="TextBox 47"/>
          <p:cNvSpPr txBox="1"/>
          <p:nvPr/>
        </p:nvSpPr>
        <p:spPr>
          <a:xfrm>
            <a:off x="839945" y="765151"/>
            <a:ext cx="8147912" cy="984885"/>
          </a:xfrm>
          <a:prstGeom prst="rect">
            <a:avLst/>
          </a:prstGeom>
        </p:spPr>
        <p:txBody>
          <a:bodyPr lIns="0" tIns="0" rIns="0" bIns="0" rtlCol="0" anchor="t">
            <a:spAutoFit/>
          </a:bodyPr>
          <a:lstStyle/>
          <a:p>
            <a:pPr>
              <a:lnSpc>
                <a:spcPts val="7560"/>
              </a:lnSpc>
            </a:pPr>
            <a:r>
              <a:rPr lang="en-US" sz="7200" dirty="0">
                <a:solidFill>
                  <a:srgbClr val="FFFFFF"/>
                </a:solidFill>
                <a:latin typeface="Canva Sans Bold"/>
              </a:rPr>
              <a:t>CEREAL</a:t>
            </a:r>
          </a:p>
        </p:txBody>
      </p:sp>
      <p:sp>
        <p:nvSpPr>
          <p:cNvPr id="48" name="TextBox 48"/>
          <p:cNvSpPr txBox="1"/>
          <p:nvPr/>
        </p:nvSpPr>
        <p:spPr>
          <a:xfrm>
            <a:off x="1507125" y="4431430"/>
            <a:ext cx="5266916" cy="1240155"/>
          </a:xfrm>
          <a:prstGeom prst="rect">
            <a:avLst/>
          </a:prstGeom>
        </p:spPr>
        <p:txBody>
          <a:bodyPr lIns="0" tIns="0" rIns="0" bIns="0" rtlCol="0" anchor="t">
            <a:spAutoFit/>
          </a:bodyPr>
          <a:lstStyle/>
          <a:p>
            <a:pPr marL="388623" lvl="1" indent="-194312">
              <a:lnSpc>
                <a:spcPts val="2520"/>
              </a:lnSpc>
              <a:buFont typeface="Arial"/>
              <a:buChar char="•"/>
            </a:pPr>
            <a:r>
              <a:rPr lang="en-US" sz="1800" dirty="0">
                <a:solidFill>
                  <a:srgbClr val="000000"/>
                </a:solidFill>
                <a:latin typeface="Canva Sans"/>
              </a:rPr>
              <a:t>Desirable for most people to get more of (28-38 grams per day)</a:t>
            </a:r>
          </a:p>
          <a:p>
            <a:pPr marL="388623" lvl="1" indent="-194312">
              <a:lnSpc>
                <a:spcPts val="2520"/>
              </a:lnSpc>
              <a:buFont typeface="Arial"/>
              <a:buChar char="•"/>
            </a:pPr>
            <a:r>
              <a:rPr lang="en-US" sz="1800" dirty="0">
                <a:solidFill>
                  <a:srgbClr val="000000"/>
                </a:solidFill>
                <a:latin typeface="Canva Sans"/>
              </a:rPr>
              <a:t>You will demonstrate where to find dietary fiber on the Nutrition Facts label</a:t>
            </a:r>
          </a:p>
        </p:txBody>
      </p:sp>
      <p:sp>
        <p:nvSpPr>
          <p:cNvPr id="49" name="TextBox 49"/>
          <p:cNvSpPr txBox="1"/>
          <p:nvPr/>
        </p:nvSpPr>
        <p:spPr>
          <a:xfrm>
            <a:off x="1507125" y="3873989"/>
            <a:ext cx="6029706" cy="469519"/>
          </a:xfrm>
          <a:prstGeom prst="rect">
            <a:avLst/>
          </a:prstGeom>
        </p:spPr>
        <p:txBody>
          <a:bodyPr lIns="0" tIns="0" rIns="0" bIns="0" rtlCol="0" anchor="t">
            <a:spAutoFit/>
          </a:bodyPr>
          <a:lstStyle/>
          <a:p>
            <a:pPr>
              <a:lnSpc>
                <a:spcPts val="3847"/>
              </a:lnSpc>
            </a:pPr>
            <a:r>
              <a:rPr lang="en-US" sz="2599" dirty="0">
                <a:solidFill>
                  <a:srgbClr val="000000"/>
                </a:solidFill>
                <a:latin typeface="Canva Sans Medium"/>
              </a:rPr>
              <a:t>DIETARY FIBER:</a:t>
            </a:r>
          </a:p>
        </p:txBody>
      </p:sp>
      <p:sp>
        <p:nvSpPr>
          <p:cNvPr id="50" name="TextBox 50"/>
          <p:cNvSpPr txBox="1"/>
          <p:nvPr/>
        </p:nvSpPr>
        <p:spPr>
          <a:xfrm>
            <a:off x="1028700" y="2340607"/>
            <a:ext cx="7613961" cy="775335"/>
          </a:xfrm>
          <a:prstGeom prst="rect">
            <a:avLst/>
          </a:prstGeom>
        </p:spPr>
        <p:txBody>
          <a:bodyPr lIns="0" tIns="0" rIns="0" bIns="0" rtlCol="0" anchor="t">
            <a:spAutoFit/>
          </a:bodyPr>
          <a:lstStyle/>
          <a:p>
            <a:pPr>
              <a:lnSpc>
                <a:spcPts val="3105"/>
              </a:lnSpc>
            </a:pPr>
            <a:r>
              <a:rPr lang="en-US" sz="2300" dirty="0">
                <a:solidFill>
                  <a:srgbClr val="000000"/>
                </a:solidFill>
                <a:latin typeface="Canva Sans"/>
              </a:rPr>
              <a:t>Can be a good source of vitamins and dietary fiber But can also be a big source of ADDED SUGARS</a:t>
            </a:r>
          </a:p>
        </p:txBody>
      </p:sp>
      <p:sp>
        <p:nvSpPr>
          <p:cNvPr id="51" name="TextBox 51"/>
          <p:cNvSpPr txBox="1"/>
          <p:nvPr/>
        </p:nvSpPr>
        <p:spPr>
          <a:xfrm>
            <a:off x="1507125" y="6417329"/>
            <a:ext cx="5266916" cy="1680845"/>
          </a:xfrm>
          <a:prstGeom prst="rect">
            <a:avLst/>
          </a:prstGeom>
        </p:spPr>
        <p:txBody>
          <a:bodyPr lIns="0" tIns="0" rIns="0" bIns="0" rtlCol="0" anchor="t">
            <a:spAutoFit/>
          </a:bodyPr>
          <a:lstStyle/>
          <a:p>
            <a:pPr marL="388623" lvl="1" indent="-194312">
              <a:lnSpc>
                <a:spcPts val="2520"/>
              </a:lnSpc>
              <a:buFont typeface="Arial"/>
              <a:buChar char="•"/>
            </a:pPr>
            <a:r>
              <a:rPr lang="en-US" sz="1800" dirty="0">
                <a:solidFill>
                  <a:srgbClr val="000000"/>
                </a:solidFill>
                <a:latin typeface="Canva Sans"/>
              </a:rPr>
              <a:t>Desirable for most people to get less of</a:t>
            </a:r>
          </a:p>
          <a:p>
            <a:pPr marL="690889" lvl="2" indent="-230296">
              <a:lnSpc>
                <a:spcPts val="2240"/>
              </a:lnSpc>
              <a:buFont typeface="Arial"/>
              <a:buChar char="⚬"/>
            </a:pPr>
            <a:r>
              <a:rPr lang="en-US" sz="1600" dirty="0">
                <a:solidFill>
                  <a:srgbClr val="000000"/>
                </a:solidFill>
                <a:latin typeface="Canva Sans"/>
              </a:rPr>
              <a:t>Children under 2 years old should avoid foods with added sugars</a:t>
            </a:r>
          </a:p>
          <a:p>
            <a:pPr marL="690889" lvl="2" indent="-230296">
              <a:lnSpc>
                <a:spcPts val="2240"/>
              </a:lnSpc>
              <a:buFont typeface="Arial"/>
              <a:buChar char="⚬"/>
            </a:pPr>
            <a:r>
              <a:rPr lang="en-US" sz="1600" dirty="0">
                <a:solidFill>
                  <a:srgbClr val="000000"/>
                </a:solidFill>
                <a:latin typeface="Canva Sans"/>
              </a:rPr>
              <a:t>Children &lt;25 grams per day</a:t>
            </a:r>
          </a:p>
          <a:p>
            <a:pPr marL="690889" lvl="2" indent="-230296">
              <a:lnSpc>
                <a:spcPts val="2240"/>
              </a:lnSpc>
              <a:buFont typeface="Arial"/>
              <a:buChar char="⚬"/>
            </a:pPr>
            <a:r>
              <a:rPr lang="en-US" sz="1600" dirty="0">
                <a:solidFill>
                  <a:srgbClr val="000000"/>
                </a:solidFill>
                <a:latin typeface="Canva Sans"/>
              </a:rPr>
              <a:t>Women &lt;25 grams per day</a:t>
            </a:r>
          </a:p>
          <a:p>
            <a:pPr marL="690889" lvl="2" indent="-230296">
              <a:lnSpc>
                <a:spcPts val="2240"/>
              </a:lnSpc>
              <a:buFont typeface="Arial"/>
              <a:buChar char="⚬"/>
            </a:pPr>
            <a:r>
              <a:rPr lang="en-US" sz="1600" dirty="0">
                <a:solidFill>
                  <a:srgbClr val="000000"/>
                </a:solidFill>
                <a:latin typeface="Canva Sans"/>
              </a:rPr>
              <a:t>Men &lt;36 grams per day</a:t>
            </a:r>
          </a:p>
        </p:txBody>
      </p:sp>
      <p:sp>
        <p:nvSpPr>
          <p:cNvPr id="52" name="TextBox 52"/>
          <p:cNvSpPr txBox="1"/>
          <p:nvPr/>
        </p:nvSpPr>
        <p:spPr>
          <a:xfrm>
            <a:off x="1507125" y="5862085"/>
            <a:ext cx="6029706" cy="469519"/>
          </a:xfrm>
          <a:prstGeom prst="rect">
            <a:avLst/>
          </a:prstGeom>
        </p:spPr>
        <p:txBody>
          <a:bodyPr lIns="0" tIns="0" rIns="0" bIns="0" rtlCol="0" anchor="t">
            <a:spAutoFit/>
          </a:bodyPr>
          <a:lstStyle/>
          <a:p>
            <a:pPr>
              <a:lnSpc>
                <a:spcPts val="3847"/>
              </a:lnSpc>
            </a:pPr>
            <a:r>
              <a:rPr lang="en-US" sz="2599" dirty="0">
                <a:solidFill>
                  <a:srgbClr val="000000"/>
                </a:solidFill>
                <a:latin typeface="Canva Sans Medium"/>
              </a:rPr>
              <a:t>ADDED SUGARS:</a:t>
            </a:r>
          </a:p>
        </p:txBody>
      </p:sp>
      <p:sp>
        <p:nvSpPr>
          <p:cNvPr id="53" name="TextBox 53"/>
          <p:cNvSpPr txBox="1"/>
          <p:nvPr/>
        </p:nvSpPr>
        <p:spPr>
          <a:xfrm>
            <a:off x="1028700" y="8801100"/>
            <a:ext cx="7613961" cy="839204"/>
          </a:xfrm>
          <a:prstGeom prst="rect">
            <a:avLst/>
          </a:prstGeom>
        </p:spPr>
        <p:txBody>
          <a:bodyPr lIns="0" tIns="0" rIns="0" bIns="0" rtlCol="0" anchor="t">
            <a:spAutoFit/>
          </a:bodyPr>
          <a:lstStyle/>
          <a:p>
            <a:pPr>
              <a:lnSpc>
                <a:spcPts val="3404"/>
              </a:lnSpc>
            </a:pPr>
            <a:r>
              <a:rPr lang="en-US" sz="2300" dirty="0">
                <a:solidFill>
                  <a:srgbClr val="000000"/>
                </a:solidFill>
                <a:latin typeface="Canva Sans"/>
              </a:rPr>
              <a:t>An opportunity to save money by shopping generic/store brand</a:t>
            </a:r>
          </a:p>
        </p:txBody>
      </p:sp>
      <p:sp>
        <p:nvSpPr>
          <p:cNvPr id="54" name="TextBox 54"/>
          <p:cNvSpPr txBox="1"/>
          <p:nvPr/>
        </p:nvSpPr>
        <p:spPr>
          <a:xfrm>
            <a:off x="1028700" y="3279319"/>
            <a:ext cx="6479556" cy="469519"/>
          </a:xfrm>
          <a:prstGeom prst="rect">
            <a:avLst/>
          </a:prstGeom>
        </p:spPr>
        <p:txBody>
          <a:bodyPr lIns="0" tIns="0" rIns="0" bIns="0" rtlCol="0" anchor="t">
            <a:spAutoFit/>
          </a:bodyPr>
          <a:lstStyle/>
          <a:p>
            <a:pPr>
              <a:lnSpc>
                <a:spcPts val="3847"/>
              </a:lnSpc>
            </a:pPr>
            <a:r>
              <a:rPr lang="en-US" sz="2599" dirty="0">
                <a:solidFill>
                  <a:srgbClr val="000000"/>
                </a:solidFill>
                <a:latin typeface="Canva Sans Bold"/>
              </a:rPr>
              <a:t>USE THE GUIDING STARS AND WIC-TAG</a:t>
            </a:r>
          </a:p>
        </p:txBody>
      </p:sp>
      <p:sp>
        <p:nvSpPr>
          <p:cNvPr id="55" name="TextBox 55"/>
          <p:cNvSpPr txBox="1"/>
          <p:nvPr/>
        </p:nvSpPr>
        <p:spPr>
          <a:xfrm>
            <a:off x="1507125" y="8164849"/>
            <a:ext cx="5266916" cy="611505"/>
          </a:xfrm>
          <a:prstGeom prst="rect">
            <a:avLst/>
          </a:prstGeom>
        </p:spPr>
        <p:txBody>
          <a:bodyPr lIns="0" tIns="0" rIns="0" bIns="0" rtlCol="0" anchor="t">
            <a:spAutoFit/>
          </a:bodyPr>
          <a:lstStyle/>
          <a:p>
            <a:pPr marL="388623" lvl="1" indent="-194312">
              <a:lnSpc>
                <a:spcPts val="2520"/>
              </a:lnSpc>
              <a:buFont typeface="Arial"/>
              <a:buChar char="•"/>
            </a:pPr>
            <a:r>
              <a:rPr lang="en-US" sz="1800" dirty="0">
                <a:solidFill>
                  <a:srgbClr val="000000"/>
                </a:solidFill>
                <a:latin typeface="Canva Sans"/>
              </a:rPr>
              <a:t>You will demonstrate where to find added sugars on the Nutrition Facts label</a:t>
            </a:r>
          </a:p>
        </p:txBody>
      </p:sp>
      <p:sp>
        <p:nvSpPr>
          <p:cNvPr id="56" name="TextBox 56"/>
          <p:cNvSpPr txBox="1"/>
          <p:nvPr/>
        </p:nvSpPr>
        <p:spPr>
          <a:xfrm>
            <a:off x="480261" y="9780973"/>
            <a:ext cx="3563292" cy="272415"/>
          </a:xfrm>
          <a:prstGeom prst="rect">
            <a:avLst/>
          </a:prstGeom>
        </p:spPr>
        <p:txBody>
          <a:bodyPr lIns="0" tIns="0" rIns="0" bIns="0" rtlCol="0" anchor="t">
            <a:spAutoFit/>
          </a:bodyPr>
          <a:lstStyle/>
          <a:p>
            <a:pPr>
              <a:lnSpc>
                <a:spcPts val="2399"/>
              </a:lnSpc>
            </a:pPr>
            <a:r>
              <a:rPr lang="en-US" sz="1599" dirty="0">
                <a:solidFill>
                  <a:srgbClr val="000000"/>
                </a:solidFill>
                <a:latin typeface="Canva Sans"/>
              </a:rPr>
              <a:t>Updated February, 2024</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457494"/>
            <a:ext cx="18288000" cy="1495425"/>
            <a:chOff x="0" y="0"/>
            <a:chExt cx="4816593" cy="393857"/>
          </a:xfrm>
        </p:grpSpPr>
        <p:sp>
          <p:nvSpPr>
            <p:cNvPr id="3" name="Freeform 3"/>
            <p:cNvSpPr/>
            <p:nvPr/>
          </p:nvSpPr>
          <p:spPr>
            <a:xfrm>
              <a:off x="0" y="0"/>
              <a:ext cx="4816592" cy="393857"/>
            </a:xfrm>
            <a:custGeom>
              <a:avLst/>
              <a:gdLst/>
              <a:ahLst/>
              <a:cxnLst/>
              <a:rect l="l" t="t" r="r" b="b"/>
              <a:pathLst>
                <a:path w="4816592" h="393857">
                  <a:moveTo>
                    <a:pt x="0" y="0"/>
                  </a:moveTo>
                  <a:lnTo>
                    <a:pt x="4816592" y="0"/>
                  </a:lnTo>
                  <a:lnTo>
                    <a:pt x="4816592" y="393857"/>
                  </a:lnTo>
                  <a:lnTo>
                    <a:pt x="0" y="393857"/>
                  </a:lnTo>
                  <a:close/>
                </a:path>
              </a:pathLst>
            </a:custGeom>
            <a:solidFill>
              <a:srgbClr val="3E649F"/>
            </a:solidFill>
          </p:spPr>
          <p:txBody>
            <a:bodyPr/>
            <a:lstStyle/>
            <a:p>
              <a:endParaRPr lang="en-US" dirty="0"/>
            </a:p>
          </p:txBody>
        </p:sp>
        <p:sp>
          <p:nvSpPr>
            <p:cNvPr id="4" name="TextBox 4"/>
            <p:cNvSpPr txBox="1"/>
            <p:nvPr/>
          </p:nvSpPr>
          <p:spPr>
            <a:xfrm>
              <a:off x="0" y="-47625"/>
              <a:ext cx="4816593" cy="441482"/>
            </a:xfrm>
            <a:prstGeom prst="rect">
              <a:avLst/>
            </a:prstGeom>
          </p:spPr>
          <p:txBody>
            <a:bodyPr lIns="50800" tIns="50800" rIns="50800" bIns="50800" rtlCol="0" anchor="ctr"/>
            <a:lstStyle/>
            <a:p>
              <a:pPr algn="ctr">
                <a:lnSpc>
                  <a:spcPts val="2479"/>
                </a:lnSpc>
              </a:pPr>
              <a:endParaRPr dirty="0"/>
            </a:p>
          </p:txBody>
        </p:sp>
      </p:grpSp>
      <p:grpSp>
        <p:nvGrpSpPr>
          <p:cNvPr id="5" name="Group 5"/>
          <p:cNvGrpSpPr/>
          <p:nvPr/>
        </p:nvGrpSpPr>
        <p:grpSpPr>
          <a:xfrm>
            <a:off x="15357705" y="7637029"/>
            <a:ext cx="4136867" cy="4136867"/>
            <a:chOff x="0" y="0"/>
            <a:chExt cx="812800" cy="812800"/>
          </a:xfrm>
        </p:grpSpPr>
        <p:sp>
          <p:nvSpPr>
            <p:cNvPr id="6" name="Freeform 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6F6F6"/>
              </a:solidFill>
              <a:prstDash val="solid"/>
              <a:miter/>
            </a:ln>
          </p:spPr>
          <p:txBody>
            <a:bodyPr/>
            <a:lstStyle/>
            <a:p>
              <a:endParaRPr lang="en-US" dirty="0"/>
            </a:p>
          </p:txBody>
        </p:sp>
        <p:sp>
          <p:nvSpPr>
            <p:cNvPr id="7" name="TextBox 7"/>
            <p:cNvSpPr txBox="1"/>
            <p:nvPr/>
          </p:nvSpPr>
          <p:spPr>
            <a:xfrm>
              <a:off x="76200" y="28575"/>
              <a:ext cx="660400" cy="708025"/>
            </a:xfrm>
            <a:prstGeom prst="rect">
              <a:avLst/>
            </a:prstGeom>
          </p:spPr>
          <p:txBody>
            <a:bodyPr lIns="50800" tIns="50800" rIns="50800" bIns="50800" rtlCol="0" anchor="ctr"/>
            <a:lstStyle/>
            <a:p>
              <a:pPr algn="ctr">
                <a:lnSpc>
                  <a:spcPts val="2479"/>
                </a:lnSpc>
              </a:pPr>
              <a:endParaRPr dirty="0"/>
            </a:p>
          </p:txBody>
        </p:sp>
      </p:grpSp>
      <p:grpSp>
        <p:nvGrpSpPr>
          <p:cNvPr id="8" name="Group 8"/>
          <p:cNvGrpSpPr/>
          <p:nvPr/>
        </p:nvGrpSpPr>
        <p:grpSpPr>
          <a:xfrm>
            <a:off x="1028700" y="5210244"/>
            <a:ext cx="7064717" cy="4608830"/>
            <a:chOff x="0" y="0"/>
            <a:chExt cx="9419622" cy="6145106"/>
          </a:xfrm>
        </p:grpSpPr>
        <p:sp>
          <p:nvSpPr>
            <p:cNvPr id="9" name="Freeform 9"/>
            <p:cNvSpPr/>
            <p:nvPr/>
          </p:nvSpPr>
          <p:spPr>
            <a:xfrm>
              <a:off x="599630" y="229262"/>
              <a:ext cx="3420173" cy="1121414"/>
            </a:xfrm>
            <a:custGeom>
              <a:avLst/>
              <a:gdLst/>
              <a:ahLst/>
              <a:cxnLst/>
              <a:rect l="l" t="t" r="r" b="b"/>
              <a:pathLst>
                <a:path w="3420173" h="1121414">
                  <a:moveTo>
                    <a:pt x="0" y="0"/>
                  </a:moveTo>
                  <a:lnTo>
                    <a:pt x="3420174" y="0"/>
                  </a:lnTo>
                  <a:lnTo>
                    <a:pt x="3420174" y="1121414"/>
                  </a:lnTo>
                  <a:lnTo>
                    <a:pt x="0" y="1121414"/>
                  </a:lnTo>
                  <a:lnTo>
                    <a:pt x="0" y="0"/>
                  </a:lnTo>
                  <a:close/>
                </a:path>
              </a:pathLst>
            </a:custGeom>
            <a:blipFill>
              <a:blip r:embed="rId3" cstate="email">
                <a:extLst>
                  <a:ext uri="{28A0092B-C50C-407E-A947-70E740481C1C}">
                    <a14:useLocalDpi xmlns:a14="http://schemas.microsoft.com/office/drawing/2010/main"/>
                  </a:ext>
                </a:extLst>
              </a:blip>
              <a:stretch>
                <a:fillRect/>
              </a:stretch>
            </a:blipFill>
            <a:ln w="14288" cap="sq">
              <a:solidFill>
                <a:srgbClr val="000000"/>
              </a:solidFill>
              <a:prstDash val="solid"/>
              <a:miter/>
            </a:ln>
          </p:spPr>
          <p:txBody>
            <a:bodyPr/>
            <a:lstStyle/>
            <a:p>
              <a:endParaRPr lang="en-US" dirty="0"/>
            </a:p>
          </p:txBody>
        </p:sp>
        <p:sp>
          <p:nvSpPr>
            <p:cNvPr id="10" name="Freeform 10"/>
            <p:cNvSpPr/>
            <p:nvPr/>
          </p:nvSpPr>
          <p:spPr>
            <a:xfrm>
              <a:off x="5921542" y="0"/>
              <a:ext cx="3498081" cy="6038138"/>
            </a:xfrm>
            <a:custGeom>
              <a:avLst/>
              <a:gdLst/>
              <a:ahLst/>
              <a:cxnLst/>
              <a:rect l="l" t="t" r="r" b="b"/>
              <a:pathLst>
                <a:path w="3498081" h="6038138">
                  <a:moveTo>
                    <a:pt x="0" y="0"/>
                  </a:moveTo>
                  <a:lnTo>
                    <a:pt x="3498080" y="0"/>
                  </a:lnTo>
                  <a:lnTo>
                    <a:pt x="3498080" y="6038138"/>
                  </a:lnTo>
                  <a:lnTo>
                    <a:pt x="0" y="6038138"/>
                  </a:lnTo>
                  <a:lnTo>
                    <a:pt x="0" y="0"/>
                  </a:lnTo>
                  <a:close/>
                </a:path>
              </a:pathLst>
            </a:custGeom>
            <a:blipFill>
              <a:blip r:embed="rId4" cstate="email">
                <a:extLst>
                  <a:ext uri="{28A0092B-C50C-407E-A947-70E740481C1C}">
                    <a14:useLocalDpi xmlns:a14="http://schemas.microsoft.com/office/drawing/2010/main"/>
                  </a:ext>
                </a:extLst>
              </a:blip>
              <a:stretch>
                <a:fillRect b="-32562"/>
              </a:stretch>
            </a:blipFill>
            <a:ln w="14288" cap="sq">
              <a:solidFill>
                <a:srgbClr val="000000"/>
              </a:solidFill>
              <a:prstDash val="solid"/>
              <a:miter/>
            </a:ln>
          </p:spPr>
          <p:txBody>
            <a:bodyPr/>
            <a:lstStyle/>
            <a:p>
              <a:endParaRPr lang="en-US" dirty="0"/>
            </a:p>
          </p:txBody>
        </p:sp>
        <p:sp>
          <p:nvSpPr>
            <p:cNvPr id="11" name="Freeform 11"/>
            <p:cNvSpPr/>
            <p:nvPr/>
          </p:nvSpPr>
          <p:spPr>
            <a:xfrm>
              <a:off x="3339132" y="304800"/>
              <a:ext cx="2897825" cy="5840306"/>
            </a:xfrm>
            <a:custGeom>
              <a:avLst/>
              <a:gdLst/>
              <a:ahLst/>
              <a:cxnLst/>
              <a:rect l="l" t="t" r="r" b="b"/>
              <a:pathLst>
                <a:path w="2897825" h="5840306">
                  <a:moveTo>
                    <a:pt x="0" y="0"/>
                  </a:moveTo>
                  <a:lnTo>
                    <a:pt x="2897825" y="0"/>
                  </a:lnTo>
                  <a:lnTo>
                    <a:pt x="2897825" y="5840306"/>
                  </a:lnTo>
                  <a:lnTo>
                    <a:pt x="0" y="5840306"/>
                  </a:lnTo>
                  <a:lnTo>
                    <a:pt x="0" y="0"/>
                  </a:lnTo>
                  <a:close/>
                </a:path>
              </a:pathLst>
            </a:custGeom>
            <a:blipFill>
              <a:blip r:embed="rId5"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12" name="Freeform 12"/>
            <p:cNvSpPr/>
            <p:nvPr/>
          </p:nvSpPr>
          <p:spPr>
            <a:xfrm>
              <a:off x="0" y="1591976"/>
              <a:ext cx="3085132" cy="4310340"/>
            </a:xfrm>
            <a:custGeom>
              <a:avLst/>
              <a:gdLst/>
              <a:ahLst/>
              <a:cxnLst/>
              <a:rect l="l" t="t" r="r" b="b"/>
              <a:pathLst>
                <a:path w="3085132" h="4310340">
                  <a:moveTo>
                    <a:pt x="0" y="0"/>
                  </a:moveTo>
                  <a:lnTo>
                    <a:pt x="3085132" y="0"/>
                  </a:lnTo>
                  <a:lnTo>
                    <a:pt x="3085132" y="4310340"/>
                  </a:lnTo>
                  <a:lnTo>
                    <a:pt x="0" y="4310340"/>
                  </a:lnTo>
                  <a:lnTo>
                    <a:pt x="0" y="0"/>
                  </a:lnTo>
                  <a:close/>
                </a:path>
              </a:pathLst>
            </a:custGeom>
            <a:blipFill>
              <a:blip r:embed="rId6" cstate="email">
                <a:extLst>
                  <a:ext uri="{28A0092B-C50C-407E-A947-70E740481C1C}">
                    <a14:useLocalDpi xmlns:a14="http://schemas.microsoft.com/office/drawing/2010/main"/>
                  </a:ext>
                </a:extLst>
              </a:blip>
              <a:stretch>
                <a:fillRect/>
              </a:stretch>
            </a:blipFill>
            <a:ln w="14288" cap="sq">
              <a:solidFill>
                <a:srgbClr val="000000"/>
              </a:solidFill>
              <a:prstDash val="solid"/>
              <a:miter/>
            </a:ln>
          </p:spPr>
          <p:txBody>
            <a:bodyPr/>
            <a:lstStyle/>
            <a:p>
              <a:endParaRPr lang="en-US" dirty="0"/>
            </a:p>
          </p:txBody>
        </p:sp>
      </p:grpSp>
      <p:grpSp>
        <p:nvGrpSpPr>
          <p:cNvPr id="13" name="Group 13"/>
          <p:cNvGrpSpPr/>
          <p:nvPr/>
        </p:nvGrpSpPr>
        <p:grpSpPr>
          <a:xfrm>
            <a:off x="8673751" y="1950061"/>
            <a:ext cx="4300000" cy="7866154"/>
            <a:chOff x="0" y="0"/>
            <a:chExt cx="5733333" cy="10488206"/>
          </a:xfrm>
        </p:grpSpPr>
        <p:sp>
          <p:nvSpPr>
            <p:cNvPr id="14" name="Freeform 14"/>
            <p:cNvSpPr/>
            <p:nvPr/>
          </p:nvSpPr>
          <p:spPr>
            <a:xfrm>
              <a:off x="0" y="0"/>
              <a:ext cx="3302050" cy="7367294"/>
            </a:xfrm>
            <a:custGeom>
              <a:avLst/>
              <a:gdLst/>
              <a:ahLst/>
              <a:cxnLst/>
              <a:rect l="l" t="t" r="r" b="b"/>
              <a:pathLst>
                <a:path w="3302050" h="7367294">
                  <a:moveTo>
                    <a:pt x="0" y="0"/>
                  </a:moveTo>
                  <a:lnTo>
                    <a:pt x="3302050" y="0"/>
                  </a:lnTo>
                  <a:lnTo>
                    <a:pt x="3302050" y="7367294"/>
                  </a:lnTo>
                  <a:lnTo>
                    <a:pt x="0" y="7367294"/>
                  </a:lnTo>
                  <a:lnTo>
                    <a:pt x="0" y="0"/>
                  </a:lnTo>
                  <a:close/>
                </a:path>
              </a:pathLst>
            </a:custGeom>
            <a:blipFill>
              <a:blip r:embed="rId7"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15" name="Freeform 15"/>
            <p:cNvSpPr/>
            <p:nvPr/>
          </p:nvSpPr>
          <p:spPr>
            <a:xfrm>
              <a:off x="2768831" y="567717"/>
              <a:ext cx="2964503" cy="2543867"/>
            </a:xfrm>
            <a:custGeom>
              <a:avLst/>
              <a:gdLst/>
              <a:ahLst/>
              <a:cxnLst/>
              <a:rect l="l" t="t" r="r" b="b"/>
              <a:pathLst>
                <a:path w="2964503" h="2543867">
                  <a:moveTo>
                    <a:pt x="0" y="0"/>
                  </a:moveTo>
                  <a:lnTo>
                    <a:pt x="2964502" y="0"/>
                  </a:lnTo>
                  <a:lnTo>
                    <a:pt x="2964502" y="2543867"/>
                  </a:lnTo>
                  <a:lnTo>
                    <a:pt x="0" y="2543867"/>
                  </a:lnTo>
                  <a:lnTo>
                    <a:pt x="0" y="0"/>
                  </a:lnTo>
                  <a:close/>
                </a:path>
              </a:pathLst>
            </a:custGeom>
            <a:blipFill>
              <a:blip r:embed="rId8" cstate="email">
                <a:extLst>
                  <a:ext uri="{28A0092B-C50C-407E-A947-70E740481C1C}">
                    <a14:useLocalDpi xmlns:a14="http://schemas.microsoft.com/office/drawing/2010/main"/>
                  </a:ext>
                </a:extLst>
              </a:blip>
              <a:stretch>
                <a:fillRect/>
              </a:stretch>
            </a:blipFill>
            <a:ln w="14288" cap="sq">
              <a:solidFill>
                <a:srgbClr val="000000"/>
              </a:solidFill>
              <a:prstDash val="solid"/>
              <a:miter/>
            </a:ln>
          </p:spPr>
          <p:txBody>
            <a:bodyPr/>
            <a:lstStyle/>
            <a:p>
              <a:endParaRPr lang="en-US" dirty="0"/>
            </a:p>
          </p:txBody>
        </p:sp>
        <p:sp>
          <p:nvSpPr>
            <p:cNvPr id="16" name="Freeform 16"/>
            <p:cNvSpPr/>
            <p:nvPr/>
          </p:nvSpPr>
          <p:spPr>
            <a:xfrm>
              <a:off x="2113412" y="4853179"/>
              <a:ext cx="3388947" cy="5635027"/>
            </a:xfrm>
            <a:custGeom>
              <a:avLst/>
              <a:gdLst/>
              <a:ahLst/>
              <a:cxnLst/>
              <a:rect l="l" t="t" r="r" b="b"/>
              <a:pathLst>
                <a:path w="3388947" h="5635027">
                  <a:moveTo>
                    <a:pt x="0" y="0"/>
                  </a:moveTo>
                  <a:lnTo>
                    <a:pt x="3388947" y="0"/>
                  </a:lnTo>
                  <a:lnTo>
                    <a:pt x="3388947" y="5635027"/>
                  </a:lnTo>
                  <a:lnTo>
                    <a:pt x="0" y="5635027"/>
                  </a:lnTo>
                  <a:lnTo>
                    <a:pt x="0" y="0"/>
                  </a:lnTo>
                  <a:close/>
                </a:path>
              </a:pathLst>
            </a:custGeom>
            <a:blipFill>
              <a:blip r:embed="rId9" cstate="email">
                <a:extLst>
                  <a:ext uri="{28A0092B-C50C-407E-A947-70E740481C1C}">
                    <a14:useLocalDpi xmlns:a14="http://schemas.microsoft.com/office/drawing/2010/main"/>
                  </a:ext>
                </a:extLst>
              </a:blip>
              <a:stretch>
                <a:fillRect/>
              </a:stretch>
            </a:blipFill>
            <a:ln w="14288" cap="sq">
              <a:solidFill>
                <a:srgbClr val="000000"/>
              </a:solidFill>
              <a:prstDash val="solid"/>
              <a:miter/>
            </a:ln>
          </p:spPr>
          <p:txBody>
            <a:bodyPr/>
            <a:lstStyle/>
            <a:p>
              <a:endParaRPr lang="en-US" dirty="0"/>
            </a:p>
          </p:txBody>
        </p:sp>
      </p:grpSp>
      <p:grpSp>
        <p:nvGrpSpPr>
          <p:cNvPr id="17" name="Group 17"/>
          <p:cNvGrpSpPr/>
          <p:nvPr/>
        </p:nvGrpSpPr>
        <p:grpSpPr>
          <a:xfrm>
            <a:off x="13554086" y="2375849"/>
            <a:ext cx="4177504" cy="6345690"/>
            <a:chOff x="0" y="0"/>
            <a:chExt cx="5570005" cy="8460920"/>
          </a:xfrm>
        </p:grpSpPr>
        <p:sp>
          <p:nvSpPr>
            <p:cNvPr id="18" name="Freeform 18"/>
            <p:cNvSpPr/>
            <p:nvPr/>
          </p:nvSpPr>
          <p:spPr>
            <a:xfrm>
              <a:off x="0" y="780973"/>
              <a:ext cx="3364605" cy="7679947"/>
            </a:xfrm>
            <a:custGeom>
              <a:avLst/>
              <a:gdLst/>
              <a:ahLst/>
              <a:cxnLst/>
              <a:rect l="l" t="t" r="r" b="b"/>
              <a:pathLst>
                <a:path w="3364605" h="7679947">
                  <a:moveTo>
                    <a:pt x="0" y="0"/>
                  </a:moveTo>
                  <a:lnTo>
                    <a:pt x="3364605" y="0"/>
                  </a:lnTo>
                  <a:lnTo>
                    <a:pt x="3364605" y="7679947"/>
                  </a:lnTo>
                  <a:lnTo>
                    <a:pt x="0" y="7679947"/>
                  </a:lnTo>
                  <a:lnTo>
                    <a:pt x="0" y="0"/>
                  </a:lnTo>
                  <a:close/>
                </a:path>
              </a:pathLst>
            </a:custGeom>
            <a:blipFill>
              <a:blip r:embed="rId10"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19" name="Freeform 19"/>
            <p:cNvSpPr/>
            <p:nvPr/>
          </p:nvSpPr>
          <p:spPr>
            <a:xfrm>
              <a:off x="2501900" y="0"/>
              <a:ext cx="3068105" cy="4837769"/>
            </a:xfrm>
            <a:custGeom>
              <a:avLst/>
              <a:gdLst/>
              <a:ahLst/>
              <a:cxnLst/>
              <a:rect l="l" t="t" r="r" b="b"/>
              <a:pathLst>
                <a:path w="3068105" h="4837769">
                  <a:moveTo>
                    <a:pt x="0" y="0"/>
                  </a:moveTo>
                  <a:lnTo>
                    <a:pt x="3068105" y="0"/>
                  </a:lnTo>
                  <a:lnTo>
                    <a:pt x="3068105" y="4837769"/>
                  </a:lnTo>
                  <a:lnTo>
                    <a:pt x="0" y="4837769"/>
                  </a:lnTo>
                  <a:lnTo>
                    <a:pt x="0" y="0"/>
                  </a:lnTo>
                  <a:close/>
                </a:path>
              </a:pathLst>
            </a:custGeom>
            <a:blipFill>
              <a:blip r:embed="rId11" cstate="email">
                <a:extLst>
                  <a:ext uri="{28A0092B-C50C-407E-A947-70E740481C1C}">
                    <a14:useLocalDpi xmlns:a14="http://schemas.microsoft.com/office/drawing/2010/main"/>
                  </a:ext>
                </a:extLst>
              </a:blip>
              <a:stretch>
                <a:fillRect/>
              </a:stretch>
            </a:blipFill>
            <a:ln w="14288" cap="sq">
              <a:solidFill>
                <a:srgbClr val="000000"/>
              </a:solidFill>
              <a:prstDash val="solid"/>
              <a:miter/>
            </a:ln>
          </p:spPr>
          <p:txBody>
            <a:bodyPr/>
            <a:lstStyle/>
            <a:p>
              <a:endParaRPr lang="en-US" dirty="0"/>
            </a:p>
          </p:txBody>
        </p:sp>
        <p:sp>
          <p:nvSpPr>
            <p:cNvPr id="20" name="Freeform 20"/>
            <p:cNvSpPr/>
            <p:nvPr/>
          </p:nvSpPr>
          <p:spPr>
            <a:xfrm>
              <a:off x="2866881" y="5371169"/>
              <a:ext cx="2543434" cy="1125277"/>
            </a:xfrm>
            <a:custGeom>
              <a:avLst/>
              <a:gdLst/>
              <a:ahLst/>
              <a:cxnLst/>
              <a:rect l="l" t="t" r="r" b="b"/>
              <a:pathLst>
                <a:path w="2543434" h="1125277">
                  <a:moveTo>
                    <a:pt x="0" y="0"/>
                  </a:moveTo>
                  <a:lnTo>
                    <a:pt x="2543434" y="0"/>
                  </a:lnTo>
                  <a:lnTo>
                    <a:pt x="2543434" y="1125276"/>
                  </a:lnTo>
                  <a:lnTo>
                    <a:pt x="0" y="1125276"/>
                  </a:lnTo>
                  <a:lnTo>
                    <a:pt x="0" y="0"/>
                  </a:lnTo>
                  <a:close/>
                </a:path>
              </a:pathLst>
            </a:custGeom>
            <a:blipFill>
              <a:blip r:embed="rId12"/>
              <a:stretch>
                <a:fillRect/>
              </a:stretch>
            </a:blipFill>
            <a:ln w="14288" cap="sq">
              <a:solidFill>
                <a:srgbClr val="000000"/>
              </a:solidFill>
              <a:prstDash val="solid"/>
              <a:miter/>
            </a:ln>
          </p:spPr>
          <p:txBody>
            <a:bodyPr/>
            <a:lstStyle/>
            <a:p>
              <a:endParaRPr lang="en-US" dirty="0"/>
            </a:p>
          </p:txBody>
        </p:sp>
      </p:grpSp>
      <p:sp>
        <p:nvSpPr>
          <p:cNvPr id="21" name="TextBox 21"/>
          <p:cNvSpPr txBox="1"/>
          <p:nvPr/>
        </p:nvSpPr>
        <p:spPr>
          <a:xfrm>
            <a:off x="839945" y="765151"/>
            <a:ext cx="8147912" cy="984885"/>
          </a:xfrm>
          <a:prstGeom prst="rect">
            <a:avLst/>
          </a:prstGeom>
        </p:spPr>
        <p:txBody>
          <a:bodyPr lIns="0" tIns="0" rIns="0" bIns="0" rtlCol="0" anchor="t">
            <a:spAutoFit/>
          </a:bodyPr>
          <a:lstStyle/>
          <a:p>
            <a:pPr>
              <a:lnSpc>
                <a:spcPts val="7560"/>
              </a:lnSpc>
            </a:pPr>
            <a:r>
              <a:rPr lang="en-US" sz="7200" dirty="0">
                <a:solidFill>
                  <a:srgbClr val="FFFFFF"/>
                </a:solidFill>
                <a:latin typeface="Canva Sans Bold"/>
              </a:rPr>
              <a:t>JUICE</a:t>
            </a:r>
          </a:p>
        </p:txBody>
      </p:sp>
      <p:sp>
        <p:nvSpPr>
          <p:cNvPr id="22" name="TextBox 22"/>
          <p:cNvSpPr txBox="1"/>
          <p:nvPr/>
        </p:nvSpPr>
        <p:spPr>
          <a:xfrm>
            <a:off x="1028700" y="3239204"/>
            <a:ext cx="5762001" cy="620683"/>
          </a:xfrm>
          <a:prstGeom prst="rect">
            <a:avLst/>
          </a:prstGeom>
        </p:spPr>
        <p:txBody>
          <a:bodyPr lIns="0" tIns="0" rIns="0" bIns="0" rtlCol="0" anchor="t">
            <a:spAutoFit/>
          </a:bodyPr>
          <a:lstStyle/>
          <a:p>
            <a:pPr marL="388623" lvl="1" indent="-194312">
              <a:lnSpc>
                <a:spcPts val="2520"/>
              </a:lnSpc>
              <a:buFont typeface="Arial"/>
              <a:buChar char="•"/>
            </a:pPr>
            <a:r>
              <a:rPr lang="en-US" sz="1800" dirty="0">
                <a:solidFill>
                  <a:srgbClr val="000000"/>
                </a:solidFill>
                <a:latin typeface="Canva Sans Bold Italics"/>
              </a:rPr>
              <a:t>BUT </a:t>
            </a:r>
            <a:r>
              <a:rPr lang="en-US" sz="1800" dirty="0">
                <a:solidFill>
                  <a:srgbClr val="000000"/>
                </a:solidFill>
                <a:latin typeface="Canva Sans"/>
              </a:rPr>
              <a:t>these products are still a concentrated source </a:t>
            </a:r>
            <a:r>
              <a:rPr lang="en-US" sz="1800" dirty="0" err="1">
                <a:solidFill>
                  <a:srgbClr val="000000"/>
                </a:solidFill>
                <a:latin typeface="Canva Sans"/>
              </a:rPr>
              <a:t>ofnatural</a:t>
            </a:r>
            <a:r>
              <a:rPr lang="en-US" sz="1800" dirty="0">
                <a:solidFill>
                  <a:srgbClr val="000000"/>
                </a:solidFill>
                <a:latin typeface="Canva Sans"/>
              </a:rPr>
              <a:t> sugars that should be limited</a:t>
            </a:r>
          </a:p>
        </p:txBody>
      </p:sp>
      <p:sp>
        <p:nvSpPr>
          <p:cNvPr id="23" name="TextBox 23"/>
          <p:cNvSpPr txBox="1"/>
          <p:nvPr/>
        </p:nvSpPr>
        <p:spPr>
          <a:xfrm>
            <a:off x="1028700" y="2312032"/>
            <a:ext cx="6029706" cy="893953"/>
          </a:xfrm>
          <a:prstGeom prst="rect">
            <a:avLst/>
          </a:prstGeom>
        </p:spPr>
        <p:txBody>
          <a:bodyPr lIns="0" tIns="0" rIns="0" bIns="0" rtlCol="0" anchor="t">
            <a:spAutoFit/>
          </a:bodyPr>
          <a:lstStyle/>
          <a:p>
            <a:pPr>
              <a:lnSpc>
                <a:spcPts val="3404"/>
              </a:lnSpc>
            </a:pPr>
            <a:r>
              <a:rPr lang="en-US" sz="2300" dirty="0">
                <a:solidFill>
                  <a:srgbClr val="000000"/>
                </a:solidFill>
                <a:latin typeface="Canva Sans"/>
              </a:rPr>
              <a:t>The best choice</a:t>
            </a:r>
          </a:p>
          <a:p>
            <a:pPr>
              <a:lnSpc>
                <a:spcPts val="3847"/>
              </a:lnSpc>
            </a:pPr>
            <a:r>
              <a:rPr lang="en-US" sz="2599" dirty="0">
                <a:solidFill>
                  <a:srgbClr val="000000"/>
                </a:solidFill>
                <a:latin typeface="Canva Sans Medium"/>
              </a:rPr>
              <a:t>100% FRUIT JUICE</a:t>
            </a:r>
          </a:p>
        </p:txBody>
      </p:sp>
      <p:sp>
        <p:nvSpPr>
          <p:cNvPr id="24" name="TextBox 24"/>
          <p:cNvSpPr txBox="1"/>
          <p:nvPr/>
        </p:nvSpPr>
        <p:spPr>
          <a:xfrm>
            <a:off x="1028700" y="3879284"/>
            <a:ext cx="6029706" cy="816609"/>
          </a:xfrm>
          <a:prstGeom prst="rect">
            <a:avLst/>
          </a:prstGeom>
        </p:spPr>
        <p:txBody>
          <a:bodyPr lIns="0" tIns="0" rIns="0" bIns="0" rtlCol="0" anchor="t">
            <a:spAutoFit/>
          </a:bodyPr>
          <a:lstStyle/>
          <a:p>
            <a:pPr marL="690889" lvl="2" indent="-230296">
              <a:lnSpc>
                <a:spcPts val="2240"/>
              </a:lnSpc>
              <a:buFont typeface="Arial"/>
              <a:buChar char="⚬"/>
            </a:pPr>
            <a:r>
              <a:rPr lang="en-US" sz="1600" dirty="0">
                <a:solidFill>
                  <a:srgbClr val="000000"/>
                </a:solidFill>
                <a:latin typeface="Canva Sans"/>
              </a:rPr>
              <a:t>Children less than 1 year old: avoid</a:t>
            </a:r>
          </a:p>
          <a:p>
            <a:pPr marL="690889" lvl="2" indent="-230296">
              <a:lnSpc>
                <a:spcPts val="2240"/>
              </a:lnSpc>
              <a:buFont typeface="Arial"/>
              <a:buChar char="⚬"/>
            </a:pPr>
            <a:r>
              <a:rPr lang="en-US" sz="1600" dirty="0">
                <a:solidFill>
                  <a:srgbClr val="000000"/>
                </a:solidFill>
                <a:latin typeface="Canva Sans"/>
              </a:rPr>
              <a:t>Young children: 4 oz (1/2 cup) per day</a:t>
            </a:r>
          </a:p>
          <a:p>
            <a:pPr marL="690889" lvl="2" indent="-230296">
              <a:lnSpc>
                <a:spcPts val="2240"/>
              </a:lnSpc>
              <a:buFont typeface="Arial"/>
              <a:buChar char="⚬"/>
            </a:pPr>
            <a:r>
              <a:rPr lang="en-US" sz="1600" dirty="0">
                <a:solidFill>
                  <a:srgbClr val="000000"/>
                </a:solidFill>
                <a:latin typeface="Canva Sans"/>
              </a:rPr>
              <a:t>Teens and Adults: 8 oz (1 cup) per day</a:t>
            </a:r>
          </a:p>
        </p:txBody>
      </p:sp>
      <p:sp>
        <p:nvSpPr>
          <p:cNvPr id="25" name="TextBox 25"/>
          <p:cNvSpPr txBox="1"/>
          <p:nvPr/>
        </p:nvSpPr>
        <p:spPr>
          <a:xfrm>
            <a:off x="480261" y="9780973"/>
            <a:ext cx="3563292" cy="272415"/>
          </a:xfrm>
          <a:prstGeom prst="rect">
            <a:avLst/>
          </a:prstGeom>
        </p:spPr>
        <p:txBody>
          <a:bodyPr lIns="0" tIns="0" rIns="0" bIns="0" rtlCol="0" anchor="t">
            <a:spAutoFit/>
          </a:bodyPr>
          <a:lstStyle/>
          <a:p>
            <a:pPr>
              <a:lnSpc>
                <a:spcPts val="2399"/>
              </a:lnSpc>
            </a:pPr>
            <a:r>
              <a:rPr lang="en-US" sz="1599" dirty="0">
                <a:solidFill>
                  <a:srgbClr val="000000"/>
                </a:solidFill>
                <a:latin typeface="Canva Sans"/>
              </a:rPr>
              <a:t>Updated February, 2024</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457494"/>
            <a:ext cx="18288000" cy="1495425"/>
            <a:chOff x="0" y="0"/>
            <a:chExt cx="4816593" cy="393857"/>
          </a:xfrm>
        </p:grpSpPr>
        <p:sp>
          <p:nvSpPr>
            <p:cNvPr id="3" name="Freeform 3"/>
            <p:cNvSpPr/>
            <p:nvPr/>
          </p:nvSpPr>
          <p:spPr>
            <a:xfrm>
              <a:off x="0" y="0"/>
              <a:ext cx="4816592" cy="393857"/>
            </a:xfrm>
            <a:custGeom>
              <a:avLst/>
              <a:gdLst/>
              <a:ahLst/>
              <a:cxnLst/>
              <a:rect l="l" t="t" r="r" b="b"/>
              <a:pathLst>
                <a:path w="4816592" h="393857">
                  <a:moveTo>
                    <a:pt x="0" y="0"/>
                  </a:moveTo>
                  <a:lnTo>
                    <a:pt x="4816592" y="0"/>
                  </a:lnTo>
                  <a:lnTo>
                    <a:pt x="4816592" y="393857"/>
                  </a:lnTo>
                  <a:lnTo>
                    <a:pt x="0" y="393857"/>
                  </a:lnTo>
                  <a:close/>
                </a:path>
              </a:pathLst>
            </a:custGeom>
            <a:solidFill>
              <a:srgbClr val="3E649F"/>
            </a:solidFill>
          </p:spPr>
          <p:txBody>
            <a:bodyPr/>
            <a:lstStyle/>
            <a:p>
              <a:endParaRPr lang="en-US" dirty="0"/>
            </a:p>
          </p:txBody>
        </p:sp>
        <p:sp>
          <p:nvSpPr>
            <p:cNvPr id="4" name="TextBox 4"/>
            <p:cNvSpPr txBox="1"/>
            <p:nvPr/>
          </p:nvSpPr>
          <p:spPr>
            <a:xfrm>
              <a:off x="0" y="-47625"/>
              <a:ext cx="4816593" cy="441482"/>
            </a:xfrm>
            <a:prstGeom prst="rect">
              <a:avLst/>
            </a:prstGeom>
          </p:spPr>
          <p:txBody>
            <a:bodyPr lIns="50800" tIns="50800" rIns="50800" bIns="50800" rtlCol="0" anchor="ctr"/>
            <a:lstStyle/>
            <a:p>
              <a:pPr algn="ctr">
                <a:lnSpc>
                  <a:spcPts val="2479"/>
                </a:lnSpc>
              </a:pPr>
              <a:endParaRPr dirty="0"/>
            </a:p>
          </p:txBody>
        </p:sp>
      </p:grpSp>
      <p:grpSp>
        <p:nvGrpSpPr>
          <p:cNvPr id="5" name="Group 5"/>
          <p:cNvGrpSpPr/>
          <p:nvPr/>
        </p:nvGrpSpPr>
        <p:grpSpPr>
          <a:xfrm>
            <a:off x="15357705" y="7637029"/>
            <a:ext cx="4136867" cy="4136867"/>
            <a:chOff x="0" y="0"/>
            <a:chExt cx="812800" cy="812800"/>
          </a:xfrm>
        </p:grpSpPr>
        <p:sp>
          <p:nvSpPr>
            <p:cNvPr id="6" name="Freeform 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6F6F6"/>
              </a:solidFill>
              <a:prstDash val="solid"/>
              <a:miter/>
            </a:ln>
          </p:spPr>
          <p:txBody>
            <a:bodyPr/>
            <a:lstStyle/>
            <a:p>
              <a:endParaRPr lang="en-US" dirty="0"/>
            </a:p>
          </p:txBody>
        </p:sp>
        <p:sp>
          <p:nvSpPr>
            <p:cNvPr id="7" name="TextBox 7"/>
            <p:cNvSpPr txBox="1"/>
            <p:nvPr/>
          </p:nvSpPr>
          <p:spPr>
            <a:xfrm>
              <a:off x="76200" y="28575"/>
              <a:ext cx="660400" cy="708025"/>
            </a:xfrm>
            <a:prstGeom prst="rect">
              <a:avLst/>
            </a:prstGeom>
          </p:spPr>
          <p:txBody>
            <a:bodyPr lIns="50800" tIns="50800" rIns="50800" bIns="50800" rtlCol="0" anchor="ctr"/>
            <a:lstStyle/>
            <a:p>
              <a:pPr algn="ctr">
                <a:lnSpc>
                  <a:spcPts val="2479"/>
                </a:lnSpc>
              </a:pPr>
              <a:endParaRPr dirty="0"/>
            </a:p>
          </p:txBody>
        </p:sp>
      </p:grpSp>
      <p:grpSp>
        <p:nvGrpSpPr>
          <p:cNvPr id="8" name="Group 8"/>
          <p:cNvGrpSpPr/>
          <p:nvPr/>
        </p:nvGrpSpPr>
        <p:grpSpPr>
          <a:xfrm>
            <a:off x="7578564" y="3023599"/>
            <a:ext cx="3488309" cy="6016058"/>
            <a:chOff x="0" y="0"/>
            <a:chExt cx="4651079" cy="8021411"/>
          </a:xfrm>
        </p:grpSpPr>
        <p:sp>
          <p:nvSpPr>
            <p:cNvPr id="9" name="Freeform 9"/>
            <p:cNvSpPr/>
            <p:nvPr/>
          </p:nvSpPr>
          <p:spPr>
            <a:xfrm>
              <a:off x="0" y="0"/>
              <a:ext cx="2257436" cy="6473797"/>
            </a:xfrm>
            <a:custGeom>
              <a:avLst/>
              <a:gdLst/>
              <a:ahLst/>
              <a:cxnLst/>
              <a:rect l="l" t="t" r="r" b="b"/>
              <a:pathLst>
                <a:path w="2257436" h="6473797">
                  <a:moveTo>
                    <a:pt x="0" y="0"/>
                  </a:moveTo>
                  <a:lnTo>
                    <a:pt x="2257436" y="0"/>
                  </a:lnTo>
                  <a:lnTo>
                    <a:pt x="2257436" y="6473797"/>
                  </a:lnTo>
                  <a:lnTo>
                    <a:pt x="0" y="6473797"/>
                  </a:lnTo>
                  <a:lnTo>
                    <a:pt x="0" y="0"/>
                  </a:lnTo>
                  <a:close/>
                </a:path>
              </a:pathLst>
            </a:custGeom>
            <a:blipFill>
              <a:blip r:embed="rId3"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10" name="Freeform 10"/>
            <p:cNvSpPr/>
            <p:nvPr/>
          </p:nvSpPr>
          <p:spPr>
            <a:xfrm>
              <a:off x="2257436" y="5382651"/>
              <a:ext cx="2393643" cy="950054"/>
            </a:xfrm>
            <a:custGeom>
              <a:avLst/>
              <a:gdLst/>
              <a:ahLst/>
              <a:cxnLst/>
              <a:rect l="l" t="t" r="r" b="b"/>
              <a:pathLst>
                <a:path w="2393643" h="950054">
                  <a:moveTo>
                    <a:pt x="0" y="0"/>
                  </a:moveTo>
                  <a:lnTo>
                    <a:pt x="2393643" y="0"/>
                  </a:lnTo>
                  <a:lnTo>
                    <a:pt x="2393643" y="950054"/>
                  </a:lnTo>
                  <a:lnTo>
                    <a:pt x="0" y="950054"/>
                  </a:lnTo>
                  <a:lnTo>
                    <a:pt x="0" y="0"/>
                  </a:lnTo>
                  <a:close/>
                </a:path>
              </a:pathLst>
            </a:custGeom>
            <a:blipFill>
              <a:blip r:embed="rId4"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11" name="Freeform 11"/>
            <p:cNvSpPr/>
            <p:nvPr/>
          </p:nvSpPr>
          <p:spPr>
            <a:xfrm>
              <a:off x="621189" y="6561322"/>
              <a:ext cx="3893172" cy="1460088"/>
            </a:xfrm>
            <a:custGeom>
              <a:avLst/>
              <a:gdLst/>
              <a:ahLst/>
              <a:cxnLst/>
              <a:rect l="l" t="t" r="r" b="b"/>
              <a:pathLst>
                <a:path w="3893172" h="1460088">
                  <a:moveTo>
                    <a:pt x="0" y="0"/>
                  </a:moveTo>
                  <a:lnTo>
                    <a:pt x="3893172" y="0"/>
                  </a:lnTo>
                  <a:lnTo>
                    <a:pt x="3893172" y="1460089"/>
                  </a:lnTo>
                  <a:lnTo>
                    <a:pt x="0" y="1460089"/>
                  </a:lnTo>
                  <a:lnTo>
                    <a:pt x="0" y="0"/>
                  </a:lnTo>
                  <a:close/>
                </a:path>
              </a:pathLst>
            </a:custGeom>
            <a:blipFill>
              <a:blip r:embed="rId5" cstate="email">
                <a:extLst>
                  <a:ext uri="{28A0092B-C50C-407E-A947-70E740481C1C}">
                    <a14:useLocalDpi xmlns:a14="http://schemas.microsoft.com/office/drawing/2010/main"/>
                  </a:ext>
                </a:extLst>
              </a:blip>
              <a:stretch>
                <a:fillRect/>
              </a:stretch>
            </a:blipFill>
            <a:ln w="14288" cap="sq">
              <a:solidFill>
                <a:srgbClr val="000000"/>
              </a:solidFill>
              <a:prstDash val="solid"/>
              <a:miter/>
            </a:ln>
          </p:spPr>
          <p:txBody>
            <a:bodyPr/>
            <a:lstStyle/>
            <a:p>
              <a:endParaRPr lang="en-US" dirty="0"/>
            </a:p>
          </p:txBody>
        </p:sp>
        <p:grpSp>
          <p:nvGrpSpPr>
            <p:cNvPr id="12" name="Group 12"/>
            <p:cNvGrpSpPr/>
            <p:nvPr/>
          </p:nvGrpSpPr>
          <p:grpSpPr>
            <a:xfrm>
              <a:off x="621189" y="6891286"/>
              <a:ext cx="2200070" cy="312516"/>
              <a:chOff x="0" y="0"/>
              <a:chExt cx="434582" cy="61732"/>
            </a:xfrm>
          </p:grpSpPr>
          <p:sp>
            <p:nvSpPr>
              <p:cNvPr id="13" name="Freeform 13"/>
              <p:cNvSpPr/>
              <p:nvPr/>
            </p:nvSpPr>
            <p:spPr>
              <a:xfrm>
                <a:off x="0" y="0"/>
                <a:ext cx="434582" cy="61732"/>
              </a:xfrm>
              <a:custGeom>
                <a:avLst/>
                <a:gdLst/>
                <a:ahLst/>
                <a:cxnLst/>
                <a:rect l="l" t="t" r="r" b="b"/>
                <a:pathLst>
                  <a:path w="434582" h="61732">
                    <a:moveTo>
                      <a:pt x="30866" y="0"/>
                    </a:moveTo>
                    <a:lnTo>
                      <a:pt x="403716" y="0"/>
                    </a:lnTo>
                    <a:cubicBezTo>
                      <a:pt x="420763" y="0"/>
                      <a:pt x="434582" y="13819"/>
                      <a:pt x="434582" y="30866"/>
                    </a:cubicBezTo>
                    <a:lnTo>
                      <a:pt x="434582" y="30866"/>
                    </a:lnTo>
                    <a:cubicBezTo>
                      <a:pt x="434582" y="39052"/>
                      <a:pt x="431330" y="46903"/>
                      <a:pt x="425541" y="52691"/>
                    </a:cubicBezTo>
                    <a:cubicBezTo>
                      <a:pt x="419753" y="58480"/>
                      <a:pt x="411902" y="61732"/>
                      <a:pt x="403716" y="61732"/>
                    </a:cubicBezTo>
                    <a:lnTo>
                      <a:pt x="30866" y="61732"/>
                    </a:lnTo>
                    <a:cubicBezTo>
                      <a:pt x="22680" y="61732"/>
                      <a:pt x="14829" y="58480"/>
                      <a:pt x="9040" y="52691"/>
                    </a:cubicBezTo>
                    <a:cubicBezTo>
                      <a:pt x="3252" y="46903"/>
                      <a:pt x="0" y="39052"/>
                      <a:pt x="0" y="30866"/>
                    </a:cubicBezTo>
                    <a:lnTo>
                      <a:pt x="0" y="30866"/>
                    </a:lnTo>
                    <a:cubicBezTo>
                      <a:pt x="0" y="22680"/>
                      <a:pt x="3252" y="14829"/>
                      <a:pt x="9040" y="9040"/>
                    </a:cubicBezTo>
                    <a:cubicBezTo>
                      <a:pt x="14829" y="3252"/>
                      <a:pt x="22680" y="0"/>
                      <a:pt x="30866" y="0"/>
                    </a:cubicBezTo>
                    <a:close/>
                  </a:path>
                </a:pathLst>
              </a:custGeom>
              <a:solidFill>
                <a:srgbClr val="FFC736">
                  <a:alpha val="23922"/>
                </a:srgbClr>
              </a:solidFill>
            </p:spPr>
            <p:txBody>
              <a:bodyPr/>
              <a:lstStyle/>
              <a:p>
                <a:endParaRPr lang="en-US" dirty="0"/>
              </a:p>
            </p:txBody>
          </p:sp>
          <p:sp>
            <p:nvSpPr>
              <p:cNvPr id="14" name="TextBox 14"/>
              <p:cNvSpPr txBox="1"/>
              <p:nvPr/>
            </p:nvSpPr>
            <p:spPr>
              <a:xfrm>
                <a:off x="0" y="-47625"/>
                <a:ext cx="434582" cy="109357"/>
              </a:xfrm>
              <a:prstGeom prst="rect">
                <a:avLst/>
              </a:prstGeom>
            </p:spPr>
            <p:txBody>
              <a:bodyPr lIns="50800" tIns="50800" rIns="50800" bIns="50800" rtlCol="0" anchor="ctr"/>
              <a:lstStyle/>
              <a:p>
                <a:pPr algn="ctr">
                  <a:lnSpc>
                    <a:spcPts val="2479"/>
                  </a:lnSpc>
                </a:pPr>
                <a:endParaRPr dirty="0"/>
              </a:p>
            </p:txBody>
          </p:sp>
        </p:grpSp>
      </p:grpSp>
      <p:sp>
        <p:nvSpPr>
          <p:cNvPr id="15" name="TextBox 15"/>
          <p:cNvSpPr txBox="1"/>
          <p:nvPr/>
        </p:nvSpPr>
        <p:spPr>
          <a:xfrm>
            <a:off x="1028700" y="6035299"/>
            <a:ext cx="5834119" cy="1092834"/>
          </a:xfrm>
          <a:prstGeom prst="rect">
            <a:avLst/>
          </a:prstGeom>
        </p:spPr>
        <p:txBody>
          <a:bodyPr lIns="0" tIns="0" rIns="0" bIns="0" rtlCol="0" anchor="t">
            <a:spAutoFit/>
          </a:bodyPr>
          <a:lstStyle/>
          <a:p>
            <a:pPr marL="690889" lvl="2" indent="-230296">
              <a:lnSpc>
                <a:spcPts val="2240"/>
              </a:lnSpc>
              <a:buFont typeface="Arial"/>
              <a:buChar char="⚬"/>
            </a:pPr>
            <a:r>
              <a:rPr lang="en-US" sz="1600" dirty="0">
                <a:solidFill>
                  <a:srgbClr val="000000"/>
                </a:solidFill>
                <a:latin typeface="Canva Sans"/>
              </a:rPr>
              <a:t>You </a:t>
            </a:r>
            <a:r>
              <a:rPr lang="en-US" sz="1600" dirty="0">
                <a:solidFill>
                  <a:srgbClr val="000000"/>
                </a:solidFill>
                <a:latin typeface="Canva Sans Medium"/>
              </a:rPr>
              <a:t>CANNOT </a:t>
            </a:r>
            <a:r>
              <a:rPr lang="en-US" sz="1600" dirty="0">
                <a:solidFill>
                  <a:srgbClr val="000000"/>
                </a:solidFill>
                <a:latin typeface="Canva Sans"/>
              </a:rPr>
              <a:t>tell by color, name, or front-of-package claims</a:t>
            </a:r>
          </a:p>
          <a:p>
            <a:pPr marL="690889" lvl="2" indent="-230296">
              <a:lnSpc>
                <a:spcPts val="2240"/>
              </a:lnSpc>
              <a:buFont typeface="Arial"/>
              <a:buChar char="⚬"/>
            </a:pPr>
            <a:r>
              <a:rPr lang="en-US" sz="1600" dirty="0">
                <a:solidFill>
                  <a:srgbClr val="000000"/>
                </a:solidFill>
                <a:latin typeface="Canva Sans"/>
              </a:rPr>
              <a:t>You </a:t>
            </a:r>
            <a:r>
              <a:rPr lang="en-US" sz="1600" dirty="0">
                <a:solidFill>
                  <a:srgbClr val="000000"/>
                </a:solidFill>
                <a:latin typeface="Canva Sans Medium"/>
              </a:rPr>
              <a:t>CAN </a:t>
            </a:r>
            <a:r>
              <a:rPr lang="en-US" sz="1600" dirty="0">
                <a:solidFill>
                  <a:srgbClr val="000000"/>
                </a:solidFill>
                <a:latin typeface="Canva Sans"/>
              </a:rPr>
              <a:t>tell by seeing if “whole” is the first word listed in the ingredient list</a:t>
            </a:r>
          </a:p>
        </p:txBody>
      </p:sp>
      <p:sp>
        <p:nvSpPr>
          <p:cNvPr id="16" name="TextBox 16"/>
          <p:cNvSpPr txBox="1"/>
          <p:nvPr/>
        </p:nvSpPr>
        <p:spPr>
          <a:xfrm>
            <a:off x="839945" y="765151"/>
            <a:ext cx="13477237" cy="984885"/>
          </a:xfrm>
          <a:prstGeom prst="rect">
            <a:avLst/>
          </a:prstGeom>
        </p:spPr>
        <p:txBody>
          <a:bodyPr lIns="0" tIns="0" rIns="0" bIns="0" rtlCol="0" anchor="t">
            <a:spAutoFit/>
          </a:bodyPr>
          <a:lstStyle/>
          <a:p>
            <a:pPr>
              <a:lnSpc>
                <a:spcPts val="7560"/>
              </a:lnSpc>
            </a:pPr>
            <a:r>
              <a:rPr lang="en-US" sz="7200" dirty="0">
                <a:solidFill>
                  <a:srgbClr val="FFFFFF"/>
                </a:solidFill>
                <a:latin typeface="Canva Sans Bold"/>
              </a:rPr>
              <a:t>BREADS &amp; CRACKERS</a:t>
            </a:r>
          </a:p>
        </p:txBody>
      </p:sp>
      <p:sp>
        <p:nvSpPr>
          <p:cNvPr id="17" name="TextBox 17"/>
          <p:cNvSpPr txBox="1"/>
          <p:nvPr/>
        </p:nvSpPr>
        <p:spPr>
          <a:xfrm>
            <a:off x="1028700" y="3328418"/>
            <a:ext cx="6029706" cy="611505"/>
          </a:xfrm>
          <a:prstGeom prst="rect">
            <a:avLst/>
          </a:prstGeom>
        </p:spPr>
        <p:txBody>
          <a:bodyPr lIns="0" tIns="0" rIns="0" bIns="0" rtlCol="0" anchor="t">
            <a:spAutoFit/>
          </a:bodyPr>
          <a:lstStyle/>
          <a:p>
            <a:pPr marL="388623" lvl="1" indent="-194312">
              <a:lnSpc>
                <a:spcPts val="2520"/>
              </a:lnSpc>
              <a:buFont typeface="Arial"/>
              <a:buChar char="•"/>
            </a:pPr>
            <a:r>
              <a:rPr lang="en-US" sz="1800" dirty="0">
                <a:solidFill>
                  <a:srgbClr val="000000"/>
                </a:solidFill>
                <a:latin typeface="Canva Sans"/>
              </a:rPr>
              <a:t>A better source of </a:t>
            </a:r>
            <a:r>
              <a:rPr lang="en-US" sz="1800" dirty="0">
                <a:solidFill>
                  <a:srgbClr val="000000"/>
                </a:solidFill>
                <a:latin typeface="Canva Sans Bold Italics"/>
              </a:rPr>
              <a:t>dietary fiber</a:t>
            </a:r>
            <a:r>
              <a:rPr lang="en-US" sz="1800" dirty="0">
                <a:solidFill>
                  <a:srgbClr val="000000"/>
                </a:solidFill>
                <a:latin typeface="Canva Sans"/>
              </a:rPr>
              <a:t>, a desirable nutrient for most to get more of</a:t>
            </a:r>
          </a:p>
        </p:txBody>
      </p:sp>
      <p:sp>
        <p:nvSpPr>
          <p:cNvPr id="18" name="TextBox 18"/>
          <p:cNvSpPr txBox="1"/>
          <p:nvPr/>
        </p:nvSpPr>
        <p:spPr>
          <a:xfrm>
            <a:off x="1028700" y="2312032"/>
            <a:ext cx="6029706" cy="893953"/>
          </a:xfrm>
          <a:prstGeom prst="rect">
            <a:avLst/>
          </a:prstGeom>
        </p:spPr>
        <p:txBody>
          <a:bodyPr lIns="0" tIns="0" rIns="0" bIns="0" rtlCol="0" anchor="t">
            <a:spAutoFit/>
          </a:bodyPr>
          <a:lstStyle/>
          <a:p>
            <a:pPr>
              <a:lnSpc>
                <a:spcPts val="3404"/>
              </a:lnSpc>
            </a:pPr>
            <a:r>
              <a:rPr lang="en-US" sz="2300" dirty="0">
                <a:solidFill>
                  <a:srgbClr val="000000"/>
                </a:solidFill>
                <a:latin typeface="Canva Sans"/>
              </a:rPr>
              <a:t>An opportunity to discuss</a:t>
            </a:r>
          </a:p>
          <a:p>
            <a:pPr>
              <a:lnSpc>
                <a:spcPts val="3847"/>
              </a:lnSpc>
            </a:pPr>
            <a:r>
              <a:rPr lang="en-US" sz="2599" dirty="0">
                <a:solidFill>
                  <a:srgbClr val="000000"/>
                </a:solidFill>
                <a:latin typeface="Canva Sans Medium"/>
              </a:rPr>
              <a:t>WHOLE GRAINS</a:t>
            </a:r>
          </a:p>
        </p:txBody>
      </p:sp>
      <p:sp>
        <p:nvSpPr>
          <p:cNvPr id="19" name="TextBox 19"/>
          <p:cNvSpPr txBox="1"/>
          <p:nvPr/>
        </p:nvSpPr>
        <p:spPr>
          <a:xfrm>
            <a:off x="1028700" y="4063747"/>
            <a:ext cx="6029706" cy="611505"/>
          </a:xfrm>
          <a:prstGeom prst="rect">
            <a:avLst/>
          </a:prstGeom>
        </p:spPr>
        <p:txBody>
          <a:bodyPr lIns="0" tIns="0" rIns="0" bIns="0" rtlCol="0" anchor="t">
            <a:spAutoFit/>
          </a:bodyPr>
          <a:lstStyle/>
          <a:p>
            <a:pPr marL="388623" lvl="1" indent="-194312">
              <a:lnSpc>
                <a:spcPts val="2520"/>
              </a:lnSpc>
              <a:buFont typeface="Arial"/>
              <a:buChar char="•"/>
            </a:pPr>
            <a:r>
              <a:rPr lang="en-US" sz="1800" dirty="0">
                <a:solidFill>
                  <a:srgbClr val="000000"/>
                </a:solidFill>
                <a:latin typeface="Canva Sans"/>
              </a:rPr>
              <a:t>You will demonstrate how to identify better fiber sources using the Nutrition Facts label</a:t>
            </a:r>
          </a:p>
        </p:txBody>
      </p:sp>
      <p:sp>
        <p:nvSpPr>
          <p:cNvPr id="20" name="TextBox 20"/>
          <p:cNvSpPr txBox="1"/>
          <p:nvPr/>
        </p:nvSpPr>
        <p:spPr>
          <a:xfrm>
            <a:off x="1028700" y="5366645"/>
            <a:ext cx="6029706" cy="611505"/>
          </a:xfrm>
          <a:prstGeom prst="rect">
            <a:avLst/>
          </a:prstGeom>
        </p:spPr>
        <p:txBody>
          <a:bodyPr lIns="0" tIns="0" rIns="0" bIns="0" rtlCol="0" anchor="t">
            <a:spAutoFit/>
          </a:bodyPr>
          <a:lstStyle/>
          <a:p>
            <a:pPr marL="388623" lvl="1" indent="-194312">
              <a:lnSpc>
                <a:spcPts val="2520"/>
              </a:lnSpc>
              <a:buFont typeface="Arial"/>
              <a:buChar char="•"/>
            </a:pPr>
            <a:r>
              <a:rPr lang="en-US" sz="1800" dirty="0">
                <a:solidFill>
                  <a:srgbClr val="000000"/>
                </a:solidFill>
                <a:latin typeface="Canva Sans"/>
              </a:rPr>
              <a:t>and how to identify whole grains using the ingredient list</a:t>
            </a:r>
          </a:p>
        </p:txBody>
      </p:sp>
      <p:sp>
        <p:nvSpPr>
          <p:cNvPr id="21" name="TextBox 21"/>
          <p:cNvSpPr txBox="1"/>
          <p:nvPr/>
        </p:nvSpPr>
        <p:spPr>
          <a:xfrm>
            <a:off x="1028700" y="4703827"/>
            <a:ext cx="6029706" cy="540384"/>
          </a:xfrm>
          <a:prstGeom prst="rect">
            <a:avLst/>
          </a:prstGeom>
        </p:spPr>
        <p:txBody>
          <a:bodyPr lIns="0" tIns="0" rIns="0" bIns="0" rtlCol="0" anchor="t">
            <a:spAutoFit/>
          </a:bodyPr>
          <a:lstStyle/>
          <a:p>
            <a:pPr marL="690889" lvl="2" indent="-230296">
              <a:lnSpc>
                <a:spcPts val="2240"/>
              </a:lnSpc>
              <a:buFont typeface="Arial"/>
              <a:buChar char="⚬"/>
            </a:pPr>
            <a:r>
              <a:rPr lang="en-US" sz="1600" dirty="0">
                <a:solidFill>
                  <a:srgbClr val="000000"/>
                </a:solidFill>
                <a:latin typeface="Canva Sans"/>
              </a:rPr>
              <a:t>GOOD sources = &gt; 2.5 grams per serving (10% DV)</a:t>
            </a:r>
          </a:p>
          <a:p>
            <a:pPr marL="690889" lvl="2" indent="-230296">
              <a:lnSpc>
                <a:spcPts val="2240"/>
              </a:lnSpc>
              <a:buFont typeface="Arial"/>
              <a:buChar char="⚬"/>
            </a:pPr>
            <a:r>
              <a:rPr lang="en-US" sz="1600" dirty="0">
                <a:solidFill>
                  <a:srgbClr val="000000"/>
                </a:solidFill>
                <a:latin typeface="Canva Sans"/>
              </a:rPr>
              <a:t>EXCELLENT sources = &gt;5 grams per serving (20% DV)</a:t>
            </a:r>
          </a:p>
        </p:txBody>
      </p:sp>
      <p:sp>
        <p:nvSpPr>
          <p:cNvPr id="22" name="TextBox 22"/>
          <p:cNvSpPr txBox="1"/>
          <p:nvPr/>
        </p:nvSpPr>
        <p:spPr>
          <a:xfrm>
            <a:off x="480261" y="9780973"/>
            <a:ext cx="3563292" cy="272415"/>
          </a:xfrm>
          <a:prstGeom prst="rect">
            <a:avLst/>
          </a:prstGeom>
        </p:spPr>
        <p:txBody>
          <a:bodyPr lIns="0" tIns="0" rIns="0" bIns="0" rtlCol="0" anchor="t">
            <a:spAutoFit/>
          </a:bodyPr>
          <a:lstStyle/>
          <a:p>
            <a:pPr>
              <a:lnSpc>
                <a:spcPts val="2399"/>
              </a:lnSpc>
            </a:pPr>
            <a:r>
              <a:rPr lang="en-US" sz="1599" dirty="0">
                <a:solidFill>
                  <a:srgbClr val="000000"/>
                </a:solidFill>
                <a:latin typeface="Canva Sans"/>
              </a:rPr>
              <a:t>Updated February, 2024</a:t>
            </a:r>
          </a:p>
        </p:txBody>
      </p:sp>
      <p:grpSp>
        <p:nvGrpSpPr>
          <p:cNvPr id="23" name="Group 23"/>
          <p:cNvGrpSpPr/>
          <p:nvPr/>
        </p:nvGrpSpPr>
        <p:grpSpPr>
          <a:xfrm>
            <a:off x="11117426" y="2679692"/>
            <a:ext cx="3285727" cy="6359965"/>
            <a:chOff x="0" y="0"/>
            <a:chExt cx="4380969" cy="8479953"/>
          </a:xfrm>
        </p:grpSpPr>
        <p:sp>
          <p:nvSpPr>
            <p:cNvPr id="24" name="Freeform 24"/>
            <p:cNvSpPr/>
            <p:nvPr/>
          </p:nvSpPr>
          <p:spPr>
            <a:xfrm>
              <a:off x="0" y="0"/>
              <a:ext cx="2047015" cy="7019865"/>
            </a:xfrm>
            <a:custGeom>
              <a:avLst/>
              <a:gdLst/>
              <a:ahLst/>
              <a:cxnLst/>
              <a:rect l="l" t="t" r="r" b="b"/>
              <a:pathLst>
                <a:path w="2047015" h="7019865">
                  <a:moveTo>
                    <a:pt x="0" y="0"/>
                  </a:moveTo>
                  <a:lnTo>
                    <a:pt x="2047015" y="0"/>
                  </a:lnTo>
                  <a:lnTo>
                    <a:pt x="2047015" y="7019865"/>
                  </a:lnTo>
                  <a:lnTo>
                    <a:pt x="0" y="7019865"/>
                  </a:lnTo>
                  <a:lnTo>
                    <a:pt x="0" y="0"/>
                  </a:lnTo>
                  <a:close/>
                </a:path>
              </a:pathLst>
            </a:custGeom>
            <a:blipFill>
              <a:blip r:embed="rId6"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25" name="Freeform 25"/>
            <p:cNvSpPr/>
            <p:nvPr/>
          </p:nvSpPr>
          <p:spPr>
            <a:xfrm>
              <a:off x="304551" y="7019865"/>
              <a:ext cx="3893172" cy="1460088"/>
            </a:xfrm>
            <a:custGeom>
              <a:avLst/>
              <a:gdLst/>
              <a:ahLst/>
              <a:cxnLst/>
              <a:rect l="l" t="t" r="r" b="b"/>
              <a:pathLst>
                <a:path w="3893172" h="1460088">
                  <a:moveTo>
                    <a:pt x="0" y="0"/>
                  </a:moveTo>
                  <a:lnTo>
                    <a:pt x="3893172" y="0"/>
                  </a:lnTo>
                  <a:lnTo>
                    <a:pt x="3893172" y="1460088"/>
                  </a:lnTo>
                  <a:lnTo>
                    <a:pt x="0" y="1460088"/>
                  </a:lnTo>
                  <a:lnTo>
                    <a:pt x="0" y="0"/>
                  </a:lnTo>
                  <a:close/>
                </a:path>
              </a:pathLst>
            </a:custGeom>
            <a:blipFill>
              <a:blip r:embed="rId7" cstate="email">
                <a:extLst>
                  <a:ext uri="{28A0092B-C50C-407E-A947-70E740481C1C}">
                    <a14:useLocalDpi xmlns:a14="http://schemas.microsoft.com/office/drawing/2010/main"/>
                  </a:ext>
                </a:extLst>
              </a:blip>
              <a:stretch>
                <a:fillRect/>
              </a:stretch>
            </a:blipFill>
            <a:ln w="14288" cap="sq">
              <a:solidFill>
                <a:srgbClr val="000000"/>
              </a:solidFill>
              <a:prstDash val="solid"/>
              <a:miter/>
            </a:ln>
          </p:spPr>
          <p:txBody>
            <a:bodyPr/>
            <a:lstStyle/>
            <a:p>
              <a:endParaRPr lang="en-US" dirty="0"/>
            </a:p>
          </p:txBody>
        </p:sp>
        <p:sp>
          <p:nvSpPr>
            <p:cNvPr id="26" name="Freeform 26"/>
            <p:cNvSpPr/>
            <p:nvPr/>
          </p:nvSpPr>
          <p:spPr>
            <a:xfrm>
              <a:off x="2047015" y="5799116"/>
              <a:ext cx="2333954" cy="1034207"/>
            </a:xfrm>
            <a:custGeom>
              <a:avLst/>
              <a:gdLst/>
              <a:ahLst/>
              <a:cxnLst/>
              <a:rect l="l" t="t" r="r" b="b"/>
              <a:pathLst>
                <a:path w="2333954" h="1034207">
                  <a:moveTo>
                    <a:pt x="0" y="0"/>
                  </a:moveTo>
                  <a:lnTo>
                    <a:pt x="2333954" y="0"/>
                  </a:lnTo>
                  <a:lnTo>
                    <a:pt x="2333954" y="1034207"/>
                  </a:lnTo>
                  <a:lnTo>
                    <a:pt x="0" y="1034207"/>
                  </a:lnTo>
                  <a:lnTo>
                    <a:pt x="0" y="0"/>
                  </a:lnTo>
                  <a:close/>
                </a:path>
              </a:pathLst>
            </a:custGeom>
            <a:blipFill>
              <a:blip r:embed="rId8"/>
              <a:stretch>
                <a:fillRect/>
              </a:stretch>
            </a:blipFill>
          </p:spPr>
          <p:txBody>
            <a:bodyPr/>
            <a:lstStyle/>
            <a:p>
              <a:endParaRPr lang="en-US" dirty="0"/>
            </a:p>
          </p:txBody>
        </p:sp>
        <p:grpSp>
          <p:nvGrpSpPr>
            <p:cNvPr id="27" name="Group 27"/>
            <p:cNvGrpSpPr/>
            <p:nvPr/>
          </p:nvGrpSpPr>
          <p:grpSpPr>
            <a:xfrm>
              <a:off x="237841" y="7349828"/>
              <a:ext cx="2200070" cy="312516"/>
              <a:chOff x="0" y="0"/>
              <a:chExt cx="434582" cy="61732"/>
            </a:xfrm>
          </p:grpSpPr>
          <p:sp>
            <p:nvSpPr>
              <p:cNvPr id="28" name="Freeform 28"/>
              <p:cNvSpPr/>
              <p:nvPr/>
            </p:nvSpPr>
            <p:spPr>
              <a:xfrm>
                <a:off x="0" y="0"/>
                <a:ext cx="434582" cy="61732"/>
              </a:xfrm>
              <a:custGeom>
                <a:avLst/>
                <a:gdLst/>
                <a:ahLst/>
                <a:cxnLst/>
                <a:rect l="l" t="t" r="r" b="b"/>
                <a:pathLst>
                  <a:path w="434582" h="61732">
                    <a:moveTo>
                      <a:pt x="30866" y="0"/>
                    </a:moveTo>
                    <a:lnTo>
                      <a:pt x="403716" y="0"/>
                    </a:lnTo>
                    <a:cubicBezTo>
                      <a:pt x="420763" y="0"/>
                      <a:pt x="434582" y="13819"/>
                      <a:pt x="434582" y="30866"/>
                    </a:cubicBezTo>
                    <a:lnTo>
                      <a:pt x="434582" y="30866"/>
                    </a:lnTo>
                    <a:cubicBezTo>
                      <a:pt x="434582" y="39052"/>
                      <a:pt x="431330" y="46903"/>
                      <a:pt x="425541" y="52691"/>
                    </a:cubicBezTo>
                    <a:cubicBezTo>
                      <a:pt x="419753" y="58480"/>
                      <a:pt x="411902" y="61732"/>
                      <a:pt x="403716" y="61732"/>
                    </a:cubicBezTo>
                    <a:lnTo>
                      <a:pt x="30866" y="61732"/>
                    </a:lnTo>
                    <a:cubicBezTo>
                      <a:pt x="22680" y="61732"/>
                      <a:pt x="14829" y="58480"/>
                      <a:pt x="9040" y="52691"/>
                    </a:cubicBezTo>
                    <a:cubicBezTo>
                      <a:pt x="3252" y="46903"/>
                      <a:pt x="0" y="39052"/>
                      <a:pt x="0" y="30866"/>
                    </a:cubicBezTo>
                    <a:lnTo>
                      <a:pt x="0" y="30866"/>
                    </a:lnTo>
                    <a:cubicBezTo>
                      <a:pt x="0" y="22680"/>
                      <a:pt x="3252" y="14829"/>
                      <a:pt x="9040" y="9040"/>
                    </a:cubicBezTo>
                    <a:cubicBezTo>
                      <a:pt x="14829" y="3252"/>
                      <a:pt x="22680" y="0"/>
                      <a:pt x="30866" y="0"/>
                    </a:cubicBezTo>
                    <a:close/>
                  </a:path>
                </a:pathLst>
              </a:custGeom>
              <a:solidFill>
                <a:srgbClr val="FFC736">
                  <a:alpha val="23922"/>
                </a:srgbClr>
              </a:solidFill>
            </p:spPr>
            <p:txBody>
              <a:bodyPr/>
              <a:lstStyle/>
              <a:p>
                <a:endParaRPr lang="en-US" dirty="0"/>
              </a:p>
            </p:txBody>
          </p:sp>
          <p:sp>
            <p:nvSpPr>
              <p:cNvPr id="29" name="TextBox 29"/>
              <p:cNvSpPr txBox="1"/>
              <p:nvPr/>
            </p:nvSpPr>
            <p:spPr>
              <a:xfrm>
                <a:off x="0" y="-47625"/>
                <a:ext cx="434582" cy="109357"/>
              </a:xfrm>
              <a:prstGeom prst="rect">
                <a:avLst/>
              </a:prstGeom>
            </p:spPr>
            <p:txBody>
              <a:bodyPr lIns="50800" tIns="50800" rIns="50800" bIns="50800" rtlCol="0" anchor="ctr"/>
              <a:lstStyle/>
              <a:p>
                <a:pPr algn="ctr">
                  <a:lnSpc>
                    <a:spcPts val="2479"/>
                  </a:lnSpc>
                </a:pPr>
                <a:endParaRPr dirty="0"/>
              </a:p>
            </p:txBody>
          </p:sp>
        </p:grpSp>
      </p:grpSp>
      <p:grpSp>
        <p:nvGrpSpPr>
          <p:cNvPr id="30" name="Group 30"/>
          <p:cNvGrpSpPr/>
          <p:nvPr/>
        </p:nvGrpSpPr>
        <p:grpSpPr>
          <a:xfrm>
            <a:off x="14401775" y="2333712"/>
            <a:ext cx="3383137" cy="6705944"/>
            <a:chOff x="0" y="0"/>
            <a:chExt cx="4510849" cy="8941259"/>
          </a:xfrm>
        </p:grpSpPr>
        <p:sp>
          <p:nvSpPr>
            <p:cNvPr id="31" name="Freeform 31"/>
            <p:cNvSpPr/>
            <p:nvPr/>
          </p:nvSpPr>
          <p:spPr>
            <a:xfrm>
              <a:off x="0" y="0"/>
              <a:ext cx="2763677" cy="7481171"/>
            </a:xfrm>
            <a:custGeom>
              <a:avLst/>
              <a:gdLst/>
              <a:ahLst/>
              <a:cxnLst/>
              <a:rect l="l" t="t" r="r" b="b"/>
              <a:pathLst>
                <a:path w="2763677" h="7481171">
                  <a:moveTo>
                    <a:pt x="0" y="0"/>
                  </a:moveTo>
                  <a:lnTo>
                    <a:pt x="2763677" y="0"/>
                  </a:lnTo>
                  <a:lnTo>
                    <a:pt x="2763677" y="7481171"/>
                  </a:lnTo>
                  <a:lnTo>
                    <a:pt x="0" y="7481171"/>
                  </a:lnTo>
                  <a:lnTo>
                    <a:pt x="0" y="0"/>
                  </a:lnTo>
                  <a:close/>
                </a:path>
              </a:pathLst>
            </a:custGeom>
            <a:blipFill>
              <a:blip r:embed="rId9"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32" name="Freeform 32"/>
            <p:cNvSpPr/>
            <p:nvPr/>
          </p:nvSpPr>
          <p:spPr>
            <a:xfrm>
              <a:off x="332390" y="7481171"/>
              <a:ext cx="3807360" cy="1460088"/>
            </a:xfrm>
            <a:custGeom>
              <a:avLst/>
              <a:gdLst/>
              <a:ahLst/>
              <a:cxnLst/>
              <a:rect l="l" t="t" r="r" b="b"/>
              <a:pathLst>
                <a:path w="3807360" h="1460088">
                  <a:moveTo>
                    <a:pt x="0" y="0"/>
                  </a:moveTo>
                  <a:lnTo>
                    <a:pt x="3807360" y="0"/>
                  </a:lnTo>
                  <a:lnTo>
                    <a:pt x="3807360" y="1460088"/>
                  </a:lnTo>
                  <a:lnTo>
                    <a:pt x="0" y="1460088"/>
                  </a:lnTo>
                  <a:lnTo>
                    <a:pt x="0" y="0"/>
                  </a:lnTo>
                  <a:close/>
                </a:path>
              </a:pathLst>
            </a:custGeom>
            <a:blipFill>
              <a:blip r:embed="rId10" cstate="email">
                <a:extLst>
                  <a:ext uri="{28A0092B-C50C-407E-A947-70E740481C1C}">
                    <a14:useLocalDpi xmlns:a14="http://schemas.microsoft.com/office/drawing/2010/main"/>
                  </a:ext>
                </a:extLst>
              </a:blip>
              <a:stretch>
                <a:fillRect r="-57083" b="-61802"/>
              </a:stretch>
            </a:blipFill>
            <a:ln w="14288" cap="sq">
              <a:solidFill>
                <a:srgbClr val="000000"/>
              </a:solidFill>
              <a:prstDash val="solid"/>
              <a:miter/>
            </a:ln>
          </p:spPr>
          <p:txBody>
            <a:bodyPr/>
            <a:lstStyle/>
            <a:p>
              <a:endParaRPr lang="en-US" dirty="0"/>
            </a:p>
          </p:txBody>
        </p:sp>
        <p:sp>
          <p:nvSpPr>
            <p:cNvPr id="33" name="Freeform 33"/>
            <p:cNvSpPr/>
            <p:nvPr/>
          </p:nvSpPr>
          <p:spPr>
            <a:xfrm>
              <a:off x="2236070" y="6392562"/>
              <a:ext cx="2274779" cy="902068"/>
            </a:xfrm>
            <a:custGeom>
              <a:avLst/>
              <a:gdLst/>
              <a:ahLst/>
              <a:cxnLst/>
              <a:rect l="l" t="t" r="r" b="b"/>
              <a:pathLst>
                <a:path w="2274779" h="902068">
                  <a:moveTo>
                    <a:pt x="0" y="0"/>
                  </a:moveTo>
                  <a:lnTo>
                    <a:pt x="2274779" y="0"/>
                  </a:lnTo>
                  <a:lnTo>
                    <a:pt x="2274779" y="902067"/>
                  </a:lnTo>
                  <a:lnTo>
                    <a:pt x="0" y="902067"/>
                  </a:lnTo>
                  <a:lnTo>
                    <a:pt x="0" y="0"/>
                  </a:lnTo>
                  <a:close/>
                </a:path>
              </a:pathLst>
            </a:custGeom>
            <a:blipFill>
              <a:blip r:embed="rId11"/>
              <a:stretch>
                <a:fillRect/>
              </a:stretch>
            </a:blipFill>
          </p:spPr>
          <p:txBody>
            <a:bodyPr/>
            <a:lstStyle/>
            <a:p>
              <a:endParaRPr lang="en-US" dirty="0"/>
            </a:p>
          </p:txBody>
        </p:sp>
        <p:grpSp>
          <p:nvGrpSpPr>
            <p:cNvPr id="34" name="Group 34"/>
            <p:cNvGrpSpPr/>
            <p:nvPr/>
          </p:nvGrpSpPr>
          <p:grpSpPr>
            <a:xfrm>
              <a:off x="281804" y="7773034"/>
              <a:ext cx="2200070" cy="312516"/>
              <a:chOff x="0" y="0"/>
              <a:chExt cx="434582" cy="61732"/>
            </a:xfrm>
          </p:grpSpPr>
          <p:sp>
            <p:nvSpPr>
              <p:cNvPr id="35" name="Freeform 35"/>
              <p:cNvSpPr/>
              <p:nvPr/>
            </p:nvSpPr>
            <p:spPr>
              <a:xfrm>
                <a:off x="0" y="0"/>
                <a:ext cx="434582" cy="61732"/>
              </a:xfrm>
              <a:custGeom>
                <a:avLst/>
                <a:gdLst/>
                <a:ahLst/>
                <a:cxnLst/>
                <a:rect l="l" t="t" r="r" b="b"/>
                <a:pathLst>
                  <a:path w="434582" h="61732">
                    <a:moveTo>
                      <a:pt x="30866" y="0"/>
                    </a:moveTo>
                    <a:lnTo>
                      <a:pt x="403716" y="0"/>
                    </a:lnTo>
                    <a:cubicBezTo>
                      <a:pt x="420763" y="0"/>
                      <a:pt x="434582" y="13819"/>
                      <a:pt x="434582" y="30866"/>
                    </a:cubicBezTo>
                    <a:lnTo>
                      <a:pt x="434582" y="30866"/>
                    </a:lnTo>
                    <a:cubicBezTo>
                      <a:pt x="434582" y="39052"/>
                      <a:pt x="431330" y="46903"/>
                      <a:pt x="425541" y="52691"/>
                    </a:cubicBezTo>
                    <a:cubicBezTo>
                      <a:pt x="419753" y="58480"/>
                      <a:pt x="411902" y="61732"/>
                      <a:pt x="403716" y="61732"/>
                    </a:cubicBezTo>
                    <a:lnTo>
                      <a:pt x="30866" y="61732"/>
                    </a:lnTo>
                    <a:cubicBezTo>
                      <a:pt x="22680" y="61732"/>
                      <a:pt x="14829" y="58480"/>
                      <a:pt x="9040" y="52691"/>
                    </a:cubicBezTo>
                    <a:cubicBezTo>
                      <a:pt x="3252" y="46903"/>
                      <a:pt x="0" y="39052"/>
                      <a:pt x="0" y="30866"/>
                    </a:cubicBezTo>
                    <a:lnTo>
                      <a:pt x="0" y="30866"/>
                    </a:lnTo>
                    <a:cubicBezTo>
                      <a:pt x="0" y="22680"/>
                      <a:pt x="3252" y="14829"/>
                      <a:pt x="9040" y="9040"/>
                    </a:cubicBezTo>
                    <a:cubicBezTo>
                      <a:pt x="14829" y="3252"/>
                      <a:pt x="22680" y="0"/>
                      <a:pt x="30866" y="0"/>
                    </a:cubicBezTo>
                    <a:close/>
                  </a:path>
                </a:pathLst>
              </a:custGeom>
              <a:solidFill>
                <a:srgbClr val="FFC736">
                  <a:alpha val="23922"/>
                </a:srgbClr>
              </a:solidFill>
            </p:spPr>
            <p:txBody>
              <a:bodyPr/>
              <a:lstStyle/>
              <a:p>
                <a:endParaRPr lang="en-US" dirty="0"/>
              </a:p>
            </p:txBody>
          </p:sp>
          <p:sp>
            <p:nvSpPr>
              <p:cNvPr id="36" name="TextBox 36"/>
              <p:cNvSpPr txBox="1"/>
              <p:nvPr/>
            </p:nvSpPr>
            <p:spPr>
              <a:xfrm>
                <a:off x="0" y="-47625"/>
                <a:ext cx="434582" cy="109357"/>
              </a:xfrm>
              <a:prstGeom prst="rect">
                <a:avLst/>
              </a:prstGeom>
            </p:spPr>
            <p:txBody>
              <a:bodyPr lIns="50800" tIns="50800" rIns="50800" bIns="50800" rtlCol="0" anchor="ctr"/>
              <a:lstStyle/>
              <a:p>
                <a:pPr algn="ctr">
                  <a:lnSpc>
                    <a:spcPts val="2479"/>
                  </a:lnSpc>
                </a:pPr>
                <a:endParaRPr dirty="0"/>
              </a:p>
            </p:txBody>
          </p:sp>
        </p:grpSp>
      </p:grpSp>
      <p:grpSp>
        <p:nvGrpSpPr>
          <p:cNvPr id="37" name="Group 37"/>
          <p:cNvGrpSpPr/>
          <p:nvPr/>
        </p:nvGrpSpPr>
        <p:grpSpPr>
          <a:xfrm>
            <a:off x="1237257" y="7556759"/>
            <a:ext cx="6073260" cy="2094900"/>
            <a:chOff x="0" y="0"/>
            <a:chExt cx="8097680" cy="2793200"/>
          </a:xfrm>
        </p:grpSpPr>
        <p:sp>
          <p:nvSpPr>
            <p:cNvPr id="38" name="Freeform 38"/>
            <p:cNvSpPr/>
            <p:nvPr/>
          </p:nvSpPr>
          <p:spPr>
            <a:xfrm>
              <a:off x="469198" y="0"/>
              <a:ext cx="6284276" cy="1694145"/>
            </a:xfrm>
            <a:custGeom>
              <a:avLst/>
              <a:gdLst/>
              <a:ahLst/>
              <a:cxnLst/>
              <a:rect l="l" t="t" r="r" b="b"/>
              <a:pathLst>
                <a:path w="6284276" h="1694145">
                  <a:moveTo>
                    <a:pt x="0" y="0"/>
                  </a:moveTo>
                  <a:lnTo>
                    <a:pt x="6284276" y="0"/>
                  </a:lnTo>
                  <a:lnTo>
                    <a:pt x="6284276" y="1694145"/>
                  </a:lnTo>
                  <a:lnTo>
                    <a:pt x="0" y="1694145"/>
                  </a:lnTo>
                  <a:lnTo>
                    <a:pt x="0" y="0"/>
                  </a:lnTo>
                  <a:close/>
                </a:path>
              </a:pathLst>
            </a:custGeom>
            <a:blipFill>
              <a:blip r:embed="rId12"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39" name="Freeform 39"/>
            <p:cNvSpPr/>
            <p:nvPr/>
          </p:nvSpPr>
          <p:spPr>
            <a:xfrm>
              <a:off x="0" y="1877372"/>
              <a:ext cx="2732398" cy="648150"/>
            </a:xfrm>
            <a:custGeom>
              <a:avLst/>
              <a:gdLst/>
              <a:ahLst/>
              <a:cxnLst/>
              <a:rect l="l" t="t" r="r" b="b"/>
              <a:pathLst>
                <a:path w="2732398" h="648150">
                  <a:moveTo>
                    <a:pt x="0" y="0"/>
                  </a:moveTo>
                  <a:lnTo>
                    <a:pt x="2732398" y="0"/>
                  </a:lnTo>
                  <a:lnTo>
                    <a:pt x="2732398" y="648150"/>
                  </a:lnTo>
                  <a:lnTo>
                    <a:pt x="0" y="648150"/>
                  </a:lnTo>
                  <a:lnTo>
                    <a:pt x="0" y="0"/>
                  </a:lnTo>
                  <a:close/>
                </a:path>
              </a:pathLst>
            </a:custGeom>
            <a:blipFill>
              <a:blip r:embed="rId13"/>
              <a:stretch>
                <a:fillRect/>
              </a:stretch>
            </a:blipFill>
            <a:ln w="14288" cap="sq">
              <a:solidFill>
                <a:srgbClr val="000000"/>
              </a:solidFill>
              <a:prstDash val="solid"/>
              <a:miter/>
            </a:ln>
          </p:spPr>
          <p:txBody>
            <a:bodyPr/>
            <a:lstStyle/>
            <a:p>
              <a:endParaRPr lang="en-US" dirty="0"/>
            </a:p>
          </p:txBody>
        </p:sp>
        <p:sp>
          <p:nvSpPr>
            <p:cNvPr id="40" name="Freeform 40"/>
            <p:cNvSpPr/>
            <p:nvPr/>
          </p:nvSpPr>
          <p:spPr>
            <a:xfrm>
              <a:off x="2897314" y="1877372"/>
              <a:ext cx="5200366" cy="915828"/>
            </a:xfrm>
            <a:custGeom>
              <a:avLst/>
              <a:gdLst/>
              <a:ahLst/>
              <a:cxnLst/>
              <a:rect l="l" t="t" r="r" b="b"/>
              <a:pathLst>
                <a:path w="5200366" h="915828">
                  <a:moveTo>
                    <a:pt x="0" y="0"/>
                  </a:moveTo>
                  <a:lnTo>
                    <a:pt x="5200366" y="0"/>
                  </a:lnTo>
                  <a:lnTo>
                    <a:pt x="5200366" y="915828"/>
                  </a:lnTo>
                  <a:lnTo>
                    <a:pt x="0" y="915828"/>
                  </a:lnTo>
                  <a:lnTo>
                    <a:pt x="0" y="0"/>
                  </a:lnTo>
                  <a:close/>
                </a:path>
              </a:pathLst>
            </a:custGeom>
            <a:blipFill>
              <a:blip r:embed="rId14" cstate="email">
                <a:extLst>
                  <a:ext uri="{28A0092B-C50C-407E-A947-70E740481C1C}">
                    <a14:useLocalDpi xmlns:a14="http://schemas.microsoft.com/office/drawing/2010/main"/>
                  </a:ext>
                </a:extLst>
              </a:blip>
              <a:stretch>
                <a:fillRect/>
              </a:stretch>
            </a:blipFill>
            <a:ln w="14288" cap="sq">
              <a:solidFill>
                <a:srgbClr val="000000"/>
              </a:solidFill>
              <a:prstDash val="solid"/>
              <a:miter/>
            </a:ln>
          </p:spPr>
          <p:txBody>
            <a:bodyPr/>
            <a:lstStyle/>
            <a:p>
              <a:endParaRPr lang="en-US" dirty="0"/>
            </a:p>
          </p:txBody>
        </p:sp>
        <p:grpSp>
          <p:nvGrpSpPr>
            <p:cNvPr id="41" name="Group 41"/>
            <p:cNvGrpSpPr/>
            <p:nvPr/>
          </p:nvGrpSpPr>
          <p:grpSpPr>
            <a:xfrm>
              <a:off x="0" y="2179028"/>
              <a:ext cx="2661355" cy="312516"/>
              <a:chOff x="0" y="0"/>
              <a:chExt cx="525700" cy="61732"/>
            </a:xfrm>
          </p:grpSpPr>
          <p:sp>
            <p:nvSpPr>
              <p:cNvPr id="42" name="Freeform 42"/>
              <p:cNvSpPr/>
              <p:nvPr/>
            </p:nvSpPr>
            <p:spPr>
              <a:xfrm>
                <a:off x="0" y="0"/>
                <a:ext cx="525700" cy="61732"/>
              </a:xfrm>
              <a:custGeom>
                <a:avLst/>
                <a:gdLst/>
                <a:ahLst/>
                <a:cxnLst/>
                <a:rect l="l" t="t" r="r" b="b"/>
                <a:pathLst>
                  <a:path w="525700" h="61732">
                    <a:moveTo>
                      <a:pt x="30866" y="0"/>
                    </a:moveTo>
                    <a:lnTo>
                      <a:pt x="494834" y="0"/>
                    </a:lnTo>
                    <a:cubicBezTo>
                      <a:pt x="511881" y="0"/>
                      <a:pt x="525700" y="13819"/>
                      <a:pt x="525700" y="30866"/>
                    </a:cubicBezTo>
                    <a:lnTo>
                      <a:pt x="525700" y="30866"/>
                    </a:lnTo>
                    <a:cubicBezTo>
                      <a:pt x="525700" y="39052"/>
                      <a:pt x="522448" y="46903"/>
                      <a:pt x="516659" y="52691"/>
                    </a:cubicBezTo>
                    <a:cubicBezTo>
                      <a:pt x="510871" y="58480"/>
                      <a:pt x="503020" y="61732"/>
                      <a:pt x="494834" y="61732"/>
                    </a:cubicBezTo>
                    <a:lnTo>
                      <a:pt x="30866" y="61732"/>
                    </a:lnTo>
                    <a:cubicBezTo>
                      <a:pt x="22680" y="61732"/>
                      <a:pt x="14829" y="58480"/>
                      <a:pt x="9040" y="52691"/>
                    </a:cubicBezTo>
                    <a:cubicBezTo>
                      <a:pt x="3252" y="46903"/>
                      <a:pt x="0" y="39052"/>
                      <a:pt x="0" y="30866"/>
                    </a:cubicBezTo>
                    <a:lnTo>
                      <a:pt x="0" y="30866"/>
                    </a:lnTo>
                    <a:cubicBezTo>
                      <a:pt x="0" y="22680"/>
                      <a:pt x="3252" y="14829"/>
                      <a:pt x="9040" y="9040"/>
                    </a:cubicBezTo>
                    <a:cubicBezTo>
                      <a:pt x="14829" y="3252"/>
                      <a:pt x="22680" y="0"/>
                      <a:pt x="30866" y="0"/>
                    </a:cubicBezTo>
                    <a:close/>
                  </a:path>
                </a:pathLst>
              </a:custGeom>
              <a:solidFill>
                <a:srgbClr val="FFC736">
                  <a:alpha val="23922"/>
                </a:srgbClr>
              </a:solidFill>
            </p:spPr>
            <p:txBody>
              <a:bodyPr/>
              <a:lstStyle/>
              <a:p>
                <a:endParaRPr lang="en-US" dirty="0"/>
              </a:p>
            </p:txBody>
          </p:sp>
          <p:sp>
            <p:nvSpPr>
              <p:cNvPr id="43" name="TextBox 43"/>
              <p:cNvSpPr txBox="1"/>
              <p:nvPr/>
            </p:nvSpPr>
            <p:spPr>
              <a:xfrm>
                <a:off x="0" y="-47625"/>
                <a:ext cx="525700" cy="109357"/>
              </a:xfrm>
              <a:prstGeom prst="rect">
                <a:avLst/>
              </a:prstGeom>
            </p:spPr>
            <p:txBody>
              <a:bodyPr lIns="50800" tIns="50800" rIns="50800" bIns="50800" rtlCol="0" anchor="ctr"/>
              <a:lstStyle/>
              <a:p>
                <a:pPr algn="ctr">
                  <a:lnSpc>
                    <a:spcPts val="2479"/>
                  </a:lnSpc>
                </a:pPr>
                <a:endParaRPr dirty="0"/>
              </a:p>
            </p:txBody>
          </p:sp>
        </p:grpSp>
        <p:grpSp>
          <p:nvGrpSpPr>
            <p:cNvPr id="44" name="Group 44"/>
            <p:cNvGrpSpPr/>
            <p:nvPr/>
          </p:nvGrpSpPr>
          <p:grpSpPr>
            <a:xfrm>
              <a:off x="2897314" y="2369264"/>
              <a:ext cx="5200366" cy="353705"/>
              <a:chOff x="0" y="0"/>
              <a:chExt cx="1027233" cy="69868"/>
            </a:xfrm>
          </p:grpSpPr>
          <p:sp>
            <p:nvSpPr>
              <p:cNvPr id="45" name="Freeform 45"/>
              <p:cNvSpPr/>
              <p:nvPr/>
            </p:nvSpPr>
            <p:spPr>
              <a:xfrm>
                <a:off x="0" y="0"/>
                <a:ext cx="1027233" cy="69868"/>
              </a:xfrm>
              <a:custGeom>
                <a:avLst/>
                <a:gdLst/>
                <a:ahLst/>
                <a:cxnLst/>
                <a:rect l="l" t="t" r="r" b="b"/>
                <a:pathLst>
                  <a:path w="1027233" h="69868">
                    <a:moveTo>
                      <a:pt x="34934" y="0"/>
                    </a:moveTo>
                    <a:lnTo>
                      <a:pt x="992299" y="0"/>
                    </a:lnTo>
                    <a:cubicBezTo>
                      <a:pt x="1011592" y="0"/>
                      <a:pt x="1027233" y="15640"/>
                      <a:pt x="1027233" y="34934"/>
                    </a:cubicBezTo>
                    <a:lnTo>
                      <a:pt x="1027233" y="34934"/>
                    </a:lnTo>
                    <a:cubicBezTo>
                      <a:pt x="1027233" y="54227"/>
                      <a:pt x="1011592" y="69868"/>
                      <a:pt x="992299" y="69868"/>
                    </a:cubicBezTo>
                    <a:lnTo>
                      <a:pt x="34934" y="69868"/>
                    </a:lnTo>
                    <a:cubicBezTo>
                      <a:pt x="15640" y="69868"/>
                      <a:pt x="0" y="54227"/>
                      <a:pt x="0" y="34934"/>
                    </a:cubicBezTo>
                    <a:lnTo>
                      <a:pt x="0" y="34934"/>
                    </a:lnTo>
                    <a:cubicBezTo>
                      <a:pt x="0" y="15640"/>
                      <a:pt x="15640" y="0"/>
                      <a:pt x="34934" y="0"/>
                    </a:cubicBezTo>
                    <a:close/>
                  </a:path>
                </a:pathLst>
              </a:custGeom>
              <a:solidFill>
                <a:srgbClr val="FFC736">
                  <a:alpha val="23922"/>
                </a:srgbClr>
              </a:solidFill>
            </p:spPr>
            <p:txBody>
              <a:bodyPr/>
              <a:lstStyle/>
              <a:p>
                <a:endParaRPr lang="en-US" dirty="0"/>
              </a:p>
            </p:txBody>
          </p:sp>
          <p:sp>
            <p:nvSpPr>
              <p:cNvPr id="46" name="TextBox 46"/>
              <p:cNvSpPr txBox="1"/>
              <p:nvPr/>
            </p:nvSpPr>
            <p:spPr>
              <a:xfrm>
                <a:off x="0" y="-47625"/>
                <a:ext cx="1027233" cy="117493"/>
              </a:xfrm>
              <a:prstGeom prst="rect">
                <a:avLst/>
              </a:prstGeom>
            </p:spPr>
            <p:txBody>
              <a:bodyPr lIns="50800" tIns="50800" rIns="50800" bIns="50800" rtlCol="0" anchor="ctr"/>
              <a:lstStyle/>
              <a:p>
                <a:pPr algn="ctr">
                  <a:lnSpc>
                    <a:spcPts val="2479"/>
                  </a:lnSpc>
                </a:pPr>
                <a:endParaRPr dirty="0"/>
              </a:p>
            </p:txBody>
          </p:sp>
        </p:gr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457494"/>
            <a:ext cx="18288000" cy="1495425"/>
            <a:chOff x="0" y="0"/>
            <a:chExt cx="4816593" cy="393857"/>
          </a:xfrm>
        </p:grpSpPr>
        <p:sp>
          <p:nvSpPr>
            <p:cNvPr id="3" name="Freeform 3"/>
            <p:cNvSpPr/>
            <p:nvPr/>
          </p:nvSpPr>
          <p:spPr>
            <a:xfrm>
              <a:off x="0" y="0"/>
              <a:ext cx="4816592" cy="393857"/>
            </a:xfrm>
            <a:custGeom>
              <a:avLst/>
              <a:gdLst/>
              <a:ahLst/>
              <a:cxnLst/>
              <a:rect l="l" t="t" r="r" b="b"/>
              <a:pathLst>
                <a:path w="4816592" h="393857">
                  <a:moveTo>
                    <a:pt x="0" y="0"/>
                  </a:moveTo>
                  <a:lnTo>
                    <a:pt x="4816592" y="0"/>
                  </a:lnTo>
                  <a:lnTo>
                    <a:pt x="4816592" y="393857"/>
                  </a:lnTo>
                  <a:lnTo>
                    <a:pt x="0" y="393857"/>
                  </a:lnTo>
                  <a:close/>
                </a:path>
              </a:pathLst>
            </a:custGeom>
            <a:solidFill>
              <a:srgbClr val="3E649F"/>
            </a:solidFill>
          </p:spPr>
          <p:txBody>
            <a:bodyPr/>
            <a:lstStyle/>
            <a:p>
              <a:endParaRPr lang="en-US" dirty="0"/>
            </a:p>
          </p:txBody>
        </p:sp>
        <p:sp>
          <p:nvSpPr>
            <p:cNvPr id="4" name="TextBox 4"/>
            <p:cNvSpPr txBox="1"/>
            <p:nvPr/>
          </p:nvSpPr>
          <p:spPr>
            <a:xfrm>
              <a:off x="0" y="-47625"/>
              <a:ext cx="4816593" cy="441482"/>
            </a:xfrm>
            <a:prstGeom prst="rect">
              <a:avLst/>
            </a:prstGeom>
          </p:spPr>
          <p:txBody>
            <a:bodyPr lIns="50800" tIns="50800" rIns="50800" bIns="50800" rtlCol="0" anchor="ctr"/>
            <a:lstStyle/>
            <a:p>
              <a:pPr algn="ctr">
                <a:lnSpc>
                  <a:spcPts val="2479"/>
                </a:lnSpc>
              </a:pPr>
              <a:endParaRPr dirty="0"/>
            </a:p>
          </p:txBody>
        </p:sp>
      </p:grpSp>
      <p:grpSp>
        <p:nvGrpSpPr>
          <p:cNvPr id="5" name="Group 5"/>
          <p:cNvGrpSpPr/>
          <p:nvPr/>
        </p:nvGrpSpPr>
        <p:grpSpPr>
          <a:xfrm>
            <a:off x="15357705" y="7637029"/>
            <a:ext cx="4136867" cy="4136867"/>
            <a:chOff x="0" y="0"/>
            <a:chExt cx="812800" cy="812800"/>
          </a:xfrm>
        </p:grpSpPr>
        <p:sp>
          <p:nvSpPr>
            <p:cNvPr id="6" name="Freeform 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6F6F6"/>
              </a:solidFill>
              <a:prstDash val="solid"/>
              <a:miter/>
            </a:ln>
          </p:spPr>
          <p:txBody>
            <a:bodyPr/>
            <a:lstStyle/>
            <a:p>
              <a:endParaRPr lang="en-US" dirty="0"/>
            </a:p>
          </p:txBody>
        </p:sp>
        <p:sp>
          <p:nvSpPr>
            <p:cNvPr id="7" name="TextBox 7"/>
            <p:cNvSpPr txBox="1"/>
            <p:nvPr/>
          </p:nvSpPr>
          <p:spPr>
            <a:xfrm>
              <a:off x="76200" y="28575"/>
              <a:ext cx="660400" cy="708025"/>
            </a:xfrm>
            <a:prstGeom prst="rect">
              <a:avLst/>
            </a:prstGeom>
          </p:spPr>
          <p:txBody>
            <a:bodyPr lIns="50800" tIns="50800" rIns="50800" bIns="50800" rtlCol="0" anchor="ctr"/>
            <a:lstStyle/>
            <a:p>
              <a:pPr algn="ctr">
                <a:lnSpc>
                  <a:spcPts val="2479"/>
                </a:lnSpc>
              </a:pPr>
              <a:endParaRPr dirty="0"/>
            </a:p>
          </p:txBody>
        </p:sp>
      </p:grpSp>
      <p:grpSp>
        <p:nvGrpSpPr>
          <p:cNvPr id="8" name="Group 8"/>
          <p:cNvGrpSpPr/>
          <p:nvPr/>
        </p:nvGrpSpPr>
        <p:grpSpPr>
          <a:xfrm>
            <a:off x="7406655" y="4469426"/>
            <a:ext cx="1683249" cy="2214069"/>
            <a:chOff x="0" y="0"/>
            <a:chExt cx="2244332" cy="2952092"/>
          </a:xfrm>
        </p:grpSpPr>
        <p:sp>
          <p:nvSpPr>
            <p:cNvPr id="9" name="Freeform 9"/>
            <p:cNvSpPr/>
            <p:nvPr/>
          </p:nvSpPr>
          <p:spPr>
            <a:xfrm>
              <a:off x="448959" y="0"/>
              <a:ext cx="1795373" cy="2952092"/>
            </a:xfrm>
            <a:custGeom>
              <a:avLst/>
              <a:gdLst/>
              <a:ahLst/>
              <a:cxnLst/>
              <a:rect l="l" t="t" r="r" b="b"/>
              <a:pathLst>
                <a:path w="1795373" h="2952092">
                  <a:moveTo>
                    <a:pt x="0" y="0"/>
                  </a:moveTo>
                  <a:lnTo>
                    <a:pt x="1795373" y="0"/>
                  </a:lnTo>
                  <a:lnTo>
                    <a:pt x="1795373" y="2952092"/>
                  </a:lnTo>
                  <a:lnTo>
                    <a:pt x="0" y="2952092"/>
                  </a:lnTo>
                  <a:lnTo>
                    <a:pt x="0" y="0"/>
                  </a:lnTo>
                  <a:close/>
                </a:path>
              </a:pathLst>
            </a:custGeom>
            <a:blipFill>
              <a:blip r:embed="rId3"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10" name="Freeform 10"/>
            <p:cNvSpPr/>
            <p:nvPr/>
          </p:nvSpPr>
          <p:spPr>
            <a:xfrm>
              <a:off x="0" y="1803557"/>
              <a:ext cx="1122166" cy="1030768"/>
            </a:xfrm>
            <a:custGeom>
              <a:avLst/>
              <a:gdLst/>
              <a:ahLst/>
              <a:cxnLst/>
              <a:rect l="l" t="t" r="r" b="b"/>
              <a:pathLst>
                <a:path w="1122166" h="1030768">
                  <a:moveTo>
                    <a:pt x="0" y="0"/>
                  </a:moveTo>
                  <a:lnTo>
                    <a:pt x="1122166" y="0"/>
                  </a:lnTo>
                  <a:lnTo>
                    <a:pt x="1122166" y="1030768"/>
                  </a:lnTo>
                  <a:lnTo>
                    <a:pt x="0" y="1030768"/>
                  </a:lnTo>
                  <a:lnTo>
                    <a:pt x="0" y="0"/>
                  </a:lnTo>
                  <a:close/>
                </a:path>
              </a:pathLst>
            </a:custGeom>
            <a:blipFill>
              <a:blip r:embed="rId4" cstate="email">
                <a:extLst>
                  <a:ext uri="{28A0092B-C50C-407E-A947-70E740481C1C}">
                    <a14:useLocalDpi xmlns:a14="http://schemas.microsoft.com/office/drawing/2010/main"/>
                  </a:ext>
                </a:extLst>
              </a:blip>
              <a:stretch>
                <a:fillRect/>
              </a:stretch>
            </a:blipFill>
          </p:spPr>
          <p:txBody>
            <a:bodyPr/>
            <a:lstStyle/>
            <a:p>
              <a:endParaRPr lang="en-US" dirty="0"/>
            </a:p>
          </p:txBody>
        </p:sp>
      </p:grpSp>
      <p:grpSp>
        <p:nvGrpSpPr>
          <p:cNvPr id="11" name="Group 11"/>
          <p:cNvGrpSpPr/>
          <p:nvPr/>
        </p:nvGrpSpPr>
        <p:grpSpPr>
          <a:xfrm>
            <a:off x="7497989" y="6894930"/>
            <a:ext cx="1867457" cy="2612358"/>
            <a:chOff x="0" y="0"/>
            <a:chExt cx="2489942" cy="3483144"/>
          </a:xfrm>
        </p:grpSpPr>
        <p:sp>
          <p:nvSpPr>
            <p:cNvPr id="12" name="Freeform 12"/>
            <p:cNvSpPr/>
            <p:nvPr/>
          </p:nvSpPr>
          <p:spPr>
            <a:xfrm>
              <a:off x="954755" y="0"/>
              <a:ext cx="1338157" cy="3483144"/>
            </a:xfrm>
            <a:custGeom>
              <a:avLst/>
              <a:gdLst/>
              <a:ahLst/>
              <a:cxnLst/>
              <a:rect l="l" t="t" r="r" b="b"/>
              <a:pathLst>
                <a:path w="1338157" h="3483144">
                  <a:moveTo>
                    <a:pt x="0" y="0"/>
                  </a:moveTo>
                  <a:lnTo>
                    <a:pt x="1338157" y="0"/>
                  </a:lnTo>
                  <a:lnTo>
                    <a:pt x="1338157" y="3483144"/>
                  </a:lnTo>
                  <a:lnTo>
                    <a:pt x="0" y="3483144"/>
                  </a:lnTo>
                  <a:lnTo>
                    <a:pt x="0" y="0"/>
                  </a:lnTo>
                  <a:close/>
                </a:path>
              </a:pathLst>
            </a:custGeom>
            <a:blipFill>
              <a:blip r:embed="rId5"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13" name="Freeform 13"/>
            <p:cNvSpPr/>
            <p:nvPr/>
          </p:nvSpPr>
          <p:spPr>
            <a:xfrm>
              <a:off x="0" y="2744433"/>
              <a:ext cx="1623834" cy="738711"/>
            </a:xfrm>
            <a:custGeom>
              <a:avLst/>
              <a:gdLst/>
              <a:ahLst/>
              <a:cxnLst/>
              <a:rect l="l" t="t" r="r" b="b"/>
              <a:pathLst>
                <a:path w="1623834" h="738711">
                  <a:moveTo>
                    <a:pt x="0" y="0"/>
                  </a:moveTo>
                  <a:lnTo>
                    <a:pt x="1623834" y="0"/>
                  </a:lnTo>
                  <a:lnTo>
                    <a:pt x="1623834" y="738711"/>
                  </a:lnTo>
                  <a:lnTo>
                    <a:pt x="0" y="738711"/>
                  </a:lnTo>
                  <a:lnTo>
                    <a:pt x="0" y="0"/>
                  </a:lnTo>
                  <a:close/>
                </a:path>
              </a:pathLst>
            </a:custGeom>
            <a:blipFill>
              <a:blip r:embed="rId6" cstate="email">
                <a:extLst>
                  <a:ext uri="{28A0092B-C50C-407E-A947-70E740481C1C}">
                    <a14:useLocalDpi xmlns:a14="http://schemas.microsoft.com/office/drawing/2010/main"/>
                  </a:ext>
                </a:extLst>
              </a:blip>
              <a:stretch>
                <a:fillRect/>
              </a:stretch>
            </a:blipFill>
            <a:ln w="14288" cap="sq">
              <a:solidFill>
                <a:srgbClr val="000000"/>
              </a:solidFill>
              <a:prstDash val="solid"/>
              <a:miter/>
            </a:ln>
          </p:spPr>
          <p:txBody>
            <a:bodyPr/>
            <a:lstStyle/>
            <a:p>
              <a:endParaRPr lang="en-US" dirty="0"/>
            </a:p>
          </p:txBody>
        </p:sp>
        <p:sp>
          <p:nvSpPr>
            <p:cNvPr id="14" name="Freeform 14"/>
            <p:cNvSpPr/>
            <p:nvPr/>
          </p:nvSpPr>
          <p:spPr>
            <a:xfrm>
              <a:off x="1951252" y="2833295"/>
              <a:ext cx="538691" cy="576274"/>
            </a:xfrm>
            <a:custGeom>
              <a:avLst/>
              <a:gdLst/>
              <a:ahLst/>
              <a:cxnLst/>
              <a:rect l="l" t="t" r="r" b="b"/>
              <a:pathLst>
                <a:path w="538691" h="576274">
                  <a:moveTo>
                    <a:pt x="0" y="0"/>
                  </a:moveTo>
                  <a:lnTo>
                    <a:pt x="538690" y="0"/>
                  </a:lnTo>
                  <a:lnTo>
                    <a:pt x="538690" y="576273"/>
                  </a:lnTo>
                  <a:lnTo>
                    <a:pt x="0" y="576273"/>
                  </a:lnTo>
                  <a:lnTo>
                    <a:pt x="0" y="0"/>
                  </a:lnTo>
                  <a:close/>
                </a:path>
              </a:pathLst>
            </a:custGeom>
            <a:blipFill>
              <a:blip r:embed="rId7" cstate="email">
                <a:extLst>
                  <a:ext uri="{28A0092B-C50C-407E-A947-70E740481C1C}">
                    <a14:useLocalDpi xmlns:a14="http://schemas.microsoft.com/office/drawing/2010/main"/>
                  </a:ext>
                </a:extLst>
              </a:blip>
              <a:stretch>
                <a:fillRect/>
              </a:stretch>
            </a:blipFill>
          </p:spPr>
          <p:txBody>
            <a:bodyPr/>
            <a:lstStyle/>
            <a:p>
              <a:endParaRPr lang="en-US" dirty="0"/>
            </a:p>
          </p:txBody>
        </p:sp>
      </p:grpSp>
      <p:grpSp>
        <p:nvGrpSpPr>
          <p:cNvPr id="15" name="Group 15"/>
          <p:cNvGrpSpPr/>
          <p:nvPr/>
        </p:nvGrpSpPr>
        <p:grpSpPr>
          <a:xfrm>
            <a:off x="9613096" y="6894930"/>
            <a:ext cx="2103604" cy="2618090"/>
            <a:chOff x="0" y="0"/>
            <a:chExt cx="2804805" cy="3490787"/>
          </a:xfrm>
        </p:grpSpPr>
        <p:sp>
          <p:nvSpPr>
            <p:cNvPr id="16" name="Freeform 16"/>
            <p:cNvSpPr/>
            <p:nvPr/>
          </p:nvSpPr>
          <p:spPr>
            <a:xfrm>
              <a:off x="1146189" y="0"/>
              <a:ext cx="1389271" cy="3490787"/>
            </a:xfrm>
            <a:custGeom>
              <a:avLst/>
              <a:gdLst/>
              <a:ahLst/>
              <a:cxnLst/>
              <a:rect l="l" t="t" r="r" b="b"/>
              <a:pathLst>
                <a:path w="1389271" h="3490787">
                  <a:moveTo>
                    <a:pt x="0" y="0"/>
                  </a:moveTo>
                  <a:lnTo>
                    <a:pt x="1389271" y="0"/>
                  </a:lnTo>
                  <a:lnTo>
                    <a:pt x="1389271" y="3490787"/>
                  </a:lnTo>
                  <a:lnTo>
                    <a:pt x="0" y="3490787"/>
                  </a:lnTo>
                  <a:lnTo>
                    <a:pt x="0" y="0"/>
                  </a:lnTo>
                  <a:close/>
                </a:path>
              </a:pathLst>
            </a:custGeom>
            <a:blipFill>
              <a:blip r:embed="rId8"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17" name="Freeform 17"/>
            <p:cNvSpPr/>
            <p:nvPr/>
          </p:nvSpPr>
          <p:spPr>
            <a:xfrm>
              <a:off x="0" y="2752076"/>
              <a:ext cx="1712153" cy="738711"/>
            </a:xfrm>
            <a:custGeom>
              <a:avLst/>
              <a:gdLst/>
              <a:ahLst/>
              <a:cxnLst/>
              <a:rect l="l" t="t" r="r" b="b"/>
              <a:pathLst>
                <a:path w="1712153" h="738711">
                  <a:moveTo>
                    <a:pt x="0" y="0"/>
                  </a:moveTo>
                  <a:lnTo>
                    <a:pt x="1712153" y="0"/>
                  </a:lnTo>
                  <a:lnTo>
                    <a:pt x="1712153" y="738711"/>
                  </a:lnTo>
                  <a:lnTo>
                    <a:pt x="0" y="738711"/>
                  </a:lnTo>
                  <a:lnTo>
                    <a:pt x="0" y="0"/>
                  </a:lnTo>
                  <a:close/>
                </a:path>
              </a:pathLst>
            </a:custGeom>
            <a:blipFill>
              <a:blip r:embed="rId9" cstate="email">
                <a:extLst>
                  <a:ext uri="{28A0092B-C50C-407E-A947-70E740481C1C}">
                    <a14:useLocalDpi xmlns:a14="http://schemas.microsoft.com/office/drawing/2010/main"/>
                  </a:ext>
                </a:extLst>
              </a:blip>
              <a:stretch>
                <a:fillRect/>
              </a:stretch>
            </a:blipFill>
            <a:ln w="14288" cap="sq">
              <a:solidFill>
                <a:srgbClr val="000000"/>
              </a:solidFill>
              <a:prstDash val="solid"/>
              <a:miter/>
            </a:ln>
          </p:spPr>
          <p:txBody>
            <a:bodyPr/>
            <a:lstStyle/>
            <a:p>
              <a:endParaRPr lang="en-US" dirty="0"/>
            </a:p>
          </p:txBody>
        </p:sp>
        <p:sp>
          <p:nvSpPr>
            <p:cNvPr id="18" name="Freeform 18"/>
            <p:cNvSpPr/>
            <p:nvPr/>
          </p:nvSpPr>
          <p:spPr>
            <a:xfrm>
              <a:off x="2266114" y="2833295"/>
              <a:ext cx="538691" cy="576274"/>
            </a:xfrm>
            <a:custGeom>
              <a:avLst/>
              <a:gdLst/>
              <a:ahLst/>
              <a:cxnLst/>
              <a:rect l="l" t="t" r="r" b="b"/>
              <a:pathLst>
                <a:path w="538691" h="576274">
                  <a:moveTo>
                    <a:pt x="0" y="0"/>
                  </a:moveTo>
                  <a:lnTo>
                    <a:pt x="538691" y="0"/>
                  </a:lnTo>
                  <a:lnTo>
                    <a:pt x="538691" y="576273"/>
                  </a:lnTo>
                  <a:lnTo>
                    <a:pt x="0" y="576273"/>
                  </a:lnTo>
                  <a:lnTo>
                    <a:pt x="0" y="0"/>
                  </a:lnTo>
                  <a:close/>
                </a:path>
              </a:pathLst>
            </a:custGeom>
            <a:blipFill>
              <a:blip r:embed="rId7" cstate="email">
                <a:extLst>
                  <a:ext uri="{28A0092B-C50C-407E-A947-70E740481C1C}">
                    <a14:useLocalDpi xmlns:a14="http://schemas.microsoft.com/office/drawing/2010/main"/>
                  </a:ext>
                </a:extLst>
              </a:blip>
              <a:stretch>
                <a:fillRect/>
              </a:stretch>
            </a:blipFill>
          </p:spPr>
          <p:txBody>
            <a:bodyPr/>
            <a:lstStyle/>
            <a:p>
              <a:endParaRPr lang="en-US" dirty="0"/>
            </a:p>
          </p:txBody>
        </p:sp>
      </p:grpSp>
      <p:grpSp>
        <p:nvGrpSpPr>
          <p:cNvPr id="19" name="Group 19"/>
          <p:cNvGrpSpPr/>
          <p:nvPr/>
        </p:nvGrpSpPr>
        <p:grpSpPr>
          <a:xfrm>
            <a:off x="9317606" y="2465639"/>
            <a:ext cx="8377917" cy="3031541"/>
            <a:chOff x="0" y="0"/>
            <a:chExt cx="11170556" cy="4042055"/>
          </a:xfrm>
        </p:grpSpPr>
        <p:sp>
          <p:nvSpPr>
            <p:cNvPr id="20" name="Freeform 20"/>
            <p:cNvSpPr/>
            <p:nvPr/>
          </p:nvSpPr>
          <p:spPr>
            <a:xfrm>
              <a:off x="2321040" y="0"/>
              <a:ext cx="2171021" cy="4042055"/>
            </a:xfrm>
            <a:custGeom>
              <a:avLst/>
              <a:gdLst/>
              <a:ahLst/>
              <a:cxnLst/>
              <a:rect l="l" t="t" r="r" b="b"/>
              <a:pathLst>
                <a:path w="2171021" h="4042055">
                  <a:moveTo>
                    <a:pt x="0" y="0"/>
                  </a:moveTo>
                  <a:lnTo>
                    <a:pt x="2171021" y="0"/>
                  </a:lnTo>
                  <a:lnTo>
                    <a:pt x="2171021" y="4042055"/>
                  </a:lnTo>
                  <a:lnTo>
                    <a:pt x="0" y="4042055"/>
                  </a:lnTo>
                  <a:lnTo>
                    <a:pt x="0" y="0"/>
                  </a:lnTo>
                  <a:close/>
                </a:path>
              </a:pathLst>
            </a:custGeom>
            <a:blipFill>
              <a:blip r:embed="rId10"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21" name="Freeform 21"/>
            <p:cNvSpPr/>
            <p:nvPr/>
          </p:nvSpPr>
          <p:spPr>
            <a:xfrm>
              <a:off x="4492061" y="0"/>
              <a:ext cx="2439253" cy="4042055"/>
            </a:xfrm>
            <a:custGeom>
              <a:avLst/>
              <a:gdLst/>
              <a:ahLst/>
              <a:cxnLst/>
              <a:rect l="l" t="t" r="r" b="b"/>
              <a:pathLst>
                <a:path w="2439253" h="4042055">
                  <a:moveTo>
                    <a:pt x="0" y="0"/>
                  </a:moveTo>
                  <a:lnTo>
                    <a:pt x="2439253" y="0"/>
                  </a:lnTo>
                  <a:lnTo>
                    <a:pt x="2439253" y="4042055"/>
                  </a:lnTo>
                  <a:lnTo>
                    <a:pt x="0" y="4042055"/>
                  </a:lnTo>
                  <a:lnTo>
                    <a:pt x="0" y="0"/>
                  </a:lnTo>
                  <a:close/>
                </a:path>
              </a:pathLst>
            </a:custGeom>
            <a:blipFill>
              <a:blip r:embed="rId11"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22" name="Freeform 22"/>
            <p:cNvSpPr/>
            <p:nvPr/>
          </p:nvSpPr>
          <p:spPr>
            <a:xfrm>
              <a:off x="0" y="0"/>
              <a:ext cx="2333180" cy="4042055"/>
            </a:xfrm>
            <a:custGeom>
              <a:avLst/>
              <a:gdLst/>
              <a:ahLst/>
              <a:cxnLst/>
              <a:rect l="l" t="t" r="r" b="b"/>
              <a:pathLst>
                <a:path w="2333180" h="4042055">
                  <a:moveTo>
                    <a:pt x="0" y="0"/>
                  </a:moveTo>
                  <a:lnTo>
                    <a:pt x="2333180" y="0"/>
                  </a:lnTo>
                  <a:lnTo>
                    <a:pt x="2333180" y="4042055"/>
                  </a:lnTo>
                  <a:lnTo>
                    <a:pt x="0" y="4042055"/>
                  </a:lnTo>
                  <a:lnTo>
                    <a:pt x="0" y="0"/>
                  </a:lnTo>
                  <a:close/>
                </a:path>
              </a:pathLst>
            </a:custGeom>
            <a:blipFill>
              <a:blip r:embed="rId12"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23" name="Freeform 23"/>
            <p:cNvSpPr/>
            <p:nvPr/>
          </p:nvSpPr>
          <p:spPr>
            <a:xfrm>
              <a:off x="9273700" y="0"/>
              <a:ext cx="1896856" cy="2600725"/>
            </a:xfrm>
            <a:custGeom>
              <a:avLst/>
              <a:gdLst/>
              <a:ahLst/>
              <a:cxnLst/>
              <a:rect l="l" t="t" r="r" b="b"/>
              <a:pathLst>
                <a:path w="1896856" h="2600725">
                  <a:moveTo>
                    <a:pt x="0" y="0"/>
                  </a:moveTo>
                  <a:lnTo>
                    <a:pt x="1896856" y="0"/>
                  </a:lnTo>
                  <a:lnTo>
                    <a:pt x="1896856" y="2600725"/>
                  </a:lnTo>
                  <a:lnTo>
                    <a:pt x="0" y="2600725"/>
                  </a:lnTo>
                  <a:lnTo>
                    <a:pt x="0" y="0"/>
                  </a:lnTo>
                  <a:close/>
                </a:path>
              </a:pathLst>
            </a:custGeom>
            <a:blipFill>
              <a:blip r:embed="rId13"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24" name="Freeform 24"/>
            <p:cNvSpPr/>
            <p:nvPr/>
          </p:nvSpPr>
          <p:spPr>
            <a:xfrm>
              <a:off x="6919174" y="2693627"/>
              <a:ext cx="1038585" cy="1348428"/>
            </a:xfrm>
            <a:custGeom>
              <a:avLst/>
              <a:gdLst/>
              <a:ahLst/>
              <a:cxnLst/>
              <a:rect l="l" t="t" r="r" b="b"/>
              <a:pathLst>
                <a:path w="1038585" h="1348428">
                  <a:moveTo>
                    <a:pt x="0" y="0"/>
                  </a:moveTo>
                  <a:lnTo>
                    <a:pt x="1038585" y="0"/>
                  </a:lnTo>
                  <a:lnTo>
                    <a:pt x="1038585" y="1348428"/>
                  </a:lnTo>
                  <a:lnTo>
                    <a:pt x="0" y="1348428"/>
                  </a:lnTo>
                  <a:lnTo>
                    <a:pt x="0" y="0"/>
                  </a:lnTo>
                  <a:close/>
                </a:path>
              </a:pathLst>
            </a:custGeom>
            <a:blipFill>
              <a:blip r:embed="rId14"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25" name="Freeform 25"/>
            <p:cNvSpPr/>
            <p:nvPr/>
          </p:nvSpPr>
          <p:spPr>
            <a:xfrm>
              <a:off x="6894893" y="0"/>
              <a:ext cx="2378806" cy="2489603"/>
            </a:xfrm>
            <a:custGeom>
              <a:avLst/>
              <a:gdLst/>
              <a:ahLst/>
              <a:cxnLst/>
              <a:rect l="l" t="t" r="r" b="b"/>
              <a:pathLst>
                <a:path w="2378806" h="2489603">
                  <a:moveTo>
                    <a:pt x="0" y="0"/>
                  </a:moveTo>
                  <a:lnTo>
                    <a:pt x="2378807" y="0"/>
                  </a:lnTo>
                  <a:lnTo>
                    <a:pt x="2378807" y="2489603"/>
                  </a:lnTo>
                  <a:lnTo>
                    <a:pt x="0" y="2489603"/>
                  </a:lnTo>
                  <a:lnTo>
                    <a:pt x="0" y="0"/>
                  </a:lnTo>
                  <a:close/>
                </a:path>
              </a:pathLst>
            </a:custGeom>
            <a:blipFill>
              <a:blip r:embed="rId15"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26" name="Freeform 26"/>
            <p:cNvSpPr/>
            <p:nvPr/>
          </p:nvSpPr>
          <p:spPr>
            <a:xfrm>
              <a:off x="6919174" y="2477463"/>
              <a:ext cx="1886714" cy="246523"/>
            </a:xfrm>
            <a:custGeom>
              <a:avLst/>
              <a:gdLst/>
              <a:ahLst/>
              <a:cxnLst/>
              <a:rect l="l" t="t" r="r" b="b"/>
              <a:pathLst>
                <a:path w="1886714" h="246523">
                  <a:moveTo>
                    <a:pt x="0" y="0"/>
                  </a:moveTo>
                  <a:lnTo>
                    <a:pt x="1886714" y="0"/>
                  </a:lnTo>
                  <a:lnTo>
                    <a:pt x="1886714" y="246523"/>
                  </a:lnTo>
                  <a:lnTo>
                    <a:pt x="0" y="246523"/>
                  </a:lnTo>
                  <a:lnTo>
                    <a:pt x="0" y="0"/>
                  </a:lnTo>
                  <a:close/>
                </a:path>
              </a:pathLst>
            </a:custGeom>
            <a:blipFill>
              <a:blip r:embed="rId16"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27" name="Freeform 27"/>
            <p:cNvSpPr/>
            <p:nvPr/>
          </p:nvSpPr>
          <p:spPr>
            <a:xfrm>
              <a:off x="7810668" y="2477463"/>
              <a:ext cx="1463032" cy="1564591"/>
            </a:xfrm>
            <a:custGeom>
              <a:avLst/>
              <a:gdLst/>
              <a:ahLst/>
              <a:cxnLst/>
              <a:rect l="l" t="t" r="r" b="b"/>
              <a:pathLst>
                <a:path w="1463032" h="1564591">
                  <a:moveTo>
                    <a:pt x="0" y="0"/>
                  </a:moveTo>
                  <a:lnTo>
                    <a:pt x="1463032" y="0"/>
                  </a:lnTo>
                  <a:lnTo>
                    <a:pt x="1463032" y="1564592"/>
                  </a:lnTo>
                  <a:lnTo>
                    <a:pt x="0" y="1564592"/>
                  </a:lnTo>
                  <a:lnTo>
                    <a:pt x="0" y="0"/>
                  </a:lnTo>
                  <a:close/>
                </a:path>
              </a:pathLst>
            </a:custGeom>
            <a:blipFill>
              <a:blip r:embed="rId17"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28" name="Freeform 28"/>
            <p:cNvSpPr/>
            <p:nvPr/>
          </p:nvSpPr>
          <p:spPr>
            <a:xfrm>
              <a:off x="9273700" y="2539094"/>
              <a:ext cx="1890320" cy="1502961"/>
            </a:xfrm>
            <a:custGeom>
              <a:avLst/>
              <a:gdLst/>
              <a:ahLst/>
              <a:cxnLst/>
              <a:rect l="l" t="t" r="r" b="b"/>
              <a:pathLst>
                <a:path w="1890320" h="1502961">
                  <a:moveTo>
                    <a:pt x="0" y="0"/>
                  </a:moveTo>
                  <a:lnTo>
                    <a:pt x="1890320" y="0"/>
                  </a:lnTo>
                  <a:lnTo>
                    <a:pt x="1890320" y="1502961"/>
                  </a:lnTo>
                  <a:lnTo>
                    <a:pt x="0" y="1502961"/>
                  </a:lnTo>
                  <a:lnTo>
                    <a:pt x="0" y="0"/>
                  </a:lnTo>
                  <a:close/>
                </a:path>
              </a:pathLst>
            </a:custGeom>
            <a:blipFill>
              <a:blip r:embed="rId18" cstate="email">
                <a:extLst>
                  <a:ext uri="{28A0092B-C50C-407E-A947-70E740481C1C}">
                    <a14:useLocalDpi xmlns:a14="http://schemas.microsoft.com/office/drawing/2010/main"/>
                  </a:ext>
                </a:extLst>
              </a:blip>
              <a:stretch>
                <a:fillRect/>
              </a:stretch>
            </a:blipFill>
          </p:spPr>
          <p:txBody>
            <a:bodyPr/>
            <a:lstStyle/>
            <a:p>
              <a:endParaRPr lang="en-US" dirty="0"/>
            </a:p>
          </p:txBody>
        </p:sp>
      </p:grpSp>
      <p:grpSp>
        <p:nvGrpSpPr>
          <p:cNvPr id="29" name="Group 29"/>
          <p:cNvGrpSpPr/>
          <p:nvPr/>
        </p:nvGrpSpPr>
        <p:grpSpPr>
          <a:xfrm>
            <a:off x="12156283" y="5843674"/>
            <a:ext cx="5370694" cy="4118168"/>
            <a:chOff x="0" y="0"/>
            <a:chExt cx="7160926" cy="5490891"/>
          </a:xfrm>
        </p:grpSpPr>
        <p:sp>
          <p:nvSpPr>
            <p:cNvPr id="30" name="Freeform 30"/>
            <p:cNvSpPr/>
            <p:nvPr/>
          </p:nvSpPr>
          <p:spPr>
            <a:xfrm>
              <a:off x="16915" y="0"/>
              <a:ext cx="2145343" cy="3611520"/>
            </a:xfrm>
            <a:custGeom>
              <a:avLst/>
              <a:gdLst/>
              <a:ahLst/>
              <a:cxnLst/>
              <a:rect l="l" t="t" r="r" b="b"/>
              <a:pathLst>
                <a:path w="2145343" h="3611520">
                  <a:moveTo>
                    <a:pt x="0" y="0"/>
                  </a:moveTo>
                  <a:lnTo>
                    <a:pt x="2145343" y="0"/>
                  </a:lnTo>
                  <a:lnTo>
                    <a:pt x="2145343" y="3611520"/>
                  </a:lnTo>
                  <a:lnTo>
                    <a:pt x="0" y="3611520"/>
                  </a:lnTo>
                  <a:lnTo>
                    <a:pt x="0" y="0"/>
                  </a:lnTo>
                  <a:close/>
                </a:path>
              </a:pathLst>
            </a:custGeom>
            <a:blipFill>
              <a:blip r:embed="rId19"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31" name="Freeform 31"/>
            <p:cNvSpPr/>
            <p:nvPr/>
          </p:nvSpPr>
          <p:spPr>
            <a:xfrm>
              <a:off x="54804" y="3967455"/>
              <a:ext cx="2069565" cy="585379"/>
            </a:xfrm>
            <a:custGeom>
              <a:avLst/>
              <a:gdLst/>
              <a:ahLst/>
              <a:cxnLst/>
              <a:rect l="l" t="t" r="r" b="b"/>
              <a:pathLst>
                <a:path w="2069565" h="585379">
                  <a:moveTo>
                    <a:pt x="0" y="0"/>
                  </a:moveTo>
                  <a:lnTo>
                    <a:pt x="2069565" y="0"/>
                  </a:lnTo>
                  <a:lnTo>
                    <a:pt x="2069565" y="585379"/>
                  </a:lnTo>
                  <a:lnTo>
                    <a:pt x="0" y="585379"/>
                  </a:lnTo>
                  <a:lnTo>
                    <a:pt x="0" y="0"/>
                  </a:lnTo>
                  <a:close/>
                </a:path>
              </a:pathLst>
            </a:custGeom>
            <a:blipFill>
              <a:blip r:embed="rId20" cstate="email">
                <a:extLst>
                  <a:ext uri="{28A0092B-C50C-407E-A947-70E740481C1C}">
                    <a14:useLocalDpi xmlns:a14="http://schemas.microsoft.com/office/drawing/2010/main"/>
                  </a:ext>
                </a:extLst>
              </a:blip>
              <a:stretch>
                <a:fillRect/>
              </a:stretch>
            </a:blipFill>
            <a:ln w="14288" cap="sq">
              <a:solidFill>
                <a:srgbClr val="000000"/>
              </a:solidFill>
              <a:prstDash val="solid"/>
              <a:miter/>
            </a:ln>
          </p:spPr>
          <p:txBody>
            <a:bodyPr/>
            <a:lstStyle/>
            <a:p>
              <a:endParaRPr lang="en-US" dirty="0"/>
            </a:p>
          </p:txBody>
        </p:sp>
        <p:sp>
          <p:nvSpPr>
            <p:cNvPr id="32" name="TextBox 32"/>
            <p:cNvSpPr txBox="1"/>
            <p:nvPr/>
          </p:nvSpPr>
          <p:spPr>
            <a:xfrm>
              <a:off x="54804" y="3703677"/>
              <a:ext cx="1803403" cy="263778"/>
            </a:xfrm>
            <a:prstGeom prst="rect">
              <a:avLst/>
            </a:prstGeom>
          </p:spPr>
          <p:txBody>
            <a:bodyPr lIns="0" tIns="0" rIns="0" bIns="0" rtlCol="0" anchor="t">
              <a:spAutoFit/>
            </a:bodyPr>
            <a:lstStyle/>
            <a:p>
              <a:pPr>
                <a:lnSpc>
                  <a:spcPts val="1776"/>
                </a:lnSpc>
              </a:pPr>
              <a:r>
                <a:rPr lang="en-US" sz="1200" dirty="0">
                  <a:solidFill>
                    <a:srgbClr val="000000"/>
                  </a:solidFill>
                  <a:latin typeface="Canva Sans Medium"/>
                </a:rPr>
                <a:t>PER 1/4 TSP</a:t>
              </a:r>
            </a:p>
          </p:txBody>
        </p:sp>
        <p:sp>
          <p:nvSpPr>
            <p:cNvPr id="33" name="Freeform 33"/>
            <p:cNvSpPr/>
            <p:nvPr/>
          </p:nvSpPr>
          <p:spPr>
            <a:xfrm>
              <a:off x="0" y="4614212"/>
              <a:ext cx="2179173" cy="876679"/>
            </a:xfrm>
            <a:custGeom>
              <a:avLst/>
              <a:gdLst/>
              <a:ahLst/>
              <a:cxnLst/>
              <a:rect l="l" t="t" r="r" b="b"/>
              <a:pathLst>
                <a:path w="2179173" h="876679">
                  <a:moveTo>
                    <a:pt x="0" y="0"/>
                  </a:moveTo>
                  <a:lnTo>
                    <a:pt x="2179173" y="0"/>
                  </a:lnTo>
                  <a:lnTo>
                    <a:pt x="2179173" y="876679"/>
                  </a:lnTo>
                  <a:lnTo>
                    <a:pt x="0" y="876679"/>
                  </a:lnTo>
                  <a:lnTo>
                    <a:pt x="0" y="0"/>
                  </a:lnTo>
                  <a:close/>
                </a:path>
              </a:pathLst>
            </a:custGeom>
            <a:blipFill>
              <a:blip r:embed="rId21" cstate="email">
                <a:extLst>
                  <a:ext uri="{28A0092B-C50C-407E-A947-70E740481C1C}">
                    <a14:useLocalDpi xmlns:a14="http://schemas.microsoft.com/office/drawing/2010/main"/>
                  </a:ext>
                </a:extLst>
              </a:blip>
              <a:stretch>
                <a:fillRect/>
              </a:stretch>
            </a:blipFill>
            <a:ln w="14288" cap="sq">
              <a:solidFill>
                <a:srgbClr val="000000"/>
              </a:solidFill>
              <a:prstDash val="solid"/>
              <a:miter/>
            </a:ln>
          </p:spPr>
          <p:txBody>
            <a:bodyPr/>
            <a:lstStyle/>
            <a:p>
              <a:endParaRPr lang="en-US" dirty="0"/>
            </a:p>
          </p:txBody>
        </p:sp>
        <p:sp>
          <p:nvSpPr>
            <p:cNvPr id="34" name="Freeform 34"/>
            <p:cNvSpPr/>
            <p:nvPr/>
          </p:nvSpPr>
          <p:spPr>
            <a:xfrm>
              <a:off x="5383334" y="0"/>
              <a:ext cx="1460895" cy="3611520"/>
            </a:xfrm>
            <a:custGeom>
              <a:avLst/>
              <a:gdLst/>
              <a:ahLst/>
              <a:cxnLst/>
              <a:rect l="l" t="t" r="r" b="b"/>
              <a:pathLst>
                <a:path w="1460895" h="3611520">
                  <a:moveTo>
                    <a:pt x="0" y="0"/>
                  </a:moveTo>
                  <a:lnTo>
                    <a:pt x="1460895" y="0"/>
                  </a:lnTo>
                  <a:lnTo>
                    <a:pt x="1460895" y="3611520"/>
                  </a:lnTo>
                  <a:lnTo>
                    <a:pt x="0" y="3611520"/>
                  </a:lnTo>
                  <a:lnTo>
                    <a:pt x="0" y="0"/>
                  </a:lnTo>
                  <a:close/>
                </a:path>
              </a:pathLst>
            </a:custGeom>
            <a:blipFill>
              <a:blip r:embed="rId22"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35" name="Freeform 35"/>
            <p:cNvSpPr/>
            <p:nvPr/>
          </p:nvSpPr>
          <p:spPr>
            <a:xfrm>
              <a:off x="5143881" y="3967455"/>
              <a:ext cx="1939802" cy="585379"/>
            </a:xfrm>
            <a:custGeom>
              <a:avLst/>
              <a:gdLst/>
              <a:ahLst/>
              <a:cxnLst/>
              <a:rect l="l" t="t" r="r" b="b"/>
              <a:pathLst>
                <a:path w="1939802" h="585379">
                  <a:moveTo>
                    <a:pt x="0" y="0"/>
                  </a:moveTo>
                  <a:lnTo>
                    <a:pt x="1939802" y="0"/>
                  </a:lnTo>
                  <a:lnTo>
                    <a:pt x="1939802" y="585379"/>
                  </a:lnTo>
                  <a:lnTo>
                    <a:pt x="0" y="585379"/>
                  </a:lnTo>
                  <a:lnTo>
                    <a:pt x="0" y="0"/>
                  </a:lnTo>
                  <a:close/>
                </a:path>
              </a:pathLst>
            </a:custGeom>
            <a:blipFill>
              <a:blip r:embed="rId23" cstate="email">
                <a:extLst>
                  <a:ext uri="{28A0092B-C50C-407E-A947-70E740481C1C}">
                    <a14:useLocalDpi xmlns:a14="http://schemas.microsoft.com/office/drawing/2010/main"/>
                  </a:ext>
                </a:extLst>
              </a:blip>
              <a:stretch>
                <a:fillRect/>
              </a:stretch>
            </a:blipFill>
            <a:ln w="14288" cap="sq">
              <a:solidFill>
                <a:srgbClr val="000000"/>
              </a:solidFill>
              <a:prstDash val="solid"/>
              <a:miter/>
            </a:ln>
          </p:spPr>
          <p:txBody>
            <a:bodyPr/>
            <a:lstStyle/>
            <a:p>
              <a:endParaRPr lang="en-US" dirty="0"/>
            </a:p>
          </p:txBody>
        </p:sp>
        <p:sp>
          <p:nvSpPr>
            <p:cNvPr id="36" name="TextBox 36"/>
            <p:cNvSpPr txBox="1"/>
            <p:nvPr/>
          </p:nvSpPr>
          <p:spPr>
            <a:xfrm>
              <a:off x="5143881" y="3703677"/>
              <a:ext cx="1803403" cy="263778"/>
            </a:xfrm>
            <a:prstGeom prst="rect">
              <a:avLst/>
            </a:prstGeom>
          </p:spPr>
          <p:txBody>
            <a:bodyPr lIns="0" tIns="0" rIns="0" bIns="0" rtlCol="0" anchor="t">
              <a:spAutoFit/>
            </a:bodyPr>
            <a:lstStyle/>
            <a:p>
              <a:pPr>
                <a:lnSpc>
                  <a:spcPts val="1776"/>
                </a:lnSpc>
              </a:pPr>
              <a:r>
                <a:rPr lang="en-US" sz="1200" dirty="0">
                  <a:solidFill>
                    <a:srgbClr val="000000"/>
                  </a:solidFill>
                  <a:latin typeface="Canva Sans Medium"/>
                </a:rPr>
                <a:t>PER 1/4 TSP</a:t>
              </a:r>
            </a:p>
          </p:txBody>
        </p:sp>
        <p:sp>
          <p:nvSpPr>
            <p:cNvPr id="37" name="Freeform 37"/>
            <p:cNvSpPr/>
            <p:nvPr/>
          </p:nvSpPr>
          <p:spPr>
            <a:xfrm>
              <a:off x="5066637" y="4646233"/>
              <a:ext cx="2094288" cy="844658"/>
            </a:xfrm>
            <a:custGeom>
              <a:avLst/>
              <a:gdLst/>
              <a:ahLst/>
              <a:cxnLst/>
              <a:rect l="l" t="t" r="r" b="b"/>
              <a:pathLst>
                <a:path w="2094288" h="844658">
                  <a:moveTo>
                    <a:pt x="0" y="0"/>
                  </a:moveTo>
                  <a:lnTo>
                    <a:pt x="2094289" y="0"/>
                  </a:lnTo>
                  <a:lnTo>
                    <a:pt x="2094289" y="844658"/>
                  </a:lnTo>
                  <a:lnTo>
                    <a:pt x="0" y="844658"/>
                  </a:lnTo>
                  <a:lnTo>
                    <a:pt x="0" y="0"/>
                  </a:lnTo>
                  <a:close/>
                </a:path>
              </a:pathLst>
            </a:custGeom>
            <a:blipFill>
              <a:blip r:embed="rId24" cstate="email">
                <a:extLst>
                  <a:ext uri="{28A0092B-C50C-407E-A947-70E740481C1C}">
                    <a14:useLocalDpi xmlns:a14="http://schemas.microsoft.com/office/drawing/2010/main"/>
                  </a:ext>
                </a:extLst>
              </a:blip>
              <a:stretch>
                <a:fillRect/>
              </a:stretch>
            </a:blipFill>
            <a:ln w="14288" cap="sq">
              <a:solidFill>
                <a:srgbClr val="000000"/>
              </a:solidFill>
              <a:prstDash val="solid"/>
              <a:miter/>
            </a:ln>
          </p:spPr>
          <p:txBody>
            <a:bodyPr/>
            <a:lstStyle/>
            <a:p>
              <a:endParaRPr lang="en-US" dirty="0"/>
            </a:p>
          </p:txBody>
        </p:sp>
        <p:sp>
          <p:nvSpPr>
            <p:cNvPr id="38" name="Freeform 38"/>
            <p:cNvSpPr/>
            <p:nvPr/>
          </p:nvSpPr>
          <p:spPr>
            <a:xfrm>
              <a:off x="2637852" y="0"/>
              <a:ext cx="1975883" cy="3611520"/>
            </a:xfrm>
            <a:custGeom>
              <a:avLst/>
              <a:gdLst/>
              <a:ahLst/>
              <a:cxnLst/>
              <a:rect l="l" t="t" r="r" b="b"/>
              <a:pathLst>
                <a:path w="1975883" h="3611520">
                  <a:moveTo>
                    <a:pt x="0" y="0"/>
                  </a:moveTo>
                  <a:lnTo>
                    <a:pt x="1975883" y="0"/>
                  </a:lnTo>
                  <a:lnTo>
                    <a:pt x="1975883" y="3611520"/>
                  </a:lnTo>
                  <a:lnTo>
                    <a:pt x="0" y="3611520"/>
                  </a:lnTo>
                  <a:lnTo>
                    <a:pt x="0" y="0"/>
                  </a:lnTo>
                  <a:close/>
                </a:path>
              </a:pathLst>
            </a:custGeom>
            <a:blipFill>
              <a:blip r:embed="rId25"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39" name="Freeform 39"/>
            <p:cNvSpPr/>
            <p:nvPr/>
          </p:nvSpPr>
          <p:spPr>
            <a:xfrm>
              <a:off x="2645937" y="3967455"/>
              <a:ext cx="1959712" cy="585379"/>
            </a:xfrm>
            <a:custGeom>
              <a:avLst/>
              <a:gdLst/>
              <a:ahLst/>
              <a:cxnLst/>
              <a:rect l="l" t="t" r="r" b="b"/>
              <a:pathLst>
                <a:path w="1959712" h="585379">
                  <a:moveTo>
                    <a:pt x="0" y="0"/>
                  </a:moveTo>
                  <a:lnTo>
                    <a:pt x="1959712" y="0"/>
                  </a:lnTo>
                  <a:lnTo>
                    <a:pt x="1959712" y="585379"/>
                  </a:lnTo>
                  <a:lnTo>
                    <a:pt x="0" y="585379"/>
                  </a:lnTo>
                  <a:lnTo>
                    <a:pt x="0" y="0"/>
                  </a:lnTo>
                  <a:close/>
                </a:path>
              </a:pathLst>
            </a:custGeom>
            <a:blipFill>
              <a:blip r:embed="rId26" cstate="email">
                <a:extLst>
                  <a:ext uri="{28A0092B-C50C-407E-A947-70E740481C1C}">
                    <a14:useLocalDpi xmlns:a14="http://schemas.microsoft.com/office/drawing/2010/main"/>
                  </a:ext>
                </a:extLst>
              </a:blip>
              <a:stretch>
                <a:fillRect l="-2058"/>
              </a:stretch>
            </a:blipFill>
            <a:ln w="14288" cap="sq">
              <a:solidFill>
                <a:srgbClr val="000000"/>
              </a:solidFill>
              <a:prstDash val="solid"/>
              <a:miter/>
            </a:ln>
          </p:spPr>
          <p:txBody>
            <a:bodyPr/>
            <a:lstStyle/>
            <a:p>
              <a:endParaRPr lang="en-US" dirty="0"/>
            </a:p>
          </p:txBody>
        </p:sp>
        <p:sp>
          <p:nvSpPr>
            <p:cNvPr id="40" name="TextBox 40"/>
            <p:cNvSpPr txBox="1"/>
            <p:nvPr/>
          </p:nvSpPr>
          <p:spPr>
            <a:xfrm>
              <a:off x="2645937" y="3703677"/>
              <a:ext cx="1803403" cy="263778"/>
            </a:xfrm>
            <a:prstGeom prst="rect">
              <a:avLst/>
            </a:prstGeom>
          </p:spPr>
          <p:txBody>
            <a:bodyPr lIns="0" tIns="0" rIns="0" bIns="0" rtlCol="0" anchor="t">
              <a:spAutoFit/>
            </a:bodyPr>
            <a:lstStyle/>
            <a:p>
              <a:pPr>
                <a:lnSpc>
                  <a:spcPts val="1776"/>
                </a:lnSpc>
              </a:pPr>
              <a:r>
                <a:rPr lang="en-US" sz="1200" dirty="0">
                  <a:solidFill>
                    <a:srgbClr val="000000"/>
                  </a:solidFill>
                  <a:latin typeface="Canva Sans Medium"/>
                </a:rPr>
                <a:t>PER 1/4 TSP</a:t>
              </a:r>
            </a:p>
          </p:txBody>
        </p:sp>
        <p:sp>
          <p:nvSpPr>
            <p:cNvPr id="41" name="Freeform 41"/>
            <p:cNvSpPr/>
            <p:nvPr/>
          </p:nvSpPr>
          <p:spPr>
            <a:xfrm>
              <a:off x="2578649" y="4614212"/>
              <a:ext cx="2094288" cy="876679"/>
            </a:xfrm>
            <a:custGeom>
              <a:avLst/>
              <a:gdLst/>
              <a:ahLst/>
              <a:cxnLst/>
              <a:rect l="l" t="t" r="r" b="b"/>
              <a:pathLst>
                <a:path w="2094288" h="876679">
                  <a:moveTo>
                    <a:pt x="0" y="0"/>
                  </a:moveTo>
                  <a:lnTo>
                    <a:pt x="2094288" y="0"/>
                  </a:lnTo>
                  <a:lnTo>
                    <a:pt x="2094288" y="876679"/>
                  </a:lnTo>
                  <a:lnTo>
                    <a:pt x="0" y="876679"/>
                  </a:lnTo>
                  <a:lnTo>
                    <a:pt x="0" y="0"/>
                  </a:lnTo>
                  <a:close/>
                </a:path>
              </a:pathLst>
            </a:custGeom>
            <a:blipFill>
              <a:blip r:embed="rId27" cstate="email">
                <a:extLst>
                  <a:ext uri="{28A0092B-C50C-407E-A947-70E740481C1C}">
                    <a14:useLocalDpi xmlns:a14="http://schemas.microsoft.com/office/drawing/2010/main"/>
                  </a:ext>
                </a:extLst>
              </a:blip>
              <a:stretch>
                <a:fillRect/>
              </a:stretch>
            </a:blipFill>
            <a:ln w="14288" cap="sq">
              <a:solidFill>
                <a:srgbClr val="000000"/>
              </a:solidFill>
              <a:prstDash val="solid"/>
              <a:miter/>
            </a:ln>
          </p:spPr>
          <p:txBody>
            <a:bodyPr/>
            <a:lstStyle/>
            <a:p>
              <a:endParaRPr lang="en-US" dirty="0"/>
            </a:p>
          </p:txBody>
        </p:sp>
      </p:grpSp>
      <p:sp>
        <p:nvSpPr>
          <p:cNvPr id="42" name="TextBox 42"/>
          <p:cNvSpPr txBox="1"/>
          <p:nvPr/>
        </p:nvSpPr>
        <p:spPr>
          <a:xfrm>
            <a:off x="839945" y="746101"/>
            <a:ext cx="16955323" cy="851535"/>
          </a:xfrm>
          <a:prstGeom prst="rect">
            <a:avLst/>
          </a:prstGeom>
        </p:spPr>
        <p:txBody>
          <a:bodyPr lIns="0" tIns="0" rIns="0" bIns="0" rtlCol="0" anchor="t">
            <a:spAutoFit/>
          </a:bodyPr>
          <a:lstStyle/>
          <a:p>
            <a:pPr>
              <a:lnSpc>
                <a:spcPts val="6510"/>
              </a:lnSpc>
            </a:pPr>
            <a:r>
              <a:rPr lang="en-US" sz="6200" dirty="0">
                <a:solidFill>
                  <a:srgbClr val="FFFFFF"/>
                </a:solidFill>
                <a:latin typeface="Canva Sans Bold"/>
              </a:rPr>
              <a:t>CANNED FRUIT, SWEETENERS, SALT, OILS</a:t>
            </a:r>
          </a:p>
        </p:txBody>
      </p:sp>
      <p:sp>
        <p:nvSpPr>
          <p:cNvPr id="43" name="TextBox 43"/>
          <p:cNvSpPr txBox="1"/>
          <p:nvPr/>
        </p:nvSpPr>
        <p:spPr>
          <a:xfrm>
            <a:off x="1028700" y="2731431"/>
            <a:ext cx="7294079" cy="575945"/>
          </a:xfrm>
          <a:prstGeom prst="rect">
            <a:avLst/>
          </a:prstGeom>
        </p:spPr>
        <p:txBody>
          <a:bodyPr lIns="0" tIns="0" rIns="0" bIns="0" rtlCol="0" anchor="t">
            <a:spAutoFit/>
          </a:bodyPr>
          <a:lstStyle/>
          <a:p>
            <a:pPr marL="367034" lvl="1" indent="-183517">
              <a:lnSpc>
                <a:spcPts val="2380"/>
              </a:lnSpc>
              <a:buFont typeface="Arial"/>
              <a:buChar char="•"/>
            </a:pPr>
            <a:r>
              <a:rPr lang="en-US" sz="1700" dirty="0">
                <a:solidFill>
                  <a:srgbClr val="000000"/>
                </a:solidFill>
                <a:latin typeface="Canva Sans Italics"/>
              </a:rPr>
              <a:t>Generally</a:t>
            </a:r>
            <a:r>
              <a:rPr lang="en-US" sz="1700" dirty="0">
                <a:solidFill>
                  <a:srgbClr val="000000"/>
                </a:solidFill>
                <a:latin typeface="Canva Sans"/>
              </a:rPr>
              <a:t>, less expensive</a:t>
            </a:r>
          </a:p>
          <a:p>
            <a:pPr marL="367034" lvl="1" indent="-183517">
              <a:lnSpc>
                <a:spcPts val="2380"/>
              </a:lnSpc>
              <a:buFont typeface="Arial"/>
              <a:buChar char="•"/>
            </a:pPr>
            <a:r>
              <a:rPr lang="en-US" sz="1700" dirty="0">
                <a:solidFill>
                  <a:srgbClr val="000000"/>
                </a:solidFill>
                <a:latin typeface="Canva Sans"/>
              </a:rPr>
              <a:t>Use Guiding Stars and WIC-tags to identify the healthiest options</a:t>
            </a:r>
          </a:p>
        </p:txBody>
      </p:sp>
      <p:sp>
        <p:nvSpPr>
          <p:cNvPr id="44" name="TextBox 44"/>
          <p:cNvSpPr txBox="1"/>
          <p:nvPr/>
        </p:nvSpPr>
        <p:spPr>
          <a:xfrm>
            <a:off x="1028700" y="2270294"/>
            <a:ext cx="6029706" cy="413512"/>
          </a:xfrm>
          <a:prstGeom prst="rect">
            <a:avLst/>
          </a:prstGeom>
        </p:spPr>
        <p:txBody>
          <a:bodyPr lIns="0" tIns="0" rIns="0" bIns="0" rtlCol="0" anchor="t">
            <a:spAutoFit/>
          </a:bodyPr>
          <a:lstStyle/>
          <a:p>
            <a:pPr>
              <a:lnSpc>
                <a:spcPts val="3404"/>
              </a:lnSpc>
            </a:pPr>
            <a:r>
              <a:rPr lang="en-US" sz="2300" dirty="0">
                <a:solidFill>
                  <a:srgbClr val="000000"/>
                </a:solidFill>
                <a:latin typeface="Canva Sans Medium"/>
              </a:rPr>
              <a:t>CANNED FRUIT</a:t>
            </a:r>
          </a:p>
        </p:txBody>
      </p:sp>
      <p:sp>
        <p:nvSpPr>
          <p:cNvPr id="45" name="TextBox 45"/>
          <p:cNvSpPr txBox="1"/>
          <p:nvPr/>
        </p:nvSpPr>
        <p:spPr>
          <a:xfrm>
            <a:off x="1028700" y="3931690"/>
            <a:ext cx="6469289" cy="2213683"/>
          </a:xfrm>
          <a:prstGeom prst="rect">
            <a:avLst/>
          </a:prstGeom>
        </p:spPr>
        <p:txBody>
          <a:bodyPr lIns="0" tIns="0" rIns="0" bIns="0" rtlCol="0" anchor="t">
            <a:spAutoFit/>
          </a:bodyPr>
          <a:lstStyle/>
          <a:p>
            <a:pPr marL="367034" lvl="1" indent="-183517">
              <a:lnSpc>
                <a:spcPts val="2380"/>
              </a:lnSpc>
              <a:buFont typeface="Arial"/>
              <a:buChar char="•"/>
            </a:pPr>
            <a:r>
              <a:rPr lang="en-US" sz="1700" dirty="0">
                <a:solidFill>
                  <a:srgbClr val="000000"/>
                </a:solidFill>
                <a:latin typeface="Canva Sans"/>
              </a:rPr>
              <a:t>If the group is interested, discuss the difference between caloric and non-caloric sweeteners </a:t>
            </a:r>
          </a:p>
          <a:p>
            <a:pPr marL="647710" lvl="2" indent="-215903">
              <a:lnSpc>
                <a:spcPts val="2100"/>
              </a:lnSpc>
              <a:buFont typeface="Arial"/>
              <a:buChar char="⚬"/>
            </a:pPr>
            <a:r>
              <a:rPr lang="en-US" sz="1500" dirty="0">
                <a:solidFill>
                  <a:srgbClr val="000000"/>
                </a:solidFill>
                <a:latin typeface="Canva Sans Bold"/>
              </a:rPr>
              <a:t>Caloric </a:t>
            </a:r>
            <a:r>
              <a:rPr lang="en-US" sz="1500" dirty="0">
                <a:solidFill>
                  <a:srgbClr val="000000"/>
                </a:solidFill>
                <a:latin typeface="Canva Sans"/>
              </a:rPr>
              <a:t>- all sugars (white, brown, raw, powdered, date), honey, agave, maple syrup, sugar-blends</a:t>
            </a:r>
          </a:p>
          <a:p>
            <a:pPr marL="971565" lvl="3" indent="-242891">
              <a:lnSpc>
                <a:spcPts val="2100"/>
              </a:lnSpc>
              <a:buFont typeface="Arial"/>
              <a:buChar char="￭"/>
            </a:pPr>
            <a:r>
              <a:rPr lang="en-US" sz="1500" dirty="0">
                <a:solidFill>
                  <a:srgbClr val="000000"/>
                </a:solidFill>
                <a:latin typeface="Canva Sans Medium Italics"/>
              </a:rPr>
              <a:t>ALL </a:t>
            </a:r>
            <a:r>
              <a:rPr lang="en-US" sz="1500" dirty="0">
                <a:solidFill>
                  <a:srgbClr val="000000"/>
                </a:solidFill>
                <a:latin typeface="Canva Sans"/>
              </a:rPr>
              <a:t>are sugar (~4 grams of carbohydrate per teaspoon)</a:t>
            </a:r>
          </a:p>
          <a:p>
            <a:pPr marL="647710" lvl="2" indent="-215903">
              <a:lnSpc>
                <a:spcPts val="2100"/>
              </a:lnSpc>
              <a:buFont typeface="Arial"/>
              <a:buChar char="⚬"/>
            </a:pPr>
            <a:r>
              <a:rPr lang="en-US" sz="1500" dirty="0">
                <a:solidFill>
                  <a:srgbClr val="000000"/>
                </a:solidFill>
                <a:latin typeface="Canva Sans Bold"/>
              </a:rPr>
              <a:t>Non-Caloric</a:t>
            </a:r>
            <a:r>
              <a:rPr lang="en-US" sz="1500" dirty="0">
                <a:solidFill>
                  <a:srgbClr val="000000"/>
                </a:solidFill>
                <a:latin typeface="Canva Sans"/>
              </a:rPr>
              <a:t> - sucralose (Splenda), aspartame (equal), saccharin (sweet-n-low), stevia, monk-fruit, FL zero-calorie sweetener</a:t>
            </a:r>
          </a:p>
        </p:txBody>
      </p:sp>
      <p:sp>
        <p:nvSpPr>
          <p:cNvPr id="46" name="TextBox 46"/>
          <p:cNvSpPr txBox="1"/>
          <p:nvPr/>
        </p:nvSpPr>
        <p:spPr>
          <a:xfrm>
            <a:off x="1028700" y="3470553"/>
            <a:ext cx="6029706" cy="413512"/>
          </a:xfrm>
          <a:prstGeom prst="rect">
            <a:avLst/>
          </a:prstGeom>
        </p:spPr>
        <p:txBody>
          <a:bodyPr lIns="0" tIns="0" rIns="0" bIns="0" rtlCol="0" anchor="t">
            <a:spAutoFit/>
          </a:bodyPr>
          <a:lstStyle/>
          <a:p>
            <a:pPr>
              <a:lnSpc>
                <a:spcPts val="3404"/>
              </a:lnSpc>
            </a:pPr>
            <a:r>
              <a:rPr lang="en-US" sz="2300" dirty="0">
                <a:solidFill>
                  <a:srgbClr val="000000"/>
                </a:solidFill>
                <a:latin typeface="Canva Sans Medium"/>
              </a:rPr>
              <a:t>SWEETENERS</a:t>
            </a:r>
          </a:p>
        </p:txBody>
      </p:sp>
      <p:sp>
        <p:nvSpPr>
          <p:cNvPr id="47" name="TextBox 47"/>
          <p:cNvSpPr txBox="1"/>
          <p:nvPr/>
        </p:nvSpPr>
        <p:spPr>
          <a:xfrm>
            <a:off x="1028700" y="6392505"/>
            <a:ext cx="6475282" cy="1461770"/>
          </a:xfrm>
          <a:prstGeom prst="rect">
            <a:avLst/>
          </a:prstGeom>
        </p:spPr>
        <p:txBody>
          <a:bodyPr lIns="0" tIns="0" rIns="0" bIns="0" rtlCol="0" anchor="t">
            <a:spAutoFit/>
          </a:bodyPr>
          <a:lstStyle/>
          <a:p>
            <a:pPr marL="367034" lvl="1" indent="-183517">
              <a:lnSpc>
                <a:spcPts val="2380"/>
              </a:lnSpc>
              <a:buFont typeface="Arial"/>
              <a:buChar char="•"/>
            </a:pPr>
            <a:r>
              <a:rPr lang="en-US" sz="1700" dirty="0">
                <a:solidFill>
                  <a:srgbClr val="000000"/>
                </a:solidFill>
                <a:latin typeface="Canva Sans"/>
              </a:rPr>
              <a:t>A source of sodium, ideal to limit</a:t>
            </a:r>
          </a:p>
          <a:p>
            <a:pPr marL="367034" lvl="1" indent="-183517">
              <a:lnSpc>
                <a:spcPts val="2380"/>
              </a:lnSpc>
              <a:buFont typeface="Arial"/>
              <a:buChar char="•"/>
            </a:pPr>
            <a:r>
              <a:rPr lang="en-US" sz="1700" dirty="0">
                <a:solidFill>
                  <a:srgbClr val="000000"/>
                </a:solidFill>
                <a:latin typeface="Canva Sans"/>
              </a:rPr>
              <a:t>Point out other herbs, spices, and salt-free blends</a:t>
            </a:r>
          </a:p>
          <a:p>
            <a:pPr marL="367034" lvl="1" indent="-183517">
              <a:lnSpc>
                <a:spcPts val="2380"/>
              </a:lnSpc>
              <a:buFont typeface="Arial"/>
              <a:buChar char="•"/>
            </a:pPr>
            <a:r>
              <a:rPr lang="en-US" sz="1700" dirty="0">
                <a:solidFill>
                  <a:srgbClr val="000000"/>
                </a:solidFill>
                <a:latin typeface="Canva Sans"/>
              </a:rPr>
              <a:t>Variety of “salts” available have little nutrition difference (all contain sodium) but can vary widely in cost</a:t>
            </a:r>
          </a:p>
          <a:p>
            <a:pPr marL="367034" lvl="1" indent="-183517">
              <a:lnSpc>
                <a:spcPts val="2380"/>
              </a:lnSpc>
              <a:buFont typeface="Arial"/>
              <a:buChar char="•"/>
            </a:pPr>
            <a:r>
              <a:rPr lang="en-US" sz="1700" dirty="0">
                <a:solidFill>
                  <a:srgbClr val="000000"/>
                </a:solidFill>
                <a:latin typeface="Canva Sans"/>
              </a:rPr>
              <a:t>Coarser (larger grain) salts may help you use less</a:t>
            </a:r>
          </a:p>
        </p:txBody>
      </p:sp>
      <p:sp>
        <p:nvSpPr>
          <p:cNvPr id="48" name="TextBox 48"/>
          <p:cNvSpPr txBox="1"/>
          <p:nvPr/>
        </p:nvSpPr>
        <p:spPr>
          <a:xfrm>
            <a:off x="1028700" y="5931368"/>
            <a:ext cx="6029706" cy="413512"/>
          </a:xfrm>
          <a:prstGeom prst="rect">
            <a:avLst/>
          </a:prstGeom>
        </p:spPr>
        <p:txBody>
          <a:bodyPr lIns="0" tIns="0" rIns="0" bIns="0" rtlCol="0" anchor="t">
            <a:spAutoFit/>
          </a:bodyPr>
          <a:lstStyle/>
          <a:p>
            <a:pPr>
              <a:lnSpc>
                <a:spcPts val="3404"/>
              </a:lnSpc>
            </a:pPr>
            <a:r>
              <a:rPr lang="en-US" sz="2300" dirty="0">
                <a:solidFill>
                  <a:srgbClr val="000000"/>
                </a:solidFill>
                <a:latin typeface="Canva Sans Medium"/>
              </a:rPr>
              <a:t>SALT</a:t>
            </a:r>
          </a:p>
        </p:txBody>
      </p:sp>
      <p:sp>
        <p:nvSpPr>
          <p:cNvPr id="49" name="TextBox 49"/>
          <p:cNvSpPr txBox="1"/>
          <p:nvPr/>
        </p:nvSpPr>
        <p:spPr>
          <a:xfrm>
            <a:off x="1028700" y="8401136"/>
            <a:ext cx="6714260" cy="1111884"/>
          </a:xfrm>
          <a:prstGeom prst="rect">
            <a:avLst/>
          </a:prstGeom>
        </p:spPr>
        <p:txBody>
          <a:bodyPr lIns="0" tIns="0" rIns="0" bIns="0" rtlCol="0" anchor="t">
            <a:spAutoFit/>
          </a:bodyPr>
          <a:lstStyle/>
          <a:p>
            <a:pPr marL="367034" lvl="1" indent="-183517">
              <a:lnSpc>
                <a:spcPts val="2380"/>
              </a:lnSpc>
              <a:buFont typeface="Arial"/>
              <a:buChar char="•"/>
            </a:pPr>
            <a:r>
              <a:rPr lang="en-US" sz="1700" dirty="0">
                <a:solidFill>
                  <a:srgbClr val="000000"/>
                </a:solidFill>
                <a:latin typeface="Canva Sans"/>
              </a:rPr>
              <a:t>Plant oils like olive and canola oil are healthy options</a:t>
            </a:r>
          </a:p>
          <a:p>
            <a:pPr marL="367034" lvl="1" indent="-183517">
              <a:lnSpc>
                <a:spcPts val="2380"/>
              </a:lnSpc>
              <a:buFont typeface="Arial"/>
              <a:buChar char="•"/>
            </a:pPr>
            <a:r>
              <a:rPr lang="en-US" sz="1700" dirty="0">
                <a:solidFill>
                  <a:srgbClr val="000000"/>
                </a:solidFill>
                <a:latin typeface="Canva Sans"/>
              </a:rPr>
              <a:t>Range of products and prices</a:t>
            </a:r>
          </a:p>
          <a:p>
            <a:pPr marL="647710" lvl="2" indent="-215903">
              <a:lnSpc>
                <a:spcPts val="2100"/>
              </a:lnSpc>
              <a:buFont typeface="Arial"/>
              <a:buChar char="⚬"/>
            </a:pPr>
            <a:r>
              <a:rPr lang="en-US" sz="1500" dirty="0">
                <a:solidFill>
                  <a:srgbClr val="000000"/>
                </a:solidFill>
                <a:latin typeface="Canva Sans"/>
              </a:rPr>
              <a:t>Store brand is usually lower in price</a:t>
            </a:r>
          </a:p>
          <a:p>
            <a:pPr marL="647710" lvl="2" indent="-215903">
              <a:lnSpc>
                <a:spcPts val="2100"/>
              </a:lnSpc>
              <a:buFont typeface="Arial"/>
              <a:buChar char="⚬"/>
            </a:pPr>
            <a:r>
              <a:rPr lang="en-US" sz="1500" dirty="0">
                <a:solidFill>
                  <a:srgbClr val="000000"/>
                </a:solidFill>
                <a:latin typeface="Canva Sans"/>
              </a:rPr>
              <a:t>A more refined oil can be used for all-purpose cooking</a:t>
            </a:r>
          </a:p>
        </p:txBody>
      </p:sp>
      <p:sp>
        <p:nvSpPr>
          <p:cNvPr id="50" name="TextBox 50"/>
          <p:cNvSpPr txBox="1"/>
          <p:nvPr/>
        </p:nvSpPr>
        <p:spPr>
          <a:xfrm>
            <a:off x="1028700" y="7939999"/>
            <a:ext cx="6029706" cy="413512"/>
          </a:xfrm>
          <a:prstGeom prst="rect">
            <a:avLst/>
          </a:prstGeom>
        </p:spPr>
        <p:txBody>
          <a:bodyPr lIns="0" tIns="0" rIns="0" bIns="0" rtlCol="0" anchor="t">
            <a:spAutoFit/>
          </a:bodyPr>
          <a:lstStyle/>
          <a:p>
            <a:pPr>
              <a:lnSpc>
                <a:spcPts val="3404"/>
              </a:lnSpc>
            </a:pPr>
            <a:r>
              <a:rPr lang="en-US" sz="2300" dirty="0">
                <a:solidFill>
                  <a:srgbClr val="000000"/>
                </a:solidFill>
                <a:latin typeface="Canva Sans Medium"/>
              </a:rPr>
              <a:t>OLIVE OIL</a:t>
            </a:r>
          </a:p>
        </p:txBody>
      </p:sp>
      <p:sp>
        <p:nvSpPr>
          <p:cNvPr id="51" name="TextBox 51"/>
          <p:cNvSpPr txBox="1"/>
          <p:nvPr/>
        </p:nvSpPr>
        <p:spPr>
          <a:xfrm>
            <a:off x="480261" y="9780973"/>
            <a:ext cx="3563292" cy="272415"/>
          </a:xfrm>
          <a:prstGeom prst="rect">
            <a:avLst/>
          </a:prstGeom>
        </p:spPr>
        <p:txBody>
          <a:bodyPr lIns="0" tIns="0" rIns="0" bIns="0" rtlCol="0" anchor="t">
            <a:spAutoFit/>
          </a:bodyPr>
          <a:lstStyle/>
          <a:p>
            <a:pPr>
              <a:lnSpc>
                <a:spcPts val="2399"/>
              </a:lnSpc>
            </a:pPr>
            <a:r>
              <a:rPr lang="en-US" sz="1599" dirty="0">
                <a:solidFill>
                  <a:srgbClr val="000000"/>
                </a:solidFill>
                <a:latin typeface="Canva Sans"/>
              </a:rPr>
              <a:t>Updated February, 2024</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457494"/>
            <a:ext cx="18288000" cy="1495425"/>
            <a:chOff x="0" y="0"/>
            <a:chExt cx="4816593" cy="393857"/>
          </a:xfrm>
        </p:grpSpPr>
        <p:sp>
          <p:nvSpPr>
            <p:cNvPr id="3" name="Freeform 3"/>
            <p:cNvSpPr/>
            <p:nvPr/>
          </p:nvSpPr>
          <p:spPr>
            <a:xfrm>
              <a:off x="0" y="0"/>
              <a:ext cx="4816592" cy="393857"/>
            </a:xfrm>
            <a:custGeom>
              <a:avLst/>
              <a:gdLst/>
              <a:ahLst/>
              <a:cxnLst/>
              <a:rect l="l" t="t" r="r" b="b"/>
              <a:pathLst>
                <a:path w="4816592" h="393857">
                  <a:moveTo>
                    <a:pt x="0" y="0"/>
                  </a:moveTo>
                  <a:lnTo>
                    <a:pt x="4816592" y="0"/>
                  </a:lnTo>
                  <a:lnTo>
                    <a:pt x="4816592" y="393857"/>
                  </a:lnTo>
                  <a:lnTo>
                    <a:pt x="0" y="393857"/>
                  </a:lnTo>
                  <a:close/>
                </a:path>
              </a:pathLst>
            </a:custGeom>
            <a:solidFill>
              <a:srgbClr val="3E649F"/>
            </a:solidFill>
          </p:spPr>
          <p:txBody>
            <a:bodyPr/>
            <a:lstStyle/>
            <a:p>
              <a:endParaRPr lang="en-US" dirty="0"/>
            </a:p>
          </p:txBody>
        </p:sp>
        <p:sp>
          <p:nvSpPr>
            <p:cNvPr id="4" name="TextBox 4"/>
            <p:cNvSpPr txBox="1"/>
            <p:nvPr/>
          </p:nvSpPr>
          <p:spPr>
            <a:xfrm>
              <a:off x="0" y="-47625"/>
              <a:ext cx="4816593" cy="441482"/>
            </a:xfrm>
            <a:prstGeom prst="rect">
              <a:avLst/>
            </a:prstGeom>
          </p:spPr>
          <p:txBody>
            <a:bodyPr lIns="50800" tIns="50800" rIns="50800" bIns="50800" rtlCol="0" anchor="ctr"/>
            <a:lstStyle/>
            <a:p>
              <a:pPr algn="ctr">
                <a:lnSpc>
                  <a:spcPts val="2479"/>
                </a:lnSpc>
              </a:pPr>
              <a:endParaRPr dirty="0"/>
            </a:p>
          </p:txBody>
        </p:sp>
      </p:grpSp>
      <p:grpSp>
        <p:nvGrpSpPr>
          <p:cNvPr id="5" name="Group 5"/>
          <p:cNvGrpSpPr/>
          <p:nvPr/>
        </p:nvGrpSpPr>
        <p:grpSpPr>
          <a:xfrm>
            <a:off x="15357705" y="7637029"/>
            <a:ext cx="4136867" cy="4136867"/>
            <a:chOff x="0" y="0"/>
            <a:chExt cx="812800" cy="812800"/>
          </a:xfrm>
        </p:grpSpPr>
        <p:sp>
          <p:nvSpPr>
            <p:cNvPr id="6" name="Freeform 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6F6F6"/>
              </a:solidFill>
              <a:prstDash val="solid"/>
              <a:miter/>
            </a:ln>
          </p:spPr>
          <p:txBody>
            <a:bodyPr/>
            <a:lstStyle/>
            <a:p>
              <a:endParaRPr lang="en-US" dirty="0"/>
            </a:p>
          </p:txBody>
        </p:sp>
        <p:sp>
          <p:nvSpPr>
            <p:cNvPr id="7" name="TextBox 7"/>
            <p:cNvSpPr txBox="1"/>
            <p:nvPr/>
          </p:nvSpPr>
          <p:spPr>
            <a:xfrm>
              <a:off x="76200" y="28575"/>
              <a:ext cx="660400" cy="708025"/>
            </a:xfrm>
            <a:prstGeom prst="rect">
              <a:avLst/>
            </a:prstGeom>
          </p:spPr>
          <p:txBody>
            <a:bodyPr lIns="50800" tIns="50800" rIns="50800" bIns="50800" rtlCol="0" anchor="ctr"/>
            <a:lstStyle/>
            <a:p>
              <a:pPr algn="ctr">
                <a:lnSpc>
                  <a:spcPts val="2479"/>
                </a:lnSpc>
              </a:pPr>
              <a:endParaRPr dirty="0"/>
            </a:p>
          </p:txBody>
        </p:sp>
      </p:grpSp>
      <p:grpSp>
        <p:nvGrpSpPr>
          <p:cNvPr id="8" name="Group 8"/>
          <p:cNvGrpSpPr/>
          <p:nvPr/>
        </p:nvGrpSpPr>
        <p:grpSpPr>
          <a:xfrm>
            <a:off x="9201464" y="2575366"/>
            <a:ext cx="8593804" cy="3047488"/>
            <a:chOff x="0" y="0"/>
            <a:chExt cx="11458406" cy="4063318"/>
          </a:xfrm>
        </p:grpSpPr>
        <p:sp>
          <p:nvSpPr>
            <p:cNvPr id="9" name="Freeform 9"/>
            <p:cNvSpPr/>
            <p:nvPr/>
          </p:nvSpPr>
          <p:spPr>
            <a:xfrm>
              <a:off x="1604547" y="0"/>
              <a:ext cx="1876049" cy="3042903"/>
            </a:xfrm>
            <a:custGeom>
              <a:avLst/>
              <a:gdLst/>
              <a:ahLst/>
              <a:cxnLst/>
              <a:rect l="l" t="t" r="r" b="b"/>
              <a:pathLst>
                <a:path w="1876049" h="3042903">
                  <a:moveTo>
                    <a:pt x="0" y="0"/>
                  </a:moveTo>
                  <a:lnTo>
                    <a:pt x="1876050" y="0"/>
                  </a:lnTo>
                  <a:lnTo>
                    <a:pt x="1876050" y="3042903"/>
                  </a:lnTo>
                  <a:lnTo>
                    <a:pt x="0" y="3042903"/>
                  </a:lnTo>
                  <a:lnTo>
                    <a:pt x="0" y="0"/>
                  </a:lnTo>
                  <a:close/>
                </a:path>
              </a:pathLst>
            </a:custGeom>
            <a:blipFill>
              <a:blip r:embed="rId3"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10" name="Freeform 10"/>
            <p:cNvSpPr/>
            <p:nvPr/>
          </p:nvSpPr>
          <p:spPr>
            <a:xfrm>
              <a:off x="4815417" y="0"/>
              <a:ext cx="1829219" cy="3042903"/>
            </a:xfrm>
            <a:custGeom>
              <a:avLst/>
              <a:gdLst/>
              <a:ahLst/>
              <a:cxnLst/>
              <a:rect l="l" t="t" r="r" b="b"/>
              <a:pathLst>
                <a:path w="1829219" h="3042903">
                  <a:moveTo>
                    <a:pt x="0" y="0"/>
                  </a:moveTo>
                  <a:lnTo>
                    <a:pt x="1829219" y="0"/>
                  </a:lnTo>
                  <a:lnTo>
                    <a:pt x="1829219" y="3042903"/>
                  </a:lnTo>
                  <a:lnTo>
                    <a:pt x="0" y="3042903"/>
                  </a:lnTo>
                  <a:lnTo>
                    <a:pt x="0" y="0"/>
                  </a:lnTo>
                  <a:close/>
                </a:path>
              </a:pathLst>
            </a:custGeom>
            <a:blipFill>
              <a:blip r:embed="rId4"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11" name="Freeform 11"/>
            <p:cNvSpPr/>
            <p:nvPr/>
          </p:nvSpPr>
          <p:spPr>
            <a:xfrm>
              <a:off x="7790788" y="0"/>
              <a:ext cx="1879543" cy="3042903"/>
            </a:xfrm>
            <a:custGeom>
              <a:avLst/>
              <a:gdLst/>
              <a:ahLst/>
              <a:cxnLst/>
              <a:rect l="l" t="t" r="r" b="b"/>
              <a:pathLst>
                <a:path w="1879543" h="3042903">
                  <a:moveTo>
                    <a:pt x="0" y="0"/>
                  </a:moveTo>
                  <a:lnTo>
                    <a:pt x="1879543" y="0"/>
                  </a:lnTo>
                  <a:lnTo>
                    <a:pt x="1879543" y="3042903"/>
                  </a:lnTo>
                  <a:lnTo>
                    <a:pt x="0" y="3042903"/>
                  </a:lnTo>
                  <a:lnTo>
                    <a:pt x="0" y="0"/>
                  </a:lnTo>
                  <a:close/>
                </a:path>
              </a:pathLst>
            </a:custGeom>
            <a:blipFill>
              <a:blip r:embed="rId5"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12" name="Freeform 12"/>
            <p:cNvSpPr/>
            <p:nvPr/>
          </p:nvSpPr>
          <p:spPr>
            <a:xfrm>
              <a:off x="0" y="3241676"/>
              <a:ext cx="3667617" cy="821642"/>
            </a:xfrm>
            <a:custGeom>
              <a:avLst/>
              <a:gdLst/>
              <a:ahLst/>
              <a:cxnLst/>
              <a:rect l="l" t="t" r="r" b="b"/>
              <a:pathLst>
                <a:path w="3667617" h="821642">
                  <a:moveTo>
                    <a:pt x="0" y="0"/>
                  </a:moveTo>
                  <a:lnTo>
                    <a:pt x="3667617" y="0"/>
                  </a:lnTo>
                  <a:lnTo>
                    <a:pt x="3667617" y="821642"/>
                  </a:lnTo>
                  <a:lnTo>
                    <a:pt x="0" y="821642"/>
                  </a:lnTo>
                  <a:lnTo>
                    <a:pt x="0" y="0"/>
                  </a:lnTo>
                  <a:close/>
                </a:path>
              </a:pathLst>
            </a:custGeom>
            <a:blipFill>
              <a:blip r:embed="rId6" cstate="email">
                <a:extLst>
                  <a:ext uri="{28A0092B-C50C-407E-A947-70E740481C1C}">
                    <a14:useLocalDpi xmlns:a14="http://schemas.microsoft.com/office/drawing/2010/main"/>
                  </a:ext>
                </a:extLst>
              </a:blip>
              <a:stretch>
                <a:fillRect/>
              </a:stretch>
            </a:blipFill>
            <a:ln w="14288" cap="sq">
              <a:solidFill>
                <a:srgbClr val="000000"/>
              </a:solidFill>
              <a:prstDash val="solid"/>
              <a:miter/>
            </a:ln>
          </p:spPr>
          <p:txBody>
            <a:bodyPr/>
            <a:lstStyle/>
            <a:p>
              <a:endParaRPr lang="en-US" dirty="0"/>
            </a:p>
          </p:txBody>
        </p:sp>
        <p:sp>
          <p:nvSpPr>
            <p:cNvPr id="13" name="Freeform 13"/>
            <p:cNvSpPr/>
            <p:nvPr/>
          </p:nvSpPr>
          <p:spPr>
            <a:xfrm>
              <a:off x="7790788" y="3241676"/>
              <a:ext cx="3667617" cy="821642"/>
            </a:xfrm>
            <a:custGeom>
              <a:avLst/>
              <a:gdLst/>
              <a:ahLst/>
              <a:cxnLst/>
              <a:rect l="l" t="t" r="r" b="b"/>
              <a:pathLst>
                <a:path w="3667617" h="821642">
                  <a:moveTo>
                    <a:pt x="0" y="0"/>
                  </a:moveTo>
                  <a:lnTo>
                    <a:pt x="3667618" y="0"/>
                  </a:lnTo>
                  <a:lnTo>
                    <a:pt x="3667618" y="821642"/>
                  </a:lnTo>
                  <a:lnTo>
                    <a:pt x="0" y="821642"/>
                  </a:lnTo>
                  <a:lnTo>
                    <a:pt x="0" y="0"/>
                  </a:lnTo>
                  <a:close/>
                </a:path>
              </a:pathLst>
            </a:custGeom>
            <a:blipFill>
              <a:blip r:embed="rId7" cstate="email">
                <a:extLst>
                  <a:ext uri="{28A0092B-C50C-407E-A947-70E740481C1C}">
                    <a14:useLocalDpi xmlns:a14="http://schemas.microsoft.com/office/drawing/2010/main"/>
                  </a:ext>
                </a:extLst>
              </a:blip>
              <a:stretch>
                <a:fillRect/>
              </a:stretch>
            </a:blipFill>
            <a:ln w="14288" cap="sq">
              <a:solidFill>
                <a:srgbClr val="000000"/>
              </a:solidFill>
              <a:prstDash val="solid"/>
              <a:miter/>
            </a:ln>
          </p:spPr>
          <p:txBody>
            <a:bodyPr/>
            <a:lstStyle/>
            <a:p>
              <a:endParaRPr lang="en-US" dirty="0"/>
            </a:p>
          </p:txBody>
        </p:sp>
        <p:sp>
          <p:nvSpPr>
            <p:cNvPr id="14" name="Freeform 14"/>
            <p:cNvSpPr/>
            <p:nvPr/>
          </p:nvSpPr>
          <p:spPr>
            <a:xfrm>
              <a:off x="3896217" y="3241676"/>
              <a:ext cx="3667617" cy="821642"/>
            </a:xfrm>
            <a:custGeom>
              <a:avLst/>
              <a:gdLst/>
              <a:ahLst/>
              <a:cxnLst/>
              <a:rect l="l" t="t" r="r" b="b"/>
              <a:pathLst>
                <a:path w="3667617" h="821642">
                  <a:moveTo>
                    <a:pt x="0" y="0"/>
                  </a:moveTo>
                  <a:lnTo>
                    <a:pt x="3667618" y="0"/>
                  </a:lnTo>
                  <a:lnTo>
                    <a:pt x="3667618" y="821642"/>
                  </a:lnTo>
                  <a:lnTo>
                    <a:pt x="0" y="821642"/>
                  </a:lnTo>
                  <a:lnTo>
                    <a:pt x="0" y="0"/>
                  </a:lnTo>
                  <a:close/>
                </a:path>
              </a:pathLst>
            </a:custGeom>
            <a:blipFill>
              <a:blip r:embed="rId8" cstate="email">
                <a:extLst>
                  <a:ext uri="{28A0092B-C50C-407E-A947-70E740481C1C}">
                    <a14:useLocalDpi xmlns:a14="http://schemas.microsoft.com/office/drawing/2010/main"/>
                  </a:ext>
                </a:extLst>
              </a:blip>
              <a:stretch>
                <a:fillRect/>
              </a:stretch>
            </a:blipFill>
            <a:ln w="14288" cap="sq">
              <a:solidFill>
                <a:srgbClr val="000000"/>
              </a:solidFill>
              <a:prstDash val="solid"/>
              <a:miter/>
            </a:ln>
          </p:spPr>
          <p:txBody>
            <a:bodyPr/>
            <a:lstStyle/>
            <a:p>
              <a:endParaRPr lang="en-US" dirty="0"/>
            </a:p>
          </p:txBody>
        </p:sp>
      </p:grpSp>
      <p:sp>
        <p:nvSpPr>
          <p:cNvPr id="15" name="TextBox 15"/>
          <p:cNvSpPr txBox="1"/>
          <p:nvPr/>
        </p:nvSpPr>
        <p:spPr>
          <a:xfrm>
            <a:off x="1028700" y="2863174"/>
            <a:ext cx="6029706" cy="3014345"/>
          </a:xfrm>
          <a:prstGeom prst="rect">
            <a:avLst/>
          </a:prstGeom>
        </p:spPr>
        <p:txBody>
          <a:bodyPr lIns="0" tIns="0" rIns="0" bIns="0" rtlCol="0" anchor="t">
            <a:spAutoFit/>
          </a:bodyPr>
          <a:lstStyle/>
          <a:p>
            <a:pPr marL="388623" lvl="1" indent="-194312">
              <a:lnSpc>
                <a:spcPts val="2520"/>
              </a:lnSpc>
              <a:buFont typeface="Arial"/>
              <a:buChar char="•"/>
            </a:pPr>
            <a:r>
              <a:rPr lang="en-US" sz="1800" dirty="0">
                <a:solidFill>
                  <a:srgbClr val="000000"/>
                </a:solidFill>
                <a:latin typeface="Canva Sans"/>
              </a:rPr>
              <a:t>Highlight that beans are excellent sources of fiber, plan-protein, and other healthy nutrients, while being low in saturated fat</a:t>
            </a:r>
          </a:p>
          <a:p>
            <a:pPr marL="388623" lvl="1" indent="-194312">
              <a:lnSpc>
                <a:spcPts val="2520"/>
              </a:lnSpc>
              <a:buFont typeface="Arial"/>
              <a:buChar char="•"/>
            </a:pPr>
            <a:r>
              <a:rPr lang="en-US" sz="1800" dirty="0">
                <a:solidFill>
                  <a:srgbClr val="000000"/>
                </a:solidFill>
                <a:latin typeface="Canva Sans"/>
              </a:rPr>
              <a:t>Demonstrate difference in cost between dried and canned beans</a:t>
            </a:r>
          </a:p>
          <a:p>
            <a:pPr marL="388623" lvl="1" indent="-194312">
              <a:lnSpc>
                <a:spcPts val="2520"/>
              </a:lnSpc>
              <a:buFont typeface="Arial"/>
              <a:buChar char="•"/>
            </a:pPr>
            <a:r>
              <a:rPr lang="en-US" sz="1800" dirty="0">
                <a:solidFill>
                  <a:srgbClr val="000000"/>
                </a:solidFill>
                <a:latin typeface="Canva Sans"/>
              </a:rPr>
              <a:t>Demonstrate ways to limit sodium from canned beans</a:t>
            </a:r>
          </a:p>
          <a:p>
            <a:pPr marL="690889" lvl="2" indent="-230296">
              <a:lnSpc>
                <a:spcPts val="2240"/>
              </a:lnSpc>
              <a:buFont typeface="Arial"/>
              <a:buChar char="⚬"/>
            </a:pPr>
            <a:r>
              <a:rPr lang="en-US" sz="1600" dirty="0">
                <a:solidFill>
                  <a:srgbClr val="000000"/>
                </a:solidFill>
                <a:latin typeface="Canva Sans"/>
              </a:rPr>
              <a:t>Look for Guiding Stars</a:t>
            </a:r>
          </a:p>
          <a:p>
            <a:pPr marL="690889" lvl="2" indent="-230296">
              <a:lnSpc>
                <a:spcPts val="2240"/>
              </a:lnSpc>
              <a:buFont typeface="Arial"/>
              <a:buChar char="⚬"/>
            </a:pPr>
            <a:r>
              <a:rPr lang="en-US" sz="1600" dirty="0">
                <a:solidFill>
                  <a:srgbClr val="000000"/>
                </a:solidFill>
                <a:latin typeface="Canva Sans"/>
              </a:rPr>
              <a:t>“No salt added;” “Low sodium” </a:t>
            </a:r>
          </a:p>
          <a:p>
            <a:pPr marL="690889" lvl="2" indent="-230296">
              <a:lnSpc>
                <a:spcPts val="2240"/>
              </a:lnSpc>
              <a:buFont typeface="Arial"/>
              <a:buChar char="⚬"/>
            </a:pPr>
            <a:r>
              <a:rPr lang="en-US" sz="1600" dirty="0">
                <a:solidFill>
                  <a:srgbClr val="000000"/>
                </a:solidFill>
                <a:latin typeface="Canva Sans"/>
              </a:rPr>
              <a:t>Drain and rinse</a:t>
            </a:r>
          </a:p>
        </p:txBody>
      </p:sp>
      <p:sp>
        <p:nvSpPr>
          <p:cNvPr id="16" name="TextBox 16"/>
          <p:cNvSpPr txBox="1"/>
          <p:nvPr/>
        </p:nvSpPr>
        <p:spPr>
          <a:xfrm>
            <a:off x="1146638" y="6130450"/>
            <a:ext cx="6029706" cy="469519"/>
          </a:xfrm>
          <a:prstGeom prst="rect">
            <a:avLst/>
          </a:prstGeom>
        </p:spPr>
        <p:txBody>
          <a:bodyPr lIns="0" tIns="0" rIns="0" bIns="0" rtlCol="0" anchor="t">
            <a:spAutoFit/>
          </a:bodyPr>
          <a:lstStyle/>
          <a:p>
            <a:pPr>
              <a:lnSpc>
                <a:spcPts val="3847"/>
              </a:lnSpc>
            </a:pPr>
            <a:r>
              <a:rPr lang="en-US" sz="2599" dirty="0">
                <a:solidFill>
                  <a:srgbClr val="000000"/>
                </a:solidFill>
                <a:latin typeface="Canva Sans Medium"/>
              </a:rPr>
              <a:t>FISH</a:t>
            </a:r>
          </a:p>
        </p:txBody>
      </p:sp>
      <p:grpSp>
        <p:nvGrpSpPr>
          <p:cNvPr id="17" name="Group 17"/>
          <p:cNvGrpSpPr/>
          <p:nvPr/>
        </p:nvGrpSpPr>
        <p:grpSpPr>
          <a:xfrm>
            <a:off x="10666763" y="6344519"/>
            <a:ext cx="6592537" cy="2913781"/>
            <a:chOff x="0" y="0"/>
            <a:chExt cx="8790049" cy="3885041"/>
          </a:xfrm>
        </p:grpSpPr>
        <p:sp>
          <p:nvSpPr>
            <p:cNvPr id="18" name="Freeform 18"/>
            <p:cNvSpPr/>
            <p:nvPr/>
          </p:nvSpPr>
          <p:spPr>
            <a:xfrm>
              <a:off x="6558962" y="542116"/>
              <a:ext cx="2231088" cy="3342925"/>
            </a:xfrm>
            <a:custGeom>
              <a:avLst/>
              <a:gdLst/>
              <a:ahLst/>
              <a:cxnLst/>
              <a:rect l="l" t="t" r="r" b="b"/>
              <a:pathLst>
                <a:path w="2231088" h="3342925">
                  <a:moveTo>
                    <a:pt x="0" y="0"/>
                  </a:moveTo>
                  <a:lnTo>
                    <a:pt x="2231087" y="0"/>
                  </a:lnTo>
                  <a:lnTo>
                    <a:pt x="2231087" y="3342925"/>
                  </a:lnTo>
                  <a:lnTo>
                    <a:pt x="0" y="3342925"/>
                  </a:lnTo>
                  <a:lnTo>
                    <a:pt x="0" y="0"/>
                  </a:lnTo>
                  <a:close/>
                </a:path>
              </a:pathLst>
            </a:custGeom>
            <a:blipFill>
              <a:blip r:embed="rId9"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19" name="Freeform 19"/>
            <p:cNvSpPr/>
            <p:nvPr/>
          </p:nvSpPr>
          <p:spPr>
            <a:xfrm>
              <a:off x="4741944" y="2592226"/>
              <a:ext cx="2656208" cy="1090235"/>
            </a:xfrm>
            <a:custGeom>
              <a:avLst/>
              <a:gdLst/>
              <a:ahLst/>
              <a:cxnLst/>
              <a:rect l="l" t="t" r="r" b="b"/>
              <a:pathLst>
                <a:path w="2656208" h="1090235">
                  <a:moveTo>
                    <a:pt x="0" y="0"/>
                  </a:moveTo>
                  <a:lnTo>
                    <a:pt x="2656209" y="0"/>
                  </a:lnTo>
                  <a:lnTo>
                    <a:pt x="2656209" y="1090235"/>
                  </a:lnTo>
                  <a:lnTo>
                    <a:pt x="0" y="1090235"/>
                  </a:lnTo>
                  <a:lnTo>
                    <a:pt x="0" y="0"/>
                  </a:lnTo>
                  <a:close/>
                </a:path>
              </a:pathLst>
            </a:custGeom>
            <a:blipFill>
              <a:blip r:embed="rId10" cstate="email">
                <a:extLst>
                  <a:ext uri="{28A0092B-C50C-407E-A947-70E740481C1C}">
                    <a14:useLocalDpi xmlns:a14="http://schemas.microsoft.com/office/drawing/2010/main"/>
                  </a:ext>
                </a:extLst>
              </a:blip>
              <a:stretch>
                <a:fillRect/>
              </a:stretch>
            </a:blipFill>
            <a:ln w="14288" cap="sq">
              <a:solidFill>
                <a:srgbClr val="000000"/>
              </a:solidFill>
              <a:prstDash val="solid"/>
              <a:miter/>
            </a:ln>
          </p:spPr>
          <p:txBody>
            <a:bodyPr/>
            <a:lstStyle/>
            <a:p>
              <a:endParaRPr lang="en-US" dirty="0"/>
            </a:p>
          </p:txBody>
        </p:sp>
        <p:sp>
          <p:nvSpPr>
            <p:cNvPr id="20" name="Freeform 20"/>
            <p:cNvSpPr/>
            <p:nvPr/>
          </p:nvSpPr>
          <p:spPr>
            <a:xfrm>
              <a:off x="6193406" y="2000882"/>
              <a:ext cx="731111" cy="782119"/>
            </a:xfrm>
            <a:custGeom>
              <a:avLst/>
              <a:gdLst/>
              <a:ahLst/>
              <a:cxnLst/>
              <a:rect l="l" t="t" r="r" b="b"/>
              <a:pathLst>
                <a:path w="731111" h="782119">
                  <a:moveTo>
                    <a:pt x="0" y="0"/>
                  </a:moveTo>
                  <a:lnTo>
                    <a:pt x="731111" y="0"/>
                  </a:lnTo>
                  <a:lnTo>
                    <a:pt x="731111" y="782119"/>
                  </a:lnTo>
                  <a:lnTo>
                    <a:pt x="0" y="782119"/>
                  </a:lnTo>
                  <a:lnTo>
                    <a:pt x="0" y="0"/>
                  </a:lnTo>
                  <a:close/>
                </a:path>
              </a:pathLst>
            </a:custGeom>
            <a:blipFill>
              <a:blip r:embed="rId11"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21" name="Freeform 21"/>
            <p:cNvSpPr/>
            <p:nvPr/>
          </p:nvSpPr>
          <p:spPr>
            <a:xfrm>
              <a:off x="0" y="266900"/>
              <a:ext cx="3440892" cy="3610590"/>
            </a:xfrm>
            <a:custGeom>
              <a:avLst/>
              <a:gdLst/>
              <a:ahLst/>
              <a:cxnLst/>
              <a:rect l="l" t="t" r="r" b="b"/>
              <a:pathLst>
                <a:path w="3440892" h="3610590">
                  <a:moveTo>
                    <a:pt x="0" y="0"/>
                  </a:moveTo>
                  <a:lnTo>
                    <a:pt x="3440892" y="0"/>
                  </a:lnTo>
                  <a:lnTo>
                    <a:pt x="3440892" y="3610590"/>
                  </a:lnTo>
                  <a:lnTo>
                    <a:pt x="0" y="3610590"/>
                  </a:lnTo>
                  <a:lnTo>
                    <a:pt x="0" y="0"/>
                  </a:lnTo>
                  <a:close/>
                </a:path>
              </a:pathLst>
            </a:custGeom>
            <a:blipFill>
              <a:blip r:embed="rId12" cstate="email">
                <a:extLst>
                  <a:ext uri="{28A0092B-C50C-407E-A947-70E740481C1C}">
                    <a14:useLocalDpi xmlns:a14="http://schemas.microsoft.com/office/drawing/2010/main"/>
                  </a:ext>
                </a:extLst>
              </a:blip>
              <a:stretch>
                <a:fillRect/>
              </a:stretch>
            </a:blipFill>
            <a:ln w="14288" cap="sq">
              <a:solidFill>
                <a:srgbClr val="000000"/>
              </a:solidFill>
              <a:prstDash val="solid"/>
              <a:miter/>
            </a:ln>
          </p:spPr>
          <p:txBody>
            <a:bodyPr/>
            <a:lstStyle/>
            <a:p>
              <a:endParaRPr lang="en-US" dirty="0"/>
            </a:p>
          </p:txBody>
        </p:sp>
        <p:sp>
          <p:nvSpPr>
            <p:cNvPr id="22" name="Freeform 22"/>
            <p:cNvSpPr/>
            <p:nvPr/>
          </p:nvSpPr>
          <p:spPr>
            <a:xfrm>
              <a:off x="2377551" y="0"/>
              <a:ext cx="3166056" cy="2000882"/>
            </a:xfrm>
            <a:custGeom>
              <a:avLst/>
              <a:gdLst/>
              <a:ahLst/>
              <a:cxnLst/>
              <a:rect l="l" t="t" r="r" b="b"/>
              <a:pathLst>
                <a:path w="3166056" h="2000882">
                  <a:moveTo>
                    <a:pt x="0" y="0"/>
                  </a:moveTo>
                  <a:lnTo>
                    <a:pt x="3166056" y="0"/>
                  </a:lnTo>
                  <a:lnTo>
                    <a:pt x="3166056" y="2000882"/>
                  </a:lnTo>
                  <a:lnTo>
                    <a:pt x="0" y="2000882"/>
                  </a:lnTo>
                  <a:lnTo>
                    <a:pt x="0" y="0"/>
                  </a:lnTo>
                  <a:close/>
                </a:path>
              </a:pathLst>
            </a:custGeom>
            <a:blipFill>
              <a:blip r:embed="rId13" cstate="email">
                <a:extLst>
                  <a:ext uri="{28A0092B-C50C-407E-A947-70E740481C1C}">
                    <a14:useLocalDpi xmlns:a14="http://schemas.microsoft.com/office/drawing/2010/main"/>
                  </a:ext>
                </a:extLst>
              </a:blip>
              <a:stretch>
                <a:fillRect/>
              </a:stretch>
            </a:blipFill>
            <a:ln w="14288" cap="sq">
              <a:solidFill>
                <a:srgbClr val="000000"/>
              </a:solidFill>
              <a:prstDash val="solid"/>
              <a:miter/>
            </a:ln>
          </p:spPr>
          <p:txBody>
            <a:bodyPr/>
            <a:lstStyle/>
            <a:p>
              <a:endParaRPr lang="en-US" dirty="0"/>
            </a:p>
          </p:txBody>
        </p:sp>
        <p:sp>
          <p:nvSpPr>
            <p:cNvPr id="23" name="Freeform 23"/>
            <p:cNvSpPr/>
            <p:nvPr/>
          </p:nvSpPr>
          <p:spPr>
            <a:xfrm>
              <a:off x="3075337" y="3102922"/>
              <a:ext cx="731111" cy="782119"/>
            </a:xfrm>
            <a:custGeom>
              <a:avLst/>
              <a:gdLst/>
              <a:ahLst/>
              <a:cxnLst/>
              <a:rect l="l" t="t" r="r" b="b"/>
              <a:pathLst>
                <a:path w="731111" h="782119">
                  <a:moveTo>
                    <a:pt x="0" y="0"/>
                  </a:moveTo>
                  <a:lnTo>
                    <a:pt x="731111" y="0"/>
                  </a:lnTo>
                  <a:lnTo>
                    <a:pt x="731111" y="782119"/>
                  </a:lnTo>
                  <a:lnTo>
                    <a:pt x="0" y="782119"/>
                  </a:lnTo>
                  <a:lnTo>
                    <a:pt x="0" y="0"/>
                  </a:lnTo>
                  <a:close/>
                </a:path>
              </a:pathLst>
            </a:custGeom>
            <a:blipFill>
              <a:blip r:embed="rId11" cstate="email">
                <a:extLst>
                  <a:ext uri="{28A0092B-C50C-407E-A947-70E740481C1C}">
                    <a14:useLocalDpi xmlns:a14="http://schemas.microsoft.com/office/drawing/2010/main"/>
                  </a:ext>
                </a:extLst>
              </a:blip>
              <a:stretch>
                <a:fillRect/>
              </a:stretch>
            </a:blipFill>
          </p:spPr>
          <p:txBody>
            <a:bodyPr/>
            <a:lstStyle/>
            <a:p>
              <a:endParaRPr lang="en-US" dirty="0"/>
            </a:p>
          </p:txBody>
        </p:sp>
        <p:grpSp>
          <p:nvGrpSpPr>
            <p:cNvPr id="24" name="Group 24"/>
            <p:cNvGrpSpPr/>
            <p:nvPr/>
          </p:nvGrpSpPr>
          <p:grpSpPr>
            <a:xfrm>
              <a:off x="3273070" y="500231"/>
              <a:ext cx="1204886" cy="513579"/>
              <a:chOff x="0" y="0"/>
              <a:chExt cx="238002" cy="101448"/>
            </a:xfrm>
          </p:grpSpPr>
          <p:sp>
            <p:nvSpPr>
              <p:cNvPr id="25" name="Freeform 25"/>
              <p:cNvSpPr/>
              <p:nvPr/>
            </p:nvSpPr>
            <p:spPr>
              <a:xfrm>
                <a:off x="0" y="0"/>
                <a:ext cx="238002" cy="101448"/>
              </a:xfrm>
              <a:custGeom>
                <a:avLst/>
                <a:gdLst/>
                <a:ahLst/>
                <a:cxnLst/>
                <a:rect l="l" t="t" r="r" b="b"/>
                <a:pathLst>
                  <a:path w="238002" h="101448">
                    <a:moveTo>
                      <a:pt x="50724" y="0"/>
                    </a:moveTo>
                    <a:lnTo>
                      <a:pt x="187278" y="0"/>
                    </a:lnTo>
                    <a:cubicBezTo>
                      <a:pt x="215292" y="0"/>
                      <a:pt x="238002" y="22710"/>
                      <a:pt x="238002" y="50724"/>
                    </a:cubicBezTo>
                    <a:lnTo>
                      <a:pt x="238002" y="50724"/>
                    </a:lnTo>
                    <a:cubicBezTo>
                      <a:pt x="238002" y="64177"/>
                      <a:pt x="232658" y="77079"/>
                      <a:pt x="223146" y="86591"/>
                    </a:cubicBezTo>
                    <a:cubicBezTo>
                      <a:pt x="213633" y="96104"/>
                      <a:pt x="200731" y="101448"/>
                      <a:pt x="187278" y="101448"/>
                    </a:cubicBezTo>
                    <a:lnTo>
                      <a:pt x="50724" y="101448"/>
                    </a:lnTo>
                    <a:cubicBezTo>
                      <a:pt x="22710" y="101448"/>
                      <a:pt x="0" y="78738"/>
                      <a:pt x="0" y="50724"/>
                    </a:cubicBezTo>
                    <a:lnTo>
                      <a:pt x="0" y="50724"/>
                    </a:lnTo>
                    <a:cubicBezTo>
                      <a:pt x="0" y="22710"/>
                      <a:pt x="22710" y="0"/>
                      <a:pt x="50724" y="0"/>
                    </a:cubicBezTo>
                    <a:close/>
                  </a:path>
                </a:pathLst>
              </a:custGeom>
              <a:solidFill>
                <a:srgbClr val="000000">
                  <a:alpha val="0"/>
                </a:srgbClr>
              </a:solidFill>
              <a:ln w="38100" cap="rnd">
                <a:solidFill>
                  <a:srgbClr val="FFC736"/>
                </a:solidFill>
                <a:prstDash val="solid"/>
                <a:round/>
              </a:ln>
            </p:spPr>
            <p:txBody>
              <a:bodyPr/>
              <a:lstStyle/>
              <a:p>
                <a:endParaRPr lang="en-US" dirty="0"/>
              </a:p>
            </p:txBody>
          </p:sp>
          <p:sp>
            <p:nvSpPr>
              <p:cNvPr id="26" name="TextBox 26"/>
              <p:cNvSpPr txBox="1"/>
              <p:nvPr/>
            </p:nvSpPr>
            <p:spPr>
              <a:xfrm>
                <a:off x="0" y="-47625"/>
                <a:ext cx="238002" cy="149073"/>
              </a:xfrm>
              <a:prstGeom prst="rect">
                <a:avLst/>
              </a:prstGeom>
            </p:spPr>
            <p:txBody>
              <a:bodyPr lIns="50800" tIns="50800" rIns="50800" bIns="50800" rtlCol="0" anchor="ctr"/>
              <a:lstStyle/>
              <a:p>
                <a:pPr algn="ctr">
                  <a:lnSpc>
                    <a:spcPts val="2479"/>
                  </a:lnSpc>
                </a:pPr>
                <a:endParaRPr dirty="0"/>
              </a:p>
            </p:txBody>
          </p:sp>
        </p:grpSp>
      </p:grpSp>
      <p:grpSp>
        <p:nvGrpSpPr>
          <p:cNvPr id="27" name="Group 27"/>
          <p:cNvGrpSpPr/>
          <p:nvPr/>
        </p:nvGrpSpPr>
        <p:grpSpPr>
          <a:xfrm>
            <a:off x="7921320" y="2378707"/>
            <a:ext cx="2200111" cy="2342160"/>
            <a:chOff x="0" y="0"/>
            <a:chExt cx="2933481" cy="3122880"/>
          </a:xfrm>
        </p:grpSpPr>
        <p:sp>
          <p:nvSpPr>
            <p:cNvPr id="28" name="Freeform 28"/>
            <p:cNvSpPr/>
            <p:nvPr/>
          </p:nvSpPr>
          <p:spPr>
            <a:xfrm>
              <a:off x="78385" y="0"/>
              <a:ext cx="2855095" cy="3122880"/>
            </a:xfrm>
            <a:custGeom>
              <a:avLst/>
              <a:gdLst/>
              <a:ahLst/>
              <a:cxnLst/>
              <a:rect l="l" t="t" r="r" b="b"/>
              <a:pathLst>
                <a:path w="2855095" h="3122880">
                  <a:moveTo>
                    <a:pt x="0" y="0"/>
                  </a:moveTo>
                  <a:lnTo>
                    <a:pt x="2855096" y="0"/>
                  </a:lnTo>
                  <a:lnTo>
                    <a:pt x="2855096" y="3122880"/>
                  </a:lnTo>
                  <a:lnTo>
                    <a:pt x="0" y="3122880"/>
                  </a:lnTo>
                  <a:lnTo>
                    <a:pt x="0" y="0"/>
                  </a:lnTo>
                  <a:close/>
                </a:path>
              </a:pathLst>
            </a:custGeom>
            <a:blipFill>
              <a:blip r:embed="rId14" cstate="email">
                <a:extLst>
                  <a:ext uri="{28A0092B-C50C-407E-A947-70E740481C1C}">
                    <a14:useLocalDpi xmlns:a14="http://schemas.microsoft.com/office/drawing/2010/main"/>
                  </a:ext>
                </a:extLst>
              </a:blip>
              <a:stretch>
                <a:fillRect/>
              </a:stretch>
            </a:blipFill>
            <a:ln w="14288" cap="sq">
              <a:solidFill>
                <a:srgbClr val="000000"/>
              </a:solidFill>
              <a:prstDash val="solid"/>
              <a:miter/>
            </a:ln>
          </p:spPr>
          <p:txBody>
            <a:bodyPr/>
            <a:lstStyle/>
            <a:p>
              <a:endParaRPr lang="en-US" dirty="0"/>
            </a:p>
          </p:txBody>
        </p:sp>
        <p:grpSp>
          <p:nvGrpSpPr>
            <p:cNvPr id="29" name="Group 29"/>
            <p:cNvGrpSpPr/>
            <p:nvPr/>
          </p:nvGrpSpPr>
          <p:grpSpPr>
            <a:xfrm>
              <a:off x="0" y="887324"/>
              <a:ext cx="1706859" cy="674116"/>
              <a:chOff x="0" y="0"/>
              <a:chExt cx="337157" cy="133159"/>
            </a:xfrm>
          </p:grpSpPr>
          <p:sp>
            <p:nvSpPr>
              <p:cNvPr id="30" name="Freeform 30"/>
              <p:cNvSpPr/>
              <p:nvPr/>
            </p:nvSpPr>
            <p:spPr>
              <a:xfrm>
                <a:off x="0" y="0"/>
                <a:ext cx="337157" cy="133159"/>
              </a:xfrm>
              <a:custGeom>
                <a:avLst/>
                <a:gdLst/>
                <a:ahLst/>
                <a:cxnLst/>
                <a:rect l="l" t="t" r="r" b="b"/>
                <a:pathLst>
                  <a:path w="337157" h="133159">
                    <a:moveTo>
                      <a:pt x="66579" y="0"/>
                    </a:moveTo>
                    <a:lnTo>
                      <a:pt x="270578" y="0"/>
                    </a:lnTo>
                    <a:cubicBezTo>
                      <a:pt x="307349" y="0"/>
                      <a:pt x="337157" y="29809"/>
                      <a:pt x="337157" y="66579"/>
                    </a:cubicBezTo>
                    <a:lnTo>
                      <a:pt x="337157" y="66579"/>
                    </a:lnTo>
                    <a:cubicBezTo>
                      <a:pt x="337157" y="84237"/>
                      <a:pt x="330143" y="101172"/>
                      <a:pt x="317657" y="113658"/>
                    </a:cubicBezTo>
                    <a:cubicBezTo>
                      <a:pt x="305171" y="126144"/>
                      <a:pt x="288236" y="133159"/>
                      <a:pt x="270578" y="133159"/>
                    </a:cubicBezTo>
                    <a:lnTo>
                      <a:pt x="66579" y="133159"/>
                    </a:lnTo>
                    <a:cubicBezTo>
                      <a:pt x="48921" y="133159"/>
                      <a:pt x="31987" y="126144"/>
                      <a:pt x="19501" y="113658"/>
                    </a:cubicBezTo>
                    <a:cubicBezTo>
                      <a:pt x="7015" y="101172"/>
                      <a:pt x="0" y="84237"/>
                      <a:pt x="0" y="66579"/>
                    </a:cubicBezTo>
                    <a:lnTo>
                      <a:pt x="0" y="66579"/>
                    </a:lnTo>
                    <a:cubicBezTo>
                      <a:pt x="0" y="48921"/>
                      <a:pt x="7015" y="31987"/>
                      <a:pt x="19501" y="19501"/>
                    </a:cubicBezTo>
                    <a:cubicBezTo>
                      <a:pt x="31987" y="7015"/>
                      <a:pt x="48921" y="0"/>
                      <a:pt x="66579" y="0"/>
                    </a:cubicBezTo>
                    <a:close/>
                  </a:path>
                </a:pathLst>
              </a:custGeom>
              <a:solidFill>
                <a:srgbClr val="000000">
                  <a:alpha val="0"/>
                </a:srgbClr>
              </a:solidFill>
              <a:ln w="38100" cap="rnd">
                <a:solidFill>
                  <a:srgbClr val="FFC736"/>
                </a:solidFill>
                <a:prstDash val="solid"/>
                <a:round/>
              </a:ln>
            </p:spPr>
            <p:txBody>
              <a:bodyPr/>
              <a:lstStyle/>
              <a:p>
                <a:endParaRPr lang="en-US" dirty="0"/>
              </a:p>
            </p:txBody>
          </p:sp>
          <p:sp>
            <p:nvSpPr>
              <p:cNvPr id="31" name="TextBox 31"/>
              <p:cNvSpPr txBox="1"/>
              <p:nvPr/>
            </p:nvSpPr>
            <p:spPr>
              <a:xfrm>
                <a:off x="0" y="-47625"/>
                <a:ext cx="337157" cy="180784"/>
              </a:xfrm>
              <a:prstGeom prst="rect">
                <a:avLst/>
              </a:prstGeom>
            </p:spPr>
            <p:txBody>
              <a:bodyPr lIns="50800" tIns="50800" rIns="50800" bIns="50800" rtlCol="0" anchor="ctr"/>
              <a:lstStyle/>
              <a:p>
                <a:pPr algn="ctr">
                  <a:lnSpc>
                    <a:spcPts val="2479"/>
                  </a:lnSpc>
                </a:pPr>
                <a:endParaRPr dirty="0"/>
              </a:p>
            </p:txBody>
          </p:sp>
        </p:grpSp>
      </p:grpSp>
      <p:grpSp>
        <p:nvGrpSpPr>
          <p:cNvPr id="32" name="Group 32"/>
          <p:cNvGrpSpPr/>
          <p:nvPr/>
        </p:nvGrpSpPr>
        <p:grpSpPr>
          <a:xfrm>
            <a:off x="6796826" y="5501917"/>
            <a:ext cx="3084878" cy="3703821"/>
            <a:chOff x="0" y="0"/>
            <a:chExt cx="4113171" cy="4938428"/>
          </a:xfrm>
        </p:grpSpPr>
        <p:sp>
          <p:nvSpPr>
            <p:cNvPr id="33" name="Freeform 33"/>
            <p:cNvSpPr/>
            <p:nvPr/>
          </p:nvSpPr>
          <p:spPr>
            <a:xfrm>
              <a:off x="2018995" y="805921"/>
              <a:ext cx="2094176" cy="4132508"/>
            </a:xfrm>
            <a:custGeom>
              <a:avLst/>
              <a:gdLst/>
              <a:ahLst/>
              <a:cxnLst/>
              <a:rect l="l" t="t" r="r" b="b"/>
              <a:pathLst>
                <a:path w="2094176" h="4132508">
                  <a:moveTo>
                    <a:pt x="0" y="0"/>
                  </a:moveTo>
                  <a:lnTo>
                    <a:pt x="2094176" y="0"/>
                  </a:lnTo>
                  <a:lnTo>
                    <a:pt x="2094176" y="4132507"/>
                  </a:lnTo>
                  <a:lnTo>
                    <a:pt x="0" y="4132507"/>
                  </a:lnTo>
                  <a:lnTo>
                    <a:pt x="0" y="0"/>
                  </a:lnTo>
                  <a:close/>
                </a:path>
              </a:pathLst>
            </a:custGeom>
            <a:blipFill>
              <a:blip r:embed="rId15"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34" name="Freeform 34"/>
            <p:cNvSpPr/>
            <p:nvPr/>
          </p:nvSpPr>
          <p:spPr>
            <a:xfrm>
              <a:off x="0" y="0"/>
              <a:ext cx="2806648" cy="2764321"/>
            </a:xfrm>
            <a:custGeom>
              <a:avLst/>
              <a:gdLst/>
              <a:ahLst/>
              <a:cxnLst/>
              <a:rect l="l" t="t" r="r" b="b"/>
              <a:pathLst>
                <a:path w="2806648" h="2764321">
                  <a:moveTo>
                    <a:pt x="0" y="0"/>
                  </a:moveTo>
                  <a:lnTo>
                    <a:pt x="2806648" y="0"/>
                  </a:lnTo>
                  <a:lnTo>
                    <a:pt x="2806648" y="2764321"/>
                  </a:lnTo>
                  <a:lnTo>
                    <a:pt x="0" y="2764321"/>
                  </a:lnTo>
                  <a:lnTo>
                    <a:pt x="0" y="0"/>
                  </a:lnTo>
                  <a:close/>
                </a:path>
              </a:pathLst>
            </a:custGeom>
            <a:blipFill>
              <a:blip r:embed="rId16" cstate="email">
                <a:extLst>
                  <a:ext uri="{28A0092B-C50C-407E-A947-70E740481C1C}">
                    <a14:useLocalDpi xmlns:a14="http://schemas.microsoft.com/office/drawing/2010/main"/>
                  </a:ext>
                </a:extLst>
              </a:blip>
              <a:stretch>
                <a:fillRect/>
              </a:stretch>
            </a:blipFill>
            <a:ln w="14288" cap="sq">
              <a:solidFill>
                <a:srgbClr val="000000"/>
              </a:solidFill>
              <a:prstDash val="solid"/>
              <a:miter/>
            </a:ln>
          </p:spPr>
          <p:txBody>
            <a:bodyPr/>
            <a:lstStyle/>
            <a:p>
              <a:endParaRPr lang="en-US" dirty="0"/>
            </a:p>
          </p:txBody>
        </p:sp>
        <p:grpSp>
          <p:nvGrpSpPr>
            <p:cNvPr id="35" name="Group 35"/>
            <p:cNvGrpSpPr/>
            <p:nvPr/>
          </p:nvGrpSpPr>
          <p:grpSpPr>
            <a:xfrm>
              <a:off x="0" y="549131"/>
              <a:ext cx="1403324" cy="513579"/>
              <a:chOff x="0" y="0"/>
              <a:chExt cx="277200" cy="101448"/>
            </a:xfrm>
          </p:grpSpPr>
          <p:sp>
            <p:nvSpPr>
              <p:cNvPr id="36" name="Freeform 36"/>
              <p:cNvSpPr/>
              <p:nvPr/>
            </p:nvSpPr>
            <p:spPr>
              <a:xfrm>
                <a:off x="0" y="0"/>
                <a:ext cx="277200" cy="101448"/>
              </a:xfrm>
              <a:custGeom>
                <a:avLst/>
                <a:gdLst/>
                <a:ahLst/>
                <a:cxnLst/>
                <a:rect l="l" t="t" r="r" b="b"/>
                <a:pathLst>
                  <a:path w="277200" h="101448">
                    <a:moveTo>
                      <a:pt x="50724" y="0"/>
                    </a:moveTo>
                    <a:lnTo>
                      <a:pt x="226476" y="0"/>
                    </a:lnTo>
                    <a:cubicBezTo>
                      <a:pt x="239929" y="0"/>
                      <a:pt x="252831" y="5344"/>
                      <a:pt x="262343" y="14857"/>
                    </a:cubicBezTo>
                    <a:cubicBezTo>
                      <a:pt x="271856" y="24369"/>
                      <a:pt x="277200" y="37271"/>
                      <a:pt x="277200" y="50724"/>
                    </a:cubicBezTo>
                    <a:lnTo>
                      <a:pt x="277200" y="50724"/>
                    </a:lnTo>
                    <a:cubicBezTo>
                      <a:pt x="277200" y="78738"/>
                      <a:pt x="254490" y="101448"/>
                      <a:pt x="226476" y="101448"/>
                    </a:cubicBezTo>
                    <a:lnTo>
                      <a:pt x="50724" y="101448"/>
                    </a:lnTo>
                    <a:cubicBezTo>
                      <a:pt x="22710" y="101448"/>
                      <a:pt x="0" y="78738"/>
                      <a:pt x="0" y="50724"/>
                    </a:cubicBezTo>
                    <a:lnTo>
                      <a:pt x="0" y="50724"/>
                    </a:lnTo>
                    <a:cubicBezTo>
                      <a:pt x="0" y="22710"/>
                      <a:pt x="22710" y="0"/>
                      <a:pt x="50724" y="0"/>
                    </a:cubicBezTo>
                    <a:close/>
                  </a:path>
                </a:pathLst>
              </a:custGeom>
              <a:solidFill>
                <a:srgbClr val="000000">
                  <a:alpha val="0"/>
                </a:srgbClr>
              </a:solidFill>
              <a:ln w="38100" cap="rnd">
                <a:solidFill>
                  <a:srgbClr val="FFC736"/>
                </a:solidFill>
                <a:prstDash val="solid"/>
                <a:round/>
              </a:ln>
            </p:spPr>
            <p:txBody>
              <a:bodyPr/>
              <a:lstStyle/>
              <a:p>
                <a:endParaRPr lang="en-US" dirty="0"/>
              </a:p>
            </p:txBody>
          </p:sp>
          <p:sp>
            <p:nvSpPr>
              <p:cNvPr id="37" name="TextBox 37"/>
              <p:cNvSpPr txBox="1"/>
              <p:nvPr/>
            </p:nvSpPr>
            <p:spPr>
              <a:xfrm>
                <a:off x="0" y="-47625"/>
                <a:ext cx="277200" cy="149073"/>
              </a:xfrm>
              <a:prstGeom prst="rect">
                <a:avLst/>
              </a:prstGeom>
            </p:spPr>
            <p:txBody>
              <a:bodyPr lIns="50800" tIns="50800" rIns="50800" bIns="50800" rtlCol="0" anchor="ctr"/>
              <a:lstStyle/>
              <a:p>
                <a:pPr algn="ctr">
                  <a:lnSpc>
                    <a:spcPts val="2479"/>
                  </a:lnSpc>
                </a:pPr>
                <a:endParaRPr dirty="0"/>
              </a:p>
            </p:txBody>
          </p:sp>
        </p:grpSp>
      </p:grpSp>
      <p:sp>
        <p:nvSpPr>
          <p:cNvPr id="38" name="TextBox 38"/>
          <p:cNvSpPr txBox="1"/>
          <p:nvPr/>
        </p:nvSpPr>
        <p:spPr>
          <a:xfrm>
            <a:off x="839945" y="746101"/>
            <a:ext cx="16955323" cy="851535"/>
          </a:xfrm>
          <a:prstGeom prst="rect">
            <a:avLst/>
          </a:prstGeom>
        </p:spPr>
        <p:txBody>
          <a:bodyPr lIns="0" tIns="0" rIns="0" bIns="0" rtlCol="0" anchor="t">
            <a:spAutoFit/>
          </a:bodyPr>
          <a:lstStyle/>
          <a:p>
            <a:pPr>
              <a:lnSpc>
                <a:spcPts val="6510"/>
              </a:lnSpc>
            </a:pPr>
            <a:r>
              <a:rPr lang="en-US" sz="6200" dirty="0">
                <a:solidFill>
                  <a:srgbClr val="FFFFFF"/>
                </a:solidFill>
                <a:latin typeface="Canva Sans Bold"/>
              </a:rPr>
              <a:t>BEANS &amp; FISH</a:t>
            </a:r>
          </a:p>
        </p:txBody>
      </p:sp>
      <p:sp>
        <p:nvSpPr>
          <p:cNvPr id="39" name="TextBox 39"/>
          <p:cNvSpPr txBox="1"/>
          <p:nvPr/>
        </p:nvSpPr>
        <p:spPr>
          <a:xfrm>
            <a:off x="1146638" y="6691117"/>
            <a:ext cx="5267706" cy="1582484"/>
          </a:xfrm>
          <a:prstGeom prst="rect">
            <a:avLst/>
          </a:prstGeom>
        </p:spPr>
        <p:txBody>
          <a:bodyPr lIns="0" tIns="0" rIns="0" bIns="0" rtlCol="0" anchor="t">
            <a:spAutoFit/>
          </a:bodyPr>
          <a:lstStyle/>
          <a:p>
            <a:pPr marL="388623" lvl="1" indent="-194312">
              <a:lnSpc>
                <a:spcPts val="2520"/>
              </a:lnSpc>
              <a:buFont typeface="Arial"/>
              <a:buChar char="•"/>
            </a:pPr>
            <a:r>
              <a:rPr lang="en-US" sz="1800" dirty="0">
                <a:solidFill>
                  <a:srgbClr val="000000"/>
                </a:solidFill>
                <a:latin typeface="Canva Sans"/>
              </a:rPr>
              <a:t>Highlight that fish is a healthy choice recommended to enjoy 2 times per week</a:t>
            </a:r>
          </a:p>
          <a:p>
            <a:pPr marL="388623" lvl="1" indent="-194312">
              <a:lnSpc>
                <a:spcPts val="2520"/>
              </a:lnSpc>
              <a:buFont typeface="Arial"/>
              <a:buChar char="•"/>
            </a:pPr>
            <a:r>
              <a:rPr lang="en-US" sz="1800" dirty="0">
                <a:solidFill>
                  <a:srgbClr val="000000"/>
                </a:solidFill>
                <a:latin typeface="Canva Sans"/>
              </a:rPr>
              <a:t>Discuss difference in cost between a variety of canned, frozen, and fresh options and offer tips to save money</a:t>
            </a:r>
          </a:p>
        </p:txBody>
      </p:sp>
      <p:sp>
        <p:nvSpPr>
          <p:cNvPr id="40" name="TextBox 40"/>
          <p:cNvSpPr txBox="1"/>
          <p:nvPr/>
        </p:nvSpPr>
        <p:spPr>
          <a:xfrm>
            <a:off x="1028700" y="2302507"/>
            <a:ext cx="6029706" cy="469519"/>
          </a:xfrm>
          <a:prstGeom prst="rect">
            <a:avLst/>
          </a:prstGeom>
        </p:spPr>
        <p:txBody>
          <a:bodyPr lIns="0" tIns="0" rIns="0" bIns="0" rtlCol="0" anchor="t">
            <a:spAutoFit/>
          </a:bodyPr>
          <a:lstStyle/>
          <a:p>
            <a:pPr>
              <a:lnSpc>
                <a:spcPts val="3847"/>
              </a:lnSpc>
            </a:pPr>
            <a:r>
              <a:rPr lang="en-US" sz="2599" dirty="0">
                <a:solidFill>
                  <a:srgbClr val="000000"/>
                </a:solidFill>
                <a:latin typeface="Canva Sans Medium"/>
              </a:rPr>
              <a:t>BEANS</a:t>
            </a:r>
          </a:p>
        </p:txBody>
      </p:sp>
      <p:sp>
        <p:nvSpPr>
          <p:cNvPr id="41" name="TextBox 41"/>
          <p:cNvSpPr txBox="1"/>
          <p:nvPr/>
        </p:nvSpPr>
        <p:spPr>
          <a:xfrm>
            <a:off x="480261" y="9780973"/>
            <a:ext cx="3563292" cy="272415"/>
          </a:xfrm>
          <a:prstGeom prst="rect">
            <a:avLst/>
          </a:prstGeom>
        </p:spPr>
        <p:txBody>
          <a:bodyPr lIns="0" tIns="0" rIns="0" bIns="0" rtlCol="0" anchor="t">
            <a:spAutoFit/>
          </a:bodyPr>
          <a:lstStyle/>
          <a:p>
            <a:pPr>
              <a:lnSpc>
                <a:spcPts val="2399"/>
              </a:lnSpc>
            </a:pPr>
            <a:r>
              <a:rPr lang="en-US" sz="1599" dirty="0">
                <a:solidFill>
                  <a:srgbClr val="000000"/>
                </a:solidFill>
                <a:latin typeface="Canva Sans"/>
              </a:rPr>
              <a:t>Updated February, 2024</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457494"/>
            <a:ext cx="18288000" cy="1495425"/>
            <a:chOff x="0" y="0"/>
            <a:chExt cx="4816593" cy="393857"/>
          </a:xfrm>
        </p:grpSpPr>
        <p:sp>
          <p:nvSpPr>
            <p:cNvPr id="3" name="Freeform 3"/>
            <p:cNvSpPr/>
            <p:nvPr/>
          </p:nvSpPr>
          <p:spPr>
            <a:xfrm>
              <a:off x="0" y="0"/>
              <a:ext cx="4816592" cy="393857"/>
            </a:xfrm>
            <a:custGeom>
              <a:avLst/>
              <a:gdLst/>
              <a:ahLst/>
              <a:cxnLst/>
              <a:rect l="l" t="t" r="r" b="b"/>
              <a:pathLst>
                <a:path w="4816592" h="393857">
                  <a:moveTo>
                    <a:pt x="0" y="0"/>
                  </a:moveTo>
                  <a:lnTo>
                    <a:pt x="4816592" y="0"/>
                  </a:lnTo>
                  <a:lnTo>
                    <a:pt x="4816592" y="393857"/>
                  </a:lnTo>
                  <a:lnTo>
                    <a:pt x="0" y="393857"/>
                  </a:lnTo>
                  <a:close/>
                </a:path>
              </a:pathLst>
            </a:custGeom>
            <a:solidFill>
              <a:srgbClr val="3E649F"/>
            </a:solidFill>
          </p:spPr>
          <p:txBody>
            <a:bodyPr/>
            <a:lstStyle/>
            <a:p>
              <a:endParaRPr lang="en-US" dirty="0"/>
            </a:p>
          </p:txBody>
        </p:sp>
        <p:sp>
          <p:nvSpPr>
            <p:cNvPr id="4" name="TextBox 4"/>
            <p:cNvSpPr txBox="1"/>
            <p:nvPr/>
          </p:nvSpPr>
          <p:spPr>
            <a:xfrm>
              <a:off x="0" y="-47625"/>
              <a:ext cx="4816593" cy="441482"/>
            </a:xfrm>
            <a:prstGeom prst="rect">
              <a:avLst/>
            </a:prstGeom>
          </p:spPr>
          <p:txBody>
            <a:bodyPr lIns="50800" tIns="50800" rIns="50800" bIns="50800" rtlCol="0" anchor="ctr"/>
            <a:lstStyle/>
            <a:p>
              <a:pPr algn="ctr">
                <a:lnSpc>
                  <a:spcPts val="2479"/>
                </a:lnSpc>
              </a:pPr>
              <a:endParaRPr dirty="0"/>
            </a:p>
          </p:txBody>
        </p:sp>
      </p:grpSp>
      <p:grpSp>
        <p:nvGrpSpPr>
          <p:cNvPr id="5" name="Group 5"/>
          <p:cNvGrpSpPr/>
          <p:nvPr/>
        </p:nvGrpSpPr>
        <p:grpSpPr>
          <a:xfrm>
            <a:off x="6493895" y="6906272"/>
            <a:ext cx="4521706" cy="3029958"/>
            <a:chOff x="0" y="0"/>
            <a:chExt cx="6028941" cy="4039945"/>
          </a:xfrm>
        </p:grpSpPr>
        <p:sp>
          <p:nvSpPr>
            <p:cNvPr id="6" name="Freeform 6"/>
            <p:cNvSpPr/>
            <p:nvPr/>
          </p:nvSpPr>
          <p:spPr>
            <a:xfrm>
              <a:off x="0" y="724463"/>
              <a:ext cx="4160319" cy="2540071"/>
            </a:xfrm>
            <a:custGeom>
              <a:avLst/>
              <a:gdLst/>
              <a:ahLst/>
              <a:cxnLst/>
              <a:rect l="l" t="t" r="r" b="b"/>
              <a:pathLst>
                <a:path w="4160319" h="2540071">
                  <a:moveTo>
                    <a:pt x="0" y="0"/>
                  </a:moveTo>
                  <a:lnTo>
                    <a:pt x="4160319" y="0"/>
                  </a:lnTo>
                  <a:lnTo>
                    <a:pt x="4160319" y="2540071"/>
                  </a:lnTo>
                  <a:lnTo>
                    <a:pt x="0" y="2540071"/>
                  </a:lnTo>
                  <a:lnTo>
                    <a:pt x="0" y="0"/>
                  </a:lnTo>
                  <a:close/>
                </a:path>
              </a:pathLst>
            </a:custGeom>
            <a:blipFill>
              <a:blip r:embed="rId3"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7" name="Freeform 7"/>
            <p:cNvSpPr/>
            <p:nvPr/>
          </p:nvSpPr>
          <p:spPr>
            <a:xfrm>
              <a:off x="4160319" y="0"/>
              <a:ext cx="1868623" cy="4039945"/>
            </a:xfrm>
            <a:custGeom>
              <a:avLst/>
              <a:gdLst/>
              <a:ahLst/>
              <a:cxnLst/>
              <a:rect l="l" t="t" r="r" b="b"/>
              <a:pathLst>
                <a:path w="1868623" h="4039945">
                  <a:moveTo>
                    <a:pt x="0" y="0"/>
                  </a:moveTo>
                  <a:lnTo>
                    <a:pt x="1868622" y="0"/>
                  </a:lnTo>
                  <a:lnTo>
                    <a:pt x="1868622" y="4039945"/>
                  </a:lnTo>
                  <a:lnTo>
                    <a:pt x="0" y="4039945"/>
                  </a:lnTo>
                  <a:lnTo>
                    <a:pt x="0" y="0"/>
                  </a:lnTo>
                  <a:close/>
                </a:path>
              </a:pathLst>
            </a:custGeom>
            <a:blipFill>
              <a:blip r:embed="rId4"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8" name="Freeform 8"/>
            <p:cNvSpPr/>
            <p:nvPr/>
          </p:nvSpPr>
          <p:spPr>
            <a:xfrm>
              <a:off x="1653248" y="3042943"/>
              <a:ext cx="2361509" cy="997002"/>
            </a:xfrm>
            <a:custGeom>
              <a:avLst/>
              <a:gdLst/>
              <a:ahLst/>
              <a:cxnLst/>
              <a:rect l="l" t="t" r="r" b="b"/>
              <a:pathLst>
                <a:path w="2361509" h="997002">
                  <a:moveTo>
                    <a:pt x="0" y="0"/>
                  </a:moveTo>
                  <a:lnTo>
                    <a:pt x="2361509" y="0"/>
                  </a:lnTo>
                  <a:lnTo>
                    <a:pt x="2361509" y="997002"/>
                  </a:lnTo>
                  <a:lnTo>
                    <a:pt x="0" y="997002"/>
                  </a:lnTo>
                  <a:lnTo>
                    <a:pt x="0" y="0"/>
                  </a:lnTo>
                  <a:close/>
                </a:path>
              </a:pathLst>
            </a:custGeom>
            <a:blipFill>
              <a:blip r:embed="rId5" cstate="email">
                <a:extLst>
                  <a:ext uri="{28A0092B-C50C-407E-A947-70E740481C1C}">
                    <a14:useLocalDpi xmlns:a14="http://schemas.microsoft.com/office/drawing/2010/main"/>
                  </a:ext>
                </a:extLst>
              </a:blip>
              <a:stretch>
                <a:fillRect/>
              </a:stretch>
            </a:blipFill>
            <a:ln w="14288" cap="sq">
              <a:solidFill>
                <a:srgbClr val="000000"/>
              </a:solidFill>
              <a:prstDash val="solid"/>
              <a:miter/>
            </a:ln>
          </p:spPr>
          <p:txBody>
            <a:bodyPr/>
            <a:lstStyle/>
            <a:p>
              <a:endParaRPr lang="en-US" dirty="0"/>
            </a:p>
          </p:txBody>
        </p:sp>
      </p:grpSp>
      <p:grpSp>
        <p:nvGrpSpPr>
          <p:cNvPr id="9" name="Group 9"/>
          <p:cNvGrpSpPr/>
          <p:nvPr/>
        </p:nvGrpSpPr>
        <p:grpSpPr>
          <a:xfrm>
            <a:off x="13568301" y="4616689"/>
            <a:ext cx="4115494" cy="2470174"/>
            <a:chOff x="0" y="0"/>
            <a:chExt cx="5487326" cy="3293565"/>
          </a:xfrm>
        </p:grpSpPr>
        <p:sp>
          <p:nvSpPr>
            <p:cNvPr id="10" name="Freeform 10"/>
            <p:cNvSpPr/>
            <p:nvPr/>
          </p:nvSpPr>
          <p:spPr>
            <a:xfrm>
              <a:off x="0" y="0"/>
              <a:ext cx="5487326" cy="3293565"/>
            </a:xfrm>
            <a:custGeom>
              <a:avLst/>
              <a:gdLst/>
              <a:ahLst/>
              <a:cxnLst/>
              <a:rect l="l" t="t" r="r" b="b"/>
              <a:pathLst>
                <a:path w="5487326" h="3293565">
                  <a:moveTo>
                    <a:pt x="0" y="0"/>
                  </a:moveTo>
                  <a:lnTo>
                    <a:pt x="5487326" y="0"/>
                  </a:lnTo>
                  <a:lnTo>
                    <a:pt x="5487326" y="3293565"/>
                  </a:lnTo>
                  <a:lnTo>
                    <a:pt x="0" y="3293565"/>
                  </a:lnTo>
                  <a:lnTo>
                    <a:pt x="0" y="0"/>
                  </a:lnTo>
                  <a:close/>
                </a:path>
              </a:pathLst>
            </a:custGeom>
            <a:blipFill>
              <a:blip r:embed="rId6"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11" name="Freeform 11"/>
            <p:cNvSpPr/>
            <p:nvPr/>
          </p:nvSpPr>
          <p:spPr>
            <a:xfrm>
              <a:off x="2481962" y="1969284"/>
              <a:ext cx="3005363" cy="978720"/>
            </a:xfrm>
            <a:custGeom>
              <a:avLst/>
              <a:gdLst/>
              <a:ahLst/>
              <a:cxnLst/>
              <a:rect l="l" t="t" r="r" b="b"/>
              <a:pathLst>
                <a:path w="3005363" h="978720">
                  <a:moveTo>
                    <a:pt x="0" y="0"/>
                  </a:moveTo>
                  <a:lnTo>
                    <a:pt x="3005364" y="0"/>
                  </a:lnTo>
                  <a:lnTo>
                    <a:pt x="3005364" y="978720"/>
                  </a:lnTo>
                  <a:lnTo>
                    <a:pt x="0" y="978720"/>
                  </a:lnTo>
                  <a:lnTo>
                    <a:pt x="0" y="0"/>
                  </a:lnTo>
                  <a:close/>
                </a:path>
              </a:pathLst>
            </a:custGeom>
            <a:blipFill>
              <a:blip r:embed="rId7" cstate="email">
                <a:extLst>
                  <a:ext uri="{28A0092B-C50C-407E-A947-70E740481C1C}">
                    <a14:useLocalDpi xmlns:a14="http://schemas.microsoft.com/office/drawing/2010/main"/>
                  </a:ext>
                </a:extLst>
              </a:blip>
              <a:stretch>
                <a:fillRect/>
              </a:stretch>
            </a:blipFill>
            <a:ln w="14288" cap="sq">
              <a:solidFill>
                <a:srgbClr val="000000"/>
              </a:solidFill>
              <a:prstDash val="solid"/>
              <a:miter/>
            </a:ln>
          </p:spPr>
          <p:txBody>
            <a:bodyPr/>
            <a:lstStyle/>
            <a:p>
              <a:endParaRPr lang="en-US" dirty="0"/>
            </a:p>
          </p:txBody>
        </p:sp>
      </p:grpSp>
      <p:grpSp>
        <p:nvGrpSpPr>
          <p:cNvPr id="12" name="Group 12"/>
          <p:cNvGrpSpPr/>
          <p:nvPr/>
        </p:nvGrpSpPr>
        <p:grpSpPr>
          <a:xfrm>
            <a:off x="13568301" y="2378707"/>
            <a:ext cx="4115494" cy="2225957"/>
            <a:chOff x="0" y="0"/>
            <a:chExt cx="5487326" cy="2967943"/>
          </a:xfrm>
        </p:grpSpPr>
        <p:sp>
          <p:nvSpPr>
            <p:cNvPr id="13" name="Freeform 13"/>
            <p:cNvSpPr/>
            <p:nvPr/>
          </p:nvSpPr>
          <p:spPr>
            <a:xfrm>
              <a:off x="0" y="0"/>
              <a:ext cx="5487326" cy="2967943"/>
            </a:xfrm>
            <a:custGeom>
              <a:avLst/>
              <a:gdLst/>
              <a:ahLst/>
              <a:cxnLst/>
              <a:rect l="l" t="t" r="r" b="b"/>
              <a:pathLst>
                <a:path w="5487326" h="2967943">
                  <a:moveTo>
                    <a:pt x="0" y="0"/>
                  </a:moveTo>
                  <a:lnTo>
                    <a:pt x="5487326" y="0"/>
                  </a:lnTo>
                  <a:lnTo>
                    <a:pt x="5487326" y="2967943"/>
                  </a:lnTo>
                  <a:lnTo>
                    <a:pt x="0" y="2967943"/>
                  </a:lnTo>
                  <a:lnTo>
                    <a:pt x="0" y="0"/>
                  </a:lnTo>
                  <a:close/>
                </a:path>
              </a:pathLst>
            </a:custGeom>
            <a:blipFill>
              <a:blip r:embed="rId8"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14" name="Freeform 14"/>
            <p:cNvSpPr/>
            <p:nvPr/>
          </p:nvSpPr>
          <p:spPr>
            <a:xfrm>
              <a:off x="2481962" y="1439078"/>
              <a:ext cx="3005363" cy="1048134"/>
            </a:xfrm>
            <a:custGeom>
              <a:avLst/>
              <a:gdLst/>
              <a:ahLst/>
              <a:cxnLst/>
              <a:rect l="l" t="t" r="r" b="b"/>
              <a:pathLst>
                <a:path w="3005363" h="1048134">
                  <a:moveTo>
                    <a:pt x="0" y="0"/>
                  </a:moveTo>
                  <a:lnTo>
                    <a:pt x="3005364" y="0"/>
                  </a:lnTo>
                  <a:lnTo>
                    <a:pt x="3005364" y="1048134"/>
                  </a:lnTo>
                  <a:lnTo>
                    <a:pt x="0" y="1048134"/>
                  </a:lnTo>
                  <a:lnTo>
                    <a:pt x="0" y="0"/>
                  </a:lnTo>
                  <a:close/>
                </a:path>
              </a:pathLst>
            </a:custGeom>
            <a:blipFill>
              <a:blip r:embed="rId9" cstate="email">
                <a:extLst>
                  <a:ext uri="{28A0092B-C50C-407E-A947-70E740481C1C}">
                    <a14:useLocalDpi xmlns:a14="http://schemas.microsoft.com/office/drawing/2010/main"/>
                  </a:ext>
                </a:extLst>
              </a:blip>
              <a:stretch>
                <a:fillRect/>
              </a:stretch>
            </a:blipFill>
            <a:ln w="14288" cap="sq">
              <a:solidFill>
                <a:srgbClr val="000000"/>
              </a:solidFill>
              <a:prstDash val="solid"/>
              <a:miter/>
            </a:ln>
          </p:spPr>
          <p:txBody>
            <a:bodyPr/>
            <a:lstStyle/>
            <a:p>
              <a:endParaRPr lang="en-US" dirty="0"/>
            </a:p>
          </p:txBody>
        </p:sp>
      </p:grpSp>
      <p:grpSp>
        <p:nvGrpSpPr>
          <p:cNvPr id="15" name="Group 15"/>
          <p:cNvGrpSpPr/>
          <p:nvPr/>
        </p:nvGrpSpPr>
        <p:grpSpPr>
          <a:xfrm>
            <a:off x="8761578" y="2210683"/>
            <a:ext cx="4498718" cy="2175409"/>
            <a:chOff x="0" y="0"/>
            <a:chExt cx="5998290" cy="2900546"/>
          </a:xfrm>
        </p:grpSpPr>
        <p:sp>
          <p:nvSpPr>
            <p:cNvPr id="16" name="Freeform 16"/>
            <p:cNvSpPr/>
            <p:nvPr/>
          </p:nvSpPr>
          <p:spPr>
            <a:xfrm>
              <a:off x="1992392" y="64556"/>
              <a:ext cx="3818806" cy="2835989"/>
            </a:xfrm>
            <a:custGeom>
              <a:avLst/>
              <a:gdLst/>
              <a:ahLst/>
              <a:cxnLst/>
              <a:rect l="l" t="t" r="r" b="b"/>
              <a:pathLst>
                <a:path w="3818806" h="2835989">
                  <a:moveTo>
                    <a:pt x="0" y="0"/>
                  </a:moveTo>
                  <a:lnTo>
                    <a:pt x="3818807" y="0"/>
                  </a:lnTo>
                  <a:lnTo>
                    <a:pt x="3818807" y="2835990"/>
                  </a:lnTo>
                  <a:lnTo>
                    <a:pt x="0" y="2835990"/>
                  </a:lnTo>
                  <a:lnTo>
                    <a:pt x="0" y="0"/>
                  </a:lnTo>
                  <a:close/>
                </a:path>
              </a:pathLst>
            </a:custGeom>
            <a:blipFill>
              <a:blip r:embed="rId10"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17" name="Freeform 17"/>
            <p:cNvSpPr/>
            <p:nvPr/>
          </p:nvSpPr>
          <p:spPr>
            <a:xfrm>
              <a:off x="0" y="748457"/>
              <a:ext cx="3005363" cy="1021431"/>
            </a:xfrm>
            <a:custGeom>
              <a:avLst/>
              <a:gdLst/>
              <a:ahLst/>
              <a:cxnLst/>
              <a:rect l="l" t="t" r="r" b="b"/>
              <a:pathLst>
                <a:path w="3005363" h="1021431">
                  <a:moveTo>
                    <a:pt x="0" y="0"/>
                  </a:moveTo>
                  <a:lnTo>
                    <a:pt x="3005363" y="0"/>
                  </a:lnTo>
                  <a:lnTo>
                    <a:pt x="3005363" y="1021430"/>
                  </a:lnTo>
                  <a:lnTo>
                    <a:pt x="0" y="1021430"/>
                  </a:lnTo>
                  <a:lnTo>
                    <a:pt x="0" y="0"/>
                  </a:lnTo>
                  <a:close/>
                </a:path>
              </a:pathLst>
            </a:custGeom>
            <a:blipFill>
              <a:blip r:embed="rId11" cstate="email">
                <a:extLst>
                  <a:ext uri="{28A0092B-C50C-407E-A947-70E740481C1C}">
                    <a14:useLocalDpi xmlns:a14="http://schemas.microsoft.com/office/drawing/2010/main"/>
                  </a:ext>
                </a:extLst>
              </a:blip>
              <a:stretch>
                <a:fillRect/>
              </a:stretch>
            </a:blipFill>
            <a:ln w="14288" cap="sq">
              <a:solidFill>
                <a:srgbClr val="000000"/>
              </a:solidFill>
              <a:prstDash val="solid"/>
              <a:miter/>
            </a:ln>
          </p:spPr>
          <p:txBody>
            <a:bodyPr/>
            <a:lstStyle/>
            <a:p>
              <a:endParaRPr lang="en-US" dirty="0"/>
            </a:p>
          </p:txBody>
        </p:sp>
        <p:sp>
          <p:nvSpPr>
            <p:cNvPr id="18" name="Freeform 18"/>
            <p:cNvSpPr/>
            <p:nvPr/>
          </p:nvSpPr>
          <p:spPr>
            <a:xfrm>
              <a:off x="5010285" y="0"/>
              <a:ext cx="988006" cy="972488"/>
            </a:xfrm>
            <a:custGeom>
              <a:avLst/>
              <a:gdLst/>
              <a:ahLst/>
              <a:cxnLst/>
              <a:rect l="l" t="t" r="r" b="b"/>
              <a:pathLst>
                <a:path w="988006" h="972488">
                  <a:moveTo>
                    <a:pt x="0" y="0"/>
                  </a:moveTo>
                  <a:lnTo>
                    <a:pt x="988005" y="0"/>
                  </a:lnTo>
                  <a:lnTo>
                    <a:pt x="988005" y="972488"/>
                  </a:lnTo>
                  <a:lnTo>
                    <a:pt x="0" y="972488"/>
                  </a:lnTo>
                  <a:lnTo>
                    <a:pt x="0" y="0"/>
                  </a:lnTo>
                  <a:close/>
                </a:path>
              </a:pathLst>
            </a:custGeom>
            <a:blipFill>
              <a:blip r:embed="rId12" cstate="email">
                <a:extLst>
                  <a:ext uri="{28A0092B-C50C-407E-A947-70E740481C1C}">
                    <a14:useLocalDpi xmlns:a14="http://schemas.microsoft.com/office/drawing/2010/main"/>
                  </a:ext>
                </a:extLst>
              </a:blip>
              <a:stretch>
                <a:fillRect/>
              </a:stretch>
            </a:blipFill>
          </p:spPr>
          <p:txBody>
            <a:bodyPr/>
            <a:lstStyle/>
            <a:p>
              <a:endParaRPr lang="en-US" dirty="0"/>
            </a:p>
          </p:txBody>
        </p:sp>
      </p:grpSp>
      <p:sp>
        <p:nvSpPr>
          <p:cNvPr id="19" name="TextBox 19"/>
          <p:cNvSpPr txBox="1"/>
          <p:nvPr/>
        </p:nvSpPr>
        <p:spPr>
          <a:xfrm>
            <a:off x="839945" y="746101"/>
            <a:ext cx="16955323" cy="851535"/>
          </a:xfrm>
          <a:prstGeom prst="rect">
            <a:avLst/>
          </a:prstGeom>
        </p:spPr>
        <p:txBody>
          <a:bodyPr lIns="0" tIns="0" rIns="0" bIns="0" rtlCol="0" anchor="t">
            <a:spAutoFit/>
          </a:bodyPr>
          <a:lstStyle/>
          <a:p>
            <a:pPr>
              <a:lnSpc>
                <a:spcPts val="6510"/>
              </a:lnSpc>
            </a:pPr>
            <a:r>
              <a:rPr lang="en-US" sz="6200" dirty="0">
                <a:solidFill>
                  <a:srgbClr val="FFFFFF"/>
                </a:solidFill>
                <a:latin typeface="Canva Sans Bold"/>
              </a:rPr>
              <a:t>FRESH MEAT</a:t>
            </a:r>
          </a:p>
        </p:txBody>
      </p:sp>
      <p:sp>
        <p:nvSpPr>
          <p:cNvPr id="20" name="TextBox 20"/>
          <p:cNvSpPr txBox="1"/>
          <p:nvPr/>
        </p:nvSpPr>
        <p:spPr>
          <a:xfrm>
            <a:off x="1028700" y="2863174"/>
            <a:ext cx="6029706" cy="890270"/>
          </a:xfrm>
          <a:prstGeom prst="rect">
            <a:avLst/>
          </a:prstGeom>
        </p:spPr>
        <p:txBody>
          <a:bodyPr lIns="0" tIns="0" rIns="0" bIns="0" rtlCol="0" anchor="t">
            <a:spAutoFit/>
          </a:bodyPr>
          <a:lstStyle/>
          <a:p>
            <a:pPr marL="388623" lvl="1" indent="-194312">
              <a:lnSpc>
                <a:spcPts val="2520"/>
              </a:lnSpc>
              <a:buFont typeface="Arial"/>
              <a:buChar char="•"/>
            </a:pPr>
            <a:r>
              <a:rPr lang="en-US" sz="1800" dirty="0">
                <a:solidFill>
                  <a:srgbClr val="000000"/>
                </a:solidFill>
                <a:latin typeface="Canva Sans"/>
              </a:rPr>
              <a:t>Like skinless poultry, 90% lean ground meats, and red meats with less marbling and visible fat</a:t>
            </a:r>
          </a:p>
          <a:p>
            <a:pPr marL="690889" lvl="2" indent="-230296">
              <a:lnSpc>
                <a:spcPts val="2240"/>
              </a:lnSpc>
              <a:buFont typeface="Arial"/>
              <a:buChar char="⚬"/>
            </a:pPr>
            <a:r>
              <a:rPr lang="en-US" sz="1600" dirty="0">
                <a:solidFill>
                  <a:srgbClr val="000000"/>
                </a:solidFill>
                <a:latin typeface="Canva Sans"/>
              </a:rPr>
              <a:t>Be able to demonstrate how to identify these</a:t>
            </a:r>
          </a:p>
        </p:txBody>
      </p:sp>
      <p:sp>
        <p:nvSpPr>
          <p:cNvPr id="21" name="TextBox 21"/>
          <p:cNvSpPr txBox="1"/>
          <p:nvPr/>
        </p:nvSpPr>
        <p:spPr>
          <a:xfrm>
            <a:off x="1028700" y="2302507"/>
            <a:ext cx="6029706" cy="469519"/>
          </a:xfrm>
          <a:prstGeom prst="rect">
            <a:avLst/>
          </a:prstGeom>
        </p:spPr>
        <p:txBody>
          <a:bodyPr lIns="0" tIns="0" rIns="0" bIns="0" rtlCol="0" anchor="t">
            <a:spAutoFit/>
          </a:bodyPr>
          <a:lstStyle/>
          <a:p>
            <a:pPr>
              <a:lnSpc>
                <a:spcPts val="3847"/>
              </a:lnSpc>
            </a:pPr>
            <a:r>
              <a:rPr lang="en-US" sz="2599" dirty="0">
                <a:solidFill>
                  <a:srgbClr val="000000"/>
                </a:solidFill>
                <a:latin typeface="Canva Sans Medium"/>
              </a:rPr>
              <a:t>ENCOURAGE </a:t>
            </a:r>
            <a:r>
              <a:rPr lang="en-US" sz="2599" dirty="0">
                <a:solidFill>
                  <a:srgbClr val="000000"/>
                </a:solidFill>
                <a:latin typeface="Canva Sans Bold Italics"/>
              </a:rPr>
              <a:t>LEAN </a:t>
            </a:r>
            <a:r>
              <a:rPr lang="en-US" sz="2599" dirty="0">
                <a:solidFill>
                  <a:srgbClr val="000000"/>
                </a:solidFill>
                <a:latin typeface="Canva Sans Medium"/>
              </a:rPr>
              <a:t>MEATS</a:t>
            </a:r>
          </a:p>
        </p:txBody>
      </p:sp>
      <p:sp>
        <p:nvSpPr>
          <p:cNvPr id="22" name="TextBox 22"/>
          <p:cNvSpPr txBox="1"/>
          <p:nvPr/>
        </p:nvSpPr>
        <p:spPr>
          <a:xfrm>
            <a:off x="1028700" y="4531923"/>
            <a:ext cx="6029706" cy="1240155"/>
          </a:xfrm>
          <a:prstGeom prst="rect">
            <a:avLst/>
          </a:prstGeom>
        </p:spPr>
        <p:txBody>
          <a:bodyPr lIns="0" tIns="0" rIns="0" bIns="0" rtlCol="0" anchor="t">
            <a:spAutoFit/>
          </a:bodyPr>
          <a:lstStyle/>
          <a:p>
            <a:pPr marL="388623" lvl="1" indent="-194312">
              <a:lnSpc>
                <a:spcPts val="2520"/>
              </a:lnSpc>
              <a:buFont typeface="Arial"/>
              <a:buChar char="•"/>
            </a:pPr>
            <a:r>
              <a:rPr lang="en-US" sz="1800" dirty="0">
                <a:solidFill>
                  <a:srgbClr val="000000"/>
                </a:solidFill>
                <a:latin typeface="Canva Sans"/>
              </a:rPr>
              <a:t>For most men, about 4 oz</a:t>
            </a:r>
          </a:p>
          <a:p>
            <a:pPr marL="388623" lvl="1" indent="-194312">
              <a:lnSpc>
                <a:spcPts val="2520"/>
              </a:lnSpc>
              <a:buFont typeface="Arial"/>
              <a:buChar char="•"/>
            </a:pPr>
            <a:r>
              <a:rPr lang="en-US" sz="1800" dirty="0">
                <a:solidFill>
                  <a:srgbClr val="000000"/>
                </a:solidFill>
                <a:latin typeface="Canva Sans"/>
              </a:rPr>
              <a:t>For most women, about 3 oz</a:t>
            </a:r>
          </a:p>
          <a:p>
            <a:pPr marL="388623" lvl="1" indent="-194312">
              <a:lnSpc>
                <a:spcPts val="2520"/>
              </a:lnSpc>
              <a:buFont typeface="Arial"/>
              <a:buChar char="•"/>
            </a:pPr>
            <a:r>
              <a:rPr lang="en-US" sz="1800" dirty="0">
                <a:solidFill>
                  <a:srgbClr val="000000"/>
                </a:solidFill>
                <a:latin typeface="Canva Sans"/>
              </a:rPr>
              <a:t>How can you determine the number of servings in a package of meat?</a:t>
            </a:r>
          </a:p>
        </p:txBody>
      </p:sp>
      <p:sp>
        <p:nvSpPr>
          <p:cNvPr id="23" name="TextBox 23"/>
          <p:cNvSpPr txBox="1"/>
          <p:nvPr/>
        </p:nvSpPr>
        <p:spPr>
          <a:xfrm>
            <a:off x="1028700" y="3971256"/>
            <a:ext cx="6029706" cy="469519"/>
          </a:xfrm>
          <a:prstGeom prst="rect">
            <a:avLst/>
          </a:prstGeom>
        </p:spPr>
        <p:txBody>
          <a:bodyPr lIns="0" tIns="0" rIns="0" bIns="0" rtlCol="0" anchor="t">
            <a:spAutoFit/>
          </a:bodyPr>
          <a:lstStyle/>
          <a:p>
            <a:pPr>
              <a:lnSpc>
                <a:spcPts val="3847"/>
              </a:lnSpc>
            </a:pPr>
            <a:r>
              <a:rPr lang="en-US" sz="2599" dirty="0">
                <a:solidFill>
                  <a:srgbClr val="000000"/>
                </a:solidFill>
                <a:latin typeface="Canva Sans Medium"/>
              </a:rPr>
              <a:t>REVIEW RIGHT SIZE PORTIONS</a:t>
            </a:r>
          </a:p>
        </p:txBody>
      </p:sp>
      <p:sp>
        <p:nvSpPr>
          <p:cNvPr id="24" name="TextBox 24"/>
          <p:cNvSpPr txBox="1"/>
          <p:nvPr/>
        </p:nvSpPr>
        <p:spPr>
          <a:xfrm>
            <a:off x="1028700" y="6551821"/>
            <a:ext cx="6029706" cy="297180"/>
          </a:xfrm>
          <a:prstGeom prst="rect">
            <a:avLst/>
          </a:prstGeom>
        </p:spPr>
        <p:txBody>
          <a:bodyPr lIns="0" tIns="0" rIns="0" bIns="0" rtlCol="0" anchor="t">
            <a:spAutoFit/>
          </a:bodyPr>
          <a:lstStyle/>
          <a:p>
            <a:pPr marL="388623" lvl="1" indent="-194312">
              <a:lnSpc>
                <a:spcPts val="2520"/>
              </a:lnSpc>
              <a:buFont typeface="Arial"/>
              <a:buChar char="•"/>
            </a:pPr>
            <a:r>
              <a:rPr lang="en-US" sz="1800" dirty="0">
                <a:solidFill>
                  <a:srgbClr val="000000"/>
                </a:solidFill>
                <a:latin typeface="Canva Sans"/>
              </a:rPr>
              <a:t>Use unit price to compare different size packages</a:t>
            </a:r>
          </a:p>
        </p:txBody>
      </p:sp>
      <p:sp>
        <p:nvSpPr>
          <p:cNvPr id="25" name="TextBox 25"/>
          <p:cNvSpPr txBox="1"/>
          <p:nvPr/>
        </p:nvSpPr>
        <p:spPr>
          <a:xfrm>
            <a:off x="1028700" y="5991153"/>
            <a:ext cx="6029706" cy="469519"/>
          </a:xfrm>
          <a:prstGeom prst="rect">
            <a:avLst/>
          </a:prstGeom>
        </p:spPr>
        <p:txBody>
          <a:bodyPr lIns="0" tIns="0" rIns="0" bIns="0" rtlCol="0" anchor="t">
            <a:spAutoFit/>
          </a:bodyPr>
          <a:lstStyle/>
          <a:p>
            <a:pPr>
              <a:lnSpc>
                <a:spcPts val="3847"/>
              </a:lnSpc>
            </a:pPr>
            <a:r>
              <a:rPr lang="en-US" sz="2599" dirty="0">
                <a:solidFill>
                  <a:srgbClr val="000000"/>
                </a:solidFill>
                <a:latin typeface="Canva Sans Medium"/>
              </a:rPr>
              <a:t>WAYS TO SAVE MONEY</a:t>
            </a:r>
          </a:p>
        </p:txBody>
      </p:sp>
      <p:sp>
        <p:nvSpPr>
          <p:cNvPr id="26" name="TextBox 26"/>
          <p:cNvSpPr txBox="1"/>
          <p:nvPr/>
        </p:nvSpPr>
        <p:spPr>
          <a:xfrm>
            <a:off x="1028700" y="8114518"/>
            <a:ext cx="6029706" cy="1240155"/>
          </a:xfrm>
          <a:prstGeom prst="rect">
            <a:avLst/>
          </a:prstGeom>
        </p:spPr>
        <p:txBody>
          <a:bodyPr lIns="0" tIns="0" rIns="0" bIns="0" rtlCol="0" anchor="t">
            <a:spAutoFit/>
          </a:bodyPr>
          <a:lstStyle/>
          <a:p>
            <a:pPr marL="388623" lvl="1" indent="-194312">
              <a:lnSpc>
                <a:spcPts val="2520"/>
              </a:lnSpc>
              <a:buFont typeface="Arial"/>
              <a:buChar char="•"/>
            </a:pPr>
            <a:r>
              <a:rPr lang="en-US" sz="1800" dirty="0">
                <a:solidFill>
                  <a:srgbClr val="000000"/>
                </a:solidFill>
                <a:latin typeface="Canva Sans"/>
              </a:rPr>
              <a:t>May not be healthier than their fresh meat counterparts</a:t>
            </a:r>
          </a:p>
          <a:p>
            <a:pPr marL="388623" lvl="1" indent="-194312">
              <a:lnSpc>
                <a:spcPts val="2520"/>
              </a:lnSpc>
              <a:buFont typeface="Arial"/>
              <a:buChar char="•"/>
            </a:pPr>
            <a:r>
              <a:rPr lang="en-US" sz="1800" dirty="0">
                <a:solidFill>
                  <a:srgbClr val="000000"/>
                </a:solidFill>
                <a:latin typeface="Canva Sans"/>
              </a:rPr>
              <a:t>The Nutrition Facts label is the best way to compare products</a:t>
            </a:r>
          </a:p>
        </p:txBody>
      </p:sp>
      <p:sp>
        <p:nvSpPr>
          <p:cNvPr id="27" name="TextBox 27"/>
          <p:cNvSpPr txBox="1"/>
          <p:nvPr/>
        </p:nvSpPr>
        <p:spPr>
          <a:xfrm>
            <a:off x="1028700" y="7553850"/>
            <a:ext cx="6029706" cy="469519"/>
          </a:xfrm>
          <a:prstGeom prst="rect">
            <a:avLst/>
          </a:prstGeom>
        </p:spPr>
        <p:txBody>
          <a:bodyPr lIns="0" tIns="0" rIns="0" bIns="0" rtlCol="0" anchor="t">
            <a:spAutoFit/>
          </a:bodyPr>
          <a:lstStyle/>
          <a:p>
            <a:pPr>
              <a:lnSpc>
                <a:spcPts val="3847"/>
              </a:lnSpc>
            </a:pPr>
            <a:r>
              <a:rPr lang="en-US" sz="2599" dirty="0">
                <a:solidFill>
                  <a:srgbClr val="000000"/>
                </a:solidFill>
                <a:latin typeface="Canva Sans Medium"/>
              </a:rPr>
              <a:t>PLANT-BASED MEATS</a:t>
            </a:r>
          </a:p>
        </p:txBody>
      </p:sp>
      <p:sp>
        <p:nvSpPr>
          <p:cNvPr id="28" name="TextBox 28"/>
          <p:cNvSpPr txBox="1"/>
          <p:nvPr/>
        </p:nvSpPr>
        <p:spPr>
          <a:xfrm>
            <a:off x="480261" y="9780973"/>
            <a:ext cx="3563292" cy="272415"/>
          </a:xfrm>
          <a:prstGeom prst="rect">
            <a:avLst/>
          </a:prstGeom>
        </p:spPr>
        <p:txBody>
          <a:bodyPr lIns="0" tIns="0" rIns="0" bIns="0" rtlCol="0" anchor="t">
            <a:spAutoFit/>
          </a:bodyPr>
          <a:lstStyle/>
          <a:p>
            <a:pPr>
              <a:lnSpc>
                <a:spcPts val="2399"/>
              </a:lnSpc>
            </a:pPr>
            <a:r>
              <a:rPr lang="en-US" sz="1599" dirty="0">
                <a:solidFill>
                  <a:srgbClr val="000000"/>
                </a:solidFill>
                <a:latin typeface="Canva Sans"/>
              </a:rPr>
              <a:t>Updated February, 2024</a:t>
            </a:r>
          </a:p>
        </p:txBody>
      </p:sp>
      <p:grpSp>
        <p:nvGrpSpPr>
          <p:cNvPr id="29" name="Group 29"/>
          <p:cNvGrpSpPr/>
          <p:nvPr/>
        </p:nvGrpSpPr>
        <p:grpSpPr>
          <a:xfrm>
            <a:off x="8746673" y="4521511"/>
            <a:ext cx="4513623" cy="2197603"/>
            <a:chOff x="0" y="0"/>
            <a:chExt cx="6018164" cy="2930137"/>
          </a:xfrm>
        </p:grpSpPr>
        <p:sp>
          <p:nvSpPr>
            <p:cNvPr id="30" name="Freeform 30"/>
            <p:cNvSpPr/>
            <p:nvPr/>
          </p:nvSpPr>
          <p:spPr>
            <a:xfrm>
              <a:off x="2090926" y="0"/>
              <a:ext cx="3740146" cy="2930137"/>
            </a:xfrm>
            <a:custGeom>
              <a:avLst/>
              <a:gdLst/>
              <a:ahLst/>
              <a:cxnLst/>
              <a:rect l="l" t="t" r="r" b="b"/>
              <a:pathLst>
                <a:path w="3740146" h="2930137">
                  <a:moveTo>
                    <a:pt x="0" y="0"/>
                  </a:moveTo>
                  <a:lnTo>
                    <a:pt x="3740147" y="0"/>
                  </a:lnTo>
                  <a:lnTo>
                    <a:pt x="3740147" y="2930137"/>
                  </a:lnTo>
                  <a:lnTo>
                    <a:pt x="0" y="2930137"/>
                  </a:lnTo>
                  <a:lnTo>
                    <a:pt x="0" y="0"/>
                  </a:lnTo>
                  <a:close/>
                </a:path>
              </a:pathLst>
            </a:custGeom>
            <a:blipFill>
              <a:blip r:embed="rId13"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31" name="Freeform 31"/>
            <p:cNvSpPr/>
            <p:nvPr/>
          </p:nvSpPr>
          <p:spPr>
            <a:xfrm>
              <a:off x="0" y="645785"/>
              <a:ext cx="3025237" cy="1021638"/>
            </a:xfrm>
            <a:custGeom>
              <a:avLst/>
              <a:gdLst/>
              <a:ahLst/>
              <a:cxnLst/>
              <a:rect l="l" t="t" r="r" b="b"/>
              <a:pathLst>
                <a:path w="3025237" h="1021638">
                  <a:moveTo>
                    <a:pt x="0" y="0"/>
                  </a:moveTo>
                  <a:lnTo>
                    <a:pt x="3025237" y="0"/>
                  </a:lnTo>
                  <a:lnTo>
                    <a:pt x="3025237" y="1021638"/>
                  </a:lnTo>
                  <a:lnTo>
                    <a:pt x="0" y="1021638"/>
                  </a:lnTo>
                  <a:lnTo>
                    <a:pt x="0" y="0"/>
                  </a:lnTo>
                  <a:close/>
                </a:path>
              </a:pathLst>
            </a:custGeom>
            <a:blipFill>
              <a:blip r:embed="rId14" cstate="email">
                <a:extLst>
                  <a:ext uri="{28A0092B-C50C-407E-A947-70E740481C1C}">
                    <a14:useLocalDpi xmlns:a14="http://schemas.microsoft.com/office/drawing/2010/main"/>
                  </a:ext>
                </a:extLst>
              </a:blip>
              <a:stretch>
                <a:fillRect/>
              </a:stretch>
            </a:blipFill>
            <a:ln w="14288" cap="sq">
              <a:solidFill>
                <a:srgbClr val="000000"/>
              </a:solidFill>
              <a:prstDash val="solid"/>
              <a:miter/>
            </a:ln>
          </p:spPr>
          <p:txBody>
            <a:bodyPr/>
            <a:lstStyle/>
            <a:p>
              <a:endParaRPr lang="en-US" dirty="0"/>
            </a:p>
          </p:txBody>
        </p:sp>
        <p:sp>
          <p:nvSpPr>
            <p:cNvPr id="32" name="Freeform 32"/>
            <p:cNvSpPr/>
            <p:nvPr/>
          </p:nvSpPr>
          <p:spPr>
            <a:xfrm>
              <a:off x="5030159" y="225842"/>
              <a:ext cx="988006" cy="972488"/>
            </a:xfrm>
            <a:custGeom>
              <a:avLst/>
              <a:gdLst/>
              <a:ahLst/>
              <a:cxnLst/>
              <a:rect l="l" t="t" r="r" b="b"/>
              <a:pathLst>
                <a:path w="988006" h="972488">
                  <a:moveTo>
                    <a:pt x="0" y="0"/>
                  </a:moveTo>
                  <a:lnTo>
                    <a:pt x="988005" y="0"/>
                  </a:lnTo>
                  <a:lnTo>
                    <a:pt x="988005" y="972488"/>
                  </a:lnTo>
                  <a:lnTo>
                    <a:pt x="0" y="972488"/>
                  </a:lnTo>
                  <a:lnTo>
                    <a:pt x="0" y="0"/>
                  </a:lnTo>
                  <a:close/>
                </a:path>
              </a:pathLst>
            </a:custGeom>
            <a:blipFill>
              <a:blip r:embed="rId12" cstate="email">
                <a:extLst>
                  <a:ext uri="{28A0092B-C50C-407E-A947-70E740481C1C}">
                    <a14:useLocalDpi xmlns:a14="http://schemas.microsoft.com/office/drawing/2010/main"/>
                  </a:ext>
                </a:extLst>
              </a:blip>
              <a:stretch>
                <a:fillRect/>
              </a:stretch>
            </a:blipFill>
          </p:spPr>
          <p:txBody>
            <a:bodyPr/>
            <a:lstStyle/>
            <a:p>
              <a:endParaRPr lang="en-US" dirty="0"/>
            </a:p>
          </p:txBody>
        </p:sp>
      </p:grpSp>
      <p:grpSp>
        <p:nvGrpSpPr>
          <p:cNvPr id="33" name="Group 33"/>
          <p:cNvGrpSpPr/>
          <p:nvPr/>
        </p:nvGrpSpPr>
        <p:grpSpPr>
          <a:xfrm>
            <a:off x="13552107" y="7096388"/>
            <a:ext cx="4131688" cy="2267809"/>
            <a:chOff x="0" y="0"/>
            <a:chExt cx="5508917" cy="3023746"/>
          </a:xfrm>
        </p:grpSpPr>
        <p:sp>
          <p:nvSpPr>
            <p:cNvPr id="34" name="Freeform 34"/>
            <p:cNvSpPr/>
            <p:nvPr/>
          </p:nvSpPr>
          <p:spPr>
            <a:xfrm>
              <a:off x="0" y="0"/>
              <a:ext cx="5508917" cy="3023746"/>
            </a:xfrm>
            <a:custGeom>
              <a:avLst/>
              <a:gdLst/>
              <a:ahLst/>
              <a:cxnLst/>
              <a:rect l="l" t="t" r="r" b="b"/>
              <a:pathLst>
                <a:path w="5508917" h="3023746">
                  <a:moveTo>
                    <a:pt x="0" y="0"/>
                  </a:moveTo>
                  <a:lnTo>
                    <a:pt x="5508917" y="0"/>
                  </a:lnTo>
                  <a:lnTo>
                    <a:pt x="5508917" y="3023746"/>
                  </a:lnTo>
                  <a:lnTo>
                    <a:pt x="0" y="3023746"/>
                  </a:lnTo>
                  <a:lnTo>
                    <a:pt x="0" y="0"/>
                  </a:lnTo>
                  <a:close/>
                </a:path>
              </a:pathLst>
            </a:custGeom>
            <a:blipFill>
              <a:blip r:embed="rId15"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35" name="Freeform 35"/>
            <p:cNvSpPr/>
            <p:nvPr/>
          </p:nvSpPr>
          <p:spPr>
            <a:xfrm>
              <a:off x="2503554" y="1720497"/>
              <a:ext cx="3005363" cy="965658"/>
            </a:xfrm>
            <a:custGeom>
              <a:avLst/>
              <a:gdLst/>
              <a:ahLst/>
              <a:cxnLst/>
              <a:rect l="l" t="t" r="r" b="b"/>
              <a:pathLst>
                <a:path w="3005363" h="965658">
                  <a:moveTo>
                    <a:pt x="0" y="0"/>
                  </a:moveTo>
                  <a:lnTo>
                    <a:pt x="3005363" y="0"/>
                  </a:lnTo>
                  <a:lnTo>
                    <a:pt x="3005363" y="965658"/>
                  </a:lnTo>
                  <a:lnTo>
                    <a:pt x="0" y="965658"/>
                  </a:lnTo>
                  <a:lnTo>
                    <a:pt x="0" y="0"/>
                  </a:lnTo>
                  <a:close/>
                </a:path>
              </a:pathLst>
            </a:custGeom>
            <a:blipFill>
              <a:blip r:embed="rId16" cstate="email">
                <a:extLst>
                  <a:ext uri="{28A0092B-C50C-407E-A947-70E740481C1C}">
                    <a14:useLocalDpi xmlns:a14="http://schemas.microsoft.com/office/drawing/2010/main"/>
                  </a:ext>
                </a:extLst>
              </a:blip>
              <a:stretch>
                <a:fillRect/>
              </a:stretch>
            </a:blipFill>
            <a:ln w="14288" cap="sq">
              <a:solidFill>
                <a:srgbClr val="000000"/>
              </a:solidFill>
              <a:prstDash val="solid"/>
              <a:miter/>
            </a:ln>
          </p:spPr>
          <p:txBody>
            <a:bodyPr/>
            <a:lstStyle/>
            <a:p>
              <a:endParaRPr lang="en-US" dirty="0"/>
            </a:p>
          </p:txBody>
        </p:sp>
        <p:sp>
          <p:nvSpPr>
            <p:cNvPr id="36" name="Freeform 36"/>
            <p:cNvSpPr/>
            <p:nvPr/>
          </p:nvSpPr>
          <p:spPr>
            <a:xfrm>
              <a:off x="4520911" y="1230838"/>
              <a:ext cx="988006" cy="972488"/>
            </a:xfrm>
            <a:custGeom>
              <a:avLst/>
              <a:gdLst/>
              <a:ahLst/>
              <a:cxnLst/>
              <a:rect l="l" t="t" r="r" b="b"/>
              <a:pathLst>
                <a:path w="988006" h="972488">
                  <a:moveTo>
                    <a:pt x="0" y="0"/>
                  </a:moveTo>
                  <a:lnTo>
                    <a:pt x="988006" y="0"/>
                  </a:lnTo>
                  <a:lnTo>
                    <a:pt x="988006" y="972488"/>
                  </a:lnTo>
                  <a:lnTo>
                    <a:pt x="0" y="972488"/>
                  </a:lnTo>
                  <a:lnTo>
                    <a:pt x="0" y="0"/>
                  </a:lnTo>
                  <a:close/>
                </a:path>
              </a:pathLst>
            </a:custGeom>
            <a:blipFill>
              <a:blip r:embed="rId12" cstate="email">
                <a:extLst>
                  <a:ext uri="{28A0092B-C50C-407E-A947-70E740481C1C}">
                    <a14:useLocalDpi xmlns:a14="http://schemas.microsoft.com/office/drawing/2010/main"/>
                  </a:ext>
                </a:extLst>
              </a:blip>
              <a:stretch>
                <a:fillRect/>
              </a:stretch>
            </a:blipFill>
          </p:spPr>
          <p:txBody>
            <a:bodyPr/>
            <a:lstStyle/>
            <a:p>
              <a:endParaRPr lang="en-US" dirty="0"/>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457494"/>
            <a:ext cx="18288000" cy="1495425"/>
            <a:chOff x="0" y="0"/>
            <a:chExt cx="4816593" cy="393857"/>
          </a:xfrm>
        </p:grpSpPr>
        <p:sp>
          <p:nvSpPr>
            <p:cNvPr id="3" name="Freeform 3"/>
            <p:cNvSpPr/>
            <p:nvPr/>
          </p:nvSpPr>
          <p:spPr>
            <a:xfrm>
              <a:off x="0" y="0"/>
              <a:ext cx="4816592" cy="393857"/>
            </a:xfrm>
            <a:custGeom>
              <a:avLst/>
              <a:gdLst/>
              <a:ahLst/>
              <a:cxnLst/>
              <a:rect l="l" t="t" r="r" b="b"/>
              <a:pathLst>
                <a:path w="4816592" h="393857">
                  <a:moveTo>
                    <a:pt x="0" y="0"/>
                  </a:moveTo>
                  <a:lnTo>
                    <a:pt x="4816592" y="0"/>
                  </a:lnTo>
                  <a:lnTo>
                    <a:pt x="4816592" y="393857"/>
                  </a:lnTo>
                  <a:lnTo>
                    <a:pt x="0" y="393857"/>
                  </a:lnTo>
                  <a:close/>
                </a:path>
              </a:pathLst>
            </a:custGeom>
            <a:solidFill>
              <a:srgbClr val="3E649F"/>
            </a:solidFill>
          </p:spPr>
          <p:txBody>
            <a:bodyPr/>
            <a:lstStyle/>
            <a:p>
              <a:endParaRPr lang="en-US" dirty="0"/>
            </a:p>
          </p:txBody>
        </p:sp>
        <p:sp>
          <p:nvSpPr>
            <p:cNvPr id="4" name="TextBox 4"/>
            <p:cNvSpPr txBox="1"/>
            <p:nvPr/>
          </p:nvSpPr>
          <p:spPr>
            <a:xfrm>
              <a:off x="0" y="-47625"/>
              <a:ext cx="4816593" cy="441482"/>
            </a:xfrm>
            <a:prstGeom prst="rect">
              <a:avLst/>
            </a:prstGeom>
          </p:spPr>
          <p:txBody>
            <a:bodyPr lIns="50800" tIns="50800" rIns="50800" bIns="50800" rtlCol="0" anchor="ctr"/>
            <a:lstStyle/>
            <a:p>
              <a:pPr algn="ctr">
                <a:lnSpc>
                  <a:spcPts val="2479"/>
                </a:lnSpc>
              </a:pPr>
              <a:endParaRPr dirty="0"/>
            </a:p>
          </p:txBody>
        </p:sp>
      </p:grpSp>
      <p:grpSp>
        <p:nvGrpSpPr>
          <p:cNvPr id="5" name="Group 5"/>
          <p:cNvGrpSpPr/>
          <p:nvPr/>
        </p:nvGrpSpPr>
        <p:grpSpPr>
          <a:xfrm>
            <a:off x="15357705" y="7637029"/>
            <a:ext cx="4136867" cy="4136867"/>
            <a:chOff x="0" y="0"/>
            <a:chExt cx="812800" cy="812800"/>
          </a:xfrm>
        </p:grpSpPr>
        <p:sp>
          <p:nvSpPr>
            <p:cNvPr id="6" name="Freeform 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6F6F6"/>
              </a:solidFill>
              <a:prstDash val="solid"/>
              <a:miter/>
            </a:ln>
          </p:spPr>
          <p:txBody>
            <a:bodyPr/>
            <a:lstStyle/>
            <a:p>
              <a:endParaRPr lang="en-US" dirty="0"/>
            </a:p>
          </p:txBody>
        </p:sp>
        <p:sp>
          <p:nvSpPr>
            <p:cNvPr id="7" name="TextBox 7"/>
            <p:cNvSpPr txBox="1"/>
            <p:nvPr/>
          </p:nvSpPr>
          <p:spPr>
            <a:xfrm>
              <a:off x="76200" y="28575"/>
              <a:ext cx="660400" cy="708025"/>
            </a:xfrm>
            <a:prstGeom prst="rect">
              <a:avLst/>
            </a:prstGeom>
          </p:spPr>
          <p:txBody>
            <a:bodyPr lIns="50800" tIns="50800" rIns="50800" bIns="50800" rtlCol="0" anchor="ctr"/>
            <a:lstStyle/>
            <a:p>
              <a:pPr algn="ctr">
                <a:lnSpc>
                  <a:spcPts val="2479"/>
                </a:lnSpc>
              </a:pPr>
              <a:endParaRPr dirty="0"/>
            </a:p>
          </p:txBody>
        </p:sp>
      </p:grpSp>
      <p:grpSp>
        <p:nvGrpSpPr>
          <p:cNvPr id="8" name="Group 8"/>
          <p:cNvGrpSpPr/>
          <p:nvPr/>
        </p:nvGrpSpPr>
        <p:grpSpPr>
          <a:xfrm>
            <a:off x="14041956" y="5921698"/>
            <a:ext cx="3653636" cy="3135488"/>
            <a:chOff x="0" y="0"/>
            <a:chExt cx="4871515" cy="4180650"/>
          </a:xfrm>
        </p:grpSpPr>
        <p:sp>
          <p:nvSpPr>
            <p:cNvPr id="9" name="Freeform 9"/>
            <p:cNvSpPr/>
            <p:nvPr/>
          </p:nvSpPr>
          <p:spPr>
            <a:xfrm>
              <a:off x="0" y="0"/>
              <a:ext cx="4180650" cy="4180650"/>
            </a:xfrm>
            <a:custGeom>
              <a:avLst/>
              <a:gdLst/>
              <a:ahLst/>
              <a:cxnLst/>
              <a:rect l="l" t="t" r="r" b="b"/>
              <a:pathLst>
                <a:path w="4180650" h="4180650">
                  <a:moveTo>
                    <a:pt x="0" y="0"/>
                  </a:moveTo>
                  <a:lnTo>
                    <a:pt x="4180650" y="0"/>
                  </a:lnTo>
                  <a:lnTo>
                    <a:pt x="4180650" y="4180650"/>
                  </a:lnTo>
                  <a:lnTo>
                    <a:pt x="0" y="4180650"/>
                  </a:lnTo>
                  <a:lnTo>
                    <a:pt x="0" y="0"/>
                  </a:lnTo>
                  <a:close/>
                </a:path>
              </a:pathLst>
            </a:custGeom>
            <a:blipFill>
              <a:blip r:embed="rId3"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10" name="Freeform 10"/>
            <p:cNvSpPr/>
            <p:nvPr/>
          </p:nvSpPr>
          <p:spPr>
            <a:xfrm>
              <a:off x="1754332" y="2853779"/>
              <a:ext cx="3117183" cy="935517"/>
            </a:xfrm>
            <a:custGeom>
              <a:avLst/>
              <a:gdLst/>
              <a:ahLst/>
              <a:cxnLst/>
              <a:rect l="l" t="t" r="r" b="b"/>
              <a:pathLst>
                <a:path w="3117183" h="935517">
                  <a:moveTo>
                    <a:pt x="0" y="0"/>
                  </a:moveTo>
                  <a:lnTo>
                    <a:pt x="3117183" y="0"/>
                  </a:lnTo>
                  <a:lnTo>
                    <a:pt x="3117183" y="935517"/>
                  </a:lnTo>
                  <a:lnTo>
                    <a:pt x="0" y="935517"/>
                  </a:lnTo>
                  <a:lnTo>
                    <a:pt x="0" y="0"/>
                  </a:lnTo>
                  <a:close/>
                </a:path>
              </a:pathLst>
            </a:custGeom>
            <a:blipFill>
              <a:blip r:embed="rId4" cstate="email">
                <a:extLst>
                  <a:ext uri="{28A0092B-C50C-407E-A947-70E740481C1C}">
                    <a14:useLocalDpi xmlns:a14="http://schemas.microsoft.com/office/drawing/2010/main"/>
                  </a:ext>
                </a:extLst>
              </a:blip>
              <a:stretch>
                <a:fillRect/>
              </a:stretch>
            </a:blipFill>
            <a:ln w="14288" cap="sq">
              <a:solidFill>
                <a:srgbClr val="000000"/>
              </a:solidFill>
              <a:prstDash val="solid"/>
              <a:miter/>
            </a:ln>
          </p:spPr>
          <p:txBody>
            <a:bodyPr/>
            <a:lstStyle/>
            <a:p>
              <a:endParaRPr lang="en-US" dirty="0"/>
            </a:p>
          </p:txBody>
        </p:sp>
      </p:grpSp>
      <p:grpSp>
        <p:nvGrpSpPr>
          <p:cNvPr id="11" name="Group 11"/>
          <p:cNvGrpSpPr/>
          <p:nvPr/>
        </p:nvGrpSpPr>
        <p:grpSpPr>
          <a:xfrm>
            <a:off x="13699651" y="2166080"/>
            <a:ext cx="3821454" cy="3448028"/>
            <a:chOff x="0" y="0"/>
            <a:chExt cx="5095272" cy="4597370"/>
          </a:xfrm>
        </p:grpSpPr>
        <p:sp>
          <p:nvSpPr>
            <p:cNvPr id="12" name="Freeform 12"/>
            <p:cNvSpPr/>
            <p:nvPr/>
          </p:nvSpPr>
          <p:spPr>
            <a:xfrm>
              <a:off x="347267" y="0"/>
              <a:ext cx="4398932" cy="4398932"/>
            </a:xfrm>
            <a:custGeom>
              <a:avLst/>
              <a:gdLst/>
              <a:ahLst/>
              <a:cxnLst/>
              <a:rect l="l" t="t" r="r" b="b"/>
              <a:pathLst>
                <a:path w="4398932" h="4398932">
                  <a:moveTo>
                    <a:pt x="0" y="0"/>
                  </a:moveTo>
                  <a:lnTo>
                    <a:pt x="4398932" y="0"/>
                  </a:lnTo>
                  <a:lnTo>
                    <a:pt x="4398932" y="4398932"/>
                  </a:lnTo>
                  <a:lnTo>
                    <a:pt x="0" y="4398932"/>
                  </a:lnTo>
                  <a:lnTo>
                    <a:pt x="0" y="0"/>
                  </a:lnTo>
                  <a:close/>
                </a:path>
              </a:pathLst>
            </a:custGeom>
            <a:blipFill>
              <a:blip r:embed="rId5"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13" name="Freeform 13"/>
            <p:cNvSpPr/>
            <p:nvPr/>
          </p:nvSpPr>
          <p:spPr>
            <a:xfrm>
              <a:off x="3069174" y="2503942"/>
              <a:ext cx="2026098" cy="2093429"/>
            </a:xfrm>
            <a:custGeom>
              <a:avLst/>
              <a:gdLst/>
              <a:ahLst/>
              <a:cxnLst/>
              <a:rect l="l" t="t" r="r" b="b"/>
              <a:pathLst>
                <a:path w="2026098" h="2093429">
                  <a:moveTo>
                    <a:pt x="0" y="0"/>
                  </a:moveTo>
                  <a:lnTo>
                    <a:pt x="2026098" y="0"/>
                  </a:lnTo>
                  <a:lnTo>
                    <a:pt x="2026098" y="2093428"/>
                  </a:lnTo>
                  <a:lnTo>
                    <a:pt x="0" y="2093428"/>
                  </a:lnTo>
                  <a:lnTo>
                    <a:pt x="0" y="0"/>
                  </a:lnTo>
                  <a:close/>
                </a:path>
              </a:pathLst>
            </a:custGeom>
            <a:blipFill>
              <a:blip r:embed="rId6" cstate="email">
                <a:extLst>
                  <a:ext uri="{28A0092B-C50C-407E-A947-70E740481C1C}">
                    <a14:useLocalDpi xmlns:a14="http://schemas.microsoft.com/office/drawing/2010/main"/>
                  </a:ext>
                </a:extLst>
              </a:blip>
              <a:stretch>
                <a:fillRect/>
              </a:stretch>
            </a:blipFill>
            <a:ln w="14288" cap="sq">
              <a:solidFill>
                <a:srgbClr val="000000"/>
              </a:solidFill>
              <a:prstDash val="solid"/>
              <a:miter/>
            </a:ln>
          </p:spPr>
          <p:txBody>
            <a:bodyPr/>
            <a:lstStyle/>
            <a:p>
              <a:endParaRPr lang="en-US" dirty="0"/>
            </a:p>
          </p:txBody>
        </p:sp>
        <p:sp>
          <p:nvSpPr>
            <p:cNvPr id="14" name="Freeform 14"/>
            <p:cNvSpPr/>
            <p:nvPr/>
          </p:nvSpPr>
          <p:spPr>
            <a:xfrm>
              <a:off x="0" y="3417601"/>
              <a:ext cx="1202530" cy="1104587"/>
            </a:xfrm>
            <a:custGeom>
              <a:avLst/>
              <a:gdLst/>
              <a:ahLst/>
              <a:cxnLst/>
              <a:rect l="l" t="t" r="r" b="b"/>
              <a:pathLst>
                <a:path w="1202530" h="1104587">
                  <a:moveTo>
                    <a:pt x="0" y="0"/>
                  </a:moveTo>
                  <a:lnTo>
                    <a:pt x="1202530" y="0"/>
                  </a:lnTo>
                  <a:lnTo>
                    <a:pt x="1202530" y="1104586"/>
                  </a:lnTo>
                  <a:lnTo>
                    <a:pt x="0" y="1104586"/>
                  </a:lnTo>
                  <a:lnTo>
                    <a:pt x="0" y="0"/>
                  </a:lnTo>
                  <a:close/>
                </a:path>
              </a:pathLst>
            </a:custGeom>
            <a:blipFill>
              <a:blip r:embed="rId7" cstate="email">
                <a:extLst>
                  <a:ext uri="{28A0092B-C50C-407E-A947-70E740481C1C}">
                    <a14:useLocalDpi xmlns:a14="http://schemas.microsoft.com/office/drawing/2010/main"/>
                  </a:ext>
                </a:extLst>
              </a:blip>
              <a:stretch>
                <a:fillRect/>
              </a:stretch>
            </a:blipFill>
          </p:spPr>
          <p:txBody>
            <a:bodyPr/>
            <a:lstStyle/>
            <a:p>
              <a:endParaRPr lang="en-US" dirty="0"/>
            </a:p>
          </p:txBody>
        </p:sp>
      </p:grpSp>
      <p:sp>
        <p:nvSpPr>
          <p:cNvPr id="15" name="TextBox 15"/>
          <p:cNvSpPr txBox="1"/>
          <p:nvPr/>
        </p:nvSpPr>
        <p:spPr>
          <a:xfrm>
            <a:off x="1028700" y="2863174"/>
            <a:ext cx="6615568" cy="3237356"/>
          </a:xfrm>
          <a:prstGeom prst="rect">
            <a:avLst/>
          </a:prstGeom>
        </p:spPr>
        <p:txBody>
          <a:bodyPr lIns="0" tIns="0" rIns="0" bIns="0" rtlCol="0" anchor="t">
            <a:spAutoFit/>
          </a:bodyPr>
          <a:lstStyle/>
          <a:p>
            <a:pPr marL="388623" lvl="1" indent="-194312">
              <a:lnSpc>
                <a:spcPts val="2520"/>
              </a:lnSpc>
              <a:buFont typeface="Arial"/>
              <a:buChar char="•"/>
            </a:pPr>
            <a:r>
              <a:rPr lang="en-US" sz="1800" dirty="0">
                <a:solidFill>
                  <a:srgbClr val="000000"/>
                </a:solidFill>
                <a:latin typeface="Canva Sans"/>
              </a:rPr>
              <a:t>Highlight the </a:t>
            </a:r>
            <a:r>
              <a:rPr lang="en-US" sz="1800" dirty="0">
                <a:solidFill>
                  <a:srgbClr val="000000"/>
                </a:solidFill>
                <a:latin typeface="Canva Sans Bold"/>
              </a:rPr>
              <a:t>PROS</a:t>
            </a:r>
            <a:r>
              <a:rPr lang="en-US" sz="1800" dirty="0">
                <a:solidFill>
                  <a:srgbClr val="000000"/>
                </a:solidFill>
                <a:latin typeface="Canva Sans"/>
              </a:rPr>
              <a:t>: </a:t>
            </a:r>
          </a:p>
          <a:p>
            <a:pPr marL="690889" lvl="2" indent="-230296">
              <a:lnSpc>
                <a:spcPts val="2240"/>
              </a:lnSpc>
              <a:buFont typeface="Arial"/>
              <a:buChar char="⚬"/>
            </a:pPr>
            <a:r>
              <a:rPr lang="en-US" sz="1600" dirty="0">
                <a:solidFill>
                  <a:srgbClr val="000000"/>
                </a:solidFill>
                <a:latin typeface="Canva Sans"/>
              </a:rPr>
              <a:t>Affordable</a:t>
            </a:r>
          </a:p>
          <a:p>
            <a:pPr marL="690889" lvl="2" indent="-230296">
              <a:lnSpc>
                <a:spcPts val="2240"/>
              </a:lnSpc>
              <a:buFont typeface="Arial"/>
              <a:buChar char="⚬"/>
            </a:pPr>
            <a:r>
              <a:rPr lang="en-US" sz="1600" dirty="0">
                <a:solidFill>
                  <a:srgbClr val="000000"/>
                </a:solidFill>
                <a:latin typeface="Canva Sans"/>
              </a:rPr>
              <a:t>Shelf-stable</a:t>
            </a:r>
          </a:p>
          <a:p>
            <a:pPr marL="690889" lvl="2" indent="-230296">
              <a:lnSpc>
                <a:spcPts val="2240"/>
              </a:lnSpc>
              <a:buFont typeface="Arial"/>
              <a:buChar char="⚬"/>
            </a:pPr>
            <a:r>
              <a:rPr lang="en-US" sz="1600" dirty="0">
                <a:solidFill>
                  <a:srgbClr val="000000"/>
                </a:solidFill>
                <a:latin typeface="Canva Sans"/>
              </a:rPr>
              <a:t>Convenient to prepare</a:t>
            </a:r>
          </a:p>
          <a:p>
            <a:pPr marL="690889" lvl="2" indent="-230296">
              <a:lnSpc>
                <a:spcPts val="2240"/>
              </a:lnSpc>
              <a:buFont typeface="Arial"/>
              <a:buChar char="⚬"/>
            </a:pPr>
            <a:r>
              <a:rPr lang="en-US" sz="1600" dirty="0">
                <a:solidFill>
                  <a:srgbClr val="000000"/>
                </a:solidFill>
                <a:latin typeface="Canva Sans"/>
              </a:rPr>
              <a:t>Less food waste</a:t>
            </a:r>
          </a:p>
          <a:p>
            <a:pPr marL="690889" lvl="2" indent="-230296">
              <a:lnSpc>
                <a:spcPts val="2240"/>
              </a:lnSpc>
              <a:buFont typeface="Arial"/>
              <a:buChar char="⚬"/>
            </a:pPr>
            <a:r>
              <a:rPr lang="en-US" sz="1600" dirty="0">
                <a:solidFill>
                  <a:srgbClr val="000000"/>
                </a:solidFill>
                <a:latin typeface="Canva Sans"/>
              </a:rPr>
              <a:t>Excellent source of healthful nutrients </a:t>
            </a:r>
          </a:p>
          <a:p>
            <a:pPr marL="388623" lvl="1" indent="-194312">
              <a:lnSpc>
                <a:spcPts val="4068"/>
              </a:lnSpc>
              <a:buFont typeface="Arial"/>
              <a:buChar char="•"/>
            </a:pPr>
            <a:r>
              <a:rPr lang="en-US" sz="1800" dirty="0">
                <a:solidFill>
                  <a:srgbClr val="000000"/>
                </a:solidFill>
                <a:latin typeface="Canva Sans Medium Italics"/>
              </a:rPr>
              <a:t>No less nutritious than fresh vegetables</a:t>
            </a:r>
          </a:p>
          <a:p>
            <a:pPr marL="388623" lvl="1" indent="-194312">
              <a:lnSpc>
                <a:spcPts val="2520"/>
              </a:lnSpc>
              <a:buFont typeface="Arial"/>
              <a:buChar char="•"/>
            </a:pPr>
            <a:r>
              <a:rPr lang="en-US" sz="1800" dirty="0">
                <a:solidFill>
                  <a:srgbClr val="000000"/>
                </a:solidFill>
                <a:latin typeface="Canva Sans"/>
              </a:rPr>
              <a:t>Review how to identify low sodium choices (Guiding Stars and Nutrition Facts)</a:t>
            </a:r>
          </a:p>
          <a:p>
            <a:pPr marL="388623" lvl="1" indent="-194312">
              <a:lnSpc>
                <a:spcPts val="4068"/>
              </a:lnSpc>
              <a:buFont typeface="Arial"/>
              <a:buChar char="•"/>
            </a:pPr>
            <a:r>
              <a:rPr lang="en-US" sz="1800" dirty="0">
                <a:solidFill>
                  <a:srgbClr val="000000"/>
                </a:solidFill>
                <a:latin typeface="Canva Sans"/>
              </a:rPr>
              <a:t>Review how to compare unit prices to find the best buy</a:t>
            </a:r>
          </a:p>
        </p:txBody>
      </p:sp>
      <p:sp>
        <p:nvSpPr>
          <p:cNvPr id="16" name="TextBox 16"/>
          <p:cNvSpPr txBox="1"/>
          <p:nvPr/>
        </p:nvSpPr>
        <p:spPr>
          <a:xfrm>
            <a:off x="1028700" y="2302507"/>
            <a:ext cx="6029706" cy="469519"/>
          </a:xfrm>
          <a:prstGeom prst="rect">
            <a:avLst/>
          </a:prstGeom>
        </p:spPr>
        <p:txBody>
          <a:bodyPr lIns="0" tIns="0" rIns="0" bIns="0" rtlCol="0" anchor="t">
            <a:spAutoFit/>
          </a:bodyPr>
          <a:lstStyle/>
          <a:p>
            <a:pPr>
              <a:lnSpc>
                <a:spcPts val="3847"/>
              </a:lnSpc>
            </a:pPr>
            <a:r>
              <a:rPr lang="en-US" sz="2599" dirty="0">
                <a:solidFill>
                  <a:srgbClr val="000000"/>
                </a:solidFill>
                <a:latin typeface="Canva Sans Medium"/>
              </a:rPr>
              <a:t>CANNED &amp; FROZEN</a:t>
            </a:r>
          </a:p>
        </p:txBody>
      </p:sp>
      <p:grpSp>
        <p:nvGrpSpPr>
          <p:cNvPr id="17" name="Group 17"/>
          <p:cNvGrpSpPr/>
          <p:nvPr/>
        </p:nvGrpSpPr>
        <p:grpSpPr>
          <a:xfrm>
            <a:off x="8429426" y="2378707"/>
            <a:ext cx="4485068" cy="3140504"/>
            <a:chOff x="0" y="0"/>
            <a:chExt cx="5980090" cy="4187338"/>
          </a:xfrm>
        </p:grpSpPr>
        <p:sp>
          <p:nvSpPr>
            <p:cNvPr id="18" name="Freeform 18"/>
            <p:cNvSpPr/>
            <p:nvPr/>
          </p:nvSpPr>
          <p:spPr>
            <a:xfrm>
              <a:off x="0" y="0"/>
              <a:ext cx="5980090" cy="3729234"/>
            </a:xfrm>
            <a:custGeom>
              <a:avLst/>
              <a:gdLst/>
              <a:ahLst/>
              <a:cxnLst/>
              <a:rect l="l" t="t" r="r" b="b"/>
              <a:pathLst>
                <a:path w="5980090" h="3729234">
                  <a:moveTo>
                    <a:pt x="0" y="0"/>
                  </a:moveTo>
                  <a:lnTo>
                    <a:pt x="5980090" y="0"/>
                  </a:lnTo>
                  <a:lnTo>
                    <a:pt x="5980090" y="3729234"/>
                  </a:lnTo>
                  <a:lnTo>
                    <a:pt x="0" y="3729234"/>
                  </a:lnTo>
                  <a:lnTo>
                    <a:pt x="0" y="0"/>
                  </a:lnTo>
                  <a:close/>
                </a:path>
              </a:pathLst>
            </a:custGeom>
            <a:blipFill>
              <a:blip r:embed="rId8"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19" name="Freeform 19"/>
            <p:cNvSpPr/>
            <p:nvPr/>
          </p:nvSpPr>
          <p:spPr>
            <a:xfrm>
              <a:off x="751371" y="2380059"/>
              <a:ext cx="2417268" cy="1807279"/>
            </a:xfrm>
            <a:custGeom>
              <a:avLst/>
              <a:gdLst/>
              <a:ahLst/>
              <a:cxnLst/>
              <a:rect l="l" t="t" r="r" b="b"/>
              <a:pathLst>
                <a:path w="2417268" h="1807279">
                  <a:moveTo>
                    <a:pt x="0" y="0"/>
                  </a:moveTo>
                  <a:lnTo>
                    <a:pt x="2417268" y="0"/>
                  </a:lnTo>
                  <a:lnTo>
                    <a:pt x="2417268" y="1807279"/>
                  </a:lnTo>
                  <a:lnTo>
                    <a:pt x="0" y="1807279"/>
                  </a:lnTo>
                  <a:lnTo>
                    <a:pt x="0" y="0"/>
                  </a:lnTo>
                  <a:close/>
                </a:path>
              </a:pathLst>
            </a:custGeom>
            <a:blipFill>
              <a:blip r:embed="rId9" cstate="email">
                <a:extLst>
                  <a:ext uri="{28A0092B-C50C-407E-A947-70E740481C1C}">
                    <a14:useLocalDpi xmlns:a14="http://schemas.microsoft.com/office/drawing/2010/main"/>
                  </a:ext>
                </a:extLst>
              </a:blip>
              <a:stretch>
                <a:fillRect/>
              </a:stretch>
            </a:blipFill>
            <a:ln w="14288" cap="sq">
              <a:solidFill>
                <a:srgbClr val="000000"/>
              </a:solidFill>
              <a:prstDash val="solid"/>
              <a:miter/>
            </a:ln>
          </p:spPr>
          <p:txBody>
            <a:bodyPr/>
            <a:lstStyle/>
            <a:p>
              <a:endParaRPr lang="en-US" dirty="0"/>
            </a:p>
          </p:txBody>
        </p:sp>
        <p:sp>
          <p:nvSpPr>
            <p:cNvPr id="20" name="Freeform 20"/>
            <p:cNvSpPr/>
            <p:nvPr/>
          </p:nvSpPr>
          <p:spPr>
            <a:xfrm>
              <a:off x="4777560" y="80417"/>
              <a:ext cx="1202530" cy="1104587"/>
            </a:xfrm>
            <a:custGeom>
              <a:avLst/>
              <a:gdLst/>
              <a:ahLst/>
              <a:cxnLst/>
              <a:rect l="l" t="t" r="r" b="b"/>
              <a:pathLst>
                <a:path w="1202530" h="1104587">
                  <a:moveTo>
                    <a:pt x="0" y="0"/>
                  </a:moveTo>
                  <a:lnTo>
                    <a:pt x="1202530" y="0"/>
                  </a:lnTo>
                  <a:lnTo>
                    <a:pt x="1202530" y="1104587"/>
                  </a:lnTo>
                  <a:lnTo>
                    <a:pt x="0" y="1104587"/>
                  </a:lnTo>
                  <a:lnTo>
                    <a:pt x="0" y="0"/>
                  </a:lnTo>
                  <a:close/>
                </a:path>
              </a:pathLst>
            </a:custGeom>
            <a:blipFill>
              <a:blip r:embed="rId7" cstate="email">
                <a:extLst>
                  <a:ext uri="{28A0092B-C50C-407E-A947-70E740481C1C}">
                    <a14:useLocalDpi xmlns:a14="http://schemas.microsoft.com/office/drawing/2010/main"/>
                  </a:ext>
                </a:extLst>
              </a:blip>
              <a:stretch>
                <a:fillRect/>
              </a:stretch>
            </a:blipFill>
          </p:spPr>
          <p:txBody>
            <a:bodyPr/>
            <a:lstStyle/>
            <a:p>
              <a:endParaRPr lang="en-US" dirty="0"/>
            </a:p>
          </p:txBody>
        </p:sp>
      </p:grpSp>
      <p:grpSp>
        <p:nvGrpSpPr>
          <p:cNvPr id="21" name="Group 21"/>
          <p:cNvGrpSpPr/>
          <p:nvPr/>
        </p:nvGrpSpPr>
        <p:grpSpPr>
          <a:xfrm>
            <a:off x="1377561" y="6485021"/>
            <a:ext cx="4615471" cy="3451210"/>
            <a:chOff x="0" y="0"/>
            <a:chExt cx="6153962" cy="4601613"/>
          </a:xfrm>
        </p:grpSpPr>
        <p:sp>
          <p:nvSpPr>
            <p:cNvPr id="22" name="Freeform 22"/>
            <p:cNvSpPr/>
            <p:nvPr/>
          </p:nvSpPr>
          <p:spPr>
            <a:xfrm>
              <a:off x="4256383" y="0"/>
              <a:ext cx="1897579" cy="3143419"/>
            </a:xfrm>
            <a:custGeom>
              <a:avLst/>
              <a:gdLst/>
              <a:ahLst/>
              <a:cxnLst/>
              <a:rect l="l" t="t" r="r" b="b"/>
              <a:pathLst>
                <a:path w="1897579" h="3143419">
                  <a:moveTo>
                    <a:pt x="0" y="0"/>
                  </a:moveTo>
                  <a:lnTo>
                    <a:pt x="1897579" y="0"/>
                  </a:lnTo>
                  <a:lnTo>
                    <a:pt x="1897579" y="3143419"/>
                  </a:lnTo>
                  <a:lnTo>
                    <a:pt x="0" y="3143419"/>
                  </a:lnTo>
                  <a:lnTo>
                    <a:pt x="0" y="0"/>
                  </a:lnTo>
                  <a:close/>
                </a:path>
              </a:pathLst>
            </a:custGeom>
            <a:blipFill>
              <a:blip r:embed="rId10"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23" name="Freeform 23"/>
            <p:cNvSpPr/>
            <p:nvPr/>
          </p:nvSpPr>
          <p:spPr>
            <a:xfrm>
              <a:off x="2421488" y="0"/>
              <a:ext cx="1834895" cy="3143419"/>
            </a:xfrm>
            <a:custGeom>
              <a:avLst/>
              <a:gdLst/>
              <a:ahLst/>
              <a:cxnLst/>
              <a:rect l="l" t="t" r="r" b="b"/>
              <a:pathLst>
                <a:path w="1834895" h="3143419">
                  <a:moveTo>
                    <a:pt x="0" y="0"/>
                  </a:moveTo>
                  <a:lnTo>
                    <a:pt x="1834895" y="0"/>
                  </a:lnTo>
                  <a:lnTo>
                    <a:pt x="1834895" y="3143419"/>
                  </a:lnTo>
                  <a:lnTo>
                    <a:pt x="0" y="3143419"/>
                  </a:lnTo>
                  <a:lnTo>
                    <a:pt x="0" y="0"/>
                  </a:lnTo>
                  <a:close/>
                </a:path>
              </a:pathLst>
            </a:custGeom>
            <a:blipFill>
              <a:blip r:embed="rId11"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24" name="Freeform 24"/>
            <p:cNvSpPr/>
            <p:nvPr/>
          </p:nvSpPr>
          <p:spPr>
            <a:xfrm>
              <a:off x="570922" y="0"/>
              <a:ext cx="1850566" cy="3143419"/>
            </a:xfrm>
            <a:custGeom>
              <a:avLst/>
              <a:gdLst/>
              <a:ahLst/>
              <a:cxnLst/>
              <a:rect l="l" t="t" r="r" b="b"/>
              <a:pathLst>
                <a:path w="1850566" h="3143419">
                  <a:moveTo>
                    <a:pt x="0" y="0"/>
                  </a:moveTo>
                  <a:lnTo>
                    <a:pt x="1850566" y="0"/>
                  </a:lnTo>
                  <a:lnTo>
                    <a:pt x="1850566" y="3143419"/>
                  </a:lnTo>
                  <a:lnTo>
                    <a:pt x="0" y="3143419"/>
                  </a:lnTo>
                  <a:lnTo>
                    <a:pt x="0" y="0"/>
                  </a:lnTo>
                  <a:close/>
                </a:path>
              </a:pathLst>
            </a:custGeom>
            <a:blipFill>
              <a:blip r:embed="rId12"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25" name="Freeform 25"/>
            <p:cNvSpPr/>
            <p:nvPr/>
          </p:nvSpPr>
          <p:spPr>
            <a:xfrm>
              <a:off x="3153547" y="2294626"/>
              <a:ext cx="2300273" cy="2306988"/>
            </a:xfrm>
            <a:custGeom>
              <a:avLst/>
              <a:gdLst/>
              <a:ahLst/>
              <a:cxnLst/>
              <a:rect l="l" t="t" r="r" b="b"/>
              <a:pathLst>
                <a:path w="2300273" h="2306988">
                  <a:moveTo>
                    <a:pt x="0" y="0"/>
                  </a:moveTo>
                  <a:lnTo>
                    <a:pt x="2300273" y="0"/>
                  </a:lnTo>
                  <a:lnTo>
                    <a:pt x="2300273" y="2306987"/>
                  </a:lnTo>
                  <a:lnTo>
                    <a:pt x="0" y="2306987"/>
                  </a:lnTo>
                  <a:lnTo>
                    <a:pt x="0" y="0"/>
                  </a:lnTo>
                  <a:close/>
                </a:path>
              </a:pathLst>
            </a:custGeom>
            <a:blipFill>
              <a:blip r:embed="rId13" cstate="email">
                <a:extLst>
                  <a:ext uri="{28A0092B-C50C-407E-A947-70E740481C1C}">
                    <a14:useLocalDpi xmlns:a14="http://schemas.microsoft.com/office/drawing/2010/main"/>
                  </a:ext>
                </a:extLst>
              </a:blip>
              <a:stretch>
                <a:fillRect/>
              </a:stretch>
            </a:blipFill>
            <a:ln w="14288" cap="sq">
              <a:solidFill>
                <a:srgbClr val="000000"/>
              </a:solidFill>
              <a:prstDash val="solid"/>
              <a:miter/>
            </a:ln>
          </p:spPr>
          <p:txBody>
            <a:bodyPr/>
            <a:lstStyle/>
            <a:p>
              <a:endParaRPr lang="en-US" dirty="0"/>
            </a:p>
          </p:txBody>
        </p:sp>
        <p:sp>
          <p:nvSpPr>
            <p:cNvPr id="26" name="Freeform 26"/>
            <p:cNvSpPr/>
            <p:nvPr/>
          </p:nvSpPr>
          <p:spPr>
            <a:xfrm>
              <a:off x="247033" y="2442515"/>
              <a:ext cx="2401828" cy="913739"/>
            </a:xfrm>
            <a:custGeom>
              <a:avLst/>
              <a:gdLst/>
              <a:ahLst/>
              <a:cxnLst/>
              <a:rect l="l" t="t" r="r" b="b"/>
              <a:pathLst>
                <a:path w="2401828" h="913739">
                  <a:moveTo>
                    <a:pt x="0" y="0"/>
                  </a:moveTo>
                  <a:lnTo>
                    <a:pt x="2401829" y="0"/>
                  </a:lnTo>
                  <a:lnTo>
                    <a:pt x="2401829" y="913739"/>
                  </a:lnTo>
                  <a:lnTo>
                    <a:pt x="0" y="913739"/>
                  </a:lnTo>
                  <a:lnTo>
                    <a:pt x="0" y="0"/>
                  </a:lnTo>
                  <a:close/>
                </a:path>
              </a:pathLst>
            </a:custGeom>
            <a:blipFill>
              <a:blip r:embed="rId14"/>
              <a:stretch>
                <a:fillRect/>
              </a:stretch>
            </a:blipFill>
            <a:ln w="14288" cap="sq">
              <a:solidFill>
                <a:srgbClr val="000000"/>
              </a:solidFill>
              <a:prstDash val="solid"/>
              <a:miter/>
            </a:ln>
          </p:spPr>
          <p:txBody>
            <a:bodyPr/>
            <a:lstStyle/>
            <a:p>
              <a:endParaRPr lang="en-US" dirty="0"/>
            </a:p>
          </p:txBody>
        </p:sp>
        <p:sp>
          <p:nvSpPr>
            <p:cNvPr id="27" name="Freeform 27"/>
            <p:cNvSpPr/>
            <p:nvPr/>
          </p:nvSpPr>
          <p:spPr>
            <a:xfrm>
              <a:off x="0" y="1471231"/>
              <a:ext cx="1057407" cy="971284"/>
            </a:xfrm>
            <a:custGeom>
              <a:avLst/>
              <a:gdLst/>
              <a:ahLst/>
              <a:cxnLst/>
              <a:rect l="l" t="t" r="r" b="b"/>
              <a:pathLst>
                <a:path w="1057407" h="971284">
                  <a:moveTo>
                    <a:pt x="0" y="0"/>
                  </a:moveTo>
                  <a:lnTo>
                    <a:pt x="1057407" y="0"/>
                  </a:lnTo>
                  <a:lnTo>
                    <a:pt x="1057407" y="971284"/>
                  </a:lnTo>
                  <a:lnTo>
                    <a:pt x="0" y="971284"/>
                  </a:lnTo>
                  <a:lnTo>
                    <a:pt x="0" y="0"/>
                  </a:lnTo>
                  <a:close/>
                </a:path>
              </a:pathLst>
            </a:custGeom>
            <a:blipFill>
              <a:blip r:embed="rId15" cstate="email">
                <a:extLst>
                  <a:ext uri="{28A0092B-C50C-407E-A947-70E740481C1C}">
                    <a14:useLocalDpi xmlns:a14="http://schemas.microsoft.com/office/drawing/2010/main"/>
                  </a:ext>
                </a:extLst>
              </a:blip>
              <a:stretch>
                <a:fillRect/>
              </a:stretch>
            </a:blipFill>
          </p:spPr>
          <p:txBody>
            <a:bodyPr/>
            <a:lstStyle/>
            <a:p>
              <a:endParaRPr lang="en-US" dirty="0"/>
            </a:p>
          </p:txBody>
        </p:sp>
      </p:grpSp>
      <p:sp>
        <p:nvSpPr>
          <p:cNvPr id="28" name="TextBox 28"/>
          <p:cNvSpPr txBox="1"/>
          <p:nvPr/>
        </p:nvSpPr>
        <p:spPr>
          <a:xfrm>
            <a:off x="839945" y="746101"/>
            <a:ext cx="16955323" cy="851535"/>
          </a:xfrm>
          <a:prstGeom prst="rect">
            <a:avLst/>
          </a:prstGeom>
        </p:spPr>
        <p:txBody>
          <a:bodyPr lIns="0" tIns="0" rIns="0" bIns="0" rtlCol="0" anchor="t">
            <a:spAutoFit/>
          </a:bodyPr>
          <a:lstStyle/>
          <a:p>
            <a:pPr>
              <a:lnSpc>
                <a:spcPts val="6510"/>
              </a:lnSpc>
            </a:pPr>
            <a:r>
              <a:rPr lang="en-US" sz="6200" dirty="0">
                <a:solidFill>
                  <a:srgbClr val="FFFFFF"/>
                </a:solidFill>
                <a:latin typeface="Canva Sans Bold"/>
              </a:rPr>
              <a:t>CANNED, FROZEN, FRESH VEGETABLES</a:t>
            </a:r>
          </a:p>
        </p:txBody>
      </p:sp>
      <p:sp>
        <p:nvSpPr>
          <p:cNvPr id="29" name="TextBox 29"/>
          <p:cNvSpPr txBox="1"/>
          <p:nvPr/>
        </p:nvSpPr>
        <p:spPr>
          <a:xfrm>
            <a:off x="480261" y="9780973"/>
            <a:ext cx="3563292" cy="272415"/>
          </a:xfrm>
          <a:prstGeom prst="rect">
            <a:avLst/>
          </a:prstGeom>
        </p:spPr>
        <p:txBody>
          <a:bodyPr lIns="0" tIns="0" rIns="0" bIns="0" rtlCol="0" anchor="t">
            <a:spAutoFit/>
          </a:bodyPr>
          <a:lstStyle/>
          <a:p>
            <a:pPr>
              <a:lnSpc>
                <a:spcPts val="2399"/>
              </a:lnSpc>
            </a:pPr>
            <a:r>
              <a:rPr lang="en-US" sz="1599" dirty="0">
                <a:solidFill>
                  <a:srgbClr val="000000"/>
                </a:solidFill>
                <a:latin typeface="Canva Sans"/>
              </a:rPr>
              <a:t>Updated February, 2024</a:t>
            </a:r>
          </a:p>
        </p:txBody>
      </p:sp>
      <p:grpSp>
        <p:nvGrpSpPr>
          <p:cNvPr id="30" name="Group 30"/>
          <p:cNvGrpSpPr/>
          <p:nvPr/>
        </p:nvGrpSpPr>
        <p:grpSpPr>
          <a:xfrm>
            <a:off x="10812233" y="5892498"/>
            <a:ext cx="2887418" cy="3926575"/>
            <a:chOff x="0" y="0"/>
            <a:chExt cx="3849891" cy="5235433"/>
          </a:xfrm>
        </p:grpSpPr>
        <p:sp>
          <p:nvSpPr>
            <p:cNvPr id="31" name="Freeform 31"/>
            <p:cNvSpPr/>
            <p:nvPr/>
          </p:nvSpPr>
          <p:spPr>
            <a:xfrm>
              <a:off x="247481" y="0"/>
              <a:ext cx="3602410" cy="5235433"/>
            </a:xfrm>
            <a:custGeom>
              <a:avLst/>
              <a:gdLst/>
              <a:ahLst/>
              <a:cxnLst/>
              <a:rect l="l" t="t" r="r" b="b"/>
              <a:pathLst>
                <a:path w="3602410" h="5235433">
                  <a:moveTo>
                    <a:pt x="0" y="0"/>
                  </a:moveTo>
                  <a:lnTo>
                    <a:pt x="3602410" y="0"/>
                  </a:lnTo>
                  <a:lnTo>
                    <a:pt x="3602410" y="5235433"/>
                  </a:lnTo>
                  <a:lnTo>
                    <a:pt x="0" y="5235433"/>
                  </a:lnTo>
                  <a:lnTo>
                    <a:pt x="0" y="0"/>
                  </a:lnTo>
                  <a:close/>
                </a:path>
              </a:pathLst>
            </a:custGeom>
            <a:blipFill>
              <a:blip r:embed="rId16"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32" name="Freeform 32"/>
            <p:cNvSpPr/>
            <p:nvPr/>
          </p:nvSpPr>
          <p:spPr>
            <a:xfrm>
              <a:off x="0" y="396439"/>
              <a:ext cx="2339549" cy="1067913"/>
            </a:xfrm>
            <a:custGeom>
              <a:avLst/>
              <a:gdLst/>
              <a:ahLst/>
              <a:cxnLst/>
              <a:rect l="l" t="t" r="r" b="b"/>
              <a:pathLst>
                <a:path w="2339549" h="1067913">
                  <a:moveTo>
                    <a:pt x="0" y="0"/>
                  </a:moveTo>
                  <a:lnTo>
                    <a:pt x="2339549" y="0"/>
                  </a:lnTo>
                  <a:lnTo>
                    <a:pt x="2339549" y="1067912"/>
                  </a:lnTo>
                  <a:lnTo>
                    <a:pt x="0" y="1067912"/>
                  </a:lnTo>
                  <a:lnTo>
                    <a:pt x="0" y="0"/>
                  </a:lnTo>
                  <a:close/>
                </a:path>
              </a:pathLst>
            </a:custGeom>
            <a:blipFill>
              <a:blip r:embed="rId17" cstate="email">
                <a:extLst>
                  <a:ext uri="{28A0092B-C50C-407E-A947-70E740481C1C}">
                    <a14:useLocalDpi xmlns:a14="http://schemas.microsoft.com/office/drawing/2010/main"/>
                  </a:ext>
                </a:extLst>
              </a:blip>
              <a:stretch>
                <a:fillRect/>
              </a:stretch>
            </a:blipFill>
            <a:ln w="14288" cap="sq">
              <a:solidFill>
                <a:srgbClr val="000000"/>
              </a:solidFill>
              <a:prstDash val="solid"/>
              <a:miter/>
            </a:ln>
          </p:spPr>
          <p:txBody>
            <a:bodyPr/>
            <a:lstStyle/>
            <a:p>
              <a:endParaRPr lang="en-US" dirty="0"/>
            </a:p>
          </p:txBody>
        </p:sp>
        <p:sp>
          <p:nvSpPr>
            <p:cNvPr id="33" name="Freeform 33"/>
            <p:cNvSpPr/>
            <p:nvPr/>
          </p:nvSpPr>
          <p:spPr>
            <a:xfrm>
              <a:off x="2719596" y="708858"/>
              <a:ext cx="822483" cy="755493"/>
            </a:xfrm>
            <a:custGeom>
              <a:avLst/>
              <a:gdLst/>
              <a:ahLst/>
              <a:cxnLst/>
              <a:rect l="l" t="t" r="r" b="b"/>
              <a:pathLst>
                <a:path w="822483" h="755493">
                  <a:moveTo>
                    <a:pt x="0" y="0"/>
                  </a:moveTo>
                  <a:lnTo>
                    <a:pt x="822483" y="0"/>
                  </a:lnTo>
                  <a:lnTo>
                    <a:pt x="822483" y="755493"/>
                  </a:lnTo>
                  <a:lnTo>
                    <a:pt x="0" y="755493"/>
                  </a:lnTo>
                  <a:lnTo>
                    <a:pt x="0" y="0"/>
                  </a:lnTo>
                  <a:close/>
                </a:path>
              </a:pathLst>
            </a:custGeom>
            <a:blipFill>
              <a:blip r:embed="rId18" cstate="email">
                <a:extLst>
                  <a:ext uri="{28A0092B-C50C-407E-A947-70E740481C1C}">
                    <a14:useLocalDpi xmlns:a14="http://schemas.microsoft.com/office/drawing/2010/main"/>
                  </a:ext>
                </a:extLst>
              </a:blip>
              <a:stretch>
                <a:fillRect/>
              </a:stretch>
            </a:blipFill>
          </p:spPr>
          <p:txBody>
            <a:bodyPr/>
            <a:lstStyle/>
            <a:p>
              <a:endParaRPr lang="en-US" dirty="0"/>
            </a:p>
          </p:txBody>
        </p:sp>
      </p:grpSp>
      <p:grpSp>
        <p:nvGrpSpPr>
          <p:cNvPr id="34" name="Group 34"/>
          <p:cNvGrpSpPr/>
          <p:nvPr/>
        </p:nvGrpSpPr>
        <p:grpSpPr>
          <a:xfrm>
            <a:off x="6831560" y="6590294"/>
            <a:ext cx="3622169" cy="3115168"/>
            <a:chOff x="0" y="0"/>
            <a:chExt cx="4829558" cy="4153557"/>
          </a:xfrm>
        </p:grpSpPr>
        <p:sp>
          <p:nvSpPr>
            <p:cNvPr id="35" name="Freeform 35"/>
            <p:cNvSpPr/>
            <p:nvPr/>
          </p:nvSpPr>
          <p:spPr>
            <a:xfrm>
              <a:off x="0" y="0"/>
              <a:ext cx="4829558" cy="3064225"/>
            </a:xfrm>
            <a:custGeom>
              <a:avLst/>
              <a:gdLst/>
              <a:ahLst/>
              <a:cxnLst/>
              <a:rect l="l" t="t" r="r" b="b"/>
              <a:pathLst>
                <a:path w="4829558" h="3064225">
                  <a:moveTo>
                    <a:pt x="0" y="0"/>
                  </a:moveTo>
                  <a:lnTo>
                    <a:pt x="4829558" y="0"/>
                  </a:lnTo>
                  <a:lnTo>
                    <a:pt x="4829558" y="3064225"/>
                  </a:lnTo>
                  <a:lnTo>
                    <a:pt x="0" y="3064225"/>
                  </a:lnTo>
                  <a:lnTo>
                    <a:pt x="0" y="0"/>
                  </a:lnTo>
                  <a:close/>
                </a:path>
              </a:pathLst>
            </a:custGeom>
            <a:blipFill>
              <a:blip r:embed="rId19"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36" name="Freeform 36"/>
            <p:cNvSpPr/>
            <p:nvPr/>
          </p:nvSpPr>
          <p:spPr>
            <a:xfrm>
              <a:off x="302462" y="2347322"/>
              <a:ext cx="2803434" cy="1806234"/>
            </a:xfrm>
            <a:custGeom>
              <a:avLst/>
              <a:gdLst/>
              <a:ahLst/>
              <a:cxnLst/>
              <a:rect l="l" t="t" r="r" b="b"/>
              <a:pathLst>
                <a:path w="2803434" h="1806234">
                  <a:moveTo>
                    <a:pt x="0" y="0"/>
                  </a:moveTo>
                  <a:lnTo>
                    <a:pt x="2803434" y="0"/>
                  </a:lnTo>
                  <a:lnTo>
                    <a:pt x="2803434" y="1806235"/>
                  </a:lnTo>
                  <a:lnTo>
                    <a:pt x="0" y="1806235"/>
                  </a:lnTo>
                  <a:lnTo>
                    <a:pt x="0" y="0"/>
                  </a:lnTo>
                  <a:close/>
                </a:path>
              </a:pathLst>
            </a:custGeom>
            <a:blipFill>
              <a:blip r:embed="rId20" cstate="email">
                <a:extLst>
                  <a:ext uri="{28A0092B-C50C-407E-A947-70E740481C1C}">
                    <a14:useLocalDpi xmlns:a14="http://schemas.microsoft.com/office/drawing/2010/main"/>
                  </a:ext>
                </a:extLst>
              </a:blip>
              <a:stretch>
                <a:fillRect/>
              </a:stretch>
            </a:blipFill>
            <a:ln w="14288" cap="sq">
              <a:solidFill>
                <a:srgbClr val="000000"/>
              </a:solidFill>
              <a:prstDash val="solid"/>
              <a:miter/>
            </a:ln>
          </p:spPr>
          <p:txBody>
            <a:bodyPr/>
            <a:lstStyle/>
            <a:p>
              <a:endParaRPr lang="en-US" dirty="0"/>
            </a:p>
          </p:txBody>
        </p:sp>
        <p:sp>
          <p:nvSpPr>
            <p:cNvPr id="37" name="Freeform 37"/>
            <p:cNvSpPr/>
            <p:nvPr/>
          </p:nvSpPr>
          <p:spPr>
            <a:xfrm>
              <a:off x="3209683" y="2686478"/>
              <a:ext cx="822483" cy="755493"/>
            </a:xfrm>
            <a:custGeom>
              <a:avLst/>
              <a:gdLst/>
              <a:ahLst/>
              <a:cxnLst/>
              <a:rect l="l" t="t" r="r" b="b"/>
              <a:pathLst>
                <a:path w="822483" h="755493">
                  <a:moveTo>
                    <a:pt x="0" y="0"/>
                  </a:moveTo>
                  <a:lnTo>
                    <a:pt x="822482" y="0"/>
                  </a:lnTo>
                  <a:lnTo>
                    <a:pt x="822482" y="755494"/>
                  </a:lnTo>
                  <a:lnTo>
                    <a:pt x="0" y="755494"/>
                  </a:lnTo>
                  <a:lnTo>
                    <a:pt x="0" y="0"/>
                  </a:lnTo>
                  <a:close/>
                </a:path>
              </a:pathLst>
            </a:custGeom>
            <a:blipFill>
              <a:blip r:embed="rId18" cstate="email">
                <a:extLst>
                  <a:ext uri="{28A0092B-C50C-407E-A947-70E740481C1C}">
                    <a14:useLocalDpi xmlns:a14="http://schemas.microsoft.com/office/drawing/2010/main"/>
                  </a:ext>
                </a:extLst>
              </a:blip>
              <a:stretch>
                <a:fillRect/>
              </a:stretch>
            </a:blipFill>
          </p:spPr>
          <p:txBody>
            <a:bodyPr/>
            <a:lstStyle/>
            <a:p>
              <a:endParaRPr lang="en-US" dirty="0"/>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457494"/>
            <a:ext cx="18288000" cy="1495425"/>
            <a:chOff x="0" y="0"/>
            <a:chExt cx="4816593" cy="393857"/>
          </a:xfrm>
        </p:grpSpPr>
        <p:sp>
          <p:nvSpPr>
            <p:cNvPr id="3" name="Freeform 3"/>
            <p:cNvSpPr/>
            <p:nvPr/>
          </p:nvSpPr>
          <p:spPr>
            <a:xfrm>
              <a:off x="0" y="0"/>
              <a:ext cx="4816592" cy="393857"/>
            </a:xfrm>
            <a:custGeom>
              <a:avLst/>
              <a:gdLst/>
              <a:ahLst/>
              <a:cxnLst/>
              <a:rect l="l" t="t" r="r" b="b"/>
              <a:pathLst>
                <a:path w="4816592" h="393857">
                  <a:moveTo>
                    <a:pt x="0" y="0"/>
                  </a:moveTo>
                  <a:lnTo>
                    <a:pt x="4816592" y="0"/>
                  </a:lnTo>
                  <a:lnTo>
                    <a:pt x="4816592" y="393857"/>
                  </a:lnTo>
                  <a:lnTo>
                    <a:pt x="0" y="393857"/>
                  </a:lnTo>
                  <a:close/>
                </a:path>
              </a:pathLst>
            </a:custGeom>
            <a:solidFill>
              <a:srgbClr val="3E649F"/>
            </a:solidFill>
          </p:spPr>
          <p:txBody>
            <a:bodyPr/>
            <a:lstStyle/>
            <a:p>
              <a:endParaRPr lang="en-US" dirty="0"/>
            </a:p>
          </p:txBody>
        </p:sp>
        <p:sp>
          <p:nvSpPr>
            <p:cNvPr id="4" name="TextBox 4"/>
            <p:cNvSpPr txBox="1"/>
            <p:nvPr/>
          </p:nvSpPr>
          <p:spPr>
            <a:xfrm>
              <a:off x="0" y="-47625"/>
              <a:ext cx="4816593" cy="441482"/>
            </a:xfrm>
            <a:prstGeom prst="rect">
              <a:avLst/>
            </a:prstGeom>
          </p:spPr>
          <p:txBody>
            <a:bodyPr lIns="50800" tIns="50800" rIns="50800" bIns="50800" rtlCol="0" anchor="ctr"/>
            <a:lstStyle/>
            <a:p>
              <a:pPr algn="ctr">
                <a:lnSpc>
                  <a:spcPts val="2479"/>
                </a:lnSpc>
              </a:pPr>
              <a:endParaRPr dirty="0"/>
            </a:p>
          </p:txBody>
        </p:sp>
      </p:grpSp>
      <p:grpSp>
        <p:nvGrpSpPr>
          <p:cNvPr id="5" name="Group 5"/>
          <p:cNvGrpSpPr/>
          <p:nvPr/>
        </p:nvGrpSpPr>
        <p:grpSpPr>
          <a:xfrm>
            <a:off x="15357705" y="7637029"/>
            <a:ext cx="4136867" cy="4136867"/>
            <a:chOff x="0" y="0"/>
            <a:chExt cx="812800" cy="812800"/>
          </a:xfrm>
        </p:grpSpPr>
        <p:sp>
          <p:nvSpPr>
            <p:cNvPr id="6" name="Freeform 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6F6F6"/>
              </a:solidFill>
              <a:prstDash val="solid"/>
              <a:miter/>
            </a:ln>
          </p:spPr>
          <p:txBody>
            <a:bodyPr/>
            <a:lstStyle/>
            <a:p>
              <a:endParaRPr lang="en-US" dirty="0"/>
            </a:p>
          </p:txBody>
        </p:sp>
        <p:sp>
          <p:nvSpPr>
            <p:cNvPr id="7" name="TextBox 7"/>
            <p:cNvSpPr txBox="1"/>
            <p:nvPr/>
          </p:nvSpPr>
          <p:spPr>
            <a:xfrm>
              <a:off x="76200" y="28575"/>
              <a:ext cx="660400" cy="708025"/>
            </a:xfrm>
            <a:prstGeom prst="rect">
              <a:avLst/>
            </a:prstGeom>
          </p:spPr>
          <p:txBody>
            <a:bodyPr lIns="50800" tIns="50800" rIns="50800" bIns="50800" rtlCol="0" anchor="ctr"/>
            <a:lstStyle/>
            <a:p>
              <a:pPr algn="ctr">
                <a:lnSpc>
                  <a:spcPts val="2479"/>
                </a:lnSpc>
              </a:pPr>
              <a:endParaRPr dirty="0"/>
            </a:p>
          </p:txBody>
        </p:sp>
      </p:grpSp>
      <p:grpSp>
        <p:nvGrpSpPr>
          <p:cNvPr id="8" name="Group 8"/>
          <p:cNvGrpSpPr/>
          <p:nvPr/>
        </p:nvGrpSpPr>
        <p:grpSpPr>
          <a:xfrm>
            <a:off x="13906835" y="2158168"/>
            <a:ext cx="3888433" cy="6115661"/>
            <a:chOff x="0" y="0"/>
            <a:chExt cx="5184577" cy="8154215"/>
          </a:xfrm>
        </p:grpSpPr>
        <p:sp>
          <p:nvSpPr>
            <p:cNvPr id="9" name="Freeform 9"/>
            <p:cNvSpPr/>
            <p:nvPr/>
          </p:nvSpPr>
          <p:spPr>
            <a:xfrm>
              <a:off x="0" y="0"/>
              <a:ext cx="4735495" cy="4735495"/>
            </a:xfrm>
            <a:custGeom>
              <a:avLst/>
              <a:gdLst/>
              <a:ahLst/>
              <a:cxnLst/>
              <a:rect l="l" t="t" r="r" b="b"/>
              <a:pathLst>
                <a:path w="4735495" h="4735495">
                  <a:moveTo>
                    <a:pt x="0" y="0"/>
                  </a:moveTo>
                  <a:lnTo>
                    <a:pt x="4735495" y="0"/>
                  </a:lnTo>
                  <a:lnTo>
                    <a:pt x="4735495" y="4735495"/>
                  </a:lnTo>
                  <a:lnTo>
                    <a:pt x="0" y="4735495"/>
                  </a:lnTo>
                  <a:lnTo>
                    <a:pt x="0" y="0"/>
                  </a:lnTo>
                  <a:close/>
                </a:path>
              </a:pathLst>
            </a:custGeom>
            <a:blipFill>
              <a:blip r:embed="rId3"/>
              <a:stretch>
                <a:fillRect/>
              </a:stretch>
            </a:blipFill>
          </p:spPr>
          <p:txBody>
            <a:bodyPr/>
            <a:lstStyle/>
            <a:p>
              <a:endParaRPr lang="en-US" dirty="0"/>
            </a:p>
          </p:txBody>
        </p:sp>
        <p:sp>
          <p:nvSpPr>
            <p:cNvPr id="10" name="Freeform 10"/>
            <p:cNvSpPr/>
            <p:nvPr/>
          </p:nvSpPr>
          <p:spPr>
            <a:xfrm>
              <a:off x="4089879" y="3979890"/>
              <a:ext cx="954410" cy="975857"/>
            </a:xfrm>
            <a:custGeom>
              <a:avLst/>
              <a:gdLst/>
              <a:ahLst/>
              <a:cxnLst/>
              <a:rect l="l" t="t" r="r" b="b"/>
              <a:pathLst>
                <a:path w="954410" h="975857">
                  <a:moveTo>
                    <a:pt x="0" y="0"/>
                  </a:moveTo>
                  <a:lnTo>
                    <a:pt x="954409" y="0"/>
                  </a:lnTo>
                  <a:lnTo>
                    <a:pt x="954409" y="975857"/>
                  </a:lnTo>
                  <a:lnTo>
                    <a:pt x="0" y="975857"/>
                  </a:lnTo>
                  <a:lnTo>
                    <a:pt x="0" y="0"/>
                  </a:lnTo>
                  <a:close/>
                </a:path>
              </a:pathLst>
            </a:custGeom>
            <a:blipFill>
              <a:blip r:embed="rId4"/>
              <a:stretch>
                <a:fillRect/>
              </a:stretch>
            </a:blipFill>
          </p:spPr>
          <p:txBody>
            <a:bodyPr/>
            <a:lstStyle/>
            <a:p>
              <a:endParaRPr lang="en-US" dirty="0"/>
            </a:p>
          </p:txBody>
        </p:sp>
        <p:sp>
          <p:nvSpPr>
            <p:cNvPr id="11" name="Freeform 11"/>
            <p:cNvSpPr/>
            <p:nvPr/>
          </p:nvSpPr>
          <p:spPr>
            <a:xfrm>
              <a:off x="3152741" y="975579"/>
              <a:ext cx="2031836" cy="923562"/>
            </a:xfrm>
            <a:custGeom>
              <a:avLst/>
              <a:gdLst/>
              <a:ahLst/>
              <a:cxnLst/>
              <a:rect l="l" t="t" r="r" b="b"/>
              <a:pathLst>
                <a:path w="2031836" h="923562">
                  <a:moveTo>
                    <a:pt x="0" y="0"/>
                  </a:moveTo>
                  <a:lnTo>
                    <a:pt x="2031836" y="0"/>
                  </a:lnTo>
                  <a:lnTo>
                    <a:pt x="2031836" y="923562"/>
                  </a:lnTo>
                  <a:lnTo>
                    <a:pt x="0" y="923562"/>
                  </a:lnTo>
                  <a:lnTo>
                    <a:pt x="0" y="0"/>
                  </a:lnTo>
                  <a:close/>
                </a:path>
              </a:pathLst>
            </a:custGeom>
            <a:blipFill>
              <a:blip r:embed="rId5"/>
              <a:stretch>
                <a:fillRect/>
              </a:stretch>
            </a:blipFill>
            <a:ln w="14288" cap="sq">
              <a:solidFill>
                <a:srgbClr val="000000"/>
              </a:solidFill>
              <a:prstDash val="solid"/>
              <a:miter/>
            </a:ln>
          </p:spPr>
          <p:txBody>
            <a:bodyPr/>
            <a:lstStyle/>
            <a:p>
              <a:endParaRPr lang="en-US" dirty="0"/>
            </a:p>
          </p:txBody>
        </p:sp>
        <p:sp>
          <p:nvSpPr>
            <p:cNvPr id="12" name="Freeform 12"/>
            <p:cNvSpPr/>
            <p:nvPr/>
          </p:nvSpPr>
          <p:spPr>
            <a:xfrm>
              <a:off x="3152741" y="2266260"/>
              <a:ext cx="2031836" cy="960504"/>
            </a:xfrm>
            <a:custGeom>
              <a:avLst/>
              <a:gdLst/>
              <a:ahLst/>
              <a:cxnLst/>
              <a:rect l="l" t="t" r="r" b="b"/>
              <a:pathLst>
                <a:path w="2031836" h="960504">
                  <a:moveTo>
                    <a:pt x="0" y="0"/>
                  </a:moveTo>
                  <a:lnTo>
                    <a:pt x="2031836" y="0"/>
                  </a:lnTo>
                  <a:lnTo>
                    <a:pt x="2031836" y="960504"/>
                  </a:lnTo>
                  <a:lnTo>
                    <a:pt x="0" y="960504"/>
                  </a:lnTo>
                  <a:lnTo>
                    <a:pt x="0" y="0"/>
                  </a:lnTo>
                  <a:close/>
                </a:path>
              </a:pathLst>
            </a:custGeom>
            <a:blipFill>
              <a:blip r:embed="rId6"/>
              <a:stretch>
                <a:fillRect/>
              </a:stretch>
            </a:blipFill>
            <a:ln w="14288" cap="sq">
              <a:solidFill>
                <a:srgbClr val="000000"/>
              </a:solidFill>
              <a:prstDash val="solid"/>
              <a:miter/>
            </a:ln>
          </p:spPr>
          <p:txBody>
            <a:bodyPr/>
            <a:lstStyle/>
            <a:p>
              <a:endParaRPr lang="en-US" dirty="0"/>
            </a:p>
          </p:txBody>
        </p:sp>
        <p:sp>
          <p:nvSpPr>
            <p:cNvPr id="13" name="Freeform 13"/>
            <p:cNvSpPr/>
            <p:nvPr/>
          </p:nvSpPr>
          <p:spPr>
            <a:xfrm>
              <a:off x="306785" y="5283038"/>
              <a:ext cx="4737504" cy="2871177"/>
            </a:xfrm>
            <a:custGeom>
              <a:avLst/>
              <a:gdLst/>
              <a:ahLst/>
              <a:cxnLst/>
              <a:rect l="l" t="t" r="r" b="b"/>
              <a:pathLst>
                <a:path w="4737504" h="2871177">
                  <a:moveTo>
                    <a:pt x="0" y="0"/>
                  </a:moveTo>
                  <a:lnTo>
                    <a:pt x="4737503" y="0"/>
                  </a:lnTo>
                  <a:lnTo>
                    <a:pt x="4737503" y="2871177"/>
                  </a:lnTo>
                  <a:lnTo>
                    <a:pt x="0" y="2871177"/>
                  </a:lnTo>
                  <a:lnTo>
                    <a:pt x="0" y="0"/>
                  </a:lnTo>
                  <a:close/>
                </a:path>
              </a:pathLst>
            </a:custGeom>
            <a:blipFill>
              <a:blip r:embed="rId7"/>
              <a:stretch>
                <a:fillRect t="-28809" b="-36192"/>
              </a:stretch>
            </a:blipFill>
          </p:spPr>
          <p:txBody>
            <a:bodyPr/>
            <a:lstStyle/>
            <a:p>
              <a:endParaRPr lang="en-US" dirty="0"/>
            </a:p>
          </p:txBody>
        </p:sp>
        <p:sp>
          <p:nvSpPr>
            <p:cNvPr id="14" name="Freeform 14"/>
            <p:cNvSpPr/>
            <p:nvPr/>
          </p:nvSpPr>
          <p:spPr>
            <a:xfrm>
              <a:off x="2675537" y="5014895"/>
              <a:ext cx="2031836" cy="992933"/>
            </a:xfrm>
            <a:custGeom>
              <a:avLst/>
              <a:gdLst/>
              <a:ahLst/>
              <a:cxnLst/>
              <a:rect l="l" t="t" r="r" b="b"/>
              <a:pathLst>
                <a:path w="2031836" h="992933">
                  <a:moveTo>
                    <a:pt x="0" y="0"/>
                  </a:moveTo>
                  <a:lnTo>
                    <a:pt x="2031836" y="0"/>
                  </a:lnTo>
                  <a:lnTo>
                    <a:pt x="2031836" y="992934"/>
                  </a:lnTo>
                  <a:lnTo>
                    <a:pt x="0" y="992934"/>
                  </a:lnTo>
                  <a:lnTo>
                    <a:pt x="0" y="0"/>
                  </a:lnTo>
                  <a:close/>
                </a:path>
              </a:pathLst>
            </a:custGeom>
            <a:blipFill>
              <a:blip r:embed="rId8"/>
              <a:stretch>
                <a:fillRect/>
              </a:stretch>
            </a:blipFill>
            <a:ln w="14288" cap="sq">
              <a:solidFill>
                <a:srgbClr val="000000"/>
              </a:solidFill>
              <a:prstDash val="solid"/>
              <a:miter/>
            </a:ln>
          </p:spPr>
          <p:txBody>
            <a:bodyPr/>
            <a:lstStyle/>
            <a:p>
              <a:endParaRPr lang="en-US" dirty="0"/>
            </a:p>
          </p:txBody>
        </p:sp>
      </p:grpSp>
      <p:grpSp>
        <p:nvGrpSpPr>
          <p:cNvPr id="15" name="Group 15"/>
          <p:cNvGrpSpPr/>
          <p:nvPr/>
        </p:nvGrpSpPr>
        <p:grpSpPr>
          <a:xfrm>
            <a:off x="839945" y="6502180"/>
            <a:ext cx="8477660" cy="2756120"/>
            <a:chOff x="0" y="0"/>
            <a:chExt cx="11303548" cy="3674826"/>
          </a:xfrm>
        </p:grpSpPr>
        <p:sp>
          <p:nvSpPr>
            <p:cNvPr id="16" name="Freeform 16"/>
            <p:cNvSpPr/>
            <p:nvPr/>
          </p:nvSpPr>
          <p:spPr>
            <a:xfrm>
              <a:off x="7496259" y="228751"/>
              <a:ext cx="1777926" cy="3217323"/>
            </a:xfrm>
            <a:custGeom>
              <a:avLst/>
              <a:gdLst/>
              <a:ahLst/>
              <a:cxnLst/>
              <a:rect l="l" t="t" r="r" b="b"/>
              <a:pathLst>
                <a:path w="1777926" h="3217323">
                  <a:moveTo>
                    <a:pt x="0" y="0"/>
                  </a:moveTo>
                  <a:lnTo>
                    <a:pt x="1777926" y="0"/>
                  </a:lnTo>
                  <a:lnTo>
                    <a:pt x="1777926" y="3217324"/>
                  </a:lnTo>
                  <a:lnTo>
                    <a:pt x="0" y="3217324"/>
                  </a:lnTo>
                  <a:lnTo>
                    <a:pt x="0" y="0"/>
                  </a:lnTo>
                  <a:close/>
                </a:path>
              </a:pathLst>
            </a:custGeom>
            <a:blipFill>
              <a:blip r:embed="rId9"/>
              <a:stretch>
                <a:fillRect l="-63737" t="-14731" r="-53227" b="-5165"/>
              </a:stretch>
            </a:blipFill>
          </p:spPr>
          <p:txBody>
            <a:bodyPr/>
            <a:lstStyle/>
            <a:p>
              <a:endParaRPr lang="en-US" dirty="0"/>
            </a:p>
          </p:txBody>
        </p:sp>
        <p:sp>
          <p:nvSpPr>
            <p:cNvPr id="17" name="Freeform 17"/>
            <p:cNvSpPr/>
            <p:nvPr/>
          </p:nvSpPr>
          <p:spPr>
            <a:xfrm>
              <a:off x="8451704" y="1837413"/>
              <a:ext cx="2851844" cy="985012"/>
            </a:xfrm>
            <a:custGeom>
              <a:avLst/>
              <a:gdLst/>
              <a:ahLst/>
              <a:cxnLst/>
              <a:rect l="l" t="t" r="r" b="b"/>
              <a:pathLst>
                <a:path w="2851844" h="985012">
                  <a:moveTo>
                    <a:pt x="0" y="0"/>
                  </a:moveTo>
                  <a:lnTo>
                    <a:pt x="2851845" y="0"/>
                  </a:lnTo>
                  <a:lnTo>
                    <a:pt x="2851845" y="985012"/>
                  </a:lnTo>
                  <a:lnTo>
                    <a:pt x="0" y="985012"/>
                  </a:lnTo>
                  <a:lnTo>
                    <a:pt x="0" y="0"/>
                  </a:lnTo>
                  <a:close/>
                </a:path>
              </a:pathLst>
            </a:custGeom>
            <a:blipFill>
              <a:blip r:embed="rId10"/>
              <a:stretch>
                <a:fillRect/>
              </a:stretch>
            </a:blipFill>
            <a:ln w="14288" cap="sq">
              <a:solidFill>
                <a:srgbClr val="000000"/>
              </a:solidFill>
              <a:prstDash val="solid"/>
              <a:miter/>
            </a:ln>
          </p:spPr>
          <p:txBody>
            <a:bodyPr/>
            <a:lstStyle/>
            <a:p>
              <a:endParaRPr lang="en-US" dirty="0"/>
            </a:p>
          </p:txBody>
        </p:sp>
        <p:sp>
          <p:nvSpPr>
            <p:cNvPr id="18" name="Freeform 18"/>
            <p:cNvSpPr/>
            <p:nvPr/>
          </p:nvSpPr>
          <p:spPr>
            <a:xfrm>
              <a:off x="0" y="0"/>
              <a:ext cx="7197552" cy="3674826"/>
            </a:xfrm>
            <a:custGeom>
              <a:avLst/>
              <a:gdLst/>
              <a:ahLst/>
              <a:cxnLst/>
              <a:rect l="l" t="t" r="r" b="b"/>
              <a:pathLst>
                <a:path w="7197552" h="3674826">
                  <a:moveTo>
                    <a:pt x="0" y="0"/>
                  </a:moveTo>
                  <a:lnTo>
                    <a:pt x="7197552" y="0"/>
                  </a:lnTo>
                  <a:lnTo>
                    <a:pt x="7197552" y="3674826"/>
                  </a:lnTo>
                  <a:lnTo>
                    <a:pt x="0" y="3674826"/>
                  </a:lnTo>
                  <a:lnTo>
                    <a:pt x="0" y="0"/>
                  </a:lnTo>
                  <a:close/>
                </a:path>
              </a:pathLst>
            </a:custGeom>
            <a:blipFill>
              <a:blip r:embed="rId11"/>
              <a:stretch>
                <a:fillRect t="-48296" b="-47564"/>
              </a:stretch>
            </a:blipFill>
          </p:spPr>
          <p:txBody>
            <a:bodyPr/>
            <a:lstStyle/>
            <a:p>
              <a:endParaRPr lang="en-US" dirty="0"/>
            </a:p>
          </p:txBody>
        </p:sp>
        <p:sp>
          <p:nvSpPr>
            <p:cNvPr id="19" name="Freeform 19"/>
            <p:cNvSpPr/>
            <p:nvPr/>
          </p:nvSpPr>
          <p:spPr>
            <a:xfrm>
              <a:off x="6821990" y="2329919"/>
              <a:ext cx="927367" cy="881852"/>
            </a:xfrm>
            <a:custGeom>
              <a:avLst/>
              <a:gdLst/>
              <a:ahLst/>
              <a:cxnLst/>
              <a:rect l="l" t="t" r="r" b="b"/>
              <a:pathLst>
                <a:path w="927367" h="881852">
                  <a:moveTo>
                    <a:pt x="0" y="0"/>
                  </a:moveTo>
                  <a:lnTo>
                    <a:pt x="927366" y="0"/>
                  </a:lnTo>
                  <a:lnTo>
                    <a:pt x="927366" y="881852"/>
                  </a:lnTo>
                  <a:lnTo>
                    <a:pt x="0" y="881852"/>
                  </a:lnTo>
                  <a:lnTo>
                    <a:pt x="0" y="0"/>
                  </a:lnTo>
                  <a:close/>
                </a:path>
              </a:pathLst>
            </a:custGeom>
            <a:blipFill>
              <a:blip r:embed="rId12"/>
              <a:stretch>
                <a:fillRect/>
              </a:stretch>
            </a:blipFill>
          </p:spPr>
          <p:txBody>
            <a:bodyPr/>
            <a:lstStyle/>
            <a:p>
              <a:endParaRPr lang="en-US" dirty="0"/>
            </a:p>
          </p:txBody>
        </p:sp>
        <p:sp>
          <p:nvSpPr>
            <p:cNvPr id="20" name="Freeform 20"/>
            <p:cNvSpPr/>
            <p:nvPr/>
          </p:nvSpPr>
          <p:spPr>
            <a:xfrm>
              <a:off x="4549793" y="0"/>
              <a:ext cx="2062950" cy="985012"/>
            </a:xfrm>
            <a:custGeom>
              <a:avLst/>
              <a:gdLst/>
              <a:ahLst/>
              <a:cxnLst/>
              <a:rect l="l" t="t" r="r" b="b"/>
              <a:pathLst>
                <a:path w="2062950" h="985012">
                  <a:moveTo>
                    <a:pt x="0" y="0"/>
                  </a:moveTo>
                  <a:lnTo>
                    <a:pt x="2062950" y="0"/>
                  </a:lnTo>
                  <a:lnTo>
                    <a:pt x="2062950" y="985012"/>
                  </a:lnTo>
                  <a:lnTo>
                    <a:pt x="0" y="985012"/>
                  </a:lnTo>
                  <a:lnTo>
                    <a:pt x="0" y="0"/>
                  </a:lnTo>
                  <a:close/>
                </a:path>
              </a:pathLst>
            </a:custGeom>
            <a:blipFill>
              <a:blip r:embed="rId13"/>
              <a:stretch>
                <a:fillRect/>
              </a:stretch>
            </a:blipFill>
            <a:ln w="14288" cap="sq">
              <a:solidFill>
                <a:srgbClr val="000000"/>
              </a:solidFill>
              <a:prstDash val="solid"/>
              <a:miter/>
            </a:ln>
          </p:spPr>
          <p:txBody>
            <a:bodyPr/>
            <a:lstStyle/>
            <a:p>
              <a:endParaRPr lang="en-US" dirty="0"/>
            </a:p>
          </p:txBody>
        </p:sp>
        <p:sp>
          <p:nvSpPr>
            <p:cNvPr id="21" name="TextBox 21"/>
            <p:cNvSpPr txBox="1"/>
            <p:nvPr/>
          </p:nvSpPr>
          <p:spPr>
            <a:xfrm>
              <a:off x="5355731" y="956437"/>
              <a:ext cx="1466257" cy="400367"/>
            </a:xfrm>
            <a:prstGeom prst="rect">
              <a:avLst/>
            </a:prstGeom>
          </p:spPr>
          <p:txBody>
            <a:bodyPr lIns="0" tIns="0" rIns="0" bIns="0" rtlCol="0" anchor="t">
              <a:spAutoFit/>
            </a:bodyPr>
            <a:lstStyle/>
            <a:p>
              <a:pPr algn="ctr">
                <a:lnSpc>
                  <a:spcPts val="2531"/>
                </a:lnSpc>
              </a:pPr>
              <a:r>
                <a:rPr lang="en-US" sz="1808" dirty="0">
                  <a:solidFill>
                    <a:srgbClr val="000000"/>
                  </a:solidFill>
                  <a:latin typeface="Canva Sans Medium"/>
                </a:rPr>
                <a:t>=$0.80/lb</a:t>
              </a:r>
            </a:p>
          </p:txBody>
        </p:sp>
      </p:grpSp>
      <p:grpSp>
        <p:nvGrpSpPr>
          <p:cNvPr id="22" name="Group 22"/>
          <p:cNvGrpSpPr/>
          <p:nvPr/>
        </p:nvGrpSpPr>
        <p:grpSpPr>
          <a:xfrm>
            <a:off x="7980412" y="2327776"/>
            <a:ext cx="5844743" cy="3615829"/>
            <a:chOff x="0" y="0"/>
            <a:chExt cx="7792991" cy="4821106"/>
          </a:xfrm>
        </p:grpSpPr>
        <p:sp>
          <p:nvSpPr>
            <p:cNvPr id="23" name="Freeform 23"/>
            <p:cNvSpPr/>
            <p:nvPr/>
          </p:nvSpPr>
          <p:spPr>
            <a:xfrm>
              <a:off x="0" y="0"/>
              <a:ext cx="3565851" cy="4821106"/>
            </a:xfrm>
            <a:custGeom>
              <a:avLst/>
              <a:gdLst/>
              <a:ahLst/>
              <a:cxnLst/>
              <a:rect l="l" t="t" r="r" b="b"/>
              <a:pathLst>
                <a:path w="3565851" h="4821106">
                  <a:moveTo>
                    <a:pt x="0" y="0"/>
                  </a:moveTo>
                  <a:lnTo>
                    <a:pt x="3565851" y="0"/>
                  </a:lnTo>
                  <a:lnTo>
                    <a:pt x="3565851" y="4821106"/>
                  </a:lnTo>
                  <a:lnTo>
                    <a:pt x="0" y="4821106"/>
                  </a:lnTo>
                  <a:lnTo>
                    <a:pt x="0" y="0"/>
                  </a:lnTo>
                  <a:close/>
                </a:path>
              </a:pathLst>
            </a:custGeom>
            <a:blipFill>
              <a:blip r:embed="rId14"/>
              <a:stretch>
                <a:fillRect l="-20374" r="-14828"/>
              </a:stretch>
            </a:blipFill>
          </p:spPr>
          <p:txBody>
            <a:bodyPr/>
            <a:lstStyle/>
            <a:p>
              <a:endParaRPr lang="en-US" dirty="0"/>
            </a:p>
          </p:txBody>
        </p:sp>
        <p:sp>
          <p:nvSpPr>
            <p:cNvPr id="24" name="Freeform 24"/>
            <p:cNvSpPr/>
            <p:nvPr/>
          </p:nvSpPr>
          <p:spPr>
            <a:xfrm>
              <a:off x="4414112" y="85605"/>
              <a:ext cx="2639524" cy="4735500"/>
            </a:xfrm>
            <a:custGeom>
              <a:avLst/>
              <a:gdLst/>
              <a:ahLst/>
              <a:cxnLst/>
              <a:rect l="l" t="t" r="r" b="b"/>
              <a:pathLst>
                <a:path w="2639524" h="4735500">
                  <a:moveTo>
                    <a:pt x="0" y="0"/>
                  </a:moveTo>
                  <a:lnTo>
                    <a:pt x="2639524" y="0"/>
                  </a:lnTo>
                  <a:lnTo>
                    <a:pt x="2639524" y="4735501"/>
                  </a:lnTo>
                  <a:lnTo>
                    <a:pt x="0" y="4735501"/>
                  </a:lnTo>
                  <a:lnTo>
                    <a:pt x="0" y="0"/>
                  </a:lnTo>
                  <a:close/>
                </a:path>
              </a:pathLst>
            </a:custGeom>
            <a:blipFill>
              <a:blip r:embed="rId15"/>
              <a:stretch>
                <a:fillRect l="-39352" r="-40055"/>
              </a:stretch>
            </a:blipFill>
          </p:spPr>
          <p:txBody>
            <a:bodyPr/>
            <a:lstStyle/>
            <a:p>
              <a:endParaRPr lang="en-US" dirty="0"/>
            </a:p>
          </p:txBody>
        </p:sp>
        <p:sp>
          <p:nvSpPr>
            <p:cNvPr id="25" name="Freeform 25"/>
            <p:cNvSpPr/>
            <p:nvPr/>
          </p:nvSpPr>
          <p:spPr>
            <a:xfrm>
              <a:off x="1551450" y="3509979"/>
              <a:ext cx="2335378" cy="999374"/>
            </a:xfrm>
            <a:custGeom>
              <a:avLst/>
              <a:gdLst/>
              <a:ahLst/>
              <a:cxnLst/>
              <a:rect l="l" t="t" r="r" b="b"/>
              <a:pathLst>
                <a:path w="2335378" h="999374">
                  <a:moveTo>
                    <a:pt x="0" y="0"/>
                  </a:moveTo>
                  <a:lnTo>
                    <a:pt x="2335378" y="0"/>
                  </a:lnTo>
                  <a:lnTo>
                    <a:pt x="2335378" y="999373"/>
                  </a:lnTo>
                  <a:lnTo>
                    <a:pt x="0" y="999373"/>
                  </a:lnTo>
                  <a:lnTo>
                    <a:pt x="0" y="0"/>
                  </a:lnTo>
                  <a:close/>
                </a:path>
              </a:pathLst>
            </a:custGeom>
            <a:blipFill>
              <a:blip r:embed="rId16"/>
              <a:stretch>
                <a:fillRect/>
              </a:stretch>
            </a:blipFill>
            <a:ln w="14288" cap="sq">
              <a:solidFill>
                <a:srgbClr val="000000"/>
              </a:solidFill>
              <a:prstDash val="solid"/>
              <a:miter/>
            </a:ln>
          </p:spPr>
          <p:txBody>
            <a:bodyPr/>
            <a:lstStyle/>
            <a:p>
              <a:endParaRPr lang="en-US" dirty="0"/>
            </a:p>
          </p:txBody>
        </p:sp>
        <p:sp>
          <p:nvSpPr>
            <p:cNvPr id="26" name="Freeform 26"/>
            <p:cNvSpPr/>
            <p:nvPr/>
          </p:nvSpPr>
          <p:spPr>
            <a:xfrm>
              <a:off x="5880728" y="3509979"/>
              <a:ext cx="1912263" cy="999374"/>
            </a:xfrm>
            <a:custGeom>
              <a:avLst/>
              <a:gdLst/>
              <a:ahLst/>
              <a:cxnLst/>
              <a:rect l="l" t="t" r="r" b="b"/>
              <a:pathLst>
                <a:path w="1912263" h="999374">
                  <a:moveTo>
                    <a:pt x="0" y="0"/>
                  </a:moveTo>
                  <a:lnTo>
                    <a:pt x="1912263" y="0"/>
                  </a:lnTo>
                  <a:lnTo>
                    <a:pt x="1912263" y="999373"/>
                  </a:lnTo>
                  <a:lnTo>
                    <a:pt x="0" y="999373"/>
                  </a:lnTo>
                  <a:lnTo>
                    <a:pt x="0" y="0"/>
                  </a:lnTo>
                  <a:close/>
                </a:path>
              </a:pathLst>
            </a:custGeom>
            <a:blipFill>
              <a:blip r:embed="rId17"/>
              <a:stretch>
                <a:fillRect/>
              </a:stretch>
            </a:blipFill>
            <a:ln w="14288" cap="sq">
              <a:solidFill>
                <a:srgbClr val="000000"/>
              </a:solidFill>
              <a:prstDash val="solid"/>
              <a:miter/>
            </a:ln>
          </p:spPr>
          <p:txBody>
            <a:bodyPr/>
            <a:lstStyle/>
            <a:p>
              <a:endParaRPr lang="en-US" dirty="0"/>
            </a:p>
          </p:txBody>
        </p:sp>
        <p:sp>
          <p:nvSpPr>
            <p:cNvPr id="27" name="Freeform 27"/>
            <p:cNvSpPr/>
            <p:nvPr/>
          </p:nvSpPr>
          <p:spPr>
            <a:xfrm>
              <a:off x="3936907" y="3533495"/>
              <a:ext cx="954410" cy="975857"/>
            </a:xfrm>
            <a:custGeom>
              <a:avLst/>
              <a:gdLst/>
              <a:ahLst/>
              <a:cxnLst/>
              <a:rect l="l" t="t" r="r" b="b"/>
              <a:pathLst>
                <a:path w="954410" h="975857">
                  <a:moveTo>
                    <a:pt x="0" y="0"/>
                  </a:moveTo>
                  <a:lnTo>
                    <a:pt x="954410" y="0"/>
                  </a:lnTo>
                  <a:lnTo>
                    <a:pt x="954410" y="975857"/>
                  </a:lnTo>
                  <a:lnTo>
                    <a:pt x="0" y="975857"/>
                  </a:lnTo>
                  <a:lnTo>
                    <a:pt x="0" y="0"/>
                  </a:lnTo>
                  <a:close/>
                </a:path>
              </a:pathLst>
            </a:custGeom>
            <a:blipFill>
              <a:blip r:embed="rId4"/>
              <a:stretch>
                <a:fillRect/>
              </a:stretch>
            </a:blipFill>
          </p:spPr>
          <p:txBody>
            <a:bodyPr/>
            <a:lstStyle/>
            <a:p>
              <a:endParaRPr lang="en-US" dirty="0"/>
            </a:p>
          </p:txBody>
        </p:sp>
      </p:grpSp>
      <p:sp>
        <p:nvSpPr>
          <p:cNvPr id="28" name="Freeform 28"/>
          <p:cNvSpPr/>
          <p:nvPr/>
        </p:nvSpPr>
        <p:spPr>
          <a:xfrm rot="579985">
            <a:off x="11811243" y="6790276"/>
            <a:ext cx="1474260" cy="1482891"/>
          </a:xfrm>
          <a:custGeom>
            <a:avLst/>
            <a:gdLst/>
            <a:ahLst/>
            <a:cxnLst/>
            <a:rect l="l" t="t" r="r" b="b"/>
            <a:pathLst>
              <a:path w="1474260" h="1482891">
                <a:moveTo>
                  <a:pt x="0" y="0"/>
                </a:moveTo>
                <a:lnTo>
                  <a:pt x="1474260" y="0"/>
                </a:lnTo>
                <a:lnTo>
                  <a:pt x="1474260" y="1482891"/>
                </a:lnTo>
                <a:lnTo>
                  <a:pt x="0" y="1482891"/>
                </a:lnTo>
                <a:lnTo>
                  <a:pt x="0" y="0"/>
                </a:lnTo>
                <a:close/>
              </a:path>
            </a:pathLst>
          </a:custGeom>
          <a:blipFill>
            <a:blip r:embed="rId18"/>
            <a:stretch>
              <a:fillRect r="-114911" b="-184732"/>
            </a:stretch>
          </a:blipFill>
        </p:spPr>
        <p:txBody>
          <a:bodyPr/>
          <a:lstStyle/>
          <a:p>
            <a:endParaRPr lang="en-US" dirty="0"/>
          </a:p>
        </p:txBody>
      </p:sp>
      <p:sp>
        <p:nvSpPr>
          <p:cNvPr id="29" name="Freeform 29"/>
          <p:cNvSpPr/>
          <p:nvPr/>
        </p:nvSpPr>
        <p:spPr>
          <a:xfrm rot="877914">
            <a:off x="10161635" y="6128654"/>
            <a:ext cx="1827983" cy="2826415"/>
          </a:xfrm>
          <a:custGeom>
            <a:avLst/>
            <a:gdLst/>
            <a:ahLst/>
            <a:cxnLst/>
            <a:rect l="l" t="t" r="r" b="b"/>
            <a:pathLst>
              <a:path w="1827983" h="2826415">
                <a:moveTo>
                  <a:pt x="0" y="0"/>
                </a:moveTo>
                <a:lnTo>
                  <a:pt x="1827983" y="0"/>
                </a:lnTo>
                <a:lnTo>
                  <a:pt x="1827983" y="2826416"/>
                </a:lnTo>
                <a:lnTo>
                  <a:pt x="0" y="2826416"/>
                </a:lnTo>
                <a:lnTo>
                  <a:pt x="0" y="0"/>
                </a:lnTo>
                <a:close/>
              </a:path>
            </a:pathLst>
          </a:custGeom>
          <a:blipFill>
            <a:blip r:embed="rId19"/>
            <a:stretch>
              <a:fillRect l="-16024"/>
            </a:stretch>
          </a:blipFill>
        </p:spPr>
        <p:txBody>
          <a:bodyPr/>
          <a:lstStyle/>
          <a:p>
            <a:endParaRPr lang="en-US" dirty="0"/>
          </a:p>
        </p:txBody>
      </p:sp>
      <p:sp>
        <p:nvSpPr>
          <p:cNvPr id="30" name="Freeform 30"/>
          <p:cNvSpPr/>
          <p:nvPr/>
        </p:nvSpPr>
        <p:spPr>
          <a:xfrm>
            <a:off x="15072054" y="8483379"/>
            <a:ext cx="1911578" cy="1335694"/>
          </a:xfrm>
          <a:custGeom>
            <a:avLst/>
            <a:gdLst/>
            <a:ahLst/>
            <a:cxnLst/>
            <a:rect l="l" t="t" r="r" b="b"/>
            <a:pathLst>
              <a:path w="1911578" h="1335694">
                <a:moveTo>
                  <a:pt x="0" y="0"/>
                </a:moveTo>
                <a:lnTo>
                  <a:pt x="1911578" y="0"/>
                </a:lnTo>
                <a:lnTo>
                  <a:pt x="1911578" y="1335694"/>
                </a:lnTo>
                <a:lnTo>
                  <a:pt x="0" y="1335694"/>
                </a:lnTo>
                <a:lnTo>
                  <a:pt x="0" y="0"/>
                </a:lnTo>
                <a:close/>
              </a:path>
            </a:pathLst>
          </a:custGeom>
          <a:blipFill>
            <a:blip r:embed="rId20"/>
            <a:stretch>
              <a:fillRect l="-32080" t="-21552" r="-16816" b="-162423"/>
            </a:stretch>
          </a:blipFill>
          <a:ln w="14288" cap="sq">
            <a:solidFill>
              <a:srgbClr val="000000"/>
            </a:solidFill>
            <a:prstDash val="solid"/>
            <a:miter/>
          </a:ln>
        </p:spPr>
        <p:txBody>
          <a:bodyPr/>
          <a:lstStyle/>
          <a:p>
            <a:endParaRPr lang="en-US" dirty="0"/>
          </a:p>
        </p:txBody>
      </p:sp>
      <p:sp>
        <p:nvSpPr>
          <p:cNvPr id="31" name="Freeform 31"/>
          <p:cNvSpPr/>
          <p:nvPr/>
        </p:nvSpPr>
        <p:spPr>
          <a:xfrm>
            <a:off x="11697212" y="7891251"/>
            <a:ext cx="3374842" cy="1927822"/>
          </a:xfrm>
          <a:custGeom>
            <a:avLst/>
            <a:gdLst/>
            <a:ahLst/>
            <a:cxnLst/>
            <a:rect l="l" t="t" r="r" b="b"/>
            <a:pathLst>
              <a:path w="3374842" h="1927822">
                <a:moveTo>
                  <a:pt x="0" y="0"/>
                </a:moveTo>
                <a:lnTo>
                  <a:pt x="3374842" y="0"/>
                </a:lnTo>
                <a:lnTo>
                  <a:pt x="3374842" y="1927822"/>
                </a:lnTo>
                <a:lnTo>
                  <a:pt x="0" y="1927822"/>
                </a:lnTo>
                <a:lnTo>
                  <a:pt x="0" y="0"/>
                </a:lnTo>
                <a:close/>
              </a:path>
            </a:pathLst>
          </a:custGeom>
          <a:blipFill>
            <a:blip r:embed="rId21"/>
            <a:stretch>
              <a:fillRect t="-133291"/>
            </a:stretch>
          </a:blipFill>
        </p:spPr>
        <p:txBody>
          <a:bodyPr/>
          <a:lstStyle/>
          <a:p>
            <a:endParaRPr lang="en-US" dirty="0"/>
          </a:p>
        </p:txBody>
      </p:sp>
      <p:sp>
        <p:nvSpPr>
          <p:cNvPr id="32" name="TextBox 32"/>
          <p:cNvSpPr txBox="1"/>
          <p:nvPr/>
        </p:nvSpPr>
        <p:spPr>
          <a:xfrm>
            <a:off x="839945" y="746101"/>
            <a:ext cx="16955323" cy="851535"/>
          </a:xfrm>
          <a:prstGeom prst="rect">
            <a:avLst/>
          </a:prstGeom>
        </p:spPr>
        <p:txBody>
          <a:bodyPr lIns="0" tIns="0" rIns="0" bIns="0" rtlCol="0" anchor="t">
            <a:spAutoFit/>
          </a:bodyPr>
          <a:lstStyle/>
          <a:p>
            <a:pPr>
              <a:lnSpc>
                <a:spcPts val="6510"/>
              </a:lnSpc>
            </a:pPr>
            <a:r>
              <a:rPr lang="en-US" sz="6200" dirty="0">
                <a:solidFill>
                  <a:srgbClr val="FFFFFF"/>
                </a:solidFill>
                <a:latin typeface="Canva Sans Bold"/>
              </a:rPr>
              <a:t>PRODUCE</a:t>
            </a:r>
          </a:p>
        </p:txBody>
      </p:sp>
      <p:sp>
        <p:nvSpPr>
          <p:cNvPr id="33" name="TextBox 33"/>
          <p:cNvSpPr txBox="1"/>
          <p:nvPr/>
        </p:nvSpPr>
        <p:spPr>
          <a:xfrm>
            <a:off x="1028700" y="2863174"/>
            <a:ext cx="6615568" cy="3070071"/>
          </a:xfrm>
          <a:prstGeom prst="rect">
            <a:avLst/>
          </a:prstGeom>
        </p:spPr>
        <p:txBody>
          <a:bodyPr lIns="0" tIns="0" rIns="0" bIns="0" rtlCol="0" anchor="t">
            <a:spAutoFit/>
          </a:bodyPr>
          <a:lstStyle/>
          <a:p>
            <a:pPr marL="388623" lvl="1" indent="-194312">
              <a:lnSpc>
                <a:spcPts val="2520"/>
              </a:lnSpc>
              <a:buFont typeface="Arial"/>
              <a:buChar char="•"/>
            </a:pPr>
            <a:r>
              <a:rPr lang="en-US" sz="1800" dirty="0">
                <a:solidFill>
                  <a:srgbClr val="000000"/>
                </a:solidFill>
                <a:latin typeface="Canva Sans"/>
              </a:rPr>
              <a:t>Shop in season</a:t>
            </a:r>
          </a:p>
          <a:p>
            <a:pPr marL="388623" lvl="1" indent="-194312">
              <a:lnSpc>
                <a:spcPts val="2520"/>
              </a:lnSpc>
              <a:buFont typeface="Arial"/>
              <a:buChar char="•"/>
            </a:pPr>
            <a:r>
              <a:rPr lang="en-US" sz="1800" dirty="0">
                <a:solidFill>
                  <a:srgbClr val="000000"/>
                </a:solidFill>
                <a:latin typeface="Canva Sans"/>
              </a:rPr>
              <a:t>Buy unprocessed</a:t>
            </a:r>
          </a:p>
          <a:p>
            <a:pPr marL="388623" lvl="1" indent="-194312">
              <a:lnSpc>
                <a:spcPts val="2520"/>
              </a:lnSpc>
              <a:buFont typeface="Arial"/>
              <a:buChar char="•"/>
            </a:pPr>
            <a:r>
              <a:rPr lang="en-US" sz="1800" dirty="0">
                <a:solidFill>
                  <a:srgbClr val="000000"/>
                </a:solidFill>
                <a:latin typeface="Canva Sans"/>
              </a:rPr>
              <a:t>Buy in bulk </a:t>
            </a:r>
            <a:r>
              <a:rPr lang="en-US" sz="1800" dirty="0">
                <a:solidFill>
                  <a:srgbClr val="000000"/>
                </a:solidFill>
                <a:latin typeface="Canva Sans Italics"/>
              </a:rPr>
              <a:t>(but only what you can use or freeze)</a:t>
            </a:r>
          </a:p>
          <a:p>
            <a:pPr marL="388623" lvl="1" indent="-194312">
              <a:lnSpc>
                <a:spcPts val="2520"/>
              </a:lnSpc>
              <a:buFont typeface="Arial"/>
              <a:buChar char="•"/>
            </a:pPr>
            <a:r>
              <a:rPr lang="en-US" sz="1800" dirty="0">
                <a:solidFill>
                  <a:srgbClr val="000000"/>
                </a:solidFill>
                <a:latin typeface="Canva Sans"/>
              </a:rPr>
              <a:t>Buy conventional (unless organic is less expensive)</a:t>
            </a:r>
          </a:p>
          <a:p>
            <a:pPr marL="690889" lvl="2" indent="-230296">
              <a:lnSpc>
                <a:spcPts val="2240"/>
              </a:lnSpc>
              <a:buFont typeface="Arial"/>
              <a:buChar char="⚬"/>
            </a:pPr>
            <a:r>
              <a:rPr lang="en-US" sz="1600" dirty="0">
                <a:solidFill>
                  <a:srgbClr val="000000"/>
                </a:solidFill>
                <a:latin typeface="Canva Sans"/>
              </a:rPr>
              <a:t>Remind the group that organically grown produce has not been shown to be safer nor significantly healthier for humans than their conventionally grown counterparts</a:t>
            </a:r>
          </a:p>
          <a:p>
            <a:pPr marL="388623" lvl="1" indent="-194312">
              <a:lnSpc>
                <a:spcPts val="2520"/>
              </a:lnSpc>
              <a:buFont typeface="Arial"/>
              <a:buChar char="•"/>
            </a:pPr>
            <a:r>
              <a:rPr lang="en-US" sz="1800" dirty="0">
                <a:solidFill>
                  <a:srgbClr val="000000"/>
                </a:solidFill>
                <a:latin typeface="Canva Sans"/>
              </a:rPr>
              <a:t>Compare unit price</a:t>
            </a:r>
          </a:p>
          <a:p>
            <a:pPr marL="388623" lvl="1" indent="-194312">
              <a:lnSpc>
                <a:spcPts val="2520"/>
              </a:lnSpc>
              <a:buFont typeface="Arial"/>
              <a:buChar char="•"/>
            </a:pPr>
            <a:r>
              <a:rPr lang="en-US" sz="1800" dirty="0">
                <a:solidFill>
                  <a:srgbClr val="000000"/>
                </a:solidFill>
                <a:latin typeface="Canva Sans"/>
              </a:rPr>
              <a:t>Pay attention to produce priced per lb or per each</a:t>
            </a:r>
          </a:p>
          <a:p>
            <a:pPr marL="388623" lvl="1" indent="-194312">
              <a:lnSpc>
                <a:spcPts val="2520"/>
              </a:lnSpc>
              <a:buFont typeface="Arial"/>
              <a:buChar char="•"/>
            </a:pPr>
            <a:r>
              <a:rPr lang="en-US" sz="1800" dirty="0">
                <a:solidFill>
                  <a:srgbClr val="000000"/>
                </a:solidFill>
                <a:latin typeface="Canva Sans"/>
              </a:rPr>
              <a:t>Shop frozen and canned items</a:t>
            </a:r>
          </a:p>
        </p:txBody>
      </p:sp>
      <p:sp>
        <p:nvSpPr>
          <p:cNvPr id="34" name="TextBox 34"/>
          <p:cNvSpPr txBox="1"/>
          <p:nvPr/>
        </p:nvSpPr>
        <p:spPr>
          <a:xfrm>
            <a:off x="1028700" y="2302507"/>
            <a:ext cx="6029706" cy="469519"/>
          </a:xfrm>
          <a:prstGeom prst="rect">
            <a:avLst/>
          </a:prstGeom>
        </p:spPr>
        <p:txBody>
          <a:bodyPr lIns="0" tIns="0" rIns="0" bIns="0" rtlCol="0" anchor="t">
            <a:spAutoFit/>
          </a:bodyPr>
          <a:lstStyle/>
          <a:p>
            <a:pPr>
              <a:lnSpc>
                <a:spcPts val="3847"/>
              </a:lnSpc>
            </a:pPr>
            <a:r>
              <a:rPr lang="en-US" sz="2599" dirty="0">
                <a:solidFill>
                  <a:srgbClr val="000000"/>
                </a:solidFill>
                <a:latin typeface="Canva Sans Medium"/>
              </a:rPr>
              <a:t>SAVING MONEY</a:t>
            </a:r>
          </a:p>
        </p:txBody>
      </p:sp>
      <p:sp>
        <p:nvSpPr>
          <p:cNvPr id="35" name="TextBox 35"/>
          <p:cNvSpPr txBox="1"/>
          <p:nvPr/>
        </p:nvSpPr>
        <p:spPr>
          <a:xfrm>
            <a:off x="480261" y="9780973"/>
            <a:ext cx="3563292" cy="272415"/>
          </a:xfrm>
          <a:prstGeom prst="rect">
            <a:avLst/>
          </a:prstGeom>
        </p:spPr>
        <p:txBody>
          <a:bodyPr lIns="0" tIns="0" rIns="0" bIns="0" rtlCol="0" anchor="t">
            <a:spAutoFit/>
          </a:bodyPr>
          <a:lstStyle/>
          <a:p>
            <a:pPr>
              <a:lnSpc>
                <a:spcPts val="2399"/>
              </a:lnSpc>
            </a:pPr>
            <a:r>
              <a:rPr lang="en-US" sz="1599" dirty="0">
                <a:solidFill>
                  <a:srgbClr val="000000"/>
                </a:solidFill>
                <a:latin typeface="Canva Sans"/>
              </a:rPr>
              <a:t>Updated February, 2024</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778614" y="0"/>
            <a:ext cx="8522833" cy="10287000"/>
            <a:chOff x="0" y="0"/>
            <a:chExt cx="2244697" cy="2709333"/>
          </a:xfrm>
        </p:grpSpPr>
        <p:sp>
          <p:nvSpPr>
            <p:cNvPr id="3" name="Freeform 3"/>
            <p:cNvSpPr/>
            <p:nvPr/>
          </p:nvSpPr>
          <p:spPr>
            <a:xfrm>
              <a:off x="0" y="0"/>
              <a:ext cx="2244697" cy="2709333"/>
            </a:xfrm>
            <a:custGeom>
              <a:avLst/>
              <a:gdLst/>
              <a:ahLst/>
              <a:cxnLst/>
              <a:rect l="l" t="t" r="r" b="b"/>
              <a:pathLst>
                <a:path w="2244697" h="2709333">
                  <a:moveTo>
                    <a:pt x="0" y="0"/>
                  </a:moveTo>
                  <a:lnTo>
                    <a:pt x="2244697" y="0"/>
                  </a:lnTo>
                  <a:lnTo>
                    <a:pt x="2244697" y="2709333"/>
                  </a:lnTo>
                  <a:lnTo>
                    <a:pt x="0" y="2709333"/>
                  </a:lnTo>
                  <a:close/>
                </a:path>
              </a:pathLst>
            </a:custGeom>
            <a:solidFill>
              <a:srgbClr val="3E649F"/>
            </a:solidFill>
          </p:spPr>
          <p:txBody>
            <a:bodyPr/>
            <a:lstStyle/>
            <a:p>
              <a:endParaRPr lang="en-US" dirty="0"/>
            </a:p>
          </p:txBody>
        </p:sp>
        <p:sp>
          <p:nvSpPr>
            <p:cNvPr id="4" name="TextBox 4"/>
            <p:cNvSpPr txBox="1"/>
            <p:nvPr/>
          </p:nvSpPr>
          <p:spPr>
            <a:xfrm>
              <a:off x="0" y="-47625"/>
              <a:ext cx="2244697" cy="2756958"/>
            </a:xfrm>
            <a:prstGeom prst="rect">
              <a:avLst/>
            </a:prstGeom>
          </p:spPr>
          <p:txBody>
            <a:bodyPr lIns="50800" tIns="50800" rIns="50800" bIns="50800" rtlCol="0" anchor="ctr"/>
            <a:lstStyle/>
            <a:p>
              <a:pPr algn="ctr">
                <a:lnSpc>
                  <a:spcPts val="2479"/>
                </a:lnSpc>
              </a:pPr>
              <a:endParaRPr dirty="0"/>
            </a:p>
          </p:txBody>
        </p:sp>
      </p:grpSp>
      <p:grpSp>
        <p:nvGrpSpPr>
          <p:cNvPr id="5" name="Group 5"/>
          <p:cNvGrpSpPr/>
          <p:nvPr/>
        </p:nvGrpSpPr>
        <p:grpSpPr>
          <a:xfrm>
            <a:off x="0" y="8790247"/>
            <a:ext cx="778614" cy="1496753"/>
            <a:chOff x="0" y="0"/>
            <a:chExt cx="205067" cy="394207"/>
          </a:xfrm>
        </p:grpSpPr>
        <p:sp>
          <p:nvSpPr>
            <p:cNvPr id="6" name="Freeform 6"/>
            <p:cNvSpPr/>
            <p:nvPr/>
          </p:nvSpPr>
          <p:spPr>
            <a:xfrm>
              <a:off x="0" y="0"/>
              <a:ext cx="205067" cy="394207"/>
            </a:xfrm>
            <a:custGeom>
              <a:avLst/>
              <a:gdLst/>
              <a:ahLst/>
              <a:cxnLst/>
              <a:rect l="l" t="t" r="r" b="b"/>
              <a:pathLst>
                <a:path w="205067" h="394207">
                  <a:moveTo>
                    <a:pt x="0" y="0"/>
                  </a:moveTo>
                  <a:lnTo>
                    <a:pt x="205067" y="0"/>
                  </a:lnTo>
                  <a:lnTo>
                    <a:pt x="205067" y="394207"/>
                  </a:lnTo>
                  <a:lnTo>
                    <a:pt x="0" y="394207"/>
                  </a:lnTo>
                  <a:close/>
                </a:path>
              </a:pathLst>
            </a:custGeom>
            <a:solidFill>
              <a:srgbClr val="F6F6F6"/>
            </a:solidFill>
          </p:spPr>
          <p:txBody>
            <a:bodyPr/>
            <a:lstStyle/>
            <a:p>
              <a:endParaRPr lang="en-US" dirty="0"/>
            </a:p>
          </p:txBody>
        </p:sp>
        <p:sp>
          <p:nvSpPr>
            <p:cNvPr id="7" name="TextBox 7"/>
            <p:cNvSpPr txBox="1"/>
            <p:nvPr/>
          </p:nvSpPr>
          <p:spPr>
            <a:xfrm>
              <a:off x="0" y="-47625"/>
              <a:ext cx="205067" cy="441832"/>
            </a:xfrm>
            <a:prstGeom prst="rect">
              <a:avLst/>
            </a:prstGeom>
          </p:spPr>
          <p:txBody>
            <a:bodyPr lIns="50800" tIns="50800" rIns="50800" bIns="50800" rtlCol="0" anchor="ctr"/>
            <a:lstStyle/>
            <a:p>
              <a:pPr algn="ctr">
                <a:lnSpc>
                  <a:spcPts val="2479"/>
                </a:lnSpc>
              </a:pPr>
              <a:endParaRPr dirty="0"/>
            </a:p>
          </p:txBody>
        </p:sp>
      </p:grpSp>
      <p:sp>
        <p:nvSpPr>
          <p:cNvPr id="8" name="AutoShape 8"/>
          <p:cNvSpPr/>
          <p:nvPr/>
        </p:nvSpPr>
        <p:spPr>
          <a:xfrm flipV="1">
            <a:off x="1406427" y="2989593"/>
            <a:ext cx="1858299" cy="0"/>
          </a:xfrm>
          <a:prstGeom prst="line">
            <a:avLst/>
          </a:prstGeom>
          <a:ln w="76200" cap="flat">
            <a:solidFill>
              <a:srgbClr val="EAE4D2"/>
            </a:solidFill>
            <a:prstDash val="solid"/>
            <a:headEnd type="none" w="sm" len="sm"/>
            <a:tailEnd type="none" w="sm" len="sm"/>
          </a:ln>
        </p:spPr>
        <p:txBody>
          <a:bodyPr/>
          <a:lstStyle/>
          <a:p>
            <a:endParaRPr lang="en-US" dirty="0"/>
          </a:p>
        </p:txBody>
      </p:sp>
      <p:grpSp>
        <p:nvGrpSpPr>
          <p:cNvPr id="9" name="Group 9"/>
          <p:cNvGrpSpPr/>
          <p:nvPr/>
        </p:nvGrpSpPr>
        <p:grpSpPr>
          <a:xfrm>
            <a:off x="15357705" y="7637029"/>
            <a:ext cx="4136867" cy="4136867"/>
            <a:chOff x="0" y="0"/>
            <a:chExt cx="812800" cy="812800"/>
          </a:xfrm>
        </p:grpSpPr>
        <p:sp>
          <p:nvSpPr>
            <p:cNvPr id="10" name="Freeform 10"/>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6F6F6"/>
              </a:solidFill>
              <a:prstDash val="solid"/>
              <a:miter/>
            </a:ln>
          </p:spPr>
          <p:txBody>
            <a:bodyPr/>
            <a:lstStyle/>
            <a:p>
              <a:endParaRPr lang="en-US" dirty="0"/>
            </a:p>
          </p:txBody>
        </p:sp>
        <p:sp>
          <p:nvSpPr>
            <p:cNvPr id="11" name="TextBox 11"/>
            <p:cNvSpPr txBox="1"/>
            <p:nvPr/>
          </p:nvSpPr>
          <p:spPr>
            <a:xfrm>
              <a:off x="76200" y="28575"/>
              <a:ext cx="660400" cy="708025"/>
            </a:xfrm>
            <a:prstGeom prst="rect">
              <a:avLst/>
            </a:prstGeom>
          </p:spPr>
          <p:txBody>
            <a:bodyPr lIns="50800" tIns="50800" rIns="50800" bIns="50800" rtlCol="0" anchor="ctr"/>
            <a:lstStyle/>
            <a:p>
              <a:pPr algn="ctr">
                <a:lnSpc>
                  <a:spcPts val="2479"/>
                </a:lnSpc>
              </a:pPr>
              <a:endParaRPr dirty="0"/>
            </a:p>
          </p:txBody>
        </p:sp>
      </p:grpSp>
      <p:sp>
        <p:nvSpPr>
          <p:cNvPr id="12" name="Freeform 12"/>
          <p:cNvSpPr/>
          <p:nvPr/>
        </p:nvSpPr>
        <p:spPr>
          <a:xfrm>
            <a:off x="9956477" y="3356774"/>
            <a:ext cx="165802" cy="206703"/>
          </a:xfrm>
          <a:custGeom>
            <a:avLst/>
            <a:gdLst/>
            <a:ahLst/>
            <a:cxnLst/>
            <a:rect l="l" t="t" r="r" b="b"/>
            <a:pathLst>
              <a:path w="165802" h="206703">
                <a:moveTo>
                  <a:pt x="0" y="0"/>
                </a:moveTo>
                <a:lnTo>
                  <a:pt x="165802" y="0"/>
                </a:lnTo>
                <a:lnTo>
                  <a:pt x="165802" y="206703"/>
                </a:lnTo>
                <a:lnTo>
                  <a:pt x="0" y="206703"/>
                </a:lnTo>
                <a:lnTo>
                  <a:pt x="0" y="0"/>
                </a:lnTo>
                <a:close/>
              </a:path>
            </a:pathLst>
          </a:custGeom>
          <a: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a:blipFill>
        </p:spPr>
        <p:txBody>
          <a:bodyPr/>
          <a:lstStyle/>
          <a:p>
            <a:endParaRPr lang="en-US" dirty="0"/>
          </a:p>
        </p:txBody>
      </p:sp>
      <p:sp>
        <p:nvSpPr>
          <p:cNvPr id="13" name="TextBox 13"/>
          <p:cNvSpPr txBox="1"/>
          <p:nvPr/>
        </p:nvSpPr>
        <p:spPr>
          <a:xfrm>
            <a:off x="1406427" y="1114425"/>
            <a:ext cx="6543494" cy="872490"/>
          </a:xfrm>
          <a:prstGeom prst="rect">
            <a:avLst/>
          </a:prstGeom>
        </p:spPr>
        <p:txBody>
          <a:bodyPr lIns="0" tIns="0" rIns="0" bIns="0" rtlCol="0" anchor="t">
            <a:spAutoFit/>
          </a:bodyPr>
          <a:lstStyle/>
          <a:p>
            <a:pPr>
              <a:lnSpc>
                <a:spcPts val="6615"/>
              </a:lnSpc>
            </a:pPr>
            <a:r>
              <a:rPr lang="en-US" sz="6300" dirty="0">
                <a:solidFill>
                  <a:srgbClr val="FFFFFF"/>
                </a:solidFill>
                <a:latin typeface="Canva Sans Bold"/>
              </a:rPr>
              <a:t>$15 CHALLENGE</a:t>
            </a:r>
          </a:p>
        </p:txBody>
      </p:sp>
      <p:sp>
        <p:nvSpPr>
          <p:cNvPr id="14" name="TextBox 14"/>
          <p:cNvSpPr txBox="1"/>
          <p:nvPr/>
        </p:nvSpPr>
        <p:spPr>
          <a:xfrm>
            <a:off x="1415952" y="2118360"/>
            <a:ext cx="6533969" cy="495300"/>
          </a:xfrm>
          <a:prstGeom prst="rect">
            <a:avLst/>
          </a:prstGeom>
        </p:spPr>
        <p:txBody>
          <a:bodyPr lIns="0" tIns="0" rIns="0" bIns="0" rtlCol="0" anchor="t">
            <a:spAutoFit/>
          </a:bodyPr>
          <a:lstStyle/>
          <a:p>
            <a:pPr marL="0" lvl="0" indent="0">
              <a:lnSpc>
                <a:spcPts val="4199"/>
              </a:lnSpc>
            </a:pPr>
            <a:r>
              <a:rPr lang="en-US" sz="2999" spc="221" dirty="0">
                <a:solidFill>
                  <a:srgbClr val="FFFFFF"/>
                </a:solidFill>
                <a:latin typeface="Canva Sans Medium"/>
              </a:rPr>
              <a:t>AND CHECKOUT</a:t>
            </a:r>
          </a:p>
        </p:txBody>
      </p:sp>
      <p:sp>
        <p:nvSpPr>
          <p:cNvPr id="15" name="TextBox 15"/>
          <p:cNvSpPr txBox="1"/>
          <p:nvPr/>
        </p:nvSpPr>
        <p:spPr>
          <a:xfrm>
            <a:off x="1415952" y="3399848"/>
            <a:ext cx="7247987" cy="5151818"/>
          </a:xfrm>
          <a:prstGeom prst="rect">
            <a:avLst/>
          </a:prstGeom>
        </p:spPr>
        <p:txBody>
          <a:bodyPr lIns="0" tIns="0" rIns="0" bIns="0" rtlCol="0" anchor="t">
            <a:spAutoFit/>
          </a:bodyPr>
          <a:lstStyle/>
          <a:p>
            <a:pPr marL="496571" lvl="1" indent="-248285" algn="just">
              <a:lnSpc>
                <a:spcPts val="4531"/>
              </a:lnSpc>
              <a:buFont typeface="Arial"/>
              <a:buChar char="•"/>
            </a:pPr>
            <a:r>
              <a:rPr lang="en-US" sz="2300" dirty="0">
                <a:solidFill>
                  <a:srgbClr val="FFFFFF"/>
                </a:solidFill>
                <a:latin typeface="Canva Sans"/>
              </a:rPr>
              <a:t>Can only spend $15 (including tax)</a:t>
            </a:r>
          </a:p>
          <a:p>
            <a:pPr marL="496571" lvl="1" indent="-248285">
              <a:lnSpc>
                <a:spcPts val="3634"/>
              </a:lnSpc>
              <a:buFont typeface="Arial"/>
              <a:buChar char="•"/>
            </a:pPr>
            <a:r>
              <a:rPr lang="en-US" sz="2300" dirty="0">
                <a:solidFill>
                  <a:srgbClr val="FFFFFF"/>
                </a:solidFill>
                <a:latin typeface="Canva Sans Bold"/>
              </a:rPr>
              <a:t>THE CHALLENGE</a:t>
            </a:r>
            <a:r>
              <a:rPr lang="en-US" sz="2300" dirty="0">
                <a:solidFill>
                  <a:srgbClr val="FFFFFF"/>
                </a:solidFill>
                <a:latin typeface="Canva Sans"/>
              </a:rPr>
              <a:t> is to purchase ingredients to build a balanced meal which includes at least:</a:t>
            </a:r>
          </a:p>
          <a:p>
            <a:pPr marL="906783" lvl="2" indent="-302261">
              <a:lnSpc>
                <a:spcPts val="3318"/>
              </a:lnSpc>
              <a:buFont typeface="Arial"/>
              <a:buChar char="⚬"/>
            </a:pPr>
            <a:r>
              <a:rPr lang="en-US" sz="2100" dirty="0">
                <a:solidFill>
                  <a:srgbClr val="FFFFFF"/>
                </a:solidFill>
                <a:latin typeface="Canva Sans Medium"/>
              </a:rPr>
              <a:t>3 items from any of the following four MyPlate food groups</a:t>
            </a:r>
            <a:r>
              <a:rPr lang="en-US" sz="2100" dirty="0">
                <a:solidFill>
                  <a:srgbClr val="FFFFFF"/>
                </a:solidFill>
                <a:latin typeface="Canva Sans"/>
              </a:rPr>
              <a:t> (grains, fruits, vegetables, dairy)</a:t>
            </a:r>
          </a:p>
          <a:p>
            <a:pPr marL="906783" lvl="2" indent="-302261">
              <a:lnSpc>
                <a:spcPts val="3318"/>
              </a:lnSpc>
              <a:buFont typeface="Arial"/>
              <a:buChar char="⚬"/>
            </a:pPr>
            <a:r>
              <a:rPr lang="en-US" sz="2100" dirty="0">
                <a:solidFill>
                  <a:srgbClr val="FFFFFF"/>
                </a:solidFill>
                <a:latin typeface="Canva Sans Medium"/>
              </a:rPr>
              <a:t>1 item from the protein food grou</a:t>
            </a:r>
            <a:r>
              <a:rPr lang="en-US" sz="2100" dirty="0">
                <a:solidFill>
                  <a:srgbClr val="FFFFFF"/>
                </a:solidFill>
                <a:latin typeface="Canva Sans"/>
              </a:rPr>
              <a:t>p</a:t>
            </a:r>
          </a:p>
          <a:p>
            <a:pPr marL="1230638" lvl="3" indent="-307660">
              <a:lnSpc>
                <a:spcPts val="3002"/>
              </a:lnSpc>
              <a:buFont typeface="Arial"/>
              <a:buChar char="￭"/>
            </a:pPr>
            <a:r>
              <a:rPr lang="en-US" sz="1900" dirty="0">
                <a:solidFill>
                  <a:srgbClr val="FFFFFF"/>
                </a:solidFill>
                <a:latin typeface="Canva Sans"/>
              </a:rPr>
              <a:t>CANNOT be processed meats like bacon, sausage, lunchmeat, or jerky, plant-based burgers, or canned beans and tofu with added seasonings</a:t>
            </a:r>
          </a:p>
          <a:p>
            <a:pPr marL="906783" lvl="2" indent="-302261">
              <a:lnSpc>
                <a:spcPts val="3318"/>
              </a:lnSpc>
              <a:buFont typeface="Arial"/>
              <a:buChar char="⚬"/>
            </a:pPr>
            <a:r>
              <a:rPr lang="en-US" sz="2100" dirty="0">
                <a:solidFill>
                  <a:srgbClr val="FFFFFF"/>
                </a:solidFill>
                <a:latin typeface="Canva Sans"/>
              </a:rPr>
              <a:t>Leftover money can be used to purchase additional healthy items, healthy oils, or herbs/spices</a:t>
            </a:r>
          </a:p>
        </p:txBody>
      </p:sp>
      <p:sp>
        <p:nvSpPr>
          <p:cNvPr id="16" name="TextBox 16"/>
          <p:cNvSpPr txBox="1"/>
          <p:nvPr/>
        </p:nvSpPr>
        <p:spPr>
          <a:xfrm>
            <a:off x="9956477" y="2556510"/>
            <a:ext cx="6805823" cy="448310"/>
          </a:xfrm>
          <a:prstGeom prst="rect">
            <a:avLst/>
          </a:prstGeom>
        </p:spPr>
        <p:txBody>
          <a:bodyPr lIns="0" tIns="0" rIns="0" bIns="0" rtlCol="0" anchor="t">
            <a:spAutoFit/>
          </a:bodyPr>
          <a:lstStyle/>
          <a:p>
            <a:pPr marL="0" lvl="0" indent="0" algn="just">
              <a:lnSpc>
                <a:spcPts val="3639"/>
              </a:lnSpc>
            </a:pPr>
            <a:r>
              <a:rPr lang="en-US" sz="2599" dirty="0">
                <a:solidFill>
                  <a:srgbClr val="000000"/>
                </a:solidFill>
                <a:latin typeface="Canva Sans Medium"/>
              </a:rPr>
              <a:t>YOUR ROLE IS TO:</a:t>
            </a:r>
          </a:p>
        </p:txBody>
      </p:sp>
      <p:sp>
        <p:nvSpPr>
          <p:cNvPr id="17" name="TextBox 17"/>
          <p:cNvSpPr txBox="1"/>
          <p:nvPr/>
        </p:nvSpPr>
        <p:spPr>
          <a:xfrm>
            <a:off x="10270811" y="3254703"/>
            <a:ext cx="6805823" cy="372745"/>
          </a:xfrm>
          <a:prstGeom prst="rect">
            <a:avLst/>
          </a:prstGeom>
        </p:spPr>
        <p:txBody>
          <a:bodyPr lIns="0" tIns="0" rIns="0" bIns="0" rtlCol="0" anchor="t">
            <a:spAutoFit/>
          </a:bodyPr>
          <a:lstStyle/>
          <a:p>
            <a:pPr algn="just">
              <a:lnSpc>
                <a:spcPts val="3080"/>
              </a:lnSpc>
            </a:pPr>
            <a:r>
              <a:rPr lang="en-US" sz="2200" dirty="0">
                <a:solidFill>
                  <a:srgbClr val="000000"/>
                </a:solidFill>
                <a:latin typeface="Canva Sans"/>
              </a:rPr>
              <a:t>Provide instructions.</a:t>
            </a:r>
          </a:p>
        </p:txBody>
      </p:sp>
      <p:sp>
        <p:nvSpPr>
          <p:cNvPr id="18" name="TextBox 18"/>
          <p:cNvSpPr txBox="1"/>
          <p:nvPr/>
        </p:nvSpPr>
        <p:spPr>
          <a:xfrm>
            <a:off x="10270811" y="3809082"/>
            <a:ext cx="6805823" cy="372745"/>
          </a:xfrm>
          <a:prstGeom prst="rect">
            <a:avLst/>
          </a:prstGeom>
        </p:spPr>
        <p:txBody>
          <a:bodyPr lIns="0" tIns="0" rIns="0" bIns="0" rtlCol="0" anchor="t">
            <a:spAutoFit/>
          </a:bodyPr>
          <a:lstStyle/>
          <a:p>
            <a:pPr marL="0" lvl="0" indent="0" algn="just">
              <a:lnSpc>
                <a:spcPts val="3080"/>
              </a:lnSpc>
            </a:pPr>
            <a:r>
              <a:rPr lang="en-US" sz="2200" dirty="0">
                <a:solidFill>
                  <a:srgbClr val="000000"/>
                </a:solidFill>
                <a:latin typeface="Canva Sans"/>
              </a:rPr>
              <a:t>Answer questions as needed during the activity. </a:t>
            </a:r>
          </a:p>
        </p:txBody>
      </p:sp>
      <p:sp>
        <p:nvSpPr>
          <p:cNvPr id="19" name="TextBox 19"/>
          <p:cNvSpPr txBox="1"/>
          <p:nvPr/>
        </p:nvSpPr>
        <p:spPr>
          <a:xfrm>
            <a:off x="10270811" y="5107962"/>
            <a:ext cx="6805823" cy="5141536"/>
          </a:xfrm>
          <a:prstGeom prst="rect">
            <a:avLst/>
          </a:prstGeom>
        </p:spPr>
        <p:txBody>
          <a:bodyPr lIns="0" tIns="0" rIns="0" bIns="0" rtlCol="0" anchor="t">
            <a:spAutoFit/>
          </a:bodyPr>
          <a:lstStyle/>
          <a:p>
            <a:pPr algn="just">
              <a:lnSpc>
                <a:spcPts val="3080"/>
              </a:lnSpc>
            </a:pPr>
            <a:r>
              <a:rPr lang="en-US" sz="2200" dirty="0">
                <a:solidFill>
                  <a:srgbClr val="000000"/>
                </a:solidFill>
                <a:latin typeface="Canva Sans"/>
              </a:rPr>
              <a:t>Assist with check-out. Participants cannot go over $15, including tax.  If they do, check with Quatavia or </a:t>
            </a:r>
            <a:r>
              <a:rPr lang="en-US" sz="2200" dirty="0" err="1">
                <a:solidFill>
                  <a:srgbClr val="000000"/>
                </a:solidFill>
                <a:latin typeface="Canva Sans"/>
              </a:rPr>
              <a:t>DeVette</a:t>
            </a:r>
            <a:r>
              <a:rPr lang="en-US" sz="2200" dirty="0">
                <a:solidFill>
                  <a:srgbClr val="000000"/>
                </a:solidFill>
                <a:latin typeface="Canva Sans"/>
              </a:rPr>
              <a:t> to see if need to take something out of their basket, or if Pitt Partners an cover the excess</a:t>
            </a:r>
          </a:p>
          <a:p>
            <a:pPr algn="just">
              <a:lnSpc>
                <a:spcPts val="3080"/>
              </a:lnSpc>
            </a:pPr>
            <a:r>
              <a:rPr lang="en-US" sz="2200" dirty="0">
                <a:solidFill>
                  <a:srgbClr val="000000"/>
                </a:solidFill>
                <a:latin typeface="Canva Sans"/>
              </a:rPr>
              <a:t>Please Be kind, we don’t want to embarrass any of our participants.</a:t>
            </a:r>
          </a:p>
          <a:p>
            <a:pPr algn="just">
              <a:lnSpc>
                <a:spcPts val="3080"/>
              </a:lnSpc>
            </a:pPr>
            <a:endParaRPr lang="en-US" sz="2200" dirty="0">
              <a:solidFill>
                <a:srgbClr val="000000"/>
              </a:solidFill>
              <a:latin typeface="Canva Sans"/>
            </a:endParaRPr>
          </a:p>
          <a:p>
            <a:pPr algn="just">
              <a:lnSpc>
                <a:spcPts val="3080"/>
              </a:lnSpc>
            </a:pPr>
            <a:r>
              <a:rPr lang="en-US" sz="2200" dirty="0">
                <a:solidFill>
                  <a:srgbClr val="000000"/>
                </a:solidFill>
                <a:latin typeface="Canva Sans"/>
              </a:rPr>
              <a:t>Ask the participant to point out what is in their basket from each of the </a:t>
            </a:r>
            <a:r>
              <a:rPr lang="en-US" sz="2200">
                <a:solidFill>
                  <a:srgbClr val="000000"/>
                </a:solidFill>
                <a:latin typeface="Canva Sans"/>
              </a:rPr>
              <a:t>foo groups</a:t>
            </a:r>
          </a:p>
          <a:p>
            <a:pPr algn="just">
              <a:lnSpc>
                <a:spcPts val="3080"/>
              </a:lnSpc>
            </a:pPr>
            <a:endParaRPr lang="en-US" sz="2200" dirty="0">
              <a:solidFill>
                <a:srgbClr val="000000"/>
              </a:solidFill>
              <a:latin typeface="Canva Sans"/>
            </a:endParaRPr>
          </a:p>
          <a:p>
            <a:pPr algn="just">
              <a:lnSpc>
                <a:spcPts val="3080"/>
              </a:lnSpc>
            </a:pPr>
            <a:endParaRPr lang="en-US" sz="2200" dirty="0">
              <a:solidFill>
                <a:srgbClr val="000000"/>
              </a:solidFill>
              <a:latin typeface="Canva Sans"/>
            </a:endParaRPr>
          </a:p>
          <a:p>
            <a:pPr algn="just">
              <a:lnSpc>
                <a:spcPts val="3080"/>
              </a:lnSpc>
            </a:pPr>
            <a:endParaRPr lang="en-US" sz="2200" dirty="0">
              <a:solidFill>
                <a:srgbClr val="000000"/>
              </a:solidFill>
              <a:latin typeface="Canva Sans"/>
            </a:endParaRPr>
          </a:p>
          <a:p>
            <a:pPr algn="just">
              <a:lnSpc>
                <a:spcPts val="3080"/>
              </a:lnSpc>
            </a:pPr>
            <a:endParaRPr lang="en-US" sz="2200" dirty="0">
              <a:solidFill>
                <a:srgbClr val="000000"/>
              </a:solidFill>
              <a:latin typeface="Canva Sans"/>
            </a:endParaRPr>
          </a:p>
        </p:txBody>
      </p:sp>
      <p:sp>
        <p:nvSpPr>
          <p:cNvPr id="20" name="TextBox 20"/>
          <p:cNvSpPr txBox="1"/>
          <p:nvPr/>
        </p:nvSpPr>
        <p:spPr>
          <a:xfrm>
            <a:off x="10270811" y="8580755"/>
            <a:ext cx="6805823" cy="372745"/>
          </a:xfrm>
          <a:prstGeom prst="rect">
            <a:avLst/>
          </a:prstGeom>
        </p:spPr>
        <p:txBody>
          <a:bodyPr lIns="0" tIns="0" rIns="0" bIns="0" rtlCol="0" anchor="t">
            <a:spAutoFit/>
          </a:bodyPr>
          <a:lstStyle/>
          <a:p>
            <a:pPr marL="0" lvl="0" indent="0" algn="just">
              <a:lnSpc>
                <a:spcPts val="3080"/>
              </a:lnSpc>
            </a:pPr>
            <a:r>
              <a:rPr lang="en-US" sz="2200" dirty="0">
                <a:solidFill>
                  <a:srgbClr val="000000"/>
                </a:solidFill>
                <a:latin typeface="Canva Sans"/>
              </a:rPr>
              <a:t>Answer questions as needed during the activity</a:t>
            </a:r>
          </a:p>
        </p:txBody>
      </p:sp>
      <p:sp>
        <p:nvSpPr>
          <p:cNvPr id="21" name="TextBox 21"/>
          <p:cNvSpPr txBox="1"/>
          <p:nvPr/>
        </p:nvSpPr>
        <p:spPr>
          <a:xfrm>
            <a:off x="13673722" y="1236345"/>
            <a:ext cx="3585578" cy="495300"/>
          </a:xfrm>
          <a:prstGeom prst="rect">
            <a:avLst/>
          </a:prstGeom>
        </p:spPr>
        <p:txBody>
          <a:bodyPr lIns="0" tIns="0" rIns="0" bIns="0" rtlCol="0" anchor="t">
            <a:spAutoFit/>
          </a:bodyPr>
          <a:lstStyle/>
          <a:p>
            <a:pPr marL="0" lvl="0" indent="0" algn="r">
              <a:lnSpc>
                <a:spcPts val="4199"/>
              </a:lnSpc>
            </a:pPr>
            <a:r>
              <a:rPr lang="en-US" sz="2999" dirty="0">
                <a:solidFill>
                  <a:srgbClr val="000000"/>
                </a:solidFill>
                <a:latin typeface="Canva Sans Bold"/>
              </a:rPr>
              <a:t>20 - 30 minutes</a:t>
            </a:r>
          </a:p>
        </p:txBody>
      </p:sp>
      <p:sp>
        <p:nvSpPr>
          <p:cNvPr id="22" name="TextBox 22"/>
          <p:cNvSpPr txBox="1"/>
          <p:nvPr/>
        </p:nvSpPr>
        <p:spPr>
          <a:xfrm>
            <a:off x="10632667" y="4225313"/>
            <a:ext cx="6443967" cy="701675"/>
          </a:xfrm>
          <a:prstGeom prst="rect">
            <a:avLst/>
          </a:prstGeom>
        </p:spPr>
        <p:txBody>
          <a:bodyPr lIns="0" tIns="0" rIns="0" bIns="0" rtlCol="0" anchor="t">
            <a:spAutoFit/>
          </a:bodyPr>
          <a:lstStyle/>
          <a:p>
            <a:pPr marL="0" lvl="0" indent="0" algn="just">
              <a:lnSpc>
                <a:spcPts val="2800"/>
              </a:lnSpc>
            </a:pPr>
            <a:r>
              <a:rPr lang="en-US" sz="2000" dirty="0">
                <a:solidFill>
                  <a:srgbClr val="000000"/>
                </a:solidFill>
                <a:latin typeface="Canva Sans"/>
              </a:rPr>
              <a:t>Collect questions you don’t know the answer to and take back to RDNs with Pitt Partners to answer. </a:t>
            </a:r>
          </a:p>
        </p:txBody>
      </p:sp>
      <p:sp>
        <p:nvSpPr>
          <p:cNvPr id="23" name="Freeform 23"/>
          <p:cNvSpPr/>
          <p:nvPr/>
        </p:nvSpPr>
        <p:spPr>
          <a:xfrm>
            <a:off x="9956477" y="3911153"/>
            <a:ext cx="165802" cy="206703"/>
          </a:xfrm>
          <a:custGeom>
            <a:avLst/>
            <a:gdLst/>
            <a:ahLst/>
            <a:cxnLst/>
            <a:rect l="l" t="t" r="r" b="b"/>
            <a:pathLst>
              <a:path w="165802" h="206703">
                <a:moveTo>
                  <a:pt x="0" y="0"/>
                </a:moveTo>
                <a:lnTo>
                  <a:pt x="165802" y="0"/>
                </a:lnTo>
                <a:lnTo>
                  <a:pt x="165802" y="206703"/>
                </a:lnTo>
                <a:lnTo>
                  <a:pt x="0" y="206703"/>
                </a:lnTo>
                <a:lnTo>
                  <a:pt x="0" y="0"/>
                </a:lnTo>
                <a:close/>
              </a:path>
            </a:pathLst>
          </a:custGeom>
          <a: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a:blipFill>
        </p:spPr>
        <p:txBody>
          <a:bodyPr/>
          <a:lstStyle/>
          <a:p>
            <a:endParaRPr lang="en-US" dirty="0"/>
          </a:p>
        </p:txBody>
      </p:sp>
      <p:sp>
        <p:nvSpPr>
          <p:cNvPr id="24" name="Freeform 24"/>
          <p:cNvSpPr/>
          <p:nvPr/>
        </p:nvSpPr>
        <p:spPr>
          <a:xfrm>
            <a:off x="9956477" y="5193687"/>
            <a:ext cx="165802" cy="206703"/>
          </a:xfrm>
          <a:custGeom>
            <a:avLst/>
            <a:gdLst/>
            <a:ahLst/>
            <a:cxnLst/>
            <a:rect l="l" t="t" r="r" b="b"/>
            <a:pathLst>
              <a:path w="165802" h="206703">
                <a:moveTo>
                  <a:pt x="0" y="0"/>
                </a:moveTo>
                <a:lnTo>
                  <a:pt x="165802" y="0"/>
                </a:lnTo>
                <a:lnTo>
                  <a:pt x="165802" y="206703"/>
                </a:lnTo>
                <a:lnTo>
                  <a:pt x="0" y="206703"/>
                </a:lnTo>
                <a:lnTo>
                  <a:pt x="0" y="0"/>
                </a:lnTo>
                <a:close/>
              </a:path>
            </a:pathLst>
          </a:custGeom>
          <a: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a:blipFill>
        </p:spPr>
        <p:txBody>
          <a:bodyPr/>
          <a:lstStyle/>
          <a:p>
            <a:endParaRPr lang="en-US" dirty="0"/>
          </a:p>
        </p:txBody>
      </p:sp>
      <p:sp>
        <p:nvSpPr>
          <p:cNvPr id="25" name="Freeform 25"/>
          <p:cNvSpPr/>
          <p:nvPr/>
        </p:nvSpPr>
        <p:spPr>
          <a:xfrm>
            <a:off x="9956477" y="6154937"/>
            <a:ext cx="165802" cy="206703"/>
          </a:xfrm>
          <a:custGeom>
            <a:avLst/>
            <a:gdLst/>
            <a:ahLst/>
            <a:cxnLst/>
            <a:rect l="l" t="t" r="r" b="b"/>
            <a:pathLst>
              <a:path w="165802" h="206703">
                <a:moveTo>
                  <a:pt x="0" y="0"/>
                </a:moveTo>
                <a:lnTo>
                  <a:pt x="165802" y="0"/>
                </a:lnTo>
                <a:lnTo>
                  <a:pt x="165802" y="206703"/>
                </a:lnTo>
                <a:lnTo>
                  <a:pt x="0" y="206703"/>
                </a:lnTo>
                <a:lnTo>
                  <a:pt x="0" y="0"/>
                </a:lnTo>
                <a:close/>
              </a:path>
            </a:pathLst>
          </a:custGeom>
          <a: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a:blipFill>
        </p:spPr>
        <p:txBody>
          <a:bodyPr/>
          <a:lstStyle/>
          <a:p>
            <a:endParaRPr lang="en-US" dirty="0"/>
          </a:p>
          <a:p>
            <a:endParaRPr lang="en-US" dirty="0"/>
          </a:p>
          <a:p>
            <a:endParaRPr lang="en-US" dirty="0"/>
          </a:p>
          <a:p>
            <a:endParaRPr lang="en-US" dirty="0"/>
          </a:p>
        </p:txBody>
      </p:sp>
      <p:grpSp>
        <p:nvGrpSpPr>
          <p:cNvPr id="26" name="Group 26"/>
          <p:cNvGrpSpPr/>
          <p:nvPr/>
        </p:nvGrpSpPr>
        <p:grpSpPr>
          <a:xfrm>
            <a:off x="10371632" y="4335189"/>
            <a:ext cx="154448" cy="192548"/>
            <a:chOff x="0" y="0"/>
            <a:chExt cx="205931" cy="256731"/>
          </a:xfrm>
        </p:grpSpPr>
        <p:sp>
          <p:nvSpPr>
            <p:cNvPr id="27" name="Freeform 27"/>
            <p:cNvSpPr/>
            <p:nvPr/>
          </p:nvSpPr>
          <p:spPr>
            <a:xfrm>
              <a:off x="0" y="0"/>
              <a:ext cx="205931" cy="256731"/>
            </a:xfrm>
            <a:custGeom>
              <a:avLst/>
              <a:gdLst/>
              <a:ahLst/>
              <a:cxnLst/>
              <a:rect l="l" t="t" r="r" b="b"/>
              <a:pathLst>
                <a:path w="205931" h="256731">
                  <a:moveTo>
                    <a:pt x="0" y="0"/>
                  </a:moveTo>
                  <a:lnTo>
                    <a:pt x="205931" y="0"/>
                  </a:lnTo>
                  <a:lnTo>
                    <a:pt x="205931" y="256731"/>
                  </a:lnTo>
                  <a:lnTo>
                    <a:pt x="0" y="256731"/>
                  </a:lnTo>
                  <a:lnTo>
                    <a:pt x="0" y="0"/>
                  </a:lnTo>
                  <a:close/>
                </a:path>
              </a:pathLst>
            </a:custGeom>
            <a: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a:blipFill>
          </p:spPr>
          <p:txBody>
            <a:bodyPr/>
            <a:lstStyle/>
            <a:p>
              <a:endParaRPr lang="en-US" dirty="0"/>
            </a:p>
          </p:txBody>
        </p:sp>
        <p:sp>
          <p:nvSpPr>
            <p:cNvPr id="28" name="Freeform 28"/>
            <p:cNvSpPr/>
            <p:nvPr/>
          </p:nvSpPr>
          <p:spPr>
            <a:xfrm>
              <a:off x="20872" y="31768"/>
              <a:ext cx="154967" cy="193195"/>
            </a:xfrm>
            <a:custGeom>
              <a:avLst/>
              <a:gdLst/>
              <a:ahLst/>
              <a:cxnLst/>
              <a:rect l="l" t="t" r="r" b="b"/>
              <a:pathLst>
                <a:path w="154967" h="193195">
                  <a:moveTo>
                    <a:pt x="0" y="0"/>
                  </a:moveTo>
                  <a:lnTo>
                    <a:pt x="154966" y="0"/>
                  </a:lnTo>
                  <a:lnTo>
                    <a:pt x="154966" y="193195"/>
                  </a:lnTo>
                  <a:lnTo>
                    <a:pt x="0" y="193195"/>
                  </a:lnTo>
                  <a:lnTo>
                    <a:pt x="0" y="0"/>
                  </a:lnTo>
                  <a:close/>
                </a:path>
              </a:pathLst>
            </a:custGeom>
            <a: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a:blipFill>
          </p:spPr>
          <p:txBody>
            <a:bodyPr/>
            <a:lstStyle/>
            <a:p>
              <a:endParaRPr lang="en-US" dirty="0"/>
            </a:p>
          </p:txBody>
        </p:sp>
      </p:grpSp>
      <p:sp>
        <p:nvSpPr>
          <p:cNvPr id="29" name="TextBox 29"/>
          <p:cNvSpPr txBox="1"/>
          <p:nvPr/>
        </p:nvSpPr>
        <p:spPr>
          <a:xfrm>
            <a:off x="1406427" y="8703091"/>
            <a:ext cx="7247987" cy="835533"/>
          </a:xfrm>
          <a:prstGeom prst="rect">
            <a:avLst/>
          </a:prstGeom>
        </p:spPr>
        <p:txBody>
          <a:bodyPr lIns="0" tIns="0" rIns="0" bIns="0" rtlCol="0" anchor="t">
            <a:spAutoFit/>
          </a:bodyPr>
          <a:lstStyle/>
          <a:p>
            <a:pPr marL="496571" lvl="1" indent="-248285">
              <a:lnSpc>
                <a:spcPts val="3381"/>
              </a:lnSpc>
              <a:buFont typeface="Arial"/>
              <a:buChar char="•"/>
            </a:pPr>
            <a:r>
              <a:rPr lang="en-US" sz="2300" dirty="0">
                <a:solidFill>
                  <a:srgbClr val="FFFFFF"/>
                </a:solidFill>
                <a:latin typeface="Canva Sans"/>
              </a:rPr>
              <a:t>Purchased foods must have a WIC label or guiding stars</a:t>
            </a:r>
          </a:p>
        </p:txBody>
      </p:sp>
      <p:sp>
        <p:nvSpPr>
          <p:cNvPr id="30" name="TextBox 30"/>
          <p:cNvSpPr txBox="1"/>
          <p:nvPr/>
        </p:nvSpPr>
        <p:spPr>
          <a:xfrm>
            <a:off x="14344428" y="9667362"/>
            <a:ext cx="3563292" cy="272415"/>
          </a:xfrm>
          <a:prstGeom prst="rect">
            <a:avLst/>
          </a:prstGeom>
        </p:spPr>
        <p:txBody>
          <a:bodyPr lIns="0" tIns="0" rIns="0" bIns="0" rtlCol="0" anchor="t">
            <a:spAutoFit/>
          </a:bodyPr>
          <a:lstStyle/>
          <a:p>
            <a:pPr algn="r">
              <a:lnSpc>
                <a:spcPts val="2399"/>
              </a:lnSpc>
            </a:pPr>
            <a:r>
              <a:rPr lang="en-US" sz="1599" dirty="0">
                <a:solidFill>
                  <a:srgbClr val="000000"/>
                </a:solidFill>
                <a:latin typeface="Canva Sans"/>
              </a:rPr>
              <a:t>Updated February, 2024</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457494"/>
            <a:ext cx="18288000" cy="1495425"/>
            <a:chOff x="0" y="0"/>
            <a:chExt cx="4816593" cy="393857"/>
          </a:xfrm>
        </p:grpSpPr>
        <p:sp>
          <p:nvSpPr>
            <p:cNvPr id="3" name="Freeform 3"/>
            <p:cNvSpPr/>
            <p:nvPr/>
          </p:nvSpPr>
          <p:spPr>
            <a:xfrm>
              <a:off x="0" y="0"/>
              <a:ext cx="4816592" cy="393857"/>
            </a:xfrm>
            <a:custGeom>
              <a:avLst/>
              <a:gdLst/>
              <a:ahLst/>
              <a:cxnLst/>
              <a:rect l="l" t="t" r="r" b="b"/>
              <a:pathLst>
                <a:path w="4816592" h="393857">
                  <a:moveTo>
                    <a:pt x="0" y="0"/>
                  </a:moveTo>
                  <a:lnTo>
                    <a:pt x="4816592" y="0"/>
                  </a:lnTo>
                  <a:lnTo>
                    <a:pt x="4816592" y="393857"/>
                  </a:lnTo>
                  <a:lnTo>
                    <a:pt x="0" y="393857"/>
                  </a:lnTo>
                  <a:close/>
                </a:path>
              </a:pathLst>
            </a:custGeom>
            <a:solidFill>
              <a:srgbClr val="3E649F"/>
            </a:solidFill>
          </p:spPr>
          <p:txBody>
            <a:bodyPr/>
            <a:lstStyle/>
            <a:p>
              <a:endParaRPr lang="en-US" dirty="0"/>
            </a:p>
          </p:txBody>
        </p:sp>
        <p:sp>
          <p:nvSpPr>
            <p:cNvPr id="4" name="TextBox 4"/>
            <p:cNvSpPr txBox="1"/>
            <p:nvPr/>
          </p:nvSpPr>
          <p:spPr>
            <a:xfrm>
              <a:off x="0" y="-47625"/>
              <a:ext cx="4816593" cy="441482"/>
            </a:xfrm>
            <a:prstGeom prst="rect">
              <a:avLst/>
            </a:prstGeom>
          </p:spPr>
          <p:txBody>
            <a:bodyPr lIns="50800" tIns="50800" rIns="50800" bIns="50800" rtlCol="0" anchor="ctr"/>
            <a:lstStyle/>
            <a:p>
              <a:pPr algn="ctr">
                <a:lnSpc>
                  <a:spcPts val="2479"/>
                </a:lnSpc>
              </a:pPr>
              <a:endParaRPr dirty="0"/>
            </a:p>
          </p:txBody>
        </p:sp>
      </p:grpSp>
      <p:sp>
        <p:nvSpPr>
          <p:cNvPr id="5" name="TextBox 5"/>
          <p:cNvSpPr txBox="1"/>
          <p:nvPr/>
        </p:nvSpPr>
        <p:spPr>
          <a:xfrm>
            <a:off x="839944" y="765151"/>
            <a:ext cx="14323855" cy="974626"/>
          </a:xfrm>
          <a:prstGeom prst="rect">
            <a:avLst/>
          </a:prstGeom>
        </p:spPr>
        <p:txBody>
          <a:bodyPr wrap="square" lIns="0" tIns="0" rIns="0" bIns="0" rtlCol="0" anchor="t">
            <a:spAutoFit/>
          </a:bodyPr>
          <a:lstStyle/>
          <a:p>
            <a:pPr>
              <a:lnSpc>
                <a:spcPts val="7560"/>
              </a:lnSpc>
            </a:pPr>
            <a:r>
              <a:rPr lang="en-US" sz="7200" dirty="0">
                <a:solidFill>
                  <a:srgbClr val="FFFFFF"/>
                </a:solidFill>
                <a:latin typeface="Canva Sans Bold"/>
              </a:rPr>
              <a:t>HOW DOES THIS WORK?</a:t>
            </a:r>
          </a:p>
        </p:txBody>
      </p:sp>
      <p:grpSp>
        <p:nvGrpSpPr>
          <p:cNvPr id="6" name="Group 6"/>
          <p:cNvGrpSpPr/>
          <p:nvPr/>
        </p:nvGrpSpPr>
        <p:grpSpPr>
          <a:xfrm>
            <a:off x="15357705" y="7637029"/>
            <a:ext cx="4136867" cy="4136867"/>
            <a:chOff x="0" y="0"/>
            <a:chExt cx="812800" cy="812800"/>
          </a:xfrm>
        </p:grpSpPr>
        <p:sp>
          <p:nvSpPr>
            <p:cNvPr id="7" name="Freeform 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6F6F6"/>
              </a:solidFill>
              <a:prstDash val="solid"/>
              <a:miter/>
            </a:ln>
          </p:spPr>
          <p:txBody>
            <a:bodyPr/>
            <a:lstStyle/>
            <a:p>
              <a:endParaRPr lang="en-US" dirty="0"/>
            </a:p>
          </p:txBody>
        </p:sp>
        <p:sp>
          <p:nvSpPr>
            <p:cNvPr id="8" name="TextBox 8"/>
            <p:cNvSpPr txBox="1"/>
            <p:nvPr/>
          </p:nvSpPr>
          <p:spPr>
            <a:xfrm>
              <a:off x="76200" y="28575"/>
              <a:ext cx="660400" cy="708025"/>
            </a:xfrm>
            <a:prstGeom prst="rect">
              <a:avLst/>
            </a:prstGeom>
          </p:spPr>
          <p:txBody>
            <a:bodyPr lIns="50800" tIns="50800" rIns="50800" bIns="50800" rtlCol="0" anchor="ctr"/>
            <a:lstStyle/>
            <a:p>
              <a:pPr algn="ctr">
                <a:lnSpc>
                  <a:spcPts val="2479"/>
                </a:lnSpc>
              </a:pPr>
              <a:endParaRPr dirty="0"/>
            </a:p>
          </p:txBody>
        </p:sp>
      </p:grpSp>
      <p:sp>
        <p:nvSpPr>
          <p:cNvPr id="9" name="TextBox 9"/>
          <p:cNvSpPr txBox="1"/>
          <p:nvPr/>
        </p:nvSpPr>
        <p:spPr>
          <a:xfrm>
            <a:off x="1028700" y="2578756"/>
            <a:ext cx="16230600" cy="6889002"/>
          </a:xfrm>
          <a:prstGeom prst="rect">
            <a:avLst/>
          </a:prstGeom>
        </p:spPr>
        <p:txBody>
          <a:bodyPr lIns="0" tIns="0" rIns="0" bIns="0" rtlCol="0" anchor="t">
            <a:spAutoFit/>
          </a:bodyPr>
          <a:lstStyle/>
          <a:p>
            <a:pPr marL="539749" lvl="1" indent="-269875">
              <a:lnSpc>
                <a:spcPts val="3624"/>
              </a:lnSpc>
              <a:buFont typeface="Arial"/>
              <a:buChar char="•"/>
            </a:pPr>
            <a:r>
              <a:rPr lang="en-US" sz="2499" dirty="0">
                <a:solidFill>
                  <a:srgbClr val="000000"/>
                </a:solidFill>
                <a:latin typeface="Canva Sans"/>
              </a:rPr>
              <a:t>The lead volunteers for the grocery store project are De'Vette Thomas (252-847-6497 and dmthomas@ecuhealth.org) and Gerri Ashe (252-816-2235 and gerri.ashe@ecuhealth.org) </a:t>
            </a:r>
          </a:p>
          <a:p>
            <a:pPr marL="539749" lvl="1" indent="-269875">
              <a:lnSpc>
                <a:spcPts val="3624"/>
              </a:lnSpc>
              <a:buFont typeface="Arial"/>
              <a:buChar char="•"/>
            </a:pPr>
            <a:r>
              <a:rPr lang="en-US" sz="2499" dirty="0">
                <a:solidFill>
                  <a:srgbClr val="000000"/>
                </a:solidFill>
                <a:latin typeface="Canva Sans"/>
              </a:rPr>
              <a:t>They will accept requests for tours from church groups, clubs, community organizations, and educational classes</a:t>
            </a:r>
          </a:p>
          <a:p>
            <a:pPr marL="539749" lvl="1" indent="-269875">
              <a:lnSpc>
                <a:spcPts val="3624"/>
              </a:lnSpc>
              <a:buFont typeface="Arial"/>
              <a:buChar char="•"/>
            </a:pPr>
            <a:r>
              <a:rPr lang="en-US" sz="2499" dirty="0">
                <a:solidFill>
                  <a:srgbClr val="000000"/>
                </a:solidFill>
                <a:latin typeface="Canva Sans"/>
              </a:rPr>
              <a:t>They will identify a time and store for the tour and ask for volunteer leaders and assistants</a:t>
            </a:r>
          </a:p>
          <a:p>
            <a:pPr marL="539749" lvl="1" indent="-269875">
              <a:lnSpc>
                <a:spcPts val="3624"/>
              </a:lnSpc>
              <a:buFont typeface="Arial"/>
              <a:buChar char="•"/>
            </a:pPr>
            <a:r>
              <a:rPr lang="en-US" sz="2499" dirty="0">
                <a:solidFill>
                  <a:srgbClr val="000000"/>
                </a:solidFill>
                <a:latin typeface="Canva Sans"/>
              </a:rPr>
              <a:t>They will contact the store manager to confirm arrangements</a:t>
            </a:r>
          </a:p>
          <a:p>
            <a:pPr marL="539749" lvl="1" indent="-269875">
              <a:lnSpc>
                <a:spcPts val="3624"/>
              </a:lnSpc>
              <a:buFont typeface="Arial"/>
              <a:buChar char="•"/>
            </a:pPr>
            <a:r>
              <a:rPr lang="en-US" sz="2499" dirty="0">
                <a:solidFill>
                  <a:srgbClr val="000000"/>
                </a:solidFill>
                <a:latin typeface="Canva Sans"/>
              </a:rPr>
              <a:t>They will make sure the tour leader has the needed materials to conduct the tour</a:t>
            </a:r>
          </a:p>
          <a:p>
            <a:pPr marL="996949" lvl="2" indent="-269875">
              <a:lnSpc>
                <a:spcPts val="3624"/>
              </a:lnSpc>
              <a:buFont typeface="Arial"/>
              <a:buChar char="•"/>
            </a:pPr>
            <a:r>
              <a:rPr lang="en-US" sz="2400" dirty="0">
                <a:solidFill>
                  <a:srgbClr val="000000"/>
                </a:solidFill>
                <a:latin typeface="Canva Sans"/>
              </a:rPr>
              <a:t>Registration form, booklets, Food Lion gift cards for the challenge, name tags, pens, marker for name tag, clip boards, evaluations</a:t>
            </a:r>
          </a:p>
          <a:p>
            <a:pPr marL="539749" lvl="1" indent="-269875">
              <a:lnSpc>
                <a:spcPts val="3624"/>
              </a:lnSpc>
              <a:buFont typeface="Arial"/>
              <a:buChar char="•"/>
            </a:pPr>
            <a:r>
              <a:rPr lang="en-US" sz="2499" dirty="0">
                <a:solidFill>
                  <a:srgbClr val="000000"/>
                </a:solidFill>
                <a:latin typeface="Canva Sans"/>
              </a:rPr>
              <a:t>A tour assistant will be responsible for</a:t>
            </a:r>
          </a:p>
          <a:p>
            <a:pPr marL="996949" lvl="2" indent="-269875">
              <a:lnSpc>
                <a:spcPts val="3624"/>
              </a:lnSpc>
              <a:buFont typeface="Arial"/>
              <a:buChar char="•"/>
            </a:pPr>
            <a:r>
              <a:rPr lang="en-US" sz="2400" dirty="0">
                <a:solidFill>
                  <a:srgbClr val="000000"/>
                </a:solidFill>
                <a:latin typeface="Canva Sans"/>
              </a:rPr>
              <a:t>Noting any questions that were asked and not answered and participant who asked so they can get an answer to them</a:t>
            </a:r>
          </a:p>
          <a:p>
            <a:pPr marL="539749" lvl="1" indent="-269875">
              <a:lnSpc>
                <a:spcPts val="3624"/>
              </a:lnSpc>
              <a:buFont typeface="Arial"/>
              <a:buChar char="•"/>
            </a:pPr>
            <a:r>
              <a:rPr lang="en-US" sz="2499" dirty="0">
                <a:solidFill>
                  <a:srgbClr val="000000"/>
                </a:solidFill>
                <a:latin typeface="Canva Sans"/>
              </a:rPr>
              <a:t>At the end of the tour, the participants may keep:</a:t>
            </a:r>
          </a:p>
          <a:p>
            <a:pPr marL="996949" lvl="2" indent="-269875">
              <a:lnSpc>
                <a:spcPts val="3624"/>
              </a:lnSpc>
              <a:buFont typeface="Arial"/>
              <a:buChar char="•"/>
            </a:pPr>
            <a:r>
              <a:rPr lang="en-US" sz="2400" dirty="0">
                <a:solidFill>
                  <a:srgbClr val="000000"/>
                </a:solidFill>
                <a:latin typeface="Canva Sans"/>
              </a:rPr>
              <a:t>Booklet</a:t>
            </a:r>
          </a:p>
          <a:p>
            <a:pPr marL="996949" lvl="2" indent="-269875">
              <a:lnSpc>
                <a:spcPts val="3624"/>
              </a:lnSpc>
              <a:buFont typeface="Arial"/>
              <a:buChar char="•"/>
            </a:pPr>
            <a:r>
              <a:rPr lang="en-US" sz="2400" dirty="0">
                <a:solidFill>
                  <a:srgbClr val="000000"/>
                </a:solidFill>
                <a:latin typeface="Canva Sans"/>
              </a:rPr>
              <a:t>Gift card if any money remains</a:t>
            </a:r>
          </a:p>
        </p:txBody>
      </p:sp>
      <p:sp>
        <p:nvSpPr>
          <p:cNvPr id="12" name="TextBox 12"/>
          <p:cNvSpPr txBox="1"/>
          <p:nvPr/>
        </p:nvSpPr>
        <p:spPr>
          <a:xfrm>
            <a:off x="480261" y="9780973"/>
            <a:ext cx="3563292" cy="272415"/>
          </a:xfrm>
          <a:prstGeom prst="rect">
            <a:avLst/>
          </a:prstGeom>
        </p:spPr>
        <p:txBody>
          <a:bodyPr lIns="0" tIns="0" rIns="0" bIns="0" rtlCol="0" anchor="t">
            <a:spAutoFit/>
          </a:bodyPr>
          <a:lstStyle/>
          <a:p>
            <a:pPr>
              <a:lnSpc>
                <a:spcPts val="2399"/>
              </a:lnSpc>
            </a:pPr>
            <a:r>
              <a:rPr lang="en-US" sz="1599" dirty="0">
                <a:solidFill>
                  <a:srgbClr val="000000"/>
                </a:solidFill>
                <a:latin typeface="Canva Sans"/>
              </a:rPr>
              <a:t>Updated February, 2024</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457494"/>
            <a:ext cx="18288000" cy="1495425"/>
            <a:chOff x="0" y="0"/>
            <a:chExt cx="4816593" cy="393857"/>
          </a:xfrm>
        </p:grpSpPr>
        <p:sp>
          <p:nvSpPr>
            <p:cNvPr id="3" name="Freeform 3"/>
            <p:cNvSpPr/>
            <p:nvPr/>
          </p:nvSpPr>
          <p:spPr>
            <a:xfrm>
              <a:off x="0" y="0"/>
              <a:ext cx="4816592" cy="393857"/>
            </a:xfrm>
            <a:custGeom>
              <a:avLst/>
              <a:gdLst/>
              <a:ahLst/>
              <a:cxnLst/>
              <a:rect l="l" t="t" r="r" b="b"/>
              <a:pathLst>
                <a:path w="4816592" h="393857">
                  <a:moveTo>
                    <a:pt x="0" y="0"/>
                  </a:moveTo>
                  <a:lnTo>
                    <a:pt x="4816592" y="0"/>
                  </a:lnTo>
                  <a:lnTo>
                    <a:pt x="4816592" y="393857"/>
                  </a:lnTo>
                  <a:lnTo>
                    <a:pt x="0" y="393857"/>
                  </a:lnTo>
                  <a:close/>
                </a:path>
              </a:pathLst>
            </a:custGeom>
            <a:solidFill>
              <a:srgbClr val="3E649F"/>
            </a:solidFill>
          </p:spPr>
          <p:txBody>
            <a:bodyPr/>
            <a:lstStyle/>
            <a:p>
              <a:endParaRPr lang="en-US" dirty="0"/>
            </a:p>
          </p:txBody>
        </p:sp>
        <p:sp>
          <p:nvSpPr>
            <p:cNvPr id="4" name="TextBox 4"/>
            <p:cNvSpPr txBox="1"/>
            <p:nvPr/>
          </p:nvSpPr>
          <p:spPr>
            <a:xfrm>
              <a:off x="0" y="-47625"/>
              <a:ext cx="4816593" cy="441482"/>
            </a:xfrm>
            <a:prstGeom prst="rect">
              <a:avLst/>
            </a:prstGeom>
          </p:spPr>
          <p:txBody>
            <a:bodyPr lIns="50800" tIns="50800" rIns="50800" bIns="50800" rtlCol="0" anchor="ctr"/>
            <a:lstStyle/>
            <a:p>
              <a:pPr algn="ctr">
                <a:lnSpc>
                  <a:spcPts val="2479"/>
                </a:lnSpc>
              </a:pPr>
              <a:endParaRPr dirty="0"/>
            </a:p>
          </p:txBody>
        </p:sp>
      </p:grpSp>
      <p:sp>
        <p:nvSpPr>
          <p:cNvPr id="5" name="TextBox 5"/>
          <p:cNvSpPr txBox="1"/>
          <p:nvPr/>
        </p:nvSpPr>
        <p:spPr>
          <a:xfrm>
            <a:off x="839945" y="765151"/>
            <a:ext cx="8147912" cy="984885"/>
          </a:xfrm>
          <a:prstGeom prst="rect">
            <a:avLst/>
          </a:prstGeom>
        </p:spPr>
        <p:txBody>
          <a:bodyPr lIns="0" tIns="0" rIns="0" bIns="0" rtlCol="0" anchor="t">
            <a:spAutoFit/>
          </a:bodyPr>
          <a:lstStyle/>
          <a:p>
            <a:pPr>
              <a:lnSpc>
                <a:spcPts val="7560"/>
              </a:lnSpc>
            </a:pPr>
            <a:r>
              <a:rPr lang="en-US" sz="7200" dirty="0">
                <a:solidFill>
                  <a:srgbClr val="FFFFFF"/>
                </a:solidFill>
                <a:latin typeface="Canva Sans Bold"/>
              </a:rPr>
              <a:t>INTRO</a:t>
            </a:r>
          </a:p>
        </p:txBody>
      </p:sp>
      <p:grpSp>
        <p:nvGrpSpPr>
          <p:cNvPr id="6" name="Group 6"/>
          <p:cNvGrpSpPr/>
          <p:nvPr/>
        </p:nvGrpSpPr>
        <p:grpSpPr>
          <a:xfrm>
            <a:off x="15357705" y="7637029"/>
            <a:ext cx="4136867" cy="4136867"/>
            <a:chOff x="0" y="0"/>
            <a:chExt cx="812800" cy="812800"/>
          </a:xfrm>
        </p:grpSpPr>
        <p:sp>
          <p:nvSpPr>
            <p:cNvPr id="7" name="Freeform 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6F6F6"/>
              </a:solidFill>
              <a:prstDash val="solid"/>
              <a:miter/>
            </a:ln>
          </p:spPr>
          <p:txBody>
            <a:bodyPr/>
            <a:lstStyle/>
            <a:p>
              <a:endParaRPr lang="en-US" dirty="0"/>
            </a:p>
          </p:txBody>
        </p:sp>
        <p:sp>
          <p:nvSpPr>
            <p:cNvPr id="8" name="TextBox 8"/>
            <p:cNvSpPr txBox="1"/>
            <p:nvPr/>
          </p:nvSpPr>
          <p:spPr>
            <a:xfrm>
              <a:off x="76200" y="28575"/>
              <a:ext cx="660400" cy="708025"/>
            </a:xfrm>
            <a:prstGeom prst="rect">
              <a:avLst/>
            </a:prstGeom>
          </p:spPr>
          <p:txBody>
            <a:bodyPr lIns="50800" tIns="50800" rIns="50800" bIns="50800" rtlCol="0" anchor="ctr"/>
            <a:lstStyle/>
            <a:p>
              <a:pPr algn="ctr">
                <a:lnSpc>
                  <a:spcPts val="2479"/>
                </a:lnSpc>
              </a:pPr>
              <a:endParaRPr dirty="0"/>
            </a:p>
          </p:txBody>
        </p:sp>
      </p:grpSp>
      <p:sp>
        <p:nvSpPr>
          <p:cNvPr id="9" name="TextBox 9"/>
          <p:cNvSpPr txBox="1"/>
          <p:nvPr/>
        </p:nvSpPr>
        <p:spPr>
          <a:xfrm>
            <a:off x="1028700" y="2578756"/>
            <a:ext cx="16230600" cy="3589338"/>
          </a:xfrm>
          <a:prstGeom prst="rect">
            <a:avLst/>
          </a:prstGeom>
        </p:spPr>
        <p:txBody>
          <a:bodyPr lIns="0" tIns="0" rIns="0" bIns="0" rtlCol="0" anchor="t">
            <a:spAutoFit/>
          </a:bodyPr>
          <a:lstStyle/>
          <a:p>
            <a:pPr marL="539749" lvl="1" indent="-269875">
              <a:lnSpc>
                <a:spcPts val="3624"/>
              </a:lnSpc>
              <a:buFont typeface="Arial"/>
              <a:buChar char="•"/>
            </a:pPr>
            <a:r>
              <a:rPr lang="en-US" sz="2499" dirty="0">
                <a:solidFill>
                  <a:srgbClr val="000000"/>
                </a:solidFill>
                <a:latin typeface="Canva Sans"/>
              </a:rPr>
              <a:t>While participants are gathering, if possible, speak to</a:t>
            </a:r>
            <a:r>
              <a:rPr lang="en-US" sz="2499" dirty="0">
                <a:solidFill>
                  <a:srgbClr val="000000"/>
                </a:solidFill>
                <a:latin typeface="Canva Sans Medium Italics"/>
              </a:rPr>
              <a:t> each person individually</a:t>
            </a:r>
            <a:r>
              <a:rPr lang="en-US" sz="2499" dirty="0">
                <a:solidFill>
                  <a:srgbClr val="000000"/>
                </a:solidFill>
                <a:latin typeface="Canva Sans"/>
              </a:rPr>
              <a:t> saying you are glad they are here. </a:t>
            </a:r>
          </a:p>
          <a:p>
            <a:pPr marL="539749" lvl="1" indent="-269875">
              <a:lnSpc>
                <a:spcPts val="3624"/>
              </a:lnSpc>
              <a:buFont typeface="Arial"/>
              <a:buChar char="•"/>
            </a:pPr>
            <a:r>
              <a:rPr lang="en-US" sz="2499" dirty="0">
                <a:solidFill>
                  <a:srgbClr val="000000"/>
                </a:solidFill>
                <a:latin typeface="Canva Sans"/>
              </a:rPr>
              <a:t>Start</a:t>
            </a:r>
            <a:r>
              <a:rPr lang="en-US" sz="2499" dirty="0">
                <a:solidFill>
                  <a:srgbClr val="000000"/>
                </a:solidFill>
                <a:latin typeface="Canva Sans Bold"/>
              </a:rPr>
              <a:t> ON TIME</a:t>
            </a:r>
            <a:r>
              <a:rPr lang="en-US" sz="2499" dirty="0">
                <a:solidFill>
                  <a:srgbClr val="000000"/>
                </a:solidFill>
                <a:latin typeface="Canva Sans"/>
              </a:rPr>
              <a:t>, even if others continue to join. </a:t>
            </a:r>
          </a:p>
          <a:p>
            <a:pPr marL="539749" lvl="1" indent="-269875">
              <a:lnSpc>
                <a:spcPts val="3624"/>
              </a:lnSpc>
              <a:buFont typeface="Arial"/>
              <a:buChar char="•"/>
            </a:pPr>
            <a:r>
              <a:rPr lang="en-US" sz="2499" dirty="0">
                <a:solidFill>
                  <a:srgbClr val="000000"/>
                </a:solidFill>
                <a:latin typeface="Canva Sans Medium"/>
              </a:rPr>
              <a:t>Begin with introductions.</a:t>
            </a:r>
            <a:r>
              <a:rPr lang="en-US" sz="2499" dirty="0">
                <a:solidFill>
                  <a:srgbClr val="000000"/>
                </a:solidFill>
                <a:latin typeface="Canva Sans"/>
              </a:rPr>
              <a:t> Start with yourself, then ask participants to introduce themselves, introduce assistants, and if any participants joined late, ask them to introduce themselves.</a:t>
            </a:r>
          </a:p>
          <a:p>
            <a:pPr marL="1036320" lvl="2" indent="-345440">
              <a:lnSpc>
                <a:spcPts val="3479"/>
              </a:lnSpc>
              <a:buFont typeface="Arial"/>
              <a:buChar char="⚬"/>
            </a:pPr>
            <a:r>
              <a:rPr lang="en-US" sz="2400" dirty="0">
                <a:solidFill>
                  <a:srgbClr val="000000"/>
                </a:solidFill>
                <a:latin typeface="Canva Sans"/>
              </a:rPr>
              <a:t>Share your name, your job/background, place of employment (if applicable), and note that you are a volunteer. Share why you agreed to lead a tour.</a:t>
            </a:r>
          </a:p>
          <a:p>
            <a:pPr marL="1036320" lvl="2" indent="-345440">
              <a:lnSpc>
                <a:spcPts val="3479"/>
              </a:lnSpc>
              <a:buFont typeface="Arial"/>
              <a:buChar char="⚬"/>
            </a:pPr>
            <a:r>
              <a:rPr lang="en-US" sz="2400" dirty="0">
                <a:solidFill>
                  <a:srgbClr val="000000"/>
                </a:solidFill>
                <a:latin typeface="Canva Sans"/>
              </a:rPr>
              <a:t>Ask one or two participants to share why they came and what they hope to learn.</a:t>
            </a:r>
          </a:p>
        </p:txBody>
      </p:sp>
      <p:sp>
        <p:nvSpPr>
          <p:cNvPr id="10" name="TextBox 10"/>
          <p:cNvSpPr txBox="1"/>
          <p:nvPr/>
        </p:nvSpPr>
        <p:spPr>
          <a:xfrm>
            <a:off x="1028700" y="6566488"/>
            <a:ext cx="16230600" cy="481330"/>
          </a:xfrm>
          <a:prstGeom prst="rect">
            <a:avLst/>
          </a:prstGeom>
        </p:spPr>
        <p:txBody>
          <a:bodyPr lIns="0" tIns="0" rIns="0" bIns="0" rtlCol="0" anchor="t">
            <a:spAutoFit/>
          </a:bodyPr>
          <a:lstStyle/>
          <a:p>
            <a:pPr>
              <a:lnSpc>
                <a:spcPts val="3919"/>
              </a:lnSpc>
            </a:pPr>
            <a:r>
              <a:rPr lang="en-US" sz="2799" dirty="0">
                <a:solidFill>
                  <a:srgbClr val="000000"/>
                </a:solidFill>
                <a:latin typeface="Canva Sans Medium"/>
              </a:rPr>
              <a:t>WHY FOOD LION?</a:t>
            </a:r>
          </a:p>
        </p:txBody>
      </p:sp>
      <p:sp>
        <p:nvSpPr>
          <p:cNvPr id="11" name="TextBox 11"/>
          <p:cNvSpPr txBox="1"/>
          <p:nvPr/>
        </p:nvSpPr>
        <p:spPr>
          <a:xfrm>
            <a:off x="1028700" y="7105944"/>
            <a:ext cx="16230600" cy="1874838"/>
          </a:xfrm>
          <a:prstGeom prst="rect">
            <a:avLst/>
          </a:prstGeom>
        </p:spPr>
        <p:txBody>
          <a:bodyPr lIns="0" tIns="0" rIns="0" bIns="0" rtlCol="0" anchor="t">
            <a:spAutoFit/>
          </a:bodyPr>
          <a:lstStyle/>
          <a:p>
            <a:pPr marL="539749" lvl="1" indent="-269875">
              <a:lnSpc>
                <a:spcPts val="3624"/>
              </a:lnSpc>
              <a:buFont typeface="Arial"/>
              <a:buChar char="•"/>
            </a:pPr>
            <a:r>
              <a:rPr lang="en-US" sz="2499" dirty="0">
                <a:solidFill>
                  <a:srgbClr val="000000"/>
                </a:solidFill>
                <a:latin typeface="Canva Sans"/>
              </a:rPr>
              <a:t>Guiding Stars</a:t>
            </a:r>
          </a:p>
          <a:p>
            <a:pPr marL="539749" lvl="1" indent="-269875">
              <a:lnSpc>
                <a:spcPts val="3624"/>
              </a:lnSpc>
              <a:buFont typeface="Arial"/>
              <a:buChar char="•"/>
            </a:pPr>
            <a:r>
              <a:rPr lang="en-US" sz="2499" dirty="0">
                <a:solidFill>
                  <a:srgbClr val="000000"/>
                </a:solidFill>
                <a:latin typeface="Canva Sans"/>
              </a:rPr>
              <a:t>Food Lion Feeds - addressing food insecurity in local communities</a:t>
            </a:r>
          </a:p>
          <a:p>
            <a:pPr marL="539749" lvl="1" indent="-269875">
              <a:lnSpc>
                <a:spcPts val="3624"/>
              </a:lnSpc>
              <a:buFont typeface="Arial"/>
              <a:buChar char="•"/>
            </a:pPr>
            <a:r>
              <a:rPr lang="en-US" sz="2499" dirty="0">
                <a:solidFill>
                  <a:srgbClr val="000000"/>
                </a:solidFill>
                <a:latin typeface="Canva Sans"/>
              </a:rPr>
              <a:t>Commitment to providing consistent affordable, fresh produce</a:t>
            </a:r>
          </a:p>
          <a:p>
            <a:pPr>
              <a:lnSpc>
                <a:spcPts val="4649"/>
              </a:lnSpc>
            </a:pPr>
            <a:r>
              <a:rPr lang="en-US" sz="2499" dirty="0">
                <a:solidFill>
                  <a:srgbClr val="000000"/>
                </a:solidFill>
                <a:latin typeface="Canva Sans"/>
              </a:rPr>
              <a:t>Remind the group that they can still apply a lot of what they learn to most grocery stores in town. </a:t>
            </a:r>
          </a:p>
        </p:txBody>
      </p:sp>
      <p:sp>
        <p:nvSpPr>
          <p:cNvPr id="12" name="TextBox 12"/>
          <p:cNvSpPr txBox="1"/>
          <p:nvPr/>
        </p:nvSpPr>
        <p:spPr>
          <a:xfrm>
            <a:off x="480261" y="9780973"/>
            <a:ext cx="3563292" cy="272415"/>
          </a:xfrm>
          <a:prstGeom prst="rect">
            <a:avLst/>
          </a:prstGeom>
        </p:spPr>
        <p:txBody>
          <a:bodyPr lIns="0" tIns="0" rIns="0" bIns="0" rtlCol="0" anchor="t">
            <a:spAutoFit/>
          </a:bodyPr>
          <a:lstStyle/>
          <a:p>
            <a:pPr>
              <a:lnSpc>
                <a:spcPts val="2399"/>
              </a:lnSpc>
            </a:pPr>
            <a:r>
              <a:rPr lang="en-US" sz="1599" dirty="0">
                <a:solidFill>
                  <a:srgbClr val="000000"/>
                </a:solidFill>
                <a:latin typeface="Canva Sans"/>
              </a:rPr>
              <a:t>Updated February, 2024</a:t>
            </a:r>
          </a:p>
        </p:txBody>
      </p:sp>
    </p:spTree>
    <p:extLst>
      <p:ext uri="{BB962C8B-B14F-4D97-AF65-F5344CB8AC3E}">
        <p14:creationId xmlns:p14="http://schemas.microsoft.com/office/powerpoint/2010/main" val="35421149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457494"/>
            <a:ext cx="18288000" cy="1495425"/>
            <a:chOff x="0" y="0"/>
            <a:chExt cx="4816593" cy="393857"/>
          </a:xfrm>
        </p:grpSpPr>
        <p:sp>
          <p:nvSpPr>
            <p:cNvPr id="3" name="Freeform 3"/>
            <p:cNvSpPr/>
            <p:nvPr/>
          </p:nvSpPr>
          <p:spPr>
            <a:xfrm>
              <a:off x="0" y="0"/>
              <a:ext cx="4816592" cy="393857"/>
            </a:xfrm>
            <a:custGeom>
              <a:avLst/>
              <a:gdLst/>
              <a:ahLst/>
              <a:cxnLst/>
              <a:rect l="l" t="t" r="r" b="b"/>
              <a:pathLst>
                <a:path w="4816592" h="393857">
                  <a:moveTo>
                    <a:pt x="0" y="0"/>
                  </a:moveTo>
                  <a:lnTo>
                    <a:pt x="4816592" y="0"/>
                  </a:lnTo>
                  <a:lnTo>
                    <a:pt x="4816592" y="393857"/>
                  </a:lnTo>
                  <a:lnTo>
                    <a:pt x="0" y="393857"/>
                  </a:lnTo>
                  <a:close/>
                </a:path>
              </a:pathLst>
            </a:custGeom>
            <a:solidFill>
              <a:srgbClr val="3E649F"/>
            </a:solidFill>
          </p:spPr>
          <p:txBody>
            <a:bodyPr/>
            <a:lstStyle/>
            <a:p>
              <a:endParaRPr lang="en-US" dirty="0"/>
            </a:p>
          </p:txBody>
        </p:sp>
        <p:sp>
          <p:nvSpPr>
            <p:cNvPr id="4" name="TextBox 4"/>
            <p:cNvSpPr txBox="1"/>
            <p:nvPr/>
          </p:nvSpPr>
          <p:spPr>
            <a:xfrm>
              <a:off x="0" y="-47625"/>
              <a:ext cx="4816593" cy="441482"/>
            </a:xfrm>
            <a:prstGeom prst="rect">
              <a:avLst/>
            </a:prstGeom>
          </p:spPr>
          <p:txBody>
            <a:bodyPr lIns="50800" tIns="50800" rIns="50800" bIns="50800" rtlCol="0" anchor="ctr"/>
            <a:lstStyle/>
            <a:p>
              <a:pPr algn="ctr">
                <a:lnSpc>
                  <a:spcPts val="2479"/>
                </a:lnSpc>
              </a:pPr>
              <a:endParaRPr dirty="0"/>
            </a:p>
          </p:txBody>
        </p:sp>
      </p:grpSp>
      <p:sp>
        <p:nvSpPr>
          <p:cNvPr id="5" name="TextBox 5"/>
          <p:cNvSpPr txBox="1"/>
          <p:nvPr/>
        </p:nvSpPr>
        <p:spPr>
          <a:xfrm>
            <a:off x="839945" y="765151"/>
            <a:ext cx="8147912" cy="984885"/>
          </a:xfrm>
          <a:prstGeom prst="rect">
            <a:avLst/>
          </a:prstGeom>
        </p:spPr>
        <p:txBody>
          <a:bodyPr lIns="0" tIns="0" rIns="0" bIns="0" rtlCol="0" anchor="t">
            <a:spAutoFit/>
          </a:bodyPr>
          <a:lstStyle/>
          <a:p>
            <a:pPr>
              <a:lnSpc>
                <a:spcPts val="7560"/>
              </a:lnSpc>
            </a:pPr>
            <a:r>
              <a:rPr lang="en-US" sz="7200" dirty="0">
                <a:solidFill>
                  <a:srgbClr val="FFFFFF"/>
                </a:solidFill>
                <a:latin typeface="Canva Sans Bold"/>
              </a:rPr>
              <a:t>INTRO</a:t>
            </a:r>
          </a:p>
        </p:txBody>
      </p:sp>
      <p:grpSp>
        <p:nvGrpSpPr>
          <p:cNvPr id="6" name="Group 6"/>
          <p:cNvGrpSpPr/>
          <p:nvPr/>
        </p:nvGrpSpPr>
        <p:grpSpPr>
          <a:xfrm>
            <a:off x="15357705" y="7637029"/>
            <a:ext cx="4136867" cy="4136867"/>
            <a:chOff x="0" y="0"/>
            <a:chExt cx="812800" cy="812800"/>
          </a:xfrm>
        </p:grpSpPr>
        <p:sp>
          <p:nvSpPr>
            <p:cNvPr id="7" name="Freeform 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6F6F6"/>
              </a:solidFill>
              <a:prstDash val="solid"/>
              <a:miter/>
            </a:ln>
          </p:spPr>
          <p:txBody>
            <a:bodyPr/>
            <a:lstStyle/>
            <a:p>
              <a:endParaRPr lang="en-US" dirty="0"/>
            </a:p>
          </p:txBody>
        </p:sp>
        <p:sp>
          <p:nvSpPr>
            <p:cNvPr id="8" name="TextBox 8"/>
            <p:cNvSpPr txBox="1"/>
            <p:nvPr/>
          </p:nvSpPr>
          <p:spPr>
            <a:xfrm>
              <a:off x="76200" y="28575"/>
              <a:ext cx="660400" cy="708025"/>
            </a:xfrm>
            <a:prstGeom prst="rect">
              <a:avLst/>
            </a:prstGeom>
          </p:spPr>
          <p:txBody>
            <a:bodyPr lIns="50800" tIns="50800" rIns="50800" bIns="50800" rtlCol="0" anchor="ctr"/>
            <a:lstStyle/>
            <a:p>
              <a:pPr algn="ctr">
                <a:lnSpc>
                  <a:spcPts val="2479"/>
                </a:lnSpc>
              </a:pPr>
              <a:endParaRPr dirty="0"/>
            </a:p>
          </p:txBody>
        </p:sp>
      </p:grpSp>
      <p:sp>
        <p:nvSpPr>
          <p:cNvPr id="10" name="TextBox 10"/>
          <p:cNvSpPr txBox="1"/>
          <p:nvPr/>
        </p:nvSpPr>
        <p:spPr>
          <a:xfrm>
            <a:off x="839945" y="2578756"/>
            <a:ext cx="16230600" cy="481330"/>
          </a:xfrm>
          <a:prstGeom prst="rect">
            <a:avLst/>
          </a:prstGeom>
        </p:spPr>
        <p:txBody>
          <a:bodyPr lIns="0" tIns="0" rIns="0" bIns="0" rtlCol="0" anchor="t">
            <a:spAutoFit/>
          </a:bodyPr>
          <a:lstStyle/>
          <a:p>
            <a:pPr>
              <a:lnSpc>
                <a:spcPts val="3919"/>
              </a:lnSpc>
            </a:pPr>
            <a:r>
              <a:rPr lang="en-US" sz="2799" dirty="0">
                <a:solidFill>
                  <a:srgbClr val="000000"/>
                </a:solidFill>
                <a:latin typeface="Canva Sans Medium"/>
              </a:rPr>
              <a:t>A note on how to handle participants who may disagree with the information presented:</a:t>
            </a:r>
          </a:p>
        </p:txBody>
      </p:sp>
      <p:sp>
        <p:nvSpPr>
          <p:cNvPr id="11" name="TextBox 11"/>
          <p:cNvSpPr txBox="1"/>
          <p:nvPr/>
        </p:nvSpPr>
        <p:spPr>
          <a:xfrm>
            <a:off x="839945" y="3235641"/>
            <a:ext cx="16230600" cy="3660617"/>
          </a:xfrm>
          <a:prstGeom prst="rect">
            <a:avLst/>
          </a:prstGeom>
        </p:spPr>
        <p:txBody>
          <a:bodyPr lIns="0" tIns="0" rIns="0" bIns="0" rtlCol="0" anchor="t">
            <a:spAutoFit/>
          </a:bodyPr>
          <a:lstStyle/>
          <a:p>
            <a:pPr marL="539749" lvl="1" indent="-269875">
              <a:lnSpc>
                <a:spcPts val="3624"/>
              </a:lnSpc>
              <a:buFont typeface="Arial"/>
              <a:buChar char="•"/>
            </a:pPr>
            <a:r>
              <a:rPr lang="en-US" sz="2499" dirty="0">
                <a:solidFill>
                  <a:srgbClr val="000000"/>
                </a:solidFill>
                <a:latin typeface="Canva Sans"/>
              </a:rPr>
              <a:t>You may have participants who hold beliefs that are different from what we present as facts. </a:t>
            </a:r>
          </a:p>
          <a:p>
            <a:pPr marL="996949" lvl="2" indent="-269875">
              <a:lnSpc>
                <a:spcPts val="3624"/>
              </a:lnSpc>
              <a:buFont typeface="Arial"/>
              <a:buChar char="•"/>
            </a:pPr>
            <a:r>
              <a:rPr lang="en-US" sz="2499" b="1" dirty="0">
                <a:solidFill>
                  <a:srgbClr val="000000"/>
                </a:solidFill>
                <a:latin typeface="Canva Sans"/>
              </a:rPr>
              <a:t>Do not argue with them. </a:t>
            </a:r>
          </a:p>
          <a:p>
            <a:pPr marL="996949" lvl="2" indent="-269875">
              <a:lnSpc>
                <a:spcPts val="3624"/>
              </a:lnSpc>
              <a:buFont typeface="Arial"/>
              <a:buChar char="•"/>
            </a:pPr>
            <a:r>
              <a:rPr lang="en-US" sz="2499" dirty="0">
                <a:solidFill>
                  <a:srgbClr val="000000"/>
                </a:solidFill>
                <a:latin typeface="Canva Sans"/>
              </a:rPr>
              <a:t>Repeat that the information and training you have received is from credentialed nutrition professionals, and the information in the guides have all been fact-checked with evidence-based resources.</a:t>
            </a:r>
          </a:p>
          <a:p>
            <a:pPr marL="539749" lvl="1" indent="-269875">
              <a:lnSpc>
                <a:spcPts val="3624"/>
              </a:lnSpc>
              <a:buFont typeface="Arial"/>
              <a:buChar char="•"/>
            </a:pPr>
            <a:r>
              <a:rPr lang="en-US" sz="2499" dirty="0">
                <a:solidFill>
                  <a:srgbClr val="000000"/>
                </a:solidFill>
                <a:latin typeface="Canva Sans"/>
              </a:rPr>
              <a:t>You may offer to have a Pitt Partners licensed dietitian call them to discuss their questions. If they say yes, get a phone number and send to Dr. Kathy </a:t>
            </a:r>
            <a:r>
              <a:rPr lang="en-US" sz="2499" dirty="0" err="1">
                <a:solidFill>
                  <a:srgbClr val="000000"/>
                </a:solidFill>
                <a:latin typeface="Canva Sans"/>
              </a:rPr>
              <a:t>Kolasa</a:t>
            </a:r>
            <a:r>
              <a:rPr lang="en-US" sz="2499" dirty="0">
                <a:solidFill>
                  <a:srgbClr val="000000"/>
                </a:solidFill>
                <a:latin typeface="Canva Sans"/>
              </a:rPr>
              <a:t>, Professor Emeritus at ECU Brody School of Medicine at  </a:t>
            </a:r>
            <a:r>
              <a:rPr lang="en-US" sz="2499" dirty="0">
                <a:solidFill>
                  <a:srgbClr val="000000"/>
                </a:solidFill>
                <a:latin typeface="Canva Sans"/>
                <a:hlinkClick r:id="rId2"/>
              </a:rPr>
              <a:t>kolasaka@ecu.edu</a:t>
            </a:r>
            <a:r>
              <a:rPr lang="en-US" sz="2499" dirty="0">
                <a:solidFill>
                  <a:srgbClr val="000000"/>
                </a:solidFill>
                <a:latin typeface="Canva Sans"/>
              </a:rPr>
              <a:t> along with their question or concern.</a:t>
            </a:r>
          </a:p>
        </p:txBody>
      </p:sp>
      <p:sp>
        <p:nvSpPr>
          <p:cNvPr id="12" name="TextBox 12"/>
          <p:cNvSpPr txBox="1"/>
          <p:nvPr/>
        </p:nvSpPr>
        <p:spPr>
          <a:xfrm>
            <a:off x="480261" y="9780973"/>
            <a:ext cx="3563292" cy="272415"/>
          </a:xfrm>
          <a:prstGeom prst="rect">
            <a:avLst/>
          </a:prstGeom>
        </p:spPr>
        <p:txBody>
          <a:bodyPr lIns="0" tIns="0" rIns="0" bIns="0" rtlCol="0" anchor="t">
            <a:spAutoFit/>
          </a:bodyPr>
          <a:lstStyle/>
          <a:p>
            <a:pPr>
              <a:lnSpc>
                <a:spcPts val="2399"/>
              </a:lnSpc>
            </a:pPr>
            <a:r>
              <a:rPr lang="en-US" sz="1599" dirty="0">
                <a:solidFill>
                  <a:srgbClr val="000000"/>
                </a:solidFill>
                <a:latin typeface="Canva Sans"/>
              </a:rPr>
              <a:t>Updated February, 2024</a:t>
            </a:r>
          </a:p>
        </p:txBody>
      </p:sp>
    </p:spTree>
    <p:extLst>
      <p:ext uri="{BB962C8B-B14F-4D97-AF65-F5344CB8AC3E}">
        <p14:creationId xmlns:p14="http://schemas.microsoft.com/office/powerpoint/2010/main" val="26847462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457494"/>
            <a:ext cx="18288000" cy="1495425"/>
            <a:chOff x="0" y="0"/>
            <a:chExt cx="4816593" cy="393857"/>
          </a:xfrm>
        </p:grpSpPr>
        <p:sp>
          <p:nvSpPr>
            <p:cNvPr id="3" name="Freeform 3"/>
            <p:cNvSpPr/>
            <p:nvPr/>
          </p:nvSpPr>
          <p:spPr>
            <a:xfrm>
              <a:off x="0" y="0"/>
              <a:ext cx="4816592" cy="393857"/>
            </a:xfrm>
            <a:custGeom>
              <a:avLst/>
              <a:gdLst/>
              <a:ahLst/>
              <a:cxnLst/>
              <a:rect l="l" t="t" r="r" b="b"/>
              <a:pathLst>
                <a:path w="4816592" h="393857">
                  <a:moveTo>
                    <a:pt x="0" y="0"/>
                  </a:moveTo>
                  <a:lnTo>
                    <a:pt x="4816592" y="0"/>
                  </a:lnTo>
                  <a:lnTo>
                    <a:pt x="4816592" y="393857"/>
                  </a:lnTo>
                  <a:lnTo>
                    <a:pt x="0" y="393857"/>
                  </a:lnTo>
                  <a:close/>
                </a:path>
              </a:pathLst>
            </a:custGeom>
            <a:solidFill>
              <a:srgbClr val="3E649F"/>
            </a:solidFill>
          </p:spPr>
          <p:txBody>
            <a:bodyPr/>
            <a:lstStyle/>
            <a:p>
              <a:endParaRPr lang="en-US" dirty="0"/>
            </a:p>
          </p:txBody>
        </p:sp>
        <p:sp>
          <p:nvSpPr>
            <p:cNvPr id="4" name="TextBox 4"/>
            <p:cNvSpPr txBox="1"/>
            <p:nvPr/>
          </p:nvSpPr>
          <p:spPr>
            <a:xfrm>
              <a:off x="0" y="-47625"/>
              <a:ext cx="4816593" cy="441482"/>
            </a:xfrm>
            <a:prstGeom prst="rect">
              <a:avLst/>
            </a:prstGeom>
          </p:spPr>
          <p:txBody>
            <a:bodyPr lIns="50800" tIns="50800" rIns="50800" bIns="50800" rtlCol="0" anchor="ctr"/>
            <a:lstStyle/>
            <a:p>
              <a:pPr algn="ctr">
                <a:lnSpc>
                  <a:spcPts val="2479"/>
                </a:lnSpc>
              </a:pPr>
              <a:endParaRPr dirty="0"/>
            </a:p>
          </p:txBody>
        </p:sp>
      </p:grpSp>
      <p:sp>
        <p:nvSpPr>
          <p:cNvPr id="5" name="TextBox 5"/>
          <p:cNvSpPr txBox="1"/>
          <p:nvPr/>
        </p:nvSpPr>
        <p:spPr>
          <a:xfrm>
            <a:off x="839945" y="765151"/>
            <a:ext cx="8147912" cy="984885"/>
          </a:xfrm>
          <a:prstGeom prst="rect">
            <a:avLst/>
          </a:prstGeom>
        </p:spPr>
        <p:txBody>
          <a:bodyPr lIns="0" tIns="0" rIns="0" bIns="0" rtlCol="0" anchor="t">
            <a:spAutoFit/>
          </a:bodyPr>
          <a:lstStyle/>
          <a:p>
            <a:pPr>
              <a:lnSpc>
                <a:spcPts val="7560"/>
              </a:lnSpc>
            </a:pPr>
            <a:r>
              <a:rPr lang="en-US" sz="7200" dirty="0">
                <a:solidFill>
                  <a:srgbClr val="FFFFFF"/>
                </a:solidFill>
                <a:latin typeface="Canva Sans Bold"/>
              </a:rPr>
              <a:t>INTRO</a:t>
            </a:r>
          </a:p>
        </p:txBody>
      </p:sp>
      <p:grpSp>
        <p:nvGrpSpPr>
          <p:cNvPr id="6" name="Group 6"/>
          <p:cNvGrpSpPr/>
          <p:nvPr/>
        </p:nvGrpSpPr>
        <p:grpSpPr>
          <a:xfrm>
            <a:off x="15357705" y="7637029"/>
            <a:ext cx="4136867" cy="4136867"/>
            <a:chOff x="0" y="0"/>
            <a:chExt cx="812800" cy="812800"/>
          </a:xfrm>
        </p:grpSpPr>
        <p:sp>
          <p:nvSpPr>
            <p:cNvPr id="7" name="Freeform 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6F6F6"/>
              </a:solidFill>
              <a:prstDash val="solid"/>
              <a:miter/>
            </a:ln>
          </p:spPr>
          <p:txBody>
            <a:bodyPr/>
            <a:lstStyle/>
            <a:p>
              <a:endParaRPr lang="en-US" dirty="0"/>
            </a:p>
          </p:txBody>
        </p:sp>
        <p:sp>
          <p:nvSpPr>
            <p:cNvPr id="8" name="TextBox 8"/>
            <p:cNvSpPr txBox="1"/>
            <p:nvPr/>
          </p:nvSpPr>
          <p:spPr>
            <a:xfrm>
              <a:off x="76200" y="28575"/>
              <a:ext cx="660400" cy="708025"/>
            </a:xfrm>
            <a:prstGeom prst="rect">
              <a:avLst/>
            </a:prstGeom>
          </p:spPr>
          <p:txBody>
            <a:bodyPr lIns="50800" tIns="50800" rIns="50800" bIns="50800" rtlCol="0" anchor="ctr"/>
            <a:lstStyle/>
            <a:p>
              <a:pPr algn="ctr">
                <a:lnSpc>
                  <a:spcPts val="2479"/>
                </a:lnSpc>
              </a:pPr>
              <a:endParaRPr dirty="0"/>
            </a:p>
          </p:txBody>
        </p:sp>
      </p:grpSp>
      <p:sp>
        <p:nvSpPr>
          <p:cNvPr id="9" name="TextBox 9"/>
          <p:cNvSpPr txBox="1"/>
          <p:nvPr/>
        </p:nvSpPr>
        <p:spPr>
          <a:xfrm>
            <a:off x="1028700" y="3265328"/>
            <a:ext cx="16230600" cy="1931988"/>
          </a:xfrm>
          <a:prstGeom prst="rect">
            <a:avLst/>
          </a:prstGeom>
        </p:spPr>
        <p:txBody>
          <a:bodyPr lIns="0" tIns="0" rIns="0" bIns="0" rtlCol="0" anchor="t">
            <a:spAutoFit/>
          </a:bodyPr>
          <a:lstStyle/>
          <a:p>
            <a:pPr>
              <a:lnSpc>
                <a:spcPts val="3624"/>
              </a:lnSpc>
            </a:pPr>
            <a:r>
              <a:rPr lang="en-US" sz="2499" dirty="0">
                <a:solidFill>
                  <a:srgbClr val="000000"/>
                </a:solidFill>
                <a:latin typeface="Canva Sans"/>
              </a:rPr>
              <a:t>The tour was designed by two Registered Dietitian Nutritionists (RDNs), Dr. Kathy Kolasa and Ms. Brittany Smith from the Brody School of Medicine. If questions come up during the tour that I (the tour guide) cannot answer, we will get them or one of the other volunteer RDNs from Pitt Partners to answer.</a:t>
            </a:r>
          </a:p>
          <a:p>
            <a:pPr>
              <a:lnSpc>
                <a:spcPts val="5549"/>
              </a:lnSpc>
            </a:pPr>
            <a:r>
              <a:rPr lang="en-US" sz="2499" dirty="0">
                <a:solidFill>
                  <a:srgbClr val="000000"/>
                </a:solidFill>
                <a:latin typeface="Canva Sans Medium"/>
              </a:rPr>
              <a:t>Remind them:</a:t>
            </a:r>
          </a:p>
        </p:txBody>
      </p:sp>
      <p:sp>
        <p:nvSpPr>
          <p:cNvPr id="10" name="TextBox 10"/>
          <p:cNvSpPr txBox="1"/>
          <p:nvPr/>
        </p:nvSpPr>
        <p:spPr>
          <a:xfrm>
            <a:off x="1028700" y="2588281"/>
            <a:ext cx="16230600" cy="481330"/>
          </a:xfrm>
          <a:prstGeom prst="rect">
            <a:avLst/>
          </a:prstGeom>
        </p:spPr>
        <p:txBody>
          <a:bodyPr lIns="0" tIns="0" rIns="0" bIns="0" rtlCol="0" anchor="t">
            <a:spAutoFit/>
          </a:bodyPr>
          <a:lstStyle/>
          <a:p>
            <a:pPr>
              <a:lnSpc>
                <a:spcPts val="3919"/>
              </a:lnSpc>
            </a:pPr>
            <a:r>
              <a:rPr lang="en-US" sz="2799" dirty="0">
                <a:solidFill>
                  <a:srgbClr val="000000"/>
                </a:solidFill>
                <a:latin typeface="Canva Sans Medium"/>
              </a:rPr>
              <a:t>TELL YOUR GROUP:</a:t>
            </a:r>
          </a:p>
        </p:txBody>
      </p:sp>
      <p:sp>
        <p:nvSpPr>
          <p:cNvPr id="11" name="TextBox 11"/>
          <p:cNvSpPr txBox="1"/>
          <p:nvPr/>
        </p:nvSpPr>
        <p:spPr>
          <a:xfrm>
            <a:off x="1028700" y="5302091"/>
            <a:ext cx="16230600" cy="3914775"/>
          </a:xfrm>
          <a:prstGeom prst="rect">
            <a:avLst/>
          </a:prstGeom>
        </p:spPr>
        <p:txBody>
          <a:bodyPr lIns="0" tIns="0" rIns="0" bIns="0" rtlCol="0" anchor="t">
            <a:spAutoFit/>
          </a:bodyPr>
          <a:lstStyle/>
          <a:p>
            <a:pPr marL="518160" lvl="1" indent="-259080">
              <a:lnSpc>
                <a:spcPts val="3479"/>
              </a:lnSpc>
              <a:buFont typeface="Arial"/>
              <a:buChar char="•"/>
            </a:pPr>
            <a:r>
              <a:rPr lang="en-US" sz="2400" dirty="0">
                <a:solidFill>
                  <a:srgbClr val="000000"/>
                </a:solidFill>
                <a:latin typeface="Canva Sans"/>
              </a:rPr>
              <a:t>We can’t do the whole store, so we have picked stations most people want to know about. The tour should take about 60 minutes.</a:t>
            </a:r>
          </a:p>
          <a:p>
            <a:pPr marL="518160" lvl="1" indent="-259080">
              <a:lnSpc>
                <a:spcPts val="3479"/>
              </a:lnSpc>
              <a:buFont typeface="Arial"/>
              <a:buChar char="•"/>
            </a:pPr>
            <a:r>
              <a:rPr lang="en-US" sz="2400" dirty="0">
                <a:solidFill>
                  <a:srgbClr val="000000"/>
                </a:solidFill>
                <a:latin typeface="Canva Sans"/>
              </a:rPr>
              <a:t>We won’t have a lot of time at each station to answer questions.</a:t>
            </a:r>
          </a:p>
          <a:p>
            <a:pPr marL="518160" lvl="1" indent="-259080">
              <a:lnSpc>
                <a:spcPts val="3479"/>
              </a:lnSpc>
              <a:buFont typeface="Arial"/>
              <a:buChar char="•"/>
            </a:pPr>
            <a:r>
              <a:rPr lang="en-US" sz="2400" dirty="0">
                <a:solidFill>
                  <a:srgbClr val="000000"/>
                </a:solidFill>
                <a:latin typeface="Canva Sans"/>
              </a:rPr>
              <a:t>Please be respectful of the shoppers who may be trying to buy their groceries while we are touring. Please let them and the staff through the aisles.</a:t>
            </a:r>
          </a:p>
          <a:p>
            <a:pPr marL="518160" lvl="1" indent="-259080">
              <a:lnSpc>
                <a:spcPts val="3479"/>
              </a:lnSpc>
              <a:buFont typeface="Arial"/>
              <a:buChar char="•"/>
            </a:pPr>
            <a:r>
              <a:rPr lang="en-US" sz="2400" dirty="0">
                <a:solidFill>
                  <a:srgbClr val="000000"/>
                </a:solidFill>
                <a:latin typeface="Canva Sans"/>
              </a:rPr>
              <a:t>At the end, you will have a chance to shop for a healthy meal for your family. Pitt Partners is providing a gift card. We will give you instructions right before that part of this tour. During the time you shop, if you have questions about what you have seen or other questions, I (tour leader), will be happy to answer them one-on-one. </a:t>
            </a:r>
          </a:p>
        </p:txBody>
      </p:sp>
      <p:sp>
        <p:nvSpPr>
          <p:cNvPr id="12" name="TextBox 12"/>
          <p:cNvSpPr txBox="1"/>
          <p:nvPr/>
        </p:nvSpPr>
        <p:spPr>
          <a:xfrm>
            <a:off x="480261" y="9780973"/>
            <a:ext cx="3563292" cy="272415"/>
          </a:xfrm>
          <a:prstGeom prst="rect">
            <a:avLst/>
          </a:prstGeom>
        </p:spPr>
        <p:txBody>
          <a:bodyPr lIns="0" tIns="0" rIns="0" bIns="0" rtlCol="0" anchor="t">
            <a:spAutoFit/>
          </a:bodyPr>
          <a:lstStyle/>
          <a:p>
            <a:pPr>
              <a:lnSpc>
                <a:spcPts val="2399"/>
              </a:lnSpc>
            </a:pPr>
            <a:r>
              <a:rPr lang="en-US" sz="1599" dirty="0">
                <a:solidFill>
                  <a:srgbClr val="000000"/>
                </a:solidFill>
                <a:latin typeface="Canva Sans"/>
              </a:rPr>
              <a:t>Updated February, 2024</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9516769"/>
            <a:ext cx="18288000" cy="770231"/>
            <a:chOff x="0" y="0"/>
            <a:chExt cx="4816593" cy="202859"/>
          </a:xfrm>
        </p:grpSpPr>
        <p:sp>
          <p:nvSpPr>
            <p:cNvPr id="3" name="Freeform 3"/>
            <p:cNvSpPr/>
            <p:nvPr/>
          </p:nvSpPr>
          <p:spPr>
            <a:xfrm>
              <a:off x="0" y="0"/>
              <a:ext cx="4816592" cy="202859"/>
            </a:xfrm>
            <a:custGeom>
              <a:avLst/>
              <a:gdLst/>
              <a:ahLst/>
              <a:cxnLst/>
              <a:rect l="l" t="t" r="r" b="b"/>
              <a:pathLst>
                <a:path w="4816592" h="202859">
                  <a:moveTo>
                    <a:pt x="0" y="0"/>
                  </a:moveTo>
                  <a:lnTo>
                    <a:pt x="4816592" y="0"/>
                  </a:lnTo>
                  <a:lnTo>
                    <a:pt x="4816592" y="202859"/>
                  </a:lnTo>
                  <a:lnTo>
                    <a:pt x="0" y="202859"/>
                  </a:lnTo>
                  <a:close/>
                </a:path>
              </a:pathLst>
            </a:custGeom>
            <a:solidFill>
              <a:srgbClr val="3E649F"/>
            </a:solidFill>
          </p:spPr>
          <p:txBody>
            <a:bodyPr/>
            <a:lstStyle/>
            <a:p>
              <a:endParaRPr lang="en-US" dirty="0"/>
            </a:p>
          </p:txBody>
        </p:sp>
        <p:sp>
          <p:nvSpPr>
            <p:cNvPr id="4" name="TextBox 4"/>
            <p:cNvSpPr txBox="1"/>
            <p:nvPr/>
          </p:nvSpPr>
          <p:spPr>
            <a:xfrm>
              <a:off x="0" y="-47625"/>
              <a:ext cx="4816593" cy="250484"/>
            </a:xfrm>
            <a:prstGeom prst="rect">
              <a:avLst/>
            </a:prstGeom>
          </p:spPr>
          <p:txBody>
            <a:bodyPr lIns="50800" tIns="50800" rIns="50800" bIns="50800" rtlCol="0" anchor="ctr"/>
            <a:lstStyle/>
            <a:p>
              <a:pPr algn="ctr">
                <a:lnSpc>
                  <a:spcPts val="2479"/>
                </a:lnSpc>
              </a:pPr>
              <a:endParaRPr dirty="0"/>
            </a:p>
          </p:txBody>
        </p:sp>
      </p:grpSp>
      <p:grpSp>
        <p:nvGrpSpPr>
          <p:cNvPr id="5" name="Group 5"/>
          <p:cNvGrpSpPr/>
          <p:nvPr/>
        </p:nvGrpSpPr>
        <p:grpSpPr>
          <a:xfrm>
            <a:off x="15853048" y="-912528"/>
            <a:ext cx="3803190" cy="3803190"/>
            <a:chOff x="0" y="0"/>
            <a:chExt cx="812800" cy="812800"/>
          </a:xfrm>
        </p:grpSpPr>
        <p:sp>
          <p:nvSpPr>
            <p:cNvPr id="6" name="Freeform 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6F6F6"/>
              </a:solidFill>
              <a:prstDash val="solid"/>
              <a:miter/>
            </a:ln>
          </p:spPr>
          <p:txBody>
            <a:bodyPr/>
            <a:lstStyle/>
            <a:p>
              <a:endParaRPr lang="en-US" dirty="0"/>
            </a:p>
          </p:txBody>
        </p:sp>
        <p:sp>
          <p:nvSpPr>
            <p:cNvPr id="7" name="TextBox 7"/>
            <p:cNvSpPr txBox="1"/>
            <p:nvPr/>
          </p:nvSpPr>
          <p:spPr>
            <a:xfrm>
              <a:off x="76200" y="28575"/>
              <a:ext cx="660400" cy="708025"/>
            </a:xfrm>
            <a:prstGeom prst="rect">
              <a:avLst/>
            </a:prstGeom>
          </p:spPr>
          <p:txBody>
            <a:bodyPr lIns="50800" tIns="50800" rIns="50800" bIns="50800" rtlCol="0" anchor="ctr"/>
            <a:lstStyle/>
            <a:p>
              <a:pPr algn="ctr">
                <a:lnSpc>
                  <a:spcPts val="2479"/>
                </a:lnSpc>
              </a:pPr>
              <a:endParaRPr dirty="0"/>
            </a:p>
          </p:txBody>
        </p:sp>
      </p:grpSp>
      <p:grpSp>
        <p:nvGrpSpPr>
          <p:cNvPr id="8" name="Group 8"/>
          <p:cNvGrpSpPr/>
          <p:nvPr/>
        </p:nvGrpSpPr>
        <p:grpSpPr>
          <a:xfrm>
            <a:off x="0" y="9516769"/>
            <a:ext cx="1028700" cy="770231"/>
            <a:chOff x="0" y="0"/>
            <a:chExt cx="270933" cy="202859"/>
          </a:xfrm>
        </p:grpSpPr>
        <p:sp>
          <p:nvSpPr>
            <p:cNvPr id="9" name="Freeform 9"/>
            <p:cNvSpPr/>
            <p:nvPr/>
          </p:nvSpPr>
          <p:spPr>
            <a:xfrm>
              <a:off x="0" y="0"/>
              <a:ext cx="270933" cy="202859"/>
            </a:xfrm>
            <a:custGeom>
              <a:avLst/>
              <a:gdLst/>
              <a:ahLst/>
              <a:cxnLst/>
              <a:rect l="l" t="t" r="r" b="b"/>
              <a:pathLst>
                <a:path w="270933" h="202859">
                  <a:moveTo>
                    <a:pt x="0" y="0"/>
                  </a:moveTo>
                  <a:lnTo>
                    <a:pt x="270933" y="0"/>
                  </a:lnTo>
                  <a:lnTo>
                    <a:pt x="270933" y="202859"/>
                  </a:lnTo>
                  <a:lnTo>
                    <a:pt x="0" y="202859"/>
                  </a:lnTo>
                  <a:close/>
                </a:path>
              </a:pathLst>
            </a:custGeom>
            <a:solidFill>
              <a:srgbClr val="F6F6F6"/>
            </a:solidFill>
          </p:spPr>
          <p:txBody>
            <a:bodyPr/>
            <a:lstStyle/>
            <a:p>
              <a:endParaRPr lang="en-US" dirty="0"/>
            </a:p>
          </p:txBody>
        </p:sp>
        <p:sp>
          <p:nvSpPr>
            <p:cNvPr id="10" name="TextBox 10"/>
            <p:cNvSpPr txBox="1"/>
            <p:nvPr/>
          </p:nvSpPr>
          <p:spPr>
            <a:xfrm>
              <a:off x="0" y="-47625"/>
              <a:ext cx="270933" cy="250484"/>
            </a:xfrm>
            <a:prstGeom prst="rect">
              <a:avLst/>
            </a:prstGeom>
          </p:spPr>
          <p:txBody>
            <a:bodyPr lIns="50800" tIns="50800" rIns="50800" bIns="50800" rtlCol="0" anchor="ctr"/>
            <a:lstStyle/>
            <a:p>
              <a:pPr algn="ctr">
                <a:lnSpc>
                  <a:spcPts val="2479"/>
                </a:lnSpc>
              </a:pPr>
              <a:endParaRPr dirty="0"/>
            </a:p>
          </p:txBody>
        </p:sp>
      </p:grpSp>
      <p:sp>
        <p:nvSpPr>
          <p:cNvPr id="12" name="TextBox 12"/>
          <p:cNvSpPr txBox="1"/>
          <p:nvPr/>
        </p:nvSpPr>
        <p:spPr>
          <a:xfrm>
            <a:off x="1028700" y="970017"/>
            <a:ext cx="16221456" cy="1549400"/>
          </a:xfrm>
          <a:prstGeom prst="rect">
            <a:avLst/>
          </a:prstGeom>
        </p:spPr>
        <p:txBody>
          <a:bodyPr lIns="0" tIns="0" rIns="0" bIns="0" rtlCol="0" anchor="t">
            <a:spAutoFit/>
          </a:bodyPr>
          <a:lstStyle/>
          <a:p>
            <a:pPr>
              <a:lnSpc>
                <a:spcPts val="6100"/>
              </a:lnSpc>
            </a:pPr>
            <a:r>
              <a:rPr lang="en-US" sz="5000" dirty="0">
                <a:solidFill>
                  <a:srgbClr val="3E649F"/>
                </a:solidFill>
                <a:latin typeface="Canva Sans Bold"/>
              </a:rPr>
              <a:t>ESTIMATED COST OF FOOD FOR JAN 2024 </a:t>
            </a:r>
            <a:br>
              <a:rPr lang="en-US" sz="5000" dirty="0">
                <a:solidFill>
                  <a:srgbClr val="3E649F"/>
                </a:solidFill>
                <a:latin typeface="Canva Sans Bold"/>
              </a:rPr>
            </a:br>
            <a:r>
              <a:rPr lang="en-US" sz="4400" dirty="0">
                <a:solidFill>
                  <a:srgbClr val="3E649F"/>
                </a:solidFill>
                <a:latin typeface="Canva Sans Medium" panose="020B0604020202020204" charset="0"/>
              </a:rPr>
              <a:t>USDA Food Plans-weekly cost</a:t>
            </a:r>
            <a:endParaRPr lang="en-US" sz="5000" dirty="0">
              <a:solidFill>
                <a:srgbClr val="3E649F"/>
              </a:solidFill>
              <a:latin typeface="Canva Sans Medium" panose="020B0604020202020204" charset="0"/>
            </a:endParaRPr>
          </a:p>
        </p:txBody>
      </p:sp>
      <p:sp>
        <p:nvSpPr>
          <p:cNvPr id="13" name="TextBox 13"/>
          <p:cNvSpPr txBox="1"/>
          <p:nvPr/>
        </p:nvSpPr>
        <p:spPr>
          <a:xfrm>
            <a:off x="514350" y="9118476"/>
            <a:ext cx="3563292" cy="272415"/>
          </a:xfrm>
          <a:prstGeom prst="rect">
            <a:avLst/>
          </a:prstGeom>
        </p:spPr>
        <p:txBody>
          <a:bodyPr lIns="0" tIns="0" rIns="0" bIns="0" rtlCol="0" anchor="t">
            <a:spAutoFit/>
          </a:bodyPr>
          <a:lstStyle/>
          <a:p>
            <a:pPr>
              <a:lnSpc>
                <a:spcPts val="2399"/>
              </a:lnSpc>
            </a:pPr>
            <a:r>
              <a:rPr lang="en-US" sz="1599" dirty="0">
                <a:solidFill>
                  <a:srgbClr val="000000"/>
                </a:solidFill>
                <a:latin typeface="Canva Sans"/>
              </a:rPr>
              <a:t>Updated February, 2024</a:t>
            </a:r>
          </a:p>
        </p:txBody>
      </p:sp>
      <p:graphicFrame>
        <p:nvGraphicFramePr>
          <p:cNvPr id="30" name="Table 30">
            <a:extLst>
              <a:ext uri="{FF2B5EF4-FFF2-40B4-BE49-F238E27FC236}">
                <a16:creationId xmlns:a16="http://schemas.microsoft.com/office/drawing/2014/main" id="{0FA4E467-FA75-E3AD-EDD5-AC8617009F89}"/>
              </a:ext>
            </a:extLst>
          </p:cNvPr>
          <p:cNvGraphicFramePr>
            <a:graphicFrameLocks noGrp="1"/>
          </p:cNvGraphicFramePr>
          <p:nvPr>
            <p:extLst>
              <p:ext uri="{D42A27DB-BD31-4B8C-83A1-F6EECF244321}">
                <p14:modId xmlns:p14="http://schemas.microsoft.com/office/powerpoint/2010/main" val="3368504010"/>
              </p:ext>
            </p:extLst>
          </p:nvPr>
        </p:nvGraphicFramePr>
        <p:xfrm>
          <a:off x="1028700" y="3287078"/>
          <a:ext cx="16230600" cy="5187240"/>
        </p:xfrm>
        <a:graphic>
          <a:graphicData uri="http://schemas.openxmlformats.org/drawingml/2006/table">
            <a:tbl>
              <a:tblPr firstRow="1" bandRow="1">
                <a:tableStyleId>{5C22544A-7EE6-4342-B048-85BDC9FD1C3A}</a:tableStyleId>
              </a:tblPr>
              <a:tblGrid>
                <a:gridCol w="3467100">
                  <a:extLst>
                    <a:ext uri="{9D8B030D-6E8A-4147-A177-3AD203B41FA5}">
                      <a16:colId xmlns:a16="http://schemas.microsoft.com/office/drawing/2014/main" val="846978384"/>
                    </a:ext>
                  </a:extLst>
                </a:gridCol>
                <a:gridCol w="4254500">
                  <a:extLst>
                    <a:ext uri="{9D8B030D-6E8A-4147-A177-3AD203B41FA5}">
                      <a16:colId xmlns:a16="http://schemas.microsoft.com/office/drawing/2014/main" val="989329143"/>
                    </a:ext>
                  </a:extLst>
                </a:gridCol>
                <a:gridCol w="3975100">
                  <a:extLst>
                    <a:ext uri="{9D8B030D-6E8A-4147-A177-3AD203B41FA5}">
                      <a16:colId xmlns:a16="http://schemas.microsoft.com/office/drawing/2014/main" val="1236237606"/>
                    </a:ext>
                  </a:extLst>
                </a:gridCol>
                <a:gridCol w="4533900">
                  <a:extLst>
                    <a:ext uri="{9D8B030D-6E8A-4147-A177-3AD203B41FA5}">
                      <a16:colId xmlns:a16="http://schemas.microsoft.com/office/drawing/2014/main" val="874386313"/>
                    </a:ext>
                  </a:extLst>
                </a:gridCol>
              </a:tblGrid>
              <a:tr h="762000">
                <a:tc>
                  <a:txBody>
                    <a:bodyPr/>
                    <a:lstStyle/>
                    <a:p>
                      <a:pPr algn="ctr"/>
                      <a:endParaRPr lang="en-US" sz="2800" b="0" dirty="0">
                        <a:solidFill>
                          <a:schemeClr val="tx1"/>
                        </a:solidFill>
                        <a:latin typeface="Canva Sans Medium" panose="020B0604020202020204" charset="0"/>
                      </a:endParaRP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US" sz="2800" b="0" dirty="0">
                          <a:solidFill>
                            <a:schemeClr val="tx1"/>
                          </a:solidFill>
                          <a:latin typeface="Canva Sans Medium" panose="020B0604020202020204" charset="0"/>
                        </a:rPr>
                        <a:t>Male (19-50yo)</a:t>
                      </a:r>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Canva Sans Medium" panose="020B0604020202020204" charset="0"/>
                          <a:ea typeface="+mn-ea"/>
                          <a:cs typeface="+mn-cs"/>
                        </a:rPr>
                        <a:t>Female (19-50yo)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Canva Sans Medium" panose="020B0604020202020204" charset="0"/>
                          <a:ea typeface="+mn-ea"/>
                          <a:cs typeface="+mn-cs"/>
                        </a:rPr>
                        <a:t>4 in Family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Canva Sans" panose="020B0604020202020204" charset="0"/>
                          <a:ea typeface="+mn-ea"/>
                          <a:cs typeface="+mn-cs"/>
                        </a:rPr>
                        <a:t>(with a 6-8yo and 9-11yo)</a:t>
                      </a: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477621741"/>
                  </a:ext>
                </a:extLst>
              </a:tr>
              <a:tr h="1060590">
                <a:tc>
                  <a:txBody>
                    <a:bodyPr/>
                    <a:lstStyle/>
                    <a:p>
                      <a:pPr algn="ctr"/>
                      <a:r>
                        <a:rPr lang="en-US" sz="2800" b="0" dirty="0">
                          <a:solidFill>
                            <a:schemeClr val="tx1"/>
                          </a:solidFill>
                          <a:latin typeface="Canva Sans Medium" panose="020B0604020202020204" charset="0"/>
                        </a:rPr>
                        <a:t>THRIFTY</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US" sz="2800" b="0" dirty="0">
                          <a:solidFill>
                            <a:schemeClr val="tx1"/>
                          </a:solidFill>
                          <a:latin typeface="Canva Sans" panose="020B0604020202020204" charset="0"/>
                        </a:rPr>
                        <a:t>$69.50</a:t>
                      </a:r>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800" b="0" dirty="0">
                          <a:solidFill>
                            <a:schemeClr val="tx1"/>
                          </a:solidFill>
                          <a:latin typeface="Canva Sans" panose="020B0604020202020204" charset="0"/>
                        </a:rPr>
                        <a:t>$56.00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800" b="0" dirty="0">
                          <a:solidFill>
                            <a:schemeClr val="tx1"/>
                          </a:solidFill>
                          <a:latin typeface="Canva Sans" panose="020B0604020202020204" charset="0"/>
                        </a:rPr>
                        <a:t>$223.70</a:t>
                      </a: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84225305"/>
                  </a:ext>
                </a:extLst>
              </a:tr>
              <a:tr h="1060590">
                <a:tc>
                  <a:txBody>
                    <a:bodyPr/>
                    <a:lstStyle/>
                    <a:p>
                      <a:pPr algn="ctr"/>
                      <a:r>
                        <a:rPr lang="en-US" sz="2800" dirty="0">
                          <a:solidFill>
                            <a:schemeClr val="tx1"/>
                          </a:solidFill>
                          <a:latin typeface="Canva Sans Medium" panose="020B0604020202020204" charset="0"/>
                        </a:rPr>
                        <a:t>LOW COST</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US" sz="2800" b="0">
                          <a:solidFill>
                            <a:schemeClr val="tx1"/>
                          </a:solidFill>
                          <a:latin typeface="Canva Sans" panose="020B0604020202020204" charset="0"/>
                        </a:rPr>
                        <a:t>$69.50</a:t>
                      </a:r>
                      <a:endParaRPr lang="en-US" sz="2800" b="0" dirty="0">
                        <a:solidFill>
                          <a:schemeClr val="tx1"/>
                        </a:solidFill>
                        <a:latin typeface="Canva Sans" panose="020B0604020202020204" charset="0"/>
                      </a:endParaRPr>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800" b="0" dirty="0">
                          <a:solidFill>
                            <a:schemeClr val="tx1"/>
                          </a:solidFill>
                          <a:latin typeface="Canva Sans" panose="020B0604020202020204" charset="0"/>
                        </a:rPr>
                        <a:t>$60.20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800" b="0" dirty="0">
                          <a:solidFill>
                            <a:schemeClr val="tx1"/>
                          </a:solidFill>
                          <a:latin typeface="Canva Sans" panose="020B0604020202020204" charset="0"/>
                        </a:rPr>
                        <a:t>$247.80</a:t>
                      </a: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5926066"/>
                  </a:ext>
                </a:extLst>
              </a:tr>
              <a:tr h="1060590">
                <a:tc>
                  <a:txBody>
                    <a:bodyPr/>
                    <a:lstStyle/>
                    <a:p>
                      <a:pPr algn="ctr"/>
                      <a:r>
                        <a:rPr lang="en-US" sz="2800" dirty="0">
                          <a:solidFill>
                            <a:schemeClr val="tx1"/>
                          </a:solidFill>
                          <a:latin typeface="Canva Sans Medium" panose="020B0604020202020204" charset="0"/>
                        </a:rPr>
                        <a:t>MODERATE COST</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US" sz="2800" b="0" dirty="0">
                          <a:solidFill>
                            <a:schemeClr val="tx1"/>
                          </a:solidFill>
                          <a:latin typeface="Canva Sans" panose="020B0604020202020204" charset="0"/>
                        </a:rPr>
                        <a:t>$87.00</a:t>
                      </a:r>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800" b="0" dirty="0">
                          <a:solidFill>
                            <a:schemeClr val="tx1"/>
                          </a:solidFill>
                          <a:latin typeface="Canva Sans" panose="020B0604020202020204" charset="0"/>
                        </a:rPr>
                        <a:t>$92.50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2800" b="0" dirty="0">
                          <a:solidFill>
                            <a:schemeClr val="tx1"/>
                          </a:solidFill>
                          <a:latin typeface="Canva Sans" panose="020B0604020202020204" charset="0"/>
                        </a:rPr>
                        <a:t>$233.77</a:t>
                      </a: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23801700"/>
                  </a:ext>
                </a:extLst>
              </a:tr>
              <a:tr h="1060590">
                <a:tc>
                  <a:txBody>
                    <a:bodyPr/>
                    <a:lstStyle/>
                    <a:p>
                      <a:pPr algn="ctr"/>
                      <a:r>
                        <a:rPr lang="en-US" sz="2800" dirty="0">
                          <a:solidFill>
                            <a:schemeClr val="tx1"/>
                          </a:solidFill>
                          <a:latin typeface="Canva Sans Medium" panose="020B0604020202020204" charset="0"/>
                        </a:rPr>
                        <a:t>LIBERAL COST</a:t>
                      </a: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US" sz="2800" b="0" dirty="0">
                          <a:solidFill>
                            <a:schemeClr val="tx1"/>
                          </a:solidFill>
                          <a:latin typeface="Canva Sans" panose="020B0604020202020204" charset="0"/>
                        </a:rPr>
                        <a:t>$97.80</a:t>
                      </a:r>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algn="ctr"/>
                      <a:r>
                        <a:rPr lang="en-US" sz="2800" b="0" dirty="0">
                          <a:solidFill>
                            <a:schemeClr val="tx1"/>
                          </a:solidFill>
                          <a:latin typeface="Canva Sans" panose="020B0604020202020204" charset="0"/>
                        </a:rPr>
                        <a:t>$93.60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algn="ctr"/>
                      <a:r>
                        <a:rPr lang="en-US" sz="2800" b="0" dirty="0">
                          <a:solidFill>
                            <a:schemeClr val="tx1"/>
                          </a:solidFill>
                          <a:latin typeface="Canva Sans" panose="020B0604020202020204" charset="0"/>
                        </a:rPr>
                        <a:t>$336.40</a:t>
                      </a: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64931143"/>
                  </a:ext>
                </a:extLst>
              </a:tr>
            </a:tbl>
          </a:graphicData>
        </a:graphic>
      </p:graphicFrame>
      <p:sp>
        <p:nvSpPr>
          <p:cNvPr id="31" name="TextBox 10">
            <a:extLst>
              <a:ext uri="{FF2B5EF4-FFF2-40B4-BE49-F238E27FC236}">
                <a16:creationId xmlns:a16="http://schemas.microsoft.com/office/drawing/2014/main" id="{D512B069-DF82-3230-F1A6-3549F3C3378A}"/>
              </a:ext>
            </a:extLst>
          </p:cNvPr>
          <p:cNvSpPr txBox="1"/>
          <p:nvPr/>
        </p:nvSpPr>
        <p:spPr>
          <a:xfrm>
            <a:off x="1028700" y="2588281"/>
            <a:ext cx="16230600" cy="481330"/>
          </a:xfrm>
          <a:prstGeom prst="rect">
            <a:avLst/>
          </a:prstGeom>
        </p:spPr>
        <p:txBody>
          <a:bodyPr lIns="0" tIns="0" rIns="0" bIns="0" rtlCol="0" anchor="t">
            <a:spAutoFit/>
          </a:bodyPr>
          <a:lstStyle/>
          <a:p>
            <a:pPr>
              <a:lnSpc>
                <a:spcPts val="3919"/>
              </a:lnSpc>
            </a:pPr>
            <a:r>
              <a:rPr lang="en-US" sz="2799" dirty="0">
                <a:solidFill>
                  <a:srgbClr val="000000"/>
                </a:solidFill>
                <a:latin typeface="Canva Sans Medium"/>
              </a:rPr>
              <a:t>What are your phone/internet bills?</a:t>
            </a:r>
          </a:p>
        </p:txBody>
      </p:sp>
      <p:sp>
        <p:nvSpPr>
          <p:cNvPr id="32" name="TextBox 13">
            <a:extLst>
              <a:ext uri="{FF2B5EF4-FFF2-40B4-BE49-F238E27FC236}">
                <a16:creationId xmlns:a16="http://schemas.microsoft.com/office/drawing/2014/main" id="{A6835712-8BED-03A1-16D2-996F2CE4E2E5}"/>
              </a:ext>
            </a:extLst>
          </p:cNvPr>
          <p:cNvSpPr txBox="1"/>
          <p:nvPr/>
        </p:nvSpPr>
        <p:spPr>
          <a:xfrm>
            <a:off x="514350" y="8720183"/>
            <a:ext cx="5048250" cy="283796"/>
          </a:xfrm>
          <a:prstGeom prst="rect">
            <a:avLst/>
          </a:prstGeom>
        </p:spPr>
        <p:txBody>
          <a:bodyPr wrap="square" lIns="0" tIns="0" rIns="0" bIns="0" rtlCol="0" anchor="t">
            <a:spAutoFit/>
          </a:bodyPr>
          <a:lstStyle/>
          <a:p>
            <a:pPr>
              <a:lnSpc>
                <a:spcPts val="2399"/>
              </a:lnSpc>
            </a:pPr>
            <a:r>
              <a:rPr lang="en-US" sz="1599" dirty="0">
                <a:solidFill>
                  <a:srgbClr val="000000"/>
                </a:solidFill>
                <a:latin typeface="Canva Sans"/>
              </a:rPr>
              <a:t>Google: USDA Food costs to update chart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9516769"/>
            <a:ext cx="18288000" cy="770231"/>
            <a:chOff x="0" y="0"/>
            <a:chExt cx="4816593" cy="202859"/>
          </a:xfrm>
        </p:grpSpPr>
        <p:sp>
          <p:nvSpPr>
            <p:cNvPr id="3" name="Freeform 3"/>
            <p:cNvSpPr/>
            <p:nvPr/>
          </p:nvSpPr>
          <p:spPr>
            <a:xfrm>
              <a:off x="0" y="0"/>
              <a:ext cx="4816592" cy="202859"/>
            </a:xfrm>
            <a:custGeom>
              <a:avLst/>
              <a:gdLst/>
              <a:ahLst/>
              <a:cxnLst/>
              <a:rect l="l" t="t" r="r" b="b"/>
              <a:pathLst>
                <a:path w="4816592" h="202859">
                  <a:moveTo>
                    <a:pt x="0" y="0"/>
                  </a:moveTo>
                  <a:lnTo>
                    <a:pt x="4816592" y="0"/>
                  </a:lnTo>
                  <a:lnTo>
                    <a:pt x="4816592" y="202859"/>
                  </a:lnTo>
                  <a:lnTo>
                    <a:pt x="0" y="202859"/>
                  </a:lnTo>
                  <a:close/>
                </a:path>
              </a:pathLst>
            </a:custGeom>
            <a:solidFill>
              <a:srgbClr val="3E649F"/>
            </a:solidFill>
          </p:spPr>
          <p:txBody>
            <a:bodyPr/>
            <a:lstStyle/>
            <a:p>
              <a:endParaRPr lang="en-US" dirty="0"/>
            </a:p>
          </p:txBody>
        </p:sp>
        <p:sp>
          <p:nvSpPr>
            <p:cNvPr id="4" name="TextBox 4"/>
            <p:cNvSpPr txBox="1"/>
            <p:nvPr/>
          </p:nvSpPr>
          <p:spPr>
            <a:xfrm>
              <a:off x="0" y="-47625"/>
              <a:ext cx="4816593" cy="250484"/>
            </a:xfrm>
            <a:prstGeom prst="rect">
              <a:avLst/>
            </a:prstGeom>
          </p:spPr>
          <p:txBody>
            <a:bodyPr lIns="50800" tIns="50800" rIns="50800" bIns="50800" rtlCol="0" anchor="ctr"/>
            <a:lstStyle/>
            <a:p>
              <a:pPr algn="ctr">
                <a:lnSpc>
                  <a:spcPts val="2479"/>
                </a:lnSpc>
              </a:pPr>
              <a:endParaRPr dirty="0"/>
            </a:p>
          </p:txBody>
        </p:sp>
      </p:grpSp>
      <p:grpSp>
        <p:nvGrpSpPr>
          <p:cNvPr id="5" name="Group 5"/>
          <p:cNvGrpSpPr/>
          <p:nvPr/>
        </p:nvGrpSpPr>
        <p:grpSpPr>
          <a:xfrm>
            <a:off x="15853048" y="-912528"/>
            <a:ext cx="3803190" cy="3803190"/>
            <a:chOff x="0" y="0"/>
            <a:chExt cx="812800" cy="812800"/>
          </a:xfrm>
        </p:grpSpPr>
        <p:sp>
          <p:nvSpPr>
            <p:cNvPr id="6" name="Freeform 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6F6F6"/>
              </a:solidFill>
              <a:prstDash val="solid"/>
              <a:miter/>
            </a:ln>
          </p:spPr>
          <p:txBody>
            <a:bodyPr/>
            <a:lstStyle/>
            <a:p>
              <a:endParaRPr lang="en-US" dirty="0"/>
            </a:p>
          </p:txBody>
        </p:sp>
        <p:sp>
          <p:nvSpPr>
            <p:cNvPr id="7" name="TextBox 7"/>
            <p:cNvSpPr txBox="1"/>
            <p:nvPr/>
          </p:nvSpPr>
          <p:spPr>
            <a:xfrm>
              <a:off x="76200" y="28575"/>
              <a:ext cx="660400" cy="708025"/>
            </a:xfrm>
            <a:prstGeom prst="rect">
              <a:avLst/>
            </a:prstGeom>
          </p:spPr>
          <p:txBody>
            <a:bodyPr lIns="50800" tIns="50800" rIns="50800" bIns="50800" rtlCol="0" anchor="ctr"/>
            <a:lstStyle/>
            <a:p>
              <a:pPr algn="ctr">
                <a:lnSpc>
                  <a:spcPts val="2479"/>
                </a:lnSpc>
              </a:pPr>
              <a:endParaRPr dirty="0"/>
            </a:p>
          </p:txBody>
        </p:sp>
      </p:grpSp>
      <p:grpSp>
        <p:nvGrpSpPr>
          <p:cNvPr id="8" name="Group 8"/>
          <p:cNvGrpSpPr/>
          <p:nvPr/>
        </p:nvGrpSpPr>
        <p:grpSpPr>
          <a:xfrm>
            <a:off x="0" y="9516769"/>
            <a:ext cx="1028700" cy="770231"/>
            <a:chOff x="0" y="0"/>
            <a:chExt cx="270933" cy="202859"/>
          </a:xfrm>
        </p:grpSpPr>
        <p:sp>
          <p:nvSpPr>
            <p:cNvPr id="9" name="Freeform 9"/>
            <p:cNvSpPr/>
            <p:nvPr/>
          </p:nvSpPr>
          <p:spPr>
            <a:xfrm>
              <a:off x="0" y="0"/>
              <a:ext cx="270933" cy="202859"/>
            </a:xfrm>
            <a:custGeom>
              <a:avLst/>
              <a:gdLst/>
              <a:ahLst/>
              <a:cxnLst/>
              <a:rect l="l" t="t" r="r" b="b"/>
              <a:pathLst>
                <a:path w="270933" h="202859">
                  <a:moveTo>
                    <a:pt x="0" y="0"/>
                  </a:moveTo>
                  <a:lnTo>
                    <a:pt x="270933" y="0"/>
                  </a:lnTo>
                  <a:lnTo>
                    <a:pt x="270933" y="202859"/>
                  </a:lnTo>
                  <a:lnTo>
                    <a:pt x="0" y="202859"/>
                  </a:lnTo>
                  <a:close/>
                </a:path>
              </a:pathLst>
            </a:custGeom>
            <a:solidFill>
              <a:srgbClr val="F6F6F6"/>
            </a:solidFill>
          </p:spPr>
          <p:txBody>
            <a:bodyPr/>
            <a:lstStyle/>
            <a:p>
              <a:endParaRPr lang="en-US" dirty="0"/>
            </a:p>
          </p:txBody>
        </p:sp>
        <p:sp>
          <p:nvSpPr>
            <p:cNvPr id="10" name="TextBox 10"/>
            <p:cNvSpPr txBox="1"/>
            <p:nvPr/>
          </p:nvSpPr>
          <p:spPr>
            <a:xfrm>
              <a:off x="0" y="-47625"/>
              <a:ext cx="270933" cy="250484"/>
            </a:xfrm>
            <a:prstGeom prst="rect">
              <a:avLst/>
            </a:prstGeom>
          </p:spPr>
          <p:txBody>
            <a:bodyPr lIns="50800" tIns="50800" rIns="50800" bIns="50800" rtlCol="0" anchor="ctr"/>
            <a:lstStyle/>
            <a:p>
              <a:pPr algn="ctr">
                <a:lnSpc>
                  <a:spcPts val="2479"/>
                </a:lnSpc>
              </a:pPr>
              <a:endParaRPr dirty="0"/>
            </a:p>
          </p:txBody>
        </p:sp>
      </p:grpSp>
      <p:sp>
        <p:nvSpPr>
          <p:cNvPr id="11" name="Freeform 11"/>
          <p:cNvSpPr/>
          <p:nvPr/>
        </p:nvSpPr>
        <p:spPr>
          <a:xfrm>
            <a:off x="2568052" y="3005486"/>
            <a:ext cx="6575948" cy="6025212"/>
          </a:xfrm>
          <a:custGeom>
            <a:avLst/>
            <a:gdLst/>
            <a:ahLst/>
            <a:cxnLst/>
            <a:rect l="l" t="t" r="r" b="b"/>
            <a:pathLst>
              <a:path w="6575948" h="6025212">
                <a:moveTo>
                  <a:pt x="0" y="0"/>
                </a:moveTo>
                <a:lnTo>
                  <a:pt x="6575948" y="0"/>
                </a:lnTo>
                <a:lnTo>
                  <a:pt x="6575948" y="6025213"/>
                </a:lnTo>
                <a:lnTo>
                  <a:pt x="0" y="6025213"/>
                </a:lnTo>
                <a:lnTo>
                  <a:pt x="0" y="0"/>
                </a:lnTo>
                <a:close/>
              </a:path>
            </a:pathLst>
          </a:custGeom>
          <a:blipFill>
            <a:blip r:embed="rId3"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12" name="TextBox 12"/>
          <p:cNvSpPr txBox="1"/>
          <p:nvPr/>
        </p:nvSpPr>
        <p:spPr>
          <a:xfrm>
            <a:off x="1028700" y="970017"/>
            <a:ext cx="16221456" cy="1549400"/>
          </a:xfrm>
          <a:prstGeom prst="rect">
            <a:avLst/>
          </a:prstGeom>
        </p:spPr>
        <p:txBody>
          <a:bodyPr lIns="0" tIns="0" rIns="0" bIns="0" rtlCol="0" anchor="t">
            <a:spAutoFit/>
          </a:bodyPr>
          <a:lstStyle/>
          <a:p>
            <a:pPr>
              <a:lnSpc>
                <a:spcPts val="6100"/>
              </a:lnSpc>
            </a:pPr>
            <a:r>
              <a:rPr lang="en-US" sz="5000" dirty="0">
                <a:solidFill>
                  <a:srgbClr val="3E649F"/>
                </a:solidFill>
                <a:latin typeface="Canva Sans Bold"/>
              </a:rPr>
              <a:t>Shopping for healthy, affordable food that meets your preferences</a:t>
            </a:r>
          </a:p>
        </p:txBody>
      </p:sp>
      <p:sp>
        <p:nvSpPr>
          <p:cNvPr id="13" name="TextBox 13"/>
          <p:cNvSpPr txBox="1"/>
          <p:nvPr/>
        </p:nvSpPr>
        <p:spPr>
          <a:xfrm>
            <a:off x="514350" y="9118476"/>
            <a:ext cx="3563292" cy="272415"/>
          </a:xfrm>
          <a:prstGeom prst="rect">
            <a:avLst/>
          </a:prstGeom>
        </p:spPr>
        <p:txBody>
          <a:bodyPr lIns="0" tIns="0" rIns="0" bIns="0" rtlCol="0" anchor="t">
            <a:spAutoFit/>
          </a:bodyPr>
          <a:lstStyle/>
          <a:p>
            <a:pPr>
              <a:lnSpc>
                <a:spcPts val="2399"/>
              </a:lnSpc>
            </a:pPr>
            <a:r>
              <a:rPr lang="en-US" sz="1599" dirty="0">
                <a:solidFill>
                  <a:srgbClr val="000000"/>
                </a:solidFill>
                <a:latin typeface="Canva Sans"/>
              </a:rPr>
              <a:t>Updated February, 2024</a:t>
            </a:r>
          </a:p>
        </p:txBody>
      </p:sp>
      <p:sp>
        <p:nvSpPr>
          <p:cNvPr id="14" name="Freeform 14"/>
          <p:cNvSpPr/>
          <p:nvPr/>
        </p:nvSpPr>
        <p:spPr>
          <a:xfrm>
            <a:off x="11407538" y="1940297"/>
            <a:ext cx="4291960" cy="7450594"/>
          </a:xfrm>
          <a:custGeom>
            <a:avLst/>
            <a:gdLst/>
            <a:ahLst/>
            <a:cxnLst/>
            <a:rect l="l" t="t" r="r" b="b"/>
            <a:pathLst>
              <a:path w="4291960" h="7450594">
                <a:moveTo>
                  <a:pt x="0" y="0"/>
                </a:moveTo>
                <a:lnTo>
                  <a:pt x="4291960" y="0"/>
                </a:lnTo>
                <a:lnTo>
                  <a:pt x="4291960" y="7450594"/>
                </a:lnTo>
                <a:lnTo>
                  <a:pt x="0" y="7450594"/>
                </a:lnTo>
                <a:lnTo>
                  <a:pt x="0" y="0"/>
                </a:lnTo>
                <a:close/>
              </a:path>
            </a:pathLst>
          </a:custGeom>
          <a:blipFill>
            <a:blip r:embed="rId4" cstate="email">
              <a:extLst>
                <a:ext uri="{28A0092B-C50C-407E-A947-70E740481C1C}">
                  <a14:useLocalDpi xmlns:a14="http://schemas.microsoft.com/office/drawing/2010/main"/>
                </a:ext>
              </a:extLst>
            </a:blip>
            <a:stretch>
              <a:fillRect/>
            </a:stretch>
          </a:blipFill>
        </p:spPr>
        <p:txBody>
          <a:bodyPr/>
          <a:lstStyle/>
          <a:p>
            <a:endParaRPr lang="en-US" dirty="0"/>
          </a:p>
        </p:txBody>
      </p:sp>
      <p:grpSp>
        <p:nvGrpSpPr>
          <p:cNvPr id="15" name="Group 15"/>
          <p:cNvGrpSpPr/>
          <p:nvPr/>
        </p:nvGrpSpPr>
        <p:grpSpPr>
          <a:xfrm>
            <a:off x="11471198" y="4895421"/>
            <a:ext cx="2242042" cy="357141"/>
            <a:chOff x="0" y="0"/>
            <a:chExt cx="590497" cy="94062"/>
          </a:xfrm>
        </p:grpSpPr>
        <p:sp>
          <p:nvSpPr>
            <p:cNvPr id="16" name="Freeform 16"/>
            <p:cNvSpPr/>
            <p:nvPr/>
          </p:nvSpPr>
          <p:spPr>
            <a:xfrm>
              <a:off x="0" y="0"/>
              <a:ext cx="590497" cy="94062"/>
            </a:xfrm>
            <a:custGeom>
              <a:avLst/>
              <a:gdLst/>
              <a:ahLst/>
              <a:cxnLst/>
              <a:rect l="l" t="t" r="r" b="b"/>
              <a:pathLst>
                <a:path w="590497" h="94062">
                  <a:moveTo>
                    <a:pt x="47031" y="0"/>
                  </a:moveTo>
                  <a:lnTo>
                    <a:pt x="543466" y="0"/>
                  </a:lnTo>
                  <a:cubicBezTo>
                    <a:pt x="569440" y="0"/>
                    <a:pt x="590497" y="21056"/>
                    <a:pt x="590497" y="47031"/>
                  </a:cubicBezTo>
                  <a:lnTo>
                    <a:pt x="590497" y="47031"/>
                  </a:lnTo>
                  <a:cubicBezTo>
                    <a:pt x="590497" y="73005"/>
                    <a:pt x="569440" y="94062"/>
                    <a:pt x="543466" y="94062"/>
                  </a:cubicBezTo>
                  <a:lnTo>
                    <a:pt x="47031" y="94062"/>
                  </a:lnTo>
                  <a:cubicBezTo>
                    <a:pt x="21056" y="94062"/>
                    <a:pt x="0" y="73005"/>
                    <a:pt x="0" y="47031"/>
                  </a:cubicBezTo>
                  <a:lnTo>
                    <a:pt x="0" y="47031"/>
                  </a:lnTo>
                  <a:cubicBezTo>
                    <a:pt x="0" y="21056"/>
                    <a:pt x="21056" y="0"/>
                    <a:pt x="47031" y="0"/>
                  </a:cubicBezTo>
                  <a:close/>
                </a:path>
              </a:pathLst>
            </a:custGeom>
            <a:solidFill>
              <a:srgbClr val="FFC736">
                <a:alpha val="14902"/>
              </a:srgbClr>
            </a:solidFill>
            <a:ln w="28575" cap="rnd">
              <a:solidFill>
                <a:srgbClr val="FFC736">
                  <a:alpha val="14902"/>
                </a:srgbClr>
              </a:solidFill>
              <a:prstDash val="solid"/>
              <a:round/>
            </a:ln>
          </p:spPr>
          <p:txBody>
            <a:bodyPr/>
            <a:lstStyle/>
            <a:p>
              <a:endParaRPr lang="en-US" dirty="0"/>
            </a:p>
          </p:txBody>
        </p:sp>
        <p:sp>
          <p:nvSpPr>
            <p:cNvPr id="17" name="TextBox 17"/>
            <p:cNvSpPr txBox="1"/>
            <p:nvPr/>
          </p:nvSpPr>
          <p:spPr>
            <a:xfrm>
              <a:off x="0" y="-47625"/>
              <a:ext cx="590497" cy="141687"/>
            </a:xfrm>
            <a:prstGeom prst="rect">
              <a:avLst/>
            </a:prstGeom>
          </p:spPr>
          <p:txBody>
            <a:bodyPr lIns="50800" tIns="50800" rIns="50800" bIns="50800" rtlCol="0" anchor="ctr"/>
            <a:lstStyle/>
            <a:p>
              <a:pPr algn="ctr">
                <a:lnSpc>
                  <a:spcPts val="2479"/>
                </a:lnSpc>
              </a:pPr>
              <a:endParaRPr dirty="0"/>
            </a:p>
          </p:txBody>
        </p:sp>
      </p:grpSp>
      <p:grpSp>
        <p:nvGrpSpPr>
          <p:cNvPr id="18" name="Group 18"/>
          <p:cNvGrpSpPr/>
          <p:nvPr/>
        </p:nvGrpSpPr>
        <p:grpSpPr>
          <a:xfrm>
            <a:off x="11471198" y="5858572"/>
            <a:ext cx="2242042" cy="357141"/>
            <a:chOff x="0" y="0"/>
            <a:chExt cx="590497" cy="94062"/>
          </a:xfrm>
        </p:grpSpPr>
        <p:sp>
          <p:nvSpPr>
            <p:cNvPr id="19" name="Freeform 19"/>
            <p:cNvSpPr/>
            <p:nvPr/>
          </p:nvSpPr>
          <p:spPr>
            <a:xfrm>
              <a:off x="0" y="0"/>
              <a:ext cx="590497" cy="94062"/>
            </a:xfrm>
            <a:custGeom>
              <a:avLst/>
              <a:gdLst/>
              <a:ahLst/>
              <a:cxnLst/>
              <a:rect l="l" t="t" r="r" b="b"/>
              <a:pathLst>
                <a:path w="590497" h="94062">
                  <a:moveTo>
                    <a:pt x="47031" y="0"/>
                  </a:moveTo>
                  <a:lnTo>
                    <a:pt x="543466" y="0"/>
                  </a:lnTo>
                  <a:cubicBezTo>
                    <a:pt x="569440" y="0"/>
                    <a:pt x="590497" y="21056"/>
                    <a:pt x="590497" y="47031"/>
                  </a:cubicBezTo>
                  <a:lnTo>
                    <a:pt x="590497" y="47031"/>
                  </a:lnTo>
                  <a:cubicBezTo>
                    <a:pt x="590497" y="73005"/>
                    <a:pt x="569440" y="94062"/>
                    <a:pt x="543466" y="94062"/>
                  </a:cubicBezTo>
                  <a:lnTo>
                    <a:pt x="47031" y="94062"/>
                  </a:lnTo>
                  <a:cubicBezTo>
                    <a:pt x="21056" y="94062"/>
                    <a:pt x="0" y="73005"/>
                    <a:pt x="0" y="47031"/>
                  </a:cubicBezTo>
                  <a:lnTo>
                    <a:pt x="0" y="47031"/>
                  </a:lnTo>
                  <a:cubicBezTo>
                    <a:pt x="0" y="21056"/>
                    <a:pt x="21056" y="0"/>
                    <a:pt x="47031" y="0"/>
                  </a:cubicBezTo>
                  <a:close/>
                </a:path>
              </a:pathLst>
            </a:custGeom>
            <a:solidFill>
              <a:srgbClr val="FFC736">
                <a:alpha val="14902"/>
              </a:srgbClr>
            </a:solidFill>
            <a:ln w="28575" cap="rnd">
              <a:solidFill>
                <a:srgbClr val="FFC736">
                  <a:alpha val="14902"/>
                </a:srgbClr>
              </a:solidFill>
              <a:prstDash val="solid"/>
              <a:round/>
            </a:ln>
          </p:spPr>
          <p:txBody>
            <a:bodyPr/>
            <a:lstStyle/>
            <a:p>
              <a:endParaRPr lang="en-US" dirty="0"/>
            </a:p>
          </p:txBody>
        </p:sp>
        <p:sp>
          <p:nvSpPr>
            <p:cNvPr id="20" name="TextBox 20"/>
            <p:cNvSpPr txBox="1"/>
            <p:nvPr/>
          </p:nvSpPr>
          <p:spPr>
            <a:xfrm>
              <a:off x="0" y="-47625"/>
              <a:ext cx="590497" cy="141687"/>
            </a:xfrm>
            <a:prstGeom prst="rect">
              <a:avLst/>
            </a:prstGeom>
          </p:spPr>
          <p:txBody>
            <a:bodyPr lIns="50800" tIns="50800" rIns="50800" bIns="50800" rtlCol="0" anchor="ctr"/>
            <a:lstStyle/>
            <a:p>
              <a:pPr algn="ctr">
                <a:lnSpc>
                  <a:spcPts val="2479"/>
                </a:lnSpc>
              </a:pPr>
              <a:endParaRPr dirty="0"/>
            </a:p>
          </p:txBody>
        </p:sp>
      </p:grpSp>
      <p:grpSp>
        <p:nvGrpSpPr>
          <p:cNvPr id="21" name="Group 21"/>
          <p:cNvGrpSpPr/>
          <p:nvPr/>
        </p:nvGrpSpPr>
        <p:grpSpPr>
          <a:xfrm>
            <a:off x="11471198" y="6527900"/>
            <a:ext cx="2242042" cy="357141"/>
            <a:chOff x="0" y="0"/>
            <a:chExt cx="590497" cy="94062"/>
          </a:xfrm>
        </p:grpSpPr>
        <p:sp>
          <p:nvSpPr>
            <p:cNvPr id="22" name="Freeform 22"/>
            <p:cNvSpPr/>
            <p:nvPr/>
          </p:nvSpPr>
          <p:spPr>
            <a:xfrm>
              <a:off x="0" y="0"/>
              <a:ext cx="590497" cy="94062"/>
            </a:xfrm>
            <a:custGeom>
              <a:avLst/>
              <a:gdLst/>
              <a:ahLst/>
              <a:cxnLst/>
              <a:rect l="l" t="t" r="r" b="b"/>
              <a:pathLst>
                <a:path w="590497" h="94062">
                  <a:moveTo>
                    <a:pt x="47031" y="0"/>
                  </a:moveTo>
                  <a:lnTo>
                    <a:pt x="543466" y="0"/>
                  </a:lnTo>
                  <a:cubicBezTo>
                    <a:pt x="569440" y="0"/>
                    <a:pt x="590497" y="21056"/>
                    <a:pt x="590497" y="47031"/>
                  </a:cubicBezTo>
                  <a:lnTo>
                    <a:pt x="590497" y="47031"/>
                  </a:lnTo>
                  <a:cubicBezTo>
                    <a:pt x="590497" y="73005"/>
                    <a:pt x="569440" y="94062"/>
                    <a:pt x="543466" y="94062"/>
                  </a:cubicBezTo>
                  <a:lnTo>
                    <a:pt x="47031" y="94062"/>
                  </a:lnTo>
                  <a:cubicBezTo>
                    <a:pt x="21056" y="94062"/>
                    <a:pt x="0" y="73005"/>
                    <a:pt x="0" y="47031"/>
                  </a:cubicBezTo>
                  <a:lnTo>
                    <a:pt x="0" y="47031"/>
                  </a:lnTo>
                  <a:cubicBezTo>
                    <a:pt x="0" y="21056"/>
                    <a:pt x="21056" y="0"/>
                    <a:pt x="47031" y="0"/>
                  </a:cubicBezTo>
                  <a:close/>
                </a:path>
              </a:pathLst>
            </a:custGeom>
            <a:solidFill>
              <a:srgbClr val="FFC736">
                <a:alpha val="14902"/>
              </a:srgbClr>
            </a:solidFill>
            <a:ln w="28575" cap="rnd">
              <a:solidFill>
                <a:srgbClr val="FFC736">
                  <a:alpha val="14902"/>
                </a:srgbClr>
              </a:solidFill>
              <a:prstDash val="solid"/>
              <a:round/>
            </a:ln>
          </p:spPr>
          <p:txBody>
            <a:bodyPr/>
            <a:lstStyle/>
            <a:p>
              <a:endParaRPr lang="en-US" dirty="0"/>
            </a:p>
          </p:txBody>
        </p:sp>
        <p:sp>
          <p:nvSpPr>
            <p:cNvPr id="23" name="TextBox 23"/>
            <p:cNvSpPr txBox="1"/>
            <p:nvPr/>
          </p:nvSpPr>
          <p:spPr>
            <a:xfrm>
              <a:off x="0" y="-47625"/>
              <a:ext cx="590497" cy="141687"/>
            </a:xfrm>
            <a:prstGeom prst="rect">
              <a:avLst/>
            </a:prstGeom>
          </p:spPr>
          <p:txBody>
            <a:bodyPr lIns="50800" tIns="50800" rIns="50800" bIns="50800" rtlCol="0" anchor="ctr"/>
            <a:lstStyle/>
            <a:p>
              <a:pPr algn="ctr">
                <a:lnSpc>
                  <a:spcPts val="2479"/>
                </a:lnSpc>
              </a:pPr>
              <a:endParaRPr dirty="0"/>
            </a:p>
          </p:txBody>
        </p:sp>
      </p:grpSp>
      <p:grpSp>
        <p:nvGrpSpPr>
          <p:cNvPr id="24" name="Group 24"/>
          <p:cNvGrpSpPr/>
          <p:nvPr/>
        </p:nvGrpSpPr>
        <p:grpSpPr>
          <a:xfrm>
            <a:off x="11829281" y="7167628"/>
            <a:ext cx="2997997" cy="357141"/>
            <a:chOff x="0" y="0"/>
            <a:chExt cx="789596" cy="94062"/>
          </a:xfrm>
        </p:grpSpPr>
        <p:sp>
          <p:nvSpPr>
            <p:cNvPr id="25" name="Freeform 25"/>
            <p:cNvSpPr/>
            <p:nvPr/>
          </p:nvSpPr>
          <p:spPr>
            <a:xfrm>
              <a:off x="0" y="0"/>
              <a:ext cx="789596" cy="94062"/>
            </a:xfrm>
            <a:custGeom>
              <a:avLst/>
              <a:gdLst/>
              <a:ahLst/>
              <a:cxnLst/>
              <a:rect l="l" t="t" r="r" b="b"/>
              <a:pathLst>
                <a:path w="789596" h="94062">
                  <a:moveTo>
                    <a:pt x="47031" y="0"/>
                  </a:moveTo>
                  <a:lnTo>
                    <a:pt x="742565" y="0"/>
                  </a:lnTo>
                  <a:cubicBezTo>
                    <a:pt x="768539" y="0"/>
                    <a:pt x="789596" y="21056"/>
                    <a:pt x="789596" y="47031"/>
                  </a:cubicBezTo>
                  <a:lnTo>
                    <a:pt x="789596" y="47031"/>
                  </a:lnTo>
                  <a:cubicBezTo>
                    <a:pt x="789596" y="73005"/>
                    <a:pt x="768539" y="94062"/>
                    <a:pt x="742565" y="94062"/>
                  </a:cubicBezTo>
                  <a:lnTo>
                    <a:pt x="47031" y="94062"/>
                  </a:lnTo>
                  <a:cubicBezTo>
                    <a:pt x="21056" y="94062"/>
                    <a:pt x="0" y="73005"/>
                    <a:pt x="0" y="47031"/>
                  </a:cubicBezTo>
                  <a:lnTo>
                    <a:pt x="0" y="47031"/>
                  </a:lnTo>
                  <a:cubicBezTo>
                    <a:pt x="0" y="21056"/>
                    <a:pt x="21056" y="0"/>
                    <a:pt x="47031" y="0"/>
                  </a:cubicBezTo>
                  <a:close/>
                </a:path>
              </a:pathLst>
            </a:custGeom>
            <a:solidFill>
              <a:srgbClr val="FFC736">
                <a:alpha val="14902"/>
              </a:srgbClr>
            </a:solidFill>
            <a:ln w="28575" cap="rnd">
              <a:solidFill>
                <a:srgbClr val="FFC736">
                  <a:alpha val="14902"/>
                </a:srgbClr>
              </a:solidFill>
              <a:prstDash val="solid"/>
              <a:round/>
            </a:ln>
          </p:spPr>
          <p:txBody>
            <a:bodyPr/>
            <a:lstStyle/>
            <a:p>
              <a:endParaRPr lang="en-US" dirty="0"/>
            </a:p>
          </p:txBody>
        </p:sp>
        <p:sp>
          <p:nvSpPr>
            <p:cNvPr id="26" name="TextBox 26"/>
            <p:cNvSpPr txBox="1"/>
            <p:nvPr/>
          </p:nvSpPr>
          <p:spPr>
            <a:xfrm>
              <a:off x="0" y="-47625"/>
              <a:ext cx="789596" cy="141687"/>
            </a:xfrm>
            <a:prstGeom prst="rect">
              <a:avLst/>
            </a:prstGeom>
          </p:spPr>
          <p:txBody>
            <a:bodyPr lIns="50800" tIns="50800" rIns="50800" bIns="50800" rtlCol="0" anchor="ctr"/>
            <a:lstStyle/>
            <a:p>
              <a:pPr algn="ctr">
                <a:lnSpc>
                  <a:spcPts val="2479"/>
                </a:lnSpc>
              </a:pPr>
              <a:endParaRPr dirty="0"/>
            </a:p>
          </p:txBody>
        </p:sp>
      </p:grpSp>
      <p:grpSp>
        <p:nvGrpSpPr>
          <p:cNvPr id="27" name="Group 27"/>
          <p:cNvGrpSpPr/>
          <p:nvPr/>
        </p:nvGrpSpPr>
        <p:grpSpPr>
          <a:xfrm>
            <a:off x="11542063" y="8022334"/>
            <a:ext cx="2011456" cy="1251399"/>
            <a:chOff x="0" y="0"/>
            <a:chExt cx="529766" cy="329587"/>
          </a:xfrm>
        </p:grpSpPr>
        <p:sp>
          <p:nvSpPr>
            <p:cNvPr id="28" name="Freeform 28"/>
            <p:cNvSpPr/>
            <p:nvPr/>
          </p:nvSpPr>
          <p:spPr>
            <a:xfrm>
              <a:off x="0" y="0"/>
              <a:ext cx="529766" cy="329587"/>
            </a:xfrm>
            <a:custGeom>
              <a:avLst/>
              <a:gdLst/>
              <a:ahLst/>
              <a:cxnLst/>
              <a:rect l="l" t="t" r="r" b="b"/>
              <a:pathLst>
                <a:path w="529766" h="329587">
                  <a:moveTo>
                    <a:pt x="164793" y="0"/>
                  </a:moveTo>
                  <a:lnTo>
                    <a:pt x="364973" y="0"/>
                  </a:lnTo>
                  <a:cubicBezTo>
                    <a:pt x="455986" y="0"/>
                    <a:pt x="529766" y="73780"/>
                    <a:pt x="529766" y="164793"/>
                  </a:cubicBezTo>
                  <a:lnTo>
                    <a:pt x="529766" y="164793"/>
                  </a:lnTo>
                  <a:cubicBezTo>
                    <a:pt x="529766" y="208499"/>
                    <a:pt x="512404" y="250415"/>
                    <a:pt x="481499" y="281320"/>
                  </a:cubicBezTo>
                  <a:cubicBezTo>
                    <a:pt x="450594" y="312225"/>
                    <a:pt x="408679" y="329587"/>
                    <a:pt x="364973" y="329587"/>
                  </a:cubicBezTo>
                  <a:lnTo>
                    <a:pt x="164793" y="329587"/>
                  </a:lnTo>
                  <a:cubicBezTo>
                    <a:pt x="73780" y="329587"/>
                    <a:pt x="0" y="255806"/>
                    <a:pt x="0" y="164793"/>
                  </a:cubicBezTo>
                  <a:lnTo>
                    <a:pt x="0" y="164793"/>
                  </a:lnTo>
                  <a:cubicBezTo>
                    <a:pt x="0" y="73780"/>
                    <a:pt x="73780" y="0"/>
                    <a:pt x="164793" y="0"/>
                  </a:cubicBezTo>
                  <a:close/>
                </a:path>
              </a:pathLst>
            </a:custGeom>
            <a:solidFill>
              <a:srgbClr val="FFC736">
                <a:alpha val="14902"/>
              </a:srgbClr>
            </a:solidFill>
            <a:ln w="28575" cap="rnd">
              <a:solidFill>
                <a:srgbClr val="FFC736">
                  <a:alpha val="14902"/>
                </a:srgbClr>
              </a:solidFill>
              <a:prstDash val="solid"/>
              <a:round/>
            </a:ln>
          </p:spPr>
          <p:txBody>
            <a:bodyPr/>
            <a:lstStyle/>
            <a:p>
              <a:endParaRPr lang="en-US" dirty="0"/>
            </a:p>
          </p:txBody>
        </p:sp>
        <p:sp>
          <p:nvSpPr>
            <p:cNvPr id="29" name="TextBox 29"/>
            <p:cNvSpPr txBox="1"/>
            <p:nvPr/>
          </p:nvSpPr>
          <p:spPr>
            <a:xfrm>
              <a:off x="0" y="-47625"/>
              <a:ext cx="529766" cy="377212"/>
            </a:xfrm>
            <a:prstGeom prst="rect">
              <a:avLst/>
            </a:prstGeom>
          </p:spPr>
          <p:txBody>
            <a:bodyPr lIns="50800" tIns="50800" rIns="50800" bIns="50800" rtlCol="0" anchor="ctr"/>
            <a:lstStyle/>
            <a:p>
              <a:pPr algn="ctr">
                <a:lnSpc>
                  <a:spcPts val="2479"/>
                </a:lnSpc>
              </a:pPr>
              <a:endParaRPr dirty="0"/>
            </a:p>
          </p:txBody>
        </p:sp>
      </p:grpSp>
    </p:spTree>
    <p:extLst>
      <p:ext uri="{BB962C8B-B14F-4D97-AF65-F5344CB8AC3E}">
        <p14:creationId xmlns:p14="http://schemas.microsoft.com/office/powerpoint/2010/main" val="20958661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7630775" y="0"/>
            <a:ext cx="657225" cy="10287000"/>
            <a:chOff x="0" y="0"/>
            <a:chExt cx="173096" cy="2709333"/>
          </a:xfrm>
        </p:grpSpPr>
        <p:sp>
          <p:nvSpPr>
            <p:cNvPr id="3" name="Freeform 3"/>
            <p:cNvSpPr/>
            <p:nvPr/>
          </p:nvSpPr>
          <p:spPr>
            <a:xfrm>
              <a:off x="0" y="0"/>
              <a:ext cx="173096" cy="2709333"/>
            </a:xfrm>
            <a:custGeom>
              <a:avLst/>
              <a:gdLst/>
              <a:ahLst/>
              <a:cxnLst/>
              <a:rect l="l" t="t" r="r" b="b"/>
              <a:pathLst>
                <a:path w="173096" h="2709333">
                  <a:moveTo>
                    <a:pt x="0" y="0"/>
                  </a:moveTo>
                  <a:lnTo>
                    <a:pt x="173096" y="0"/>
                  </a:lnTo>
                  <a:lnTo>
                    <a:pt x="173096" y="2709333"/>
                  </a:lnTo>
                  <a:lnTo>
                    <a:pt x="0" y="2709333"/>
                  </a:lnTo>
                  <a:close/>
                </a:path>
              </a:pathLst>
            </a:custGeom>
            <a:solidFill>
              <a:srgbClr val="3E649F"/>
            </a:solidFill>
          </p:spPr>
          <p:txBody>
            <a:bodyPr/>
            <a:lstStyle/>
            <a:p>
              <a:endParaRPr lang="en-US" dirty="0"/>
            </a:p>
          </p:txBody>
        </p:sp>
        <p:sp>
          <p:nvSpPr>
            <p:cNvPr id="4" name="TextBox 4"/>
            <p:cNvSpPr txBox="1"/>
            <p:nvPr/>
          </p:nvSpPr>
          <p:spPr>
            <a:xfrm>
              <a:off x="0" y="-47625"/>
              <a:ext cx="173096" cy="2756958"/>
            </a:xfrm>
            <a:prstGeom prst="rect">
              <a:avLst/>
            </a:prstGeom>
          </p:spPr>
          <p:txBody>
            <a:bodyPr lIns="50800" tIns="50800" rIns="50800" bIns="50800" rtlCol="0" anchor="ctr"/>
            <a:lstStyle/>
            <a:p>
              <a:pPr algn="ctr">
                <a:lnSpc>
                  <a:spcPts val="2479"/>
                </a:lnSpc>
              </a:pPr>
              <a:endParaRPr dirty="0"/>
            </a:p>
          </p:txBody>
        </p:sp>
      </p:grpSp>
      <p:grpSp>
        <p:nvGrpSpPr>
          <p:cNvPr id="5" name="Group 5"/>
          <p:cNvGrpSpPr/>
          <p:nvPr/>
        </p:nvGrpSpPr>
        <p:grpSpPr>
          <a:xfrm>
            <a:off x="17630775" y="9151339"/>
            <a:ext cx="657225" cy="1135661"/>
            <a:chOff x="0" y="0"/>
            <a:chExt cx="173096" cy="299104"/>
          </a:xfrm>
        </p:grpSpPr>
        <p:sp>
          <p:nvSpPr>
            <p:cNvPr id="6" name="Freeform 6"/>
            <p:cNvSpPr/>
            <p:nvPr/>
          </p:nvSpPr>
          <p:spPr>
            <a:xfrm>
              <a:off x="0" y="0"/>
              <a:ext cx="173096" cy="299104"/>
            </a:xfrm>
            <a:custGeom>
              <a:avLst/>
              <a:gdLst/>
              <a:ahLst/>
              <a:cxnLst/>
              <a:rect l="l" t="t" r="r" b="b"/>
              <a:pathLst>
                <a:path w="173096" h="299104">
                  <a:moveTo>
                    <a:pt x="0" y="0"/>
                  </a:moveTo>
                  <a:lnTo>
                    <a:pt x="173096" y="0"/>
                  </a:lnTo>
                  <a:lnTo>
                    <a:pt x="173096" y="299104"/>
                  </a:lnTo>
                  <a:lnTo>
                    <a:pt x="0" y="299104"/>
                  </a:lnTo>
                  <a:close/>
                </a:path>
              </a:pathLst>
            </a:custGeom>
            <a:solidFill>
              <a:srgbClr val="F6F6F6"/>
            </a:solidFill>
          </p:spPr>
          <p:txBody>
            <a:bodyPr/>
            <a:lstStyle/>
            <a:p>
              <a:endParaRPr lang="en-US" dirty="0"/>
            </a:p>
          </p:txBody>
        </p:sp>
        <p:sp>
          <p:nvSpPr>
            <p:cNvPr id="7" name="TextBox 7"/>
            <p:cNvSpPr txBox="1"/>
            <p:nvPr/>
          </p:nvSpPr>
          <p:spPr>
            <a:xfrm>
              <a:off x="0" y="-47625"/>
              <a:ext cx="173096" cy="346729"/>
            </a:xfrm>
            <a:prstGeom prst="rect">
              <a:avLst/>
            </a:prstGeom>
          </p:spPr>
          <p:txBody>
            <a:bodyPr lIns="50800" tIns="50800" rIns="50800" bIns="50800" rtlCol="0" anchor="ctr"/>
            <a:lstStyle/>
            <a:p>
              <a:pPr algn="ctr">
                <a:lnSpc>
                  <a:spcPts val="2479"/>
                </a:lnSpc>
              </a:pPr>
              <a:endParaRPr dirty="0"/>
            </a:p>
          </p:txBody>
        </p:sp>
      </p:grpSp>
      <p:grpSp>
        <p:nvGrpSpPr>
          <p:cNvPr id="8" name="Group 8"/>
          <p:cNvGrpSpPr/>
          <p:nvPr/>
        </p:nvGrpSpPr>
        <p:grpSpPr>
          <a:xfrm>
            <a:off x="4076649" y="7979804"/>
            <a:ext cx="5402508" cy="5402508"/>
            <a:chOff x="0" y="0"/>
            <a:chExt cx="812800" cy="812800"/>
          </a:xfrm>
        </p:grpSpPr>
        <p:sp>
          <p:nvSpPr>
            <p:cNvPr id="9" name="Freeform 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952500" cap="sq">
              <a:solidFill>
                <a:srgbClr val="F6F6F6"/>
              </a:solidFill>
              <a:prstDash val="solid"/>
              <a:miter/>
            </a:ln>
          </p:spPr>
          <p:txBody>
            <a:bodyPr/>
            <a:lstStyle/>
            <a:p>
              <a:endParaRPr lang="en-US" dirty="0"/>
            </a:p>
          </p:txBody>
        </p:sp>
        <p:sp>
          <p:nvSpPr>
            <p:cNvPr id="10" name="TextBox 10"/>
            <p:cNvSpPr txBox="1"/>
            <p:nvPr/>
          </p:nvSpPr>
          <p:spPr>
            <a:xfrm>
              <a:off x="76200" y="28575"/>
              <a:ext cx="660400" cy="708025"/>
            </a:xfrm>
            <a:prstGeom prst="rect">
              <a:avLst/>
            </a:prstGeom>
          </p:spPr>
          <p:txBody>
            <a:bodyPr lIns="50800" tIns="50800" rIns="50800" bIns="50800" rtlCol="0" anchor="ctr"/>
            <a:lstStyle/>
            <a:p>
              <a:pPr algn="ctr">
                <a:lnSpc>
                  <a:spcPts val="2479"/>
                </a:lnSpc>
              </a:pPr>
              <a:endParaRPr dirty="0"/>
            </a:p>
          </p:txBody>
        </p:sp>
      </p:grpSp>
      <p:sp>
        <p:nvSpPr>
          <p:cNvPr id="11" name="AutoShape 11"/>
          <p:cNvSpPr/>
          <p:nvPr/>
        </p:nvSpPr>
        <p:spPr>
          <a:xfrm flipH="1">
            <a:off x="952525" y="1137053"/>
            <a:ext cx="38100" cy="1042127"/>
          </a:xfrm>
          <a:prstGeom prst="line">
            <a:avLst/>
          </a:prstGeom>
          <a:ln w="76200" cap="flat">
            <a:solidFill>
              <a:srgbClr val="EAE4D2"/>
            </a:solidFill>
            <a:prstDash val="solid"/>
            <a:headEnd type="none" w="sm" len="sm"/>
            <a:tailEnd type="none" w="sm" len="sm"/>
          </a:ln>
        </p:spPr>
        <p:txBody>
          <a:bodyPr/>
          <a:lstStyle/>
          <a:p>
            <a:endParaRPr lang="en-US" dirty="0"/>
          </a:p>
        </p:txBody>
      </p:sp>
      <p:sp>
        <p:nvSpPr>
          <p:cNvPr id="12" name="Freeform 12"/>
          <p:cNvSpPr/>
          <p:nvPr/>
        </p:nvSpPr>
        <p:spPr>
          <a:xfrm>
            <a:off x="6858908" y="6611135"/>
            <a:ext cx="4965820" cy="2771845"/>
          </a:xfrm>
          <a:custGeom>
            <a:avLst/>
            <a:gdLst/>
            <a:ahLst/>
            <a:cxnLst/>
            <a:rect l="l" t="t" r="r" b="b"/>
            <a:pathLst>
              <a:path w="4965820" h="2771845">
                <a:moveTo>
                  <a:pt x="0" y="0"/>
                </a:moveTo>
                <a:lnTo>
                  <a:pt x="4965819" y="0"/>
                </a:lnTo>
                <a:lnTo>
                  <a:pt x="4965819" y="2771845"/>
                </a:lnTo>
                <a:lnTo>
                  <a:pt x="0" y="2771845"/>
                </a:lnTo>
                <a:lnTo>
                  <a:pt x="0" y="0"/>
                </a:lnTo>
                <a:close/>
              </a:path>
            </a:pathLst>
          </a:custGeom>
          <a:blipFill>
            <a:blip r:embed="rId3"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13" name="TextBox 13"/>
          <p:cNvSpPr txBox="1"/>
          <p:nvPr/>
        </p:nvSpPr>
        <p:spPr>
          <a:xfrm>
            <a:off x="1226593" y="1194295"/>
            <a:ext cx="10063922" cy="984885"/>
          </a:xfrm>
          <a:prstGeom prst="rect">
            <a:avLst/>
          </a:prstGeom>
        </p:spPr>
        <p:txBody>
          <a:bodyPr lIns="0" tIns="0" rIns="0" bIns="0" rtlCol="0" anchor="t">
            <a:spAutoFit/>
          </a:bodyPr>
          <a:lstStyle/>
          <a:p>
            <a:pPr>
              <a:lnSpc>
                <a:spcPts val="7560"/>
              </a:lnSpc>
            </a:pPr>
            <a:r>
              <a:rPr lang="en-US" sz="7200" dirty="0">
                <a:solidFill>
                  <a:srgbClr val="3E649F"/>
                </a:solidFill>
                <a:latin typeface="Canva Sans Bold"/>
              </a:rPr>
              <a:t>HELPFUL SHELF TAGS</a:t>
            </a:r>
          </a:p>
        </p:txBody>
      </p:sp>
      <p:sp>
        <p:nvSpPr>
          <p:cNvPr id="14" name="TextBox 14"/>
          <p:cNvSpPr txBox="1"/>
          <p:nvPr/>
        </p:nvSpPr>
        <p:spPr>
          <a:xfrm>
            <a:off x="1226593" y="2299076"/>
            <a:ext cx="9882968" cy="3368041"/>
          </a:xfrm>
          <a:prstGeom prst="rect">
            <a:avLst/>
          </a:prstGeom>
        </p:spPr>
        <p:txBody>
          <a:bodyPr lIns="0" tIns="0" rIns="0" bIns="0" rtlCol="0" anchor="t">
            <a:spAutoFit/>
          </a:bodyPr>
          <a:lstStyle/>
          <a:p>
            <a:pPr marL="647697" lvl="1" indent="-323848" algn="just">
              <a:lnSpc>
                <a:spcPts val="5429"/>
              </a:lnSpc>
              <a:buFont typeface="Arial"/>
              <a:buChar char="•"/>
            </a:pPr>
            <a:r>
              <a:rPr lang="en-US" sz="2999" spc="77" dirty="0">
                <a:solidFill>
                  <a:srgbClr val="000000"/>
                </a:solidFill>
                <a:latin typeface="Canva Sans Medium"/>
              </a:rPr>
              <a:t>Guiding Stars</a:t>
            </a:r>
          </a:p>
          <a:p>
            <a:pPr marL="647697" lvl="1" indent="-323848" algn="just">
              <a:lnSpc>
                <a:spcPts val="5429"/>
              </a:lnSpc>
              <a:buFont typeface="Arial"/>
              <a:buChar char="•"/>
            </a:pPr>
            <a:r>
              <a:rPr lang="en-US" sz="2999" spc="77" dirty="0">
                <a:solidFill>
                  <a:srgbClr val="000000"/>
                </a:solidFill>
                <a:latin typeface="Canva Sans Medium"/>
              </a:rPr>
              <a:t>WIC eligible</a:t>
            </a:r>
          </a:p>
          <a:p>
            <a:pPr marL="647697" lvl="1" indent="-323848" algn="just">
              <a:lnSpc>
                <a:spcPts val="5429"/>
              </a:lnSpc>
              <a:buFont typeface="Arial"/>
              <a:buChar char="•"/>
            </a:pPr>
            <a:r>
              <a:rPr lang="en-US" sz="2999" spc="77" dirty="0">
                <a:solidFill>
                  <a:srgbClr val="000000"/>
                </a:solidFill>
                <a:latin typeface="Canva Sans Medium"/>
              </a:rPr>
              <a:t>Unit pricing (on the shelf, or on meat packages)</a:t>
            </a:r>
          </a:p>
          <a:p>
            <a:pPr marL="647697" lvl="1" indent="-323848" algn="just">
              <a:lnSpc>
                <a:spcPts val="5429"/>
              </a:lnSpc>
              <a:buFont typeface="Arial"/>
              <a:buChar char="•"/>
            </a:pPr>
            <a:r>
              <a:rPr lang="en-US" sz="2999" spc="77" dirty="0">
                <a:solidFill>
                  <a:srgbClr val="000000"/>
                </a:solidFill>
                <a:latin typeface="Canva Sans Medium"/>
              </a:rPr>
              <a:t>Alert to sales</a:t>
            </a:r>
          </a:p>
          <a:p>
            <a:pPr marL="647697" lvl="1" indent="-323848" algn="just">
              <a:lnSpc>
                <a:spcPts val="5429"/>
              </a:lnSpc>
              <a:buFont typeface="Arial"/>
              <a:buChar char="•"/>
            </a:pPr>
            <a:r>
              <a:rPr lang="en-US" sz="2999" spc="77" dirty="0">
                <a:solidFill>
                  <a:srgbClr val="000000"/>
                </a:solidFill>
                <a:latin typeface="Canva Sans Medium"/>
              </a:rPr>
              <a:t>For those with celiac, note gluten-free tags</a:t>
            </a:r>
          </a:p>
        </p:txBody>
      </p:sp>
      <p:sp>
        <p:nvSpPr>
          <p:cNvPr id="15" name="TextBox 15"/>
          <p:cNvSpPr txBox="1"/>
          <p:nvPr/>
        </p:nvSpPr>
        <p:spPr>
          <a:xfrm>
            <a:off x="381776" y="9839834"/>
            <a:ext cx="3563292" cy="272415"/>
          </a:xfrm>
          <a:prstGeom prst="rect">
            <a:avLst/>
          </a:prstGeom>
        </p:spPr>
        <p:txBody>
          <a:bodyPr lIns="0" tIns="0" rIns="0" bIns="0" rtlCol="0" anchor="t">
            <a:spAutoFit/>
          </a:bodyPr>
          <a:lstStyle/>
          <a:p>
            <a:pPr>
              <a:lnSpc>
                <a:spcPts val="2399"/>
              </a:lnSpc>
            </a:pPr>
            <a:r>
              <a:rPr lang="en-US" sz="1599" dirty="0">
                <a:solidFill>
                  <a:srgbClr val="000000"/>
                </a:solidFill>
                <a:latin typeface="Canva Sans"/>
              </a:rPr>
              <a:t>Updated February, 2024</a:t>
            </a:r>
          </a:p>
        </p:txBody>
      </p:sp>
      <p:grpSp>
        <p:nvGrpSpPr>
          <p:cNvPr id="16" name="Group 16"/>
          <p:cNvGrpSpPr/>
          <p:nvPr/>
        </p:nvGrpSpPr>
        <p:grpSpPr>
          <a:xfrm>
            <a:off x="11794568" y="1028700"/>
            <a:ext cx="5464732" cy="3199263"/>
            <a:chOff x="0" y="0"/>
            <a:chExt cx="7286309" cy="4265685"/>
          </a:xfrm>
        </p:grpSpPr>
        <p:sp>
          <p:nvSpPr>
            <p:cNvPr id="17" name="Freeform 17"/>
            <p:cNvSpPr/>
            <p:nvPr/>
          </p:nvSpPr>
          <p:spPr>
            <a:xfrm>
              <a:off x="0" y="0"/>
              <a:ext cx="7286309" cy="4265685"/>
            </a:xfrm>
            <a:custGeom>
              <a:avLst/>
              <a:gdLst/>
              <a:ahLst/>
              <a:cxnLst/>
              <a:rect l="l" t="t" r="r" b="b"/>
              <a:pathLst>
                <a:path w="7286309" h="4265685">
                  <a:moveTo>
                    <a:pt x="0" y="0"/>
                  </a:moveTo>
                  <a:lnTo>
                    <a:pt x="7286309" y="0"/>
                  </a:lnTo>
                  <a:lnTo>
                    <a:pt x="7286309" y="4265685"/>
                  </a:lnTo>
                  <a:lnTo>
                    <a:pt x="0" y="4265685"/>
                  </a:lnTo>
                  <a:lnTo>
                    <a:pt x="0" y="0"/>
                  </a:lnTo>
                  <a:close/>
                </a:path>
              </a:pathLst>
            </a:custGeom>
            <a:blipFill>
              <a:blip r:embed="rId4" cstate="email">
                <a:extLst>
                  <a:ext uri="{28A0092B-C50C-407E-A947-70E740481C1C}">
                    <a14:useLocalDpi xmlns:a14="http://schemas.microsoft.com/office/drawing/2010/main"/>
                  </a:ext>
                </a:extLst>
              </a:blip>
              <a:stretch>
                <a:fillRect/>
              </a:stretch>
            </a:blipFill>
          </p:spPr>
          <p:txBody>
            <a:bodyPr/>
            <a:lstStyle/>
            <a:p>
              <a:endParaRPr lang="en-US" dirty="0"/>
            </a:p>
          </p:txBody>
        </p:sp>
        <p:grpSp>
          <p:nvGrpSpPr>
            <p:cNvPr id="18" name="Group 18"/>
            <p:cNvGrpSpPr/>
            <p:nvPr/>
          </p:nvGrpSpPr>
          <p:grpSpPr>
            <a:xfrm>
              <a:off x="2480093" y="1284600"/>
              <a:ext cx="1840276" cy="733943"/>
              <a:chOff x="0" y="0"/>
              <a:chExt cx="363511" cy="144976"/>
            </a:xfrm>
          </p:grpSpPr>
          <p:sp>
            <p:nvSpPr>
              <p:cNvPr id="19" name="Freeform 19"/>
              <p:cNvSpPr/>
              <p:nvPr/>
            </p:nvSpPr>
            <p:spPr>
              <a:xfrm>
                <a:off x="0" y="0"/>
                <a:ext cx="363511" cy="144976"/>
              </a:xfrm>
              <a:custGeom>
                <a:avLst/>
                <a:gdLst/>
                <a:ahLst/>
                <a:cxnLst/>
                <a:rect l="l" t="t" r="r" b="b"/>
                <a:pathLst>
                  <a:path w="363511" h="144976">
                    <a:moveTo>
                      <a:pt x="72488" y="0"/>
                    </a:moveTo>
                    <a:lnTo>
                      <a:pt x="291023" y="0"/>
                    </a:lnTo>
                    <a:cubicBezTo>
                      <a:pt x="331057" y="0"/>
                      <a:pt x="363511" y="32454"/>
                      <a:pt x="363511" y="72488"/>
                    </a:cubicBezTo>
                    <a:lnTo>
                      <a:pt x="363511" y="72488"/>
                    </a:lnTo>
                    <a:cubicBezTo>
                      <a:pt x="363511" y="112522"/>
                      <a:pt x="331057" y="144976"/>
                      <a:pt x="291023" y="144976"/>
                    </a:cubicBezTo>
                    <a:lnTo>
                      <a:pt x="72488" y="144976"/>
                    </a:lnTo>
                    <a:cubicBezTo>
                      <a:pt x="32454" y="144976"/>
                      <a:pt x="0" y="112522"/>
                      <a:pt x="0" y="72488"/>
                    </a:cubicBezTo>
                    <a:lnTo>
                      <a:pt x="0" y="72488"/>
                    </a:lnTo>
                    <a:cubicBezTo>
                      <a:pt x="0" y="32454"/>
                      <a:pt x="32454" y="0"/>
                      <a:pt x="72488" y="0"/>
                    </a:cubicBezTo>
                    <a:close/>
                  </a:path>
                </a:pathLst>
              </a:custGeom>
              <a:solidFill>
                <a:srgbClr val="000000">
                  <a:alpha val="0"/>
                </a:srgbClr>
              </a:solidFill>
              <a:ln w="38100" cap="rnd">
                <a:solidFill>
                  <a:srgbClr val="FFC736"/>
                </a:solidFill>
                <a:prstDash val="solid"/>
                <a:round/>
              </a:ln>
            </p:spPr>
            <p:txBody>
              <a:bodyPr/>
              <a:lstStyle/>
              <a:p>
                <a:endParaRPr lang="en-US" dirty="0"/>
              </a:p>
            </p:txBody>
          </p:sp>
          <p:sp>
            <p:nvSpPr>
              <p:cNvPr id="20" name="TextBox 20"/>
              <p:cNvSpPr txBox="1"/>
              <p:nvPr/>
            </p:nvSpPr>
            <p:spPr>
              <a:xfrm>
                <a:off x="0" y="-47625"/>
                <a:ext cx="363511" cy="192601"/>
              </a:xfrm>
              <a:prstGeom prst="rect">
                <a:avLst/>
              </a:prstGeom>
            </p:spPr>
            <p:txBody>
              <a:bodyPr lIns="50800" tIns="50800" rIns="50800" bIns="50800" rtlCol="0" anchor="ctr"/>
              <a:lstStyle/>
              <a:p>
                <a:pPr algn="ctr">
                  <a:lnSpc>
                    <a:spcPts val="2479"/>
                  </a:lnSpc>
                </a:pPr>
                <a:endParaRPr dirty="0"/>
              </a:p>
            </p:txBody>
          </p:sp>
        </p:grpSp>
        <p:grpSp>
          <p:nvGrpSpPr>
            <p:cNvPr id="21" name="Group 21"/>
            <p:cNvGrpSpPr/>
            <p:nvPr/>
          </p:nvGrpSpPr>
          <p:grpSpPr>
            <a:xfrm>
              <a:off x="248090" y="2908041"/>
              <a:ext cx="3011866" cy="674116"/>
              <a:chOff x="0" y="0"/>
              <a:chExt cx="594937" cy="133159"/>
            </a:xfrm>
          </p:grpSpPr>
          <p:sp>
            <p:nvSpPr>
              <p:cNvPr id="22" name="Freeform 22"/>
              <p:cNvSpPr/>
              <p:nvPr/>
            </p:nvSpPr>
            <p:spPr>
              <a:xfrm>
                <a:off x="0" y="0"/>
                <a:ext cx="594937" cy="133159"/>
              </a:xfrm>
              <a:custGeom>
                <a:avLst/>
                <a:gdLst/>
                <a:ahLst/>
                <a:cxnLst/>
                <a:rect l="l" t="t" r="r" b="b"/>
                <a:pathLst>
                  <a:path w="594937" h="133159">
                    <a:moveTo>
                      <a:pt x="66579" y="0"/>
                    </a:moveTo>
                    <a:lnTo>
                      <a:pt x="528357" y="0"/>
                    </a:lnTo>
                    <a:cubicBezTo>
                      <a:pt x="565128" y="0"/>
                      <a:pt x="594937" y="29809"/>
                      <a:pt x="594937" y="66579"/>
                    </a:cubicBezTo>
                    <a:lnTo>
                      <a:pt x="594937" y="66579"/>
                    </a:lnTo>
                    <a:cubicBezTo>
                      <a:pt x="594937" y="84237"/>
                      <a:pt x="587922" y="101172"/>
                      <a:pt x="575436" y="113658"/>
                    </a:cubicBezTo>
                    <a:cubicBezTo>
                      <a:pt x="562950" y="126144"/>
                      <a:pt x="546015" y="133159"/>
                      <a:pt x="528357" y="133159"/>
                    </a:cubicBezTo>
                    <a:lnTo>
                      <a:pt x="66579" y="133159"/>
                    </a:lnTo>
                    <a:cubicBezTo>
                      <a:pt x="48921" y="133159"/>
                      <a:pt x="31987" y="126144"/>
                      <a:pt x="19501" y="113658"/>
                    </a:cubicBezTo>
                    <a:cubicBezTo>
                      <a:pt x="7015" y="101172"/>
                      <a:pt x="0" y="84237"/>
                      <a:pt x="0" y="66579"/>
                    </a:cubicBezTo>
                    <a:lnTo>
                      <a:pt x="0" y="66579"/>
                    </a:lnTo>
                    <a:cubicBezTo>
                      <a:pt x="0" y="48921"/>
                      <a:pt x="7015" y="31987"/>
                      <a:pt x="19501" y="19501"/>
                    </a:cubicBezTo>
                    <a:cubicBezTo>
                      <a:pt x="31987" y="7015"/>
                      <a:pt x="48921" y="0"/>
                      <a:pt x="66579" y="0"/>
                    </a:cubicBezTo>
                    <a:close/>
                  </a:path>
                </a:pathLst>
              </a:custGeom>
              <a:solidFill>
                <a:srgbClr val="000000">
                  <a:alpha val="0"/>
                </a:srgbClr>
              </a:solidFill>
              <a:ln w="38100" cap="rnd">
                <a:solidFill>
                  <a:srgbClr val="C4391D"/>
                </a:solidFill>
                <a:prstDash val="solid"/>
                <a:round/>
              </a:ln>
            </p:spPr>
            <p:txBody>
              <a:bodyPr/>
              <a:lstStyle/>
              <a:p>
                <a:endParaRPr lang="en-US" dirty="0"/>
              </a:p>
            </p:txBody>
          </p:sp>
          <p:sp>
            <p:nvSpPr>
              <p:cNvPr id="23" name="TextBox 23"/>
              <p:cNvSpPr txBox="1"/>
              <p:nvPr/>
            </p:nvSpPr>
            <p:spPr>
              <a:xfrm>
                <a:off x="0" y="-47625"/>
                <a:ext cx="594937" cy="180784"/>
              </a:xfrm>
              <a:prstGeom prst="rect">
                <a:avLst/>
              </a:prstGeom>
            </p:spPr>
            <p:txBody>
              <a:bodyPr lIns="50800" tIns="50800" rIns="50800" bIns="50800" rtlCol="0" anchor="ctr"/>
              <a:lstStyle/>
              <a:p>
                <a:pPr algn="ctr">
                  <a:lnSpc>
                    <a:spcPts val="2479"/>
                  </a:lnSpc>
                </a:pPr>
                <a:endParaRPr dirty="0"/>
              </a:p>
            </p:txBody>
          </p:sp>
        </p:grpSp>
      </p:grpSp>
      <p:grpSp>
        <p:nvGrpSpPr>
          <p:cNvPr id="24" name="Group 24"/>
          <p:cNvGrpSpPr/>
          <p:nvPr/>
        </p:nvGrpSpPr>
        <p:grpSpPr>
          <a:xfrm>
            <a:off x="1590097" y="6112497"/>
            <a:ext cx="4577979" cy="3606673"/>
            <a:chOff x="0" y="0"/>
            <a:chExt cx="6103973" cy="4808897"/>
          </a:xfrm>
        </p:grpSpPr>
        <p:sp>
          <p:nvSpPr>
            <p:cNvPr id="25" name="Freeform 25"/>
            <p:cNvSpPr/>
            <p:nvPr/>
          </p:nvSpPr>
          <p:spPr>
            <a:xfrm>
              <a:off x="175949" y="0"/>
              <a:ext cx="5928024" cy="4808897"/>
            </a:xfrm>
            <a:custGeom>
              <a:avLst/>
              <a:gdLst/>
              <a:ahLst/>
              <a:cxnLst/>
              <a:rect l="l" t="t" r="r" b="b"/>
              <a:pathLst>
                <a:path w="5928024" h="4808897">
                  <a:moveTo>
                    <a:pt x="0" y="0"/>
                  </a:moveTo>
                  <a:lnTo>
                    <a:pt x="5928024" y="0"/>
                  </a:lnTo>
                  <a:lnTo>
                    <a:pt x="5928024" y="4808897"/>
                  </a:lnTo>
                  <a:lnTo>
                    <a:pt x="0" y="4808897"/>
                  </a:lnTo>
                  <a:lnTo>
                    <a:pt x="0" y="0"/>
                  </a:lnTo>
                  <a:close/>
                </a:path>
              </a:pathLst>
            </a:custGeom>
            <a:blipFill>
              <a:blip r:embed="rId5" cstate="email">
                <a:extLst>
                  <a:ext uri="{28A0092B-C50C-407E-A947-70E740481C1C}">
                    <a14:useLocalDpi xmlns:a14="http://schemas.microsoft.com/office/drawing/2010/main"/>
                  </a:ext>
                </a:extLst>
              </a:blip>
              <a:stretch>
                <a:fillRect/>
              </a:stretch>
            </a:blipFill>
          </p:spPr>
          <p:txBody>
            <a:bodyPr/>
            <a:lstStyle/>
            <a:p>
              <a:endParaRPr lang="en-US" dirty="0"/>
            </a:p>
          </p:txBody>
        </p:sp>
        <p:grpSp>
          <p:nvGrpSpPr>
            <p:cNvPr id="26" name="Group 26"/>
            <p:cNvGrpSpPr/>
            <p:nvPr/>
          </p:nvGrpSpPr>
          <p:grpSpPr>
            <a:xfrm>
              <a:off x="0" y="0"/>
              <a:ext cx="2506551" cy="1147492"/>
              <a:chOff x="0" y="0"/>
              <a:chExt cx="495121" cy="226665"/>
            </a:xfrm>
          </p:grpSpPr>
          <p:sp>
            <p:nvSpPr>
              <p:cNvPr id="27" name="Freeform 27"/>
              <p:cNvSpPr/>
              <p:nvPr/>
            </p:nvSpPr>
            <p:spPr>
              <a:xfrm>
                <a:off x="0" y="0"/>
                <a:ext cx="495121" cy="226665"/>
              </a:xfrm>
              <a:custGeom>
                <a:avLst/>
                <a:gdLst/>
                <a:ahLst/>
                <a:cxnLst/>
                <a:rect l="l" t="t" r="r" b="b"/>
                <a:pathLst>
                  <a:path w="495121" h="226665">
                    <a:moveTo>
                      <a:pt x="113333" y="0"/>
                    </a:moveTo>
                    <a:lnTo>
                      <a:pt x="381789" y="0"/>
                    </a:lnTo>
                    <a:cubicBezTo>
                      <a:pt x="444380" y="0"/>
                      <a:pt x="495121" y="50741"/>
                      <a:pt x="495121" y="113333"/>
                    </a:cubicBezTo>
                    <a:lnTo>
                      <a:pt x="495121" y="113333"/>
                    </a:lnTo>
                    <a:cubicBezTo>
                      <a:pt x="495121" y="143390"/>
                      <a:pt x="483181" y="172217"/>
                      <a:pt x="461927" y="193471"/>
                    </a:cubicBezTo>
                    <a:cubicBezTo>
                      <a:pt x="440673" y="214725"/>
                      <a:pt x="411846" y="226665"/>
                      <a:pt x="381789" y="226665"/>
                    </a:cubicBezTo>
                    <a:lnTo>
                      <a:pt x="113333" y="226665"/>
                    </a:lnTo>
                    <a:cubicBezTo>
                      <a:pt x="50741" y="226665"/>
                      <a:pt x="0" y="175924"/>
                      <a:pt x="0" y="113333"/>
                    </a:cubicBezTo>
                    <a:lnTo>
                      <a:pt x="0" y="113333"/>
                    </a:lnTo>
                    <a:cubicBezTo>
                      <a:pt x="0" y="50741"/>
                      <a:pt x="50741" y="0"/>
                      <a:pt x="113333" y="0"/>
                    </a:cubicBezTo>
                    <a:close/>
                  </a:path>
                </a:pathLst>
              </a:custGeom>
              <a:solidFill>
                <a:srgbClr val="000000">
                  <a:alpha val="0"/>
                </a:srgbClr>
              </a:solidFill>
              <a:ln w="38100" cap="rnd">
                <a:solidFill>
                  <a:srgbClr val="C4391D"/>
                </a:solidFill>
                <a:prstDash val="solid"/>
                <a:round/>
              </a:ln>
            </p:spPr>
            <p:txBody>
              <a:bodyPr/>
              <a:lstStyle/>
              <a:p>
                <a:endParaRPr lang="en-US" dirty="0"/>
              </a:p>
            </p:txBody>
          </p:sp>
          <p:sp>
            <p:nvSpPr>
              <p:cNvPr id="28" name="TextBox 28"/>
              <p:cNvSpPr txBox="1"/>
              <p:nvPr/>
            </p:nvSpPr>
            <p:spPr>
              <a:xfrm>
                <a:off x="0" y="-47625"/>
                <a:ext cx="495121" cy="274290"/>
              </a:xfrm>
              <a:prstGeom prst="rect">
                <a:avLst/>
              </a:prstGeom>
            </p:spPr>
            <p:txBody>
              <a:bodyPr lIns="50800" tIns="50800" rIns="50800" bIns="50800" rtlCol="0" anchor="ctr"/>
              <a:lstStyle/>
              <a:p>
                <a:pPr algn="ctr">
                  <a:lnSpc>
                    <a:spcPts val="2479"/>
                  </a:lnSpc>
                </a:pPr>
                <a:endParaRPr dirty="0"/>
              </a:p>
            </p:txBody>
          </p:sp>
        </p:grpSp>
      </p:grpSp>
      <p:grpSp>
        <p:nvGrpSpPr>
          <p:cNvPr id="29" name="Group 29"/>
          <p:cNvGrpSpPr/>
          <p:nvPr/>
        </p:nvGrpSpPr>
        <p:grpSpPr>
          <a:xfrm>
            <a:off x="12520052" y="4515082"/>
            <a:ext cx="4294113" cy="5022979"/>
            <a:chOff x="0" y="0"/>
            <a:chExt cx="5725485" cy="6697305"/>
          </a:xfrm>
        </p:grpSpPr>
        <p:sp>
          <p:nvSpPr>
            <p:cNvPr id="30" name="Freeform 30"/>
            <p:cNvSpPr/>
            <p:nvPr/>
          </p:nvSpPr>
          <p:spPr>
            <a:xfrm>
              <a:off x="0" y="0"/>
              <a:ext cx="5725485" cy="6697305"/>
            </a:xfrm>
            <a:custGeom>
              <a:avLst/>
              <a:gdLst/>
              <a:ahLst/>
              <a:cxnLst/>
              <a:rect l="l" t="t" r="r" b="b"/>
              <a:pathLst>
                <a:path w="5725485" h="6697305">
                  <a:moveTo>
                    <a:pt x="0" y="0"/>
                  </a:moveTo>
                  <a:lnTo>
                    <a:pt x="5725485" y="0"/>
                  </a:lnTo>
                  <a:lnTo>
                    <a:pt x="5725485" y="6697305"/>
                  </a:lnTo>
                  <a:lnTo>
                    <a:pt x="0" y="6697305"/>
                  </a:lnTo>
                  <a:lnTo>
                    <a:pt x="0" y="0"/>
                  </a:lnTo>
                  <a:close/>
                </a:path>
              </a:pathLst>
            </a:custGeom>
            <a:blipFill>
              <a:blip r:embed="rId6" cstate="email">
                <a:extLst>
                  <a:ext uri="{28A0092B-C50C-407E-A947-70E740481C1C}">
                    <a14:useLocalDpi xmlns:a14="http://schemas.microsoft.com/office/drawing/2010/main"/>
                  </a:ext>
                </a:extLst>
              </a:blip>
              <a:stretch>
                <a:fillRect/>
              </a:stretch>
            </a:blipFill>
          </p:spPr>
          <p:txBody>
            <a:bodyPr/>
            <a:lstStyle/>
            <a:p>
              <a:endParaRPr lang="en-US" dirty="0"/>
            </a:p>
          </p:txBody>
        </p:sp>
        <p:grpSp>
          <p:nvGrpSpPr>
            <p:cNvPr id="31" name="Group 31"/>
            <p:cNvGrpSpPr/>
            <p:nvPr/>
          </p:nvGrpSpPr>
          <p:grpSpPr>
            <a:xfrm>
              <a:off x="1983444" y="5124306"/>
              <a:ext cx="1923900" cy="958506"/>
              <a:chOff x="0" y="0"/>
              <a:chExt cx="380030" cy="189335"/>
            </a:xfrm>
          </p:grpSpPr>
          <p:sp>
            <p:nvSpPr>
              <p:cNvPr id="32" name="Freeform 32"/>
              <p:cNvSpPr/>
              <p:nvPr/>
            </p:nvSpPr>
            <p:spPr>
              <a:xfrm>
                <a:off x="0" y="0"/>
                <a:ext cx="380030" cy="189335"/>
              </a:xfrm>
              <a:custGeom>
                <a:avLst/>
                <a:gdLst/>
                <a:ahLst/>
                <a:cxnLst/>
                <a:rect l="l" t="t" r="r" b="b"/>
                <a:pathLst>
                  <a:path w="380030" h="189335">
                    <a:moveTo>
                      <a:pt x="94667" y="0"/>
                    </a:moveTo>
                    <a:lnTo>
                      <a:pt x="285362" y="0"/>
                    </a:lnTo>
                    <a:cubicBezTo>
                      <a:pt x="310470" y="0"/>
                      <a:pt x="334549" y="9974"/>
                      <a:pt x="352302" y="27727"/>
                    </a:cubicBezTo>
                    <a:cubicBezTo>
                      <a:pt x="370056" y="45481"/>
                      <a:pt x="380030" y="69560"/>
                      <a:pt x="380030" y="94667"/>
                    </a:cubicBezTo>
                    <a:lnTo>
                      <a:pt x="380030" y="94667"/>
                    </a:lnTo>
                    <a:cubicBezTo>
                      <a:pt x="380030" y="119775"/>
                      <a:pt x="370056" y="143854"/>
                      <a:pt x="352302" y="161607"/>
                    </a:cubicBezTo>
                    <a:cubicBezTo>
                      <a:pt x="334549" y="179361"/>
                      <a:pt x="310470" y="189335"/>
                      <a:pt x="285362" y="189335"/>
                    </a:cubicBezTo>
                    <a:lnTo>
                      <a:pt x="94667" y="189335"/>
                    </a:lnTo>
                    <a:cubicBezTo>
                      <a:pt x="69560" y="189335"/>
                      <a:pt x="45481" y="179361"/>
                      <a:pt x="27727" y="161607"/>
                    </a:cubicBezTo>
                    <a:cubicBezTo>
                      <a:pt x="9974" y="143854"/>
                      <a:pt x="0" y="119775"/>
                      <a:pt x="0" y="94667"/>
                    </a:cubicBezTo>
                    <a:lnTo>
                      <a:pt x="0" y="94667"/>
                    </a:lnTo>
                    <a:cubicBezTo>
                      <a:pt x="0" y="69560"/>
                      <a:pt x="9974" y="45481"/>
                      <a:pt x="27727" y="27727"/>
                    </a:cubicBezTo>
                    <a:cubicBezTo>
                      <a:pt x="45481" y="9974"/>
                      <a:pt x="69560" y="0"/>
                      <a:pt x="94667" y="0"/>
                    </a:cubicBezTo>
                    <a:close/>
                  </a:path>
                </a:pathLst>
              </a:custGeom>
              <a:solidFill>
                <a:srgbClr val="000000">
                  <a:alpha val="0"/>
                </a:srgbClr>
              </a:solidFill>
              <a:ln w="38100" cap="rnd">
                <a:solidFill>
                  <a:srgbClr val="C4391D"/>
                </a:solidFill>
                <a:prstDash val="solid"/>
                <a:round/>
              </a:ln>
            </p:spPr>
            <p:txBody>
              <a:bodyPr/>
              <a:lstStyle/>
              <a:p>
                <a:endParaRPr lang="en-US" dirty="0"/>
              </a:p>
            </p:txBody>
          </p:sp>
          <p:sp>
            <p:nvSpPr>
              <p:cNvPr id="33" name="TextBox 33"/>
              <p:cNvSpPr txBox="1"/>
              <p:nvPr/>
            </p:nvSpPr>
            <p:spPr>
              <a:xfrm>
                <a:off x="0" y="-47625"/>
                <a:ext cx="380030" cy="236960"/>
              </a:xfrm>
              <a:prstGeom prst="rect">
                <a:avLst/>
              </a:prstGeom>
            </p:spPr>
            <p:txBody>
              <a:bodyPr lIns="50800" tIns="50800" rIns="50800" bIns="50800" rtlCol="0" anchor="ctr"/>
              <a:lstStyle/>
              <a:p>
                <a:pPr algn="ctr">
                  <a:lnSpc>
                    <a:spcPts val="2479"/>
                  </a:lnSpc>
                </a:pPr>
                <a:endParaRPr dirty="0"/>
              </a:p>
            </p:txBody>
          </p:sp>
        </p:gr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457494"/>
            <a:ext cx="18288000" cy="1495425"/>
            <a:chOff x="0" y="0"/>
            <a:chExt cx="4816593" cy="393857"/>
          </a:xfrm>
        </p:grpSpPr>
        <p:sp>
          <p:nvSpPr>
            <p:cNvPr id="3" name="Freeform 3"/>
            <p:cNvSpPr/>
            <p:nvPr/>
          </p:nvSpPr>
          <p:spPr>
            <a:xfrm>
              <a:off x="0" y="0"/>
              <a:ext cx="4816592" cy="393857"/>
            </a:xfrm>
            <a:custGeom>
              <a:avLst/>
              <a:gdLst/>
              <a:ahLst/>
              <a:cxnLst/>
              <a:rect l="l" t="t" r="r" b="b"/>
              <a:pathLst>
                <a:path w="4816592" h="393857">
                  <a:moveTo>
                    <a:pt x="0" y="0"/>
                  </a:moveTo>
                  <a:lnTo>
                    <a:pt x="4816592" y="0"/>
                  </a:lnTo>
                  <a:lnTo>
                    <a:pt x="4816592" y="393857"/>
                  </a:lnTo>
                  <a:lnTo>
                    <a:pt x="0" y="393857"/>
                  </a:lnTo>
                  <a:close/>
                </a:path>
              </a:pathLst>
            </a:custGeom>
            <a:solidFill>
              <a:srgbClr val="3E649F"/>
            </a:solidFill>
          </p:spPr>
          <p:txBody>
            <a:bodyPr/>
            <a:lstStyle/>
            <a:p>
              <a:endParaRPr lang="en-US" dirty="0"/>
            </a:p>
          </p:txBody>
        </p:sp>
        <p:sp>
          <p:nvSpPr>
            <p:cNvPr id="4" name="TextBox 4"/>
            <p:cNvSpPr txBox="1"/>
            <p:nvPr/>
          </p:nvSpPr>
          <p:spPr>
            <a:xfrm>
              <a:off x="0" y="-47625"/>
              <a:ext cx="4816593" cy="441482"/>
            </a:xfrm>
            <a:prstGeom prst="rect">
              <a:avLst/>
            </a:prstGeom>
          </p:spPr>
          <p:txBody>
            <a:bodyPr lIns="50800" tIns="50800" rIns="50800" bIns="50800" rtlCol="0" anchor="ctr"/>
            <a:lstStyle/>
            <a:p>
              <a:pPr algn="ctr">
                <a:lnSpc>
                  <a:spcPts val="2479"/>
                </a:lnSpc>
              </a:pPr>
              <a:endParaRPr dirty="0"/>
            </a:p>
          </p:txBody>
        </p:sp>
      </p:grpSp>
      <p:grpSp>
        <p:nvGrpSpPr>
          <p:cNvPr id="5" name="Group 5"/>
          <p:cNvGrpSpPr/>
          <p:nvPr/>
        </p:nvGrpSpPr>
        <p:grpSpPr>
          <a:xfrm>
            <a:off x="16129706" y="667578"/>
            <a:ext cx="1681956" cy="5022934"/>
            <a:chOff x="0" y="0"/>
            <a:chExt cx="2242608" cy="6697245"/>
          </a:xfrm>
        </p:grpSpPr>
        <p:sp>
          <p:nvSpPr>
            <p:cNvPr id="6" name="Freeform 6"/>
            <p:cNvSpPr/>
            <p:nvPr/>
          </p:nvSpPr>
          <p:spPr>
            <a:xfrm>
              <a:off x="0" y="0"/>
              <a:ext cx="2242608" cy="5349922"/>
            </a:xfrm>
            <a:custGeom>
              <a:avLst/>
              <a:gdLst/>
              <a:ahLst/>
              <a:cxnLst/>
              <a:rect l="l" t="t" r="r" b="b"/>
              <a:pathLst>
                <a:path w="2242608" h="5349922">
                  <a:moveTo>
                    <a:pt x="0" y="0"/>
                  </a:moveTo>
                  <a:lnTo>
                    <a:pt x="2242608" y="0"/>
                  </a:lnTo>
                  <a:lnTo>
                    <a:pt x="2242608" y="5349922"/>
                  </a:lnTo>
                  <a:lnTo>
                    <a:pt x="0" y="5349922"/>
                  </a:lnTo>
                  <a:lnTo>
                    <a:pt x="0" y="0"/>
                  </a:lnTo>
                  <a:close/>
                </a:path>
              </a:pathLst>
            </a:custGeom>
            <a:blipFill>
              <a:blip r:embed="rId3"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7" name="Freeform 7"/>
            <p:cNvSpPr/>
            <p:nvPr/>
          </p:nvSpPr>
          <p:spPr>
            <a:xfrm>
              <a:off x="26059" y="4913243"/>
              <a:ext cx="2190490" cy="1784002"/>
            </a:xfrm>
            <a:custGeom>
              <a:avLst/>
              <a:gdLst/>
              <a:ahLst/>
              <a:cxnLst/>
              <a:rect l="l" t="t" r="r" b="b"/>
              <a:pathLst>
                <a:path w="2190490" h="1784002">
                  <a:moveTo>
                    <a:pt x="0" y="0"/>
                  </a:moveTo>
                  <a:lnTo>
                    <a:pt x="2190490" y="0"/>
                  </a:lnTo>
                  <a:lnTo>
                    <a:pt x="2190490" y="1784002"/>
                  </a:lnTo>
                  <a:lnTo>
                    <a:pt x="0" y="1784002"/>
                  </a:lnTo>
                  <a:lnTo>
                    <a:pt x="0" y="0"/>
                  </a:lnTo>
                  <a:close/>
                </a:path>
              </a:pathLst>
            </a:custGeom>
            <a:blipFill>
              <a:blip r:embed="rId4" cstate="email">
                <a:extLst>
                  <a:ext uri="{28A0092B-C50C-407E-A947-70E740481C1C}">
                    <a14:useLocalDpi xmlns:a14="http://schemas.microsoft.com/office/drawing/2010/main"/>
                  </a:ext>
                </a:extLst>
              </a:blip>
              <a:stretch>
                <a:fillRect/>
              </a:stretch>
            </a:blipFill>
            <a:ln w="14288" cap="sq">
              <a:solidFill>
                <a:srgbClr val="000000"/>
              </a:solidFill>
              <a:prstDash val="solid"/>
              <a:miter/>
            </a:ln>
          </p:spPr>
          <p:txBody>
            <a:bodyPr/>
            <a:lstStyle/>
            <a:p>
              <a:endParaRPr lang="en-US" dirty="0"/>
            </a:p>
          </p:txBody>
        </p:sp>
        <p:grpSp>
          <p:nvGrpSpPr>
            <p:cNvPr id="8" name="Group 8"/>
            <p:cNvGrpSpPr/>
            <p:nvPr/>
          </p:nvGrpSpPr>
          <p:grpSpPr>
            <a:xfrm>
              <a:off x="26059" y="5248954"/>
              <a:ext cx="955336" cy="570181"/>
              <a:chOff x="0" y="0"/>
              <a:chExt cx="195793" cy="116857"/>
            </a:xfrm>
          </p:grpSpPr>
          <p:sp>
            <p:nvSpPr>
              <p:cNvPr id="9" name="Freeform 9"/>
              <p:cNvSpPr/>
              <p:nvPr/>
            </p:nvSpPr>
            <p:spPr>
              <a:xfrm>
                <a:off x="0" y="0"/>
                <a:ext cx="195793" cy="116857"/>
              </a:xfrm>
              <a:custGeom>
                <a:avLst/>
                <a:gdLst/>
                <a:ahLst/>
                <a:cxnLst/>
                <a:rect l="l" t="t" r="r" b="b"/>
                <a:pathLst>
                  <a:path w="195793" h="116857">
                    <a:moveTo>
                      <a:pt x="97896" y="0"/>
                    </a:moveTo>
                    <a:cubicBezTo>
                      <a:pt x="43830" y="0"/>
                      <a:pt x="0" y="26159"/>
                      <a:pt x="0" y="58428"/>
                    </a:cubicBezTo>
                    <a:cubicBezTo>
                      <a:pt x="0" y="90697"/>
                      <a:pt x="43830" y="116857"/>
                      <a:pt x="97896" y="116857"/>
                    </a:cubicBezTo>
                    <a:cubicBezTo>
                      <a:pt x="151963" y="116857"/>
                      <a:pt x="195793" y="90697"/>
                      <a:pt x="195793" y="58428"/>
                    </a:cubicBezTo>
                    <a:cubicBezTo>
                      <a:pt x="195793" y="26159"/>
                      <a:pt x="151963" y="0"/>
                      <a:pt x="97896" y="0"/>
                    </a:cubicBezTo>
                    <a:close/>
                  </a:path>
                </a:pathLst>
              </a:custGeom>
              <a:solidFill>
                <a:srgbClr val="000000">
                  <a:alpha val="0"/>
                </a:srgbClr>
              </a:solidFill>
              <a:ln w="38100" cap="sq">
                <a:solidFill>
                  <a:srgbClr val="C4391D"/>
                </a:solidFill>
                <a:prstDash val="solid"/>
                <a:miter/>
              </a:ln>
            </p:spPr>
            <p:txBody>
              <a:bodyPr/>
              <a:lstStyle/>
              <a:p>
                <a:endParaRPr lang="en-US" dirty="0"/>
              </a:p>
            </p:txBody>
          </p:sp>
          <p:sp>
            <p:nvSpPr>
              <p:cNvPr id="10" name="TextBox 10"/>
              <p:cNvSpPr txBox="1"/>
              <p:nvPr/>
            </p:nvSpPr>
            <p:spPr>
              <a:xfrm>
                <a:off x="18356" y="-36670"/>
                <a:ext cx="159082" cy="142571"/>
              </a:xfrm>
              <a:prstGeom prst="rect">
                <a:avLst/>
              </a:prstGeom>
            </p:spPr>
            <p:txBody>
              <a:bodyPr lIns="45368" tIns="45368" rIns="45368" bIns="45368" rtlCol="0" anchor="ctr"/>
              <a:lstStyle/>
              <a:p>
                <a:pPr algn="ctr">
                  <a:lnSpc>
                    <a:spcPts val="2480"/>
                  </a:lnSpc>
                </a:pPr>
                <a:endParaRPr dirty="0"/>
              </a:p>
            </p:txBody>
          </p:sp>
        </p:grpSp>
      </p:grpSp>
      <p:grpSp>
        <p:nvGrpSpPr>
          <p:cNvPr id="11" name="Group 11"/>
          <p:cNvGrpSpPr/>
          <p:nvPr/>
        </p:nvGrpSpPr>
        <p:grpSpPr>
          <a:xfrm>
            <a:off x="14243545" y="667578"/>
            <a:ext cx="1537313" cy="4698010"/>
            <a:chOff x="0" y="0"/>
            <a:chExt cx="2049751" cy="6264013"/>
          </a:xfrm>
        </p:grpSpPr>
        <p:sp>
          <p:nvSpPr>
            <p:cNvPr id="12" name="Freeform 12"/>
            <p:cNvSpPr/>
            <p:nvPr/>
          </p:nvSpPr>
          <p:spPr>
            <a:xfrm>
              <a:off x="0" y="0"/>
              <a:ext cx="2009244" cy="5176886"/>
            </a:xfrm>
            <a:custGeom>
              <a:avLst/>
              <a:gdLst/>
              <a:ahLst/>
              <a:cxnLst/>
              <a:rect l="l" t="t" r="r" b="b"/>
              <a:pathLst>
                <a:path w="2009244" h="5176886">
                  <a:moveTo>
                    <a:pt x="0" y="0"/>
                  </a:moveTo>
                  <a:lnTo>
                    <a:pt x="2009244" y="0"/>
                  </a:lnTo>
                  <a:lnTo>
                    <a:pt x="2009244" y="5176886"/>
                  </a:lnTo>
                  <a:lnTo>
                    <a:pt x="0" y="5176886"/>
                  </a:lnTo>
                  <a:lnTo>
                    <a:pt x="0" y="0"/>
                  </a:lnTo>
                  <a:close/>
                </a:path>
              </a:pathLst>
            </a:custGeom>
            <a:blipFill>
              <a:blip r:embed="rId5"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13" name="Freeform 13"/>
            <p:cNvSpPr/>
            <p:nvPr/>
          </p:nvSpPr>
          <p:spPr>
            <a:xfrm>
              <a:off x="63602" y="4913243"/>
              <a:ext cx="1986150" cy="1350770"/>
            </a:xfrm>
            <a:custGeom>
              <a:avLst/>
              <a:gdLst/>
              <a:ahLst/>
              <a:cxnLst/>
              <a:rect l="l" t="t" r="r" b="b"/>
              <a:pathLst>
                <a:path w="1986150" h="1350770">
                  <a:moveTo>
                    <a:pt x="0" y="0"/>
                  </a:moveTo>
                  <a:lnTo>
                    <a:pt x="1986149" y="0"/>
                  </a:lnTo>
                  <a:lnTo>
                    <a:pt x="1986149" y="1350770"/>
                  </a:lnTo>
                  <a:lnTo>
                    <a:pt x="0" y="1350770"/>
                  </a:lnTo>
                  <a:lnTo>
                    <a:pt x="0" y="0"/>
                  </a:lnTo>
                  <a:close/>
                </a:path>
              </a:pathLst>
            </a:custGeom>
            <a:blipFill>
              <a:blip r:embed="rId6" cstate="email">
                <a:extLst>
                  <a:ext uri="{28A0092B-C50C-407E-A947-70E740481C1C}">
                    <a14:useLocalDpi xmlns:a14="http://schemas.microsoft.com/office/drawing/2010/main"/>
                  </a:ext>
                </a:extLst>
              </a:blip>
              <a:stretch>
                <a:fillRect/>
              </a:stretch>
            </a:blipFill>
            <a:ln w="14288" cap="sq">
              <a:solidFill>
                <a:srgbClr val="000000"/>
              </a:solidFill>
              <a:prstDash val="solid"/>
              <a:miter/>
            </a:ln>
          </p:spPr>
          <p:txBody>
            <a:bodyPr/>
            <a:lstStyle/>
            <a:p>
              <a:endParaRPr lang="en-US" dirty="0"/>
            </a:p>
          </p:txBody>
        </p:sp>
        <p:grpSp>
          <p:nvGrpSpPr>
            <p:cNvPr id="14" name="Group 14"/>
            <p:cNvGrpSpPr/>
            <p:nvPr/>
          </p:nvGrpSpPr>
          <p:grpSpPr>
            <a:xfrm>
              <a:off x="0" y="5466780"/>
              <a:ext cx="1056676" cy="743775"/>
              <a:chOff x="0" y="0"/>
              <a:chExt cx="173366" cy="122029"/>
            </a:xfrm>
          </p:grpSpPr>
          <p:sp>
            <p:nvSpPr>
              <p:cNvPr id="15" name="Freeform 15"/>
              <p:cNvSpPr/>
              <p:nvPr/>
            </p:nvSpPr>
            <p:spPr>
              <a:xfrm>
                <a:off x="0" y="0"/>
                <a:ext cx="173366" cy="122029"/>
              </a:xfrm>
              <a:custGeom>
                <a:avLst/>
                <a:gdLst/>
                <a:ahLst/>
                <a:cxnLst/>
                <a:rect l="l" t="t" r="r" b="b"/>
                <a:pathLst>
                  <a:path w="173366" h="122029">
                    <a:moveTo>
                      <a:pt x="86683" y="0"/>
                    </a:moveTo>
                    <a:cubicBezTo>
                      <a:pt x="38809" y="0"/>
                      <a:pt x="0" y="27317"/>
                      <a:pt x="0" y="61015"/>
                    </a:cubicBezTo>
                    <a:cubicBezTo>
                      <a:pt x="0" y="94712"/>
                      <a:pt x="38809" y="122029"/>
                      <a:pt x="86683" y="122029"/>
                    </a:cubicBezTo>
                    <a:cubicBezTo>
                      <a:pt x="134557" y="122029"/>
                      <a:pt x="173366" y="94712"/>
                      <a:pt x="173366" y="61015"/>
                    </a:cubicBezTo>
                    <a:cubicBezTo>
                      <a:pt x="173366" y="27317"/>
                      <a:pt x="134557" y="0"/>
                      <a:pt x="86683" y="0"/>
                    </a:cubicBezTo>
                    <a:close/>
                  </a:path>
                </a:pathLst>
              </a:custGeom>
              <a:solidFill>
                <a:srgbClr val="000000">
                  <a:alpha val="0"/>
                </a:srgbClr>
              </a:solidFill>
              <a:ln w="38100" cap="sq">
                <a:solidFill>
                  <a:srgbClr val="C4391D"/>
                </a:solidFill>
                <a:prstDash val="solid"/>
                <a:miter/>
              </a:ln>
            </p:spPr>
            <p:txBody>
              <a:bodyPr/>
              <a:lstStyle/>
              <a:p>
                <a:endParaRPr lang="en-US" dirty="0"/>
              </a:p>
            </p:txBody>
          </p:sp>
          <p:sp>
            <p:nvSpPr>
              <p:cNvPr id="16" name="TextBox 16"/>
              <p:cNvSpPr txBox="1"/>
              <p:nvPr/>
            </p:nvSpPr>
            <p:spPr>
              <a:xfrm>
                <a:off x="16253" y="-36185"/>
                <a:ext cx="140860" cy="146774"/>
              </a:xfrm>
              <a:prstGeom prst="rect">
                <a:avLst/>
              </a:prstGeom>
            </p:spPr>
            <p:txBody>
              <a:bodyPr lIns="71914" tIns="71914" rIns="71914" bIns="71914" rtlCol="0" anchor="ctr"/>
              <a:lstStyle/>
              <a:p>
                <a:pPr algn="ctr">
                  <a:lnSpc>
                    <a:spcPts val="2479"/>
                  </a:lnSpc>
                </a:pPr>
                <a:endParaRPr dirty="0"/>
              </a:p>
            </p:txBody>
          </p:sp>
        </p:grpSp>
      </p:grpSp>
      <p:grpSp>
        <p:nvGrpSpPr>
          <p:cNvPr id="17" name="Group 17"/>
          <p:cNvGrpSpPr/>
          <p:nvPr/>
        </p:nvGrpSpPr>
        <p:grpSpPr>
          <a:xfrm>
            <a:off x="10545456" y="765923"/>
            <a:ext cx="1642496" cy="4255587"/>
            <a:chOff x="0" y="0"/>
            <a:chExt cx="2189994" cy="5674116"/>
          </a:xfrm>
        </p:grpSpPr>
        <p:sp>
          <p:nvSpPr>
            <p:cNvPr id="18" name="Freeform 18"/>
            <p:cNvSpPr/>
            <p:nvPr/>
          </p:nvSpPr>
          <p:spPr>
            <a:xfrm>
              <a:off x="123086" y="0"/>
              <a:ext cx="1919892" cy="4782116"/>
            </a:xfrm>
            <a:custGeom>
              <a:avLst/>
              <a:gdLst/>
              <a:ahLst/>
              <a:cxnLst/>
              <a:rect l="l" t="t" r="r" b="b"/>
              <a:pathLst>
                <a:path w="1919892" h="4782116">
                  <a:moveTo>
                    <a:pt x="0" y="0"/>
                  </a:moveTo>
                  <a:lnTo>
                    <a:pt x="1919892" y="0"/>
                  </a:lnTo>
                  <a:lnTo>
                    <a:pt x="1919892" y="4782116"/>
                  </a:lnTo>
                  <a:lnTo>
                    <a:pt x="0" y="4782116"/>
                  </a:lnTo>
                  <a:lnTo>
                    <a:pt x="0" y="0"/>
                  </a:lnTo>
                  <a:close/>
                </a:path>
              </a:pathLst>
            </a:custGeom>
            <a:blipFill>
              <a:blip r:embed="rId7"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19" name="Freeform 19"/>
            <p:cNvSpPr/>
            <p:nvPr/>
          </p:nvSpPr>
          <p:spPr>
            <a:xfrm>
              <a:off x="0" y="4708224"/>
              <a:ext cx="2189994" cy="965893"/>
            </a:xfrm>
            <a:custGeom>
              <a:avLst/>
              <a:gdLst/>
              <a:ahLst/>
              <a:cxnLst/>
              <a:rect l="l" t="t" r="r" b="b"/>
              <a:pathLst>
                <a:path w="2189994" h="965893">
                  <a:moveTo>
                    <a:pt x="0" y="0"/>
                  </a:moveTo>
                  <a:lnTo>
                    <a:pt x="2189994" y="0"/>
                  </a:lnTo>
                  <a:lnTo>
                    <a:pt x="2189994" y="965892"/>
                  </a:lnTo>
                  <a:lnTo>
                    <a:pt x="0" y="965892"/>
                  </a:lnTo>
                  <a:lnTo>
                    <a:pt x="0" y="0"/>
                  </a:lnTo>
                  <a:close/>
                </a:path>
              </a:pathLst>
            </a:custGeom>
            <a:blipFill>
              <a:blip r:embed="rId8" cstate="email">
                <a:extLst>
                  <a:ext uri="{28A0092B-C50C-407E-A947-70E740481C1C}">
                    <a14:useLocalDpi xmlns:a14="http://schemas.microsoft.com/office/drawing/2010/main"/>
                  </a:ext>
                </a:extLst>
              </a:blip>
              <a:stretch>
                <a:fillRect/>
              </a:stretch>
            </a:blipFill>
            <a:ln w="14288" cap="sq">
              <a:solidFill>
                <a:srgbClr val="000000"/>
              </a:solidFill>
              <a:prstDash val="solid"/>
              <a:miter/>
            </a:ln>
          </p:spPr>
          <p:txBody>
            <a:bodyPr/>
            <a:lstStyle/>
            <a:p>
              <a:endParaRPr lang="en-US" dirty="0"/>
            </a:p>
          </p:txBody>
        </p:sp>
      </p:grpSp>
      <p:grpSp>
        <p:nvGrpSpPr>
          <p:cNvPr id="20" name="Group 20"/>
          <p:cNvGrpSpPr/>
          <p:nvPr/>
        </p:nvGrpSpPr>
        <p:grpSpPr>
          <a:xfrm>
            <a:off x="15357705" y="7637029"/>
            <a:ext cx="4136867" cy="4136867"/>
            <a:chOff x="0" y="0"/>
            <a:chExt cx="812800" cy="812800"/>
          </a:xfrm>
        </p:grpSpPr>
        <p:sp>
          <p:nvSpPr>
            <p:cNvPr id="21" name="Freeform 21"/>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000000">
                <a:alpha val="0"/>
              </a:srgbClr>
            </a:solidFill>
            <a:ln w="1676400" cap="sq">
              <a:solidFill>
                <a:srgbClr val="F6F6F6"/>
              </a:solidFill>
              <a:prstDash val="solid"/>
              <a:miter/>
            </a:ln>
          </p:spPr>
          <p:txBody>
            <a:bodyPr/>
            <a:lstStyle/>
            <a:p>
              <a:endParaRPr lang="en-US" dirty="0"/>
            </a:p>
          </p:txBody>
        </p:sp>
        <p:sp>
          <p:nvSpPr>
            <p:cNvPr id="22" name="TextBox 22"/>
            <p:cNvSpPr txBox="1"/>
            <p:nvPr/>
          </p:nvSpPr>
          <p:spPr>
            <a:xfrm>
              <a:off x="76200" y="28575"/>
              <a:ext cx="660400" cy="708025"/>
            </a:xfrm>
            <a:prstGeom prst="rect">
              <a:avLst/>
            </a:prstGeom>
          </p:spPr>
          <p:txBody>
            <a:bodyPr lIns="50800" tIns="50800" rIns="50800" bIns="50800" rtlCol="0" anchor="ctr"/>
            <a:lstStyle/>
            <a:p>
              <a:pPr algn="ctr">
                <a:lnSpc>
                  <a:spcPts val="2479"/>
                </a:lnSpc>
              </a:pPr>
              <a:endParaRPr dirty="0"/>
            </a:p>
          </p:txBody>
        </p:sp>
      </p:grpSp>
      <p:sp>
        <p:nvSpPr>
          <p:cNvPr id="23" name="Freeform 23"/>
          <p:cNvSpPr/>
          <p:nvPr/>
        </p:nvSpPr>
        <p:spPr>
          <a:xfrm>
            <a:off x="14141369" y="6132520"/>
            <a:ext cx="1767472" cy="2454898"/>
          </a:xfrm>
          <a:custGeom>
            <a:avLst/>
            <a:gdLst/>
            <a:ahLst/>
            <a:cxnLst/>
            <a:rect l="l" t="t" r="r" b="b"/>
            <a:pathLst>
              <a:path w="1767472" h="2454898">
                <a:moveTo>
                  <a:pt x="0" y="0"/>
                </a:moveTo>
                <a:lnTo>
                  <a:pt x="1767472" y="0"/>
                </a:lnTo>
                <a:lnTo>
                  <a:pt x="1767472" y="2454898"/>
                </a:lnTo>
                <a:lnTo>
                  <a:pt x="0" y="2454898"/>
                </a:lnTo>
                <a:lnTo>
                  <a:pt x="0" y="0"/>
                </a:lnTo>
                <a:close/>
              </a:path>
            </a:pathLst>
          </a:custGeom>
          <a:blipFill>
            <a:blip r:embed="rId9"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24" name="Freeform 24"/>
          <p:cNvSpPr/>
          <p:nvPr/>
        </p:nvSpPr>
        <p:spPr>
          <a:xfrm>
            <a:off x="15908841" y="6348867"/>
            <a:ext cx="1395221" cy="3587363"/>
          </a:xfrm>
          <a:custGeom>
            <a:avLst/>
            <a:gdLst/>
            <a:ahLst/>
            <a:cxnLst/>
            <a:rect l="l" t="t" r="r" b="b"/>
            <a:pathLst>
              <a:path w="1395221" h="3587363">
                <a:moveTo>
                  <a:pt x="0" y="0"/>
                </a:moveTo>
                <a:lnTo>
                  <a:pt x="1395221" y="0"/>
                </a:lnTo>
                <a:lnTo>
                  <a:pt x="1395221" y="3587364"/>
                </a:lnTo>
                <a:lnTo>
                  <a:pt x="0" y="3587364"/>
                </a:lnTo>
                <a:lnTo>
                  <a:pt x="0" y="0"/>
                </a:lnTo>
                <a:close/>
              </a:path>
            </a:pathLst>
          </a:custGeom>
          <a:blipFill>
            <a:blip r:embed="rId10" cstate="email">
              <a:extLst>
                <a:ext uri="{28A0092B-C50C-407E-A947-70E740481C1C}">
                  <a14:useLocalDpi xmlns:a14="http://schemas.microsoft.com/office/drawing/2010/main"/>
                </a:ext>
              </a:extLst>
            </a:blip>
            <a:stretch>
              <a:fillRect/>
            </a:stretch>
          </a:blipFill>
          <a:ln cap="sq">
            <a:noFill/>
            <a:prstDash val="solid"/>
            <a:miter/>
          </a:ln>
        </p:spPr>
        <p:txBody>
          <a:bodyPr/>
          <a:lstStyle/>
          <a:p>
            <a:endParaRPr lang="en-US" dirty="0"/>
          </a:p>
        </p:txBody>
      </p:sp>
      <p:sp>
        <p:nvSpPr>
          <p:cNvPr id="25" name="Freeform 25"/>
          <p:cNvSpPr/>
          <p:nvPr/>
        </p:nvSpPr>
        <p:spPr>
          <a:xfrm>
            <a:off x="17304062" y="6348867"/>
            <a:ext cx="707781" cy="3587363"/>
          </a:xfrm>
          <a:custGeom>
            <a:avLst/>
            <a:gdLst/>
            <a:ahLst/>
            <a:cxnLst/>
            <a:rect l="l" t="t" r="r" b="b"/>
            <a:pathLst>
              <a:path w="707781" h="3587363">
                <a:moveTo>
                  <a:pt x="0" y="0"/>
                </a:moveTo>
                <a:lnTo>
                  <a:pt x="707782" y="0"/>
                </a:lnTo>
                <a:lnTo>
                  <a:pt x="707782" y="3587364"/>
                </a:lnTo>
                <a:lnTo>
                  <a:pt x="0" y="3587364"/>
                </a:lnTo>
                <a:lnTo>
                  <a:pt x="0" y="0"/>
                </a:lnTo>
                <a:close/>
              </a:path>
            </a:pathLst>
          </a:custGeom>
          <a:blipFill>
            <a:blip r:embed="rId11"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26" name="Freeform 26"/>
          <p:cNvSpPr/>
          <p:nvPr/>
        </p:nvSpPr>
        <p:spPr>
          <a:xfrm>
            <a:off x="15908841" y="6402819"/>
            <a:ext cx="2103003" cy="282303"/>
          </a:xfrm>
          <a:custGeom>
            <a:avLst/>
            <a:gdLst/>
            <a:ahLst/>
            <a:cxnLst/>
            <a:rect l="l" t="t" r="r" b="b"/>
            <a:pathLst>
              <a:path w="2103003" h="282303">
                <a:moveTo>
                  <a:pt x="0" y="0"/>
                </a:moveTo>
                <a:lnTo>
                  <a:pt x="2103003" y="0"/>
                </a:lnTo>
                <a:lnTo>
                  <a:pt x="2103003" y="282302"/>
                </a:lnTo>
                <a:lnTo>
                  <a:pt x="0" y="282302"/>
                </a:lnTo>
                <a:lnTo>
                  <a:pt x="0" y="0"/>
                </a:lnTo>
                <a:close/>
              </a:path>
            </a:pathLst>
          </a:custGeom>
          <a:blipFill>
            <a:blip r:embed="rId12" cstate="email">
              <a:extLst>
                <a:ext uri="{28A0092B-C50C-407E-A947-70E740481C1C}">
                  <a14:useLocalDpi xmlns:a14="http://schemas.microsoft.com/office/drawing/2010/main"/>
                </a:ext>
              </a:extLst>
            </a:blip>
            <a:stretch>
              <a:fillRect/>
            </a:stretch>
          </a:blipFill>
        </p:spPr>
        <p:txBody>
          <a:bodyPr/>
          <a:lstStyle/>
          <a:p>
            <a:endParaRPr lang="en-US" dirty="0"/>
          </a:p>
        </p:txBody>
      </p:sp>
      <p:grpSp>
        <p:nvGrpSpPr>
          <p:cNvPr id="27" name="Group 27"/>
          <p:cNvGrpSpPr/>
          <p:nvPr/>
        </p:nvGrpSpPr>
        <p:grpSpPr>
          <a:xfrm>
            <a:off x="15899872" y="6348867"/>
            <a:ext cx="2111971" cy="3602663"/>
            <a:chOff x="0" y="0"/>
            <a:chExt cx="553877" cy="944820"/>
          </a:xfrm>
        </p:grpSpPr>
        <p:sp>
          <p:nvSpPr>
            <p:cNvPr id="28" name="Freeform 28"/>
            <p:cNvSpPr/>
            <p:nvPr/>
          </p:nvSpPr>
          <p:spPr>
            <a:xfrm>
              <a:off x="0" y="0"/>
              <a:ext cx="553877" cy="944820"/>
            </a:xfrm>
            <a:custGeom>
              <a:avLst/>
              <a:gdLst/>
              <a:ahLst/>
              <a:cxnLst/>
              <a:rect l="l" t="t" r="r" b="b"/>
              <a:pathLst>
                <a:path w="553877" h="944820">
                  <a:moveTo>
                    <a:pt x="0" y="0"/>
                  </a:moveTo>
                  <a:lnTo>
                    <a:pt x="553877" y="0"/>
                  </a:lnTo>
                  <a:lnTo>
                    <a:pt x="553877" y="944820"/>
                  </a:lnTo>
                  <a:lnTo>
                    <a:pt x="0" y="944820"/>
                  </a:lnTo>
                  <a:close/>
                </a:path>
              </a:pathLst>
            </a:custGeom>
            <a:solidFill>
              <a:srgbClr val="000000">
                <a:alpha val="0"/>
              </a:srgbClr>
            </a:solidFill>
            <a:ln w="14288" cap="sq">
              <a:solidFill>
                <a:srgbClr val="000000"/>
              </a:solidFill>
              <a:prstDash val="solid"/>
              <a:miter/>
            </a:ln>
          </p:spPr>
          <p:txBody>
            <a:bodyPr/>
            <a:lstStyle/>
            <a:p>
              <a:endParaRPr lang="en-US" dirty="0"/>
            </a:p>
          </p:txBody>
        </p:sp>
        <p:sp>
          <p:nvSpPr>
            <p:cNvPr id="29" name="TextBox 29"/>
            <p:cNvSpPr txBox="1"/>
            <p:nvPr/>
          </p:nvSpPr>
          <p:spPr>
            <a:xfrm>
              <a:off x="0" y="-47625"/>
              <a:ext cx="553877" cy="992445"/>
            </a:xfrm>
            <a:prstGeom prst="rect">
              <a:avLst/>
            </a:prstGeom>
          </p:spPr>
          <p:txBody>
            <a:bodyPr lIns="50800" tIns="50800" rIns="50800" bIns="50800" rtlCol="0" anchor="ctr"/>
            <a:lstStyle/>
            <a:p>
              <a:pPr algn="ctr">
                <a:lnSpc>
                  <a:spcPts val="2479"/>
                </a:lnSpc>
              </a:pPr>
              <a:endParaRPr dirty="0"/>
            </a:p>
          </p:txBody>
        </p:sp>
      </p:grpSp>
      <p:sp>
        <p:nvSpPr>
          <p:cNvPr id="30" name="Freeform 30"/>
          <p:cNvSpPr/>
          <p:nvPr/>
        </p:nvSpPr>
        <p:spPr>
          <a:xfrm>
            <a:off x="14112969" y="8587418"/>
            <a:ext cx="1795872" cy="1341764"/>
          </a:xfrm>
          <a:custGeom>
            <a:avLst/>
            <a:gdLst/>
            <a:ahLst/>
            <a:cxnLst/>
            <a:rect l="l" t="t" r="r" b="b"/>
            <a:pathLst>
              <a:path w="1795872" h="1341764">
                <a:moveTo>
                  <a:pt x="0" y="0"/>
                </a:moveTo>
                <a:lnTo>
                  <a:pt x="1795872" y="0"/>
                </a:lnTo>
                <a:lnTo>
                  <a:pt x="1795872" y="1341764"/>
                </a:lnTo>
                <a:lnTo>
                  <a:pt x="0" y="1341764"/>
                </a:lnTo>
                <a:lnTo>
                  <a:pt x="0" y="0"/>
                </a:lnTo>
                <a:close/>
              </a:path>
            </a:pathLst>
          </a:custGeom>
          <a:blipFill>
            <a:blip r:embed="rId13" cstate="email">
              <a:extLst>
                <a:ext uri="{28A0092B-C50C-407E-A947-70E740481C1C}">
                  <a14:useLocalDpi xmlns:a14="http://schemas.microsoft.com/office/drawing/2010/main"/>
                </a:ext>
              </a:extLst>
            </a:blip>
            <a:stretch>
              <a:fillRect/>
            </a:stretch>
          </a:blipFill>
        </p:spPr>
        <p:txBody>
          <a:bodyPr/>
          <a:lstStyle/>
          <a:p>
            <a:endParaRPr lang="en-US" dirty="0"/>
          </a:p>
        </p:txBody>
      </p:sp>
      <p:grpSp>
        <p:nvGrpSpPr>
          <p:cNvPr id="31" name="Group 31"/>
          <p:cNvGrpSpPr/>
          <p:nvPr/>
        </p:nvGrpSpPr>
        <p:grpSpPr>
          <a:xfrm>
            <a:off x="15899872" y="9100584"/>
            <a:ext cx="732834" cy="157716"/>
            <a:chOff x="0" y="0"/>
            <a:chExt cx="193010" cy="41538"/>
          </a:xfrm>
        </p:grpSpPr>
        <p:sp>
          <p:nvSpPr>
            <p:cNvPr id="32" name="Freeform 32"/>
            <p:cNvSpPr/>
            <p:nvPr/>
          </p:nvSpPr>
          <p:spPr>
            <a:xfrm>
              <a:off x="0" y="0"/>
              <a:ext cx="193010" cy="41538"/>
            </a:xfrm>
            <a:custGeom>
              <a:avLst/>
              <a:gdLst/>
              <a:ahLst/>
              <a:cxnLst/>
              <a:rect l="l" t="t" r="r" b="b"/>
              <a:pathLst>
                <a:path w="193010" h="41538">
                  <a:moveTo>
                    <a:pt x="20769" y="0"/>
                  </a:moveTo>
                  <a:lnTo>
                    <a:pt x="172240" y="0"/>
                  </a:lnTo>
                  <a:cubicBezTo>
                    <a:pt x="183711" y="0"/>
                    <a:pt x="193010" y="9299"/>
                    <a:pt x="193010" y="20769"/>
                  </a:cubicBezTo>
                  <a:lnTo>
                    <a:pt x="193010" y="20769"/>
                  </a:lnTo>
                  <a:cubicBezTo>
                    <a:pt x="193010" y="32240"/>
                    <a:pt x="183711" y="41538"/>
                    <a:pt x="172240" y="41538"/>
                  </a:cubicBezTo>
                  <a:lnTo>
                    <a:pt x="20769" y="41538"/>
                  </a:lnTo>
                  <a:cubicBezTo>
                    <a:pt x="9299" y="41538"/>
                    <a:pt x="0" y="32240"/>
                    <a:pt x="0" y="20769"/>
                  </a:cubicBezTo>
                  <a:lnTo>
                    <a:pt x="0" y="20769"/>
                  </a:lnTo>
                  <a:cubicBezTo>
                    <a:pt x="0" y="9299"/>
                    <a:pt x="9299" y="0"/>
                    <a:pt x="20769" y="0"/>
                  </a:cubicBezTo>
                  <a:close/>
                </a:path>
              </a:pathLst>
            </a:custGeom>
            <a:solidFill>
              <a:srgbClr val="FFC736">
                <a:alpha val="26667"/>
              </a:srgbClr>
            </a:solidFill>
            <a:ln w="66675" cap="rnd">
              <a:solidFill>
                <a:srgbClr val="FFC736">
                  <a:alpha val="26667"/>
                </a:srgbClr>
              </a:solidFill>
              <a:prstDash val="solid"/>
              <a:round/>
            </a:ln>
          </p:spPr>
          <p:txBody>
            <a:bodyPr/>
            <a:lstStyle/>
            <a:p>
              <a:endParaRPr lang="en-US" dirty="0"/>
            </a:p>
          </p:txBody>
        </p:sp>
        <p:sp>
          <p:nvSpPr>
            <p:cNvPr id="33" name="TextBox 33"/>
            <p:cNvSpPr txBox="1"/>
            <p:nvPr/>
          </p:nvSpPr>
          <p:spPr>
            <a:xfrm>
              <a:off x="0" y="-47625"/>
              <a:ext cx="193010" cy="89163"/>
            </a:xfrm>
            <a:prstGeom prst="rect">
              <a:avLst/>
            </a:prstGeom>
          </p:spPr>
          <p:txBody>
            <a:bodyPr lIns="50800" tIns="50800" rIns="50800" bIns="50800" rtlCol="0" anchor="ctr"/>
            <a:lstStyle/>
            <a:p>
              <a:pPr algn="ctr">
                <a:lnSpc>
                  <a:spcPts val="2479"/>
                </a:lnSpc>
              </a:pPr>
              <a:endParaRPr dirty="0"/>
            </a:p>
          </p:txBody>
        </p:sp>
      </p:grpSp>
      <p:sp>
        <p:nvSpPr>
          <p:cNvPr id="34" name="Freeform 34"/>
          <p:cNvSpPr/>
          <p:nvPr/>
        </p:nvSpPr>
        <p:spPr>
          <a:xfrm>
            <a:off x="15117279" y="8142549"/>
            <a:ext cx="663580" cy="677031"/>
          </a:xfrm>
          <a:custGeom>
            <a:avLst/>
            <a:gdLst/>
            <a:ahLst/>
            <a:cxnLst/>
            <a:rect l="l" t="t" r="r" b="b"/>
            <a:pathLst>
              <a:path w="663580" h="677031">
                <a:moveTo>
                  <a:pt x="0" y="0"/>
                </a:moveTo>
                <a:lnTo>
                  <a:pt x="663579" y="0"/>
                </a:lnTo>
                <a:lnTo>
                  <a:pt x="663579" y="677031"/>
                </a:lnTo>
                <a:lnTo>
                  <a:pt x="0" y="677031"/>
                </a:lnTo>
                <a:lnTo>
                  <a:pt x="0" y="0"/>
                </a:lnTo>
                <a:close/>
              </a:path>
            </a:pathLst>
          </a:custGeom>
          <a:blipFill>
            <a:blip r:embed="rId14"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35" name="Freeform 35"/>
          <p:cNvSpPr/>
          <p:nvPr/>
        </p:nvSpPr>
        <p:spPr>
          <a:xfrm>
            <a:off x="13113866" y="6498368"/>
            <a:ext cx="1529534" cy="695902"/>
          </a:xfrm>
          <a:custGeom>
            <a:avLst/>
            <a:gdLst/>
            <a:ahLst/>
            <a:cxnLst/>
            <a:rect l="l" t="t" r="r" b="b"/>
            <a:pathLst>
              <a:path w="1529534" h="695902">
                <a:moveTo>
                  <a:pt x="0" y="0"/>
                </a:moveTo>
                <a:lnTo>
                  <a:pt x="1529535" y="0"/>
                </a:lnTo>
                <a:lnTo>
                  <a:pt x="1529535" y="695902"/>
                </a:lnTo>
                <a:lnTo>
                  <a:pt x="0" y="695902"/>
                </a:lnTo>
                <a:lnTo>
                  <a:pt x="0" y="0"/>
                </a:lnTo>
                <a:close/>
              </a:path>
            </a:pathLst>
          </a:custGeom>
          <a:blipFill>
            <a:blip r:embed="rId15" cstate="email">
              <a:extLst>
                <a:ext uri="{28A0092B-C50C-407E-A947-70E740481C1C}">
                  <a14:useLocalDpi xmlns:a14="http://schemas.microsoft.com/office/drawing/2010/main"/>
                </a:ext>
              </a:extLst>
            </a:blip>
            <a:stretch>
              <a:fillRect/>
            </a:stretch>
          </a:blipFill>
          <a:ln w="14288" cap="sq">
            <a:solidFill>
              <a:srgbClr val="000000"/>
            </a:solidFill>
            <a:prstDash val="solid"/>
            <a:miter/>
          </a:ln>
        </p:spPr>
        <p:txBody>
          <a:bodyPr/>
          <a:lstStyle/>
          <a:p>
            <a:endParaRPr lang="en-US" dirty="0"/>
          </a:p>
        </p:txBody>
      </p:sp>
      <p:sp>
        <p:nvSpPr>
          <p:cNvPr id="36" name="Freeform 36"/>
          <p:cNvSpPr/>
          <p:nvPr/>
        </p:nvSpPr>
        <p:spPr>
          <a:xfrm>
            <a:off x="13113866" y="8429250"/>
            <a:ext cx="1529534" cy="671334"/>
          </a:xfrm>
          <a:custGeom>
            <a:avLst/>
            <a:gdLst/>
            <a:ahLst/>
            <a:cxnLst/>
            <a:rect l="l" t="t" r="r" b="b"/>
            <a:pathLst>
              <a:path w="1529534" h="671334">
                <a:moveTo>
                  <a:pt x="0" y="0"/>
                </a:moveTo>
                <a:lnTo>
                  <a:pt x="1529535" y="0"/>
                </a:lnTo>
                <a:lnTo>
                  <a:pt x="1529535" y="671334"/>
                </a:lnTo>
                <a:lnTo>
                  <a:pt x="0" y="671334"/>
                </a:lnTo>
                <a:lnTo>
                  <a:pt x="0" y="0"/>
                </a:lnTo>
                <a:close/>
              </a:path>
            </a:pathLst>
          </a:custGeom>
          <a:blipFill>
            <a:blip r:embed="rId16" cstate="email">
              <a:extLst>
                <a:ext uri="{28A0092B-C50C-407E-A947-70E740481C1C}">
                  <a14:useLocalDpi xmlns:a14="http://schemas.microsoft.com/office/drawing/2010/main"/>
                </a:ext>
              </a:extLst>
            </a:blip>
            <a:stretch>
              <a:fillRect/>
            </a:stretch>
          </a:blipFill>
          <a:ln w="14288" cap="sq">
            <a:solidFill>
              <a:srgbClr val="000000"/>
            </a:solidFill>
            <a:prstDash val="solid"/>
            <a:miter/>
          </a:ln>
        </p:spPr>
        <p:txBody>
          <a:bodyPr/>
          <a:lstStyle/>
          <a:p>
            <a:endParaRPr lang="en-US" dirty="0"/>
          </a:p>
        </p:txBody>
      </p:sp>
      <p:grpSp>
        <p:nvGrpSpPr>
          <p:cNvPr id="37" name="Group 37"/>
          <p:cNvGrpSpPr/>
          <p:nvPr/>
        </p:nvGrpSpPr>
        <p:grpSpPr>
          <a:xfrm>
            <a:off x="7390470" y="1526968"/>
            <a:ext cx="2600884" cy="2766971"/>
            <a:chOff x="0" y="0"/>
            <a:chExt cx="3467846" cy="3689294"/>
          </a:xfrm>
        </p:grpSpPr>
        <p:sp>
          <p:nvSpPr>
            <p:cNvPr id="38" name="Freeform 38"/>
            <p:cNvSpPr/>
            <p:nvPr/>
          </p:nvSpPr>
          <p:spPr>
            <a:xfrm>
              <a:off x="0" y="0"/>
              <a:ext cx="3058000" cy="3689294"/>
            </a:xfrm>
            <a:custGeom>
              <a:avLst/>
              <a:gdLst/>
              <a:ahLst/>
              <a:cxnLst/>
              <a:rect l="l" t="t" r="r" b="b"/>
              <a:pathLst>
                <a:path w="3058000" h="3689294">
                  <a:moveTo>
                    <a:pt x="0" y="0"/>
                  </a:moveTo>
                  <a:lnTo>
                    <a:pt x="3058000" y="0"/>
                  </a:lnTo>
                  <a:lnTo>
                    <a:pt x="3058000" y="3689294"/>
                  </a:lnTo>
                  <a:lnTo>
                    <a:pt x="0" y="3689294"/>
                  </a:lnTo>
                  <a:lnTo>
                    <a:pt x="0" y="0"/>
                  </a:lnTo>
                  <a:close/>
                </a:path>
              </a:pathLst>
            </a:custGeom>
            <a:blipFill>
              <a:blip r:embed="rId17"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39" name="Freeform 39"/>
            <p:cNvSpPr/>
            <p:nvPr/>
          </p:nvSpPr>
          <p:spPr>
            <a:xfrm>
              <a:off x="2041775" y="1442699"/>
              <a:ext cx="1426071" cy="1804713"/>
            </a:xfrm>
            <a:custGeom>
              <a:avLst/>
              <a:gdLst/>
              <a:ahLst/>
              <a:cxnLst/>
              <a:rect l="l" t="t" r="r" b="b"/>
              <a:pathLst>
                <a:path w="1426071" h="1804713">
                  <a:moveTo>
                    <a:pt x="0" y="0"/>
                  </a:moveTo>
                  <a:lnTo>
                    <a:pt x="1426071" y="0"/>
                  </a:lnTo>
                  <a:lnTo>
                    <a:pt x="1426071" y="1804713"/>
                  </a:lnTo>
                  <a:lnTo>
                    <a:pt x="0" y="1804713"/>
                  </a:lnTo>
                  <a:lnTo>
                    <a:pt x="0" y="0"/>
                  </a:lnTo>
                  <a:close/>
                </a:path>
              </a:pathLst>
            </a:custGeom>
            <a:blipFill>
              <a:blip r:embed="rId18" cstate="email">
                <a:extLst>
                  <a:ext uri="{28A0092B-C50C-407E-A947-70E740481C1C}">
                    <a14:useLocalDpi xmlns:a14="http://schemas.microsoft.com/office/drawing/2010/main"/>
                  </a:ext>
                </a:extLst>
              </a:blip>
              <a:stretch>
                <a:fillRect/>
              </a:stretch>
            </a:blipFill>
            <a:ln w="14288" cap="sq">
              <a:solidFill>
                <a:srgbClr val="000000"/>
              </a:solidFill>
              <a:prstDash val="solid"/>
              <a:miter/>
            </a:ln>
          </p:spPr>
          <p:txBody>
            <a:bodyPr/>
            <a:lstStyle/>
            <a:p>
              <a:endParaRPr lang="en-US" dirty="0"/>
            </a:p>
          </p:txBody>
        </p:sp>
      </p:grpSp>
      <p:grpSp>
        <p:nvGrpSpPr>
          <p:cNvPr id="40" name="Group 40"/>
          <p:cNvGrpSpPr/>
          <p:nvPr/>
        </p:nvGrpSpPr>
        <p:grpSpPr>
          <a:xfrm>
            <a:off x="6867092" y="4230520"/>
            <a:ext cx="3254219" cy="2052158"/>
            <a:chOff x="0" y="0"/>
            <a:chExt cx="4338959" cy="2736211"/>
          </a:xfrm>
        </p:grpSpPr>
        <p:sp>
          <p:nvSpPr>
            <p:cNvPr id="41" name="Freeform 41"/>
            <p:cNvSpPr/>
            <p:nvPr/>
          </p:nvSpPr>
          <p:spPr>
            <a:xfrm>
              <a:off x="0" y="0"/>
              <a:ext cx="2736211" cy="2736211"/>
            </a:xfrm>
            <a:custGeom>
              <a:avLst/>
              <a:gdLst/>
              <a:ahLst/>
              <a:cxnLst/>
              <a:rect l="l" t="t" r="r" b="b"/>
              <a:pathLst>
                <a:path w="2736211" h="2736211">
                  <a:moveTo>
                    <a:pt x="0" y="0"/>
                  </a:moveTo>
                  <a:lnTo>
                    <a:pt x="2736211" y="0"/>
                  </a:lnTo>
                  <a:lnTo>
                    <a:pt x="2736211" y="2736211"/>
                  </a:lnTo>
                  <a:lnTo>
                    <a:pt x="0" y="2736211"/>
                  </a:lnTo>
                  <a:lnTo>
                    <a:pt x="0" y="0"/>
                  </a:lnTo>
                  <a:close/>
                </a:path>
              </a:pathLst>
            </a:custGeom>
            <a:blipFill>
              <a:blip r:embed="rId19"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42" name="Freeform 42"/>
            <p:cNvSpPr/>
            <p:nvPr/>
          </p:nvSpPr>
          <p:spPr>
            <a:xfrm>
              <a:off x="2385705" y="1054655"/>
              <a:ext cx="1953254" cy="1095428"/>
            </a:xfrm>
            <a:custGeom>
              <a:avLst/>
              <a:gdLst/>
              <a:ahLst/>
              <a:cxnLst/>
              <a:rect l="l" t="t" r="r" b="b"/>
              <a:pathLst>
                <a:path w="1953254" h="1095428">
                  <a:moveTo>
                    <a:pt x="0" y="0"/>
                  </a:moveTo>
                  <a:lnTo>
                    <a:pt x="1953254" y="0"/>
                  </a:lnTo>
                  <a:lnTo>
                    <a:pt x="1953254" y="1095428"/>
                  </a:lnTo>
                  <a:lnTo>
                    <a:pt x="0" y="1095428"/>
                  </a:lnTo>
                  <a:lnTo>
                    <a:pt x="0" y="0"/>
                  </a:lnTo>
                  <a:close/>
                </a:path>
              </a:pathLst>
            </a:custGeom>
            <a:blipFill>
              <a:blip r:embed="rId20" cstate="email">
                <a:extLst>
                  <a:ext uri="{28A0092B-C50C-407E-A947-70E740481C1C}">
                    <a14:useLocalDpi xmlns:a14="http://schemas.microsoft.com/office/drawing/2010/main"/>
                  </a:ext>
                </a:extLst>
              </a:blip>
              <a:stretch>
                <a:fillRect/>
              </a:stretch>
            </a:blipFill>
            <a:ln w="14288" cap="sq">
              <a:solidFill>
                <a:srgbClr val="000000"/>
              </a:solidFill>
              <a:prstDash val="solid"/>
              <a:miter/>
            </a:ln>
          </p:spPr>
          <p:txBody>
            <a:bodyPr/>
            <a:lstStyle/>
            <a:p>
              <a:endParaRPr lang="en-US" dirty="0"/>
            </a:p>
          </p:txBody>
        </p:sp>
        <p:grpSp>
          <p:nvGrpSpPr>
            <p:cNvPr id="43" name="Group 43"/>
            <p:cNvGrpSpPr/>
            <p:nvPr/>
          </p:nvGrpSpPr>
          <p:grpSpPr>
            <a:xfrm>
              <a:off x="2237070" y="1523530"/>
              <a:ext cx="968679" cy="626552"/>
              <a:chOff x="0" y="0"/>
              <a:chExt cx="188662" cy="122029"/>
            </a:xfrm>
          </p:grpSpPr>
          <p:sp>
            <p:nvSpPr>
              <p:cNvPr id="44" name="Freeform 44"/>
              <p:cNvSpPr/>
              <p:nvPr/>
            </p:nvSpPr>
            <p:spPr>
              <a:xfrm>
                <a:off x="0" y="0"/>
                <a:ext cx="188662" cy="122029"/>
              </a:xfrm>
              <a:custGeom>
                <a:avLst/>
                <a:gdLst/>
                <a:ahLst/>
                <a:cxnLst/>
                <a:rect l="l" t="t" r="r" b="b"/>
                <a:pathLst>
                  <a:path w="188662" h="122029">
                    <a:moveTo>
                      <a:pt x="94331" y="0"/>
                    </a:moveTo>
                    <a:cubicBezTo>
                      <a:pt x="42234" y="0"/>
                      <a:pt x="0" y="27317"/>
                      <a:pt x="0" y="61015"/>
                    </a:cubicBezTo>
                    <a:cubicBezTo>
                      <a:pt x="0" y="94712"/>
                      <a:pt x="42234" y="122029"/>
                      <a:pt x="94331" y="122029"/>
                    </a:cubicBezTo>
                    <a:cubicBezTo>
                      <a:pt x="146429" y="122029"/>
                      <a:pt x="188662" y="94712"/>
                      <a:pt x="188662" y="61015"/>
                    </a:cubicBezTo>
                    <a:cubicBezTo>
                      <a:pt x="188662" y="27317"/>
                      <a:pt x="146429" y="0"/>
                      <a:pt x="94331" y="0"/>
                    </a:cubicBezTo>
                    <a:close/>
                  </a:path>
                </a:pathLst>
              </a:custGeom>
              <a:solidFill>
                <a:srgbClr val="000000">
                  <a:alpha val="0"/>
                </a:srgbClr>
              </a:solidFill>
              <a:ln w="47625" cap="sq">
                <a:solidFill>
                  <a:srgbClr val="C4391D"/>
                </a:solidFill>
                <a:prstDash val="solid"/>
                <a:miter/>
              </a:ln>
            </p:spPr>
            <p:txBody>
              <a:bodyPr/>
              <a:lstStyle/>
              <a:p>
                <a:endParaRPr lang="en-US" dirty="0"/>
              </a:p>
            </p:txBody>
          </p:sp>
          <p:sp>
            <p:nvSpPr>
              <p:cNvPr id="45" name="TextBox 45"/>
              <p:cNvSpPr txBox="1"/>
              <p:nvPr/>
            </p:nvSpPr>
            <p:spPr>
              <a:xfrm>
                <a:off x="17687" y="-36185"/>
                <a:ext cx="153288" cy="146774"/>
              </a:xfrm>
              <a:prstGeom prst="rect">
                <a:avLst/>
              </a:prstGeom>
            </p:spPr>
            <p:txBody>
              <a:bodyPr lIns="51522" tIns="51522" rIns="51522" bIns="51522" rtlCol="0" anchor="ctr"/>
              <a:lstStyle/>
              <a:p>
                <a:pPr algn="ctr">
                  <a:lnSpc>
                    <a:spcPts val="2479"/>
                  </a:lnSpc>
                </a:pPr>
                <a:endParaRPr dirty="0"/>
              </a:p>
            </p:txBody>
          </p:sp>
        </p:grpSp>
      </p:grpSp>
      <p:sp>
        <p:nvSpPr>
          <p:cNvPr id="46" name="Freeform 46"/>
          <p:cNvSpPr/>
          <p:nvPr/>
        </p:nvSpPr>
        <p:spPr>
          <a:xfrm>
            <a:off x="7484990" y="7355892"/>
            <a:ext cx="3881714" cy="2310781"/>
          </a:xfrm>
          <a:custGeom>
            <a:avLst/>
            <a:gdLst/>
            <a:ahLst/>
            <a:cxnLst/>
            <a:rect l="l" t="t" r="r" b="b"/>
            <a:pathLst>
              <a:path w="3881714" h="2310781">
                <a:moveTo>
                  <a:pt x="0" y="0"/>
                </a:moveTo>
                <a:lnTo>
                  <a:pt x="3881714" y="0"/>
                </a:lnTo>
                <a:lnTo>
                  <a:pt x="3881714" y="2310781"/>
                </a:lnTo>
                <a:lnTo>
                  <a:pt x="0" y="2310781"/>
                </a:lnTo>
                <a:lnTo>
                  <a:pt x="0" y="0"/>
                </a:lnTo>
                <a:close/>
              </a:path>
            </a:pathLst>
          </a:custGeom>
          <a:blipFill>
            <a:blip r:embed="rId21"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47" name="Freeform 47"/>
          <p:cNvSpPr/>
          <p:nvPr/>
        </p:nvSpPr>
        <p:spPr>
          <a:xfrm>
            <a:off x="8920445" y="6038880"/>
            <a:ext cx="3881714" cy="2310781"/>
          </a:xfrm>
          <a:custGeom>
            <a:avLst/>
            <a:gdLst/>
            <a:ahLst/>
            <a:cxnLst/>
            <a:rect l="l" t="t" r="r" b="b"/>
            <a:pathLst>
              <a:path w="3881714" h="2310781">
                <a:moveTo>
                  <a:pt x="0" y="0"/>
                </a:moveTo>
                <a:lnTo>
                  <a:pt x="3881713" y="0"/>
                </a:lnTo>
                <a:lnTo>
                  <a:pt x="3881713" y="2310781"/>
                </a:lnTo>
                <a:lnTo>
                  <a:pt x="0" y="2310781"/>
                </a:lnTo>
                <a:lnTo>
                  <a:pt x="0" y="0"/>
                </a:lnTo>
                <a:close/>
              </a:path>
            </a:pathLst>
          </a:custGeom>
          <a:blipFill>
            <a:blip r:embed="rId22"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48" name="TextBox 48"/>
          <p:cNvSpPr txBox="1"/>
          <p:nvPr/>
        </p:nvSpPr>
        <p:spPr>
          <a:xfrm>
            <a:off x="1028700" y="3239204"/>
            <a:ext cx="6029706" cy="611505"/>
          </a:xfrm>
          <a:prstGeom prst="rect">
            <a:avLst/>
          </a:prstGeom>
        </p:spPr>
        <p:txBody>
          <a:bodyPr lIns="0" tIns="0" rIns="0" bIns="0" rtlCol="0" anchor="t">
            <a:spAutoFit/>
          </a:bodyPr>
          <a:lstStyle/>
          <a:p>
            <a:pPr marL="388623" lvl="1" indent="-194312">
              <a:lnSpc>
                <a:spcPts val="2520"/>
              </a:lnSpc>
              <a:buFont typeface="Arial"/>
              <a:buChar char="•"/>
            </a:pPr>
            <a:r>
              <a:rPr lang="en-US" sz="1800" dirty="0">
                <a:solidFill>
                  <a:srgbClr val="000000"/>
                </a:solidFill>
                <a:latin typeface="Canva Sans"/>
              </a:rPr>
              <a:t>Discuss and demonstrate where to find protein and added sugars using the Nutrition Facts label</a:t>
            </a:r>
          </a:p>
        </p:txBody>
      </p:sp>
      <p:sp>
        <p:nvSpPr>
          <p:cNvPr id="49" name="TextBox 49"/>
          <p:cNvSpPr txBox="1"/>
          <p:nvPr/>
        </p:nvSpPr>
        <p:spPr>
          <a:xfrm>
            <a:off x="1028700" y="2312032"/>
            <a:ext cx="6029706" cy="893953"/>
          </a:xfrm>
          <a:prstGeom prst="rect">
            <a:avLst/>
          </a:prstGeom>
        </p:spPr>
        <p:txBody>
          <a:bodyPr lIns="0" tIns="0" rIns="0" bIns="0" rtlCol="0" anchor="t">
            <a:spAutoFit/>
          </a:bodyPr>
          <a:lstStyle/>
          <a:p>
            <a:pPr>
              <a:lnSpc>
                <a:spcPts val="3404"/>
              </a:lnSpc>
            </a:pPr>
            <a:r>
              <a:rPr lang="en-US" sz="2300" dirty="0">
                <a:solidFill>
                  <a:srgbClr val="000000"/>
                </a:solidFill>
                <a:latin typeface="Canva Sans"/>
              </a:rPr>
              <a:t>You will start with: </a:t>
            </a:r>
          </a:p>
          <a:p>
            <a:pPr>
              <a:lnSpc>
                <a:spcPts val="3847"/>
              </a:lnSpc>
            </a:pPr>
            <a:r>
              <a:rPr lang="en-US" sz="2599" dirty="0">
                <a:solidFill>
                  <a:srgbClr val="000000"/>
                </a:solidFill>
                <a:latin typeface="Canva Sans Medium"/>
              </a:rPr>
              <a:t>YOGURT</a:t>
            </a:r>
          </a:p>
        </p:txBody>
      </p:sp>
      <p:sp>
        <p:nvSpPr>
          <p:cNvPr id="50" name="TextBox 50"/>
          <p:cNvSpPr txBox="1"/>
          <p:nvPr/>
        </p:nvSpPr>
        <p:spPr>
          <a:xfrm>
            <a:off x="1028700" y="4508569"/>
            <a:ext cx="6029706" cy="304800"/>
          </a:xfrm>
          <a:prstGeom prst="rect">
            <a:avLst/>
          </a:prstGeom>
        </p:spPr>
        <p:txBody>
          <a:bodyPr lIns="0" tIns="0" rIns="0" bIns="0" rtlCol="0" anchor="t">
            <a:spAutoFit/>
          </a:bodyPr>
          <a:lstStyle/>
          <a:p>
            <a:pPr marL="388623" lvl="1" indent="-194312">
              <a:lnSpc>
                <a:spcPts val="2610"/>
              </a:lnSpc>
              <a:buFont typeface="Arial"/>
              <a:buChar char="•"/>
            </a:pPr>
            <a:r>
              <a:rPr lang="en-US" sz="1800" dirty="0">
                <a:solidFill>
                  <a:srgbClr val="000000"/>
                </a:solidFill>
                <a:latin typeface="Canva Sans"/>
              </a:rPr>
              <a:t>Look for less saturated fat</a:t>
            </a:r>
          </a:p>
        </p:txBody>
      </p:sp>
      <p:sp>
        <p:nvSpPr>
          <p:cNvPr id="51" name="TextBox 51"/>
          <p:cNvSpPr txBox="1"/>
          <p:nvPr/>
        </p:nvSpPr>
        <p:spPr>
          <a:xfrm>
            <a:off x="1028700" y="4041209"/>
            <a:ext cx="6029706" cy="448310"/>
          </a:xfrm>
          <a:prstGeom prst="rect">
            <a:avLst/>
          </a:prstGeom>
        </p:spPr>
        <p:txBody>
          <a:bodyPr lIns="0" tIns="0" rIns="0" bIns="0" rtlCol="0" anchor="t">
            <a:spAutoFit/>
          </a:bodyPr>
          <a:lstStyle/>
          <a:p>
            <a:pPr>
              <a:lnSpc>
                <a:spcPts val="3639"/>
              </a:lnSpc>
            </a:pPr>
            <a:r>
              <a:rPr lang="en-US" sz="2599" dirty="0">
                <a:solidFill>
                  <a:srgbClr val="000000"/>
                </a:solidFill>
                <a:latin typeface="Canva Sans Medium"/>
              </a:rPr>
              <a:t>CHEESE</a:t>
            </a:r>
          </a:p>
        </p:txBody>
      </p:sp>
      <p:sp>
        <p:nvSpPr>
          <p:cNvPr id="52" name="TextBox 52"/>
          <p:cNvSpPr txBox="1"/>
          <p:nvPr/>
        </p:nvSpPr>
        <p:spPr>
          <a:xfrm>
            <a:off x="1028700" y="5480754"/>
            <a:ext cx="6029706" cy="2183130"/>
          </a:xfrm>
          <a:prstGeom prst="rect">
            <a:avLst/>
          </a:prstGeom>
        </p:spPr>
        <p:txBody>
          <a:bodyPr lIns="0" tIns="0" rIns="0" bIns="0" rtlCol="0" anchor="t">
            <a:spAutoFit/>
          </a:bodyPr>
          <a:lstStyle/>
          <a:p>
            <a:pPr marL="388623" lvl="1" indent="-194312">
              <a:lnSpc>
                <a:spcPts val="2520"/>
              </a:lnSpc>
              <a:buFont typeface="Arial"/>
              <a:buChar char="•"/>
            </a:pPr>
            <a:r>
              <a:rPr lang="en-US" sz="1800" dirty="0">
                <a:solidFill>
                  <a:srgbClr val="000000"/>
                </a:solidFill>
                <a:latin typeface="Canva Sans"/>
              </a:rPr>
              <a:t>Low fat is best</a:t>
            </a:r>
          </a:p>
          <a:p>
            <a:pPr marL="388623" lvl="1" indent="-194312">
              <a:lnSpc>
                <a:spcPts val="2520"/>
              </a:lnSpc>
              <a:buFont typeface="Arial"/>
              <a:buChar char="•"/>
            </a:pPr>
            <a:r>
              <a:rPr lang="en-US" sz="1800" dirty="0">
                <a:solidFill>
                  <a:srgbClr val="000000"/>
                </a:solidFill>
                <a:latin typeface="Canva Sans"/>
              </a:rPr>
              <a:t>Usually fortified with vitamins A &amp; D and is a significant source of protein and calcium</a:t>
            </a:r>
          </a:p>
          <a:p>
            <a:pPr marL="388623" lvl="1" indent="-194312">
              <a:lnSpc>
                <a:spcPts val="2520"/>
              </a:lnSpc>
              <a:buFont typeface="Arial"/>
              <a:buChar char="•"/>
            </a:pPr>
            <a:r>
              <a:rPr lang="en-US" sz="1800" dirty="0">
                <a:solidFill>
                  <a:srgbClr val="000000"/>
                </a:solidFill>
                <a:latin typeface="Canva Sans"/>
              </a:rPr>
              <a:t>Can use unit price to demonstrate the difference between different brands/sized packages</a:t>
            </a:r>
          </a:p>
          <a:p>
            <a:pPr marL="388623" lvl="1" indent="-194312">
              <a:lnSpc>
                <a:spcPts val="2520"/>
              </a:lnSpc>
              <a:buFont typeface="Arial"/>
              <a:buChar char="•"/>
            </a:pPr>
            <a:r>
              <a:rPr lang="en-US" sz="1800" dirty="0">
                <a:solidFill>
                  <a:srgbClr val="000000"/>
                </a:solidFill>
                <a:latin typeface="Canva Sans"/>
              </a:rPr>
              <a:t>Lactose-free options are great alternatives for those with lactose-intolerance, but cost more</a:t>
            </a:r>
          </a:p>
        </p:txBody>
      </p:sp>
      <p:sp>
        <p:nvSpPr>
          <p:cNvPr id="53" name="TextBox 53"/>
          <p:cNvSpPr txBox="1"/>
          <p:nvPr/>
        </p:nvSpPr>
        <p:spPr>
          <a:xfrm>
            <a:off x="1028700" y="5003869"/>
            <a:ext cx="6029706" cy="448310"/>
          </a:xfrm>
          <a:prstGeom prst="rect">
            <a:avLst/>
          </a:prstGeom>
        </p:spPr>
        <p:txBody>
          <a:bodyPr lIns="0" tIns="0" rIns="0" bIns="0" rtlCol="0" anchor="t">
            <a:spAutoFit/>
          </a:bodyPr>
          <a:lstStyle/>
          <a:p>
            <a:pPr>
              <a:lnSpc>
                <a:spcPts val="3639"/>
              </a:lnSpc>
            </a:pPr>
            <a:r>
              <a:rPr lang="en-US" sz="2599" dirty="0">
                <a:solidFill>
                  <a:srgbClr val="000000"/>
                </a:solidFill>
                <a:latin typeface="Canva Sans Medium"/>
              </a:rPr>
              <a:t>DAIRY MILK</a:t>
            </a:r>
          </a:p>
        </p:txBody>
      </p:sp>
      <p:sp>
        <p:nvSpPr>
          <p:cNvPr id="54" name="TextBox 54"/>
          <p:cNvSpPr txBox="1"/>
          <p:nvPr/>
        </p:nvSpPr>
        <p:spPr>
          <a:xfrm>
            <a:off x="1028700" y="8331269"/>
            <a:ext cx="6029706" cy="1240155"/>
          </a:xfrm>
          <a:prstGeom prst="rect">
            <a:avLst/>
          </a:prstGeom>
        </p:spPr>
        <p:txBody>
          <a:bodyPr lIns="0" tIns="0" rIns="0" bIns="0" rtlCol="0" anchor="t">
            <a:spAutoFit/>
          </a:bodyPr>
          <a:lstStyle/>
          <a:p>
            <a:pPr marL="388623" lvl="1" indent="-194312">
              <a:lnSpc>
                <a:spcPts val="2520"/>
              </a:lnSpc>
              <a:buFont typeface="Arial"/>
              <a:buChar char="•"/>
            </a:pPr>
            <a:r>
              <a:rPr lang="en-US" sz="1800" dirty="0">
                <a:solidFill>
                  <a:srgbClr val="000000"/>
                </a:solidFill>
                <a:latin typeface="Canva Sans"/>
              </a:rPr>
              <a:t>On their own, most plant-milks are not a significant source of protein, calcium, vitamins A &amp; D</a:t>
            </a:r>
          </a:p>
          <a:p>
            <a:pPr marL="388623" lvl="1" indent="-194312">
              <a:lnSpc>
                <a:spcPts val="2520"/>
              </a:lnSpc>
              <a:buFont typeface="Arial"/>
              <a:buChar char="•"/>
            </a:pPr>
            <a:r>
              <a:rPr lang="en-US" sz="1800" dirty="0">
                <a:solidFill>
                  <a:srgbClr val="000000"/>
                </a:solidFill>
                <a:latin typeface="Canva Sans"/>
              </a:rPr>
              <a:t>Discuss and demonstrate how to look for fortified beverages and those without added sugars</a:t>
            </a:r>
          </a:p>
        </p:txBody>
      </p:sp>
      <p:sp>
        <p:nvSpPr>
          <p:cNvPr id="55" name="TextBox 55"/>
          <p:cNvSpPr txBox="1"/>
          <p:nvPr/>
        </p:nvSpPr>
        <p:spPr>
          <a:xfrm>
            <a:off x="1028700" y="7854383"/>
            <a:ext cx="6029706" cy="448310"/>
          </a:xfrm>
          <a:prstGeom prst="rect">
            <a:avLst/>
          </a:prstGeom>
        </p:spPr>
        <p:txBody>
          <a:bodyPr lIns="0" tIns="0" rIns="0" bIns="0" rtlCol="0" anchor="t">
            <a:spAutoFit/>
          </a:bodyPr>
          <a:lstStyle/>
          <a:p>
            <a:pPr>
              <a:lnSpc>
                <a:spcPts val="3639"/>
              </a:lnSpc>
            </a:pPr>
            <a:r>
              <a:rPr lang="en-US" sz="2599" dirty="0">
                <a:solidFill>
                  <a:srgbClr val="000000"/>
                </a:solidFill>
                <a:latin typeface="Canva Sans Medium"/>
              </a:rPr>
              <a:t>NON-DAIRY MILK BEVERAGES</a:t>
            </a:r>
          </a:p>
        </p:txBody>
      </p:sp>
      <p:sp>
        <p:nvSpPr>
          <p:cNvPr id="56" name="TextBox 56"/>
          <p:cNvSpPr txBox="1"/>
          <p:nvPr/>
        </p:nvSpPr>
        <p:spPr>
          <a:xfrm>
            <a:off x="839945" y="765151"/>
            <a:ext cx="8147912" cy="984885"/>
          </a:xfrm>
          <a:prstGeom prst="rect">
            <a:avLst/>
          </a:prstGeom>
        </p:spPr>
        <p:txBody>
          <a:bodyPr lIns="0" tIns="0" rIns="0" bIns="0" rtlCol="0" anchor="t">
            <a:spAutoFit/>
          </a:bodyPr>
          <a:lstStyle/>
          <a:p>
            <a:pPr>
              <a:lnSpc>
                <a:spcPts val="7560"/>
              </a:lnSpc>
            </a:pPr>
            <a:r>
              <a:rPr lang="en-US" sz="7200" dirty="0">
                <a:solidFill>
                  <a:srgbClr val="FFFFFF"/>
                </a:solidFill>
                <a:latin typeface="Canva Sans Bold"/>
              </a:rPr>
              <a:t>DAIRY</a:t>
            </a:r>
          </a:p>
        </p:txBody>
      </p:sp>
      <p:sp>
        <p:nvSpPr>
          <p:cNvPr id="57" name="TextBox 57"/>
          <p:cNvSpPr txBox="1"/>
          <p:nvPr/>
        </p:nvSpPr>
        <p:spPr>
          <a:xfrm>
            <a:off x="480261" y="9780973"/>
            <a:ext cx="3563292" cy="272415"/>
          </a:xfrm>
          <a:prstGeom prst="rect">
            <a:avLst/>
          </a:prstGeom>
        </p:spPr>
        <p:txBody>
          <a:bodyPr lIns="0" tIns="0" rIns="0" bIns="0" rtlCol="0" anchor="t">
            <a:spAutoFit/>
          </a:bodyPr>
          <a:lstStyle/>
          <a:p>
            <a:pPr>
              <a:lnSpc>
                <a:spcPts val="2399"/>
              </a:lnSpc>
            </a:pPr>
            <a:r>
              <a:rPr lang="en-US" sz="1599" dirty="0">
                <a:solidFill>
                  <a:srgbClr val="000000"/>
                </a:solidFill>
                <a:latin typeface="Canva Sans"/>
              </a:rPr>
              <a:t>Updated February, 2024</a:t>
            </a:r>
          </a:p>
        </p:txBody>
      </p:sp>
      <p:grpSp>
        <p:nvGrpSpPr>
          <p:cNvPr id="58" name="Group 58"/>
          <p:cNvGrpSpPr/>
          <p:nvPr/>
        </p:nvGrpSpPr>
        <p:grpSpPr>
          <a:xfrm>
            <a:off x="12336612" y="718381"/>
            <a:ext cx="1554507" cy="5320499"/>
            <a:chOff x="0" y="0"/>
            <a:chExt cx="2072676" cy="7093999"/>
          </a:xfrm>
        </p:grpSpPr>
        <p:sp>
          <p:nvSpPr>
            <p:cNvPr id="59" name="Freeform 59"/>
            <p:cNvSpPr/>
            <p:nvPr/>
          </p:nvSpPr>
          <p:spPr>
            <a:xfrm>
              <a:off x="188169" y="0"/>
              <a:ext cx="1846407" cy="5104384"/>
            </a:xfrm>
            <a:custGeom>
              <a:avLst/>
              <a:gdLst/>
              <a:ahLst/>
              <a:cxnLst/>
              <a:rect l="l" t="t" r="r" b="b"/>
              <a:pathLst>
                <a:path w="1846407" h="5104384">
                  <a:moveTo>
                    <a:pt x="0" y="0"/>
                  </a:moveTo>
                  <a:lnTo>
                    <a:pt x="1846407" y="0"/>
                  </a:lnTo>
                  <a:lnTo>
                    <a:pt x="1846407" y="5104384"/>
                  </a:lnTo>
                  <a:lnTo>
                    <a:pt x="0" y="5104384"/>
                  </a:lnTo>
                  <a:lnTo>
                    <a:pt x="0" y="0"/>
                  </a:lnTo>
                  <a:close/>
                </a:path>
              </a:pathLst>
            </a:custGeom>
            <a:blipFill>
              <a:blip r:embed="rId23" cstate="email">
                <a:extLst>
                  <a:ext uri="{28A0092B-C50C-407E-A947-70E740481C1C}">
                    <a14:useLocalDpi xmlns:a14="http://schemas.microsoft.com/office/drawing/2010/main"/>
                  </a:ext>
                </a:extLst>
              </a:blip>
              <a:stretch>
                <a:fillRect/>
              </a:stretch>
            </a:blipFill>
          </p:spPr>
          <p:txBody>
            <a:bodyPr/>
            <a:lstStyle/>
            <a:p>
              <a:endParaRPr lang="en-US" dirty="0"/>
            </a:p>
          </p:txBody>
        </p:sp>
        <p:sp>
          <p:nvSpPr>
            <p:cNvPr id="60" name="Freeform 60"/>
            <p:cNvSpPr/>
            <p:nvPr/>
          </p:nvSpPr>
          <p:spPr>
            <a:xfrm>
              <a:off x="164595" y="5007916"/>
              <a:ext cx="1908082" cy="2086083"/>
            </a:xfrm>
            <a:custGeom>
              <a:avLst/>
              <a:gdLst/>
              <a:ahLst/>
              <a:cxnLst/>
              <a:rect l="l" t="t" r="r" b="b"/>
              <a:pathLst>
                <a:path w="1908082" h="2086083">
                  <a:moveTo>
                    <a:pt x="0" y="0"/>
                  </a:moveTo>
                  <a:lnTo>
                    <a:pt x="1908081" y="0"/>
                  </a:lnTo>
                  <a:lnTo>
                    <a:pt x="1908081" y="2086083"/>
                  </a:lnTo>
                  <a:lnTo>
                    <a:pt x="0" y="2086083"/>
                  </a:lnTo>
                  <a:lnTo>
                    <a:pt x="0" y="0"/>
                  </a:lnTo>
                  <a:close/>
                </a:path>
              </a:pathLst>
            </a:custGeom>
            <a:blipFill>
              <a:blip r:embed="rId24" cstate="email">
                <a:extLst>
                  <a:ext uri="{28A0092B-C50C-407E-A947-70E740481C1C}">
                    <a14:useLocalDpi xmlns:a14="http://schemas.microsoft.com/office/drawing/2010/main"/>
                  </a:ext>
                </a:extLst>
              </a:blip>
              <a:stretch>
                <a:fillRect/>
              </a:stretch>
            </a:blipFill>
            <a:ln w="14288" cap="sq">
              <a:solidFill>
                <a:srgbClr val="000000"/>
              </a:solidFill>
              <a:prstDash val="solid"/>
              <a:miter/>
            </a:ln>
          </p:spPr>
          <p:txBody>
            <a:bodyPr/>
            <a:lstStyle/>
            <a:p>
              <a:endParaRPr lang="en-US" dirty="0"/>
            </a:p>
          </p:txBody>
        </p:sp>
        <p:grpSp>
          <p:nvGrpSpPr>
            <p:cNvPr id="61" name="Group 61"/>
            <p:cNvGrpSpPr/>
            <p:nvPr/>
          </p:nvGrpSpPr>
          <p:grpSpPr>
            <a:xfrm>
              <a:off x="0" y="5520891"/>
              <a:ext cx="891667" cy="682868"/>
              <a:chOff x="0" y="0"/>
              <a:chExt cx="146293" cy="112036"/>
            </a:xfrm>
          </p:grpSpPr>
          <p:sp>
            <p:nvSpPr>
              <p:cNvPr id="62" name="Freeform 62"/>
              <p:cNvSpPr/>
              <p:nvPr/>
            </p:nvSpPr>
            <p:spPr>
              <a:xfrm>
                <a:off x="0" y="0"/>
                <a:ext cx="146293" cy="112036"/>
              </a:xfrm>
              <a:custGeom>
                <a:avLst/>
                <a:gdLst/>
                <a:ahLst/>
                <a:cxnLst/>
                <a:rect l="l" t="t" r="r" b="b"/>
                <a:pathLst>
                  <a:path w="146293" h="112036">
                    <a:moveTo>
                      <a:pt x="73147" y="0"/>
                    </a:moveTo>
                    <a:cubicBezTo>
                      <a:pt x="32749" y="0"/>
                      <a:pt x="0" y="25080"/>
                      <a:pt x="0" y="56018"/>
                    </a:cubicBezTo>
                    <a:cubicBezTo>
                      <a:pt x="0" y="86956"/>
                      <a:pt x="32749" y="112036"/>
                      <a:pt x="73147" y="112036"/>
                    </a:cubicBezTo>
                    <a:cubicBezTo>
                      <a:pt x="113544" y="112036"/>
                      <a:pt x="146293" y="86956"/>
                      <a:pt x="146293" y="56018"/>
                    </a:cubicBezTo>
                    <a:cubicBezTo>
                      <a:pt x="146293" y="25080"/>
                      <a:pt x="113544" y="0"/>
                      <a:pt x="73147" y="0"/>
                    </a:cubicBezTo>
                    <a:close/>
                  </a:path>
                </a:pathLst>
              </a:custGeom>
              <a:solidFill>
                <a:srgbClr val="000000">
                  <a:alpha val="0"/>
                </a:srgbClr>
              </a:solidFill>
              <a:ln w="38100" cap="sq">
                <a:solidFill>
                  <a:srgbClr val="C4391D"/>
                </a:solidFill>
                <a:prstDash val="solid"/>
                <a:miter/>
              </a:ln>
            </p:spPr>
            <p:txBody>
              <a:bodyPr/>
              <a:lstStyle/>
              <a:p>
                <a:endParaRPr lang="en-US" dirty="0"/>
              </a:p>
            </p:txBody>
          </p:sp>
          <p:sp>
            <p:nvSpPr>
              <p:cNvPr id="63" name="TextBox 63"/>
              <p:cNvSpPr txBox="1"/>
              <p:nvPr/>
            </p:nvSpPr>
            <p:spPr>
              <a:xfrm>
                <a:off x="13715" y="-37122"/>
                <a:ext cx="118863" cy="138654"/>
              </a:xfrm>
              <a:prstGeom prst="rect">
                <a:avLst/>
              </a:prstGeom>
            </p:spPr>
            <p:txBody>
              <a:bodyPr lIns="71914" tIns="71914" rIns="71914" bIns="71914" rtlCol="0" anchor="ctr"/>
              <a:lstStyle/>
              <a:p>
                <a:pPr algn="ctr">
                  <a:lnSpc>
                    <a:spcPts val="2479"/>
                  </a:lnSpc>
                </a:pPr>
                <a:endParaRPr dirty="0"/>
              </a:p>
            </p:txBody>
          </p:sp>
        </p:grpSp>
      </p:grpSp>
      <p:grpSp>
        <p:nvGrpSpPr>
          <p:cNvPr id="64" name="Group 64"/>
          <p:cNvGrpSpPr/>
          <p:nvPr/>
        </p:nvGrpSpPr>
        <p:grpSpPr>
          <a:xfrm>
            <a:off x="11366704" y="7402071"/>
            <a:ext cx="477259" cy="469914"/>
            <a:chOff x="0" y="0"/>
            <a:chExt cx="123936" cy="122029"/>
          </a:xfrm>
        </p:grpSpPr>
        <p:sp>
          <p:nvSpPr>
            <p:cNvPr id="65" name="Freeform 65"/>
            <p:cNvSpPr/>
            <p:nvPr/>
          </p:nvSpPr>
          <p:spPr>
            <a:xfrm>
              <a:off x="0" y="0"/>
              <a:ext cx="123936" cy="122029"/>
            </a:xfrm>
            <a:custGeom>
              <a:avLst/>
              <a:gdLst/>
              <a:ahLst/>
              <a:cxnLst/>
              <a:rect l="l" t="t" r="r" b="b"/>
              <a:pathLst>
                <a:path w="123936" h="122029">
                  <a:moveTo>
                    <a:pt x="61968" y="0"/>
                  </a:moveTo>
                  <a:cubicBezTo>
                    <a:pt x="27744" y="0"/>
                    <a:pt x="0" y="27317"/>
                    <a:pt x="0" y="61015"/>
                  </a:cubicBezTo>
                  <a:cubicBezTo>
                    <a:pt x="0" y="94712"/>
                    <a:pt x="27744" y="122029"/>
                    <a:pt x="61968" y="122029"/>
                  </a:cubicBezTo>
                  <a:cubicBezTo>
                    <a:pt x="96192" y="122029"/>
                    <a:pt x="123936" y="94712"/>
                    <a:pt x="123936" y="61015"/>
                  </a:cubicBezTo>
                  <a:cubicBezTo>
                    <a:pt x="123936" y="27317"/>
                    <a:pt x="96192" y="0"/>
                    <a:pt x="61968" y="0"/>
                  </a:cubicBezTo>
                  <a:close/>
                </a:path>
              </a:pathLst>
            </a:custGeom>
            <a:solidFill>
              <a:srgbClr val="000000">
                <a:alpha val="0"/>
              </a:srgbClr>
            </a:solidFill>
            <a:ln w="47625" cap="sq">
              <a:solidFill>
                <a:srgbClr val="C4391D"/>
              </a:solidFill>
              <a:prstDash val="solid"/>
              <a:miter/>
            </a:ln>
          </p:spPr>
          <p:txBody>
            <a:bodyPr/>
            <a:lstStyle/>
            <a:p>
              <a:endParaRPr lang="en-US" dirty="0"/>
            </a:p>
          </p:txBody>
        </p:sp>
        <p:sp>
          <p:nvSpPr>
            <p:cNvPr id="66" name="TextBox 66"/>
            <p:cNvSpPr txBox="1"/>
            <p:nvPr/>
          </p:nvSpPr>
          <p:spPr>
            <a:xfrm>
              <a:off x="11619" y="-36185"/>
              <a:ext cx="100698" cy="146774"/>
            </a:xfrm>
            <a:prstGeom prst="rect">
              <a:avLst/>
            </a:prstGeom>
          </p:spPr>
          <p:txBody>
            <a:bodyPr lIns="51522" tIns="51522" rIns="51522" bIns="51522" rtlCol="0" anchor="ctr"/>
            <a:lstStyle/>
            <a:p>
              <a:pPr algn="ctr">
                <a:lnSpc>
                  <a:spcPts val="2479"/>
                </a:lnSpc>
              </a:pPr>
              <a:endParaRPr dirty="0"/>
            </a:p>
          </p:txBody>
        </p:sp>
      </p:grpSp>
      <p:grpSp>
        <p:nvGrpSpPr>
          <p:cNvPr id="67" name="Group 67"/>
          <p:cNvGrpSpPr/>
          <p:nvPr/>
        </p:nvGrpSpPr>
        <p:grpSpPr>
          <a:xfrm>
            <a:off x="9979132" y="8730676"/>
            <a:ext cx="477259" cy="469914"/>
            <a:chOff x="0" y="0"/>
            <a:chExt cx="123936" cy="122029"/>
          </a:xfrm>
        </p:grpSpPr>
        <p:sp>
          <p:nvSpPr>
            <p:cNvPr id="68" name="Freeform 68"/>
            <p:cNvSpPr/>
            <p:nvPr/>
          </p:nvSpPr>
          <p:spPr>
            <a:xfrm>
              <a:off x="0" y="0"/>
              <a:ext cx="123936" cy="122029"/>
            </a:xfrm>
            <a:custGeom>
              <a:avLst/>
              <a:gdLst/>
              <a:ahLst/>
              <a:cxnLst/>
              <a:rect l="l" t="t" r="r" b="b"/>
              <a:pathLst>
                <a:path w="123936" h="122029">
                  <a:moveTo>
                    <a:pt x="61968" y="0"/>
                  </a:moveTo>
                  <a:cubicBezTo>
                    <a:pt x="27744" y="0"/>
                    <a:pt x="0" y="27317"/>
                    <a:pt x="0" y="61015"/>
                  </a:cubicBezTo>
                  <a:cubicBezTo>
                    <a:pt x="0" y="94712"/>
                    <a:pt x="27744" y="122029"/>
                    <a:pt x="61968" y="122029"/>
                  </a:cubicBezTo>
                  <a:cubicBezTo>
                    <a:pt x="96192" y="122029"/>
                    <a:pt x="123936" y="94712"/>
                    <a:pt x="123936" y="61015"/>
                  </a:cubicBezTo>
                  <a:cubicBezTo>
                    <a:pt x="123936" y="27317"/>
                    <a:pt x="96192" y="0"/>
                    <a:pt x="61968" y="0"/>
                  </a:cubicBezTo>
                  <a:close/>
                </a:path>
              </a:pathLst>
            </a:custGeom>
            <a:solidFill>
              <a:srgbClr val="000000">
                <a:alpha val="0"/>
              </a:srgbClr>
            </a:solidFill>
            <a:ln w="47625" cap="sq">
              <a:solidFill>
                <a:srgbClr val="C4391D"/>
              </a:solidFill>
              <a:prstDash val="solid"/>
              <a:miter/>
            </a:ln>
          </p:spPr>
          <p:txBody>
            <a:bodyPr/>
            <a:lstStyle/>
            <a:p>
              <a:endParaRPr lang="en-US" dirty="0"/>
            </a:p>
          </p:txBody>
        </p:sp>
        <p:sp>
          <p:nvSpPr>
            <p:cNvPr id="69" name="TextBox 69"/>
            <p:cNvSpPr txBox="1"/>
            <p:nvPr/>
          </p:nvSpPr>
          <p:spPr>
            <a:xfrm>
              <a:off x="11619" y="-36185"/>
              <a:ext cx="100698" cy="146774"/>
            </a:xfrm>
            <a:prstGeom prst="rect">
              <a:avLst/>
            </a:prstGeom>
          </p:spPr>
          <p:txBody>
            <a:bodyPr lIns="51522" tIns="51522" rIns="51522" bIns="51522" rtlCol="0" anchor="ctr"/>
            <a:lstStyle/>
            <a:p>
              <a:pPr algn="ctr">
                <a:lnSpc>
                  <a:spcPts val="2479"/>
                </a:lnSpc>
              </a:pPr>
              <a:endParaRPr dirty="0"/>
            </a:p>
          </p:txBody>
        </p:sp>
      </p:gr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CAB081EF87D0E45966876A88194BFA6" ma:contentTypeVersion="7" ma:contentTypeDescription="Create a new document." ma:contentTypeScope="" ma:versionID="8d6ff9735fdbfefccf26b04ee0479a79">
  <xsd:schema xmlns:xsd="http://www.w3.org/2001/XMLSchema" xmlns:xs="http://www.w3.org/2001/XMLSchema" xmlns:p="http://schemas.microsoft.com/office/2006/metadata/properties" xmlns:ns3="d72fa865-0ef1-48ef-bf86-1518ef1087fe" targetNamespace="http://schemas.microsoft.com/office/2006/metadata/properties" ma:root="true" ma:fieldsID="a01810aea6b64eb58dd90db07f62ee16" ns3:_="">
    <xsd:import namespace="d72fa865-0ef1-48ef-bf86-1518ef1087fe"/>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_activity"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72fa865-0ef1-48ef-bf86-1518ef1087f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_activity" ma:index="12" nillable="true" ma:displayName="_activity" ma:hidden="true" ma:internalName="_activity">
      <xsd:simpleType>
        <xsd:restriction base="dms:Note"/>
      </xsd:simpleType>
    </xsd:element>
    <xsd:element name="MediaServiceObjectDetectorVersions" ma:index="13" nillable="true" ma:displayName="MediaServiceObjectDetectorVersions" ma:hidden="true" ma:indexed="true" ma:internalName="MediaServiceObjectDetectorVersions" ma:readOnly="true">
      <xsd:simpleType>
        <xsd:restriction base="dms:Text"/>
      </xsd:simpleType>
    </xsd:element>
    <xsd:element name="MediaServiceSearchProperties" ma:index="14"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activity xmlns="d72fa865-0ef1-48ef-bf86-1518ef1087fe" xsi:nil="true"/>
  </documentManagement>
</p:properties>
</file>

<file path=customXml/itemProps1.xml><?xml version="1.0" encoding="utf-8"?>
<ds:datastoreItem xmlns:ds="http://schemas.openxmlformats.org/officeDocument/2006/customXml" ds:itemID="{A37D95BD-25C0-4A3D-AABF-50335C1E7DD3}">
  <ds:schemaRefs>
    <ds:schemaRef ds:uri="http://schemas.microsoft.com/sharepoint/v3/contenttype/forms"/>
  </ds:schemaRefs>
</ds:datastoreItem>
</file>

<file path=customXml/itemProps2.xml><?xml version="1.0" encoding="utf-8"?>
<ds:datastoreItem xmlns:ds="http://schemas.openxmlformats.org/officeDocument/2006/customXml" ds:itemID="{BAE7D494-6203-4412-B07F-07ED298F0ED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72fa865-0ef1-48ef-bf86-1518ef1087f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DDD0630-88E2-4A22-8099-5C90E1463196}">
  <ds:schemaRefs>
    <ds:schemaRef ds:uri="http://purl.org/dc/dcmitype/"/>
    <ds:schemaRef ds:uri="http://schemas.microsoft.com/office/2006/metadata/properties"/>
    <ds:schemaRef ds:uri="http://schemas.microsoft.com/office/infopath/2007/PartnerControls"/>
    <ds:schemaRef ds:uri="http://schemas.microsoft.com/office/2006/documentManagement/types"/>
    <ds:schemaRef ds:uri="http://schemas.openxmlformats.org/package/2006/metadata/core-properties"/>
    <ds:schemaRef ds:uri="d72fa865-0ef1-48ef-bf86-1518ef1087fe"/>
    <ds:schemaRef ds:uri="http://www.w3.org/XML/1998/namespace"/>
    <ds:schemaRef ds:uri="http://purl.org/dc/terms/"/>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1123</TotalTime>
  <Words>5277</Words>
  <Application>Microsoft Office PowerPoint</Application>
  <PresentationFormat>Custom</PresentationFormat>
  <Paragraphs>344</Paragraphs>
  <Slides>19</Slides>
  <Notes>13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19</vt:i4>
      </vt:variant>
    </vt:vector>
  </HeadingPairs>
  <TitlesOfParts>
    <vt:vector size="29" baseType="lpstr">
      <vt:lpstr>Canva Sans Medium Italics</vt:lpstr>
      <vt:lpstr>Calibri</vt:lpstr>
      <vt:lpstr>Canva Sans Bold Italics</vt:lpstr>
      <vt:lpstr>Canva Sans Bold</vt:lpstr>
      <vt:lpstr>Canva Sans</vt:lpstr>
      <vt:lpstr>Canva Sans Medium</vt:lpstr>
      <vt:lpstr>Arial</vt:lpstr>
      <vt:lpstr>Canva Sans Italics</vt:lpstr>
      <vt:lpstr>HK Grotesk 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Updated February, 2024</dc:title>
  <dc:creator>Owner</dc:creator>
  <cp:lastModifiedBy>Smith, Brittany E</cp:lastModifiedBy>
  <cp:revision>12</cp:revision>
  <cp:lastPrinted>2024-03-14T19:41:55Z</cp:lastPrinted>
  <dcterms:created xsi:type="dcterms:W3CDTF">2006-08-16T00:00:00Z</dcterms:created>
  <dcterms:modified xsi:type="dcterms:W3CDTF">2024-04-08T14:00:51Z</dcterms:modified>
  <dc:identifier>DAF9RI4uNmQ</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0x010100ECAB081EF87D0E45966876A88194BFA6</vt:lpwstr>
  </property>
</Properties>
</file>