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5ea180b1e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05ea180b1e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" name="Google Shape;53;g305ea180b1e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5ea180b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5ea180b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5ea180b1e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5ea180b1e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8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36c24490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36c24490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05ea180b1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05ea180b1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cobourna18@ecu.edu" TargetMode="External"/><Relationship Id="rId4" Type="http://schemas.openxmlformats.org/officeDocument/2006/relationships/hyperlink" Target="mailto:cobourna18@ecu.edu" TargetMode="External"/><Relationship Id="rId5" Type="http://schemas.openxmlformats.org/officeDocument/2006/relationships/hyperlink" Target="mailto:dalez22@ecu.edu" TargetMode="External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955" y="175261"/>
            <a:ext cx="1094369" cy="4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4680" y="903306"/>
            <a:ext cx="7360800" cy="43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chemeClr val="dk1"/>
                </a:solidFill>
              </a:rPr>
              <a:t>Progress Made: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chemeClr val="dk1"/>
                </a:solidFill>
              </a:rPr>
              <a:t>A Records Management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chemeClr val="dk1"/>
                </a:solidFill>
              </a:rPr>
              <a:t>Year in Review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Alston Cobourn and </a:t>
            </a:r>
            <a:r>
              <a:rPr lang="en" sz="2400">
                <a:solidFill>
                  <a:schemeClr val="dk1"/>
                </a:solidFill>
              </a:rPr>
              <a:t>Zach Dale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" sz="2400">
                <a:solidFill>
                  <a:schemeClr val="dk1"/>
                </a:solidFill>
              </a:rPr>
              <a:t>AA Records Management Colloquium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April 24,</a:t>
            </a:r>
            <a: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en" sz="2400">
                <a:solidFill>
                  <a:schemeClr val="dk1"/>
                </a:solidFill>
              </a:rPr>
              <a:t>5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220"/>
              <a:t>Information Dispersal</a:t>
            </a:r>
            <a:endParaRPr sz="4220"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457438"/>
            <a:ext cx="8520600" cy="301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308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33"/>
              <a:buChar char="●"/>
            </a:pPr>
            <a:r>
              <a:rPr lang="en" sz="2432">
                <a:solidFill>
                  <a:schemeClr val="dk1"/>
                </a:solidFill>
              </a:rPr>
              <a:t>Rack cards and brochure</a:t>
            </a:r>
            <a:endParaRPr sz="2432">
              <a:solidFill>
                <a:schemeClr val="dk1"/>
              </a:solidFill>
            </a:endParaRPr>
          </a:p>
          <a:p>
            <a:pPr indent="-38308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3"/>
              <a:buChar char="●"/>
            </a:pPr>
            <a:r>
              <a:rPr lang="en" sz="2432">
                <a:solidFill>
                  <a:schemeClr val="dk1"/>
                </a:solidFill>
              </a:rPr>
              <a:t>Reviewing and revising training presentation slides</a:t>
            </a:r>
            <a:endParaRPr sz="2432">
              <a:solidFill>
                <a:schemeClr val="dk1"/>
              </a:solidFill>
            </a:endParaRPr>
          </a:p>
          <a:p>
            <a:pPr indent="-38308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3"/>
              <a:buChar char="●"/>
            </a:pPr>
            <a:r>
              <a:rPr lang="en" sz="2432">
                <a:solidFill>
                  <a:schemeClr val="dk1"/>
                </a:solidFill>
              </a:rPr>
              <a:t>Finalizing procedural manual</a:t>
            </a:r>
            <a:endParaRPr sz="2432">
              <a:solidFill>
                <a:schemeClr val="dk1"/>
              </a:solidFill>
            </a:endParaRPr>
          </a:p>
        </p:txBody>
      </p:sp>
      <p:cxnSp>
        <p:nvCxnSpPr>
          <p:cNvPr id="63" name="Google Shape;63;p14"/>
          <p:cNvCxnSpPr/>
          <p:nvPr/>
        </p:nvCxnSpPr>
        <p:spPr>
          <a:xfrm>
            <a:off x="2025" y="4932800"/>
            <a:ext cx="9141300" cy="0"/>
          </a:xfrm>
          <a:prstGeom prst="straightConnector1">
            <a:avLst/>
          </a:prstGeom>
          <a:noFill/>
          <a:ln cap="flat" cmpd="sng" w="9525">
            <a:solidFill>
              <a:srgbClr val="592A8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50" y="4516125"/>
            <a:ext cx="1138125" cy="41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title="Dandelion_seed_dispersal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3625" y="3129350"/>
            <a:ext cx="1878600" cy="18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176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220"/>
              <a:t>Physical Space Stewardship</a:t>
            </a:r>
            <a:endParaRPr sz="4220"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2375" y="1185474"/>
            <a:ext cx="8520600" cy="31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51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8"/>
              <a:buChar char="●"/>
            </a:pPr>
            <a:r>
              <a:rPr lang="en" sz="2408">
                <a:solidFill>
                  <a:schemeClr val="dk1"/>
                </a:solidFill>
              </a:rPr>
              <a:t>Who has access to spaces</a:t>
            </a:r>
            <a:endParaRPr sz="2408">
              <a:solidFill>
                <a:schemeClr val="dk1"/>
              </a:solidFill>
            </a:endParaRPr>
          </a:p>
          <a:p>
            <a:pPr indent="-38151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8"/>
              <a:buChar char="●"/>
            </a:pPr>
            <a:r>
              <a:rPr lang="en" sz="2408">
                <a:solidFill>
                  <a:schemeClr val="dk1"/>
                </a:solidFill>
              </a:rPr>
              <a:t>HVAC system</a:t>
            </a:r>
            <a:endParaRPr sz="2408">
              <a:solidFill>
                <a:schemeClr val="dk1"/>
              </a:solidFill>
            </a:endParaRPr>
          </a:p>
          <a:p>
            <a:pPr indent="-38151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8"/>
              <a:buChar char="●"/>
            </a:pPr>
            <a:r>
              <a:rPr lang="en" sz="2408">
                <a:solidFill>
                  <a:schemeClr val="dk1"/>
                </a:solidFill>
              </a:rPr>
              <a:t>Legacy collection management issues</a:t>
            </a:r>
            <a:endParaRPr sz="2408">
              <a:solidFill>
                <a:schemeClr val="dk1"/>
              </a:solidFill>
            </a:endParaRPr>
          </a:p>
        </p:txBody>
      </p:sp>
      <p:cxnSp>
        <p:nvCxnSpPr>
          <p:cNvPr id="72" name="Google Shape;72;p15"/>
          <p:cNvCxnSpPr/>
          <p:nvPr/>
        </p:nvCxnSpPr>
        <p:spPr>
          <a:xfrm>
            <a:off x="2025" y="4932800"/>
            <a:ext cx="9141300" cy="0"/>
          </a:xfrm>
          <a:prstGeom prst="straightConnector1">
            <a:avLst/>
          </a:prstGeom>
          <a:noFill/>
          <a:ln cap="flat" cmpd="sng" w="9525">
            <a:solidFill>
              <a:srgbClr val="592A8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50" y="4516125"/>
            <a:ext cx="1138125" cy="4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0" y="252525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920"/>
              <a:t>Building Digital Records Infrastructure</a:t>
            </a:r>
            <a:endParaRPr sz="39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20"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708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Xtender SOP and QA compliance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Establishing infrastructure for email archiving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Switching internal forms from paper to DocuSign</a:t>
            </a:r>
            <a:endParaRPr sz="2400">
              <a:solidFill>
                <a:schemeClr val="dk1"/>
              </a:solidFill>
            </a:endParaRPr>
          </a:p>
        </p:txBody>
      </p:sp>
      <p:cxnSp>
        <p:nvCxnSpPr>
          <p:cNvPr id="80" name="Google Shape;80;p16"/>
          <p:cNvCxnSpPr/>
          <p:nvPr/>
        </p:nvCxnSpPr>
        <p:spPr>
          <a:xfrm>
            <a:off x="2025" y="4932800"/>
            <a:ext cx="9141300" cy="0"/>
          </a:xfrm>
          <a:prstGeom prst="straightConnector1">
            <a:avLst/>
          </a:prstGeom>
          <a:noFill/>
          <a:ln cap="flat" cmpd="sng" w="9525">
            <a:solidFill>
              <a:srgbClr val="592A8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50" y="4516125"/>
            <a:ext cx="1138125" cy="41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1750" y="3378900"/>
            <a:ext cx="2515300" cy="155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424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2375" y="1176325"/>
            <a:ext cx="8520600" cy="38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Alston Cobourn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Head, University History and Records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East Carolina University</a:t>
            </a:r>
            <a:br>
              <a:rPr lang="en" sz="2100">
                <a:solidFill>
                  <a:schemeClr val="dk1"/>
                </a:solidFill>
              </a:rPr>
            </a:br>
            <a:r>
              <a:rPr lang="en" sz="2100" u="sng">
                <a:solidFill>
                  <a:srgbClr val="0B5394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cobourna18@ecu.edu</a:t>
            </a:r>
            <a:br>
              <a:rPr lang="en" sz="21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" sz="2100">
                <a:solidFill>
                  <a:schemeClr val="dk1"/>
                </a:solidFill>
              </a:rPr>
              <a:t>252-328-4090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Zach Dale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Archives and Records Assistant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East Carolina University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 u="sng">
                <a:solidFill>
                  <a:srgbClr val="0B5394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dalez22@ecu.edu</a:t>
            </a:r>
            <a:endParaRPr sz="2100">
              <a:solidFill>
                <a:srgbClr val="0B5394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252-328-0289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3850" y="3178323"/>
            <a:ext cx="786575" cy="13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12852" y="3713273"/>
            <a:ext cx="515100" cy="9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90425" y="3645999"/>
            <a:ext cx="591975" cy="10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1950" y="4516125"/>
            <a:ext cx="1138125" cy="416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7"/>
          <p:cNvCxnSpPr/>
          <p:nvPr/>
        </p:nvCxnSpPr>
        <p:spPr>
          <a:xfrm>
            <a:off x="2025" y="4932800"/>
            <a:ext cx="9141300" cy="0"/>
          </a:xfrm>
          <a:prstGeom prst="straightConnector1">
            <a:avLst/>
          </a:prstGeom>
          <a:noFill/>
          <a:ln cap="flat" cmpd="sng" w="9525">
            <a:solidFill>
              <a:srgbClr val="592A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17"/>
          <p:cNvSpPr txBox="1"/>
          <p:nvPr/>
        </p:nvSpPr>
        <p:spPr>
          <a:xfrm>
            <a:off x="1820700" y="201225"/>
            <a:ext cx="5502600" cy="6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</a:rPr>
              <a:t>Questions? Comments?</a:t>
            </a:r>
            <a:endParaRPr sz="3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