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3891200" cy="32918400"/>
  <p:notesSz cx="32099250" cy="428434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Cracked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Cracked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Cracked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Cracked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Cracked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Cracked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Cracked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Cracked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Cracked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C232"/>
    <a:srgbClr val="865EB7"/>
    <a:srgbClr val="503B76"/>
    <a:srgbClr val="2AA797"/>
    <a:srgbClr val="6DBC44"/>
    <a:srgbClr val="CC2B13"/>
    <a:srgbClr val="EF4B2E"/>
    <a:srgbClr val="4D4D4D"/>
    <a:srgbClr val="B50937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8734" autoAdjust="0"/>
  </p:normalViewPr>
  <p:slideViewPr>
    <p:cSldViewPr snapToObjects="1">
      <p:cViewPr>
        <p:scale>
          <a:sx n="33" d="100"/>
          <a:sy n="33" d="100"/>
        </p:scale>
        <p:origin x="19" y="-3000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909675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8181638" y="0"/>
            <a:ext cx="13909675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C535A629-1500-49C0-A3E5-EBCC0E98F8E5}" type="datetime1">
              <a:rPr lang="en-US" altLang="en-US"/>
              <a:pPr>
                <a:defRPr/>
              </a:pPr>
              <a:t>3/30/2017</a:t>
            </a:fld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40693975"/>
            <a:ext cx="13909675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8181638" y="40693975"/>
            <a:ext cx="13909675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8AE6F0BA-AF4A-4D23-A93A-67B41E0E47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3083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909675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28241" tIns="214120" rIns="428241" bIns="214120" numCol="1" anchor="t" anchorCtr="0" compatLnSpc="1">
            <a:prstTxWarp prst="textNoShape">
              <a:avLst/>
            </a:prstTxWarp>
          </a:bodyPr>
          <a:lstStyle>
            <a:lvl1pPr>
              <a:defRPr sz="56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181638" y="0"/>
            <a:ext cx="13909675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28241" tIns="214120" rIns="428241" bIns="214120" numCol="1" anchor="t" anchorCtr="0" compatLnSpc="1">
            <a:prstTxWarp prst="textNoShape">
              <a:avLst/>
            </a:prstTxWarp>
          </a:bodyPr>
          <a:lstStyle>
            <a:lvl1pPr algn="r">
              <a:defRPr sz="56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338763" y="3213100"/>
            <a:ext cx="21421725" cy="16067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09925" y="20350163"/>
            <a:ext cx="25679400" cy="1928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28241" tIns="214120" rIns="428241" bIns="2141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0693975"/>
            <a:ext cx="13909675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28241" tIns="214120" rIns="428241" bIns="214120" numCol="1" anchor="b" anchorCtr="0" compatLnSpc="1">
            <a:prstTxWarp prst="textNoShape">
              <a:avLst/>
            </a:prstTxWarp>
          </a:bodyPr>
          <a:lstStyle>
            <a:lvl1pPr>
              <a:defRPr sz="56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8181638" y="40693975"/>
            <a:ext cx="13909675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28241" tIns="214120" rIns="428241" bIns="214120" numCol="1" anchor="b" anchorCtr="0" compatLnSpc="1">
            <a:prstTxWarp prst="textNoShape">
              <a:avLst/>
            </a:prstTxWarp>
          </a:bodyPr>
          <a:lstStyle>
            <a:lvl1pPr algn="r">
              <a:defRPr sz="5600" smtClean="0">
                <a:latin typeface="Arial" pitchFamily="34" charset="0"/>
              </a:defRPr>
            </a:lvl1pPr>
          </a:lstStyle>
          <a:p>
            <a:pPr>
              <a:defRPr/>
            </a:pPr>
            <a:fld id="{75B937F6-8550-474D-838F-414DB4AD36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8294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9988C83-4886-47A1-83FF-516D3AE12E09}" type="slidenum">
              <a:rPr lang="en-US" altLang="en-US" sz="5600"/>
              <a:pPr eaLnBrk="1" hangingPunct="1">
                <a:spcBef>
                  <a:spcPct val="0"/>
                </a:spcBef>
              </a:pPr>
              <a:t>1</a:t>
            </a:fld>
            <a:endParaRPr lang="en-US" altLang="en-US" sz="560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b="1" dirty="0">
                <a:latin typeface="Arial" pitchFamily="34" charset="0"/>
              </a:rPr>
              <a:t>RGB Sliders</a:t>
            </a:r>
          </a:p>
          <a:p>
            <a:pPr eaLnBrk="1" hangingPunct="1"/>
            <a:r>
              <a:rPr lang="en-US" altLang="en-US" dirty="0">
                <a:latin typeface="Arial" pitchFamily="34" charset="0"/>
              </a:rPr>
              <a:t>Orange:</a:t>
            </a:r>
            <a:r>
              <a:rPr lang="en-US" altLang="en-US" baseline="0" dirty="0">
                <a:latin typeface="Arial" pitchFamily="34" charset="0"/>
              </a:rPr>
              <a:t> 255 102 0</a:t>
            </a:r>
          </a:p>
          <a:p>
            <a:pPr eaLnBrk="1" hangingPunct="1"/>
            <a:r>
              <a:rPr lang="en-US" altLang="en-US" baseline="0" dirty="0">
                <a:latin typeface="Arial" pitchFamily="34" charset="0"/>
              </a:rPr>
              <a:t>Navy blue: 0 45 89</a:t>
            </a:r>
          </a:p>
          <a:p>
            <a:pPr eaLnBrk="1" hangingPunct="1"/>
            <a:r>
              <a:rPr lang="en-US" altLang="en-US" baseline="0" dirty="0">
                <a:latin typeface="Arial" pitchFamily="34" charset="0"/>
              </a:rPr>
              <a:t>Lighter blue: 0 106 158</a:t>
            </a:r>
          </a:p>
          <a:p>
            <a:pPr eaLnBrk="1" hangingPunct="1"/>
            <a:r>
              <a:rPr lang="en-US" altLang="en-US" baseline="0" dirty="0">
                <a:latin typeface="Arial" pitchFamily="34" charset="0"/>
              </a:rPr>
              <a:t>Green: 102 153 0</a:t>
            </a:r>
          </a:p>
          <a:p>
            <a:pPr eaLnBrk="1" hangingPunct="1"/>
            <a:r>
              <a:rPr lang="en-US" altLang="en-US" baseline="0" dirty="0">
                <a:latin typeface="Arial" pitchFamily="34" charset="0"/>
              </a:rPr>
              <a:t>Yellow: 255 221 0</a:t>
            </a:r>
          </a:p>
          <a:p>
            <a:pPr eaLnBrk="1" hangingPunct="1"/>
            <a:r>
              <a:rPr lang="en-US" altLang="en-US" baseline="0" dirty="0">
                <a:latin typeface="Arial" pitchFamily="34" charset="0"/>
              </a:rPr>
              <a:t>Red 181 9 55</a:t>
            </a:r>
          </a:p>
          <a:p>
            <a:pPr eaLnBrk="1" hangingPunct="1"/>
            <a:endParaRPr lang="en-US" altLang="en-US" baseline="0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6675"/>
            <a:ext cx="37306250" cy="7054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3125"/>
            <a:ext cx="30724475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44E6E-6B01-4940-910A-C4789D1829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789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375D5-7824-41B5-871E-F86551D129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327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625"/>
            <a:ext cx="9875837" cy="280876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3925" y="1317625"/>
            <a:ext cx="29475113" cy="280876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0D7D-CE7F-4253-A469-3CC5ABB304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1785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096AE-A7A8-439E-828F-D86CA6E05D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1479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438"/>
            <a:ext cx="37307838" cy="6537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538"/>
            <a:ext cx="37307838" cy="72009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CEF64-A14C-465F-8A45-0C6BC38911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445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3925" y="7680325"/>
            <a:ext cx="19675475" cy="21724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80325"/>
            <a:ext cx="19675475" cy="21724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96C9A-34D6-4D94-8E60-DD2592B011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271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9175"/>
            <a:ext cx="19392900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8" y="7369175"/>
            <a:ext cx="19400837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8" y="10439400"/>
            <a:ext cx="19400837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139E9-2AD7-4A30-A2A7-4D3A1ED0DD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2187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65B71-6231-4AF6-8DF7-78F53516ED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2152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8742B-32E3-4094-A422-0DD44DFC7D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4779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1275"/>
            <a:ext cx="14439900" cy="5576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1275"/>
            <a:ext cx="24536400" cy="28093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8163"/>
            <a:ext cx="14439900" cy="2251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CF20B-3033-4952-9CDF-BE607A6C5B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5180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3" y="23042563"/>
            <a:ext cx="26335037" cy="2720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3" y="2941638"/>
            <a:ext cx="26335037" cy="197500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3" y="25763538"/>
            <a:ext cx="26335037" cy="3862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A4A10-05E1-4963-83E3-D081191B96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5539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3925" y="1317625"/>
            <a:ext cx="3950335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912" tIns="219456" rIns="438912" bIns="21945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3925" y="7680325"/>
            <a:ext cx="39503350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3925" y="29976763"/>
            <a:ext cx="102425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>
            <a:lvl1pPr>
              <a:defRPr sz="67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5525" y="29976763"/>
            <a:ext cx="139001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>
            <a:lvl1pPr algn="ctr">
              <a:defRPr sz="67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4725" y="29976763"/>
            <a:ext cx="102425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>
            <a:lvl1pPr algn="r">
              <a:defRPr sz="6700" smtClean="0">
                <a:latin typeface="Arial" pitchFamily="34" charset="0"/>
              </a:defRPr>
            </a:lvl1pPr>
          </a:lstStyle>
          <a:p>
            <a:pPr>
              <a:defRPr/>
            </a:pPr>
            <a:fld id="{B95011D5-658B-4523-802E-1E95149845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438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+mj-lt"/>
          <a:ea typeface="MS PGothic" pitchFamily="34" charset="-128"/>
          <a:cs typeface="MS PGothic" pitchFamily="34" charset="-128"/>
        </a:defRPr>
      </a:lvl1pPr>
      <a:lvl2pPr algn="ctr" defTabSz="4389438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2pPr>
      <a:lvl3pPr algn="ctr" defTabSz="4389438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3pPr>
      <a:lvl4pPr algn="ctr" defTabSz="4389438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4pPr>
      <a:lvl5pPr algn="ctr" defTabSz="4389438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5pPr>
      <a:lvl6pPr marL="4572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6pPr>
      <a:lvl7pPr marL="9144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7pPr>
      <a:lvl8pPr marL="13716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8pPr>
      <a:lvl9pPr marL="18288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</a:defRPr>
      </a:lvl9pPr>
    </p:titleStyle>
    <p:bodyStyle>
      <a:lvl1pPr marL="1646238" indent="-1646238" algn="l" defTabSz="4389438" rtl="0" eaLnBrk="0" fontAlgn="base" hangingPunct="0">
        <a:spcBef>
          <a:spcPct val="20000"/>
        </a:spcBef>
        <a:spcAft>
          <a:spcPct val="0"/>
        </a:spcAft>
        <a:buChar char="•"/>
        <a:defRPr sz="154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3565525" indent="-1371600" algn="l" defTabSz="4389438" rtl="0" eaLnBrk="0" fontAlgn="base" hangingPunct="0">
        <a:spcBef>
          <a:spcPct val="20000"/>
        </a:spcBef>
        <a:spcAft>
          <a:spcPct val="0"/>
        </a:spcAft>
        <a:buChar char="–"/>
        <a:defRPr sz="13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5486400" indent="-1096963" algn="l" defTabSz="4389438" rtl="0" eaLnBrk="0" fontAlgn="base" hangingPunct="0">
        <a:spcBef>
          <a:spcPct val="20000"/>
        </a:spcBef>
        <a:spcAft>
          <a:spcPct val="0"/>
        </a:spcAft>
        <a:buChar char="•"/>
        <a:defRPr sz="115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7680325" indent="-1096963" algn="l" defTabSz="4389438" rtl="0" eaLnBrk="0" fontAlgn="base" hangingPunct="0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9875838" indent="-1096963" algn="l" defTabSz="4389438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03330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6pPr>
      <a:lvl7pPr marL="107902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7pPr>
      <a:lvl8pPr marL="112474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8pPr>
      <a:lvl9pPr marL="117046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emf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2"/>
          <p:cNvSpPr>
            <a:spLocks noChangeArrowheads="1"/>
          </p:cNvSpPr>
          <p:nvPr/>
        </p:nvSpPr>
        <p:spPr bwMode="auto">
          <a:xfrm>
            <a:off x="0" y="3291983"/>
            <a:ext cx="43967400" cy="746617"/>
          </a:xfrm>
          <a:prstGeom prst="rect">
            <a:avLst/>
          </a:prstGeom>
          <a:solidFill>
            <a:srgbClr val="6DBC44"/>
          </a:solidFill>
          <a:ln w="9525">
            <a:noFill/>
            <a:round/>
            <a:headEnd/>
            <a:tailEnd/>
          </a:ln>
        </p:spPr>
        <p:txBody>
          <a:bodyPr/>
          <a:lstStyle>
            <a:lvl1pPr defTabSz="4389438"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389438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389438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389438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389438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8600">
              <a:solidFill>
                <a:srgbClr val="008000"/>
              </a:solidFill>
            </a:endParaRPr>
          </a:p>
        </p:txBody>
      </p:sp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0" y="0"/>
            <a:ext cx="43891200" cy="2895600"/>
          </a:xfrm>
          <a:prstGeom prst="rect">
            <a:avLst/>
          </a:prstGeom>
          <a:solidFill>
            <a:srgbClr val="4D4D4D"/>
          </a:solidFill>
          <a:ln w="9525">
            <a:solidFill>
              <a:srgbClr val="4D4D4D"/>
            </a:solidFill>
            <a:round/>
            <a:headEnd/>
            <a:tailEnd/>
          </a:ln>
        </p:spPr>
        <p:txBody>
          <a:bodyPr/>
          <a:lstStyle>
            <a:lvl1pPr defTabSz="4389438"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389438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389438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389438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389438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8600">
              <a:solidFill>
                <a:srgbClr val="008000"/>
              </a:solidFill>
            </a:endParaRPr>
          </a:p>
        </p:txBody>
      </p:sp>
      <p:sp>
        <p:nvSpPr>
          <p:cNvPr id="2054" name="Text Box 16"/>
          <p:cNvSpPr txBox="1">
            <a:spLocks noChangeArrowheads="1"/>
          </p:cNvSpPr>
          <p:nvPr/>
        </p:nvSpPr>
        <p:spPr bwMode="auto">
          <a:xfrm>
            <a:off x="254000" y="8305800"/>
            <a:ext cx="12395200" cy="838200"/>
          </a:xfrm>
          <a:prstGeom prst="rect">
            <a:avLst/>
          </a:prstGeom>
          <a:solidFill>
            <a:srgbClr val="865EB7"/>
          </a:solidFill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500" b="1" dirty="0">
                <a:latin typeface="Calibri" pitchFamily="34" charset="0"/>
              </a:rPr>
              <a:t> </a:t>
            </a:r>
            <a:r>
              <a:rPr lang="en-US" altLang="en-US" sz="4500" b="1" dirty="0">
                <a:solidFill>
                  <a:srgbClr val="ECFAF7"/>
                </a:solidFill>
                <a:cs typeface="Arial" pitchFamily="34" charset="0"/>
              </a:rPr>
              <a:t>INTRODUCTION</a:t>
            </a:r>
            <a:endParaRPr lang="en-US" altLang="en-US" sz="45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55" name="Text Box 20"/>
          <p:cNvSpPr txBox="1">
            <a:spLocks noChangeArrowheads="1"/>
          </p:cNvSpPr>
          <p:nvPr/>
        </p:nvSpPr>
        <p:spPr bwMode="auto">
          <a:xfrm>
            <a:off x="254000" y="23622000"/>
            <a:ext cx="12420600" cy="838200"/>
          </a:xfrm>
          <a:prstGeom prst="rect">
            <a:avLst/>
          </a:prstGeom>
          <a:solidFill>
            <a:srgbClr val="865EB7"/>
          </a:solidFill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500" b="1" dirty="0">
                <a:solidFill>
                  <a:schemeClr val="bg1"/>
                </a:solidFill>
                <a:cs typeface="Arial" pitchFamily="34" charset="0"/>
              </a:rPr>
              <a:t>METHODS</a:t>
            </a:r>
          </a:p>
        </p:txBody>
      </p:sp>
      <p:sp>
        <p:nvSpPr>
          <p:cNvPr id="2059" name="AutoShape 102" descr="https://mail.google.com/a/ncsu.edu/?ui=2&amp;ik=ecdcf205be&amp;view=att&amp;th=12eacb8968dfc615&amp;attid=0.1.1&amp;disp=emb&amp;zw"/>
          <p:cNvSpPr>
            <a:spLocks noChangeAspect="1" noChangeArrowheads="1"/>
          </p:cNvSpPr>
          <p:nvPr/>
        </p:nvSpPr>
        <p:spPr bwMode="auto">
          <a:xfrm>
            <a:off x="42676763" y="-1766888"/>
            <a:ext cx="4924425" cy="369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8600">
              <a:latin typeface="Cracked" charset="0"/>
            </a:endParaRPr>
          </a:p>
        </p:txBody>
      </p:sp>
      <p:sp>
        <p:nvSpPr>
          <p:cNvPr id="2060" name="AutoShape 104" descr="https://mail.google.com/a/ncsu.edu/?ui=2&amp;ik=ecdcf205be&amp;view=att&amp;th=12eacb8968dfc615&amp;attid=0.1.1&amp;disp=emb&amp;zw"/>
          <p:cNvSpPr>
            <a:spLocks noChangeAspect="1" noChangeArrowheads="1"/>
          </p:cNvSpPr>
          <p:nvPr/>
        </p:nvSpPr>
        <p:spPr bwMode="auto">
          <a:xfrm>
            <a:off x="42676763" y="-1766888"/>
            <a:ext cx="4924425" cy="369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8600">
              <a:latin typeface="Cracked" charset="0"/>
            </a:endParaRPr>
          </a:p>
        </p:txBody>
      </p:sp>
      <p:sp>
        <p:nvSpPr>
          <p:cNvPr id="2061" name="Rectangle 48"/>
          <p:cNvSpPr>
            <a:spLocks noChangeArrowheads="1"/>
          </p:cNvSpPr>
          <p:nvPr/>
        </p:nvSpPr>
        <p:spPr bwMode="auto">
          <a:xfrm>
            <a:off x="0" y="32308800"/>
            <a:ext cx="43891200" cy="609600"/>
          </a:xfrm>
          <a:prstGeom prst="rect">
            <a:avLst/>
          </a:prstGeom>
          <a:solidFill>
            <a:srgbClr val="4D4D4D"/>
          </a:solidFill>
          <a:ln w="9525">
            <a:solidFill>
              <a:srgbClr val="4D4D4D"/>
            </a:solidFill>
            <a:round/>
            <a:headEnd/>
            <a:tailEnd/>
          </a:ln>
        </p:spPr>
        <p:txBody>
          <a:bodyPr/>
          <a:lstStyle>
            <a:lvl1pPr defTabSz="4389438"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389438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389438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389438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389438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8600">
              <a:solidFill>
                <a:srgbClr val="008000"/>
              </a:solidFill>
            </a:endParaRPr>
          </a:p>
        </p:txBody>
      </p:sp>
      <p:sp>
        <p:nvSpPr>
          <p:cNvPr id="2063" name="TextBox 30"/>
          <p:cNvSpPr txBox="1">
            <a:spLocks noChangeArrowheads="1"/>
          </p:cNvSpPr>
          <p:nvPr/>
        </p:nvSpPr>
        <p:spPr bwMode="auto">
          <a:xfrm>
            <a:off x="31242000" y="26365200"/>
            <a:ext cx="12420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eriod"/>
            </a:pPr>
            <a:endParaRPr lang="en-US" altLang="en-US" sz="1600">
              <a:cs typeface="Arial" pitchFamily="34" charset="0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31394400" y="29184600"/>
            <a:ext cx="12268200" cy="809388"/>
          </a:xfrm>
          <a:prstGeom prst="rect">
            <a:avLst/>
          </a:prstGeom>
          <a:solidFill>
            <a:srgbClr val="865EB7"/>
          </a:solidFill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500" b="1" dirty="0">
                <a:solidFill>
                  <a:srgbClr val="FFFFFF"/>
                </a:solidFill>
                <a:cs typeface="Arial" pitchFamily="34" charset="0"/>
              </a:rPr>
              <a:t>ACKNOWLEDGEMENTS</a:t>
            </a:r>
          </a:p>
        </p:txBody>
      </p:sp>
      <p:sp>
        <p:nvSpPr>
          <p:cNvPr id="2065" name="Text Box 16"/>
          <p:cNvSpPr txBox="1">
            <a:spLocks noChangeArrowheads="1"/>
          </p:cNvSpPr>
          <p:nvPr/>
        </p:nvSpPr>
        <p:spPr bwMode="auto">
          <a:xfrm>
            <a:off x="31394400" y="25809476"/>
            <a:ext cx="12268200" cy="809387"/>
          </a:xfrm>
          <a:prstGeom prst="rect">
            <a:avLst/>
          </a:prstGeom>
          <a:solidFill>
            <a:srgbClr val="865EB7"/>
          </a:solidFill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500" b="1" dirty="0">
                <a:solidFill>
                  <a:schemeClr val="bg1"/>
                </a:solidFill>
                <a:cs typeface="Arial" pitchFamily="34" charset="0"/>
              </a:rPr>
              <a:t>REFERENCES</a:t>
            </a:r>
          </a:p>
        </p:txBody>
      </p:sp>
      <p:sp>
        <p:nvSpPr>
          <p:cNvPr id="2066" name="Text Box 16"/>
          <p:cNvSpPr txBox="1">
            <a:spLocks noChangeArrowheads="1"/>
          </p:cNvSpPr>
          <p:nvPr/>
        </p:nvSpPr>
        <p:spPr bwMode="auto">
          <a:xfrm>
            <a:off x="12877800" y="4867291"/>
            <a:ext cx="18211800" cy="810633"/>
          </a:xfrm>
          <a:prstGeom prst="rect">
            <a:avLst/>
          </a:prstGeom>
          <a:solidFill>
            <a:srgbClr val="865EB7"/>
          </a:solidFill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500" b="1">
                <a:latin typeface="Calibri" pitchFamily="34" charset="0"/>
              </a:rPr>
              <a:t> </a:t>
            </a:r>
            <a:r>
              <a:rPr lang="en-US" altLang="en-US" sz="4500" b="1">
                <a:solidFill>
                  <a:srgbClr val="ECFAF7"/>
                </a:solidFill>
                <a:cs typeface="Arial" pitchFamily="34" charset="0"/>
              </a:rPr>
              <a:t>RESULTS</a:t>
            </a:r>
            <a:endParaRPr lang="en-US" altLang="en-US" sz="45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69" name="TextBox 31"/>
          <p:cNvSpPr txBox="1">
            <a:spLocks noChangeArrowheads="1"/>
          </p:cNvSpPr>
          <p:nvPr/>
        </p:nvSpPr>
        <p:spPr bwMode="auto">
          <a:xfrm>
            <a:off x="31242000" y="21488400"/>
            <a:ext cx="1242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288925"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F6600"/>
              </a:buClr>
              <a:buFont typeface="Wingdings" pitchFamily="2" charset="2"/>
              <a:buChar char="§"/>
            </a:pPr>
            <a:endParaRPr lang="en-US" altLang="en-US" sz="2700">
              <a:cs typeface="Arial" pitchFamily="34" charset="0"/>
            </a:endParaRPr>
          </a:p>
        </p:txBody>
      </p:sp>
      <p:sp>
        <p:nvSpPr>
          <p:cNvPr id="2070" name="TextBox 2"/>
          <p:cNvSpPr txBox="1">
            <a:spLocks noChangeArrowheads="1"/>
          </p:cNvSpPr>
          <p:nvPr/>
        </p:nvSpPr>
        <p:spPr bwMode="auto">
          <a:xfrm>
            <a:off x="31927800" y="5867400"/>
            <a:ext cx="72390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9400" indent="-279400"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>
              <a:latin typeface="Cracked" charset="0"/>
            </a:endParaRPr>
          </a:p>
        </p:txBody>
      </p:sp>
      <p:sp>
        <p:nvSpPr>
          <p:cNvPr id="2074" name="Text Box 16"/>
          <p:cNvSpPr txBox="1">
            <a:spLocks noChangeArrowheads="1"/>
          </p:cNvSpPr>
          <p:nvPr/>
        </p:nvSpPr>
        <p:spPr bwMode="auto">
          <a:xfrm>
            <a:off x="254000" y="15163800"/>
            <a:ext cx="12420600" cy="838200"/>
          </a:xfrm>
          <a:prstGeom prst="rect">
            <a:avLst/>
          </a:prstGeom>
          <a:solidFill>
            <a:srgbClr val="865EB7"/>
          </a:solidFill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500" b="1" dirty="0">
                <a:latin typeface="Calibri" pitchFamily="34" charset="0"/>
              </a:rPr>
              <a:t> </a:t>
            </a:r>
            <a:r>
              <a:rPr lang="en-US" altLang="en-US" sz="4500" b="1" dirty="0">
                <a:solidFill>
                  <a:schemeClr val="bg1"/>
                </a:solidFill>
                <a:cs typeface="Arial" pitchFamily="34" charset="0"/>
              </a:rPr>
              <a:t>PURPOSE</a:t>
            </a:r>
          </a:p>
        </p:txBody>
      </p:sp>
      <p:sp>
        <p:nvSpPr>
          <p:cNvPr id="2075" name="TextBox 3"/>
          <p:cNvSpPr txBox="1">
            <a:spLocks noChangeArrowheads="1"/>
          </p:cNvSpPr>
          <p:nvPr/>
        </p:nvSpPr>
        <p:spPr bwMode="auto">
          <a:xfrm>
            <a:off x="304800" y="16141005"/>
            <a:ext cx="1225759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indent="0">
              <a:buNone/>
            </a:pPr>
            <a:r>
              <a:rPr lang="en-US" sz="2800" dirty="0"/>
              <a:t>The purpose of this evaluation was to evaluate the effectiveness of a guided grocery store tour to improve the nutrition knowledge food selection behaviors of low-income, low-resource adults in Pitt County, North Carolina.</a:t>
            </a:r>
          </a:p>
        </p:txBody>
      </p:sp>
      <p:sp>
        <p:nvSpPr>
          <p:cNvPr id="2077" name="Text Box 16"/>
          <p:cNvSpPr txBox="1">
            <a:spLocks noChangeArrowheads="1"/>
          </p:cNvSpPr>
          <p:nvPr/>
        </p:nvSpPr>
        <p:spPr bwMode="auto">
          <a:xfrm>
            <a:off x="31394400" y="11277601"/>
            <a:ext cx="12265046" cy="838199"/>
          </a:xfrm>
          <a:prstGeom prst="rect">
            <a:avLst/>
          </a:prstGeom>
          <a:solidFill>
            <a:srgbClr val="865EB7"/>
          </a:solidFill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500" b="1" dirty="0">
                <a:latin typeface="Calibri" pitchFamily="34" charset="0"/>
              </a:rPr>
              <a:t> </a:t>
            </a:r>
            <a:r>
              <a:rPr lang="en-US" altLang="en-US" sz="4500" b="1" dirty="0">
                <a:solidFill>
                  <a:srgbClr val="ECFAF7"/>
                </a:solidFill>
                <a:cs typeface="Arial" pitchFamily="34" charset="0"/>
              </a:rPr>
              <a:t>DISCUSSION</a:t>
            </a:r>
            <a:endParaRPr lang="en-US" altLang="en-US" sz="45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78" name="Text Box 16"/>
          <p:cNvSpPr txBox="1">
            <a:spLocks noChangeArrowheads="1"/>
          </p:cNvSpPr>
          <p:nvPr/>
        </p:nvSpPr>
        <p:spPr bwMode="auto">
          <a:xfrm>
            <a:off x="31394400" y="17907001"/>
            <a:ext cx="12268200" cy="838199"/>
          </a:xfrm>
          <a:prstGeom prst="rect">
            <a:avLst/>
          </a:prstGeom>
          <a:solidFill>
            <a:srgbClr val="865EB7"/>
          </a:solidFill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500" b="1" dirty="0">
                <a:latin typeface="Calibri" pitchFamily="34" charset="0"/>
              </a:rPr>
              <a:t> </a:t>
            </a:r>
            <a:r>
              <a:rPr lang="en-US" altLang="en-US" sz="4500" b="1" dirty="0">
                <a:solidFill>
                  <a:srgbClr val="ECFAF7"/>
                </a:solidFill>
                <a:cs typeface="Arial" pitchFamily="34" charset="0"/>
              </a:rPr>
              <a:t>FUTURE RESEARCH</a:t>
            </a:r>
            <a:endParaRPr lang="en-US" altLang="en-US" sz="45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2085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0" y="30394275"/>
            <a:ext cx="22860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ed-Color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7574" y="30146625"/>
            <a:ext cx="4949826" cy="1933575"/>
          </a:xfrm>
          <a:prstGeom prst="rect">
            <a:avLst/>
          </a:prstGeom>
        </p:spPr>
      </p:pic>
      <p:pic>
        <p:nvPicPr>
          <p:cNvPr id="10" name="Picture 9" descr="Feed-Color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981" b="10185"/>
          <a:stretch/>
        </p:blipFill>
        <p:spPr>
          <a:xfrm>
            <a:off x="424464" y="409428"/>
            <a:ext cx="3690336" cy="3985228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 bwMode="auto">
          <a:xfrm>
            <a:off x="4343400" y="381001"/>
            <a:ext cx="38557201" cy="4267200"/>
          </a:xfrm>
          <a:prstGeom prst="roundRect">
            <a:avLst/>
          </a:prstGeom>
          <a:solidFill>
            <a:srgbClr val="4D4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32156400"/>
            <a:ext cx="43891200" cy="762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6DBC4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31927800" y="-762000"/>
            <a:ext cx="184666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4" name="Text Box 29"/>
          <p:cNvSpPr txBox="1">
            <a:spLocks noChangeArrowheads="1"/>
          </p:cNvSpPr>
          <p:nvPr/>
        </p:nvSpPr>
        <p:spPr bwMode="auto">
          <a:xfrm>
            <a:off x="4531519" y="152400"/>
            <a:ext cx="3825716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buNone/>
            </a:pPr>
            <a:r>
              <a:rPr lang="en-US" sz="9800" b="1" dirty="0">
                <a:solidFill>
                  <a:schemeClr val="bg1"/>
                </a:solidFill>
              </a:rPr>
              <a:t>Evaluation of Guided Grocery Store Tour Impact on Participant Nutrition Knowledge and Food Choices: A Pilot Study </a:t>
            </a:r>
            <a:endParaRPr lang="en-US" sz="9800" dirty="0">
              <a:solidFill>
                <a:schemeClr val="bg1"/>
              </a:solidFill>
            </a:endParaRPr>
          </a:p>
        </p:txBody>
      </p:sp>
      <p:sp>
        <p:nvSpPr>
          <p:cNvPr id="75" name="Text Box 52"/>
          <p:cNvSpPr txBox="1">
            <a:spLocks noChangeArrowheads="1"/>
          </p:cNvSpPr>
          <p:nvPr/>
        </p:nvSpPr>
        <p:spPr bwMode="auto">
          <a:xfrm>
            <a:off x="4419599" y="3200400"/>
            <a:ext cx="3848100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389438"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389438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389438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389438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389438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buNone/>
            </a:pPr>
            <a:r>
              <a:rPr lang="en-US" sz="4500" dirty="0">
                <a:solidFill>
                  <a:schemeClr val="bg1"/>
                </a:solidFill>
              </a:rPr>
              <a:t>Rachel Winn</a:t>
            </a:r>
            <a:r>
              <a:rPr lang="en-US" altLang="en-US" sz="4800" baseline="30000" dirty="0">
                <a:solidFill>
                  <a:srgbClr val="FFFFFF"/>
                </a:solidFill>
              </a:rPr>
              <a:t>1</a:t>
            </a:r>
            <a:r>
              <a:rPr lang="en-US" sz="4500" dirty="0">
                <a:solidFill>
                  <a:schemeClr val="bg1"/>
                </a:solidFill>
              </a:rPr>
              <a:t>, Virginia C. Stage PhD, RD, LDN</a:t>
            </a:r>
            <a:r>
              <a:rPr lang="en-US" altLang="en-US" sz="4800" baseline="30000" dirty="0">
                <a:solidFill>
                  <a:srgbClr val="FFFFFF"/>
                </a:solidFill>
              </a:rPr>
              <a:t>1  </a:t>
            </a:r>
            <a:r>
              <a:rPr lang="en-US" sz="4500" dirty="0">
                <a:solidFill>
                  <a:schemeClr val="bg1"/>
                </a:solidFill>
              </a:rPr>
              <a:t>&amp; Jackie </a:t>
            </a:r>
            <a:r>
              <a:rPr lang="en-US" sz="4500" dirty="0" err="1">
                <a:solidFill>
                  <a:schemeClr val="bg1"/>
                </a:solidFill>
              </a:rPr>
              <a:t>Sugg</a:t>
            </a:r>
            <a:r>
              <a:rPr lang="en-US" sz="4500" dirty="0">
                <a:solidFill>
                  <a:schemeClr val="bg1"/>
                </a:solidFill>
              </a:rPr>
              <a:t> RD</a:t>
            </a:r>
            <a:r>
              <a:rPr lang="en-US" sz="4400" baseline="30000" dirty="0">
                <a:solidFill>
                  <a:srgbClr val="FFFFFF"/>
                </a:solidFill>
              </a:rPr>
              <a:t>2</a:t>
            </a:r>
            <a:endParaRPr lang="en-US" sz="4500" dirty="0">
              <a:solidFill>
                <a:schemeClr val="bg1"/>
              </a:solidFill>
            </a:endParaRPr>
          </a:p>
        </p:txBody>
      </p:sp>
      <p:sp>
        <p:nvSpPr>
          <p:cNvPr id="76" name="Text Box 88"/>
          <p:cNvSpPr txBox="1">
            <a:spLocks noChangeArrowheads="1"/>
          </p:cNvSpPr>
          <p:nvPr/>
        </p:nvSpPr>
        <p:spPr bwMode="auto">
          <a:xfrm>
            <a:off x="4419599" y="3886200"/>
            <a:ext cx="3848100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3000" dirty="0">
                <a:solidFill>
                  <a:srgbClr val="FFFFFF"/>
                </a:solidFill>
              </a:rPr>
              <a:t> </a:t>
            </a:r>
            <a:r>
              <a:rPr lang="en-US" altLang="en-US" sz="3000" baseline="30000" dirty="0">
                <a:solidFill>
                  <a:srgbClr val="FFFFFF"/>
                </a:solidFill>
              </a:rPr>
              <a:t>1</a:t>
            </a:r>
            <a:r>
              <a:rPr lang="en-US" altLang="en-US" sz="3000" dirty="0">
                <a:solidFill>
                  <a:srgbClr val="FFFFFF"/>
                </a:solidFill>
              </a:rPr>
              <a:t>Department of Nutrition Science, College of Allied Health Sciences, East Carolina University, Greenville, NC; </a:t>
            </a:r>
            <a:r>
              <a:rPr lang="en-US" sz="3200" baseline="30000" dirty="0">
                <a:solidFill>
                  <a:srgbClr val="FFFFFF"/>
                </a:solidFill>
              </a:rPr>
              <a:t>2</a:t>
            </a:r>
            <a:r>
              <a:rPr lang="en-US" altLang="en-US" sz="3000" dirty="0">
                <a:solidFill>
                  <a:srgbClr val="FFFFFF"/>
                </a:solidFill>
              </a:rPr>
              <a:t>Pitt County Health Department, Greenville, NC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/>
          <a:srcRect b="19115"/>
          <a:stretch/>
        </p:blipFill>
        <p:spPr>
          <a:xfrm>
            <a:off x="31394400" y="4876800"/>
            <a:ext cx="12265046" cy="6200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</p:spPr>
      </p:pic>
      <p:pic>
        <p:nvPicPr>
          <p:cNvPr id="29" name="Picture 28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" t="4438" r="1494" b="3116"/>
          <a:stretch/>
        </p:blipFill>
        <p:spPr bwMode="auto">
          <a:xfrm>
            <a:off x="914400" y="4876801"/>
            <a:ext cx="10896600" cy="317483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04800" y="24636472"/>
            <a:ext cx="12339763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Data collection was conducted in collaboration with the Pitt County Health Department (PCHD) using the CMATS program.</a:t>
            </a: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Participants of the evaluative research completed a nutrition knowledge survey before and after the tour, with questions based on each of the four components of the CMATS tours.</a:t>
            </a: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Data collectors administered the surveys to tour participants at ten separate tours in March, 2016.</a:t>
            </a: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Each consecutive $10 challenge basket was photographed for later nutrient analysis of healthy foods taken home by participants.</a:t>
            </a: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Separate demographic forms from the CMATS program were collected to assess participant socioeconomic status. </a:t>
            </a: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Analyses were conducted using SPSS 22.0 </a:t>
            </a:r>
            <a:r>
              <a:rPr lang="en-US" sz="2400" dirty="0">
                <a:latin typeface="+mn-lt"/>
              </a:rPr>
              <a:t>(</a:t>
            </a:r>
            <a:r>
              <a:rPr lang="en-US" sz="2400" i="1" dirty="0">
                <a:latin typeface="+mn-lt"/>
              </a:rPr>
              <a:t>version 20.0, IBM Corp., 2011).</a:t>
            </a:r>
            <a:endParaRPr lang="en-US" sz="2800" dirty="0">
              <a:latin typeface="+mn-lt"/>
            </a:endParaRP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Descriptive statistics on demographics</a:t>
            </a:r>
            <a:r>
              <a:rPr lang="en-US" sz="2800" i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800" dirty="0">
                <a:latin typeface="+mn-lt"/>
              </a:rPr>
              <a:t>were conduced. Each consecutive $10 challenge basket was photographed and analyzed using a food </a:t>
            </a:r>
            <a:r>
              <a:rPr lang="en-US" sz="2800" spc="-50" dirty="0">
                <a:latin typeface="+mn-lt"/>
              </a:rPr>
              <a:t>processor nutrition analysis </a:t>
            </a:r>
            <a:r>
              <a:rPr lang="en-US" sz="2800" spc="-50" dirty="0">
                <a:solidFill>
                  <a:schemeClr val="accent6"/>
                </a:solidFill>
                <a:latin typeface="+mn-lt"/>
              </a:rPr>
              <a:t>software for nutrient content </a:t>
            </a:r>
            <a:r>
              <a:rPr lang="en-US" sz="2400" i="1" spc="-50" dirty="0">
                <a:solidFill>
                  <a:schemeClr val="accent6"/>
                </a:solidFill>
                <a:latin typeface="+mn-lt"/>
              </a:rPr>
              <a:t>(Food Processor, 2016).</a:t>
            </a: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This study was approved by the ECU IRB​ </a:t>
            </a:r>
            <a:r>
              <a:rPr lang="en-US" sz="2400" i="1" dirty="0">
                <a:latin typeface="+mn-lt"/>
              </a:rPr>
              <a:t>(UMCIRB 16-000287).</a:t>
            </a:r>
            <a:endParaRPr lang="en-US" sz="2800" i="1" spc="-5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17870" y="5733395"/>
            <a:ext cx="9067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A total of 74 participants were involved in 10 tours. The majority of participants were female (98.6%), 50% had a four-year degree, and were Black or African American. </a:t>
            </a: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Because individual demographic information was collected separate from the Nutrition Knowledge and $10 Grocery Basket Challenge assessments, only demographic information on all participants (versus only those who participated in the evaluation of the tours) at this time.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9317534"/>
            <a:ext cx="1234439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Healthful dietary patterns have been clearly linked to long-term risk of chronic disease, however many adults still fall short of dietary recommendations for health promotion.</a:t>
            </a:r>
            <a:r>
              <a:rPr lang="en-US" altLang="en-US" sz="2800" baseline="30000" dirty="0"/>
              <a:t>1</a:t>
            </a:r>
            <a:endParaRPr lang="en-US" sz="2800" dirty="0">
              <a:latin typeface="+mn-lt"/>
            </a:endParaRP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Additionally, 53% to 62% of consumers in the US report using nutrition facts labels sometimes, but many are confused by nutrition labels and lack comprehension for use and product comparison.</a:t>
            </a:r>
            <a:r>
              <a:rPr lang="en-US" altLang="en-US" sz="2800" baseline="30000" dirty="0"/>
              <a:t>2</a:t>
            </a:r>
            <a:endParaRPr lang="en-US" sz="2800" dirty="0">
              <a:latin typeface="+mn-lt"/>
            </a:endParaRP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Grocery Store Tours are one method used to address consumers’ grocery shopping practices and increase nutrition label comprehension.</a:t>
            </a:r>
            <a:r>
              <a:rPr lang="en-US" altLang="en-US" sz="2800" baseline="30000" dirty="0"/>
              <a:t>3</a:t>
            </a:r>
            <a:endParaRPr lang="en-US" sz="2800" dirty="0">
              <a:latin typeface="+mn-lt"/>
            </a:endParaRP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These structured tours are led by a dietitian and take small groups through a grocery store to teach participants skills and strategies to enable healthful food purchasing choices.</a:t>
            </a:r>
            <a:r>
              <a:rPr lang="en-US" sz="2800" baseline="30000" dirty="0">
                <a:latin typeface="+mn-lt"/>
              </a:rPr>
              <a:t>4,5</a:t>
            </a:r>
            <a:endParaRPr lang="en-US" sz="2800" dirty="0">
              <a:latin typeface="+mn-lt"/>
            </a:endParaRP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spc="-30" dirty="0">
                <a:latin typeface="+mn-lt"/>
              </a:rPr>
              <a:t>Unfortunately, the effectiveness of these tours on participant knowledge and behavior is rarely evaluated due to limited time and financial resources.</a:t>
            </a:r>
            <a:r>
              <a:rPr lang="en-US" altLang="en-US" sz="2800" spc="-30" baseline="30000" dirty="0"/>
              <a:t>3</a:t>
            </a:r>
            <a:endParaRPr lang="en-US" sz="2800" spc="-30" dirty="0"/>
          </a:p>
        </p:txBody>
      </p:sp>
      <p:sp>
        <p:nvSpPr>
          <p:cNvPr id="16" name="TextBox 15"/>
          <p:cNvSpPr txBox="1"/>
          <p:nvPr/>
        </p:nvSpPr>
        <p:spPr>
          <a:xfrm>
            <a:off x="31397573" y="11782246"/>
            <a:ext cx="1232102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865EB7"/>
              </a:buClr>
            </a:pPr>
            <a:endParaRPr lang="en-US" sz="2800" spc="-30" dirty="0">
              <a:latin typeface="+mn-lt"/>
            </a:endParaRPr>
          </a:p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Overall, participants showed improvements in nutrition knowledge and ability to create a healthy grocery basket at the end of the tours</a:t>
            </a:r>
            <a:r>
              <a:rPr lang="en-US" sz="2800" dirty="0"/>
              <a:t>.</a:t>
            </a:r>
          </a:p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Findings are difficult to compare with existing literature, as study design and survey content differ drastically. However, multiple other studies on grocery store tours showed marked improvement in nutrition knowledge. </a:t>
            </a:r>
            <a:r>
              <a:rPr lang="en-US" altLang="en-US" sz="2800" baseline="30000" dirty="0">
                <a:latin typeface="+mn-lt"/>
              </a:rPr>
              <a:t>3</a:t>
            </a:r>
            <a:r>
              <a:rPr lang="en-US" sz="2800" dirty="0">
                <a:latin typeface="+mn-lt"/>
              </a:rPr>
              <a:t> </a:t>
            </a:r>
          </a:p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spc="-30" dirty="0">
                <a:latin typeface="+mn-lt"/>
              </a:rPr>
              <a:t>With the exception of five questions, all questions demonstrated improvement in knowledge, however only three questions demonstrated statistically significant improvements in knowledge </a:t>
            </a:r>
            <a:r>
              <a:rPr lang="en-US" sz="2400" i="1" spc="-30" dirty="0">
                <a:latin typeface="+mn-lt"/>
              </a:rPr>
              <a:t>(Questions 6, 10, and 11).</a:t>
            </a:r>
            <a:endParaRPr lang="en-US" sz="2800" i="1" spc="-30" dirty="0">
              <a:latin typeface="+mn-lt"/>
            </a:endParaRPr>
          </a:p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While not significant, questions 3, 8, and 13 showed declines in knowledge. Questions 9 and 15 showed no improvement.</a:t>
            </a:r>
          </a:p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The sample size for this study was small, and not all participants who completed demographic forms were able to complete pre/post surveys and pictorial evaluation.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397574" y="18845272"/>
            <a:ext cx="12265026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Current research on CMATS tours persists through the 2017 year with assistance from Pitt County dietitians.</a:t>
            </a:r>
          </a:p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An URCA grant was awarded for the 2016 – 2017 year to further this research, funding various data collection materials, allowing for more thorough data collection, including funding research incentives.</a:t>
            </a:r>
          </a:p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A team of 17 nutrition science students were thoroughly trained to assist in collection of further data in March, 2017.</a:t>
            </a:r>
          </a:p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Pilot testing of new materials and additional on-site training of student volunteers was conducted on two separate dates in February, 2017.</a:t>
            </a:r>
          </a:p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Data has been collected throughout National Nutrition Month </a:t>
            </a:r>
            <a:r>
              <a:rPr lang="en-US" sz="2400" i="1" dirty="0">
                <a:latin typeface="+mn-lt"/>
              </a:rPr>
              <a:t>(March, 2017) </a:t>
            </a:r>
            <a:r>
              <a:rPr lang="en-US" sz="2800" dirty="0">
                <a:latin typeface="+mn-lt"/>
              </a:rPr>
              <a:t>over 10 separate tours led by Pitt County dietitians. </a:t>
            </a:r>
          </a:p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In addition to revision of  the pre/post survey, dietitian questionnaires and extra data on challenge basket participants was collected.</a:t>
            </a:r>
          </a:p>
          <a:p>
            <a:pPr marL="457200" indent="-457200" algn="just">
              <a:buClr>
                <a:srgbClr val="865EB7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Ongoing analysis of 2017 data will continue throughout the year to assist the Pitt County Health Department in applying for future grants to further this project.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485122" y="26593800"/>
            <a:ext cx="1217747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1800" spc="-30" dirty="0">
                <a:latin typeface="+mn-lt"/>
              </a:rPr>
              <a:t>Division of Nutritional Sciences at the University of Illinois at Urbana-Champaign, Urbana, IL</a:t>
            </a:r>
            <a:endParaRPr lang="en-US" altLang="en-US" sz="1800" spc="-30" baseline="30000" dirty="0">
              <a:latin typeface="+mn-lt"/>
            </a:endParaRPr>
          </a:p>
          <a:p>
            <a:pPr marL="457200" indent="-457200">
              <a:buAutoNum type="arabicPeriod"/>
            </a:pPr>
            <a:r>
              <a:rPr lang="en-US" sz="1800" spc="-30" dirty="0" err="1">
                <a:latin typeface="+mn-lt"/>
              </a:rPr>
              <a:t>Blitstein</a:t>
            </a:r>
            <a:r>
              <a:rPr lang="en-US" sz="1800" spc="-30" dirty="0">
                <a:latin typeface="+mn-lt"/>
              </a:rPr>
              <a:t> JL, Evans WD. Use of nutrition facts panels among adults who make household food purchasing decisions. J </a:t>
            </a:r>
            <a:r>
              <a:rPr lang="en-US" sz="1800" spc="-30" dirty="0" err="1">
                <a:latin typeface="+mn-lt"/>
              </a:rPr>
              <a:t>Nutr</a:t>
            </a:r>
            <a:r>
              <a:rPr lang="en-US" sz="1800" spc="-30" dirty="0">
                <a:latin typeface="+mn-lt"/>
              </a:rPr>
              <a:t> </a:t>
            </a:r>
            <a:r>
              <a:rPr lang="en-US" sz="1800" spc="-30" dirty="0" err="1">
                <a:latin typeface="+mn-lt"/>
              </a:rPr>
              <a:t>Educ</a:t>
            </a:r>
            <a:r>
              <a:rPr lang="en-US" sz="1800" spc="-30" dirty="0">
                <a:latin typeface="+mn-lt"/>
              </a:rPr>
              <a:t> </a:t>
            </a:r>
            <a:r>
              <a:rPr lang="en-US" sz="1800" spc="-30" dirty="0" err="1">
                <a:latin typeface="+mn-lt"/>
              </a:rPr>
              <a:t>Behav</a:t>
            </a:r>
            <a:r>
              <a:rPr lang="en-US" sz="1800" spc="-30" dirty="0">
                <a:latin typeface="+mn-lt"/>
              </a:rPr>
              <a:t>. 2006;38:360-364.</a:t>
            </a:r>
            <a:r>
              <a:rPr lang="en-US" altLang="en-US" sz="1800" spc="-30" baseline="30000" dirty="0">
                <a:latin typeface="+mn-lt"/>
              </a:rPr>
              <a:t> </a:t>
            </a:r>
          </a:p>
          <a:p>
            <a:pPr marL="457200" indent="-457200">
              <a:buAutoNum type="arabicPeriod"/>
            </a:pPr>
            <a:r>
              <a:rPr lang="en-US" sz="1800" spc="-30" dirty="0" err="1">
                <a:latin typeface="+mn-lt"/>
              </a:rPr>
              <a:t>Nikolaus</a:t>
            </a:r>
            <a:r>
              <a:rPr lang="en-US" sz="1800" spc="-30" dirty="0">
                <a:latin typeface="+mn-lt"/>
              </a:rPr>
              <a:t>, C. J., </a:t>
            </a:r>
            <a:r>
              <a:rPr lang="en-US" sz="1800" spc="-30" dirty="0" err="1">
                <a:latin typeface="+mn-lt"/>
              </a:rPr>
              <a:t>Muzaffar</a:t>
            </a:r>
            <a:r>
              <a:rPr lang="en-US" sz="1800" spc="-30" dirty="0">
                <a:latin typeface="+mn-lt"/>
              </a:rPr>
              <a:t>, H., &amp; Nickols-Richardson, S. M. (2016). Grocery Store (or Supermarket) Tours as an Effective Nutrition Education Medium: A Systematic Review. </a:t>
            </a:r>
            <a:r>
              <a:rPr lang="en-US" sz="1800" i="1" spc="-30" dirty="0">
                <a:latin typeface="+mn-lt"/>
              </a:rPr>
              <a:t>Journal of Nutrition Education and Behavior,</a:t>
            </a:r>
            <a:r>
              <a:rPr lang="en-US" sz="1800" spc="-30" dirty="0">
                <a:latin typeface="+mn-lt"/>
              </a:rPr>
              <a:t> </a:t>
            </a:r>
            <a:r>
              <a:rPr lang="en-US" sz="1800" i="1" spc="-30" dirty="0">
                <a:latin typeface="+mn-lt"/>
              </a:rPr>
              <a:t>48</a:t>
            </a:r>
            <a:r>
              <a:rPr lang="en-US" sz="1800" spc="-30" dirty="0">
                <a:latin typeface="+mn-lt"/>
              </a:rPr>
              <a:t>(8). </a:t>
            </a:r>
          </a:p>
          <a:p>
            <a:pPr marL="457200" indent="-457200">
              <a:buAutoNum type="arabicPeriod"/>
            </a:pPr>
            <a:r>
              <a:rPr lang="en-US" sz="1800" spc="-30" dirty="0">
                <a:latin typeface="+mn-lt"/>
              </a:rPr>
              <a:t>Burros M. Eating well. Living Desk. http://www.nytimes.com/1990/08/01/ garden/eating-well.html. Accessed March 23, 2017.</a:t>
            </a:r>
            <a:endParaRPr lang="en-US" sz="1800" spc="-30" baseline="30000" dirty="0">
              <a:latin typeface="+mn-lt"/>
            </a:endParaRPr>
          </a:p>
          <a:p>
            <a:pPr marL="457200" indent="-457200">
              <a:buAutoNum type="arabicPeriod"/>
            </a:pPr>
            <a:r>
              <a:rPr lang="en-US" sz="1800" spc="-30" dirty="0">
                <a:latin typeface="+mn-lt"/>
              </a:rPr>
              <a:t>About Cooking Matters At The Store. (</a:t>
            </a:r>
            <a:r>
              <a:rPr lang="en-US" sz="1800" spc="-30" dirty="0" err="1">
                <a:latin typeface="+mn-lt"/>
              </a:rPr>
              <a:t>n.d.</a:t>
            </a:r>
            <a:r>
              <a:rPr lang="en-US" sz="1800" spc="-30" dirty="0">
                <a:latin typeface="+mn-lt"/>
              </a:rPr>
              <a:t>). Retrieved March 17, 2017, from https://cookingmatters.org/at-the-store </a:t>
            </a:r>
          </a:p>
          <a:p>
            <a:r>
              <a:rPr lang="en-US" sz="1800" i="1" spc="-30" dirty="0">
                <a:latin typeface="+mn-lt"/>
              </a:rPr>
              <a:t>*Full reference list available in handout form.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254000" y="17754600"/>
            <a:ext cx="12420600" cy="838200"/>
          </a:xfrm>
          <a:prstGeom prst="rect">
            <a:avLst/>
          </a:prstGeom>
          <a:solidFill>
            <a:srgbClr val="865EB7"/>
          </a:solidFill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15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3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500" b="1" dirty="0">
                <a:solidFill>
                  <a:schemeClr val="bg1"/>
                </a:solidFill>
                <a:cs typeface="Arial" pitchFamily="34" charset="0"/>
              </a:rPr>
              <a:t>INTERVENTION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4800" y="18637507"/>
            <a:ext cx="12257598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 defTabSz="4389438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Created by the Share Our Strength organization in 2010, The Cooking Matters at The Store (CMATS) program is based on over 20 years of outreach to low-income families across the United States.</a:t>
            </a:r>
            <a:r>
              <a:rPr lang="en-US" altLang="en-US" sz="2800" baseline="30000" dirty="0"/>
              <a:t> 5</a:t>
            </a:r>
            <a:r>
              <a:rPr lang="en-US" sz="2800" dirty="0">
                <a:latin typeface="+mn-lt"/>
              </a:rPr>
              <a:t> </a:t>
            </a:r>
          </a:p>
          <a:p>
            <a:pPr marL="457200" indent="-457200" algn="just" defTabSz="4389438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Each tour is structured around four primary teaching components: (1) reading food labels (2) comparing unit prices; (3) finding whole grains; and (4) identifying three ways to purchase produce (fresh, frozen, and canned).</a:t>
            </a:r>
            <a:r>
              <a:rPr lang="en-US" sz="2800" baseline="30000" dirty="0">
                <a:latin typeface="+mn-lt"/>
              </a:rPr>
              <a:t>5</a:t>
            </a:r>
            <a:endParaRPr lang="en-US" sz="2800" dirty="0">
              <a:latin typeface="+mn-lt"/>
            </a:endParaRPr>
          </a:p>
          <a:p>
            <a:pPr marL="457200" indent="-457200" algn="just" defTabSz="4389438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Each CMATS tour ends with a “$10 Challenge”, an activity in which tour participants use their new knowledge to by a healthy meal for under $10.</a:t>
            </a:r>
            <a:r>
              <a:rPr lang="en-US" sz="2800" baseline="30000" dirty="0">
                <a:latin typeface="+mn-lt"/>
              </a:rPr>
              <a:t>5</a:t>
            </a:r>
            <a:endParaRPr lang="en-US" sz="2800" dirty="0">
              <a:latin typeface="+mn-lt"/>
            </a:endParaRPr>
          </a:p>
          <a:p>
            <a:pPr marL="457200" indent="-457200" algn="just" defTabSz="4389438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Participants take home a booklet with recipes and shopping tips, a reusable grocery bag, and $10 worth of healthy groceries.</a:t>
            </a:r>
            <a:r>
              <a:rPr lang="en-US" sz="2800" baseline="30000" dirty="0">
                <a:latin typeface="+mn-lt"/>
              </a:rPr>
              <a:t>5</a:t>
            </a:r>
            <a:endParaRPr lang="en-US" sz="280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76000" y="30006798"/>
            <a:ext cx="4953000" cy="2149602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657152"/>
              </p:ext>
            </p:extLst>
          </p:nvPr>
        </p:nvGraphicFramePr>
        <p:xfrm>
          <a:off x="13030200" y="10820400"/>
          <a:ext cx="18056360" cy="109369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58600">
                  <a:extLst>
                    <a:ext uri="{9D8B030D-6E8A-4147-A177-3AD203B41FA5}">
                      <a16:colId xmlns:a16="http://schemas.microsoft.com/office/drawing/2014/main" val="1255286182"/>
                    </a:ext>
                  </a:extLst>
                </a:gridCol>
                <a:gridCol w="2220506">
                  <a:extLst>
                    <a:ext uri="{9D8B030D-6E8A-4147-A177-3AD203B41FA5}">
                      <a16:colId xmlns:a16="http://schemas.microsoft.com/office/drawing/2014/main" val="819945407"/>
                    </a:ext>
                  </a:extLst>
                </a:gridCol>
                <a:gridCol w="2475410">
                  <a:extLst>
                    <a:ext uri="{9D8B030D-6E8A-4147-A177-3AD203B41FA5}">
                      <a16:colId xmlns:a16="http://schemas.microsoft.com/office/drawing/2014/main" val="371272326"/>
                    </a:ext>
                  </a:extLst>
                </a:gridCol>
                <a:gridCol w="1701844">
                  <a:extLst>
                    <a:ext uri="{9D8B030D-6E8A-4147-A177-3AD203B41FA5}">
                      <a16:colId xmlns:a16="http://schemas.microsoft.com/office/drawing/2014/main" val="42888655"/>
                    </a:ext>
                  </a:extLst>
                </a:gridCol>
              </a:tblGrid>
              <a:tr h="791610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bg1"/>
                          </a:solidFill>
                          <a:effectLst/>
                        </a:rPr>
                        <a:t>Survey Question</a:t>
                      </a:r>
                      <a:endParaRPr lang="en-US" sz="2600" b="1" u="none" kern="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5E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kern="0" dirty="0">
                          <a:solidFill>
                            <a:schemeClr val="bg1"/>
                          </a:solidFill>
                          <a:effectLst/>
                        </a:rPr>
                        <a:t>Baseline % Correct</a:t>
                      </a:r>
                      <a:endParaRPr lang="en-US" sz="2400" b="1" u="none" kern="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5E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kern="0" dirty="0">
                          <a:solidFill>
                            <a:schemeClr val="bg1"/>
                          </a:solidFill>
                          <a:effectLst/>
                        </a:rPr>
                        <a:t>Post % Correct</a:t>
                      </a:r>
                      <a:endParaRPr lang="en-US" sz="2400" b="1" u="none" kern="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5E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u="none" kern="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US" sz="2400" u="none" kern="0" dirty="0">
                          <a:solidFill>
                            <a:schemeClr val="bg1"/>
                          </a:solidFill>
                          <a:effectLst/>
                        </a:rPr>
                        <a:t>-value</a:t>
                      </a:r>
                      <a:endParaRPr lang="en-US" sz="2400" b="1" u="none" kern="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5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917084"/>
                  </a:ext>
                </a:extLst>
              </a:tr>
              <a:tr h="535986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1. What food belongs in the grain group?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89.3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>
                          <a:solidFill>
                            <a:schemeClr val="tx1"/>
                          </a:solidFill>
                          <a:effectLst/>
                        </a:rPr>
                        <a:t>92.9</a:t>
                      </a:r>
                      <a:endParaRPr lang="en-US" sz="2600" b="1" u="none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>
                          <a:solidFill>
                            <a:schemeClr val="tx1"/>
                          </a:solidFill>
                          <a:effectLst/>
                        </a:rPr>
                        <a:t>.33</a:t>
                      </a:r>
                      <a:endParaRPr lang="en-US" sz="2600" b="1" u="none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7224053"/>
                  </a:ext>
                </a:extLst>
              </a:tr>
              <a:tr h="535986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2. What food belongs in the fruit group?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>
                          <a:solidFill>
                            <a:schemeClr val="tx1"/>
                          </a:solidFill>
                          <a:effectLst/>
                        </a:rPr>
                        <a:t>96.4</a:t>
                      </a:r>
                      <a:endParaRPr lang="en-US" sz="2600" b="1" u="none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.33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8612545"/>
                  </a:ext>
                </a:extLst>
              </a:tr>
              <a:tr h="594491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3. What type of green bean will have the most sodium?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92.9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96.4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>
                          <a:solidFill>
                            <a:schemeClr val="tx1"/>
                          </a:solidFill>
                          <a:effectLst/>
                        </a:rPr>
                        <a:t>.33</a:t>
                      </a:r>
                      <a:endParaRPr lang="en-US" sz="2600" b="1" u="none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4154683"/>
                  </a:ext>
                </a:extLst>
              </a:tr>
              <a:tr h="594491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4. What should you try to do when you buy dairy?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92.9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>
                          <a:solidFill>
                            <a:schemeClr val="tx1"/>
                          </a:solidFill>
                          <a:effectLst/>
                        </a:rPr>
                        <a:t>96.4</a:t>
                      </a:r>
                      <a:endParaRPr lang="en-US" sz="2600" b="1" u="none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.57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8077970"/>
                  </a:ext>
                </a:extLst>
              </a:tr>
              <a:tr h="535986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5. A healthy meal has half a plate full of: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78.6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>
                          <a:solidFill>
                            <a:schemeClr val="tx1"/>
                          </a:solidFill>
                          <a:effectLst/>
                        </a:rPr>
                        <a:t>89.3</a:t>
                      </a:r>
                      <a:endParaRPr lang="en-US" sz="2600" b="1" u="none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>
                          <a:solidFill>
                            <a:schemeClr val="tx1"/>
                          </a:solidFill>
                          <a:effectLst/>
                        </a:rPr>
                        <a:t>.36</a:t>
                      </a:r>
                      <a:endParaRPr lang="en-US" sz="2600" b="1" u="none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314794"/>
                  </a:ext>
                </a:extLst>
              </a:tr>
              <a:tr h="594491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6. When are most fresh fruits and vegetables priced lower?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60.7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85.7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.03*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2670148"/>
                  </a:ext>
                </a:extLst>
              </a:tr>
              <a:tr h="535986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7. Which food is a whole grain?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67.9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71.4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.75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323313"/>
                  </a:ext>
                </a:extLst>
              </a:tr>
              <a:tr h="594491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8. Why is whole wheat pasta healthier than regular pasta? 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>
                          <a:solidFill>
                            <a:schemeClr val="tx1"/>
                          </a:solidFill>
                          <a:effectLst/>
                        </a:rPr>
                        <a:t>89.3</a:t>
                      </a:r>
                      <a:endParaRPr lang="en-US" sz="2600" b="1" u="none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.08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915063"/>
                  </a:ext>
                </a:extLst>
              </a:tr>
              <a:tr h="594491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9. What is the serving size of Fiber Flakes </a:t>
                      </a:r>
                      <a:r>
                        <a:rPr lang="en-US" sz="2600" b="0" u="none" kern="0" dirty="0" err="1">
                          <a:solidFill>
                            <a:schemeClr val="tx1"/>
                          </a:solidFill>
                          <a:effectLst/>
                        </a:rPr>
                        <a:t>cereal?</a:t>
                      </a:r>
                      <a:r>
                        <a:rPr lang="en-US" sz="2600" b="0" u="none" kern="0" baseline="30000" dirty="0" err="1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92.9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92.9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1.00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2489623"/>
                  </a:ext>
                </a:extLst>
              </a:tr>
              <a:tr h="594491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10. How can you tell if Fiber Flakes is a whole grain </a:t>
                      </a:r>
                      <a:r>
                        <a:rPr lang="en-US" sz="2600" b="0" u="none" kern="0" dirty="0" err="1">
                          <a:solidFill>
                            <a:schemeClr val="tx1"/>
                          </a:solidFill>
                          <a:effectLst/>
                        </a:rPr>
                        <a:t>food?</a:t>
                      </a:r>
                      <a:r>
                        <a:rPr lang="en-US" sz="2600" b="0" u="none" kern="0" baseline="30000" dirty="0" err="1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>
                          <a:solidFill>
                            <a:schemeClr val="tx1"/>
                          </a:solidFill>
                          <a:effectLst/>
                        </a:rPr>
                        <a:t>71.4</a:t>
                      </a:r>
                      <a:endParaRPr lang="en-US" sz="2600" b="1" u="none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92.9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.03*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825937"/>
                  </a:ext>
                </a:extLst>
              </a:tr>
              <a:tr h="594491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11. How many grams of sugar are in 1 serving of Fiber </a:t>
                      </a:r>
                      <a:r>
                        <a:rPr lang="en-US" sz="2600" b="0" u="none" kern="0" dirty="0" err="1">
                          <a:solidFill>
                            <a:schemeClr val="tx1"/>
                          </a:solidFill>
                          <a:effectLst/>
                        </a:rPr>
                        <a:t>Flakes?</a:t>
                      </a:r>
                      <a:r>
                        <a:rPr lang="en-US" sz="2600" b="0" u="none" kern="0" baseline="30000" dirty="0" err="1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82.1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96.4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.04*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C232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550455"/>
                  </a:ext>
                </a:extLst>
              </a:tr>
              <a:tr h="594491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12. How much sodium is in one serving of Fiber Flakes </a:t>
                      </a:r>
                      <a:r>
                        <a:rPr lang="en-US" sz="2600" b="0" u="none" kern="0" dirty="0" err="1">
                          <a:solidFill>
                            <a:schemeClr val="tx1"/>
                          </a:solidFill>
                          <a:effectLst/>
                        </a:rPr>
                        <a:t>cereal?</a:t>
                      </a:r>
                      <a:r>
                        <a:rPr lang="en-US" sz="2600" b="0" u="none" kern="0" baseline="30000" dirty="0" err="1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82.1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92.9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.08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075453"/>
                  </a:ext>
                </a:extLst>
              </a:tr>
              <a:tr h="594491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13. What is the retail price for the 6oz low-fat </a:t>
                      </a:r>
                      <a:r>
                        <a:rPr lang="en-US" sz="2600" b="0" u="none" kern="0" dirty="0" err="1">
                          <a:solidFill>
                            <a:schemeClr val="tx1"/>
                          </a:solidFill>
                          <a:effectLst/>
                        </a:rPr>
                        <a:t>yogurt?</a:t>
                      </a:r>
                      <a:r>
                        <a:rPr lang="en-US" sz="2600" b="0" u="none" kern="0" baseline="30000" dirty="0" err="1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75.0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71.4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>
                          <a:solidFill>
                            <a:schemeClr val="tx1"/>
                          </a:solidFill>
                          <a:effectLst/>
                        </a:rPr>
                        <a:t>.77</a:t>
                      </a:r>
                      <a:endParaRPr lang="en-US" sz="2600" b="1" u="none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835956"/>
                  </a:ext>
                </a:extLst>
              </a:tr>
              <a:tr h="535986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14. Which is the better buy when comparing unit </a:t>
                      </a:r>
                      <a:r>
                        <a:rPr lang="en-US" sz="2600" b="0" u="none" kern="0" dirty="0" err="1">
                          <a:solidFill>
                            <a:schemeClr val="tx1"/>
                          </a:solidFill>
                          <a:effectLst/>
                        </a:rPr>
                        <a:t>prices?</a:t>
                      </a:r>
                      <a:r>
                        <a:rPr lang="en-US" sz="2600" b="0" u="none" kern="0" baseline="30000" dirty="0" err="1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78.6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82.1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.71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197232"/>
                  </a:ext>
                </a:extLst>
              </a:tr>
              <a:tr h="594491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15. What is the unit price for the 32oz</a:t>
                      </a:r>
                      <a:r>
                        <a:rPr lang="en-US" sz="2800" b="0" u="none" kern="0" dirty="0">
                          <a:solidFill>
                            <a:schemeClr val="tx1"/>
                          </a:solidFill>
                          <a:effectLst/>
                        </a:rPr>
                        <a:t> low-fat </a:t>
                      </a:r>
                      <a:r>
                        <a:rPr lang="en-US" sz="2600" b="0" u="none" kern="0" dirty="0" err="1">
                          <a:solidFill>
                            <a:schemeClr val="tx1"/>
                          </a:solidFill>
                          <a:effectLst/>
                        </a:rPr>
                        <a:t>yogurt?</a:t>
                      </a:r>
                      <a:r>
                        <a:rPr lang="en-US" sz="2600" b="0" u="none" kern="0" baseline="30000" dirty="0" err="1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2600" b="0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85.7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85.7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1.00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970669"/>
                  </a:ext>
                </a:extLst>
              </a:tr>
              <a:tr h="629958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u="none" kern="0" dirty="0">
                          <a:solidFill>
                            <a:schemeClr val="tx1"/>
                          </a:solidFill>
                          <a:effectLst/>
                        </a:rPr>
                        <a:t>16. If you were trying to save the most money, which of these would you </a:t>
                      </a:r>
                      <a:r>
                        <a:rPr lang="en-US" sz="2600" b="0" u="none" kern="0" dirty="0" err="1">
                          <a:solidFill>
                            <a:schemeClr val="tx1"/>
                          </a:solidFill>
                          <a:effectLst/>
                        </a:rPr>
                        <a:t>buy?</a:t>
                      </a:r>
                      <a:r>
                        <a:rPr lang="en-US" sz="2600" b="0" u="none" kern="0" baseline="30000" dirty="0" err="1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2600" b="0" u="none" kern="0" baseline="30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75.0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92.9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u="none" kern="0" dirty="0">
                          <a:solidFill>
                            <a:schemeClr val="tx1"/>
                          </a:solidFill>
                          <a:effectLst/>
                        </a:rPr>
                        <a:t>.06</a:t>
                      </a:r>
                      <a:endParaRPr lang="en-US" sz="26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322547"/>
                  </a:ext>
                </a:extLst>
              </a:tr>
              <a:tr h="890561">
                <a:tc gridSpan="4">
                  <a:txBody>
                    <a:bodyPr/>
                    <a:lstStyle/>
                    <a:p>
                      <a:r>
                        <a:rPr lang="en-US" sz="1800" b="0" u="none" kern="1200" baseline="30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800" b="0" u="non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</a:t>
                      </a:r>
                      <a:r>
                        <a:rPr lang="en-US" sz="1800" b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addition to response options, participants are also provided a Nutrition Facts label. </a:t>
                      </a:r>
                    </a:p>
                    <a:p>
                      <a:r>
                        <a:rPr lang="en-US" sz="1800" b="0" u="none" kern="1200" baseline="30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US" sz="1800" b="0" u="non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</a:t>
                      </a:r>
                      <a:r>
                        <a:rPr lang="en-US" sz="1800" b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addition to response options, participants are also provided with a unit price label.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*p&lt;/=.05 indicates significant change in scores from baseline to post-assessment.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u="none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740016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030200" y="10210800"/>
            <a:ext cx="18059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+mn-lt"/>
              </a:rPr>
              <a:t>Table 1. Nutrition Knowledge Survey Questions and Baseline/Post-Assessment Scores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290003"/>
              </p:ext>
            </p:extLst>
          </p:nvPr>
        </p:nvGraphicFramePr>
        <p:xfrm>
          <a:off x="22479002" y="22969348"/>
          <a:ext cx="8610598" cy="88822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9775">
                  <a:extLst>
                    <a:ext uri="{9D8B030D-6E8A-4147-A177-3AD203B41FA5}">
                      <a16:colId xmlns:a16="http://schemas.microsoft.com/office/drawing/2014/main" val="2054419568"/>
                    </a:ext>
                  </a:extLst>
                </a:gridCol>
                <a:gridCol w="1540844">
                  <a:extLst>
                    <a:ext uri="{9D8B030D-6E8A-4147-A177-3AD203B41FA5}">
                      <a16:colId xmlns:a16="http://schemas.microsoft.com/office/drawing/2014/main" val="3652290553"/>
                    </a:ext>
                  </a:extLst>
                </a:gridCol>
                <a:gridCol w="1540844">
                  <a:extLst>
                    <a:ext uri="{9D8B030D-6E8A-4147-A177-3AD203B41FA5}">
                      <a16:colId xmlns:a16="http://schemas.microsoft.com/office/drawing/2014/main" val="3334345605"/>
                    </a:ext>
                  </a:extLst>
                </a:gridCol>
                <a:gridCol w="1450205">
                  <a:extLst>
                    <a:ext uri="{9D8B030D-6E8A-4147-A177-3AD203B41FA5}">
                      <a16:colId xmlns:a16="http://schemas.microsoft.com/office/drawing/2014/main" val="3901181704"/>
                    </a:ext>
                  </a:extLst>
                </a:gridCol>
                <a:gridCol w="1268930">
                  <a:extLst>
                    <a:ext uri="{9D8B030D-6E8A-4147-A177-3AD203B41FA5}">
                      <a16:colId xmlns:a16="http://schemas.microsoft.com/office/drawing/2014/main" val="968988263"/>
                    </a:ext>
                  </a:extLst>
                </a:gridCol>
              </a:tblGrid>
              <a:tr h="1736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solidFill>
                            <a:schemeClr val="tx1"/>
                          </a:solidFill>
                          <a:effectLst/>
                        </a:rPr>
                        <a:t>Nutritional Component</a:t>
                      </a:r>
                      <a:endParaRPr lang="en-US" sz="25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</a:rPr>
                        <a:t>Basket 1</a:t>
                      </a:r>
                    </a:p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</a:rPr>
                        <a:t>mean±SD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(n=13)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</a:rPr>
                        <a:t>Basket 2</a:t>
                      </a:r>
                    </a:p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</a:rPr>
                        <a:t>mean±SD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(n=4)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</a:rPr>
                        <a:t>Basket 3</a:t>
                      </a:r>
                    </a:p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</a:rPr>
                        <a:t>mean±SD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(n=1)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</a:rPr>
                        <a:t>p-</a:t>
                      </a:r>
                      <a:r>
                        <a:rPr lang="en-US" sz="2200" kern="0" dirty="0" err="1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r>
                        <a:rPr lang="en-US" sz="2200" kern="0" baseline="30000" dirty="0" err="1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22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0307000"/>
                  </a:ext>
                </a:extLst>
              </a:tr>
              <a:tr h="102084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solidFill>
                            <a:schemeClr val="tx1"/>
                          </a:solidFill>
                          <a:effectLst/>
                        </a:rPr>
                        <a:t>Calories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</a:rPr>
                        <a:t>kilocalories</a:t>
                      </a:r>
                      <a:endParaRPr lang="en-US" sz="20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492.31 (146.86)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600.00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solidFill>
                            <a:schemeClr val="tx1"/>
                          </a:solidFill>
                          <a:effectLst/>
                        </a:rPr>
                        <a:t>(296.76)</a:t>
                      </a:r>
                      <a:endParaRPr lang="en-US" sz="26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>
                          <a:solidFill>
                            <a:schemeClr val="tx1"/>
                          </a:solidFill>
                          <a:effectLst/>
                        </a:rPr>
                        <a:t>490 </a:t>
                      </a:r>
                      <a:endParaRPr lang="en-US" sz="2600" b="1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>
                          <a:solidFill>
                            <a:schemeClr val="tx1"/>
                          </a:solidFill>
                          <a:effectLst/>
                        </a:rPr>
                        <a:t>.39</a:t>
                      </a:r>
                      <a:endParaRPr lang="en-US" sz="2600" b="1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495919"/>
                  </a:ext>
                </a:extLst>
              </a:tr>
              <a:tr h="102084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solidFill>
                            <a:schemeClr val="tx1"/>
                          </a:solidFill>
                          <a:effectLst/>
                        </a:rPr>
                        <a:t>Protein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</a:rPr>
                        <a:t>grams</a:t>
                      </a:r>
                      <a:endParaRPr lang="en-US" sz="20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33.46 (12.11)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>
                          <a:solidFill>
                            <a:schemeClr val="tx1"/>
                          </a:solidFill>
                          <a:effectLst/>
                        </a:rPr>
                        <a:t>38.25 (16.15)</a:t>
                      </a:r>
                      <a:endParaRPr lang="en-US" sz="2600" b="1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>
                          <a:solidFill>
                            <a:schemeClr val="tx1"/>
                          </a:solidFill>
                          <a:effectLst/>
                        </a:rPr>
                        <a:t>38.00</a:t>
                      </a:r>
                      <a:endParaRPr lang="en-US" sz="2600" b="1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>
                          <a:solidFill>
                            <a:schemeClr val="tx1"/>
                          </a:solidFill>
                          <a:effectLst/>
                        </a:rPr>
                        <a:t>.20</a:t>
                      </a:r>
                      <a:endParaRPr lang="en-US" sz="2600" b="1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7746805"/>
                  </a:ext>
                </a:extLst>
              </a:tr>
              <a:tr h="102084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solidFill>
                            <a:schemeClr val="tx1"/>
                          </a:solidFill>
                          <a:effectLst/>
                        </a:rPr>
                        <a:t>Carbohydrate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</a:rPr>
                        <a:t>grams</a:t>
                      </a:r>
                      <a:endParaRPr lang="en-US" sz="20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62.08 (22.46)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78.00 (39.34)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>
                          <a:solidFill>
                            <a:schemeClr val="tx1"/>
                          </a:solidFill>
                          <a:effectLst/>
                        </a:rPr>
                        <a:t>46.00</a:t>
                      </a:r>
                      <a:endParaRPr lang="en-US" sz="2600" b="1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.25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8689541"/>
                  </a:ext>
                </a:extLst>
              </a:tr>
              <a:tr h="102084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solidFill>
                            <a:schemeClr val="tx1"/>
                          </a:solidFill>
                          <a:effectLst/>
                        </a:rPr>
                        <a:t>Fiber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</a:rPr>
                        <a:t>grams</a:t>
                      </a:r>
                      <a:endParaRPr lang="en-US" sz="20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8.00 (3.49)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8.75 (4.65)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>
                          <a:solidFill>
                            <a:schemeClr val="tx1"/>
                          </a:solidFill>
                          <a:effectLst/>
                        </a:rPr>
                        <a:t>3.00</a:t>
                      </a:r>
                      <a:endParaRPr lang="en-US" sz="2600" b="1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>
                          <a:solidFill>
                            <a:schemeClr val="tx1"/>
                          </a:solidFill>
                          <a:effectLst/>
                        </a:rPr>
                        <a:t>.12</a:t>
                      </a:r>
                      <a:endParaRPr lang="en-US" sz="2600" b="1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226161"/>
                  </a:ext>
                </a:extLst>
              </a:tr>
              <a:tr h="102084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solidFill>
                            <a:schemeClr val="tx1"/>
                          </a:solidFill>
                          <a:effectLst/>
                        </a:rPr>
                        <a:t>Sugar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</a:rPr>
                        <a:t>grams</a:t>
                      </a:r>
                      <a:endParaRPr lang="en-US" sz="20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26.15 (12.62)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31.25 (18.28)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19.00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>
                          <a:solidFill>
                            <a:schemeClr val="tx1"/>
                          </a:solidFill>
                          <a:effectLst/>
                        </a:rPr>
                        <a:t>.13</a:t>
                      </a:r>
                      <a:endParaRPr lang="en-US" sz="2600" b="1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8690064"/>
                  </a:ext>
                </a:extLst>
              </a:tr>
              <a:tr h="102084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solidFill>
                            <a:schemeClr val="tx1"/>
                          </a:solidFill>
                          <a:effectLst/>
                        </a:rPr>
                        <a:t>Total Fat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</a:rPr>
                        <a:t>grams</a:t>
                      </a:r>
                      <a:endParaRPr lang="en-US" sz="20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13.15 (5.24)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16.75 (14.86)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17.00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.69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071961"/>
                  </a:ext>
                </a:extLst>
              </a:tr>
              <a:tr h="102084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solidFill>
                            <a:schemeClr val="tx1"/>
                          </a:solidFill>
                          <a:effectLst/>
                        </a:rPr>
                        <a:t>Saturated Fat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</a:rPr>
                        <a:t>grams</a:t>
                      </a:r>
                      <a:endParaRPr lang="en-US" sz="20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>
                          <a:solidFill>
                            <a:schemeClr val="tx1"/>
                          </a:solidFill>
                          <a:effectLst/>
                        </a:rPr>
                        <a:t>4.54 (2.03)</a:t>
                      </a:r>
                      <a:endParaRPr lang="en-US" sz="2600" b="1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>
                          <a:solidFill>
                            <a:schemeClr val="tx1"/>
                          </a:solidFill>
                          <a:effectLst/>
                        </a:rPr>
                        <a:t>4.63 (2.56)</a:t>
                      </a:r>
                      <a:endParaRPr lang="en-US" sz="2600" b="1" kern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6.00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dirty="0">
                          <a:solidFill>
                            <a:schemeClr val="tx1"/>
                          </a:solidFill>
                          <a:effectLst/>
                        </a:rPr>
                        <a:t>.92</a:t>
                      </a:r>
                      <a:endParaRPr lang="en-US" sz="2600" b="1" kern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MS Gothic" panose="020B06090702050802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143099"/>
                  </a:ext>
                </a:extLst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22326602" y="21945600"/>
            <a:ext cx="90677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+mn-lt"/>
              </a:rPr>
              <a:t>Table 2. </a:t>
            </a:r>
          </a:p>
          <a:p>
            <a:r>
              <a:rPr lang="en-US" sz="3000" b="1" dirty="0">
                <a:latin typeface="+mn-lt"/>
              </a:rPr>
              <a:t>$10 Grocery Basket Challenge Nutrition Analysis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411200" y="30937200"/>
            <a:ext cx="73436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+mn-lt"/>
              </a:rPr>
              <a:t>Figure 1. </a:t>
            </a:r>
          </a:p>
          <a:p>
            <a:r>
              <a:rPr lang="en-US" sz="3000" b="1" dirty="0">
                <a:latin typeface="+mn-lt"/>
              </a:rPr>
              <a:t>Example $10 Challenge Basket Photos </a:t>
            </a:r>
          </a:p>
        </p:txBody>
      </p:sp>
      <p:sp>
        <p:nvSpPr>
          <p:cNvPr id="52" name="TextBox 51"/>
          <p:cNvSpPr txBox="1"/>
          <p:nvPr/>
        </p:nvSpPr>
        <p:spPr>
          <a:xfrm rot="16200000">
            <a:off x="11014501" y="28588918"/>
            <a:ext cx="4153638" cy="542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+mn-lt"/>
              </a:rPr>
              <a:t>Second Attempt </a:t>
            </a:r>
          </a:p>
        </p:txBody>
      </p:sp>
      <p:sp>
        <p:nvSpPr>
          <p:cNvPr id="53" name="TextBox 52"/>
          <p:cNvSpPr txBox="1"/>
          <p:nvPr/>
        </p:nvSpPr>
        <p:spPr>
          <a:xfrm rot="16200000">
            <a:off x="11051964" y="23842546"/>
            <a:ext cx="4098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+mn-lt"/>
              </a:rPr>
              <a:t>First Attempt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6665" y="22064133"/>
            <a:ext cx="3930156" cy="411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6665" y="26822400"/>
            <a:ext cx="3920246" cy="41148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21946770" y="5733395"/>
            <a:ext cx="91428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spc="-30" dirty="0">
                <a:latin typeface="+mn-lt"/>
              </a:rPr>
              <a:t>A total of 28 participants completed the nutrition knowledge baseline and post-assessment Average score on the baseline (before tour) nutrition knowledge assessment was 82.81% (SD±.16); post-assessment (after tour) was 89.06% (SD±.11) </a:t>
            </a:r>
            <a:r>
              <a:rPr lang="en-US" sz="2400" i="1" dirty="0">
                <a:latin typeface="+mn-lt"/>
              </a:rPr>
              <a:t>(Table 1). </a:t>
            </a:r>
            <a:endParaRPr lang="en-US" sz="2800" i="1" dirty="0">
              <a:latin typeface="+mn-lt"/>
            </a:endParaRP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While all participants competed the $10 Grocery Basket Challenge, only a total of 13 participants were included in the pictorial evaluation </a:t>
            </a:r>
            <a:r>
              <a:rPr lang="en-US" sz="2400" i="1" dirty="0">
                <a:latin typeface="+mn-lt"/>
              </a:rPr>
              <a:t>(Table 2).</a:t>
            </a:r>
          </a:p>
          <a:p>
            <a:pPr marL="457200" indent="-457200" algn="just">
              <a:buClr>
                <a:srgbClr val="865EB7"/>
              </a:buClr>
              <a:buFont typeface="Wingdings" charset="2"/>
              <a:buChar char="§"/>
            </a:pPr>
            <a:r>
              <a:rPr lang="en-US" sz="2800" dirty="0">
                <a:latin typeface="+mn-lt"/>
              </a:rPr>
              <a:t>Figure 1 shows examples of $10 challenge baskets. </a:t>
            </a:r>
            <a:endParaRPr lang="en-US" sz="3200" dirty="0">
              <a:latin typeface="+mn-lt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4124" y="22064133"/>
            <a:ext cx="3921477" cy="41148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8025510" y="26822399"/>
            <a:ext cx="3920091" cy="4114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FFFF"/>
      </a:accent1>
      <a:accent2>
        <a:srgbClr val="1F0D72"/>
      </a:accent2>
      <a:accent3>
        <a:srgbClr val="ECFAF7"/>
      </a:accent3>
      <a:accent4>
        <a:srgbClr val="000000"/>
      </a:accent4>
      <a:accent5>
        <a:srgbClr val="FFFFFF"/>
      </a:accent5>
      <a:accent6>
        <a:srgbClr val="000000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DEF6F5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9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40382</TotalTime>
  <Words>1620</Words>
  <Application>Microsoft Office PowerPoint</Application>
  <PresentationFormat>Custom</PresentationFormat>
  <Paragraphs>194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MS Gothic</vt:lpstr>
      <vt:lpstr>MS PGothic</vt:lpstr>
      <vt:lpstr>Arial</vt:lpstr>
      <vt:lpstr>Calibri</vt:lpstr>
      <vt:lpstr>Cracked</vt:lpstr>
      <vt:lpstr>Garamond</vt:lpstr>
      <vt:lpstr>MS Mincho</vt:lpstr>
      <vt:lpstr>Times New Roman</vt:lpstr>
      <vt:lpstr>Wingdings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Slide 1</dc:title>
  <dc:creator>Natalie K. Cooke</dc:creator>
  <cp:lastModifiedBy>Winn, Rachel</cp:lastModifiedBy>
  <cp:revision>600</cp:revision>
  <cp:lastPrinted>2012-03-26T16:53:12Z</cp:lastPrinted>
  <dcterms:created xsi:type="dcterms:W3CDTF">2014-06-16T12:26:52Z</dcterms:created>
  <dcterms:modified xsi:type="dcterms:W3CDTF">2017-03-30T21:17:17Z</dcterms:modified>
</cp:coreProperties>
</file>