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1pPr>
    <a:lvl2pPr marL="113386"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2pPr>
    <a:lvl3pPr marL="226771"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3pPr>
    <a:lvl4pPr marL="340157"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4pPr>
    <a:lvl5pPr marL="453542"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5pPr>
    <a:lvl6pPr marL="566928" algn="l" defTabSz="226771" rtl="0" eaLnBrk="1" latinLnBrk="0" hangingPunct="1">
      <a:defRPr sz="2455" kern="1200">
        <a:solidFill>
          <a:schemeClr val="tx1"/>
        </a:solidFill>
        <a:latin typeface="Arial" panose="020B0604020202020204" pitchFamily="34" charset="0"/>
        <a:ea typeface="+mn-ea"/>
        <a:cs typeface="+mn-cs"/>
      </a:defRPr>
    </a:lvl6pPr>
    <a:lvl7pPr marL="680314" algn="l" defTabSz="226771" rtl="0" eaLnBrk="1" latinLnBrk="0" hangingPunct="1">
      <a:defRPr sz="2455" kern="1200">
        <a:solidFill>
          <a:schemeClr val="tx1"/>
        </a:solidFill>
        <a:latin typeface="Arial" panose="020B0604020202020204" pitchFamily="34" charset="0"/>
        <a:ea typeface="+mn-ea"/>
        <a:cs typeface="+mn-cs"/>
      </a:defRPr>
    </a:lvl7pPr>
    <a:lvl8pPr marL="793699" algn="l" defTabSz="226771" rtl="0" eaLnBrk="1" latinLnBrk="0" hangingPunct="1">
      <a:defRPr sz="2455" kern="1200">
        <a:solidFill>
          <a:schemeClr val="tx1"/>
        </a:solidFill>
        <a:latin typeface="Arial" panose="020B0604020202020204" pitchFamily="34" charset="0"/>
        <a:ea typeface="+mn-ea"/>
        <a:cs typeface="+mn-cs"/>
      </a:defRPr>
    </a:lvl8pPr>
    <a:lvl9pPr marL="907085" algn="l" defTabSz="226771" rtl="0" eaLnBrk="1" latinLnBrk="0" hangingPunct="1">
      <a:defRPr sz="2455"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69" autoAdjust="0"/>
    <p:restoredTop sz="94139" autoAdjust="0"/>
  </p:normalViewPr>
  <p:slideViewPr>
    <p:cSldViewPr>
      <p:cViewPr>
        <p:scale>
          <a:sx n="179" d="100"/>
          <a:sy n="179" d="100"/>
        </p:scale>
        <p:origin x="144" y="-896"/>
      </p:cViewPr>
      <p:guideLst>
        <p:guide orient="horz" pos="2160"/>
        <p:guide pos="3840"/>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577" y="2130369"/>
            <a:ext cx="10362847" cy="1470138"/>
          </a:xfrm>
        </p:spPr>
        <p:txBody>
          <a:bodyPr/>
          <a:lstStyle/>
          <a:p>
            <a:r>
              <a:rPr lang="en-US"/>
              <a:t>Click to edit Master title style</a:t>
            </a:r>
          </a:p>
        </p:txBody>
      </p:sp>
      <p:sp>
        <p:nvSpPr>
          <p:cNvPr id="3" name="Subtitle 2"/>
          <p:cNvSpPr>
            <a:spLocks noGrp="1"/>
          </p:cNvSpPr>
          <p:nvPr>
            <p:ph type="subTitle" idx="1"/>
          </p:nvPr>
        </p:nvSpPr>
        <p:spPr>
          <a:xfrm>
            <a:off x="1828712" y="3886257"/>
            <a:ext cx="8534576" cy="1752487"/>
          </a:xfrm>
        </p:spPr>
        <p:txBody>
          <a:bodyPr/>
          <a:lstStyle>
            <a:lvl1pPr marL="0" indent="0" algn="ctr">
              <a:buNone/>
              <a:defRPr/>
            </a:lvl1pPr>
            <a:lvl2pPr marL="81626" indent="0" algn="ctr">
              <a:buNone/>
              <a:defRPr/>
            </a:lvl2pPr>
            <a:lvl3pPr marL="163251" indent="0" algn="ctr">
              <a:buNone/>
              <a:defRPr/>
            </a:lvl3pPr>
            <a:lvl4pPr marL="244877" indent="0" algn="ctr">
              <a:buNone/>
              <a:defRPr/>
            </a:lvl4pPr>
            <a:lvl5pPr marL="326503" indent="0" algn="ctr">
              <a:buNone/>
              <a:defRPr/>
            </a:lvl5pPr>
            <a:lvl6pPr marL="408129" indent="0" algn="ctr">
              <a:buNone/>
              <a:defRPr/>
            </a:lvl6pPr>
            <a:lvl7pPr marL="489754" indent="0" algn="ctr">
              <a:buNone/>
              <a:defRPr/>
            </a:lvl7pPr>
            <a:lvl8pPr marL="571380" indent="0" algn="ctr">
              <a:buNone/>
              <a:defRPr/>
            </a:lvl8pPr>
            <a:lvl9pPr marL="653006"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dirty="0"/>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dirty="0"/>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88" y="274411"/>
            <a:ext cx="2742847" cy="58516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865" y="274411"/>
            <a:ext cx="8187090" cy="58516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dirty="0"/>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dirty="0"/>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3" y="4407014"/>
            <a:ext cx="10363288" cy="1361848"/>
          </a:xfrm>
        </p:spPr>
        <p:txBody>
          <a:bodyPr anchor="t"/>
          <a:lstStyle>
            <a:lvl1pPr algn="l">
              <a:defRPr sz="714" b="1" cap="all"/>
            </a:lvl1pPr>
          </a:lstStyle>
          <a:p>
            <a:r>
              <a:rPr lang="en-US"/>
              <a:t>Click to edit Master title style</a:t>
            </a:r>
          </a:p>
        </p:txBody>
      </p:sp>
      <p:sp>
        <p:nvSpPr>
          <p:cNvPr id="3" name="Text Placeholder 2"/>
          <p:cNvSpPr>
            <a:spLocks noGrp="1"/>
          </p:cNvSpPr>
          <p:nvPr>
            <p:ph type="body" idx="1"/>
          </p:nvPr>
        </p:nvSpPr>
        <p:spPr>
          <a:xfrm>
            <a:off x="963083" y="2906826"/>
            <a:ext cx="10363288" cy="1500188"/>
          </a:xfrm>
        </p:spPr>
        <p:txBody>
          <a:bodyPr anchor="b"/>
          <a:lstStyle>
            <a:lvl1pPr marL="0" indent="0">
              <a:buNone/>
              <a:defRPr sz="357"/>
            </a:lvl1pPr>
            <a:lvl2pPr marL="81626" indent="0">
              <a:buNone/>
              <a:defRPr sz="321"/>
            </a:lvl2pPr>
            <a:lvl3pPr marL="163251" indent="0">
              <a:buNone/>
              <a:defRPr sz="286"/>
            </a:lvl3pPr>
            <a:lvl4pPr marL="244877" indent="0">
              <a:buNone/>
              <a:defRPr sz="250"/>
            </a:lvl4pPr>
            <a:lvl5pPr marL="326503" indent="0">
              <a:buNone/>
              <a:defRPr sz="250"/>
            </a:lvl5pPr>
            <a:lvl6pPr marL="408129" indent="0">
              <a:buNone/>
              <a:defRPr sz="250"/>
            </a:lvl6pPr>
            <a:lvl7pPr marL="489754" indent="0">
              <a:buNone/>
              <a:defRPr sz="250"/>
            </a:lvl7pPr>
            <a:lvl8pPr marL="571380" indent="0">
              <a:buNone/>
              <a:defRPr sz="250"/>
            </a:lvl8pPr>
            <a:lvl9pPr marL="653006" indent="0">
              <a:buNone/>
              <a:defRPr sz="2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dirty="0"/>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865"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17167"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dirty="0"/>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4694"/>
            <a:ext cx="10973153"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23" y="1535056"/>
            <a:ext cx="5386917"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4" name="Content Placeholder 3"/>
          <p:cNvSpPr>
            <a:spLocks noGrp="1"/>
          </p:cNvSpPr>
          <p:nvPr>
            <p:ph sz="half" idx="2"/>
          </p:nvPr>
        </p:nvSpPr>
        <p:spPr>
          <a:xfrm>
            <a:off x="609423" y="2174875"/>
            <a:ext cx="5386917"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6" y="1535056"/>
            <a:ext cx="5389121"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6" name="Content Placeholder 5"/>
          <p:cNvSpPr>
            <a:spLocks noGrp="1"/>
          </p:cNvSpPr>
          <p:nvPr>
            <p:ph sz="quarter" idx="4"/>
          </p:nvPr>
        </p:nvSpPr>
        <p:spPr>
          <a:xfrm>
            <a:off x="6193456" y="2174875"/>
            <a:ext cx="5389121"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dirty="0"/>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dirty="0"/>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dirty="0"/>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2994"/>
            <a:ext cx="4011083" cy="1161993"/>
          </a:xfrm>
        </p:spPr>
        <p:txBody>
          <a:bodyPr anchor="b"/>
          <a:lstStyle>
            <a:lvl1pPr algn="l">
              <a:defRPr sz="357" b="1"/>
            </a:lvl1pPr>
          </a:lstStyle>
          <a:p>
            <a:r>
              <a:rPr lang="en-US"/>
              <a:t>Click to edit Master title style</a:t>
            </a:r>
          </a:p>
        </p:txBody>
      </p:sp>
      <p:sp>
        <p:nvSpPr>
          <p:cNvPr id="3" name="Content Placeholder 2"/>
          <p:cNvSpPr>
            <a:spLocks noGrp="1"/>
          </p:cNvSpPr>
          <p:nvPr>
            <p:ph idx="1"/>
          </p:nvPr>
        </p:nvSpPr>
        <p:spPr>
          <a:xfrm>
            <a:off x="4766910" y="272993"/>
            <a:ext cx="6815667" cy="5853056"/>
          </a:xfrm>
        </p:spPr>
        <p:txBody>
          <a:bodyPr/>
          <a:lstStyle>
            <a:lvl1pPr>
              <a:defRPr sz="571"/>
            </a:lvl1pPr>
            <a:lvl2pPr>
              <a:defRPr sz="500"/>
            </a:lvl2pPr>
            <a:lvl3pPr>
              <a:defRPr sz="428"/>
            </a:lvl3pPr>
            <a:lvl4pPr>
              <a:defRPr sz="357"/>
            </a:lvl4pPr>
            <a:lvl5pPr>
              <a:defRPr sz="357"/>
            </a:lvl5pPr>
            <a:lvl6pPr>
              <a:defRPr sz="357"/>
            </a:lvl6pPr>
            <a:lvl7pPr>
              <a:defRPr sz="357"/>
            </a:lvl7pPr>
            <a:lvl8pPr>
              <a:defRPr sz="357"/>
            </a:lvl8pPr>
            <a:lvl9pPr>
              <a:defRPr sz="3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24" y="1434986"/>
            <a:ext cx="4011083" cy="4691063"/>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dirty="0"/>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629" y="4800487"/>
            <a:ext cx="7315288" cy="566964"/>
          </a:xfrm>
        </p:spPr>
        <p:txBody>
          <a:bodyPr anchor="b"/>
          <a:lstStyle>
            <a:lvl1pPr algn="l">
              <a:defRPr sz="357" b="1"/>
            </a:lvl1pPr>
          </a:lstStyle>
          <a:p>
            <a:r>
              <a:rPr lang="en-US"/>
              <a:t>Click to edit Master title style</a:t>
            </a:r>
          </a:p>
        </p:txBody>
      </p:sp>
      <p:sp>
        <p:nvSpPr>
          <p:cNvPr id="3" name="Picture Placeholder 2"/>
          <p:cNvSpPr>
            <a:spLocks noGrp="1"/>
          </p:cNvSpPr>
          <p:nvPr>
            <p:ph type="pic" idx="1"/>
          </p:nvPr>
        </p:nvSpPr>
        <p:spPr>
          <a:xfrm>
            <a:off x="2389629" y="612889"/>
            <a:ext cx="7315288" cy="4114743"/>
          </a:xfrm>
        </p:spPr>
        <p:txBody>
          <a:bodyPr/>
          <a:lstStyle>
            <a:lvl1pPr marL="0" indent="0">
              <a:buNone/>
              <a:defRPr sz="571"/>
            </a:lvl1pPr>
            <a:lvl2pPr marL="81626" indent="0">
              <a:buNone/>
              <a:defRPr sz="500"/>
            </a:lvl2pPr>
            <a:lvl3pPr marL="163251" indent="0">
              <a:buNone/>
              <a:defRPr sz="428"/>
            </a:lvl3pPr>
            <a:lvl4pPr marL="244877" indent="0">
              <a:buNone/>
              <a:defRPr sz="357"/>
            </a:lvl4pPr>
            <a:lvl5pPr marL="326503" indent="0">
              <a:buNone/>
              <a:defRPr sz="357"/>
            </a:lvl5pPr>
            <a:lvl6pPr marL="408129" indent="0">
              <a:buNone/>
              <a:defRPr sz="357"/>
            </a:lvl6pPr>
            <a:lvl7pPr marL="489754" indent="0">
              <a:buNone/>
              <a:defRPr sz="357"/>
            </a:lvl7pPr>
            <a:lvl8pPr marL="571380" indent="0">
              <a:buNone/>
              <a:defRPr sz="357"/>
            </a:lvl8pPr>
            <a:lvl9pPr marL="653006" indent="0">
              <a:buNone/>
              <a:defRPr sz="357"/>
            </a:lvl9pPr>
          </a:lstStyle>
          <a:p>
            <a:pPr lvl="0"/>
            <a:endParaRPr lang="en-US" noProof="0" dirty="0"/>
          </a:p>
        </p:txBody>
      </p:sp>
      <p:sp>
        <p:nvSpPr>
          <p:cNvPr id="4" name="Text Placeholder 3"/>
          <p:cNvSpPr>
            <a:spLocks noGrp="1"/>
          </p:cNvSpPr>
          <p:nvPr>
            <p:ph type="body" sz="half" idx="2"/>
          </p:nvPr>
        </p:nvSpPr>
        <p:spPr>
          <a:xfrm>
            <a:off x="2389629" y="5367451"/>
            <a:ext cx="7315288" cy="804806"/>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dirty="0"/>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865" y="274505"/>
            <a:ext cx="1097227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865" y="1600068"/>
            <a:ext cx="10972271" cy="452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1375">
                <a:latin typeface="Arial" charset="0"/>
              </a:defRPr>
            </a:lvl1pPr>
          </a:lstStyle>
          <a:p>
            <a:pPr>
              <a:defRPr/>
            </a:pPr>
            <a:endParaRPr lang="en-US" dirty="0"/>
          </a:p>
        </p:txBody>
      </p:sp>
      <p:sp>
        <p:nvSpPr>
          <p:cNvPr id="1029" name="Rectangle 5"/>
          <p:cNvSpPr>
            <a:spLocks noGrp="1" noChangeArrowheads="1"/>
          </p:cNvSpPr>
          <p:nvPr>
            <p:ph type="ftr" sz="quarter" idx="3"/>
          </p:nvPr>
        </p:nvSpPr>
        <p:spPr bwMode="auto">
          <a:xfrm>
            <a:off x="4165865" y="6245159"/>
            <a:ext cx="3860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1375">
                <a:latin typeface="Arial" charset="0"/>
              </a:defRPr>
            </a:lvl1pPr>
          </a:lstStyle>
          <a:p>
            <a:pPr>
              <a:defRPr/>
            </a:pPr>
            <a:endParaRPr lang="en-US" dirty="0"/>
          </a:p>
        </p:txBody>
      </p:sp>
      <p:sp>
        <p:nvSpPr>
          <p:cNvPr id="1030" name="Rectangle 6"/>
          <p:cNvSpPr>
            <a:spLocks noGrp="1" noChangeArrowheads="1"/>
          </p:cNvSpPr>
          <p:nvPr>
            <p:ph type="sldNum" sz="quarter" idx="4"/>
          </p:nvPr>
        </p:nvSpPr>
        <p:spPr bwMode="auto">
          <a:xfrm>
            <a:off x="8737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1375" smtClean="0"/>
            </a:lvl1pPr>
          </a:lstStyle>
          <a:p>
            <a:pPr>
              <a:defRPr/>
            </a:pPr>
            <a:fld id="{CAE537AD-9BB0-4881-8848-C6BA09023DFE}"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98447" rtl="0" eaLnBrk="0" fontAlgn="base" hangingPunct="0">
        <a:spcBef>
          <a:spcPct val="0"/>
        </a:spcBef>
        <a:spcAft>
          <a:spcPct val="0"/>
        </a:spcAft>
        <a:defRPr sz="4312">
          <a:solidFill>
            <a:schemeClr val="tx2"/>
          </a:solidFill>
          <a:latin typeface="+mj-lt"/>
          <a:ea typeface="+mj-ea"/>
          <a:cs typeface="+mj-cs"/>
        </a:defRPr>
      </a:lvl1pPr>
      <a:lvl2pPr algn="ctr" defTabSz="898447" rtl="0" eaLnBrk="0" fontAlgn="base" hangingPunct="0">
        <a:spcBef>
          <a:spcPct val="0"/>
        </a:spcBef>
        <a:spcAft>
          <a:spcPct val="0"/>
        </a:spcAft>
        <a:defRPr sz="4312">
          <a:solidFill>
            <a:schemeClr val="tx2"/>
          </a:solidFill>
          <a:latin typeface="Arial" charset="0"/>
        </a:defRPr>
      </a:lvl2pPr>
      <a:lvl3pPr algn="ctr" defTabSz="898447" rtl="0" eaLnBrk="0" fontAlgn="base" hangingPunct="0">
        <a:spcBef>
          <a:spcPct val="0"/>
        </a:spcBef>
        <a:spcAft>
          <a:spcPct val="0"/>
        </a:spcAft>
        <a:defRPr sz="4312">
          <a:solidFill>
            <a:schemeClr val="tx2"/>
          </a:solidFill>
          <a:latin typeface="Arial" charset="0"/>
        </a:defRPr>
      </a:lvl3pPr>
      <a:lvl4pPr algn="ctr" defTabSz="898447" rtl="0" eaLnBrk="0" fontAlgn="base" hangingPunct="0">
        <a:spcBef>
          <a:spcPct val="0"/>
        </a:spcBef>
        <a:spcAft>
          <a:spcPct val="0"/>
        </a:spcAft>
        <a:defRPr sz="4312">
          <a:solidFill>
            <a:schemeClr val="tx2"/>
          </a:solidFill>
          <a:latin typeface="Arial" charset="0"/>
        </a:defRPr>
      </a:lvl4pPr>
      <a:lvl5pPr algn="ctr" defTabSz="898447" rtl="0" eaLnBrk="0" fontAlgn="base" hangingPunct="0">
        <a:spcBef>
          <a:spcPct val="0"/>
        </a:spcBef>
        <a:spcAft>
          <a:spcPct val="0"/>
        </a:spcAft>
        <a:defRPr sz="4312">
          <a:solidFill>
            <a:schemeClr val="tx2"/>
          </a:solidFill>
          <a:latin typeface="Arial" charset="0"/>
        </a:defRPr>
      </a:lvl5pPr>
      <a:lvl6pPr marL="81626" algn="ctr" defTabSz="898450" rtl="0" fontAlgn="base">
        <a:spcBef>
          <a:spcPct val="0"/>
        </a:spcBef>
        <a:spcAft>
          <a:spcPct val="0"/>
        </a:spcAft>
        <a:defRPr sz="4321">
          <a:solidFill>
            <a:schemeClr val="tx2"/>
          </a:solidFill>
          <a:latin typeface="Arial" charset="0"/>
        </a:defRPr>
      </a:lvl6pPr>
      <a:lvl7pPr marL="163251" algn="ctr" defTabSz="898450" rtl="0" fontAlgn="base">
        <a:spcBef>
          <a:spcPct val="0"/>
        </a:spcBef>
        <a:spcAft>
          <a:spcPct val="0"/>
        </a:spcAft>
        <a:defRPr sz="4321">
          <a:solidFill>
            <a:schemeClr val="tx2"/>
          </a:solidFill>
          <a:latin typeface="Arial" charset="0"/>
        </a:defRPr>
      </a:lvl7pPr>
      <a:lvl8pPr marL="244877" algn="ctr" defTabSz="898450" rtl="0" fontAlgn="base">
        <a:spcBef>
          <a:spcPct val="0"/>
        </a:spcBef>
        <a:spcAft>
          <a:spcPct val="0"/>
        </a:spcAft>
        <a:defRPr sz="4321">
          <a:solidFill>
            <a:schemeClr val="tx2"/>
          </a:solidFill>
          <a:latin typeface="Arial" charset="0"/>
        </a:defRPr>
      </a:lvl8pPr>
      <a:lvl9pPr marL="326503" algn="ctr" defTabSz="898450" rtl="0" fontAlgn="base">
        <a:spcBef>
          <a:spcPct val="0"/>
        </a:spcBef>
        <a:spcAft>
          <a:spcPct val="0"/>
        </a:spcAft>
        <a:defRPr sz="4321">
          <a:solidFill>
            <a:schemeClr val="tx2"/>
          </a:solidFill>
          <a:latin typeface="Arial" charset="0"/>
        </a:defRPr>
      </a:lvl9pPr>
    </p:titleStyle>
    <p:bodyStyle>
      <a:lvl1pPr marL="336959" indent="-336959" algn="l" defTabSz="898447" rtl="0" eaLnBrk="0" fontAlgn="base" hangingPunct="0">
        <a:spcBef>
          <a:spcPct val="20000"/>
        </a:spcBef>
        <a:spcAft>
          <a:spcPct val="0"/>
        </a:spcAft>
        <a:buChar char="•"/>
        <a:defRPr sz="3145">
          <a:solidFill>
            <a:schemeClr val="tx1"/>
          </a:solidFill>
          <a:latin typeface="+mn-lt"/>
          <a:ea typeface="+mn-ea"/>
          <a:cs typeface="+mn-cs"/>
        </a:defRPr>
      </a:lvl1pPr>
      <a:lvl2pPr marL="729803" indent="-280413" algn="l" defTabSz="898447" rtl="0" eaLnBrk="0" fontAlgn="base" hangingPunct="0">
        <a:spcBef>
          <a:spcPct val="20000"/>
        </a:spcBef>
        <a:spcAft>
          <a:spcPct val="0"/>
        </a:spcAft>
        <a:buChar char="–"/>
        <a:defRPr sz="2750">
          <a:solidFill>
            <a:schemeClr val="tx1"/>
          </a:solidFill>
          <a:latin typeface="+mn-lt"/>
        </a:defRPr>
      </a:lvl2pPr>
      <a:lvl3pPr marL="1122977" indent="-224529" algn="l" defTabSz="898447" rtl="0" eaLnBrk="0" fontAlgn="base" hangingPunct="0">
        <a:spcBef>
          <a:spcPct val="20000"/>
        </a:spcBef>
        <a:spcAft>
          <a:spcPct val="0"/>
        </a:spcAft>
        <a:buChar char="•"/>
        <a:defRPr sz="2354">
          <a:solidFill>
            <a:schemeClr val="tx1"/>
          </a:solidFill>
          <a:latin typeface="+mn-lt"/>
        </a:defRPr>
      </a:lvl3pPr>
      <a:lvl4pPr marL="1572366" indent="-224198" algn="l" defTabSz="898447" rtl="0" eaLnBrk="0" fontAlgn="base" hangingPunct="0">
        <a:spcBef>
          <a:spcPct val="20000"/>
        </a:spcBef>
        <a:spcAft>
          <a:spcPct val="0"/>
        </a:spcAft>
        <a:buChar char="–"/>
        <a:defRPr sz="1979">
          <a:solidFill>
            <a:schemeClr val="tx1"/>
          </a:solidFill>
          <a:latin typeface="+mn-lt"/>
        </a:defRPr>
      </a:lvl4pPr>
      <a:lvl5pPr marL="2021093" indent="-223868" algn="l" defTabSz="898447" rtl="0" eaLnBrk="0" fontAlgn="base" hangingPunct="0">
        <a:spcBef>
          <a:spcPct val="20000"/>
        </a:spcBef>
        <a:spcAft>
          <a:spcPct val="0"/>
        </a:spcAft>
        <a:buChar char="»"/>
        <a:defRPr sz="1979">
          <a:solidFill>
            <a:schemeClr val="tx1"/>
          </a:solidFill>
          <a:latin typeface="+mn-lt"/>
        </a:defRPr>
      </a:lvl5pPr>
      <a:lvl6pPr marL="2102996" indent="-224187" algn="l" defTabSz="898450" rtl="0" fontAlgn="base">
        <a:spcBef>
          <a:spcPct val="20000"/>
        </a:spcBef>
        <a:spcAft>
          <a:spcPct val="0"/>
        </a:spcAft>
        <a:buChar char="»"/>
        <a:defRPr sz="1982">
          <a:solidFill>
            <a:schemeClr val="tx1"/>
          </a:solidFill>
          <a:latin typeface="+mn-lt"/>
        </a:defRPr>
      </a:lvl6pPr>
      <a:lvl7pPr marL="2184621" indent="-224187" algn="l" defTabSz="898450" rtl="0" fontAlgn="base">
        <a:spcBef>
          <a:spcPct val="20000"/>
        </a:spcBef>
        <a:spcAft>
          <a:spcPct val="0"/>
        </a:spcAft>
        <a:buChar char="»"/>
        <a:defRPr sz="1982">
          <a:solidFill>
            <a:schemeClr val="tx1"/>
          </a:solidFill>
          <a:latin typeface="+mn-lt"/>
        </a:defRPr>
      </a:lvl7pPr>
      <a:lvl8pPr marL="2266247" indent="-224187" algn="l" defTabSz="898450" rtl="0" fontAlgn="base">
        <a:spcBef>
          <a:spcPct val="20000"/>
        </a:spcBef>
        <a:spcAft>
          <a:spcPct val="0"/>
        </a:spcAft>
        <a:buChar char="»"/>
        <a:defRPr sz="1982">
          <a:solidFill>
            <a:schemeClr val="tx1"/>
          </a:solidFill>
          <a:latin typeface="+mn-lt"/>
        </a:defRPr>
      </a:lvl8pPr>
      <a:lvl9pPr marL="2347873" indent="-224187" algn="l" defTabSz="898450" rtl="0" fontAlgn="base">
        <a:spcBef>
          <a:spcPct val="20000"/>
        </a:spcBef>
        <a:spcAft>
          <a:spcPct val="0"/>
        </a:spcAft>
        <a:buChar char="»"/>
        <a:defRPr sz="1982">
          <a:solidFill>
            <a:schemeClr val="tx1"/>
          </a:solidFill>
          <a:latin typeface="+mn-lt"/>
        </a:defRPr>
      </a:lvl9pPr>
    </p:bodyStyle>
    <p:otherStyle>
      <a:defPPr>
        <a:defRPr lang="en-US"/>
      </a:defPPr>
      <a:lvl1pPr marL="0" algn="l" defTabSz="163251" rtl="0" eaLnBrk="1" latinLnBrk="0" hangingPunct="1">
        <a:defRPr sz="321" kern="1200">
          <a:solidFill>
            <a:schemeClr val="tx1"/>
          </a:solidFill>
          <a:latin typeface="+mn-lt"/>
          <a:ea typeface="+mn-ea"/>
          <a:cs typeface="+mn-cs"/>
        </a:defRPr>
      </a:lvl1pPr>
      <a:lvl2pPr marL="81626" algn="l" defTabSz="163251" rtl="0" eaLnBrk="1" latinLnBrk="0" hangingPunct="1">
        <a:defRPr sz="321" kern="1200">
          <a:solidFill>
            <a:schemeClr val="tx1"/>
          </a:solidFill>
          <a:latin typeface="+mn-lt"/>
          <a:ea typeface="+mn-ea"/>
          <a:cs typeface="+mn-cs"/>
        </a:defRPr>
      </a:lvl2pPr>
      <a:lvl3pPr marL="163251" algn="l" defTabSz="163251" rtl="0" eaLnBrk="1" latinLnBrk="0" hangingPunct="1">
        <a:defRPr sz="321" kern="1200">
          <a:solidFill>
            <a:schemeClr val="tx1"/>
          </a:solidFill>
          <a:latin typeface="+mn-lt"/>
          <a:ea typeface="+mn-ea"/>
          <a:cs typeface="+mn-cs"/>
        </a:defRPr>
      </a:lvl3pPr>
      <a:lvl4pPr marL="244877" algn="l" defTabSz="163251" rtl="0" eaLnBrk="1" latinLnBrk="0" hangingPunct="1">
        <a:defRPr sz="321" kern="1200">
          <a:solidFill>
            <a:schemeClr val="tx1"/>
          </a:solidFill>
          <a:latin typeface="+mn-lt"/>
          <a:ea typeface="+mn-ea"/>
          <a:cs typeface="+mn-cs"/>
        </a:defRPr>
      </a:lvl4pPr>
      <a:lvl5pPr marL="326503" algn="l" defTabSz="163251" rtl="0" eaLnBrk="1" latinLnBrk="0" hangingPunct="1">
        <a:defRPr sz="321" kern="1200">
          <a:solidFill>
            <a:schemeClr val="tx1"/>
          </a:solidFill>
          <a:latin typeface="+mn-lt"/>
          <a:ea typeface="+mn-ea"/>
          <a:cs typeface="+mn-cs"/>
        </a:defRPr>
      </a:lvl5pPr>
      <a:lvl6pPr marL="408129" algn="l" defTabSz="163251" rtl="0" eaLnBrk="1" latinLnBrk="0" hangingPunct="1">
        <a:defRPr sz="321" kern="1200">
          <a:solidFill>
            <a:schemeClr val="tx1"/>
          </a:solidFill>
          <a:latin typeface="+mn-lt"/>
          <a:ea typeface="+mn-ea"/>
          <a:cs typeface="+mn-cs"/>
        </a:defRPr>
      </a:lvl6pPr>
      <a:lvl7pPr marL="489754" algn="l" defTabSz="163251" rtl="0" eaLnBrk="1" latinLnBrk="0" hangingPunct="1">
        <a:defRPr sz="321" kern="1200">
          <a:solidFill>
            <a:schemeClr val="tx1"/>
          </a:solidFill>
          <a:latin typeface="+mn-lt"/>
          <a:ea typeface="+mn-ea"/>
          <a:cs typeface="+mn-cs"/>
        </a:defRPr>
      </a:lvl7pPr>
      <a:lvl8pPr marL="571380" algn="l" defTabSz="163251" rtl="0" eaLnBrk="1" latinLnBrk="0" hangingPunct="1">
        <a:defRPr sz="321" kern="1200">
          <a:solidFill>
            <a:schemeClr val="tx1"/>
          </a:solidFill>
          <a:latin typeface="+mn-lt"/>
          <a:ea typeface="+mn-ea"/>
          <a:cs typeface="+mn-cs"/>
        </a:defRPr>
      </a:lvl8pPr>
      <a:lvl9pPr marL="653006" algn="l" defTabSz="163251" rtl="0" eaLnBrk="1" latinLnBrk="0" hangingPunct="1">
        <a:defRPr sz="3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hyperlink" Target="http://www.ihi.org/resources/Pages/Tools/Patient-Safety-Essentials-Toolkit.aspx" TargetMode="External"/><Relationship Id="rId7" Type="http://schemas.openxmlformats.org/officeDocument/2006/relationships/image" Target="../media/image2.emf"/><Relationship Id="rId2" Type="http://schemas.openxmlformats.org/officeDocument/2006/relationships/hyperlink" Target="https://www.apsf.org/patient-safety-resources/perioperative-multi-center-handoff-collaborative/" TargetMode="External"/><Relationship Id="rId1" Type="http://schemas.openxmlformats.org/officeDocument/2006/relationships/slideLayout" Target="../slideLayouts/slideLayout7.xml"/><Relationship Id="rId6" Type="http://schemas.openxmlformats.org/officeDocument/2006/relationships/image" Target="../media/image1.tiff"/><Relationship Id="rId5" Type="http://schemas.openxmlformats.org/officeDocument/2006/relationships/hyperlink" Target="https://doi.org/10.4081/nursrep.2019.8041" TargetMode="External"/><Relationship Id="rId4" Type="http://schemas.openxmlformats.org/officeDocument/2006/relationships/hyperlink" Target="https://www.jointcommission.org/assets/1/18/SEA_58_Hand_off_Comms_9_6_17_FINAL_(1).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3791743" y="1195598"/>
            <a:ext cx="361189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51" name="Rectangle 36"/>
          <p:cNvSpPr>
            <a:spLocks noChangeArrowheads="1"/>
          </p:cNvSpPr>
          <p:nvPr/>
        </p:nvSpPr>
        <p:spPr bwMode="auto">
          <a:xfrm>
            <a:off x="9067800" y="1186799"/>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52" name="Rectangle 37"/>
          <p:cNvSpPr>
            <a:spLocks noChangeArrowheads="1"/>
          </p:cNvSpPr>
          <p:nvPr/>
        </p:nvSpPr>
        <p:spPr bwMode="auto">
          <a:xfrm>
            <a:off x="9067800" y="2899671"/>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53" name="Rectangle 38"/>
          <p:cNvSpPr>
            <a:spLocks noChangeArrowheads="1"/>
          </p:cNvSpPr>
          <p:nvPr/>
        </p:nvSpPr>
        <p:spPr bwMode="auto">
          <a:xfrm>
            <a:off x="9067802" y="4718997"/>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54" name="Rectangle 41"/>
          <p:cNvSpPr>
            <a:spLocks noChangeArrowheads="1"/>
          </p:cNvSpPr>
          <p:nvPr/>
        </p:nvSpPr>
        <p:spPr bwMode="auto">
          <a:xfrm>
            <a:off x="399364" y="1167148"/>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56" name="Rectangle 39"/>
          <p:cNvSpPr>
            <a:spLocks noChangeArrowheads="1"/>
          </p:cNvSpPr>
          <p:nvPr/>
        </p:nvSpPr>
        <p:spPr bwMode="auto">
          <a:xfrm>
            <a:off x="405400" y="2512620"/>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91" name="Text Box 43"/>
          <p:cNvSpPr txBox="1">
            <a:spLocks noChangeArrowheads="1"/>
          </p:cNvSpPr>
          <p:nvPr/>
        </p:nvSpPr>
        <p:spPr bwMode="auto">
          <a:xfrm>
            <a:off x="177312" y="2407675"/>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INTRODUCTION</a:t>
            </a:r>
            <a:endParaRPr lang="en-US" sz="678" dirty="0">
              <a:effectLst>
                <a:outerShdw blurRad="38100" dist="38100" dir="2700000" algn="tl">
                  <a:srgbClr val="FFFFFF"/>
                </a:outerShdw>
              </a:effectLst>
              <a:latin typeface="Times New Roman" pitchFamily="18" charset="0"/>
            </a:endParaRPr>
          </a:p>
        </p:txBody>
      </p:sp>
      <p:sp>
        <p:nvSpPr>
          <p:cNvPr id="2092" name="Text Box 44"/>
          <p:cNvSpPr txBox="1">
            <a:spLocks noChangeArrowheads="1"/>
          </p:cNvSpPr>
          <p:nvPr/>
        </p:nvSpPr>
        <p:spPr bwMode="auto">
          <a:xfrm>
            <a:off x="166281" y="1074468"/>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ABSTRACT</a:t>
            </a:r>
            <a:endParaRPr lang="en-US" sz="678"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3592620" y="1088405"/>
            <a:ext cx="36204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RESULTS</a:t>
            </a:r>
            <a:endParaRPr lang="en-US" sz="678"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8877276" y="1109225"/>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DISCUSSION</a:t>
            </a:r>
            <a:endParaRPr lang="en-US" sz="678" dirty="0">
              <a:latin typeface="Times New Roman" pitchFamily="18" charset="0"/>
            </a:endParaRPr>
          </a:p>
        </p:txBody>
      </p:sp>
      <p:sp>
        <p:nvSpPr>
          <p:cNvPr id="2099" name="Text Box 51"/>
          <p:cNvSpPr txBox="1">
            <a:spLocks noChangeArrowheads="1"/>
          </p:cNvSpPr>
          <p:nvPr/>
        </p:nvSpPr>
        <p:spPr bwMode="auto">
          <a:xfrm>
            <a:off x="8839200" y="2826521"/>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CONCLUSIONS</a:t>
            </a:r>
            <a:endParaRPr lang="en-US" sz="678" dirty="0">
              <a:latin typeface="Times New Roman" pitchFamily="18" charset="0"/>
            </a:endParaRPr>
          </a:p>
        </p:txBody>
      </p:sp>
      <p:sp>
        <p:nvSpPr>
          <p:cNvPr id="2101" name="Text Box 53"/>
          <p:cNvSpPr txBox="1">
            <a:spLocks noChangeArrowheads="1"/>
          </p:cNvSpPr>
          <p:nvPr/>
        </p:nvSpPr>
        <p:spPr bwMode="auto">
          <a:xfrm>
            <a:off x="8839200" y="4630543"/>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REFERENCES</a:t>
            </a:r>
            <a:endParaRPr lang="en-US" sz="678" dirty="0">
              <a:latin typeface="Times New Roman" pitchFamily="18" charset="0"/>
            </a:endParaRPr>
          </a:p>
        </p:txBody>
      </p:sp>
      <p:sp>
        <p:nvSpPr>
          <p:cNvPr id="2067" name="Rectangle 57"/>
          <p:cNvSpPr>
            <a:spLocks noChangeArrowheads="1"/>
          </p:cNvSpPr>
          <p:nvPr/>
        </p:nvSpPr>
        <p:spPr bwMode="auto">
          <a:xfrm>
            <a:off x="0" y="-62033"/>
            <a:ext cx="12192000" cy="1026024"/>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68" name="Text Box 58"/>
          <p:cNvSpPr txBox="1">
            <a:spLocks noChangeArrowheads="1"/>
          </p:cNvSpPr>
          <p:nvPr/>
        </p:nvSpPr>
        <p:spPr bwMode="auto">
          <a:xfrm>
            <a:off x="2148786" y="0"/>
            <a:ext cx="6821438" cy="9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1571" b="1" dirty="0">
                <a:solidFill>
                  <a:srgbClr val="FFC82E"/>
                </a:solidFill>
              </a:rPr>
              <a:t>OR to PACU: Introduction of a Standardized Checklist to Facilitate </a:t>
            </a:r>
            <a:r>
              <a:rPr lang="en-US" altLang="en-US" sz="1571" b="1">
                <a:solidFill>
                  <a:srgbClr val="FFC82E"/>
                </a:solidFill>
              </a:rPr>
              <a:t>Patient Handoff</a:t>
            </a:r>
            <a:endParaRPr lang="en-US" altLang="en-US" sz="1571" b="1" dirty="0">
              <a:solidFill>
                <a:srgbClr val="FFC82E"/>
              </a:solidFill>
            </a:endParaRPr>
          </a:p>
          <a:p>
            <a:pPr algn="ctr">
              <a:spcBef>
                <a:spcPct val="30000"/>
              </a:spcBef>
              <a:defRPr/>
            </a:pPr>
            <a:r>
              <a:rPr lang="en-US" altLang="en-US" sz="1200" b="1" dirty="0">
                <a:solidFill>
                  <a:schemeClr val="bg1"/>
                </a:solidFill>
              </a:rPr>
              <a:t>John Purvis, BSN, SRNA</a:t>
            </a:r>
          </a:p>
          <a:p>
            <a:pPr algn="ctr">
              <a:spcBef>
                <a:spcPct val="30000"/>
              </a:spcBef>
              <a:defRPr/>
            </a:pPr>
            <a:r>
              <a:rPr lang="en-US" altLang="en-US" sz="1200" b="1" dirty="0">
                <a:solidFill>
                  <a:schemeClr val="bg1"/>
                </a:solidFill>
              </a:rPr>
              <a:t>Maura McAuliffe, PhD, CRNA, FAAN, Project Chair</a:t>
            </a:r>
          </a:p>
        </p:txBody>
      </p:sp>
      <p:sp>
        <p:nvSpPr>
          <p:cNvPr id="2069" name="Rectangle 59"/>
          <p:cNvSpPr>
            <a:spLocks noChangeArrowheads="1"/>
          </p:cNvSpPr>
          <p:nvPr/>
        </p:nvSpPr>
        <p:spPr bwMode="auto">
          <a:xfrm>
            <a:off x="8839200" y="82569"/>
            <a:ext cx="3200399" cy="75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1200" dirty="0">
                <a:solidFill>
                  <a:schemeClr val="bg1"/>
                </a:solidFill>
              </a:rPr>
              <a:t>Nurse Anesthesia Program</a:t>
            </a:r>
          </a:p>
          <a:p>
            <a:pPr algn="r">
              <a:lnSpc>
                <a:spcPct val="70000"/>
              </a:lnSpc>
              <a:spcBef>
                <a:spcPct val="30000"/>
              </a:spcBef>
              <a:defRPr/>
            </a:pPr>
            <a:r>
              <a:rPr lang="en-US" altLang="en-US" sz="1200" dirty="0">
                <a:solidFill>
                  <a:schemeClr val="bg1"/>
                </a:solidFill>
              </a:rPr>
              <a:t>College of Nursing, East Carolina University</a:t>
            </a:r>
          </a:p>
          <a:p>
            <a:pPr algn="r">
              <a:lnSpc>
                <a:spcPct val="70000"/>
              </a:lnSpc>
              <a:spcBef>
                <a:spcPct val="30000"/>
              </a:spcBef>
              <a:defRPr/>
            </a:pPr>
            <a:r>
              <a:rPr lang="en-US" altLang="en-US" sz="1200" dirty="0">
                <a:solidFill>
                  <a:schemeClr val="bg1"/>
                </a:solidFill>
              </a:rPr>
              <a:t>Greenville, North Carolina 27858</a:t>
            </a:r>
          </a:p>
          <a:p>
            <a:pPr algn="r">
              <a:lnSpc>
                <a:spcPct val="70000"/>
              </a:lnSpc>
              <a:spcBef>
                <a:spcPct val="30000"/>
              </a:spcBef>
              <a:defRPr/>
            </a:pPr>
            <a:r>
              <a:rPr lang="en-US" altLang="en-US" sz="1200" dirty="0">
                <a:solidFill>
                  <a:schemeClr val="bg1"/>
                </a:solidFill>
              </a:rPr>
              <a:t>purvisj96@students.ecu.edu</a:t>
            </a:r>
          </a:p>
          <a:p>
            <a:pPr algn="r">
              <a:lnSpc>
                <a:spcPct val="70000"/>
              </a:lnSpc>
              <a:spcBef>
                <a:spcPct val="30000"/>
              </a:spcBef>
              <a:defRPr/>
            </a:pPr>
            <a:endParaRPr lang="en-US" altLang="en-US" sz="1050" b="1" dirty="0">
              <a:solidFill>
                <a:schemeClr val="bg1"/>
              </a:solidFill>
            </a:endParaRPr>
          </a:p>
          <a:p>
            <a:pPr algn="r">
              <a:spcBef>
                <a:spcPct val="50000"/>
              </a:spcBef>
              <a:defRPr/>
            </a:pPr>
            <a:endParaRPr lang="en-US" altLang="en-US" sz="678" dirty="0">
              <a:latin typeface="Times New Roman" panose="02020603050405020304" pitchFamily="18" charset="0"/>
            </a:endParaRPr>
          </a:p>
        </p:txBody>
      </p:sp>
      <p:sp>
        <p:nvSpPr>
          <p:cNvPr id="2071" name="Rectangle 63"/>
          <p:cNvSpPr>
            <a:spLocks noChangeArrowheads="1"/>
          </p:cNvSpPr>
          <p:nvPr/>
        </p:nvSpPr>
        <p:spPr bwMode="auto">
          <a:xfrm>
            <a:off x="340039" y="5090593"/>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112" name="Text Box 64"/>
          <p:cNvSpPr txBox="1">
            <a:spLocks noChangeArrowheads="1"/>
          </p:cNvSpPr>
          <p:nvPr/>
        </p:nvSpPr>
        <p:spPr bwMode="auto">
          <a:xfrm>
            <a:off x="152400" y="4976786"/>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METHODS</a:t>
            </a:r>
            <a:endParaRPr lang="en-US" sz="678" dirty="0">
              <a:effectLst>
                <a:outerShdw blurRad="38100" dist="38100" dir="2700000" algn="tl">
                  <a:srgbClr val="FFFFFF"/>
                </a:outerShdw>
              </a:effectLst>
              <a:latin typeface="Times New Roman" pitchFamily="18" charset="0"/>
            </a:endParaRPr>
          </a:p>
        </p:txBody>
      </p:sp>
      <p:sp>
        <p:nvSpPr>
          <p:cNvPr id="2" name="TextBox 1"/>
          <p:cNvSpPr txBox="1"/>
          <p:nvPr/>
        </p:nvSpPr>
        <p:spPr>
          <a:xfrm>
            <a:off x="177312" y="1339265"/>
            <a:ext cx="2946888" cy="982552"/>
          </a:xfrm>
          <a:prstGeom prst="rect">
            <a:avLst/>
          </a:prstGeom>
          <a:noFill/>
          <a:ln>
            <a:solidFill>
              <a:srgbClr val="3F006A"/>
            </a:solidFill>
          </a:ln>
        </p:spPr>
        <p:txBody>
          <a:bodyPr wrap="square" rtlCol="0">
            <a:noAutofit/>
          </a:bodyPr>
          <a:lstStyle/>
          <a:p>
            <a:r>
              <a:rPr lang="en-US" sz="750" dirty="0"/>
              <a:t>The PACU is a dynamic environment and post-operative handoff reports can be challenged by interruptions and time constraints. This can result in poor communication and the incomplete transfer of vital information which have the potential to harm patients. The purpose of this Doctor of Nursing Practice project was to assess anesthesia providers' and PACU nurses' perceptions of adequacy of the SBAR for Anesthesia Handoff Checklist. </a:t>
            </a:r>
          </a:p>
        </p:txBody>
      </p:sp>
      <p:sp>
        <p:nvSpPr>
          <p:cNvPr id="28" name="TextBox 27"/>
          <p:cNvSpPr txBox="1"/>
          <p:nvPr/>
        </p:nvSpPr>
        <p:spPr>
          <a:xfrm>
            <a:off x="146711" y="2775687"/>
            <a:ext cx="2977489" cy="2001426"/>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750" dirty="0"/>
              <a:t>Approximately 80% of medical errors during patient handoffs are associated with a breakdown </a:t>
            </a:r>
            <a:r>
              <a:rPr lang="en-US" sz="750"/>
              <a:t>in communication </a:t>
            </a:r>
            <a:r>
              <a:rPr lang="en-US" sz="750" dirty="0"/>
              <a:t>(Leonardsen et al., 2019)</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The American Association of Nurse Anesthetists (AANA, 2014), the Anesthesia Patient Safety Foundation (APSF, 2020), the Joint Commission (TJC, 2017), and the Institute for Healthcare Improvement (IHI, 2020) all support the use of a standardized handoff process by endorsing the use of checklists, forms, and mnemonic aids during patient transfer</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This project was conducted at a large, Level I trauma center located in the southeastern United States and introduced the use of the SBAR (situation, background, assessment, recommendation) for Anesthesia Handoff Checklist to facilitate patient transfer from the operating room to the PACU </a:t>
            </a:r>
          </a:p>
        </p:txBody>
      </p:sp>
      <p:sp>
        <p:nvSpPr>
          <p:cNvPr id="29" name="TextBox 28"/>
          <p:cNvSpPr txBox="1"/>
          <p:nvPr/>
        </p:nvSpPr>
        <p:spPr>
          <a:xfrm>
            <a:off x="152400" y="5323295"/>
            <a:ext cx="2971800" cy="1452136"/>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750" dirty="0"/>
              <a:t>Pre- and post- survey design to assess user perceptions of a standardized handoff checklist among a nonrandomized convenience sample of CRNAs and PACU nurses</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Pre- and post-intervention Qualtrics surveys completed by CRNAs, and printed post-intervention surveys completed by PACU RNs, contained a mixture of dichotomous, Likert-type scale, and open-ended, free response style questions </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Participating CRNAs used the SBAR for Anesthesia Checklist to facilitate each patient transfer to the PACU over a two-week period </a:t>
            </a:r>
          </a:p>
        </p:txBody>
      </p:sp>
      <p:sp>
        <p:nvSpPr>
          <p:cNvPr id="30" name="TextBox 29"/>
          <p:cNvSpPr txBox="1"/>
          <p:nvPr/>
        </p:nvSpPr>
        <p:spPr>
          <a:xfrm>
            <a:off x="3616074" y="1342434"/>
            <a:ext cx="5029200" cy="5399681"/>
          </a:xfrm>
          <a:prstGeom prst="rect">
            <a:avLst/>
          </a:prstGeom>
          <a:noFill/>
          <a:ln>
            <a:solidFill>
              <a:srgbClr val="3F006A"/>
            </a:solidFill>
          </a:ln>
        </p:spPr>
        <p:txBody>
          <a:bodyPr wrap="square" rtlCol="0">
            <a:noAutofit/>
          </a:bodyPr>
          <a:lstStyle/>
          <a:p>
            <a:pPr algn="ctr"/>
            <a:r>
              <a:rPr lang="en-US" sz="750" b="1" dirty="0"/>
              <a:t>CRNA Post-Intervention Likert-type Responses (n=5)</a:t>
            </a:r>
          </a:p>
          <a:p>
            <a:pPr algn="ctr"/>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pPr algn="ctr"/>
            <a:r>
              <a:rPr lang="en-US" sz="750" b="1" dirty="0"/>
              <a:t>PACU RN Likert-type Responses (n=47)</a:t>
            </a:r>
          </a:p>
          <a:p>
            <a:pPr algn="ctr"/>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a:p>
            <a:endParaRPr lang="en-US" sz="750" b="1" dirty="0"/>
          </a:p>
        </p:txBody>
      </p:sp>
      <p:sp>
        <p:nvSpPr>
          <p:cNvPr id="31" name="TextBox 30"/>
          <p:cNvSpPr txBox="1"/>
          <p:nvPr/>
        </p:nvSpPr>
        <p:spPr>
          <a:xfrm>
            <a:off x="8850239" y="1446010"/>
            <a:ext cx="3189360" cy="1270496"/>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750" dirty="0"/>
              <a:t>When asked about their enthusiasm for future use of the checklist, 4 out of 5 participating CRNAs responded either neutral or not enthusiastic</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When asked a similar question, 63% of PACU RNs replied that they would like to see the checklist used in the future</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Limitations to the project included the small sample size and lack of an impartial observer during patient handoff, both of which had the potential to introduce bias</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endParaRPr lang="en-US" sz="750" dirty="0"/>
          </a:p>
        </p:txBody>
      </p:sp>
      <p:sp>
        <p:nvSpPr>
          <p:cNvPr id="32" name="TextBox 31"/>
          <p:cNvSpPr txBox="1"/>
          <p:nvPr/>
        </p:nvSpPr>
        <p:spPr>
          <a:xfrm>
            <a:off x="8850239" y="3163306"/>
            <a:ext cx="3200399" cy="1372526"/>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750" dirty="0"/>
              <a:t>Post-intervention survey responses to questions regarding ease of use, efficiency of organization, level of enthusiasm, and comprehensiveness of the SBAR for Anesthesia Handoff Checklist revealed that while perceptions of the checklist tended to be positive, participants were not overly enthusiastic </a:t>
            </a:r>
          </a:p>
          <a:p>
            <a:pPr marL="171450" indent="-171450">
              <a:buFont typeface="Arial" panose="020B0604020202020204" pitchFamily="34" charset="0"/>
              <a:buChar char="•"/>
            </a:pPr>
            <a:r>
              <a:rPr lang="en-US" sz="750" dirty="0"/>
              <a:t>An extension of this project with a larger group of CRNAs and a longer implementation period would offer the opportunity for more robust data collection. Involvement of CRNAs and PACU RNs at the beginning of a similar project would also allow for the opportunity to customize and implement a handoff checklist that  perhaps would be better suited to the needs of the organization </a:t>
            </a:r>
          </a:p>
        </p:txBody>
      </p:sp>
      <p:sp>
        <p:nvSpPr>
          <p:cNvPr id="33" name="TextBox 32"/>
          <p:cNvSpPr txBox="1"/>
          <p:nvPr/>
        </p:nvSpPr>
        <p:spPr>
          <a:xfrm>
            <a:off x="8839200" y="4976786"/>
            <a:ext cx="3107396" cy="1758361"/>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600" dirty="0"/>
              <a:t>Anesthesia Patient Safety Foundation. (2020). Perioperative multi-center handoff collaborative. </a:t>
            </a:r>
            <a:r>
              <a:rPr lang="en-US" sz="600" dirty="0">
                <a:hlinkClick r:id="rId2"/>
              </a:rPr>
              <a:t>https://www.apsf.org/patient-safety-resources/perioperative-multi-center-handoff-collaborative/</a:t>
            </a:r>
            <a:r>
              <a:rPr lang="en-US" sz="600" dirty="0"/>
              <a:t> </a:t>
            </a:r>
          </a:p>
          <a:p>
            <a:pPr marL="171450" indent="-171450">
              <a:buFont typeface="Arial" panose="020B0604020202020204" pitchFamily="34" charset="0"/>
              <a:buChar char="•"/>
            </a:pPr>
            <a:r>
              <a:rPr lang="en-US" sz="600" dirty="0"/>
              <a:t>American Association of Nurse Anesthetist. (2014). Patient-centered perianesthesia communication: Practice considerations. https://www.aana.com/docs/default-source/practice-aana-com-web-documents-(all)/patient-centered-perianesthesia-communication.pdf?sfvrsn=7a0049b1_4</a:t>
            </a:r>
          </a:p>
          <a:p>
            <a:pPr marL="171450" indent="-171450">
              <a:buFont typeface="Arial" panose="020B0604020202020204" pitchFamily="34" charset="0"/>
              <a:buChar char="•"/>
            </a:pPr>
            <a:r>
              <a:rPr lang="en-US" sz="600" dirty="0"/>
              <a:t>Institute for Healthcare Improvement. (2020). Patient safety essentials toolkit. </a:t>
            </a:r>
            <a:r>
              <a:rPr lang="en-US" sz="600" dirty="0">
                <a:hlinkClick r:id="rId3"/>
              </a:rPr>
              <a:t>http://www.ihi.org/resources/Pages/Tools/Patient-Safety-Essentials-Toolkit.aspx</a:t>
            </a:r>
            <a:r>
              <a:rPr lang="en-US" sz="600" dirty="0"/>
              <a:t>  </a:t>
            </a:r>
          </a:p>
          <a:p>
            <a:pPr marL="171450" indent="-171450">
              <a:buFont typeface="Arial" panose="020B0604020202020204" pitchFamily="34" charset="0"/>
              <a:buChar char="•"/>
            </a:pPr>
            <a:r>
              <a:rPr lang="en-US" sz="600" dirty="0"/>
              <a:t>The Joint Commission. (2017). Sentinel event alert 58: Inadequate hand-off communication. Sentinel Event Alert Newsletters, 58, 1-6. </a:t>
            </a:r>
            <a:r>
              <a:rPr lang="en-US" sz="600" dirty="0">
                <a:hlinkClick r:id="rId4"/>
              </a:rPr>
              <a:t>https://www.jointcommission.org/assets/1/18/SEA_58_Hand_off_Comms_9_6_17_FINAL_(1).pdf</a:t>
            </a:r>
            <a:r>
              <a:rPr lang="en-US" sz="600" dirty="0"/>
              <a:t> </a:t>
            </a:r>
          </a:p>
          <a:p>
            <a:pPr marL="171450" indent="-171450">
              <a:buFont typeface="Arial" panose="020B0604020202020204" pitchFamily="34" charset="0"/>
              <a:buChar char="•"/>
            </a:pPr>
            <a:r>
              <a:rPr lang="en-US" sz="600" dirty="0"/>
              <a:t>Leonardsen, A., Klavestad-Moen, E., Karlsøen, G., &amp; Hovland, T. (2019).  A quantitative study on personnel's experiences with patient handovers between the operating room and the postoperative anesthesia care unit before and after the implementation of a structured communication tool. Nursing Reports, 9(1), 1-5. </a:t>
            </a:r>
            <a:r>
              <a:rPr lang="en-US" sz="600" dirty="0">
                <a:hlinkClick r:id="rId5"/>
              </a:rPr>
              <a:t>https://doi.org/10.4081/nursrep.2019.8041</a:t>
            </a:r>
            <a:r>
              <a:rPr lang="en-US" sz="600" dirty="0"/>
              <a:t> </a:t>
            </a:r>
          </a:p>
          <a:p>
            <a:endParaRPr lang="en-US" sz="750" dirty="0"/>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1173" y="82569"/>
            <a:ext cx="1667613" cy="611819"/>
          </a:xfrm>
          <a:prstGeom prst="rect">
            <a:avLst/>
          </a:prstGeom>
        </p:spPr>
      </p:pic>
      <p:pic>
        <p:nvPicPr>
          <p:cNvPr id="24" name="Picture 23">
            <a:extLst>
              <a:ext uri="{FF2B5EF4-FFF2-40B4-BE49-F238E27FC236}">
                <a16:creationId xmlns:a16="http://schemas.microsoft.com/office/drawing/2014/main" id="{F900D4EF-5D19-264A-B96E-39A7A7BDC90C}"/>
              </a:ext>
            </a:extLst>
          </p:cNvPr>
          <p:cNvPicPr>
            <a:picLocks noChangeAspect="1"/>
          </p:cNvPicPr>
          <p:nvPr/>
        </p:nvPicPr>
        <p:blipFill>
          <a:blip r:embed="rId7"/>
          <a:stretch>
            <a:fillRect/>
          </a:stretch>
        </p:blipFill>
        <p:spPr>
          <a:xfrm>
            <a:off x="3856074" y="4326631"/>
            <a:ext cx="4502291" cy="2391748"/>
          </a:xfrm>
          <a:prstGeom prst="rect">
            <a:avLst/>
          </a:prstGeom>
        </p:spPr>
      </p:pic>
      <p:pic>
        <p:nvPicPr>
          <p:cNvPr id="3" name="Picture 2">
            <a:extLst>
              <a:ext uri="{FF2B5EF4-FFF2-40B4-BE49-F238E27FC236}">
                <a16:creationId xmlns:a16="http://schemas.microsoft.com/office/drawing/2014/main" id="{685EDFC3-8F5A-5D42-A8FC-8D13617C1141}"/>
              </a:ext>
            </a:extLst>
          </p:cNvPr>
          <p:cNvPicPr>
            <a:picLocks noChangeAspect="1"/>
          </p:cNvPicPr>
          <p:nvPr/>
        </p:nvPicPr>
        <p:blipFill>
          <a:blip r:embed="rId8"/>
          <a:stretch>
            <a:fillRect/>
          </a:stretch>
        </p:blipFill>
        <p:spPr>
          <a:xfrm>
            <a:off x="3856074" y="1534377"/>
            <a:ext cx="4502291" cy="2556512"/>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1773</TotalTime>
  <Words>761</Words>
  <Application>Microsoft Macintosh PowerPoint</Application>
  <PresentationFormat>Widescreen</PresentationFormat>
  <Paragraphs>88</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Purvis, John</cp:lastModifiedBy>
  <cp:revision>50</cp:revision>
  <dcterms:created xsi:type="dcterms:W3CDTF">2005-01-10T15:51:10Z</dcterms:created>
  <dcterms:modified xsi:type="dcterms:W3CDTF">2021-11-13T15:13:19Z</dcterms:modified>
</cp:coreProperties>
</file>