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sldIdLst>
    <p:sldId id="257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BA9E5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4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754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431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170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78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5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137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54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191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454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01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8/26/2021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662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8/26/2021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667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D16922E-63BD-41EE-83C2-4419A7EFCD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49078"/>
              </p:ext>
            </p:extLst>
          </p:nvPr>
        </p:nvGraphicFramePr>
        <p:xfrm>
          <a:off x="348543" y="653652"/>
          <a:ext cx="11454466" cy="589591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58138">
                  <a:extLst>
                    <a:ext uri="{9D8B030D-6E8A-4147-A177-3AD203B41FA5}">
                      <a16:colId xmlns:a16="http://schemas.microsoft.com/office/drawing/2014/main" val="2469223571"/>
                    </a:ext>
                  </a:extLst>
                </a:gridCol>
                <a:gridCol w="1664785">
                  <a:extLst>
                    <a:ext uri="{9D8B030D-6E8A-4147-A177-3AD203B41FA5}">
                      <a16:colId xmlns:a16="http://schemas.microsoft.com/office/drawing/2014/main" val="3071202609"/>
                    </a:ext>
                  </a:extLst>
                </a:gridCol>
                <a:gridCol w="6602900">
                  <a:extLst>
                    <a:ext uri="{9D8B030D-6E8A-4147-A177-3AD203B41FA5}">
                      <a16:colId xmlns:a16="http://schemas.microsoft.com/office/drawing/2014/main" val="3857809254"/>
                    </a:ext>
                  </a:extLst>
                </a:gridCol>
                <a:gridCol w="828643">
                  <a:extLst>
                    <a:ext uri="{9D8B030D-6E8A-4147-A177-3AD203B41FA5}">
                      <a16:colId xmlns:a16="http://schemas.microsoft.com/office/drawing/2014/main" val="1007549792"/>
                    </a:ext>
                  </a:extLst>
                </a:gridCol>
              </a:tblGrid>
              <a:tr h="37970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Food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Food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Special instructions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Number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310242"/>
                  </a:ext>
                </a:extLst>
              </a:tr>
              <a:tr h="467143">
                <a:tc>
                  <a:txBody>
                    <a:bodyPr/>
                    <a:lstStyle/>
                    <a:p>
                      <a:r>
                        <a:rPr lang="en-US" sz="1600" dirty="0"/>
                        <a:t>Meat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Canned or pouch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Salmon, tuna, chicken (packed on broth or water, not packed in oil)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748953"/>
                  </a:ext>
                </a:extLst>
              </a:tr>
              <a:tr h="623231">
                <a:tc>
                  <a:txBody>
                    <a:bodyPr/>
                    <a:lstStyle/>
                    <a:p>
                      <a:r>
                        <a:rPr lang="en-US" sz="1600" dirty="0"/>
                        <a:t>Non-starchy vegetables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Canned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effectLst/>
                        </a:rPr>
                        <a:t>Asparagus, artichokes, green beans, collard greens , carrots, mushrooms, okra, tomatoes  (can give spaghetti sauce) 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213784"/>
                  </a:ext>
                </a:extLst>
              </a:tr>
              <a:tr h="792800">
                <a:tc>
                  <a:txBody>
                    <a:bodyPr/>
                    <a:lstStyle/>
                    <a:p>
                      <a:r>
                        <a:rPr lang="en-US" sz="1600" dirty="0"/>
                        <a:t>Starchy vegetables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Canned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Green peas, sweet or white potatoes, corn. mixed vegetable, l</a:t>
                      </a:r>
                      <a:r>
                        <a:rPr lang="en-US" sz="1600" kern="1200" dirty="0">
                          <a:effectLst/>
                        </a:rPr>
                        <a:t>ima beans. mashed potato flakes box), pinto, black, kidney, white beans; chickpeas, black-eyed peas, baked beans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647506"/>
                  </a:ext>
                </a:extLst>
              </a:tr>
              <a:tr h="792800">
                <a:tc>
                  <a:txBody>
                    <a:bodyPr/>
                    <a:lstStyle/>
                    <a:p>
                      <a:r>
                        <a:rPr lang="en-US" sz="1600" dirty="0"/>
                        <a:t>Fruit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Canned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effectLst/>
                        </a:rPr>
                        <a:t>Light, light syrup, in its own juice, no added sugar</a:t>
                      </a:r>
                    </a:p>
                    <a:p>
                      <a:r>
                        <a:rPr lang="en-US" sz="1600" kern="1200" dirty="0">
                          <a:effectLst/>
                        </a:rPr>
                        <a:t>Applesauce, mandarin oranges, peaches, pears, pineapple, tropical fruit, fruit cups, unsweetened dried fruit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519552"/>
                  </a:ext>
                </a:extLst>
              </a:tr>
              <a:tr h="792800">
                <a:tc>
                  <a:txBody>
                    <a:bodyPr/>
                    <a:lstStyle/>
                    <a:p>
                      <a:r>
                        <a:rPr lang="en-US" sz="1600" dirty="0"/>
                        <a:t>Grains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Dried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Rice (brown or white) </a:t>
                      </a:r>
                      <a:r>
                        <a:rPr lang="en-US" sz="1600" kern="1200" dirty="0">
                          <a:effectLst/>
                        </a:rPr>
                        <a:t> rice, regular or whole wheat noodles, white or whole wheat bread, tortilla (corn or wheat), quinoa, stuffing mix, corn bread mix, boxed mac and cheese, popcorn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055157"/>
                  </a:ext>
                </a:extLst>
              </a:tr>
              <a:tr h="557896">
                <a:tc>
                  <a:txBody>
                    <a:bodyPr/>
                    <a:lstStyle/>
                    <a:p>
                      <a:r>
                        <a:rPr lang="en-US" sz="1600" dirty="0"/>
                        <a:t>Cereal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Ready to eat or cooked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Ready to eat (less than 10 grams of sugar), grits, granola bar (less than 10 grams of sugar), oatmeal (flavored or plain)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box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719789"/>
                  </a:ext>
                </a:extLst>
              </a:tr>
              <a:tr h="399354">
                <a:tc>
                  <a:txBody>
                    <a:bodyPr/>
                    <a:lstStyle/>
                    <a:p>
                      <a:r>
                        <a:rPr lang="en-US" sz="1600" dirty="0"/>
                        <a:t>Beans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Dried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effectLst/>
                        </a:rPr>
                        <a:t>All dried beans: pinto, black, kidney, black-eyed peas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597113"/>
                  </a:ext>
                </a:extLst>
              </a:tr>
              <a:tr h="399354">
                <a:tc>
                  <a:txBody>
                    <a:bodyPr/>
                    <a:lstStyle/>
                    <a:p>
                      <a:r>
                        <a:rPr lang="en-US" sz="1600" dirty="0"/>
                        <a:t>Peanut butter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Jar or 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Low sugar if 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574897"/>
                  </a:ext>
                </a:extLst>
              </a:tr>
              <a:tr h="557896">
                <a:tc>
                  <a:txBody>
                    <a:bodyPr/>
                    <a:lstStyle/>
                    <a:p>
                      <a:r>
                        <a:rPr lang="en-US" sz="1600" dirty="0"/>
                        <a:t>Dairy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Dry/canned evaporated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Low fat, fat free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547192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031C73C3-9711-4AE5-B0F2-5DFEF29B9BF4}"/>
              </a:ext>
            </a:extLst>
          </p:cNvPr>
          <p:cNvSpPr/>
          <p:nvPr/>
        </p:nvSpPr>
        <p:spPr>
          <a:xfrm>
            <a:off x="4558367" y="-75823"/>
            <a:ext cx="28512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Carb Controlled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C2828A-1E48-4B2A-8A6B-1035E225A08C}"/>
              </a:ext>
            </a:extLst>
          </p:cNvPr>
          <p:cNvSpPr txBox="1"/>
          <p:nvPr/>
        </p:nvSpPr>
        <p:spPr>
          <a:xfrm>
            <a:off x="348543" y="6549563"/>
            <a:ext cx="1401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Updated 5-14-2018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801990-ED6B-4859-B8BB-8D23BA3CD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9967" y="70024"/>
            <a:ext cx="1073042" cy="51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315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3205C19-9923-4ABB-9590-F871894BCB83}"/>
              </a:ext>
            </a:extLst>
          </p:cNvPr>
          <p:cNvSpPr/>
          <p:nvPr/>
        </p:nvSpPr>
        <p:spPr>
          <a:xfrm>
            <a:off x="5016599" y="0"/>
            <a:ext cx="23302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Low Sodium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D16922E-63BD-41EE-83C2-4419A7EFCD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047351"/>
              </p:ext>
            </p:extLst>
          </p:nvPr>
        </p:nvGraphicFramePr>
        <p:xfrm>
          <a:off x="288099" y="690438"/>
          <a:ext cx="11514910" cy="589056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53680">
                  <a:extLst>
                    <a:ext uri="{9D8B030D-6E8A-4147-A177-3AD203B41FA5}">
                      <a16:colId xmlns:a16="http://schemas.microsoft.com/office/drawing/2014/main" val="2469223571"/>
                    </a:ext>
                  </a:extLst>
                </a:gridCol>
                <a:gridCol w="1939184">
                  <a:extLst>
                    <a:ext uri="{9D8B030D-6E8A-4147-A177-3AD203B41FA5}">
                      <a16:colId xmlns:a16="http://schemas.microsoft.com/office/drawing/2014/main" val="3071202609"/>
                    </a:ext>
                  </a:extLst>
                </a:gridCol>
                <a:gridCol w="7402937">
                  <a:extLst>
                    <a:ext uri="{9D8B030D-6E8A-4147-A177-3AD203B41FA5}">
                      <a16:colId xmlns:a16="http://schemas.microsoft.com/office/drawing/2014/main" val="3857809254"/>
                    </a:ext>
                  </a:extLst>
                </a:gridCol>
                <a:gridCol w="819109">
                  <a:extLst>
                    <a:ext uri="{9D8B030D-6E8A-4147-A177-3AD203B41FA5}">
                      <a16:colId xmlns:a16="http://schemas.microsoft.com/office/drawing/2014/main" val="1007549792"/>
                    </a:ext>
                  </a:extLst>
                </a:gridCol>
              </a:tblGrid>
              <a:tr h="29714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Food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Food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Special instructions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Number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310242"/>
                  </a:ext>
                </a:extLst>
              </a:tr>
              <a:tr h="582408">
                <a:tc>
                  <a:txBody>
                    <a:bodyPr/>
                    <a:lstStyle/>
                    <a:p>
                      <a:r>
                        <a:rPr lang="en-US" sz="1400" dirty="0"/>
                        <a:t>Meat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Canned or pouch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Salmon, tuna, chicken (packed on broth or water, not packed in oil) must be low sodium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748953"/>
                  </a:ext>
                </a:extLst>
              </a:tr>
              <a:tr h="1010336">
                <a:tc>
                  <a:txBody>
                    <a:bodyPr/>
                    <a:lstStyle/>
                    <a:p>
                      <a:r>
                        <a:rPr lang="en-US" sz="1400" dirty="0"/>
                        <a:t>Vegetables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effectLst/>
                        </a:rPr>
                        <a:t>Must be low sodium/no added salt: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effectLst/>
                        </a:rPr>
                        <a:t>Asparagus, artichokes, green beans, collard greens , carrots, mushrooms, okra, tomatoes  (can give spaghetti sauce), </a:t>
                      </a:r>
                      <a:r>
                        <a:rPr lang="en-US" sz="1400" dirty="0"/>
                        <a:t> green peas, sweet or white potatoes, corn. mixed vegetable, l</a:t>
                      </a:r>
                      <a:r>
                        <a:rPr lang="en-US" sz="1400" kern="1200" dirty="0">
                          <a:effectLst/>
                        </a:rPr>
                        <a:t>ima beans, pinto, black, kidney, white beans; chickpeas, black-eyed peas, baked beans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213784"/>
                  </a:ext>
                </a:extLst>
              </a:tr>
              <a:tr h="1081614">
                <a:tc>
                  <a:txBody>
                    <a:bodyPr/>
                    <a:lstStyle/>
                    <a:p>
                      <a:r>
                        <a:rPr lang="en-US" sz="1400" dirty="0"/>
                        <a:t>Fruit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effectLst/>
                        </a:rPr>
                        <a:t>Can be with or without syrup, light, light syrup, in its own juice, no added sugar</a:t>
                      </a:r>
                    </a:p>
                    <a:p>
                      <a:r>
                        <a:rPr lang="en-US" sz="1400" kern="1200" dirty="0">
                          <a:effectLst/>
                        </a:rPr>
                        <a:t>Applesauce, mandarin oranges, peaches, pears, pineapple, tropical fruit, fruit cups, unsweetened dried fruit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519552"/>
                  </a:ext>
                </a:extLst>
              </a:tr>
              <a:tr h="832011">
                <a:tc>
                  <a:txBody>
                    <a:bodyPr/>
                    <a:lstStyle/>
                    <a:p>
                      <a:r>
                        <a:rPr lang="en-US" sz="1400" dirty="0"/>
                        <a:t>Grains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Dried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Rice (brown or white)</a:t>
                      </a:r>
                      <a:r>
                        <a:rPr lang="en-US" sz="1400" kern="1200" dirty="0">
                          <a:effectLst/>
                        </a:rPr>
                        <a:t>, regular or whole wheat noodles, white or whole wheat bread, tortilla (corn or wheat), quinoa, corn meal, popcorn</a:t>
                      </a:r>
                    </a:p>
                    <a:p>
                      <a:r>
                        <a:rPr lang="en-US" sz="1400" kern="1200" dirty="0">
                          <a:effectLst/>
                        </a:rPr>
                        <a:t>No “instant products”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055157"/>
                  </a:ext>
                </a:extLst>
              </a:tr>
              <a:tr h="582408">
                <a:tc>
                  <a:txBody>
                    <a:bodyPr/>
                    <a:lstStyle/>
                    <a:p>
                      <a:r>
                        <a:rPr lang="en-US" sz="1400" dirty="0"/>
                        <a:t>Cereal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Ready to eat or cooked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Ready to eat, grits (not instant), granola bar, oatmeal (plain not instant)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 box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719789"/>
                  </a:ext>
                </a:extLst>
              </a:tr>
              <a:tr h="332805">
                <a:tc>
                  <a:txBody>
                    <a:bodyPr/>
                    <a:lstStyle/>
                    <a:p>
                      <a:r>
                        <a:rPr lang="en-US" sz="1400" dirty="0"/>
                        <a:t>Beans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Dried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effectLst/>
                        </a:rPr>
                        <a:t>All dried beans: pinto, black, kidney, black-eyed peas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597113"/>
                  </a:ext>
                </a:extLst>
              </a:tr>
              <a:tr h="582408">
                <a:tc>
                  <a:txBody>
                    <a:bodyPr/>
                    <a:lstStyle/>
                    <a:p>
                      <a:r>
                        <a:rPr lang="en-US" sz="1400" dirty="0"/>
                        <a:t>Peanut butter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Jar or 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Low sodium, if 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574897"/>
                  </a:ext>
                </a:extLst>
              </a:tr>
              <a:tr h="581773">
                <a:tc>
                  <a:txBody>
                    <a:bodyPr/>
                    <a:lstStyle/>
                    <a:p>
                      <a:r>
                        <a:rPr lang="en-US" sz="1400" dirty="0"/>
                        <a:t>Dairy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Dry/canned evaporated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Low fat, fat free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87543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2C971D0-F0FB-49FD-B711-BC80FFC05230}"/>
              </a:ext>
            </a:extLst>
          </p:cNvPr>
          <p:cNvSpPr txBox="1"/>
          <p:nvPr/>
        </p:nvSpPr>
        <p:spPr>
          <a:xfrm>
            <a:off x="288099" y="6581001"/>
            <a:ext cx="1401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Updated 5-14-2018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AE3A84-2062-42D9-8A32-DC65140D4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9967" y="73497"/>
            <a:ext cx="1073042" cy="51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45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CD16922E-63BD-41EE-83C2-4419A7EFCD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061657"/>
              </p:ext>
            </p:extLst>
          </p:nvPr>
        </p:nvGraphicFramePr>
        <p:xfrm>
          <a:off x="133611" y="646331"/>
          <a:ext cx="11924778" cy="592916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899654">
                  <a:extLst>
                    <a:ext uri="{9D8B030D-6E8A-4147-A177-3AD203B41FA5}">
                      <a16:colId xmlns:a16="http://schemas.microsoft.com/office/drawing/2014/main" val="2469223571"/>
                    </a:ext>
                  </a:extLst>
                </a:gridCol>
                <a:gridCol w="1834771">
                  <a:extLst>
                    <a:ext uri="{9D8B030D-6E8A-4147-A177-3AD203B41FA5}">
                      <a16:colId xmlns:a16="http://schemas.microsoft.com/office/drawing/2014/main" val="3071202609"/>
                    </a:ext>
                  </a:extLst>
                </a:gridCol>
                <a:gridCol w="7277100">
                  <a:extLst>
                    <a:ext uri="{9D8B030D-6E8A-4147-A177-3AD203B41FA5}">
                      <a16:colId xmlns:a16="http://schemas.microsoft.com/office/drawing/2014/main" val="3857809254"/>
                    </a:ext>
                  </a:extLst>
                </a:gridCol>
                <a:gridCol w="913253">
                  <a:extLst>
                    <a:ext uri="{9D8B030D-6E8A-4147-A177-3AD203B41FA5}">
                      <a16:colId xmlns:a16="http://schemas.microsoft.com/office/drawing/2014/main" val="1007549792"/>
                    </a:ext>
                  </a:extLst>
                </a:gridCol>
              </a:tblGrid>
              <a:tr h="4008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Food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Food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Special instructions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Number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310242"/>
                  </a:ext>
                </a:extLst>
              </a:tr>
              <a:tr h="801567">
                <a:tc>
                  <a:txBody>
                    <a:bodyPr/>
                    <a:lstStyle/>
                    <a:p>
                      <a:r>
                        <a:rPr lang="en-US" sz="1600" dirty="0"/>
                        <a:t>Meat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Canned or pouch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Salmon, tuna, chicken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2748953"/>
                  </a:ext>
                </a:extLst>
              </a:tr>
              <a:tr h="657902">
                <a:tc>
                  <a:txBody>
                    <a:bodyPr/>
                    <a:lstStyle/>
                    <a:p>
                      <a:r>
                        <a:rPr lang="en-US" sz="1600" dirty="0"/>
                        <a:t>Vegetables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Canned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effectLst/>
                        </a:rPr>
                        <a:t>Asparagus, artichokes, green beans, collard greens , carrots, mushrooms, okra, tomatoes  (can give spaghetti sauce) g</a:t>
                      </a:r>
                      <a:r>
                        <a:rPr lang="en-US" sz="1600" dirty="0"/>
                        <a:t>reen peas, sweet or white potatoes, corn. mixed vegetable, l</a:t>
                      </a:r>
                      <a:r>
                        <a:rPr lang="en-US" sz="1600" kern="1200" dirty="0">
                          <a:effectLst/>
                        </a:rPr>
                        <a:t>ima beans. mashed potato flakes box), pinto beans, black beans, kidney beans, white beans; chickpeas, black-eyed peas, baked beans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213784"/>
                  </a:ext>
                </a:extLst>
              </a:tr>
              <a:tr h="828780">
                <a:tc>
                  <a:txBody>
                    <a:bodyPr/>
                    <a:lstStyle/>
                    <a:p>
                      <a:r>
                        <a:rPr lang="en-US" sz="1600" dirty="0"/>
                        <a:t>Fruit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Canned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effectLst/>
                        </a:rPr>
                        <a:t>Applesauce, mandarin oranges, peaches, pears, pineapple, tropical fruit, fruit cups, unsweetened dried fruit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519552"/>
                  </a:ext>
                </a:extLst>
              </a:tr>
              <a:tr h="828780">
                <a:tc>
                  <a:txBody>
                    <a:bodyPr/>
                    <a:lstStyle/>
                    <a:p>
                      <a:r>
                        <a:rPr lang="en-US" sz="1600" dirty="0"/>
                        <a:t>Grains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Dried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Rice (brown or white) </a:t>
                      </a:r>
                      <a:r>
                        <a:rPr lang="en-US" sz="1600" kern="1200" dirty="0">
                          <a:effectLst/>
                        </a:rPr>
                        <a:t> rice, regular or whole wheat noodles, white or whole wheat bread, tortilla (corn or wheat), quinoa, stuffing mix, corn bread mix, boxed mac and cheese, popcorn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7055157"/>
                  </a:ext>
                </a:extLst>
              </a:tr>
              <a:tr h="580146">
                <a:tc>
                  <a:txBody>
                    <a:bodyPr/>
                    <a:lstStyle/>
                    <a:p>
                      <a:r>
                        <a:rPr lang="en-US" sz="1600" dirty="0"/>
                        <a:t>Cereal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Ready to eat or cooked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Ready to eat, grits, granola bar (less than 10 grams of sugar), oatmeal (flavored or plain)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 box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719789"/>
                  </a:ext>
                </a:extLst>
              </a:tr>
              <a:tr h="421570">
                <a:tc>
                  <a:txBody>
                    <a:bodyPr/>
                    <a:lstStyle/>
                    <a:p>
                      <a:r>
                        <a:rPr lang="en-US" sz="1600" dirty="0"/>
                        <a:t>Beans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Dried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effectLst/>
                        </a:rPr>
                        <a:t>All dried beans: pinto, black, kidney, black-eyed peas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597113"/>
                  </a:ext>
                </a:extLst>
              </a:tr>
              <a:tr h="421570">
                <a:tc>
                  <a:txBody>
                    <a:bodyPr/>
                    <a:lstStyle/>
                    <a:p>
                      <a:r>
                        <a:rPr lang="en-US" sz="1600" dirty="0"/>
                        <a:t>Peanut butter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Jar or packets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Any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574897"/>
                  </a:ext>
                </a:extLst>
              </a:tr>
              <a:tr h="421570">
                <a:tc>
                  <a:txBody>
                    <a:bodyPr/>
                    <a:lstStyle/>
                    <a:p>
                      <a:r>
                        <a:rPr lang="en-US" sz="1600" dirty="0"/>
                        <a:t>Dairy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Dry/canned evaporated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Low fat, fat free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997802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84971AA3-C2A9-45B7-BD0C-1021B12377DB}"/>
              </a:ext>
            </a:extLst>
          </p:cNvPr>
          <p:cNvSpPr/>
          <p:nvPr/>
        </p:nvSpPr>
        <p:spPr>
          <a:xfrm>
            <a:off x="5034116" y="0"/>
            <a:ext cx="249739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Balanced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969DDF-DC54-4384-B545-9F5BC39021CC}"/>
              </a:ext>
            </a:extLst>
          </p:cNvPr>
          <p:cNvSpPr txBox="1"/>
          <p:nvPr/>
        </p:nvSpPr>
        <p:spPr>
          <a:xfrm>
            <a:off x="319047" y="6575497"/>
            <a:ext cx="1401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FF"/>
                </a:solidFill>
              </a:rPr>
              <a:t>Updated 5-14-2018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FCC654-753A-4B78-A08E-FAAFF52ED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5347" y="83329"/>
            <a:ext cx="1073042" cy="51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93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547</TotalTime>
  <Words>719</Words>
  <Application>Microsoft Office PowerPoint</Application>
  <PresentationFormat>Widescreen</PresentationFormat>
  <Paragraphs>122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 Craven</dc:creator>
  <cp:lastModifiedBy>Kathryn Kolasa</cp:lastModifiedBy>
  <cp:revision>11</cp:revision>
  <dcterms:created xsi:type="dcterms:W3CDTF">2018-02-24T15:38:25Z</dcterms:created>
  <dcterms:modified xsi:type="dcterms:W3CDTF">2021-08-26T18:32:25Z</dcterms:modified>
</cp:coreProperties>
</file>