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43891200" cy="329184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9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9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9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9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9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9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9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9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9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368">
          <p15:clr>
            <a:srgbClr val="A4A3A4"/>
          </p15:clr>
        </p15:guide>
        <p15:guide id="2" pos="13824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CECF3F1-2697-E432-559D-7777DA84882A}" name="Roebuck, Nikki" initials="RN" userId="S::roebuckn23@ecu.edu::32528328-6c03-4ab9-9c5f-5ed81d02c81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82E"/>
    <a:srgbClr val="502D7F"/>
    <a:srgbClr val="333333"/>
    <a:srgbClr val="FFCC18"/>
    <a:srgbClr val="6902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632" autoAdjust="0"/>
    <p:restoredTop sz="94139" autoAdjust="0"/>
  </p:normalViewPr>
  <p:slideViewPr>
    <p:cSldViewPr>
      <p:cViewPr>
        <p:scale>
          <a:sx n="30" d="100"/>
          <a:sy n="30" d="100"/>
        </p:scale>
        <p:origin x="448" y="-736"/>
      </p:cViewPr>
      <p:guideLst>
        <p:guide orient="horz" pos="10368"/>
        <p:guide pos="13824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228600" cy="2286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8/10/relationships/authors" Target="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file:////Users\teens\Desktop\ECU\DNP%20III\MookG_06_02_DataAnalysi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Sheet1!$A$38</c:f>
              <c:strCache>
                <c:ptCount val="1"/>
                <c:pt idx="0">
                  <c:v>Strongly Disagree</c:v>
                </c:pt>
              </c:strCache>
            </c:strRef>
          </c:tx>
          <c:spPr>
            <a:solidFill>
              <a:srgbClr val="FFC403"/>
            </a:solidFill>
            <a:ln>
              <a:noFill/>
            </a:ln>
            <a:effectLst/>
          </c:spPr>
          <c:invertIfNegative val="0"/>
          <c:cat>
            <c:strRef>
              <c:f>Sheet1!$B$37:$H$37</c:f>
              <c:strCache>
                <c:ptCount val="6"/>
                <c:pt idx="0">
                  <c:v>Lends itself to communication errors</c:v>
                </c:pt>
                <c:pt idx="1">
                  <c:v>More time consuming than previous method</c:v>
                </c:pt>
                <c:pt idx="2">
                  <c:v>Appropriate in length</c:v>
                </c:pt>
                <c:pt idx="3">
                  <c:v>A more comprehensive way of organizing material</c:v>
                </c:pt>
                <c:pt idx="4">
                  <c:v>A more efficient way of organizing material </c:v>
                </c:pt>
                <c:pt idx="5">
                  <c:v>Easy to use</c:v>
                </c:pt>
              </c:strCache>
            </c:strRef>
          </c:cat>
          <c:val>
            <c:numRef>
              <c:f>Sheet1!$B$38:$H$38</c:f>
              <c:numCache>
                <c:formatCode>General</c:formatCode>
                <c:ptCount val="7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2</c:v>
                </c:pt>
                <c:pt idx="4">
                  <c:v>2</c:v>
                </c:pt>
                <c:pt idx="5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48B-204F-8E75-6734705B2115}"/>
            </c:ext>
          </c:extLst>
        </c:ser>
        <c:ser>
          <c:idx val="1"/>
          <c:order val="1"/>
          <c:tx>
            <c:strRef>
              <c:f>Sheet1!$A$39</c:f>
              <c:strCache>
                <c:ptCount val="1"/>
                <c:pt idx="0">
                  <c:v>Disagree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strRef>
              <c:f>Sheet1!$B$37:$H$37</c:f>
              <c:strCache>
                <c:ptCount val="6"/>
                <c:pt idx="0">
                  <c:v>Lends itself to communication errors</c:v>
                </c:pt>
                <c:pt idx="1">
                  <c:v>More time consuming than previous method</c:v>
                </c:pt>
                <c:pt idx="2">
                  <c:v>Appropriate in length</c:v>
                </c:pt>
                <c:pt idx="3">
                  <c:v>A more comprehensive way of organizing material</c:v>
                </c:pt>
                <c:pt idx="4">
                  <c:v>A more efficient way of organizing material </c:v>
                </c:pt>
                <c:pt idx="5">
                  <c:v>Easy to use</c:v>
                </c:pt>
              </c:strCache>
            </c:strRef>
          </c:cat>
          <c:val>
            <c:numRef>
              <c:f>Sheet1!$B$39:$H$39</c:f>
              <c:numCache>
                <c:formatCode>General</c:formatCode>
                <c:ptCount val="7"/>
                <c:pt idx="0">
                  <c:v>2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48B-204F-8E75-6734705B2115}"/>
            </c:ext>
          </c:extLst>
        </c:ser>
        <c:ser>
          <c:idx val="2"/>
          <c:order val="2"/>
          <c:tx>
            <c:strRef>
              <c:f>Sheet1!$A$40</c:f>
              <c:strCache>
                <c:ptCount val="1"/>
                <c:pt idx="0">
                  <c:v>Neutral</c:v>
                </c:pt>
              </c:strCache>
            </c:strRef>
          </c:tx>
          <c:spPr>
            <a:solidFill>
              <a:srgbClr val="4F197E"/>
            </a:solidFill>
            <a:ln>
              <a:noFill/>
            </a:ln>
            <a:effectLst/>
          </c:spPr>
          <c:invertIfNegative val="0"/>
          <c:cat>
            <c:strRef>
              <c:f>Sheet1!$B$37:$H$37</c:f>
              <c:strCache>
                <c:ptCount val="6"/>
                <c:pt idx="0">
                  <c:v>Lends itself to communication errors</c:v>
                </c:pt>
                <c:pt idx="1">
                  <c:v>More time consuming than previous method</c:v>
                </c:pt>
                <c:pt idx="2">
                  <c:v>Appropriate in length</c:v>
                </c:pt>
                <c:pt idx="3">
                  <c:v>A more comprehensive way of organizing material</c:v>
                </c:pt>
                <c:pt idx="4">
                  <c:v>A more efficient way of organizing material </c:v>
                </c:pt>
                <c:pt idx="5">
                  <c:v>Easy to use</c:v>
                </c:pt>
              </c:strCache>
            </c:strRef>
          </c:cat>
          <c:val>
            <c:numRef>
              <c:f>Sheet1!$B$40:$H$40</c:f>
              <c:numCache>
                <c:formatCode>General</c:formatCode>
                <c:ptCount val="7"/>
                <c:pt idx="0">
                  <c:v>1</c:v>
                </c:pt>
                <c:pt idx="1">
                  <c:v>2</c:v>
                </c:pt>
                <c:pt idx="2">
                  <c:v>2</c:v>
                </c:pt>
                <c:pt idx="3">
                  <c:v>1</c:v>
                </c:pt>
                <c:pt idx="4">
                  <c:v>2</c:v>
                </c:pt>
                <c:pt idx="5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48B-204F-8E75-6734705B2115}"/>
            </c:ext>
          </c:extLst>
        </c:ser>
        <c:ser>
          <c:idx val="3"/>
          <c:order val="3"/>
          <c:tx>
            <c:strRef>
              <c:f>Sheet1!$A$41</c:f>
              <c:strCache>
                <c:ptCount val="1"/>
                <c:pt idx="0">
                  <c:v>Agree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Sheet1!$B$37:$H$37</c:f>
              <c:strCache>
                <c:ptCount val="6"/>
                <c:pt idx="0">
                  <c:v>Lends itself to communication errors</c:v>
                </c:pt>
                <c:pt idx="1">
                  <c:v>More time consuming than previous method</c:v>
                </c:pt>
                <c:pt idx="2">
                  <c:v>Appropriate in length</c:v>
                </c:pt>
                <c:pt idx="3">
                  <c:v>A more comprehensive way of organizing material</c:v>
                </c:pt>
                <c:pt idx="4">
                  <c:v>A more efficient way of organizing material </c:v>
                </c:pt>
                <c:pt idx="5">
                  <c:v>Easy to use</c:v>
                </c:pt>
              </c:strCache>
            </c:strRef>
          </c:cat>
          <c:val>
            <c:numRef>
              <c:f>Sheet1!$B$41:$H$41</c:f>
              <c:numCache>
                <c:formatCode>General</c:formatCode>
                <c:ptCount val="7"/>
                <c:pt idx="0">
                  <c:v>0</c:v>
                </c:pt>
                <c:pt idx="1">
                  <c:v>1</c:v>
                </c:pt>
                <c:pt idx="2">
                  <c:v>0</c:v>
                </c:pt>
                <c:pt idx="3">
                  <c:v>1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F48B-204F-8E75-6734705B2115}"/>
            </c:ext>
          </c:extLst>
        </c:ser>
        <c:ser>
          <c:idx val="4"/>
          <c:order val="4"/>
          <c:tx>
            <c:strRef>
              <c:f>Sheet1!$A$42</c:f>
              <c:strCache>
                <c:ptCount val="1"/>
                <c:pt idx="0">
                  <c:v>Strongly Agree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Sheet1!$B$37:$H$37</c:f>
              <c:strCache>
                <c:ptCount val="6"/>
                <c:pt idx="0">
                  <c:v>Lends itself to communication errors</c:v>
                </c:pt>
                <c:pt idx="1">
                  <c:v>More time consuming than previous method</c:v>
                </c:pt>
                <c:pt idx="2">
                  <c:v>Appropriate in length</c:v>
                </c:pt>
                <c:pt idx="3">
                  <c:v>A more comprehensive way of organizing material</c:v>
                </c:pt>
                <c:pt idx="4">
                  <c:v>A more efficient way of organizing material </c:v>
                </c:pt>
                <c:pt idx="5">
                  <c:v>Easy to use</c:v>
                </c:pt>
              </c:strCache>
            </c:strRef>
          </c:cat>
          <c:val>
            <c:numRef>
              <c:f>Sheet1!$B$42:$H$42</c:f>
              <c:numCache>
                <c:formatCode>General</c:formatCode>
                <c:ptCount val="7"/>
                <c:pt idx="0">
                  <c:v>1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48B-204F-8E75-6734705B211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344687424"/>
        <c:axId val="1433031920"/>
        <c:extLst>
          <c:ext xmlns:c15="http://schemas.microsoft.com/office/drawing/2012/chart" uri="{02D57815-91ED-43cb-92C2-25804820EDAC}">
            <c15:filteredBarSeries>
              <c15:ser>
                <c:idx val="5"/>
                <c:order val="5"/>
                <c:tx>
                  <c:strRef>
                    <c:extLst>
                      <c:ext uri="{02D57815-91ED-43cb-92C2-25804820EDAC}">
                        <c15:formulaRef>
                          <c15:sqref>Sheet1!$A$43</c15:sqref>
                        </c15:formulaRef>
                      </c:ext>
                    </c:extLst>
                    <c:strCache>
                      <c:ptCount val="1"/>
                    </c:strCache>
                  </c:strRef>
                </c:tx>
                <c:spPr>
                  <a:solidFill>
                    <a:schemeClr val="accent6"/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>
                      <c:ext uri="{02D57815-91ED-43cb-92C2-25804820EDAC}">
                        <c15:formulaRef>
                          <c15:sqref>Sheet1!$B$37:$H$37</c15:sqref>
                        </c15:formulaRef>
                      </c:ext>
                    </c:extLst>
                    <c:strCache>
                      <c:ptCount val="6"/>
                      <c:pt idx="0">
                        <c:v>Lends itself to communication errors</c:v>
                      </c:pt>
                      <c:pt idx="1">
                        <c:v>More time consuming than previous method</c:v>
                      </c:pt>
                      <c:pt idx="2">
                        <c:v>Appropriate in length</c:v>
                      </c:pt>
                      <c:pt idx="3">
                        <c:v>A more comprehensive way of organizing material</c:v>
                      </c:pt>
                      <c:pt idx="4">
                        <c:v>A more efficient way of organizing material </c:v>
                      </c:pt>
                      <c:pt idx="5">
                        <c:v>Easy to use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Sheet1!$B$43:$H$43</c15:sqref>
                        </c15:formulaRef>
                      </c:ext>
                    </c:extLst>
                    <c:numCache>
                      <c:formatCode>General</c:formatCode>
                      <c:ptCount val="7"/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5-F48B-204F-8E75-6734705B2115}"/>
                  </c:ext>
                </c:extLst>
              </c15:ser>
            </c15:filteredBarSeries>
          </c:ext>
        </c:extLst>
      </c:barChart>
      <c:catAx>
        <c:axId val="1344687424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40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+mn-cs"/>
                  </a:defRPr>
                </a:pPr>
                <a:r>
                  <a:rPr lang="en-US" b="1"/>
                  <a:t>Topic Assessed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4000" b="1" i="0" u="none" strike="noStrike" kern="1200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40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pPr>
            <a:endParaRPr lang="en-US"/>
          </a:p>
        </c:txPr>
        <c:crossAx val="1433031920"/>
        <c:crosses val="autoZero"/>
        <c:auto val="1"/>
        <c:lblAlgn val="ctr"/>
        <c:lblOffset val="100"/>
        <c:noMultiLvlLbl val="0"/>
      </c:catAx>
      <c:valAx>
        <c:axId val="143303192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4000" b="1" i="0" u="none" strike="noStrike" kern="1200" baseline="0">
                    <a:solidFill>
                      <a:schemeClr val="tx1"/>
                    </a:solidFill>
                    <a:latin typeface="Times New Roman" panose="02020603050405020304" pitchFamily="18" charset="0"/>
                    <a:ea typeface="+mn-ea"/>
                    <a:cs typeface="+mn-cs"/>
                  </a:defRPr>
                </a:pPr>
                <a:r>
                  <a:rPr lang="en-US" b="1"/>
                  <a:t>Number of Responses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4000" b="1" i="0" u="none" strike="noStrike" kern="1200" baseline="0">
                  <a:solidFill>
                    <a:schemeClr val="tx1"/>
                  </a:solidFill>
                  <a:latin typeface="Times New Roman" panose="02020603050405020304" pitchFamily="18" charset="0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40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pPr>
            <a:endParaRPr lang="en-US"/>
          </a:p>
        </c:txPr>
        <c:crossAx val="13446874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2"/>
        <c:txPr>
          <a:bodyPr rot="0" spcFirstLastPara="1" vertOverflow="ellipsis" vert="horz" wrap="square" anchor="ctr" anchorCtr="1"/>
          <a:lstStyle/>
          <a:p>
            <a:pPr>
              <a:defRPr sz="4000" b="0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pPr>
            <a:endParaRPr lang="en-US"/>
          </a:p>
        </c:txPr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4000" b="0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4000" baseline="0">
          <a:solidFill>
            <a:schemeClr val="tx1"/>
          </a:solidFill>
          <a:latin typeface="Times New Roman" panose="02020603050405020304" pitchFamily="18" charset="0"/>
        </a:defRPr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2475" y="10225769"/>
            <a:ext cx="37306250" cy="705666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3363" y="18654033"/>
            <a:ext cx="30724475" cy="8411936"/>
          </a:xfrm>
        </p:spPr>
        <p:txBody>
          <a:bodyPr/>
          <a:lstStyle>
            <a:lvl1pPr marL="0" indent="0" algn="ctr">
              <a:buNone/>
              <a:defRPr/>
            </a:lvl1pPr>
            <a:lvl2pPr marL="391866" indent="0" algn="ctr">
              <a:buNone/>
              <a:defRPr/>
            </a:lvl2pPr>
            <a:lvl3pPr marL="783732" indent="0" algn="ctr">
              <a:buNone/>
              <a:defRPr/>
            </a:lvl3pPr>
            <a:lvl4pPr marL="1175598" indent="0" algn="ctr">
              <a:buNone/>
              <a:defRPr/>
            </a:lvl4pPr>
            <a:lvl5pPr marL="1567464" indent="0" algn="ctr">
              <a:buNone/>
              <a:defRPr/>
            </a:lvl5pPr>
            <a:lvl6pPr marL="1959331" indent="0" algn="ctr">
              <a:buNone/>
              <a:defRPr/>
            </a:lvl6pPr>
            <a:lvl7pPr marL="2351197" indent="0" algn="ctr">
              <a:buNone/>
              <a:defRPr/>
            </a:lvl7pPr>
            <a:lvl8pPr marL="2743063" indent="0" algn="ctr">
              <a:buNone/>
              <a:defRPr/>
            </a:lvl8pPr>
            <a:lvl9pPr marL="3134929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D19969-28E2-44A5-A853-9ED61941900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01172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2B0F42-4D17-46DA-BD1B-2429061E874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70307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821438" y="1317172"/>
            <a:ext cx="9874250" cy="2808786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95514" y="1317172"/>
            <a:ext cx="29473525" cy="280878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6A5B34-6F48-4D25-A9CD-F4ECFCE5AA3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666035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279C9B-77CE-48B4-B28A-FD5EF277587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76063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7100" y="21153665"/>
            <a:ext cx="37307838" cy="6536871"/>
          </a:xfrm>
        </p:spPr>
        <p:txBody>
          <a:bodyPr anchor="t"/>
          <a:lstStyle>
            <a:lvl1pPr algn="l">
              <a:defRPr sz="3428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67100" y="13952764"/>
            <a:ext cx="37307838" cy="7200900"/>
          </a:xfrm>
        </p:spPr>
        <p:txBody>
          <a:bodyPr anchor="b"/>
          <a:lstStyle>
            <a:lvl1pPr marL="0" indent="0">
              <a:buNone/>
              <a:defRPr sz="1714"/>
            </a:lvl1pPr>
            <a:lvl2pPr marL="391866" indent="0">
              <a:buNone/>
              <a:defRPr sz="1543"/>
            </a:lvl2pPr>
            <a:lvl3pPr marL="783732" indent="0">
              <a:buNone/>
              <a:defRPr sz="1371"/>
            </a:lvl3pPr>
            <a:lvl4pPr marL="1175598" indent="0">
              <a:buNone/>
              <a:defRPr sz="1200"/>
            </a:lvl4pPr>
            <a:lvl5pPr marL="1567464" indent="0">
              <a:buNone/>
              <a:defRPr sz="1200"/>
            </a:lvl5pPr>
            <a:lvl6pPr marL="1959331" indent="0">
              <a:buNone/>
              <a:defRPr sz="1200"/>
            </a:lvl6pPr>
            <a:lvl7pPr marL="2351197" indent="0">
              <a:buNone/>
              <a:defRPr sz="1200"/>
            </a:lvl7pPr>
            <a:lvl8pPr marL="2743063" indent="0">
              <a:buNone/>
              <a:defRPr sz="1200"/>
            </a:lvl8pPr>
            <a:lvl9pPr marL="3134929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3A2701-DB6E-458F-8330-4F0C30EDC0D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760163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95514" y="7679872"/>
            <a:ext cx="19673887" cy="21725164"/>
          </a:xfrm>
        </p:spPr>
        <p:txBody>
          <a:bodyPr/>
          <a:lstStyle>
            <a:lvl1pPr>
              <a:defRPr sz="2400"/>
            </a:lvl1pPr>
            <a:lvl2pPr>
              <a:defRPr sz="2057"/>
            </a:lvl2pPr>
            <a:lvl3pPr>
              <a:defRPr sz="1714"/>
            </a:lvl3pPr>
            <a:lvl4pPr>
              <a:defRPr sz="1543"/>
            </a:lvl4pPr>
            <a:lvl5pPr>
              <a:defRPr sz="1543"/>
            </a:lvl5pPr>
            <a:lvl6pPr>
              <a:defRPr sz="1543"/>
            </a:lvl6pPr>
            <a:lvl7pPr>
              <a:defRPr sz="1543"/>
            </a:lvl7pPr>
            <a:lvl8pPr>
              <a:defRPr sz="1543"/>
            </a:lvl8pPr>
            <a:lvl9pPr>
              <a:defRPr sz="154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021800" y="7679872"/>
            <a:ext cx="19673888" cy="21725164"/>
          </a:xfrm>
        </p:spPr>
        <p:txBody>
          <a:bodyPr/>
          <a:lstStyle>
            <a:lvl1pPr>
              <a:defRPr sz="2400"/>
            </a:lvl1pPr>
            <a:lvl2pPr>
              <a:defRPr sz="2057"/>
            </a:lvl2pPr>
            <a:lvl3pPr>
              <a:defRPr sz="1714"/>
            </a:lvl3pPr>
            <a:lvl4pPr>
              <a:defRPr sz="1543"/>
            </a:lvl4pPr>
            <a:lvl5pPr>
              <a:defRPr sz="1543"/>
            </a:lvl5pPr>
            <a:lvl6pPr>
              <a:defRPr sz="1543"/>
            </a:lvl6pPr>
            <a:lvl7pPr>
              <a:defRPr sz="1543"/>
            </a:lvl7pPr>
            <a:lvl8pPr>
              <a:defRPr sz="1543"/>
            </a:lvl8pPr>
            <a:lvl9pPr>
              <a:defRPr sz="154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96224D-36D6-4F45-BC4D-24940C41429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551720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3925" y="1318533"/>
            <a:ext cx="39503350" cy="54864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3925" y="7368269"/>
            <a:ext cx="19392900" cy="3071132"/>
          </a:xfrm>
        </p:spPr>
        <p:txBody>
          <a:bodyPr anchor="b"/>
          <a:lstStyle>
            <a:lvl1pPr marL="0" indent="0">
              <a:buNone/>
              <a:defRPr sz="2057" b="1"/>
            </a:lvl1pPr>
            <a:lvl2pPr marL="391866" indent="0">
              <a:buNone/>
              <a:defRPr sz="1714" b="1"/>
            </a:lvl2pPr>
            <a:lvl3pPr marL="783732" indent="0">
              <a:buNone/>
              <a:defRPr sz="1543" b="1"/>
            </a:lvl3pPr>
            <a:lvl4pPr marL="1175598" indent="0">
              <a:buNone/>
              <a:defRPr sz="1371" b="1"/>
            </a:lvl4pPr>
            <a:lvl5pPr marL="1567464" indent="0">
              <a:buNone/>
              <a:defRPr sz="1371" b="1"/>
            </a:lvl5pPr>
            <a:lvl6pPr marL="1959331" indent="0">
              <a:buNone/>
              <a:defRPr sz="1371" b="1"/>
            </a:lvl6pPr>
            <a:lvl7pPr marL="2351197" indent="0">
              <a:buNone/>
              <a:defRPr sz="1371" b="1"/>
            </a:lvl7pPr>
            <a:lvl8pPr marL="2743063" indent="0">
              <a:buNone/>
              <a:defRPr sz="1371" b="1"/>
            </a:lvl8pPr>
            <a:lvl9pPr marL="3134929" indent="0">
              <a:buNone/>
              <a:defRPr sz="137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93925" y="10439400"/>
            <a:ext cx="19392900" cy="18965636"/>
          </a:xfrm>
        </p:spPr>
        <p:txBody>
          <a:bodyPr/>
          <a:lstStyle>
            <a:lvl1pPr>
              <a:defRPr sz="2057"/>
            </a:lvl1pPr>
            <a:lvl2pPr>
              <a:defRPr sz="1714"/>
            </a:lvl2pPr>
            <a:lvl3pPr>
              <a:defRPr sz="1543"/>
            </a:lvl3pPr>
            <a:lvl4pPr>
              <a:defRPr sz="1371"/>
            </a:lvl4pPr>
            <a:lvl5pPr>
              <a:defRPr sz="1371"/>
            </a:lvl5pPr>
            <a:lvl6pPr>
              <a:defRPr sz="1371"/>
            </a:lvl6pPr>
            <a:lvl7pPr>
              <a:defRPr sz="1371"/>
            </a:lvl7pPr>
            <a:lvl8pPr>
              <a:defRPr sz="1371"/>
            </a:lvl8pPr>
            <a:lvl9pPr>
              <a:defRPr sz="137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96439" y="7368269"/>
            <a:ext cx="19400837" cy="3071132"/>
          </a:xfrm>
        </p:spPr>
        <p:txBody>
          <a:bodyPr anchor="b"/>
          <a:lstStyle>
            <a:lvl1pPr marL="0" indent="0">
              <a:buNone/>
              <a:defRPr sz="2057" b="1"/>
            </a:lvl1pPr>
            <a:lvl2pPr marL="391866" indent="0">
              <a:buNone/>
              <a:defRPr sz="1714" b="1"/>
            </a:lvl2pPr>
            <a:lvl3pPr marL="783732" indent="0">
              <a:buNone/>
              <a:defRPr sz="1543" b="1"/>
            </a:lvl3pPr>
            <a:lvl4pPr marL="1175598" indent="0">
              <a:buNone/>
              <a:defRPr sz="1371" b="1"/>
            </a:lvl4pPr>
            <a:lvl5pPr marL="1567464" indent="0">
              <a:buNone/>
              <a:defRPr sz="1371" b="1"/>
            </a:lvl5pPr>
            <a:lvl6pPr marL="1959331" indent="0">
              <a:buNone/>
              <a:defRPr sz="1371" b="1"/>
            </a:lvl6pPr>
            <a:lvl7pPr marL="2351197" indent="0">
              <a:buNone/>
              <a:defRPr sz="1371" b="1"/>
            </a:lvl7pPr>
            <a:lvl8pPr marL="2743063" indent="0">
              <a:buNone/>
              <a:defRPr sz="1371" b="1"/>
            </a:lvl8pPr>
            <a:lvl9pPr marL="3134929" indent="0">
              <a:buNone/>
              <a:defRPr sz="137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96439" y="10439400"/>
            <a:ext cx="19400837" cy="18965636"/>
          </a:xfrm>
        </p:spPr>
        <p:txBody>
          <a:bodyPr/>
          <a:lstStyle>
            <a:lvl1pPr>
              <a:defRPr sz="2057"/>
            </a:lvl1pPr>
            <a:lvl2pPr>
              <a:defRPr sz="1714"/>
            </a:lvl2pPr>
            <a:lvl3pPr>
              <a:defRPr sz="1543"/>
            </a:lvl3pPr>
            <a:lvl4pPr>
              <a:defRPr sz="1371"/>
            </a:lvl4pPr>
            <a:lvl5pPr>
              <a:defRPr sz="1371"/>
            </a:lvl5pPr>
            <a:lvl6pPr>
              <a:defRPr sz="1371"/>
            </a:lvl6pPr>
            <a:lvl7pPr>
              <a:defRPr sz="1371"/>
            </a:lvl7pPr>
            <a:lvl8pPr>
              <a:defRPr sz="1371"/>
            </a:lvl8pPr>
            <a:lvl9pPr>
              <a:defRPr sz="137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505705-DD69-44E0-A8C7-4A6E267F8A5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3155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D3703E-C6F2-4EA9-99C7-52BE1013722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683306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20E3B2-E9B2-4CD1-A2DA-540293DB5BF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202542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3925" y="1310369"/>
            <a:ext cx="14439900" cy="5577567"/>
          </a:xfrm>
        </p:spPr>
        <p:txBody>
          <a:bodyPr anchor="b"/>
          <a:lstStyle>
            <a:lvl1pPr algn="l">
              <a:defRPr sz="1714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60875" y="1310369"/>
            <a:ext cx="24536400" cy="28094667"/>
          </a:xfrm>
        </p:spPr>
        <p:txBody>
          <a:bodyPr/>
          <a:lstStyle>
            <a:lvl1pPr>
              <a:defRPr sz="2743"/>
            </a:lvl1pPr>
            <a:lvl2pPr>
              <a:defRPr sz="2400"/>
            </a:lvl2pPr>
            <a:lvl3pPr>
              <a:defRPr sz="2057"/>
            </a:lvl3pPr>
            <a:lvl4pPr>
              <a:defRPr sz="1714"/>
            </a:lvl4pPr>
            <a:lvl5pPr>
              <a:defRPr sz="1714"/>
            </a:lvl5pPr>
            <a:lvl6pPr>
              <a:defRPr sz="1714"/>
            </a:lvl6pPr>
            <a:lvl7pPr>
              <a:defRPr sz="1714"/>
            </a:lvl7pPr>
            <a:lvl8pPr>
              <a:defRPr sz="1714"/>
            </a:lvl8pPr>
            <a:lvl9pPr>
              <a:defRPr sz="171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3925" y="6887936"/>
            <a:ext cx="14439900" cy="22517100"/>
          </a:xfrm>
        </p:spPr>
        <p:txBody>
          <a:bodyPr/>
          <a:lstStyle>
            <a:lvl1pPr marL="0" indent="0">
              <a:buNone/>
              <a:defRPr sz="1200"/>
            </a:lvl1pPr>
            <a:lvl2pPr marL="391866" indent="0">
              <a:buNone/>
              <a:defRPr sz="1029"/>
            </a:lvl2pPr>
            <a:lvl3pPr marL="783732" indent="0">
              <a:buNone/>
              <a:defRPr sz="857"/>
            </a:lvl3pPr>
            <a:lvl4pPr marL="1175598" indent="0">
              <a:buNone/>
              <a:defRPr sz="771"/>
            </a:lvl4pPr>
            <a:lvl5pPr marL="1567464" indent="0">
              <a:buNone/>
              <a:defRPr sz="771"/>
            </a:lvl5pPr>
            <a:lvl6pPr marL="1959331" indent="0">
              <a:buNone/>
              <a:defRPr sz="771"/>
            </a:lvl6pPr>
            <a:lvl7pPr marL="2351197" indent="0">
              <a:buNone/>
              <a:defRPr sz="771"/>
            </a:lvl7pPr>
            <a:lvl8pPr marL="2743063" indent="0">
              <a:buNone/>
              <a:defRPr sz="771"/>
            </a:lvl8pPr>
            <a:lvl9pPr marL="3134929" indent="0">
              <a:buNone/>
              <a:defRPr sz="77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378681-8F5A-4039-87B7-2117A3A2611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4462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2664" y="23042336"/>
            <a:ext cx="26335037" cy="2721429"/>
          </a:xfrm>
        </p:spPr>
        <p:txBody>
          <a:bodyPr anchor="b"/>
          <a:lstStyle>
            <a:lvl1pPr algn="l">
              <a:defRPr sz="1714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602664" y="2941865"/>
            <a:ext cx="26335037" cy="19750768"/>
          </a:xfrm>
        </p:spPr>
        <p:txBody>
          <a:bodyPr/>
          <a:lstStyle>
            <a:lvl1pPr marL="0" indent="0">
              <a:buNone/>
              <a:defRPr sz="2743"/>
            </a:lvl1pPr>
            <a:lvl2pPr marL="391866" indent="0">
              <a:buNone/>
              <a:defRPr sz="2400"/>
            </a:lvl2pPr>
            <a:lvl3pPr marL="783732" indent="0">
              <a:buNone/>
              <a:defRPr sz="2057"/>
            </a:lvl3pPr>
            <a:lvl4pPr marL="1175598" indent="0">
              <a:buNone/>
              <a:defRPr sz="1714"/>
            </a:lvl4pPr>
            <a:lvl5pPr marL="1567464" indent="0">
              <a:buNone/>
              <a:defRPr sz="1714"/>
            </a:lvl5pPr>
            <a:lvl6pPr marL="1959331" indent="0">
              <a:buNone/>
              <a:defRPr sz="1714"/>
            </a:lvl6pPr>
            <a:lvl7pPr marL="2351197" indent="0">
              <a:buNone/>
              <a:defRPr sz="1714"/>
            </a:lvl7pPr>
            <a:lvl8pPr marL="2743063" indent="0">
              <a:buNone/>
              <a:defRPr sz="1714"/>
            </a:lvl8pPr>
            <a:lvl9pPr marL="3134929" indent="0">
              <a:buNone/>
              <a:defRPr sz="1714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2664" y="25763765"/>
            <a:ext cx="26335037" cy="3863068"/>
          </a:xfrm>
        </p:spPr>
        <p:txBody>
          <a:bodyPr/>
          <a:lstStyle>
            <a:lvl1pPr marL="0" indent="0">
              <a:buNone/>
              <a:defRPr sz="1200"/>
            </a:lvl1pPr>
            <a:lvl2pPr marL="391866" indent="0">
              <a:buNone/>
              <a:defRPr sz="1029"/>
            </a:lvl2pPr>
            <a:lvl3pPr marL="783732" indent="0">
              <a:buNone/>
              <a:defRPr sz="857"/>
            </a:lvl3pPr>
            <a:lvl4pPr marL="1175598" indent="0">
              <a:buNone/>
              <a:defRPr sz="771"/>
            </a:lvl4pPr>
            <a:lvl5pPr marL="1567464" indent="0">
              <a:buNone/>
              <a:defRPr sz="771"/>
            </a:lvl5pPr>
            <a:lvl6pPr marL="1959331" indent="0">
              <a:buNone/>
              <a:defRPr sz="771"/>
            </a:lvl6pPr>
            <a:lvl7pPr marL="2351197" indent="0">
              <a:buNone/>
              <a:defRPr sz="771"/>
            </a:lvl7pPr>
            <a:lvl8pPr marL="2743063" indent="0">
              <a:buNone/>
              <a:defRPr sz="771"/>
            </a:lvl8pPr>
            <a:lvl9pPr marL="3134929" indent="0">
              <a:buNone/>
              <a:defRPr sz="77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372026-9697-4905-82BA-4DE817F0BC1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40544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95513" y="1317625"/>
            <a:ext cx="39500175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3246" tIns="251623" rIns="503246" bIns="25162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195513" y="7680325"/>
            <a:ext cx="39500175" cy="21724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3246" tIns="251623" rIns="503246" bIns="25162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195513" y="29976763"/>
            <a:ext cx="1023937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03246" tIns="251623" rIns="503246" bIns="251623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66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997113" y="29976763"/>
            <a:ext cx="1389697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03246" tIns="251623" rIns="503246" bIns="251623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66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1456313" y="29976763"/>
            <a:ext cx="1023937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03246" tIns="251623" rIns="503246" bIns="251623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6600" smtClean="0"/>
            </a:lvl1pPr>
          </a:lstStyle>
          <a:p>
            <a:pPr>
              <a:defRPr/>
            </a:pPr>
            <a:fld id="{CAE537AD-9BB0-4881-8848-C6BA09023DF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313238" rtl="0" eaLnBrk="0" fontAlgn="base" hangingPunct="0">
        <a:spcBef>
          <a:spcPct val="0"/>
        </a:spcBef>
        <a:spcAft>
          <a:spcPct val="0"/>
        </a:spcAft>
        <a:defRPr sz="20700">
          <a:solidFill>
            <a:schemeClr val="tx2"/>
          </a:solidFill>
          <a:latin typeface="+mj-lt"/>
          <a:ea typeface="+mj-ea"/>
          <a:cs typeface="+mj-cs"/>
        </a:defRPr>
      </a:lvl1pPr>
      <a:lvl2pPr algn="ctr" defTabSz="4313238" rtl="0" eaLnBrk="0" fontAlgn="base" hangingPunct="0">
        <a:spcBef>
          <a:spcPct val="0"/>
        </a:spcBef>
        <a:spcAft>
          <a:spcPct val="0"/>
        </a:spcAft>
        <a:defRPr sz="20700">
          <a:solidFill>
            <a:schemeClr val="tx2"/>
          </a:solidFill>
          <a:latin typeface="Arial" charset="0"/>
        </a:defRPr>
      </a:lvl2pPr>
      <a:lvl3pPr algn="ctr" defTabSz="4313238" rtl="0" eaLnBrk="0" fontAlgn="base" hangingPunct="0">
        <a:spcBef>
          <a:spcPct val="0"/>
        </a:spcBef>
        <a:spcAft>
          <a:spcPct val="0"/>
        </a:spcAft>
        <a:defRPr sz="20700">
          <a:solidFill>
            <a:schemeClr val="tx2"/>
          </a:solidFill>
          <a:latin typeface="Arial" charset="0"/>
        </a:defRPr>
      </a:lvl3pPr>
      <a:lvl4pPr algn="ctr" defTabSz="4313238" rtl="0" eaLnBrk="0" fontAlgn="base" hangingPunct="0">
        <a:spcBef>
          <a:spcPct val="0"/>
        </a:spcBef>
        <a:spcAft>
          <a:spcPct val="0"/>
        </a:spcAft>
        <a:defRPr sz="20700">
          <a:solidFill>
            <a:schemeClr val="tx2"/>
          </a:solidFill>
          <a:latin typeface="Arial" charset="0"/>
        </a:defRPr>
      </a:lvl4pPr>
      <a:lvl5pPr algn="ctr" defTabSz="4313238" rtl="0" eaLnBrk="0" fontAlgn="base" hangingPunct="0">
        <a:spcBef>
          <a:spcPct val="0"/>
        </a:spcBef>
        <a:spcAft>
          <a:spcPct val="0"/>
        </a:spcAft>
        <a:defRPr sz="20700">
          <a:solidFill>
            <a:schemeClr val="tx2"/>
          </a:solidFill>
          <a:latin typeface="Arial" charset="0"/>
        </a:defRPr>
      </a:lvl5pPr>
      <a:lvl6pPr marL="391866" algn="ctr" defTabSz="4313249" rtl="0" fontAlgn="base">
        <a:spcBef>
          <a:spcPct val="0"/>
        </a:spcBef>
        <a:spcAft>
          <a:spcPct val="0"/>
        </a:spcAft>
        <a:defRPr sz="20742">
          <a:solidFill>
            <a:schemeClr val="tx2"/>
          </a:solidFill>
          <a:latin typeface="Arial" charset="0"/>
        </a:defRPr>
      </a:lvl6pPr>
      <a:lvl7pPr marL="783732" algn="ctr" defTabSz="4313249" rtl="0" fontAlgn="base">
        <a:spcBef>
          <a:spcPct val="0"/>
        </a:spcBef>
        <a:spcAft>
          <a:spcPct val="0"/>
        </a:spcAft>
        <a:defRPr sz="20742">
          <a:solidFill>
            <a:schemeClr val="tx2"/>
          </a:solidFill>
          <a:latin typeface="Arial" charset="0"/>
        </a:defRPr>
      </a:lvl7pPr>
      <a:lvl8pPr marL="1175598" algn="ctr" defTabSz="4313249" rtl="0" fontAlgn="base">
        <a:spcBef>
          <a:spcPct val="0"/>
        </a:spcBef>
        <a:spcAft>
          <a:spcPct val="0"/>
        </a:spcAft>
        <a:defRPr sz="20742">
          <a:solidFill>
            <a:schemeClr val="tx2"/>
          </a:solidFill>
          <a:latin typeface="Arial" charset="0"/>
        </a:defRPr>
      </a:lvl8pPr>
      <a:lvl9pPr marL="1567464" algn="ctr" defTabSz="4313249" rtl="0" fontAlgn="base">
        <a:spcBef>
          <a:spcPct val="0"/>
        </a:spcBef>
        <a:spcAft>
          <a:spcPct val="0"/>
        </a:spcAft>
        <a:defRPr sz="20742">
          <a:solidFill>
            <a:schemeClr val="tx2"/>
          </a:solidFill>
          <a:latin typeface="Arial" charset="0"/>
        </a:defRPr>
      </a:lvl9pPr>
    </p:titleStyle>
    <p:bodyStyle>
      <a:lvl1pPr marL="1617663" indent="-1617663" algn="l" defTabSz="4313238" rtl="0" eaLnBrk="0" fontAlgn="base" hangingPunct="0">
        <a:spcBef>
          <a:spcPct val="20000"/>
        </a:spcBef>
        <a:spcAft>
          <a:spcPct val="0"/>
        </a:spcAft>
        <a:buChar char="•"/>
        <a:defRPr sz="15100">
          <a:solidFill>
            <a:schemeClr val="tx1"/>
          </a:solidFill>
          <a:latin typeface="+mn-lt"/>
          <a:ea typeface="+mn-ea"/>
          <a:cs typeface="+mn-cs"/>
        </a:defRPr>
      </a:lvl1pPr>
      <a:lvl2pPr marL="3503613" indent="-1346200" algn="l" defTabSz="4313238" rtl="0" eaLnBrk="0" fontAlgn="base" hangingPunct="0">
        <a:spcBef>
          <a:spcPct val="20000"/>
        </a:spcBef>
        <a:spcAft>
          <a:spcPct val="0"/>
        </a:spcAft>
        <a:buChar char="–"/>
        <a:defRPr sz="13200">
          <a:solidFill>
            <a:schemeClr val="tx1"/>
          </a:solidFill>
          <a:latin typeface="+mn-lt"/>
        </a:defRPr>
      </a:lvl2pPr>
      <a:lvl3pPr marL="5391150" indent="-1077913" algn="l" defTabSz="4313238" rtl="0" eaLnBrk="0" fontAlgn="base" hangingPunct="0">
        <a:spcBef>
          <a:spcPct val="20000"/>
        </a:spcBef>
        <a:spcAft>
          <a:spcPct val="0"/>
        </a:spcAft>
        <a:buChar char="•"/>
        <a:defRPr sz="11300">
          <a:solidFill>
            <a:schemeClr val="tx1"/>
          </a:solidFill>
          <a:latin typeface="+mn-lt"/>
        </a:defRPr>
      </a:lvl3pPr>
      <a:lvl4pPr marL="7548563" indent="-1076325" algn="l" defTabSz="4313238" rtl="0" eaLnBrk="0" fontAlgn="base" hangingPunct="0">
        <a:spcBef>
          <a:spcPct val="20000"/>
        </a:spcBef>
        <a:spcAft>
          <a:spcPct val="0"/>
        </a:spcAft>
        <a:buChar char="–"/>
        <a:defRPr sz="9500">
          <a:solidFill>
            <a:schemeClr val="tx1"/>
          </a:solidFill>
          <a:latin typeface="+mn-lt"/>
        </a:defRPr>
      </a:lvl4pPr>
      <a:lvl5pPr marL="9702800" indent="-1074738" algn="l" defTabSz="4313238" rtl="0" eaLnBrk="0" fontAlgn="base" hangingPunct="0">
        <a:spcBef>
          <a:spcPct val="20000"/>
        </a:spcBef>
        <a:spcAft>
          <a:spcPct val="0"/>
        </a:spcAft>
        <a:buChar char="»"/>
        <a:defRPr sz="9500">
          <a:solidFill>
            <a:schemeClr val="tx1"/>
          </a:solidFill>
          <a:latin typeface="+mn-lt"/>
        </a:defRPr>
      </a:lvl5pPr>
      <a:lvl6pPr marL="10095995" indent="-1076272" algn="l" defTabSz="4313249" rtl="0" fontAlgn="base">
        <a:spcBef>
          <a:spcPct val="20000"/>
        </a:spcBef>
        <a:spcAft>
          <a:spcPct val="0"/>
        </a:spcAft>
        <a:buChar char="»"/>
        <a:defRPr sz="9514">
          <a:solidFill>
            <a:schemeClr val="tx1"/>
          </a:solidFill>
          <a:latin typeface="+mn-lt"/>
        </a:defRPr>
      </a:lvl6pPr>
      <a:lvl7pPr marL="10487861" indent="-1076272" algn="l" defTabSz="4313249" rtl="0" fontAlgn="base">
        <a:spcBef>
          <a:spcPct val="20000"/>
        </a:spcBef>
        <a:spcAft>
          <a:spcPct val="0"/>
        </a:spcAft>
        <a:buChar char="»"/>
        <a:defRPr sz="9514">
          <a:solidFill>
            <a:schemeClr val="tx1"/>
          </a:solidFill>
          <a:latin typeface="+mn-lt"/>
        </a:defRPr>
      </a:lvl7pPr>
      <a:lvl8pPr marL="10879727" indent="-1076272" algn="l" defTabSz="4313249" rtl="0" fontAlgn="base">
        <a:spcBef>
          <a:spcPct val="20000"/>
        </a:spcBef>
        <a:spcAft>
          <a:spcPct val="0"/>
        </a:spcAft>
        <a:buChar char="»"/>
        <a:defRPr sz="9514">
          <a:solidFill>
            <a:schemeClr val="tx1"/>
          </a:solidFill>
          <a:latin typeface="+mn-lt"/>
        </a:defRPr>
      </a:lvl8pPr>
      <a:lvl9pPr marL="11271594" indent="-1076272" algn="l" defTabSz="4313249" rtl="0" fontAlgn="base">
        <a:spcBef>
          <a:spcPct val="20000"/>
        </a:spcBef>
        <a:spcAft>
          <a:spcPct val="0"/>
        </a:spcAft>
        <a:buChar char="»"/>
        <a:defRPr sz="9514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783732" rtl="0" eaLnBrk="1" latinLnBrk="0" hangingPunct="1">
        <a:defRPr sz="1543" kern="1200">
          <a:solidFill>
            <a:schemeClr val="tx1"/>
          </a:solidFill>
          <a:latin typeface="+mn-lt"/>
          <a:ea typeface="+mn-ea"/>
          <a:cs typeface="+mn-cs"/>
        </a:defRPr>
      </a:lvl1pPr>
      <a:lvl2pPr marL="391866" algn="l" defTabSz="783732" rtl="0" eaLnBrk="1" latinLnBrk="0" hangingPunct="1">
        <a:defRPr sz="1543" kern="1200">
          <a:solidFill>
            <a:schemeClr val="tx1"/>
          </a:solidFill>
          <a:latin typeface="+mn-lt"/>
          <a:ea typeface="+mn-ea"/>
          <a:cs typeface="+mn-cs"/>
        </a:defRPr>
      </a:lvl2pPr>
      <a:lvl3pPr marL="783732" algn="l" defTabSz="783732" rtl="0" eaLnBrk="1" latinLnBrk="0" hangingPunct="1">
        <a:defRPr sz="1543" kern="1200">
          <a:solidFill>
            <a:schemeClr val="tx1"/>
          </a:solidFill>
          <a:latin typeface="+mn-lt"/>
          <a:ea typeface="+mn-ea"/>
          <a:cs typeface="+mn-cs"/>
        </a:defRPr>
      </a:lvl3pPr>
      <a:lvl4pPr marL="1175598" algn="l" defTabSz="783732" rtl="0" eaLnBrk="1" latinLnBrk="0" hangingPunct="1">
        <a:defRPr sz="1543" kern="1200">
          <a:solidFill>
            <a:schemeClr val="tx1"/>
          </a:solidFill>
          <a:latin typeface="+mn-lt"/>
          <a:ea typeface="+mn-ea"/>
          <a:cs typeface="+mn-cs"/>
        </a:defRPr>
      </a:lvl4pPr>
      <a:lvl5pPr marL="1567464" algn="l" defTabSz="783732" rtl="0" eaLnBrk="1" latinLnBrk="0" hangingPunct="1">
        <a:defRPr sz="1543" kern="1200">
          <a:solidFill>
            <a:schemeClr val="tx1"/>
          </a:solidFill>
          <a:latin typeface="+mn-lt"/>
          <a:ea typeface="+mn-ea"/>
          <a:cs typeface="+mn-cs"/>
        </a:defRPr>
      </a:lvl5pPr>
      <a:lvl6pPr marL="1959331" algn="l" defTabSz="783732" rtl="0" eaLnBrk="1" latinLnBrk="0" hangingPunct="1">
        <a:defRPr sz="1543" kern="1200">
          <a:solidFill>
            <a:schemeClr val="tx1"/>
          </a:solidFill>
          <a:latin typeface="+mn-lt"/>
          <a:ea typeface="+mn-ea"/>
          <a:cs typeface="+mn-cs"/>
        </a:defRPr>
      </a:lvl6pPr>
      <a:lvl7pPr marL="2351197" algn="l" defTabSz="783732" rtl="0" eaLnBrk="1" latinLnBrk="0" hangingPunct="1">
        <a:defRPr sz="1543" kern="1200">
          <a:solidFill>
            <a:schemeClr val="tx1"/>
          </a:solidFill>
          <a:latin typeface="+mn-lt"/>
          <a:ea typeface="+mn-ea"/>
          <a:cs typeface="+mn-cs"/>
        </a:defRPr>
      </a:lvl7pPr>
      <a:lvl8pPr marL="2743063" algn="l" defTabSz="783732" rtl="0" eaLnBrk="1" latinLnBrk="0" hangingPunct="1">
        <a:defRPr sz="1543" kern="1200">
          <a:solidFill>
            <a:schemeClr val="tx1"/>
          </a:solidFill>
          <a:latin typeface="+mn-lt"/>
          <a:ea typeface="+mn-ea"/>
          <a:cs typeface="+mn-cs"/>
        </a:defRPr>
      </a:lvl8pPr>
      <a:lvl9pPr marL="3134929" algn="l" defTabSz="783732" rtl="0" eaLnBrk="1" latinLnBrk="0" hangingPunct="1">
        <a:defRPr sz="154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5"/>
          <p:cNvSpPr>
            <a:spLocks noChangeArrowheads="1"/>
          </p:cNvSpPr>
          <p:nvPr/>
        </p:nvSpPr>
        <p:spPr bwMode="auto">
          <a:xfrm>
            <a:off x="13399524" y="5704472"/>
            <a:ext cx="16005174" cy="704850"/>
          </a:xfrm>
          <a:prstGeom prst="rect">
            <a:avLst/>
          </a:prstGeom>
          <a:solidFill>
            <a:srgbClr val="FFC82E"/>
          </a:solidFill>
          <a:ln w="9525">
            <a:solidFill>
              <a:srgbClr val="FFCC18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8485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51" name="Rectangle 36"/>
          <p:cNvSpPr>
            <a:spLocks noChangeArrowheads="1"/>
          </p:cNvSpPr>
          <p:nvPr/>
        </p:nvSpPr>
        <p:spPr bwMode="auto">
          <a:xfrm>
            <a:off x="30491677" y="5423162"/>
            <a:ext cx="12713722" cy="986160"/>
          </a:xfrm>
          <a:prstGeom prst="rect">
            <a:avLst/>
          </a:prstGeom>
          <a:solidFill>
            <a:srgbClr val="FFC82E"/>
          </a:solidFill>
          <a:ln w="9525">
            <a:solidFill>
              <a:srgbClr val="FFCC18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8485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52" name="Rectangle 37"/>
          <p:cNvSpPr>
            <a:spLocks noChangeArrowheads="1"/>
          </p:cNvSpPr>
          <p:nvPr/>
        </p:nvSpPr>
        <p:spPr bwMode="auto">
          <a:xfrm>
            <a:off x="31116498" y="17328918"/>
            <a:ext cx="12088901" cy="1051876"/>
          </a:xfrm>
          <a:prstGeom prst="rect">
            <a:avLst/>
          </a:prstGeom>
          <a:solidFill>
            <a:srgbClr val="FFC82E"/>
          </a:solidFill>
          <a:ln w="9525">
            <a:solidFill>
              <a:srgbClr val="FFCC18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8485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53" name="Rectangle 38"/>
          <p:cNvSpPr>
            <a:spLocks noChangeArrowheads="1"/>
          </p:cNvSpPr>
          <p:nvPr/>
        </p:nvSpPr>
        <p:spPr bwMode="auto">
          <a:xfrm>
            <a:off x="31116499" y="25347346"/>
            <a:ext cx="12088900" cy="844422"/>
          </a:xfrm>
          <a:prstGeom prst="rect">
            <a:avLst/>
          </a:prstGeom>
          <a:solidFill>
            <a:srgbClr val="FFC82E"/>
          </a:solidFill>
          <a:ln w="9525">
            <a:solidFill>
              <a:srgbClr val="FFCC18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8485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56" name="Rectangle 39"/>
          <p:cNvSpPr>
            <a:spLocks noChangeArrowheads="1"/>
          </p:cNvSpPr>
          <p:nvPr/>
        </p:nvSpPr>
        <p:spPr bwMode="auto">
          <a:xfrm>
            <a:off x="1681714" y="5639678"/>
            <a:ext cx="9492697" cy="661002"/>
          </a:xfrm>
          <a:prstGeom prst="rect">
            <a:avLst/>
          </a:prstGeom>
          <a:solidFill>
            <a:srgbClr val="FFC82E"/>
          </a:solidFill>
          <a:ln w="9525">
            <a:solidFill>
              <a:srgbClr val="FFCC18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8485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91" name="Text Box 43"/>
          <p:cNvSpPr txBox="1">
            <a:spLocks noChangeArrowheads="1"/>
          </p:cNvSpPr>
          <p:nvPr/>
        </p:nvSpPr>
        <p:spPr bwMode="auto">
          <a:xfrm>
            <a:off x="457200" y="5385585"/>
            <a:ext cx="9491051" cy="740512"/>
          </a:xfrm>
          <a:prstGeom prst="rect">
            <a:avLst/>
          </a:prstGeom>
          <a:gradFill rotWithShape="0">
            <a:gsLst>
              <a:gs pos="0">
                <a:srgbClr val="502D7F"/>
              </a:gs>
              <a:gs pos="100000">
                <a:schemeClr val="tx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square" lIns="123750" tIns="61875" rIns="123750" bIns="61875">
            <a:spAutoFit/>
          </a:bodyPr>
          <a:lstStyle/>
          <a:p>
            <a:pPr defTabSz="1236828">
              <a:spcBef>
                <a:spcPct val="50000"/>
              </a:spcBef>
              <a:defRPr/>
            </a:pPr>
            <a:r>
              <a:rPr 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endParaRPr lang="en-US" sz="4000" dirty="0">
              <a:effectLst>
                <a:outerShdw blurRad="38100" dist="38100" dir="2700000" algn="tl">
                  <a:srgbClr val="FFFFFF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93" name="Text Box 45"/>
          <p:cNvSpPr txBox="1">
            <a:spLocks noChangeArrowheads="1"/>
          </p:cNvSpPr>
          <p:nvPr/>
        </p:nvSpPr>
        <p:spPr bwMode="auto">
          <a:xfrm>
            <a:off x="11729375" y="5385585"/>
            <a:ext cx="16614779" cy="740512"/>
          </a:xfrm>
          <a:prstGeom prst="rect">
            <a:avLst/>
          </a:prstGeom>
          <a:gradFill rotWithShape="0">
            <a:gsLst>
              <a:gs pos="0">
                <a:srgbClr val="502D7F"/>
              </a:gs>
              <a:gs pos="100000">
                <a:schemeClr val="tx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square" lIns="123750" tIns="61875" rIns="123750" bIns="61875">
            <a:spAutoFit/>
          </a:bodyPr>
          <a:lstStyle/>
          <a:p>
            <a:pPr defTabSz="1236828">
              <a:spcBef>
                <a:spcPct val="50000"/>
              </a:spcBef>
              <a:defRPr/>
            </a:pPr>
            <a:r>
              <a:rPr 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RESULTS</a:t>
            </a:r>
            <a:endParaRPr lang="en-US" sz="4000" dirty="0">
              <a:effectLst>
                <a:outerShdw blurRad="38100" dist="38100" dir="2700000" algn="tl">
                  <a:srgbClr val="FFFFFF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94" name="Text Box 46"/>
          <p:cNvSpPr txBox="1">
            <a:spLocks noChangeArrowheads="1"/>
          </p:cNvSpPr>
          <p:nvPr/>
        </p:nvSpPr>
        <p:spPr bwMode="auto">
          <a:xfrm>
            <a:off x="29938133" y="5380933"/>
            <a:ext cx="11900867" cy="740512"/>
          </a:xfrm>
          <a:prstGeom prst="rect">
            <a:avLst/>
          </a:prstGeom>
          <a:gradFill rotWithShape="0">
            <a:gsLst>
              <a:gs pos="0">
                <a:srgbClr val="502D7F"/>
              </a:gs>
              <a:gs pos="100000">
                <a:schemeClr val="tx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square" lIns="123750" tIns="61875" rIns="123750" bIns="61875">
            <a:spAutoFit/>
          </a:bodyPr>
          <a:lstStyle/>
          <a:p>
            <a:pPr defTabSz="1236828">
              <a:spcBef>
                <a:spcPct val="50000"/>
              </a:spcBef>
              <a:defRPr/>
            </a:pPr>
            <a:r>
              <a:rPr 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DISCUSSION</a:t>
            </a: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99" name="Text Box 51"/>
          <p:cNvSpPr txBox="1">
            <a:spLocks noChangeArrowheads="1"/>
          </p:cNvSpPr>
          <p:nvPr/>
        </p:nvSpPr>
        <p:spPr bwMode="auto">
          <a:xfrm>
            <a:off x="29959663" y="17256724"/>
            <a:ext cx="11421289" cy="740512"/>
          </a:xfrm>
          <a:prstGeom prst="rect">
            <a:avLst/>
          </a:prstGeom>
          <a:gradFill rotWithShape="0">
            <a:gsLst>
              <a:gs pos="0">
                <a:srgbClr val="502D7F"/>
              </a:gs>
              <a:gs pos="100000">
                <a:schemeClr val="tx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square" lIns="123750" tIns="61875" rIns="123750" bIns="61875">
            <a:spAutoFit/>
          </a:bodyPr>
          <a:lstStyle/>
          <a:p>
            <a:pPr defTabSz="1236828">
              <a:spcBef>
                <a:spcPct val="50000"/>
              </a:spcBef>
              <a:defRPr/>
            </a:pPr>
            <a:r>
              <a:rPr 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CONCLUSIONS</a:t>
            </a: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01" name="Text Box 53"/>
          <p:cNvSpPr txBox="1">
            <a:spLocks noChangeArrowheads="1"/>
          </p:cNvSpPr>
          <p:nvPr/>
        </p:nvSpPr>
        <p:spPr bwMode="auto">
          <a:xfrm>
            <a:off x="29959664" y="25091406"/>
            <a:ext cx="11421288" cy="755930"/>
          </a:xfrm>
          <a:prstGeom prst="rect">
            <a:avLst/>
          </a:prstGeom>
          <a:gradFill rotWithShape="0">
            <a:gsLst>
              <a:gs pos="0">
                <a:srgbClr val="502D7F"/>
              </a:gs>
              <a:gs pos="100000">
                <a:schemeClr val="tx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square" lIns="123750" tIns="61875" rIns="123750" bIns="61875">
            <a:spAutoFit/>
          </a:bodyPr>
          <a:lstStyle/>
          <a:p>
            <a:pPr defTabSz="1236828">
              <a:spcBef>
                <a:spcPct val="50000"/>
              </a:spcBef>
              <a:defRPr/>
            </a:pPr>
            <a:r>
              <a:rPr 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REFERENCES</a:t>
            </a: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67" name="Rectangle 57"/>
          <p:cNvSpPr>
            <a:spLocks noChangeArrowheads="1"/>
          </p:cNvSpPr>
          <p:nvPr/>
        </p:nvSpPr>
        <p:spPr bwMode="auto">
          <a:xfrm>
            <a:off x="457200" y="681038"/>
            <a:ext cx="42748199" cy="3890962"/>
          </a:xfrm>
          <a:prstGeom prst="rect">
            <a:avLst/>
          </a:prstGeom>
          <a:gradFill rotWithShape="0">
            <a:gsLst>
              <a:gs pos="0">
                <a:srgbClr val="502D7F"/>
              </a:gs>
              <a:gs pos="100000">
                <a:schemeClr val="tx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8485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68" name="Text Box 58"/>
          <p:cNvSpPr txBox="1">
            <a:spLocks noChangeArrowheads="1"/>
          </p:cNvSpPr>
          <p:nvPr/>
        </p:nvSpPr>
        <p:spPr bwMode="auto">
          <a:xfrm>
            <a:off x="10858500" y="960767"/>
            <a:ext cx="21945600" cy="34663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3750" tIns="61875" rIns="123750" bIns="61875"/>
          <a:lstStyle>
            <a:lvl1pPr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1443038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1443038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1443038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1443038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4500" b="1" dirty="0">
                <a:solidFill>
                  <a:srgbClr val="FFC82E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Implementation of a Standardized Handoff Report for Nurse Anesthetists in the </a:t>
            </a: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4500" b="1" dirty="0">
                <a:solidFill>
                  <a:srgbClr val="FFC82E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Intra-Operative Setting: A Quality Improvement Project</a:t>
            </a:r>
            <a:endParaRPr lang="en-US" sz="4500" dirty="0">
              <a:solidFill>
                <a:srgbClr val="FFC82E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ct val="30000"/>
              </a:spcBef>
              <a:defRPr/>
            </a:pPr>
            <a:r>
              <a:rPr lang="en-US" altLang="en-US" sz="45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Grace Mook, BSN, SRNA</a:t>
            </a:r>
          </a:p>
          <a:p>
            <a:pPr algn="ctr">
              <a:spcBef>
                <a:spcPct val="30000"/>
              </a:spcBef>
              <a:defRPr/>
            </a:pPr>
            <a:r>
              <a:rPr lang="en-US" altLang="en-US" sz="45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Maura McAuliffe, PhD, CRNA, FAAN, Project Chair </a:t>
            </a:r>
          </a:p>
        </p:txBody>
      </p:sp>
      <p:sp>
        <p:nvSpPr>
          <p:cNvPr id="2069" name="Rectangle 59"/>
          <p:cNvSpPr>
            <a:spLocks noChangeArrowheads="1"/>
          </p:cNvSpPr>
          <p:nvPr/>
        </p:nvSpPr>
        <p:spPr bwMode="auto">
          <a:xfrm>
            <a:off x="32804100" y="1598943"/>
            <a:ext cx="9813925" cy="2436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3750" tIns="61875" rIns="123750" bIns="61875"/>
          <a:lstStyle>
            <a:lvl1pPr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1443038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1443038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1443038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1443038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>
              <a:lnSpc>
                <a:spcPct val="70000"/>
              </a:lnSpc>
              <a:spcBef>
                <a:spcPct val="30000"/>
              </a:spcBef>
              <a:defRPr/>
            </a:pPr>
            <a:r>
              <a:rPr lang="en-US" altLang="en-US" sz="3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Nurse Anesthesia Program</a:t>
            </a:r>
          </a:p>
          <a:p>
            <a:pPr algn="r">
              <a:lnSpc>
                <a:spcPct val="70000"/>
              </a:lnSpc>
              <a:spcBef>
                <a:spcPct val="30000"/>
              </a:spcBef>
              <a:defRPr/>
            </a:pPr>
            <a:r>
              <a:rPr lang="en-US" altLang="en-US" sz="3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College of Nursing, East Carolina University</a:t>
            </a:r>
          </a:p>
          <a:p>
            <a:pPr algn="r">
              <a:lnSpc>
                <a:spcPct val="70000"/>
              </a:lnSpc>
              <a:spcBef>
                <a:spcPct val="30000"/>
              </a:spcBef>
              <a:defRPr/>
            </a:pPr>
            <a:r>
              <a:rPr lang="en-US" altLang="en-US" sz="3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Greenville, North Carolina 27858</a:t>
            </a:r>
          </a:p>
          <a:p>
            <a:pPr algn="r">
              <a:lnSpc>
                <a:spcPct val="70000"/>
              </a:lnSpc>
              <a:spcBef>
                <a:spcPct val="30000"/>
              </a:spcBef>
              <a:defRPr/>
            </a:pPr>
            <a:r>
              <a:rPr lang="en-US" altLang="en-US" sz="3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mookg22@students.ecu.edu</a:t>
            </a:r>
          </a:p>
          <a:p>
            <a:pPr algn="r">
              <a:lnSpc>
                <a:spcPct val="70000"/>
              </a:lnSpc>
              <a:spcBef>
                <a:spcPct val="30000"/>
              </a:spcBef>
              <a:defRPr/>
            </a:pPr>
            <a:endParaRPr lang="en-US" altLang="en-US" sz="38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spcBef>
                <a:spcPct val="50000"/>
              </a:spcBef>
              <a:defRPr/>
            </a:pPr>
            <a:endParaRPr lang="en-US" altLang="en-US" sz="3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71" name="Rectangle 63"/>
          <p:cNvSpPr>
            <a:spLocks noChangeArrowheads="1"/>
          </p:cNvSpPr>
          <p:nvPr/>
        </p:nvSpPr>
        <p:spPr bwMode="auto">
          <a:xfrm>
            <a:off x="1763942" y="19843656"/>
            <a:ext cx="9410469" cy="768217"/>
          </a:xfrm>
          <a:prstGeom prst="rect">
            <a:avLst/>
          </a:prstGeom>
          <a:solidFill>
            <a:srgbClr val="FFC82E"/>
          </a:solidFill>
          <a:ln w="9525">
            <a:solidFill>
              <a:srgbClr val="FFCC18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8485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12" name="Text Box 64"/>
          <p:cNvSpPr txBox="1">
            <a:spLocks noChangeArrowheads="1"/>
          </p:cNvSpPr>
          <p:nvPr/>
        </p:nvSpPr>
        <p:spPr bwMode="auto">
          <a:xfrm>
            <a:off x="450995" y="19564256"/>
            <a:ext cx="9491051" cy="768217"/>
          </a:xfrm>
          <a:prstGeom prst="rect">
            <a:avLst/>
          </a:prstGeom>
          <a:gradFill rotWithShape="0">
            <a:gsLst>
              <a:gs pos="0">
                <a:srgbClr val="502D7F"/>
              </a:gs>
              <a:gs pos="100000">
                <a:schemeClr val="tx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square" lIns="123750" tIns="61875" rIns="123750" bIns="61875">
            <a:spAutoFit/>
          </a:bodyPr>
          <a:lstStyle/>
          <a:p>
            <a:pPr defTabSz="1236828">
              <a:spcBef>
                <a:spcPct val="50000"/>
              </a:spcBef>
              <a:defRPr/>
            </a:pPr>
            <a:r>
              <a:rPr 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METHODS</a:t>
            </a:r>
            <a:endParaRPr lang="en-US" sz="4000" dirty="0">
              <a:effectLst>
                <a:outerShdw blurRad="38100" dist="38100" dir="2700000" algn="tl">
                  <a:srgbClr val="FFFFFF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57200" y="6613523"/>
            <a:ext cx="10717211" cy="12417241"/>
          </a:xfrm>
          <a:prstGeom prst="rect">
            <a:avLst/>
          </a:prstGeom>
          <a:noFill/>
          <a:ln>
            <a:solidFill>
              <a:srgbClr val="3F006A"/>
            </a:solidFill>
          </a:ln>
        </p:spPr>
        <p:txBody>
          <a:bodyPr wrap="square" rtlCol="0">
            <a:noAutofit/>
          </a:bodyPr>
          <a:lstStyle/>
          <a:p>
            <a:r>
              <a:rPr lang="en-US" sz="4000" kern="0" dirty="0">
                <a:solidFill>
                  <a:srgbClr val="0D0D0D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70% of sentinel events are caused by incomplete communication. </a:t>
            </a:r>
            <a:r>
              <a:rPr lang="en-US" sz="4000" kern="0" dirty="0">
                <a:solidFill>
                  <a:srgbClr val="0D0D0D"/>
                </a:solidFill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sz="4000" kern="0" dirty="0">
                <a:solidFill>
                  <a:srgbClr val="0D0D0D"/>
                </a:solidFill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alf of those breakdowns occur during handoff report (Canale, 2018).</a:t>
            </a:r>
          </a:p>
          <a:p>
            <a:endParaRPr lang="en-US" sz="4000" kern="0" dirty="0">
              <a:solidFill>
                <a:srgbClr val="0D0D0D"/>
              </a:solidFill>
              <a:effectLst/>
              <a:highlight>
                <a:srgbClr val="FFFFFF"/>
              </a:highlight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 Potential adverse outcomes of inadequate handovers include: </a:t>
            </a:r>
          </a:p>
          <a:p>
            <a:pPr marL="571500" indent="-571500">
              <a:buFontTx/>
              <a:buChar char="-"/>
            </a:pP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Increased length of hospital stay</a:t>
            </a:r>
          </a:p>
          <a:p>
            <a:pPr marL="571500" indent="-571500">
              <a:buFontTx/>
              <a:buChar char="-"/>
            </a:pP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Increased morbidity</a:t>
            </a:r>
          </a:p>
          <a:p>
            <a:pPr marL="571500" indent="-571500">
              <a:buFontTx/>
              <a:buChar char="-"/>
            </a:pP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Potential mortality (Hu et al., 2020) </a:t>
            </a:r>
          </a:p>
          <a:p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 Standardized handoff tools may improve the quality and continuity of information, perception of patient safety, and healthcare worker satisfaction (Canale, 2018).</a:t>
            </a:r>
          </a:p>
          <a:p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 This Doctor of Nursing Practice (DNP) project assessed CRNAs’ perceptions of adequacy of the PATIENT mnemonic to facilitate standardized handoffs of anesthetized patients.</a:t>
            </a:r>
          </a:p>
          <a:p>
            <a:endParaRPr lang="en-US" sz="3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57200" y="20802600"/>
            <a:ext cx="10717211" cy="11434762"/>
          </a:xfrm>
          <a:prstGeom prst="rect">
            <a:avLst/>
          </a:prstGeom>
          <a:noFill/>
          <a:ln>
            <a:solidFill>
              <a:srgbClr val="3F006A"/>
            </a:solidFill>
          </a:ln>
        </p:spPr>
        <p:txBody>
          <a:bodyPr wrap="square" rtlCol="0">
            <a:noAutofit/>
          </a:bodyPr>
          <a:lstStyle/>
          <a:p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Pre- and post-implementation survey design</a:t>
            </a:r>
          </a:p>
          <a:p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Framework: plan-do-study-act (PDSA) and the theory of planned behavior/reasoned action </a:t>
            </a:r>
          </a:p>
          <a:p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PATIENT mnemonic printed on laminated badge-buddy to attach to employee identification badge</a:t>
            </a:r>
          </a:p>
          <a:p>
            <a:endParaRPr lang="en-US" sz="3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1658600" y="6613523"/>
            <a:ext cx="17605375" cy="25623839"/>
          </a:xfrm>
          <a:prstGeom prst="rect">
            <a:avLst/>
          </a:prstGeom>
          <a:noFill/>
          <a:ln>
            <a:solidFill>
              <a:srgbClr val="3F006A"/>
            </a:solidFill>
          </a:ln>
        </p:spPr>
        <p:txBody>
          <a:bodyPr wrap="square" rtlCol="0">
            <a:no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4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Figure 1</a:t>
            </a:r>
            <a:endParaRPr lang="en-US" sz="40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40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Factors influencing current CRNA handoff practices (n=6)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3500" i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3500" i="1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3500" i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3500" i="1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3500" i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3500" i="1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3500" i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3500" i="1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3500" i="1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3500" b="1" dirty="0">
              <a:effectLst/>
              <a:latin typeface="Times New Roman" panose="02020603050405020304" pitchFamily="18" charset="0"/>
              <a:ea typeface="Aptos" panose="020B000402020202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3500" b="1" dirty="0">
              <a:latin typeface="Times New Roman" panose="02020603050405020304" pitchFamily="18" charset="0"/>
              <a:ea typeface="Aptos" panose="020B000402020202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3500" b="1" dirty="0">
              <a:effectLst/>
              <a:latin typeface="Times New Roman" panose="02020603050405020304" pitchFamily="18" charset="0"/>
              <a:ea typeface="Aptos" panose="020B000402020202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3500" b="1" dirty="0">
              <a:latin typeface="Times New Roman" panose="02020603050405020304" pitchFamily="18" charset="0"/>
              <a:ea typeface="Aptos" panose="020B000402020202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3500" b="1" dirty="0">
              <a:effectLst/>
              <a:latin typeface="Times New Roman" panose="02020603050405020304" pitchFamily="18" charset="0"/>
              <a:ea typeface="Aptos" panose="020B000402020202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3500" b="1" dirty="0">
              <a:latin typeface="Times New Roman" panose="02020603050405020304" pitchFamily="18" charset="0"/>
              <a:ea typeface="Aptos" panose="020B000402020202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3500" b="1" dirty="0">
              <a:effectLst/>
              <a:latin typeface="Times New Roman" panose="02020603050405020304" pitchFamily="18" charset="0"/>
              <a:ea typeface="Aptos" panose="020B000402020202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3500" b="1" dirty="0">
              <a:latin typeface="Times New Roman" panose="02020603050405020304" pitchFamily="18" charset="0"/>
              <a:ea typeface="Aptos" panose="020B000402020202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3500" b="1" dirty="0">
              <a:effectLst/>
              <a:latin typeface="Times New Roman" panose="02020603050405020304" pitchFamily="18" charset="0"/>
              <a:ea typeface="Aptos" panose="020B0004020202020204" pitchFamily="34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4000" b="1" dirty="0"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   Figure 2</a:t>
            </a:r>
            <a:endParaRPr lang="en-US" sz="4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4000" i="1" dirty="0"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   CRNA Post-Implementation Likert-type Responses (n=5)</a:t>
            </a:r>
            <a:endParaRPr lang="en-US" sz="4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4000" i="1" dirty="0">
                <a:effectLst/>
                <a:latin typeface="Times New Roman" panose="02020603050405020304" pitchFamily="18" charset="0"/>
                <a:ea typeface="Aptos" panose="020B0004020202020204" pitchFamily="34" charset="0"/>
              </a:rPr>
              <a:t>   I found the PATIENT mnemonic handoff tool:</a:t>
            </a:r>
            <a:endParaRPr lang="en-US" sz="4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3500" i="1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35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35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35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3500" i="1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35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5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9946600" y="6613523"/>
            <a:ext cx="13258800" cy="10173152"/>
          </a:xfrm>
          <a:prstGeom prst="rect">
            <a:avLst/>
          </a:prstGeom>
          <a:noFill/>
          <a:ln>
            <a:solidFill>
              <a:srgbClr val="3F006A"/>
            </a:solidFill>
          </a:ln>
        </p:spPr>
        <p:txBody>
          <a:bodyPr wrap="square" rtlCol="0">
            <a:noAutofit/>
          </a:bodyPr>
          <a:lstStyle/>
          <a:p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 Pre-implementation survey (n=6):</a:t>
            </a:r>
          </a:p>
          <a:p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  5/6 CRNAS had ≥ 16 years of experience</a:t>
            </a:r>
          </a:p>
          <a:p>
            <a:pPr marL="571500" indent="-571500">
              <a:buFontTx/>
              <a:buChar char="-"/>
            </a:pP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4/6 CRNAs had a systematic method for handoff</a:t>
            </a:r>
          </a:p>
          <a:p>
            <a:pPr marL="571500" indent="-571500">
              <a:buFontTx/>
              <a:buChar char="-"/>
            </a:pP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Current handoff methods were efficient, comprehensive, and did not lend to communication errors.</a:t>
            </a:r>
          </a:p>
          <a:p>
            <a:pPr marL="571500" indent="-571500">
              <a:buFontTx/>
              <a:buChar char="-"/>
            </a:pP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Type/length of case and experience of the receiving CRNA influenced current handoff practices (Figure 1).</a:t>
            </a:r>
          </a:p>
          <a:p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 Post-implementation survey (n=5):</a:t>
            </a:r>
          </a:p>
          <a:p>
            <a:pPr marL="571500" indent="-571500">
              <a:buFontTx/>
              <a:buChar char="-"/>
            </a:pPr>
            <a:r>
              <a:rPr lang="en-US" sz="4000" kern="0" dirty="0"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4/5 reported PATIENT tool use: </a:t>
            </a:r>
            <a:r>
              <a:rPr lang="en-US" sz="4000" kern="0" dirty="0"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2 CRNAs used the tool 1-5 times, and 2 CRNAs used the tool 0 times</a:t>
            </a:r>
            <a:endParaRPr lang="en-US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Tx/>
              <a:buChar char="-"/>
            </a:pP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PATIENT mnemonic was easy to use but not more efficient, comprehensive, or appropriate in length when compared to previous handoff methods (Figure 2).</a:t>
            </a:r>
          </a:p>
          <a:p>
            <a:pPr marL="457200" indent="-457200">
              <a:buFontTx/>
              <a:buChar char="-"/>
            </a:pP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Net neutral response regarding whether the tool was more time consuming, lent itself to errors, and overall satisfaction.</a:t>
            </a:r>
          </a:p>
          <a:p>
            <a:pPr marL="457200" indent="-457200">
              <a:buFontTx/>
              <a:buChar char="-"/>
            </a:pPr>
            <a:endParaRPr 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29959663" y="18559402"/>
            <a:ext cx="13245737" cy="6190514"/>
          </a:xfrm>
          <a:prstGeom prst="rect">
            <a:avLst/>
          </a:prstGeom>
          <a:noFill/>
          <a:ln>
            <a:solidFill>
              <a:srgbClr val="3F006A"/>
            </a:solidFill>
          </a:ln>
        </p:spPr>
        <p:txBody>
          <a:bodyPr wrap="square" rtlCol="0">
            <a:noAutofit/>
          </a:bodyPr>
          <a:lstStyle/>
          <a:p>
            <a:r>
              <a:rPr lang="en-US" sz="4000" b="1" kern="0" dirty="0">
                <a:highlight>
                  <a:srgbClr val="FFFFFF"/>
                </a:highlight>
                <a:latin typeface="Times New Roman" panose="02020603050405020304" pitchFamily="18" charset="0"/>
                <a:cs typeface="Times New Roman" panose="02020603050405020304" pitchFamily="18" charset="0"/>
              </a:rPr>
              <a:t>• Limitations: </a:t>
            </a:r>
          </a:p>
          <a:p>
            <a:r>
              <a:rPr lang="en-US" sz="4000" kern="0" dirty="0"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sz="4000" dirty="0"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Small sample size. </a:t>
            </a:r>
          </a:p>
          <a:p>
            <a:r>
              <a:rPr lang="en-US" sz="4000" dirty="0"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- Varying responses to surveys </a:t>
            </a:r>
            <a:endParaRPr lang="en-US" sz="4000" b="1" dirty="0">
              <a:highlight>
                <a:srgbClr val="FFFFFF"/>
              </a:highligh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sz="4000" b="1" dirty="0">
              <a:highlight>
                <a:srgbClr val="FFFFFF"/>
              </a:highligh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4000" b="1" dirty="0"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• Recommendations:</a:t>
            </a:r>
          </a:p>
          <a:p>
            <a:pPr marL="457200" indent="-457200">
              <a:buFontTx/>
              <a:buChar char="-"/>
            </a:pPr>
            <a:r>
              <a:rPr lang="en-US" sz="4000" dirty="0">
                <a:effectLst/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Creation of a facility specific handoff tool in collaboration with anesthesia department to address specific concerns </a:t>
            </a:r>
          </a:p>
          <a:p>
            <a:pPr marL="457200" indent="-457200">
              <a:buFontTx/>
              <a:buChar char="-"/>
            </a:pPr>
            <a:r>
              <a:rPr lang="en-US" sz="4000" dirty="0"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Larger sample size </a:t>
            </a:r>
          </a:p>
          <a:p>
            <a:pPr marL="457200" indent="-457200">
              <a:buFontTx/>
              <a:buChar char="-"/>
            </a:pPr>
            <a:r>
              <a:rPr lang="en-US" sz="4000" dirty="0"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Include qualitative data </a:t>
            </a:r>
          </a:p>
          <a:p>
            <a:pPr marL="457200" indent="-457200">
              <a:buFontTx/>
              <a:buChar char="-"/>
            </a:pPr>
            <a:r>
              <a:rPr lang="en-US" sz="4000" dirty="0">
                <a:highlight>
                  <a:srgbClr val="FFFFFF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Project champions </a:t>
            </a:r>
            <a:endParaRPr lang="en-US" sz="4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9946600" y="26429349"/>
            <a:ext cx="13258799" cy="5808014"/>
          </a:xfrm>
          <a:prstGeom prst="rect">
            <a:avLst/>
          </a:prstGeom>
          <a:noFill/>
          <a:ln>
            <a:solidFill>
              <a:srgbClr val="3F006A"/>
            </a:solidFill>
          </a:ln>
        </p:spPr>
        <p:txBody>
          <a:bodyPr wrap="square" rtlCol="0">
            <a:no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315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Canale, M. L. (2018). Implementation of a standardized handoff of anesthetized patients. </a:t>
            </a:r>
            <a:r>
              <a:rPr lang="en-US" sz="3150" i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American Association of Nurse Anesthesiology Journal, 86</a:t>
            </a:r>
            <a:r>
              <a:rPr lang="en-US" sz="315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(2), 137-145. 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3150" kern="100" dirty="0">
              <a:effectLst/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315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Hu, J., Yang, Y., Li, X., Yu, L., Zhou, Y., Fallacaro, M. D., &amp; Wright, S. (2020). Adverse outcomes associated with intraoperative anesthesia handovers: A systematic review and meta-analysis. </a:t>
            </a:r>
            <a:r>
              <a:rPr lang="en-US" sz="3150" i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Journal of PeriAnesthesia Nursing, 35</a:t>
            </a:r>
            <a:r>
              <a:rPr lang="en-US" sz="315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(5), 525-535. https://doi.org/10.1016/j.jopan.2020.01.016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3150" kern="100" dirty="0">
              <a:effectLst/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315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Wright, S. (2013). Examining transfer of care processes in nurse anesthesia practice: Introducing the PATIENT protocol. </a:t>
            </a:r>
            <a:r>
              <a:rPr lang="en-US" sz="3150" i="1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American Association of Nurse Anesthesiology, 81</a:t>
            </a:r>
            <a:r>
              <a:rPr lang="en-US" sz="3150" kern="100" dirty="0">
                <a:effectLst/>
                <a:latin typeface="Times New Roman" panose="02020603050405020304" pitchFamily="18" charset="0"/>
                <a:ea typeface="Aptos" panose="020B0004020202020204" pitchFamily="34" charset="0"/>
                <a:cs typeface="Times New Roman" panose="02020603050405020304" pitchFamily="18" charset="0"/>
              </a:rPr>
              <a:t>(3), 225-232.</a:t>
            </a: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endParaRPr lang="en-US" sz="3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AFC199B-BD44-4C43-BFA9-62855DE449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1178069"/>
            <a:ext cx="8004541" cy="2936731"/>
          </a:xfrm>
          <a:prstGeom prst="rect">
            <a:avLst/>
          </a:prstGeom>
        </p:spPr>
      </p:pic>
      <p:pic>
        <p:nvPicPr>
          <p:cNvPr id="17" name="Picture 16" descr="A pie chart with numbers and text&#10;&#10;Description automatically generated">
            <a:extLst>
              <a:ext uri="{FF2B5EF4-FFF2-40B4-BE49-F238E27FC236}">
                <a16:creationId xmlns:a16="http://schemas.microsoft.com/office/drawing/2014/main" id="{1E5848D7-75FD-7E88-86A6-D28188A56B4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97408" y="8443260"/>
            <a:ext cx="15163192" cy="8813464"/>
          </a:xfrm>
          <a:prstGeom prst="rect">
            <a:avLst/>
          </a:prstGeom>
        </p:spPr>
      </p:pic>
      <p:pic>
        <p:nvPicPr>
          <p:cNvPr id="19" name="Picture 18" descr="A close-up of a list of medical procedures&#10;&#10;Description automatically generated">
            <a:extLst>
              <a:ext uri="{FF2B5EF4-FFF2-40B4-BE49-F238E27FC236}">
                <a16:creationId xmlns:a16="http://schemas.microsoft.com/office/drawing/2014/main" id="{B9B058B3-BD67-D4A2-0CD4-B3F92EA978E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871" y="25706947"/>
            <a:ext cx="10010629" cy="6250686"/>
          </a:xfrm>
          <a:prstGeom prst="rect">
            <a:avLst/>
          </a:prstGeom>
        </p:spPr>
      </p:pic>
      <p:graphicFrame>
        <p:nvGraphicFramePr>
          <p:cNvPr id="20" name="Chart 19">
            <a:extLst>
              <a:ext uri="{FF2B5EF4-FFF2-40B4-BE49-F238E27FC236}">
                <a16:creationId xmlns:a16="http://schemas.microsoft.com/office/drawing/2014/main" id="{B66F2144-BDF9-155D-E6D1-0346D72121D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00918005"/>
              </p:ext>
            </p:extLst>
          </p:nvPr>
        </p:nvGraphicFramePr>
        <p:xfrm>
          <a:off x="11731622" y="19564258"/>
          <a:ext cx="17291270" cy="123933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CC18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50323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9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CC18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50323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9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0E2841"/>
    </a:dk2>
    <a:lt2>
      <a:srgbClr val="E8E8E8"/>
    </a:lt2>
    <a:accent1>
      <a:srgbClr val="156082"/>
    </a:accent1>
    <a:accent2>
      <a:srgbClr val="E97132"/>
    </a:accent2>
    <a:accent3>
      <a:srgbClr val="196B24"/>
    </a:accent3>
    <a:accent4>
      <a:srgbClr val="0F9ED5"/>
    </a:accent4>
    <a:accent5>
      <a:srgbClr val="A02B93"/>
    </a:accent5>
    <a:accent6>
      <a:srgbClr val="4EA72E"/>
    </a:accent6>
    <a:hlink>
      <a:srgbClr val="467886"/>
    </a:hlink>
    <a:folHlink>
      <a:srgbClr val="96607D"/>
    </a:folHlink>
  </a:clrScheme>
  <a:fontScheme name="Office">
    <a:majorFont>
      <a:latin typeface="Aptos Display" panose="0211000402020202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Aptos Narrow" panose="0211000402020202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  <a:ln w="2540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25354</TotalTime>
  <Words>557</Words>
  <Application>Microsoft Macintosh PowerPoint</Application>
  <PresentationFormat>Custom</PresentationFormat>
  <Paragraphs>84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Times New Roman</vt:lpstr>
      <vt:lpstr>Default Design</vt:lpstr>
      <vt:lpstr>PowerPoint Presentation</vt:lpstr>
    </vt:vector>
  </TitlesOfParts>
  <Company>East Carolina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EltonC</dc:creator>
  <cp:lastModifiedBy>Mook, Grace Elizabeth</cp:lastModifiedBy>
  <cp:revision>104</cp:revision>
  <dcterms:created xsi:type="dcterms:W3CDTF">2005-01-10T15:51:10Z</dcterms:created>
  <dcterms:modified xsi:type="dcterms:W3CDTF">2024-11-09T14:17:29Z</dcterms:modified>
</cp:coreProperties>
</file>