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24"/>
  </p:notesMasterIdLst>
  <p:sldIdLst>
    <p:sldId id="264" r:id="rId2"/>
    <p:sldId id="265" r:id="rId3"/>
    <p:sldId id="303" r:id="rId4"/>
    <p:sldId id="267" r:id="rId5"/>
    <p:sldId id="289" r:id="rId6"/>
    <p:sldId id="284" r:id="rId7"/>
    <p:sldId id="310" r:id="rId8"/>
    <p:sldId id="304" r:id="rId9"/>
    <p:sldId id="306" r:id="rId10"/>
    <p:sldId id="307" r:id="rId11"/>
    <p:sldId id="308" r:id="rId12"/>
    <p:sldId id="309" r:id="rId13"/>
    <p:sldId id="285" r:id="rId14"/>
    <p:sldId id="294" r:id="rId15"/>
    <p:sldId id="295" r:id="rId16"/>
    <p:sldId id="296" r:id="rId17"/>
    <p:sldId id="293" r:id="rId18"/>
    <p:sldId id="305" r:id="rId19"/>
    <p:sldId id="292" r:id="rId20"/>
    <p:sldId id="291" r:id="rId21"/>
    <p:sldId id="290" r:id="rId22"/>
    <p:sldId id="286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0" autoAdjust="0"/>
    <p:restoredTop sz="96433" autoAdjust="0"/>
  </p:normalViewPr>
  <p:slideViewPr>
    <p:cSldViewPr snapToGrid="0">
      <p:cViewPr varScale="1">
        <p:scale>
          <a:sx n="59" d="100"/>
          <a:sy n="59" d="100"/>
        </p:scale>
        <p:origin x="1056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84630-581F-45BE-9C5F-527B7092C483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37AFD-4CCE-4F74-83EA-6874D28C34E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8297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E37AFD-4CCE-4F74-83EA-6874D28C34E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903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3354-4B3E-5242-9EDA-E1A29164985B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7C18-7DE4-A04A-9D50-B7B0A96287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550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3354-4B3E-5242-9EDA-E1A29164985B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7C18-7DE4-A04A-9D50-B7B0A96287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108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06375"/>
            <a:ext cx="2743200" cy="438785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06375"/>
            <a:ext cx="8026400" cy="43878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3354-4B3E-5242-9EDA-E1A29164985B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7C18-7DE4-A04A-9D50-B7B0A96287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258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3354-4B3E-5242-9EDA-E1A29164985B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7C18-7DE4-A04A-9D50-B7B0A96287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850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5333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3354-4B3E-5242-9EDA-E1A29164985B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7C18-7DE4-A04A-9D50-B7B0A96287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9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200151"/>
            <a:ext cx="5384800" cy="3394075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3354-4B3E-5242-9EDA-E1A29164985B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7C18-7DE4-A04A-9D50-B7B0A96287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474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3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3354-4B3E-5242-9EDA-E1A29164985B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7C18-7DE4-A04A-9D50-B7B0A96287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386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3354-4B3E-5242-9EDA-E1A29164985B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7C18-7DE4-A04A-9D50-B7B0A96287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27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3354-4B3E-5242-9EDA-E1A29164985B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7C18-7DE4-A04A-9D50-B7B0A96287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349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49"/>
            <a:ext cx="4011084" cy="1162051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2"/>
            <a:ext cx="6815667" cy="5853113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2"/>
            <a:ext cx="4011084" cy="46910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3354-4B3E-5242-9EDA-E1A29164985B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7C18-7DE4-A04A-9D50-B7B0A96287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6913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9"/>
          </a:xfrm>
        </p:spPr>
        <p:txBody>
          <a:bodyPr anchor="b"/>
          <a:lstStyle>
            <a:lvl1pPr algn="l">
              <a:defRPr sz="266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3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93354-4B3E-5242-9EDA-E1A29164985B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57C18-7DE4-A04A-9D50-B7B0A96287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718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93354-4B3E-5242-9EDA-E1A29164985B}" type="datetimeFigureOut">
              <a:rPr lang="en-US" smtClean="0"/>
              <a:t>10/16/2019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57C18-7DE4-A04A-9D50-B7B0A96287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556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colonaguirrem17@ecu.edu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kavanaghk@ecu.edu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PT_Templat_Cov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73"/>
            <a:ext cx="12220075" cy="686737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6C5B275-D6A3-4905-9B69-3E6868C8558F}"/>
              </a:ext>
            </a:extLst>
          </p:cNvPr>
          <p:cNvSpPr txBox="1"/>
          <p:nvPr/>
        </p:nvSpPr>
        <p:spPr>
          <a:xfrm>
            <a:off x="877824" y="1810705"/>
            <a:ext cx="1157035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6400" b="1" dirty="0">
                <a:solidFill>
                  <a:prstClr val="white"/>
                </a:solidFill>
                <a:latin typeface="Myriad Pro"/>
              </a:rPr>
              <a:t>Are We Burned Out Yet?</a:t>
            </a:r>
          </a:p>
          <a:p>
            <a:pPr defTabSz="609585"/>
            <a:r>
              <a:rPr lang="en-US" sz="3200" b="1" dirty="0">
                <a:solidFill>
                  <a:prstClr val="white"/>
                </a:solidFill>
                <a:latin typeface="Myriad Pro"/>
              </a:rPr>
              <a:t>Librarians Experiencing Burnout in their Careers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C5B275-D6A3-4905-9B69-3E6868C8558F}"/>
              </a:ext>
            </a:extLst>
          </p:cNvPr>
          <p:cNvSpPr txBox="1"/>
          <p:nvPr/>
        </p:nvSpPr>
        <p:spPr>
          <a:xfrm>
            <a:off x="877823" y="5382711"/>
            <a:ext cx="115703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/>
            <a:r>
              <a:rPr lang="en-US" sz="2400" b="1" dirty="0">
                <a:solidFill>
                  <a:prstClr val="white"/>
                </a:solidFill>
                <a:latin typeface="Myriad Pro"/>
              </a:rPr>
              <a:t>Mónica Colón-Aguirre, Assistant Professor, Library Science</a:t>
            </a:r>
          </a:p>
          <a:p>
            <a:pPr defTabSz="609585"/>
            <a:r>
              <a:rPr lang="en-US" sz="2400" b="1" dirty="0">
                <a:solidFill>
                  <a:prstClr val="white"/>
                </a:solidFill>
                <a:latin typeface="Myriad Pro"/>
              </a:rPr>
              <a:t>Katy Webb, Head of Research and Instructional Services</a:t>
            </a:r>
          </a:p>
        </p:txBody>
      </p:sp>
    </p:spTree>
    <p:extLst>
      <p:ext uri="{BB962C8B-B14F-4D97-AF65-F5344CB8AC3E}">
        <p14:creationId xmlns:p14="http://schemas.microsoft.com/office/powerpoint/2010/main" val="1675028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09" y="0"/>
            <a:ext cx="12206709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AC3A83-CAE3-48DA-9F3A-1736383DF02D}"/>
              </a:ext>
            </a:extLst>
          </p:cNvPr>
          <p:cNvSpPr/>
          <p:nvPr/>
        </p:nvSpPr>
        <p:spPr>
          <a:xfrm>
            <a:off x="653143" y="1608585"/>
            <a:ext cx="10947186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60958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 Hebrew"/>
              </a:rPr>
              <a:t>Those who feel cynicism take a cold, distant attitude towards work and people on the job</a:t>
            </a:r>
          </a:p>
          <a:p>
            <a:pPr marL="342900" indent="-342900" defTabSz="60958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 Hebrew"/>
              </a:rPr>
              <a:t>Minimize involvement at work</a:t>
            </a:r>
          </a:p>
          <a:p>
            <a:pPr marL="342900" indent="-342900" defTabSz="60958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 Hebrew"/>
              </a:rPr>
              <a:t>Give up their ideals</a:t>
            </a:r>
          </a:p>
          <a:p>
            <a:pPr marL="342900" indent="-342900" defTabSz="60958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i="1" dirty="0">
                <a:solidFill>
                  <a:schemeClr val="bg1"/>
                </a:solidFill>
                <a:latin typeface="Arial Hebrew"/>
              </a:rPr>
              <a:t>Questions focus on level of interest held for work, enthusiasm, perceived contributions of the work and significance of it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404010" y="290546"/>
            <a:ext cx="11398685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MBI - Cynicism</a:t>
            </a:r>
          </a:p>
        </p:txBody>
      </p:sp>
    </p:spTree>
    <p:extLst>
      <p:ext uri="{BB962C8B-B14F-4D97-AF65-F5344CB8AC3E}">
        <p14:creationId xmlns:p14="http://schemas.microsoft.com/office/powerpoint/2010/main" val="4153764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09" y="0"/>
            <a:ext cx="12206709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AC3A83-CAE3-48DA-9F3A-1736383DF02D}"/>
              </a:ext>
            </a:extLst>
          </p:cNvPr>
          <p:cNvSpPr/>
          <p:nvPr/>
        </p:nvSpPr>
        <p:spPr>
          <a:xfrm>
            <a:off x="848285" y="1428452"/>
            <a:ext cx="10781739" cy="40010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60958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 Hebrew"/>
              </a:rPr>
              <a:t>Decreased feelings of effectiveness at work leave people with a sense of inadequacy</a:t>
            </a:r>
          </a:p>
          <a:p>
            <a:pPr marL="342900" indent="-342900" defTabSz="60958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 Hebrew"/>
              </a:rPr>
              <a:t>People lose confidence in their ability to make a difference</a:t>
            </a:r>
          </a:p>
          <a:p>
            <a:pPr marL="342900" indent="-342900" defTabSz="60958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 Hebrew"/>
              </a:rPr>
              <a:t>Lose confidence in themselves</a:t>
            </a:r>
          </a:p>
          <a:p>
            <a:pPr marL="342900" indent="-342900" defTabSz="60958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i="1" dirty="0">
                <a:solidFill>
                  <a:schemeClr val="bg1"/>
                </a:solidFill>
                <a:latin typeface="Arial Hebrew"/>
              </a:rPr>
              <a:t>Questions focus on contributions they make at work, interest level and perceived accomplishments at their job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404010" y="290546"/>
            <a:ext cx="11398685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MBI - Ineffectiveness</a:t>
            </a:r>
          </a:p>
        </p:txBody>
      </p:sp>
    </p:spTree>
    <p:extLst>
      <p:ext uri="{BB962C8B-B14F-4D97-AF65-F5344CB8AC3E}">
        <p14:creationId xmlns:p14="http://schemas.microsoft.com/office/powerpoint/2010/main" val="2437775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709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AC3A83-CAE3-48DA-9F3A-1736383DF02D}"/>
              </a:ext>
            </a:extLst>
          </p:cNvPr>
          <p:cNvSpPr/>
          <p:nvPr/>
        </p:nvSpPr>
        <p:spPr>
          <a:xfrm>
            <a:off x="1193455" y="1495729"/>
            <a:ext cx="981979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defTabSz="609585"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Never</a:t>
            </a:r>
          </a:p>
          <a:p>
            <a:pPr marL="742950" indent="-742950" defTabSz="609585"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A few times a year or less</a:t>
            </a:r>
          </a:p>
          <a:p>
            <a:pPr marL="742950" indent="-742950" defTabSz="609585"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Once a month or less</a:t>
            </a:r>
          </a:p>
          <a:p>
            <a:pPr marL="742950" indent="-742950" defTabSz="609585"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A few times a month</a:t>
            </a:r>
          </a:p>
          <a:p>
            <a:pPr marL="742950" indent="-742950" defTabSz="609585"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Once a week</a:t>
            </a:r>
          </a:p>
          <a:p>
            <a:pPr marL="742950" indent="-742950" defTabSz="609585"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A few times a week</a:t>
            </a:r>
          </a:p>
          <a:p>
            <a:pPr marL="742950" indent="-742950" defTabSz="609585">
              <a:buFont typeface="+mj-lt"/>
              <a:buAutoNum type="arabicPeriod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Every day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404010" y="290546"/>
            <a:ext cx="11398685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Scale</a:t>
            </a:r>
          </a:p>
        </p:txBody>
      </p:sp>
    </p:spTree>
    <p:extLst>
      <p:ext uri="{BB962C8B-B14F-4D97-AF65-F5344CB8AC3E}">
        <p14:creationId xmlns:p14="http://schemas.microsoft.com/office/powerpoint/2010/main" val="1579920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709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404010" y="290546"/>
            <a:ext cx="11398685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Survey Respondents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450778"/>
              </p:ext>
            </p:extLst>
          </p:nvPr>
        </p:nvGraphicFramePr>
        <p:xfrm>
          <a:off x="1639715" y="1600200"/>
          <a:ext cx="8927274" cy="36576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409160">
                  <a:extLst>
                    <a:ext uri="{9D8B030D-6E8A-4147-A177-3AD203B41FA5}">
                      <a16:colId xmlns:a16="http://schemas.microsoft.com/office/drawing/2014/main" val="3410286709"/>
                    </a:ext>
                  </a:extLst>
                </a:gridCol>
                <a:gridCol w="2242159">
                  <a:extLst>
                    <a:ext uri="{9D8B030D-6E8A-4147-A177-3AD203B41FA5}">
                      <a16:colId xmlns:a16="http://schemas.microsoft.com/office/drawing/2014/main" val="3126990637"/>
                    </a:ext>
                  </a:extLst>
                </a:gridCol>
                <a:gridCol w="2275955">
                  <a:extLst>
                    <a:ext uri="{9D8B030D-6E8A-4147-A177-3AD203B41FA5}">
                      <a16:colId xmlns:a16="http://schemas.microsoft.com/office/drawing/2014/main" val="341165318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Library</a:t>
                      </a:r>
                      <a:r>
                        <a:rPr lang="en-US" baseline="0" dirty="0"/>
                        <a:t> Department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Count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Percentage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9548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Reference/User</a:t>
                      </a:r>
                      <a:r>
                        <a:rPr lang="en-US" baseline="0" dirty="0">
                          <a:latin typeface="Garamond" panose="02020404030301010803" pitchFamily="18" charset="0"/>
                        </a:rPr>
                        <a:t> Services</a:t>
                      </a:r>
                      <a:endParaRPr lang="en-US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206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33.99%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32221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Archives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11.88%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59847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Technical</a:t>
                      </a:r>
                      <a:r>
                        <a:rPr lang="en-US" baseline="0" dirty="0">
                          <a:latin typeface="Garamond" panose="02020404030301010803" pitchFamily="18" charset="0"/>
                        </a:rPr>
                        <a:t> Services</a:t>
                      </a:r>
                      <a:endParaRPr lang="en-US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110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18.5%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160933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Circulation/Access Services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4.13%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2689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Information</a:t>
                      </a:r>
                      <a:r>
                        <a:rPr lang="en-US" baseline="0" dirty="0">
                          <a:latin typeface="Garamond" panose="02020404030301010803" pitchFamily="18" charset="0"/>
                        </a:rPr>
                        <a:t> Technology Support</a:t>
                      </a:r>
                      <a:endParaRPr lang="en-US" dirty="0">
                        <a:latin typeface="Garamond" panose="020204040303010108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3.30%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0339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Administration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8.75%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8659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Other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120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19.80%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53233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92584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58935"/>
            <a:ext cx="12206709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404010" y="290546"/>
            <a:ext cx="11398685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Survey Respondents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3050911"/>
              </p:ext>
            </p:extLst>
          </p:nvPr>
        </p:nvGraphicFramePr>
        <p:xfrm>
          <a:off x="3156604" y="2057963"/>
          <a:ext cx="6096000" cy="1400347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7670732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76295296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4076387"/>
                    </a:ext>
                  </a:extLst>
                </a:gridCol>
              </a:tblGrid>
              <a:tr h="485947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Garamond" panose="02020404030301010803" pitchFamily="18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Garamond" panose="02020404030301010803" pitchFamily="18" charset="0"/>
                        </a:rPr>
                        <a:t>538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Garamond" panose="02020404030301010803" pitchFamily="18" charset="0"/>
                        </a:rPr>
                        <a:t>88.63%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9511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10.38%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310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In Progress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0.99%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1008838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605454" y="1327759"/>
            <a:ext cx="51983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Hebrew"/>
              </a:rPr>
              <a:t>Do you have a MLS degree?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1557780"/>
              </p:ext>
            </p:extLst>
          </p:nvPr>
        </p:nvGraphicFramePr>
        <p:xfrm>
          <a:off x="3156604" y="4444286"/>
          <a:ext cx="6096000" cy="943147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76707322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762952963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34076387"/>
                    </a:ext>
                  </a:extLst>
                </a:gridCol>
              </a:tblGrid>
              <a:tr h="485947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Garamond" panose="02020404030301010803" pitchFamily="18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Garamond" panose="02020404030301010803" pitchFamily="18" charset="0"/>
                        </a:rPr>
                        <a:t>182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Garamond" panose="02020404030301010803" pitchFamily="18" charset="0"/>
                        </a:rPr>
                        <a:t>30.08%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9511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423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69.92%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310438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605454" y="3714082"/>
            <a:ext cx="51983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Hebrew"/>
              </a:rPr>
              <a:t>Are you on the Tenure Track?</a:t>
            </a:r>
          </a:p>
        </p:txBody>
      </p:sp>
    </p:spTree>
    <p:extLst>
      <p:ext uri="{BB962C8B-B14F-4D97-AF65-F5344CB8AC3E}">
        <p14:creationId xmlns:p14="http://schemas.microsoft.com/office/powerpoint/2010/main" val="9521321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709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404010" y="290546"/>
            <a:ext cx="11398685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Survey Respondents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1434770"/>
              </p:ext>
            </p:extLst>
          </p:nvPr>
        </p:nvGraphicFramePr>
        <p:xfrm>
          <a:off x="709262" y="2485853"/>
          <a:ext cx="3529163" cy="943147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898697">
                  <a:extLst>
                    <a:ext uri="{9D8B030D-6E8A-4147-A177-3AD203B41FA5}">
                      <a16:colId xmlns:a16="http://schemas.microsoft.com/office/drawing/2014/main" val="376707322"/>
                    </a:ext>
                  </a:extLst>
                </a:gridCol>
                <a:gridCol w="851770">
                  <a:extLst>
                    <a:ext uri="{9D8B030D-6E8A-4147-A177-3AD203B41FA5}">
                      <a16:colId xmlns:a16="http://schemas.microsoft.com/office/drawing/2014/main" val="3762952963"/>
                    </a:ext>
                  </a:extLst>
                </a:gridCol>
                <a:gridCol w="1778696">
                  <a:extLst>
                    <a:ext uri="{9D8B030D-6E8A-4147-A177-3AD203B41FA5}">
                      <a16:colId xmlns:a16="http://schemas.microsoft.com/office/drawing/2014/main" val="334076387"/>
                    </a:ext>
                  </a:extLst>
                </a:gridCol>
              </a:tblGrid>
              <a:tr h="485947"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Garamond" panose="02020404030301010803" pitchFamily="18" charset="0"/>
                        </a:rPr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Garamond" panose="02020404030301010803" pitchFamily="18" charset="0"/>
                        </a:rPr>
                        <a:t>351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>
                          <a:latin typeface="Garamond" panose="02020404030301010803" pitchFamily="18" charset="0"/>
                        </a:rPr>
                        <a:t>57.83%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9511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256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latin typeface="Garamond" panose="02020404030301010803" pitchFamily="18" charset="0"/>
                        </a:rPr>
                        <a:t>42.17%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6310438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-125308" y="1356188"/>
            <a:ext cx="51983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Arial Hebrew"/>
              </a:rPr>
              <a:t>Do you have supervisory 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  <a:latin typeface="Arial Hebrew"/>
              </a:rPr>
              <a:t>duties?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2201" y="1220022"/>
            <a:ext cx="6969800" cy="513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3137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709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404010" y="290546"/>
            <a:ext cx="11398685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Survey Respondents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832" y="1912544"/>
            <a:ext cx="9114795" cy="43403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3854" y="1266696"/>
            <a:ext cx="10098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rial Hebrew"/>
              </a:rPr>
              <a:t>How long have you been employed in your current position?</a:t>
            </a:r>
          </a:p>
        </p:txBody>
      </p:sp>
    </p:spTree>
    <p:extLst>
      <p:ext uri="{BB962C8B-B14F-4D97-AF65-F5344CB8AC3E}">
        <p14:creationId xmlns:p14="http://schemas.microsoft.com/office/powerpoint/2010/main" val="11703441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709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AC3A83-CAE3-48DA-9F3A-1736383DF02D}"/>
              </a:ext>
            </a:extLst>
          </p:cNvPr>
          <p:cNvSpPr/>
          <p:nvPr/>
        </p:nvSpPr>
        <p:spPr>
          <a:xfrm>
            <a:off x="1193455" y="1796353"/>
            <a:ext cx="981979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609585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We’re not burned out. We’re stressed.</a:t>
            </a:r>
          </a:p>
          <a:p>
            <a:pPr defTabSz="609585"/>
            <a:r>
              <a:rPr lang="en-US" sz="3600" dirty="0">
                <a:solidFill>
                  <a:schemeClr val="bg1"/>
                </a:solidFill>
                <a:latin typeface="Arial Hebrew"/>
              </a:rPr>
              <a:t>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404010" y="290546"/>
            <a:ext cx="11398685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Preliminary Results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3062590"/>
              </p:ext>
            </p:extLst>
          </p:nvPr>
        </p:nvGraphicFramePr>
        <p:xfrm>
          <a:off x="1846730" y="2617695"/>
          <a:ext cx="7342095" cy="2550905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46841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4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804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03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84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75129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en-US" sz="3600" u="none" strike="noStrike" dirty="0">
                          <a:effectLst/>
                        </a:rPr>
                        <a:t>MBI Results</a:t>
                      </a:r>
                      <a:endParaRPr lang="en-US" sz="3600" b="1" i="0" u="none" strike="noStrike" dirty="0">
                        <a:solidFill>
                          <a:srgbClr val="993300"/>
                        </a:solidFill>
                        <a:effectLst/>
                        <a:latin typeface="Arial Bold" panose="020B0704020202020204" pitchFamily="34" charset="0"/>
                      </a:endParaRPr>
                    </a:p>
                  </a:txBody>
                  <a:tcPr marL="7620" marR="7620" marT="762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892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</a:rPr>
                        <a:t>Exhaustion</a:t>
                      </a:r>
                      <a:endParaRPr lang="en-US" sz="2400" b="1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</a:rPr>
                        <a:t>Effectiveness</a:t>
                      </a:r>
                      <a:endParaRPr lang="en-US" sz="2400" b="1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u="none" strike="noStrike" dirty="0">
                          <a:effectLst/>
                        </a:rPr>
                        <a:t>Cynicism</a:t>
                      </a:r>
                      <a:endParaRPr lang="en-US" sz="2400" b="1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8929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u="none" strike="noStrike" dirty="0">
                          <a:effectLst/>
                        </a:rPr>
                        <a:t>N</a:t>
                      </a:r>
                      <a:endParaRPr lang="en-US" sz="24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u="none" strike="noStrike" dirty="0">
                          <a:effectLst/>
                        </a:rPr>
                        <a:t>Valid</a:t>
                      </a:r>
                      <a:endParaRPr lang="en-US" sz="24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u="none" strike="noStrike" dirty="0">
                          <a:effectLst/>
                        </a:rPr>
                        <a:t>530</a:t>
                      </a:r>
                      <a:endParaRPr lang="en-US" sz="24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u="none" strike="noStrike" dirty="0">
                          <a:effectLst/>
                        </a:rPr>
                        <a:t>530</a:t>
                      </a:r>
                      <a:endParaRPr lang="en-US" sz="24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u="none" strike="noStrike" dirty="0">
                          <a:effectLst/>
                        </a:rPr>
                        <a:t>527</a:t>
                      </a:r>
                      <a:endParaRPr lang="en-US" sz="24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8929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u="none" strike="noStrike" dirty="0">
                          <a:effectLst/>
                        </a:rPr>
                        <a:t>Missing</a:t>
                      </a:r>
                      <a:endParaRPr lang="en-US" sz="24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u="none" strike="noStrike" dirty="0">
                          <a:effectLst/>
                        </a:rPr>
                        <a:t>84</a:t>
                      </a:r>
                      <a:endParaRPr lang="en-US" sz="24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u="none" strike="noStrike" dirty="0">
                          <a:effectLst/>
                        </a:rPr>
                        <a:t>84</a:t>
                      </a:r>
                      <a:endParaRPr lang="en-US" sz="24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u="none" strike="noStrike" dirty="0">
                          <a:effectLst/>
                        </a:rPr>
                        <a:t>87</a:t>
                      </a:r>
                      <a:endParaRPr lang="en-US" sz="24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8929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u="none" strike="noStrike" dirty="0">
                          <a:effectLst/>
                        </a:rPr>
                        <a:t>Mean</a:t>
                      </a:r>
                      <a:endParaRPr lang="en-US" sz="24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1" u="none" strike="noStrike" dirty="0">
                          <a:effectLst/>
                        </a:rPr>
                        <a:t>3.75</a:t>
                      </a:r>
                      <a:endParaRPr lang="en-US" sz="2400" b="1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1" u="none" strike="noStrike" dirty="0">
                          <a:effectLst/>
                        </a:rPr>
                        <a:t>2.41</a:t>
                      </a:r>
                      <a:endParaRPr lang="en-US" sz="2400" b="1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b="1" u="none" strike="noStrike" dirty="0">
                          <a:effectLst/>
                        </a:rPr>
                        <a:t>3.45</a:t>
                      </a:r>
                      <a:endParaRPr lang="en-US" sz="2400" b="1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8929"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u="none" strike="noStrike" dirty="0">
                          <a:effectLst/>
                        </a:rPr>
                        <a:t>Median</a:t>
                      </a:r>
                      <a:endParaRPr lang="en-US" sz="24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2400" u="none" strike="noStrike" dirty="0">
                          <a:effectLst/>
                        </a:rPr>
                        <a:t> </a:t>
                      </a:r>
                      <a:endParaRPr lang="en-US" sz="2400" b="0" i="0" u="none" strike="noStrike" dirty="0">
                        <a:solidFill>
                          <a:srgbClr val="333399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u="none" strike="noStrike" dirty="0">
                          <a:effectLst/>
                        </a:rPr>
                        <a:t>3.60</a:t>
                      </a:r>
                      <a:endParaRPr lang="en-US" sz="24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u="none" strike="noStrike" dirty="0">
                          <a:effectLst/>
                        </a:rPr>
                        <a:t>2.25</a:t>
                      </a:r>
                      <a:endParaRPr lang="en-US" sz="24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2400" u="none" strike="noStrike" dirty="0">
                          <a:effectLst/>
                        </a:rPr>
                        <a:t>3.20</a:t>
                      </a:r>
                      <a:endParaRPr lang="en-US" sz="2400" b="0" i="0" u="none" strike="noStrike" dirty="0">
                        <a:solidFill>
                          <a:srgbClr val="9933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79032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709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AC3A83-CAE3-48DA-9F3A-1736383DF02D}"/>
              </a:ext>
            </a:extLst>
          </p:cNvPr>
          <p:cNvSpPr/>
          <p:nvPr/>
        </p:nvSpPr>
        <p:spPr>
          <a:xfrm>
            <a:off x="1193455" y="1665725"/>
            <a:ext cx="1009311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60958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Cherniss’ (1995) “Crisis of Competence”</a:t>
            </a:r>
          </a:p>
          <a:p>
            <a:pPr marL="342900" indent="-342900" defTabSz="60958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Training which focuses on ideal situations</a:t>
            </a:r>
          </a:p>
          <a:p>
            <a:pPr marL="342900" indent="-342900" defTabSz="60958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Lack of appreciation by clients</a:t>
            </a:r>
          </a:p>
          <a:p>
            <a:pPr marL="342900" indent="-342900" defTabSz="60958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The boredom of day to day work (especially routine work)</a:t>
            </a:r>
          </a:p>
          <a:p>
            <a:pPr marL="342900" indent="-342900" defTabSz="609585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Lack of collegiality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404010" y="290546"/>
            <a:ext cx="11398685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Burnout vs. Stress</a:t>
            </a:r>
          </a:p>
        </p:txBody>
      </p:sp>
    </p:spTree>
    <p:extLst>
      <p:ext uri="{BB962C8B-B14F-4D97-AF65-F5344CB8AC3E}">
        <p14:creationId xmlns:p14="http://schemas.microsoft.com/office/powerpoint/2010/main" val="35631601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709" cy="68580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404010" y="290546"/>
            <a:ext cx="11398685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Managing Stress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30728" y="1537447"/>
            <a:ext cx="10384971" cy="4210210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42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Find time to play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Physical exercise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Set realistic goals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Use a support network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Keep an open mind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Know when it is time to leave</a:t>
            </a:r>
          </a:p>
        </p:txBody>
      </p:sp>
    </p:spTree>
    <p:extLst>
      <p:ext uri="{BB962C8B-B14F-4D97-AF65-F5344CB8AC3E}">
        <p14:creationId xmlns:p14="http://schemas.microsoft.com/office/powerpoint/2010/main" val="17589263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_Slide_NewBrandPur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272004C-F2D4-4046-AD16-C4F8FE24ED72}"/>
              </a:ext>
            </a:extLst>
          </p:cNvPr>
          <p:cNvSpPr txBox="1">
            <a:spLocks/>
          </p:cNvSpPr>
          <p:nvPr/>
        </p:nvSpPr>
        <p:spPr>
          <a:xfrm>
            <a:off x="976913" y="259065"/>
            <a:ext cx="10515600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What is Burnout?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5C95804-C8B2-4419-AF04-DABEBE56BF87}"/>
              </a:ext>
            </a:extLst>
          </p:cNvPr>
          <p:cNvSpPr txBox="1">
            <a:spLocks/>
          </p:cNvSpPr>
          <p:nvPr/>
        </p:nvSpPr>
        <p:spPr>
          <a:xfrm>
            <a:off x="699486" y="1010675"/>
            <a:ext cx="11216161" cy="483665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09585">
              <a:buNone/>
            </a:pPr>
            <a:endParaRPr lang="en-US" sz="1333" dirty="0">
              <a:solidFill>
                <a:prstClr val="black"/>
              </a:solidFill>
              <a:latin typeface="Arial Hebrew"/>
              <a:ea typeface="Myriad Pro" charset="0"/>
              <a:cs typeface="Arial Hebrew"/>
            </a:endParaRPr>
          </a:p>
          <a:p>
            <a:pPr marL="457189" indent="-457189" defTabSz="609585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 Hebrew"/>
                <a:ea typeface="Myriad Pro" charset="0"/>
                <a:cs typeface="Arial Hebrew"/>
              </a:rPr>
              <a:t>A syndrome expressed in three types of feelings or dimensions</a:t>
            </a:r>
          </a:p>
          <a:p>
            <a:pPr marL="1257289" lvl="2" indent="-457189" defTabSz="609585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 Hebrew"/>
                <a:ea typeface="Myriad Pro" charset="0"/>
                <a:cs typeface="Arial Hebrew"/>
              </a:rPr>
              <a:t>Exhaustion</a:t>
            </a:r>
          </a:p>
          <a:p>
            <a:pPr marL="1257289" lvl="2" indent="-457189" defTabSz="609585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 Hebrew"/>
                <a:ea typeface="Myriad Pro" charset="0"/>
                <a:cs typeface="Arial Hebrew"/>
              </a:rPr>
              <a:t>Cynicism</a:t>
            </a:r>
          </a:p>
          <a:p>
            <a:pPr marL="1257289" lvl="2" indent="-457189" defTabSz="609585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 Hebrew"/>
                <a:ea typeface="Myriad Pro" charset="0"/>
                <a:cs typeface="Arial Hebrew"/>
              </a:rPr>
              <a:t>Lack of Effectiveness (Ineffectiveness) </a:t>
            </a:r>
          </a:p>
          <a:p>
            <a:pPr marL="457189" indent="-457189" defTabSz="609585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 Hebrew"/>
                <a:ea typeface="Myriad Pro" charset="0"/>
                <a:cs typeface="Arial Hebrew"/>
              </a:rPr>
              <a:t>A psychological response to aspects of one’s daily experiences</a:t>
            </a:r>
          </a:p>
          <a:p>
            <a:pPr marL="457189" indent="-457189" defTabSz="609585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 Hebrew"/>
                <a:ea typeface="Myriad Pro" charset="0"/>
                <a:cs typeface="Arial Hebrew"/>
              </a:rPr>
              <a:t>Can happen on a wide range of activities beyond paid employment</a:t>
            </a:r>
          </a:p>
          <a:p>
            <a:pPr marL="457189" indent="-457189" defTabSz="609585">
              <a:buFont typeface="Arial" panose="020B0604020202020204" pitchFamily="34" charset="0"/>
              <a:buChar char="•"/>
            </a:pPr>
            <a:endParaRPr lang="en-US" dirty="0">
              <a:solidFill>
                <a:prstClr val="white"/>
              </a:solidFill>
              <a:latin typeface="Arial Hebrew"/>
              <a:ea typeface="Myriad Pro" charset="0"/>
              <a:cs typeface="Arial Hebrew"/>
            </a:endParaRPr>
          </a:p>
          <a:p>
            <a:pPr marL="457189" indent="-457189" defTabSz="609585">
              <a:buFont typeface="Arial" panose="020B0604020202020204" pitchFamily="34" charset="0"/>
              <a:buChar char="•"/>
            </a:pPr>
            <a:endParaRPr lang="en-US" dirty="0">
              <a:solidFill>
                <a:prstClr val="white"/>
              </a:solidFill>
              <a:latin typeface="Arial Hebrew"/>
              <a:cs typeface="Arial Hebrew"/>
            </a:endParaRPr>
          </a:p>
          <a:p>
            <a:pPr marL="457189" indent="-457189" defTabSz="609585">
              <a:buFont typeface="Wingdings" panose="05000000000000000000" pitchFamily="2" charset="2"/>
              <a:buChar char="§"/>
            </a:pPr>
            <a:endParaRPr lang="en-US" sz="1333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845743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709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AC3A83-CAE3-48DA-9F3A-1736383DF02D}"/>
              </a:ext>
            </a:extLst>
          </p:cNvPr>
          <p:cNvSpPr/>
          <p:nvPr/>
        </p:nvSpPr>
        <p:spPr>
          <a:xfrm>
            <a:off x="1193455" y="1796353"/>
            <a:ext cx="981979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609585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Have you experienced burnout in your current or past work?</a:t>
            </a:r>
            <a:br>
              <a:rPr lang="en-US" sz="3600" dirty="0">
                <a:solidFill>
                  <a:schemeClr val="bg1"/>
                </a:solidFill>
                <a:latin typeface="Arial Hebrew"/>
              </a:rPr>
            </a:br>
            <a:endParaRPr lang="en-US" sz="3600" dirty="0">
              <a:solidFill>
                <a:schemeClr val="bg1"/>
              </a:solidFill>
              <a:latin typeface="Arial Hebrew"/>
            </a:endParaRPr>
          </a:p>
          <a:p>
            <a:pPr marL="342900" indent="-342900" defTabSz="609585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What are some ways that you have sought to find a work life balance?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404010" y="290546"/>
            <a:ext cx="11398685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Think/Pair/Share</a:t>
            </a:r>
          </a:p>
        </p:txBody>
      </p:sp>
    </p:spTree>
    <p:extLst>
      <p:ext uri="{BB962C8B-B14F-4D97-AF65-F5344CB8AC3E}">
        <p14:creationId xmlns:p14="http://schemas.microsoft.com/office/powerpoint/2010/main" val="9476323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709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AC3A83-CAE3-48DA-9F3A-1736383DF02D}"/>
              </a:ext>
            </a:extLst>
          </p:cNvPr>
          <p:cNvSpPr/>
          <p:nvPr/>
        </p:nvSpPr>
        <p:spPr>
          <a:xfrm>
            <a:off x="1193455" y="1683619"/>
            <a:ext cx="981979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/>
            <a:r>
              <a:rPr lang="en-US" sz="3600" dirty="0">
                <a:solidFill>
                  <a:schemeClr val="bg1"/>
                </a:solidFill>
                <a:latin typeface="Arial Hebrew"/>
              </a:rPr>
              <a:t>Contact Us!</a:t>
            </a:r>
          </a:p>
          <a:p>
            <a:pPr defTabSz="609585"/>
            <a:endParaRPr lang="en-US" sz="3600" dirty="0">
              <a:solidFill>
                <a:schemeClr val="bg1"/>
              </a:solidFill>
              <a:latin typeface="Arial Hebrew"/>
            </a:endParaRPr>
          </a:p>
          <a:p>
            <a:pPr defTabSz="609585"/>
            <a:r>
              <a:rPr lang="en-US" sz="3600" dirty="0">
                <a:solidFill>
                  <a:schemeClr val="bg1"/>
                </a:solidFill>
                <a:latin typeface="Arial Hebrew"/>
              </a:rPr>
              <a:t>M</a:t>
            </a:r>
            <a:r>
              <a:rPr lang="en-US" sz="3600" dirty="0">
                <a:solidFill>
                  <a:prstClr val="white"/>
                </a:solidFill>
                <a:latin typeface="Arial Hebrew"/>
              </a:rPr>
              <a:t>ó</a:t>
            </a:r>
            <a:r>
              <a:rPr lang="en-US" sz="3600" dirty="0">
                <a:solidFill>
                  <a:schemeClr val="bg1"/>
                </a:solidFill>
                <a:latin typeface="Arial Hebrew"/>
              </a:rPr>
              <a:t>nica Col</a:t>
            </a:r>
            <a:r>
              <a:rPr lang="en-US" sz="3600" dirty="0">
                <a:solidFill>
                  <a:prstClr val="white"/>
                </a:solidFill>
                <a:latin typeface="Arial Hebrew"/>
              </a:rPr>
              <a:t>ó</a:t>
            </a:r>
            <a:r>
              <a:rPr lang="en-US" sz="3600" dirty="0">
                <a:solidFill>
                  <a:schemeClr val="bg1"/>
                </a:solidFill>
                <a:latin typeface="Arial Hebrew"/>
              </a:rPr>
              <a:t>n-Aguirre</a:t>
            </a:r>
          </a:p>
          <a:p>
            <a:pPr defTabSz="609585"/>
            <a:r>
              <a:rPr lang="en-US" sz="3600" dirty="0">
                <a:solidFill>
                  <a:schemeClr val="bg1"/>
                </a:solidFill>
                <a:latin typeface="Arial Hebrew"/>
                <a:hlinkClick r:id="rId3"/>
              </a:rPr>
              <a:t>colonaguirrem17@ecu.edu</a:t>
            </a:r>
            <a:endParaRPr lang="en-US" sz="3600" dirty="0">
              <a:solidFill>
                <a:schemeClr val="bg1"/>
              </a:solidFill>
              <a:latin typeface="Arial Hebrew"/>
            </a:endParaRPr>
          </a:p>
          <a:p>
            <a:pPr defTabSz="609585"/>
            <a:endParaRPr lang="en-US" sz="3600" dirty="0">
              <a:solidFill>
                <a:schemeClr val="bg1"/>
              </a:solidFill>
              <a:latin typeface="Arial Hebrew"/>
            </a:endParaRPr>
          </a:p>
          <a:p>
            <a:pPr defTabSz="609585"/>
            <a:r>
              <a:rPr lang="en-US" sz="3600" dirty="0">
                <a:solidFill>
                  <a:schemeClr val="bg1"/>
                </a:solidFill>
                <a:latin typeface="Arial Hebrew"/>
              </a:rPr>
              <a:t>Katy Webb</a:t>
            </a:r>
          </a:p>
          <a:p>
            <a:pPr defTabSz="609585"/>
            <a:r>
              <a:rPr lang="en-US" sz="3600" dirty="0">
                <a:solidFill>
                  <a:schemeClr val="bg1"/>
                </a:solidFill>
                <a:latin typeface="Arial Hebrew"/>
                <a:hlinkClick r:id="rId4"/>
              </a:rPr>
              <a:t>kavanaghk@ecu.edu</a:t>
            </a:r>
            <a:r>
              <a:rPr lang="en-US" sz="3600" dirty="0">
                <a:solidFill>
                  <a:schemeClr val="bg1"/>
                </a:solidFill>
                <a:latin typeface="Arial Hebrew"/>
              </a:rPr>
              <a:t>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404010" y="290546"/>
            <a:ext cx="11398685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147206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04" y="0"/>
            <a:ext cx="12206709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AC3A83-CAE3-48DA-9F3A-1736383DF02D}"/>
              </a:ext>
            </a:extLst>
          </p:cNvPr>
          <p:cNvSpPr/>
          <p:nvPr/>
        </p:nvSpPr>
        <p:spPr>
          <a:xfrm>
            <a:off x="779297" y="1228397"/>
            <a:ext cx="1084217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defTabSz="609585">
              <a:spcAft>
                <a:spcPts val="1800"/>
              </a:spcAft>
            </a:pPr>
            <a:r>
              <a:rPr lang="en-US" sz="2000" dirty="0">
                <a:solidFill>
                  <a:schemeClr val="bg1"/>
                </a:solidFill>
                <a:latin typeface="Arial Hebrew"/>
              </a:rPr>
              <a:t>Cherniss, C. (1980). </a:t>
            </a:r>
            <a:r>
              <a:rPr lang="en-US" sz="2000" i="1" dirty="0">
                <a:solidFill>
                  <a:schemeClr val="bg1"/>
                </a:solidFill>
                <a:latin typeface="Arial Hebrew"/>
              </a:rPr>
              <a:t>Professional burnout in human service organizations</a:t>
            </a:r>
            <a:r>
              <a:rPr lang="en-US" sz="2000" dirty="0">
                <a:solidFill>
                  <a:schemeClr val="bg1"/>
                </a:solidFill>
                <a:latin typeface="Arial Hebrew"/>
              </a:rPr>
              <a:t>. New York, NY: Praeger Publishers.</a:t>
            </a:r>
          </a:p>
          <a:p>
            <a:pPr marL="457200" indent="-457200" defTabSz="609585">
              <a:spcAft>
                <a:spcPts val="1800"/>
              </a:spcAft>
            </a:pPr>
            <a:r>
              <a:rPr lang="en-US" sz="2000" dirty="0">
                <a:solidFill>
                  <a:schemeClr val="bg1"/>
                </a:solidFill>
                <a:latin typeface="Arial Hebrew"/>
              </a:rPr>
              <a:t>Cherniss, C. (1995). </a:t>
            </a:r>
            <a:r>
              <a:rPr lang="en-US" sz="2000" i="1" dirty="0">
                <a:solidFill>
                  <a:schemeClr val="bg1"/>
                </a:solidFill>
                <a:latin typeface="Arial Hebrew"/>
              </a:rPr>
              <a:t>Beyond burnout: Helping teachers, nurses, therapists, and Lawyers recover from stress and disillusionment</a:t>
            </a:r>
            <a:r>
              <a:rPr lang="en-US" sz="2000" dirty="0">
                <a:solidFill>
                  <a:schemeClr val="bg1"/>
                </a:solidFill>
                <a:latin typeface="Arial Hebrew"/>
              </a:rPr>
              <a:t>. New York, NY: Routledge.</a:t>
            </a:r>
          </a:p>
          <a:p>
            <a:pPr marL="457200" indent="-457200" defTabSz="609585">
              <a:spcAft>
                <a:spcPts val="1800"/>
              </a:spcAft>
            </a:pPr>
            <a:r>
              <a:rPr lang="en-US" sz="2000" dirty="0">
                <a:solidFill>
                  <a:schemeClr val="bg1"/>
                </a:solidFill>
                <a:latin typeface="Arial Hebrew"/>
              </a:rPr>
              <a:t>Maslach, C., &amp; Leiter, M. P. (1997). </a:t>
            </a:r>
            <a:r>
              <a:rPr lang="en-US" sz="2000" i="1" dirty="0">
                <a:solidFill>
                  <a:schemeClr val="bg1"/>
                </a:solidFill>
                <a:latin typeface="Arial Hebrew"/>
              </a:rPr>
              <a:t>The truth about burnout: How organizations cause personal stress and what to do about it</a:t>
            </a:r>
            <a:r>
              <a:rPr lang="en-US" sz="2000" dirty="0">
                <a:solidFill>
                  <a:schemeClr val="bg1"/>
                </a:solidFill>
                <a:latin typeface="Arial Hebrew"/>
              </a:rPr>
              <a:t>. San Francisco, CA: Jossey-Bass.</a:t>
            </a:r>
          </a:p>
          <a:p>
            <a:pPr marL="457200" indent="-457200" defTabSz="609585">
              <a:spcAft>
                <a:spcPts val="1800"/>
              </a:spcAft>
            </a:pPr>
            <a:r>
              <a:rPr lang="en-US" sz="2000" dirty="0">
                <a:solidFill>
                  <a:schemeClr val="bg1"/>
                </a:solidFill>
                <a:latin typeface="Arial Hebrew"/>
              </a:rPr>
              <a:t>Philipp, A., &amp; Schüpbach, H. (2009). Influence of emotional labor in demanding classroom situations on health and well-being of teachers. In Schwartzhoffer, R. V. (Ed.). </a:t>
            </a:r>
            <a:r>
              <a:rPr lang="en-US" sz="2000" i="1" dirty="0">
                <a:solidFill>
                  <a:schemeClr val="bg1"/>
                </a:solidFill>
                <a:latin typeface="Arial Hebrew"/>
              </a:rPr>
              <a:t>Psychology of burnout: Predictors and coping mechanisms</a:t>
            </a:r>
            <a:r>
              <a:rPr lang="en-US" sz="2000" dirty="0">
                <a:solidFill>
                  <a:schemeClr val="bg1"/>
                </a:solidFill>
                <a:latin typeface="Arial Hebrew"/>
              </a:rPr>
              <a:t>. New York, Y: Nova Science Publishers.</a:t>
            </a:r>
          </a:p>
          <a:p>
            <a:pPr marL="457200" indent="-457200" defTabSz="609585">
              <a:spcAft>
                <a:spcPts val="1800"/>
              </a:spcAft>
            </a:pPr>
            <a:r>
              <a:rPr lang="en-US" sz="2000" dirty="0">
                <a:solidFill>
                  <a:schemeClr val="bg1"/>
                </a:solidFill>
                <a:latin typeface="Arial Hebrew"/>
              </a:rPr>
              <a:t>Sheesley, D. F. (2001). Burnout and the academic teaching librarian: An examination of the problem and suggested solutions. </a:t>
            </a:r>
            <a:r>
              <a:rPr lang="en-US" sz="2000" i="1" dirty="0">
                <a:solidFill>
                  <a:schemeClr val="bg1"/>
                </a:solidFill>
                <a:latin typeface="Arial Hebrew"/>
              </a:rPr>
              <a:t>The Journal of Academic Librarianship</a:t>
            </a:r>
            <a:r>
              <a:rPr lang="en-US" sz="2000" dirty="0">
                <a:solidFill>
                  <a:schemeClr val="bg1"/>
                </a:solidFill>
                <a:latin typeface="Arial Hebrew"/>
              </a:rPr>
              <a:t>, </a:t>
            </a:r>
            <a:r>
              <a:rPr lang="en-US" sz="2000" i="1" dirty="0">
                <a:solidFill>
                  <a:schemeClr val="bg1"/>
                </a:solidFill>
                <a:latin typeface="Arial Hebrew"/>
              </a:rPr>
              <a:t>27</a:t>
            </a:r>
            <a:r>
              <a:rPr lang="en-US" sz="2000" dirty="0">
                <a:solidFill>
                  <a:schemeClr val="bg1"/>
                </a:solidFill>
                <a:latin typeface="Arial Hebrew"/>
              </a:rPr>
              <a:t>(6), 447-451.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404010" y="290546"/>
            <a:ext cx="11398685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1372662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PT_Slide_NewBrandPur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272004C-F2D4-4046-AD16-C4F8FE24ED72}"/>
              </a:ext>
            </a:extLst>
          </p:cNvPr>
          <p:cNvSpPr txBox="1">
            <a:spLocks/>
          </p:cNvSpPr>
          <p:nvPr/>
        </p:nvSpPr>
        <p:spPr>
          <a:xfrm>
            <a:off x="976913" y="259065"/>
            <a:ext cx="10515600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What is Burnout?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45C95804-C8B2-4419-AF04-DABEBE56BF87}"/>
              </a:ext>
            </a:extLst>
          </p:cNvPr>
          <p:cNvSpPr txBox="1">
            <a:spLocks/>
          </p:cNvSpPr>
          <p:nvPr/>
        </p:nvSpPr>
        <p:spPr>
          <a:xfrm>
            <a:off x="726380" y="1369263"/>
            <a:ext cx="11216161" cy="4421937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09585">
              <a:buNone/>
            </a:pPr>
            <a:endParaRPr lang="en-US" sz="1333" dirty="0">
              <a:solidFill>
                <a:prstClr val="black"/>
              </a:solidFill>
              <a:latin typeface="Arial Hebrew"/>
              <a:ea typeface="Myriad Pro" charset="0"/>
              <a:cs typeface="Arial Hebrew"/>
            </a:endParaRPr>
          </a:p>
          <a:p>
            <a:pPr marL="457189" indent="-457189" defTabSz="60958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 Hebrew"/>
                <a:ea typeface="Myriad Pro" charset="0"/>
                <a:cs typeface="Arial Hebrew"/>
              </a:rPr>
              <a:t>Change in attitude and behavior in response to a demanding, frustrating, unrewarding work experience</a:t>
            </a:r>
            <a:br>
              <a:rPr lang="en-US" dirty="0">
                <a:solidFill>
                  <a:prstClr val="white"/>
                </a:solidFill>
                <a:latin typeface="Arial Hebrew"/>
                <a:ea typeface="Myriad Pro" charset="0"/>
                <a:cs typeface="Arial Hebrew"/>
              </a:rPr>
            </a:br>
            <a:endParaRPr lang="en-US" dirty="0">
              <a:solidFill>
                <a:prstClr val="white"/>
              </a:solidFill>
              <a:latin typeface="Arial Hebrew"/>
              <a:ea typeface="Myriad Pro" charset="0"/>
              <a:cs typeface="Arial Hebrew"/>
            </a:endParaRPr>
          </a:p>
          <a:p>
            <a:pPr marL="457189" indent="-457189" defTabSz="60958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 Hebrew"/>
                <a:ea typeface="Myriad Pro" charset="0"/>
                <a:cs typeface="Arial Hebrew"/>
              </a:rPr>
              <a:t>Burnout is characterized by an imbalance of the social environment in which people work </a:t>
            </a:r>
            <a:r>
              <a:rPr lang="en-US" sz="2800" dirty="0">
                <a:solidFill>
                  <a:prstClr val="white"/>
                </a:solidFill>
                <a:latin typeface="Arial Hebrew"/>
                <a:ea typeface="Myriad Pro" charset="0"/>
                <a:cs typeface="Arial Hebrew"/>
              </a:rPr>
              <a:t>(Maslach &amp; Leiter, 1997)</a:t>
            </a:r>
            <a:endParaRPr lang="en-US" dirty="0">
              <a:solidFill>
                <a:prstClr val="white"/>
              </a:solidFill>
              <a:latin typeface="Arial Hebrew"/>
              <a:ea typeface="Myriad Pro" charset="0"/>
              <a:cs typeface="Arial Hebrew"/>
            </a:endParaRPr>
          </a:p>
          <a:p>
            <a:pPr marL="857239" lvl="1" indent="-457189" defTabSz="60958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 Hebrew"/>
                <a:ea typeface="Myriad Pro" charset="0"/>
                <a:cs typeface="Arial Hebrew"/>
              </a:rPr>
              <a:t>Main source lies in the mismatch between the nature of the job and the nature of the person performing that job</a:t>
            </a:r>
            <a:br>
              <a:rPr lang="en-US" dirty="0">
                <a:solidFill>
                  <a:prstClr val="white"/>
                </a:solidFill>
                <a:latin typeface="Arial Hebrew"/>
                <a:ea typeface="Myriad Pro" charset="0"/>
                <a:cs typeface="Arial Hebrew"/>
              </a:rPr>
            </a:br>
            <a:endParaRPr lang="en-US" dirty="0">
              <a:solidFill>
                <a:prstClr val="white"/>
              </a:solidFill>
              <a:latin typeface="Arial Hebrew"/>
              <a:ea typeface="Myriad Pro" charset="0"/>
              <a:cs typeface="Arial Hebrew"/>
            </a:endParaRPr>
          </a:p>
          <a:p>
            <a:pPr marL="457189" indent="-457189" defTabSz="609585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white"/>
                </a:solidFill>
                <a:latin typeface="Arial Hebrew"/>
                <a:cs typeface="Arial Hebrew"/>
              </a:rPr>
              <a:t>Should not be confused with work stress or fatigue</a:t>
            </a:r>
          </a:p>
          <a:p>
            <a:pPr marL="457189" indent="-457189" defTabSz="609585">
              <a:buFont typeface="Wingdings" panose="05000000000000000000" pitchFamily="2" charset="2"/>
              <a:buChar char="§"/>
            </a:pPr>
            <a:endParaRPr lang="en-US" sz="1333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0043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709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AC3A83-CAE3-48DA-9F3A-1736383DF02D}"/>
              </a:ext>
            </a:extLst>
          </p:cNvPr>
          <p:cNvSpPr/>
          <p:nvPr/>
        </p:nvSpPr>
        <p:spPr>
          <a:xfrm>
            <a:off x="1193457" y="2228292"/>
            <a:ext cx="9819793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609585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 Hebrew"/>
              </a:rPr>
              <a:t>Library profession has historically been perceived by people on the outside as one that carries low levels of stress (Sheesley, 2001)</a:t>
            </a:r>
            <a:br>
              <a:rPr lang="en-US" sz="3200" dirty="0">
                <a:solidFill>
                  <a:schemeClr val="bg1"/>
                </a:solidFill>
                <a:latin typeface="Arial Hebrew"/>
              </a:rPr>
            </a:br>
            <a:endParaRPr lang="en-US" sz="3200" dirty="0">
              <a:solidFill>
                <a:schemeClr val="bg1"/>
              </a:solidFill>
              <a:latin typeface="Arial Hebrew"/>
            </a:endParaRPr>
          </a:p>
          <a:p>
            <a:pPr marL="800100" lvl="1" indent="-342900" defTabSz="609585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 Hebrew"/>
              </a:rPr>
              <a:t>Despite this, studies indicate academic librarians experience burnout (Affleck, 1996; Shupe, Wambaugh &amp; Bramble, 2015; Nardine, 2019)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501041" y="145273"/>
            <a:ext cx="11398685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Burnout Among Librarians and Academics</a:t>
            </a:r>
          </a:p>
        </p:txBody>
      </p:sp>
    </p:spTree>
    <p:extLst>
      <p:ext uri="{BB962C8B-B14F-4D97-AF65-F5344CB8AC3E}">
        <p14:creationId xmlns:p14="http://schemas.microsoft.com/office/powerpoint/2010/main" val="2579134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709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AC3A83-CAE3-48DA-9F3A-1736383DF02D}"/>
              </a:ext>
            </a:extLst>
          </p:cNvPr>
          <p:cNvSpPr/>
          <p:nvPr/>
        </p:nvSpPr>
        <p:spPr>
          <a:xfrm>
            <a:off x="1080411" y="1415088"/>
            <a:ext cx="1059384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defTabSz="609585">
              <a:buFont typeface="Arial" panose="020B0604020202020204" pitchFamily="34" charset="0"/>
              <a:buChar char="•"/>
            </a:pPr>
            <a:r>
              <a:rPr lang="en-US" sz="3200" b="1" i="1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  <a:t>Do academic librarians experience burnout?</a:t>
            </a:r>
            <a:br>
              <a:rPr lang="en-US" sz="3200" b="1" i="1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</a:br>
            <a:endParaRPr lang="en-US" sz="3200" b="1" i="1" dirty="0">
              <a:solidFill>
                <a:prstClr val="white"/>
              </a:solidFill>
              <a:latin typeface="Arial Hebrew"/>
              <a:cs typeface="Arial" panose="020B0604020202020204" pitchFamily="34" charset="0"/>
            </a:endParaRPr>
          </a:p>
          <a:p>
            <a:pPr marL="380990" indent="-380990" defTabSz="609585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  <a:t>Is there a relationship between the level of burnout and the type work performed in the library?</a:t>
            </a:r>
            <a:br>
              <a:rPr lang="en-US" sz="3200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</a:br>
            <a:endParaRPr lang="en-US" sz="3200" dirty="0">
              <a:solidFill>
                <a:prstClr val="white"/>
              </a:solidFill>
              <a:latin typeface="Arial Hebrew"/>
              <a:cs typeface="Arial" panose="020B0604020202020204" pitchFamily="34" charset="0"/>
            </a:endParaRPr>
          </a:p>
          <a:p>
            <a:pPr marL="380990" indent="-380990" defTabSz="609585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  <a:t>Is there a relationship between burnout and independent variables including: gender, race, sexual orientation or family situation?</a:t>
            </a:r>
          </a:p>
          <a:p>
            <a:pPr defTabSz="609585"/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1553251" y="145273"/>
            <a:ext cx="9085499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Research Questions</a:t>
            </a:r>
          </a:p>
        </p:txBody>
      </p:sp>
    </p:spTree>
    <p:extLst>
      <p:ext uri="{BB962C8B-B14F-4D97-AF65-F5344CB8AC3E}">
        <p14:creationId xmlns:p14="http://schemas.microsoft.com/office/powerpoint/2010/main" val="3532488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709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AC3A83-CAE3-48DA-9F3A-1736383DF02D}"/>
              </a:ext>
            </a:extLst>
          </p:cNvPr>
          <p:cNvSpPr/>
          <p:nvPr/>
        </p:nvSpPr>
        <p:spPr>
          <a:xfrm>
            <a:off x="1080411" y="1415088"/>
            <a:ext cx="10856893" cy="606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defTabSz="609585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  <a:t>Survey based on Maslach Burnout Inventory</a:t>
            </a:r>
            <a:br>
              <a:rPr lang="en-US" sz="3600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</a:br>
            <a:endParaRPr lang="en-US" sz="3600" dirty="0">
              <a:solidFill>
                <a:prstClr val="white"/>
              </a:solidFill>
              <a:latin typeface="Arial Hebrew"/>
              <a:cs typeface="Arial" panose="020B0604020202020204" pitchFamily="34" charset="0"/>
            </a:endParaRPr>
          </a:p>
          <a:p>
            <a:pPr marL="380990" indent="-380990" defTabSz="609585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  <a:t>Additional demographic questions added</a:t>
            </a:r>
            <a:br>
              <a:rPr lang="en-US" sz="3600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</a:br>
            <a:endParaRPr lang="en-US" sz="3600" dirty="0">
              <a:solidFill>
                <a:prstClr val="white"/>
              </a:solidFill>
              <a:latin typeface="Arial Hebrew"/>
              <a:cs typeface="Arial" panose="020B0604020202020204" pitchFamily="34" charset="0"/>
            </a:endParaRPr>
          </a:p>
          <a:p>
            <a:pPr marL="380990" indent="-380990" defTabSz="609585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  <a:t>Sent to ASERL schools (academic libraries in the Southeast US). Sent to 1769 librarians; completed by 614 librarians, 526 fully completed surveys</a:t>
            </a:r>
          </a:p>
          <a:p>
            <a:pPr defTabSz="609585">
              <a:lnSpc>
                <a:spcPct val="150000"/>
              </a:lnSpc>
            </a:pPr>
            <a:endParaRPr lang="en-US" sz="3733" dirty="0">
              <a:solidFill>
                <a:prstClr val="white"/>
              </a:solidFill>
              <a:latin typeface="Arial Hebrew"/>
              <a:cs typeface="Arial" panose="020B0604020202020204" pitchFamily="34" charset="0"/>
            </a:endParaRPr>
          </a:p>
          <a:p>
            <a:pPr marL="380990" indent="-380990" defTabSz="609585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733" dirty="0">
              <a:solidFill>
                <a:prstClr val="white"/>
              </a:solidFill>
              <a:latin typeface="Arial Hebrew"/>
              <a:cs typeface="Arial" panose="020B0604020202020204" pitchFamily="34" charset="0"/>
            </a:endParaRPr>
          </a:p>
          <a:p>
            <a:pPr defTabSz="609585"/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1553251" y="145273"/>
            <a:ext cx="9085499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Research Study: Method</a:t>
            </a:r>
          </a:p>
        </p:txBody>
      </p:sp>
    </p:spTree>
    <p:extLst>
      <p:ext uri="{BB962C8B-B14F-4D97-AF65-F5344CB8AC3E}">
        <p14:creationId xmlns:p14="http://schemas.microsoft.com/office/powerpoint/2010/main" val="42040391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709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AC3A83-CAE3-48DA-9F3A-1736383DF02D}"/>
              </a:ext>
            </a:extLst>
          </p:cNvPr>
          <p:cNvSpPr/>
          <p:nvPr/>
        </p:nvSpPr>
        <p:spPr>
          <a:xfrm>
            <a:off x="821059" y="1351456"/>
            <a:ext cx="10564586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defTabSz="60958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 Hebrew"/>
              </a:rPr>
              <a:t>Do you teach any credit-bearing, semester long courses?</a:t>
            </a:r>
          </a:p>
          <a:p>
            <a:pPr marL="342900" indent="-342900" defTabSz="60958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 Hebrew"/>
              </a:rPr>
              <a:t>Number of professional committees</a:t>
            </a:r>
          </a:p>
          <a:p>
            <a:pPr marL="342900" indent="-342900" defTabSz="60958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 Hebrew"/>
              </a:rPr>
              <a:t>Sex</a:t>
            </a:r>
          </a:p>
          <a:p>
            <a:pPr marL="342900" indent="-342900" defTabSz="60958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 Hebrew"/>
              </a:rPr>
              <a:t>LGBTQIA+ status</a:t>
            </a:r>
          </a:p>
          <a:p>
            <a:pPr marL="342900" indent="-342900" defTabSz="60958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 Hebrew"/>
              </a:rPr>
              <a:t>Marital status</a:t>
            </a:r>
          </a:p>
          <a:p>
            <a:pPr marL="342900" indent="-342900" defTabSz="60958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 Hebrew"/>
              </a:rPr>
              <a:t>Number of children</a:t>
            </a:r>
          </a:p>
          <a:p>
            <a:pPr marL="342900" indent="-342900" defTabSz="60958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bg1"/>
                </a:solidFill>
                <a:latin typeface="Arial Hebrew"/>
              </a:rPr>
              <a:t>Race or ethnic group affiliation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404010" y="290546"/>
            <a:ext cx="11398685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Other Questions Asked</a:t>
            </a:r>
          </a:p>
        </p:txBody>
      </p:sp>
    </p:spTree>
    <p:extLst>
      <p:ext uri="{BB962C8B-B14F-4D97-AF65-F5344CB8AC3E}">
        <p14:creationId xmlns:p14="http://schemas.microsoft.com/office/powerpoint/2010/main" val="26237850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06709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AC3A83-CAE3-48DA-9F3A-1736383DF02D}"/>
              </a:ext>
            </a:extLst>
          </p:cNvPr>
          <p:cNvSpPr/>
          <p:nvPr/>
        </p:nvSpPr>
        <p:spPr>
          <a:xfrm>
            <a:off x="1022746" y="1143239"/>
            <a:ext cx="1085689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0990" indent="-380990" defTabSz="609585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  <a:t>Maslach Burnout Inventory (MBI)</a:t>
            </a:r>
            <a:br>
              <a:rPr lang="en-US" sz="3200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</a:br>
            <a:endParaRPr lang="en-US" sz="3200" dirty="0">
              <a:solidFill>
                <a:prstClr val="white"/>
              </a:solidFill>
              <a:latin typeface="Arial Hebrew"/>
              <a:cs typeface="Arial" panose="020B0604020202020204" pitchFamily="34" charset="0"/>
            </a:endParaRPr>
          </a:p>
          <a:p>
            <a:pPr marL="380990" indent="-380990" defTabSz="609585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  <a:t>Version Used: MBI General Survey</a:t>
            </a:r>
            <a:br>
              <a:rPr lang="en-US" sz="3200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</a:br>
            <a:endParaRPr lang="en-US" sz="3200" dirty="0">
              <a:solidFill>
                <a:prstClr val="white"/>
              </a:solidFill>
              <a:latin typeface="Arial Hebrew"/>
              <a:cs typeface="Arial" panose="020B0604020202020204" pitchFamily="34" charset="0"/>
            </a:endParaRPr>
          </a:p>
          <a:p>
            <a:pPr marL="380990" indent="-380990" defTabSz="609585"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  <a:t>Inventory treats burnout as a </a:t>
            </a:r>
            <a:r>
              <a:rPr lang="en-US" sz="3200" i="1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  <a:t>continuous variable</a:t>
            </a:r>
          </a:p>
          <a:p>
            <a:pPr marL="838190" lvl="1" indent="-380990" defTabSz="609585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  <a:t>Expressed feeling goes from low to moderate to high degrees</a:t>
            </a:r>
            <a:br>
              <a:rPr lang="en-US" sz="1400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</a:br>
            <a:endParaRPr lang="en-US" sz="1400" dirty="0">
              <a:solidFill>
                <a:prstClr val="white"/>
              </a:solidFill>
              <a:latin typeface="Arial Hebrew"/>
              <a:cs typeface="Arial" panose="020B0604020202020204" pitchFamily="34" charset="0"/>
            </a:endParaRPr>
          </a:p>
          <a:p>
            <a:pPr marL="838190" lvl="1" indent="-380990" defTabSz="609585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prstClr val="white"/>
                </a:solidFill>
                <a:latin typeface="Arial Hebrew"/>
                <a:cs typeface="Arial" panose="020B0604020202020204" pitchFamily="34" charset="0"/>
              </a:rPr>
              <a:t>As opposed to either present or absent (i.e. dichotomous variable)</a:t>
            </a:r>
          </a:p>
          <a:p>
            <a:pPr defTabSz="609585">
              <a:lnSpc>
                <a:spcPct val="150000"/>
              </a:lnSpc>
            </a:pPr>
            <a:endParaRPr lang="en-US" sz="3600" dirty="0">
              <a:solidFill>
                <a:prstClr val="white"/>
              </a:solidFill>
              <a:latin typeface="Arial Hebrew"/>
              <a:cs typeface="Arial" panose="020B0604020202020204" pitchFamily="34" charset="0"/>
            </a:endParaRPr>
          </a:p>
          <a:p>
            <a:pPr marL="380990" indent="-380990" defTabSz="609585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3600" dirty="0">
              <a:solidFill>
                <a:prstClr val="white"/>
              </a:solidFill>
              <a:latin typeface="Arial Hebrew"/>
              <a:cs typeface="Arial" panose="020B0604020202020204" pitchFamily="34" charset="0"/>
            </a:endParaRPr>
          </a:p>
          <a:p>
            <a:pPr defTabSz="609585"/>
            <a:endParaRPr lang="en-US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1553251" y="145273"/>
            <a:ext cx="9085499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Research Study: Method</a:t>
            </a:r>
          </a:p>
        </p:txBody>
      </p:sp>
    </p:spTree>
    <p:extLst>
      <p:ext uri="{BB962C8B-B14F-4D97-AF65-F5344CB8AC3E}">
        <p14:creationId xmlns:p14="http://schemas.microsoft.com/office/powerpoint/2010/main" val="24203041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PT_Slide_NewBrandPurp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709" y="0"/>
            <a:ext cx="12206709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AAC3A83-CAE3-48DA-9F3A-1736383DF02D}"/>
              </a:ext>
            </a:extLst>
          </p:cNvPr>
          <p:cNvSpPr/>
          <p:nvPr/>
        </p:nvSpPr>
        <p:spPr>
          <a:xfrm>
            <a:off x="682927" y="1327601"/>
            <a:ext cx="1081143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defTabSz="609585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Feel drained, used up and unable to unwind and recover</a:t>
            </a:r>
            <a:br>
              <a:rPr lang="en-US" sz="3600" dirty="0">
                <a:solidFill>
                  <a:schemeClr val="bg1"/>
                </a:solidFill>
                <a:latin typeface="Arial Hebrew"/>
              </a:rPr>
            </a:br>
            <a:endParaRPr lang="en-US" sz="3600" dirty="0">
              <a:solidFill>
                <a:schemeClr val="bg1"/>
              </a:solidFill>
              <a:latin typeface="Arial Hebrew"/>
            </a:endParaRPr>
          </a:p>
          <a:p>
            <a:pPr marL="800100" lvl="1" indent="-342900" defTabSz="609585"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bg1"/>
                </a:solidFill>
                <a:latin typeface="Arial Hebrew"/>
              </a:rPr>
              <a:t>Lack of energy to face another project or person</a:t>
            </a:r>
            <a:br>
              <a:rPr lang="en-US" sz="3600" dirty="0">
                <a:solidFill>
                  <a:schemeClr val="bg1"/>
                </a:solidFill>
                <a:latin typeface="Arial Hebrew"/>
              </a:rPr>
            </a:br>
            <a:endParaRPr lang="en-US" sz="3600" dirty="0">
              <a:solidFill>
                <a:schemeClr val="bg1"/>
              </a:solidFill>
              <a:latin typeface="Arial Hebrew"/>
            </a:endParaRPr>
          </a:p>
          <a:p>
            <a:pPr marL="800100" lvl="1" indent="-342900" defTabSz="609585">
              <a:buFont typeface="Arial" panose="020B0604020202020204" pitchFamily="34" charset="0"/>
              <a:buChar char="•"/>
            </a:pPr>
            <a:r>
              <a:rPr lang="en-US" sz="3600" i="1" dirty="0">
                <a:solidFill>
                  <a:schemeClr val="bg1"/>
                </a:solidFill>
                <a:latin typeface="Arial Hebrew"/>
              </a:rPr>
              <a:t>Questions focus on how often people feel tired at various points of the day and ability to deal with new problems at work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AD8AB05-C37C-43BB-A358-8D92E027E0DE}"/>
              </a:ext>
            </a:extLst>
          </p:cNvPr>
          <p:cNvSpPr txBox="1">
            <a:spLocks/>
          </p:cNvSpPr>
          <p:nvPr/>
        </p:nvSpPr>
        <p:spPr>
          <a:xfrm>
            <a:off x="404010" y="290546"/>
            <a:ext cx="11398685" cy="176741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09585"/>
            <a:r>
              <a:rPr lang="en-US" sz="4800" b="1" dirty="0">
                <a:solidFill>
                  <a:prstClr val="white"/>
                </a:solidFill>
                <a:latin typeface="Myriad Pro" charset="0"/>
                <a:ea typeface="Myriad Pro" charset="0"/>
                <a:cs typeface="Myriad Pro" charset="0"/>
              </a:rPr>
              <a:t>MBI - Exhaustion</a:t>
            </a:r>
          </a:p>
        </p:txBody>
      </p:sp>
    </p:spTree>
    <p:extLst>
      <p:ext uri="{BB962C8B-B14F-4D97-AF65-F5344CB8AC3E}">
        <p14:creationId xmlns:p14="http://schemas.microsoft.com/office/powerpoint/2010/main" val="37839776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TM03457452[[fn=Celestial]]</Template>
  <TotalTime>4103</TotalTime>
  <Words>745</Words>
  <Application>Microsoft Office PowerPoint</Application>
  <PresentationFormat>Widescreen</PresentationFormat>
  <Paragraphs>182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Arial Bold</vt:lpstr>
      <vt:lpstr>Arial Hebrew</vt:lpstr>
      <vt:lpstr>Calibri</vt:lpstr>
      <vt:lpstr>Garamond</vt:lpstr>
      <vt:lpstr>Myriad Pro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 expections</dc:title>
  <dc:creator>Kristin Molnar</dc:creator>
  <cp:lastModifiedBy>Bright, Kawanna Michelle</cp:lastModifiedBy>
  <cp:revision>88</cp:revision>
  <dcterms:created xsi:type="dcterms:W3CDTF">2018-11-28T22:37:19Z</dcterms:created>
  <dcterms:modified xsi:type="dcterms:W3CDTF">2019-10-16T18:53:40Z</dcterms:modified>
</cp:coreProperties>
</file>