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1.xml" ContentType="application/vnd.openxmlformats-officedocument.themeOverride+xml"/>
  <Override PartName="/ppt/notesSlides/notesSlide8.xml" ContentType="application/vnd.openxmlformats-officedocument.presentationml.notesSlide+xml"/>
  <Override PartName="/ppt/theme/themeOverride2.xml" ContentType="application/vnd.openxmlformats-officedocument.themeOverride+xml"/>
  <Override PartName="/ppt/notesSlides/notesSlide9.xml" ContentType="application/vnd.openxmlformats-officedocument.presentationml.notesSlide+xml"/>
  <Override PartName="/ppt/theme/themeOverride3.xml" ContentType="application/vnd.openxmlformats-officedocument.themeOverride+xml"/>
  <Override PartName="/ppt/notesSlides/notesSlide10.xml" ContentType="application/vnd.openxmlformats-officedocument.presentationml.notesSlide+xml"/>
  <Override PartName="/ppt/theme/themeOverride4.xml" ContentType="application/vnd.openxmlformats-officedocument.themeOverride+xml"/>
  <Override PartName="/ppt/notesSlides/notesSlide11.xml" ContentType="application/vnd.openxmlformats-officedocument.presentationml.notesSlide+xml"/>
  <Override PartName="/ppt/theme/themeOverride5.xml" ContentType="application/vnd.openxmlformats-officedocument.themeOverride+xml"/>
  <Override PartName="/ppt/notesSlides/notesSlide12.xml" ContentType="application/vnd.openxmlformats-officedocument.presentationml.notesSlide+xml"/>
  <Override PartName="/ppt/theme/themeOverride6.xml" ContentType="application/vnd.openxmlformats-officedocument.themeOverride+xml"/>
  <Override PartName="/ppt/notesSlides/notesSlide13.xml" ContentType="application/vnd.openxmlformats-officedocument.presentationml.notesSlide+xml"/>
  <Override PartName="/ppt/theme/themeOverride7.xml" ContentType="application/vnd.openxmlformats-officedocument.themeOverride+xml"/>
  <Override PartName="/ppt/notesSlides/notesSlide14.xml" ContentType="application/vnd.openxmlformats-officedocument.presentationml.notesSlide+xml"/>
  <Override PartName="/ppt/theme/themeOverride8.xml" ContentType="application/vnd.openxmlformats-officedocument.themeOverride+xml"/>
  <Override PartName="/ppt/notesSlides/notesSlide15.xml" ContentType="application/vnd.openxmlformats-officedocument.presentationml.notesSlide+xml"/>
  <Override PartName="/ppt/theme/themeOverride9.xml" ContentType="application/vnd.openxmlformats-officedocument.themeOverride+xml"/>
  <Override PartName="/ppt/notesSlides/notesSlide16.xml" ContentType="application/vnd.openxmlformats-officedocument.presentationml.notesSlide+xml"/>
  <Override PartName="/ppt/theme/themeOverride10.xml" ContentType="application/vnd.openxmlformats-officedocument.themeOverride+xml"/>
  <Override PartName="/ppt/notesSlides/notesSlide17.xml" ContentType="application/vnd.openxmlformats-officedocument.presentationml.notesSlide+xml"/>
  <Override PartName="/ppt/theme/themeOverride11.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heme/themeOverride12.xml" ContentType="application/vnd.openxmlformats-officedocument.themeOverride+xml"/>
  <Override PartName="/ppt/notesSlides/notesSlide20.xml" ContentType="application/vnd.openxmlformats-officedocument.presentationml.notesSlide+xml"/>
  <Override PartName="/ppt/theme/themeOverride13.xml" ContentType="application/vnd.openxmlformats-officedocument.themeOverride+xml"/>
  <Override PartName="/ppt/notesSlides/notesSlide21.xml" ContentType="application/vnd.openxmlformats-officedocument.presentationml.notesSlide+xml"/>
  <Override PartName="/ppt/theme/themeOverride14.xml" ContentType="application/vnd.openxmlformats-officedocument.themeOverride+xml"/>
  <Override PartName="/ppt/notesSlides/notesSlide22.xml" ContentType="application/vnd.openxmlformats-officedocument.presentationml.notesSlide+xml"/>
  <Override PartName="/ppt/theme/themeOverride15.xml" ContentType="application/vnd.openxmlformats-officedocument.themeOverride+xml"/>
  <Override PartName="/ppt/notesSlides/notesSlide23.xml" ContentType="application/vnd.openxmlformats-officedocument.presentationml.notesSlide+xml"/>
  <Override PartName="/ppt/theme/themeOverride16.xml" ContentType="application/vnd.openxmlformats-officedocument.themeOverride+xml"/>
  <Override PartName="/ppt/notesSlides/notesSlide24.xml" ContentType="application/vnd.openxmlformats-officedocument.presentationml.notesSlide+xml"/>
  <Override PartName="/ppt/theme/themeOverride17.xml" ContentType="application/vnd.openxmlformats-officedocument.themeOverride+xml"/>
  <Override PartName="/ppt/notesSlides/notesSlide25.xml" ContentType="application/vnd.openxmlformats-officedocument.presentationml.notesSlide+xml"/>
  <Override PartName="/ppt/theme/themeOverride18.xml" ContentType="application/vnd.openxmlformats-officedocument.themeOverride+xml"/>
  <Override PartName="/ppt/notesSlides/notesSlide26.xml" ContentType="application/vnd.openxmlformats-officedocument.presentationml.notesSlide+xml"/>
  <Override PartName="/ppt/theme/themeOverride19.xml" ContentType="application/vnd.openxmlformats-officedocument.themeOverr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heme/themeOverride20.xml" ContentType="application/vnd.openxmlformats-officedocument.themeOverride+xml"/>
  <Override PartName="/ppt/notesSlides/notesSlide29.xml" ContentType="application/vnd.openxmlformats-officedocument.presentationml.notesSlide+xml"/>
  <Override PartName="/ppt/theme/themeOverride21.xml" ContentType="application/vnd.openxmlformats-officedocument.themeOverride+xml"/>
  <Override PartName="/ppt/notesSlides/notesSlide30.xml" ContentType="application/vnd.openxmlformats-officedocument.presentationml.notesSlide+xml"/>
  <Override PartName="/ppt/theme/themeOverride22.xml" ContentType="application/vnd.openxmlformats-officedocument.themeOverride+xml"/>
  <Override PartName="/ppt/notesSlides/notesSlide31.xml" ContentType="application/vnd.openxmlformats-officedocument.presentationml.notesSlide+xml"/>
  <Override PartName="/ppt/theme/themeOverride23.xml" ContentType="application/vnd.openxmlformats-officedocument.themeOverride+xml"/>
  <Override PartName="/ppt/notesSlides/notesSlide32.xml" ContentType="application/vnd.openxmlformats-officedocument.presentationml.notesSlide+xml"/>
  <Override PartName="/ppt/theme/themeOverride24.xml" ContentType="application/vnd.openxmlformats-officedocument.themeOverride+xml"/>
  <Override PartName="/ppt/notesSlides/notesSlide33.xml" ContentType="application/vnd.openxmlformats-officedocument.presentationml.notesSlide+xml"/>
  <Override PartName="/ppt/theme/themeOverride25.xml" ContentType="application/vnd.openxmlformats-officedocument.themeOverride+xml"/>
  <Override PartName="/ppt/notesSlides/notesSlide34.xml" ContentType="application/vnd.openxmlformats-officedocument.presentationml.notesSlide+xml"/>
  <Override PartName="/ppt/theme/themeOverride26.xml" ContentType="application/vnd.openxmlformats-officedocument.themeOverride+xml"/>
  <Override PartName="/ppt/notesSlides/notesSlide35.xml" ContentType="application/vnd.openxmlformats-officedocument.presentationml.notesSlide+xml"/>
  <Override PartName="/ppt/theme/themeOverride27.xml" ContentType="application/vnd.openxmlformats-officedocument.themeOverride+xml"/>
  <Override PartName="/ppt/notesSlides/notesSlide36.xml" ContentType="application/vnd.openxmlformats-officedocument.presentationml.notesSlide+xml"/>
  <Override PartName="/ppt/theme/themeOverride28.xml" ContentType="application/vnd.openxmlformats-officedocument.themeOverride+xml"/>
  <Override PartName="/ppt/notesSlides/notesSlide37.xml" ContentType="application/vnd.openxmlformats-officedocument.presentationml.notesSlide+xml"/>
  <Override PartName="/ppt/theme/themeOverride29.xml" ContentType="application/vnd.openxmlformats-officedocument.themeOverride+xml"/>
  <Override PartName="/ppt/notesSlides/notesSlide38.xml" ContentType="application/vnd.openxmlformats-officedocument.presentationml.notesSlide+xml"/>
  <Override PartName="/ppt/theme/themeOverride30.xml" ContentType="application/vnd.openxmlformats-officedocument.themeOverride+xml"/>
  <Override PartName="/ppt/notesSlides/notesSlide39.xml" ContentType="application/vnd.openxmlformats-officedocument.presentationml.notesSlide+xml"/>
  <Override PartName="/ppt/theme/themeOverride31.xml" ContentType="application/vnd.openxmlformats-officedocument.themeOverride+xml"/>
  <Override PartName="/ppt/notesSlides/notesSlide40.xml" ContentType="application/vnd.openxmlformats-officedocument.presentationml.notesSlide+xml"/>
  <Override PartName="/ppt/theme/themeOverride32.xml" ContentType="application/vnd.openxmlformats-officedocument.themeOverride+xml"/>
  <Override PartName="/ppt/notesSlides/notesSlide41.xml" ContentType="application/vnd.openxmlformats-officedocument.presentationml.notesSlide+xml"/>
  <Override PartName="/ppt/theme/themeOverride33.xml" ContentType="application/vnd.openxmlformats-officedocument.themeOverr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heme/themeOverride34.xml" ContentType="application/vnd.openxmlformats-officedocument.themeOverride+xml"/>
  <Override PartName="/ppt/notesSlides/notesSlide44.xml" ContentType="application/vnd.openxmlformats-officedocument.presentationml.notesSlide+xml"/>
  <Override PartName="/ppt/theme/themeOverride35.xml" ContentType="application/vnd.openxmlformats-officedocument.themeOverride+xml"/>
  <Override PartName="/ppt/notesSlides/notesSlide45.xml" ContentType="application/vnd.openxmlformats-officedocument.presentationml.notesSlide+xml"/>
  <Override PartName="/ppt/theme/themeOverride36.xml" ContentType="application/vnd.openxmlformats-officedocument.themeOverride+xml"/>
  <Override PartName="/ppt/notesSlides/notesSlide46.xml" ContentType="application/vnd.openxmlformats-officedocument.presentationml.notesSlide+xml"/>
  <Override PartName="/ppt/theme/themeOverride37.xml" ContentType="application/vnd.openxmlformats-officedocument.themeOverride+xml"/>
  <Override PartName="/ppt/notesSlides/notesSlide47.xml" ContentType="application/vnd.openxmlformats-officedocument.presentationml.notesSlide+xml"/>
  <Override PartName="/ppt/theme/themeOverride38.xml" ContentType="application/vnd.openxmlformats-officedocument.themeOverride+xml"/>
  <Override PartName="/ppt/notesSlides/notesSlide48.xml" ContentType="application/vnd.openxmlformats-officedocument.presentationml.notesSlide+xml"/>
  <Override PartName="/ppt/theme/themeOverride39.xml" ContentType="application/vnd.openxmlformats-officedocument.themeOverride+xml"/>
  <Override PartName="/ppt/notesSlides/notesSlide49.xml" ContentType="application/vnd.openxmlformats-officedocument.presentationml.notesSlide+xml"/>
  <Override PartName="/ppt/theme/themeOverride40.xml" ContentType="application/vnd.openxmlformats-officedocument.themeOverride+xml"/>
  <Override PartName="/ppt/notesSlides/notesSlide50.xml" ContentType="application/vnd.openxmlformats-officedocument.presentationml.notesSlide+xml"/>
  <Override PartName="/ppt/theme/themeOverride41.xml" ContentType="application/vnd.openxmlformats-officedocument.themeOverride+xml"/>
  <Override PartName="/ppt/notesSlides/notesSlide51.xml" ContentType="application/vnd.openxmlformats-officedocument.presentationml.notesSlide+xml"/>
  <Override PartName="/ppt/theme/themeOverride42.xml" ContentType="application/vnd.openxmlformats-officedocument.themeOverride+xml"/>
  <Override PartName="/ppt/notesSlides/notesSlide52.xml" ContentType="application/vnd.openxmlformats-officedocument.presentationml.notesSlide+xml"/>
  <Override PartName="/ppt/theme/themeOverride43.xml" ContentType="application/vnd.openxmlformats-officedocument.themeOverride+xml"/>
  <Override PartName="/ppt/notesSlides/notesSlide53.xml" ContentType="application/vnd.openxmlformats-officedocument.presentationml.notesSlide+xml"/>
  <Override PartName="/ppt/theme/themeOverride44.xml" ContentType="application/vnd.openxmlformats-officedocument.themeOverr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theme/themeOverride45.xml" ContentType="application/vnd.openxmlformats-officedocument.themeOverride+xml"/>
  <Override PartName="/ppt/notesSlides/notesSlide61.xml" ContentType="application/vnd.openxmlformats-officedocument.presentationml.notesSlide+xml"/>
  <Override PartName="/ppt/theme/themeOverride46.xml" ContentType="application/vnd.openxmlformats-officedocument.themeOverride+xml"/>
  <Override PartName="/ppt/notesSlides/notesSlide62.xml" ContentType="application/vnd.openxmlformats-officedocument.presentationml.notesSlide+xml"/>
  <Override PartName="/ppt/theme/themeOverride47.xml" ContentType="application/vnd.openxmlformats-officedocument.themeOverride+xml"/>
  <Override PartName="/ppt/notesSlides/notesSlide63.xml" ContentType="application/vnd.openxmlformats-officedocument.presentationml.notesSlide+xml"/>
  <Override PartName="/ppt/theme/themeOverride48.xml" ContentType="application/vnd.openxmlformats-officedocument.themeOverride+xml"/>
  <Override PartName="/ppt/notesSlides/notesSlide64.xml" ContentType="application/vnd.openxmlformats-officedocument.presentationml.notesSlide+xml"/>
  <Override PartName="/ppt/theme/themeOverride49.xml" ContentType="application/vnd.openxmlformats-officedocument.themeOverride+xml"/>
  <Override PartName="/ppt/notesSlides/notesSlide65.xml" ContentType="application/vnd.openxmlformats-officedocument.presentationml.notesSlide+xml"/>
  <Override PartName="/ppt/theme/themeOverride50.xml" ContentType="application/vnd.openxmlformats-officedocument.themeOverride+xml"/>
  <Override PartName="/ppt/notesSlides/notesSlide66.xml" ContentType="application/vnd.openxmlformats-officedocument.presentationml.notesSlide+xml"/>
  <Override PartName="/ppt/theme/themeOverride51.xml" ContentType="application/vnd.openxmlformats-officedocument.themeOverride+xml"/>
  <Override PartName="/ppt/notesSlides/notesSlide67.xml" ContentType="application/vnd.openxmlformats-officedocument.presentationml.notesSlide+xml"/>
  <Override PartName="/ppt/theme/themeOverride52.xml" ContentType="application/vnd.openxmlformats-officedocument.themeOverride+xml"/>
  <Override PartName="/ppt/notesSlides/notesSlide68.xml" ContentType="application/vnd.openxmlformats-officedocument.presentationml.notesSlide+xml"/>
  <Override PartName="/ppt/theme/themeOverride53.xml" ContentType="application/vnd.openxmlformats-officedocument.themeOverr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notesMasterIdLst>
    <p:notesMasterId r:id="rId73"/>
  </p:notesMasterIdLst>
  <p:sldIdLst>
    <p:sldId id="256" r:id="rId2"/>
    <p:sldId id="259" r:id="rId3"/>
    <p:sldId id="317" r:id="rId4"/>
    <p:sldId id="342" r:id="rId5"/>
    <p:sldId id="318" r:id="rId6"/>
    <p:sldId id="347" r:id="rId7"/>
    <p:sldId id="319" r:id="rId8"/>
    <p:sldId id="349" r:id="rId9"/>
    <p:sldId id="320" r:id="rId10"/>
    <p:sldId id="350" r:id="rId11"/>
    <p:sldId id="351" r:id="rId12"/>
    <p:sldId id="352" r:id="rId13"/>
    <p:sldId id="401" r:id="rId14"/>
    <p:sldId id="353" r:id="rId15"/>
    <p:sldId id="402" r:id="rId16"/>
    <p:sldId id="354" r:id="rId17"/>
    <p:sldId id="403" r:id="rId18"/>
    <p:sldId id="397" r:id="rId19"/>
    <p:sldId id="343" r:id="rId20"/>
    <p:sldId id="355" r:id="rId21"/>
    <p:sldId id="396" r:id="rId22"/>
    <p:sldId id="356" r:id="rId23"/>
    <p:sldId id="357" r:id="rId24"/>
    <p:sldId id="404" r:id="rId25"/>
    <p:sldId id="358" r:id="rId26"/>
    <p:sldId id="405" r:id="rId27"/>
    <p:sldId id="398" r:id="rId28"/>
    <p:sldId id="359" r:id="rId29"/>
    <p:sldId id="390" r:id="rId30"/>
    <p:sldId id="363" r:id="rId31"/>
    <p:sldId id="389" r:id="rId32"/>
    <p:sldId id="364" r:id="rId33"/>
    <p:sldId id="365" r:id="rId34"/>
    <p:sldId id="391" r:id="rId35"/>
    <p:sldId id="366" r:id="rId36"/>
    <p:sldId id="367" r:id="rId37"/>
    <p:sldId id="368" r:id="rId38"/>
    <p:sldId id="369" r:id="rId39"/>
    <p:sldId id="407" r:id="rId40"/>
    <p:sldId id="370" r:id="rId41"/>
    <p:sldId id="406" r:id="rId42"/>
    <p:sldId id="399" r:id="rId43"/>
    <p:sldId id="360" r:id="rId44"/>
    <p:sldId id="371" r:id="rId45"/>
    <p:sldId id="372" r:id="rId46"/>
    <p:sldId id="393" r:id="rId47"/>
    <p:sldId id="392" r:id="rId48"/>
    <p:sldId id="394" r:id="rId49"/>
    <p:sldId id="373" r:id="rId50"/>
    <p:sldId id="395" r:id="rId51"/>
    <p:sldId id="374" r:id="rId52"/>
    <p:sldId id="375" r:id="rId53"/>
    <p:sldId id="377" r:id="rId54"/>
    <p:sldId id="408" r:id="rId55"/>
    <p:sldId id="361" r:id="rId56"/>
    <p:sldId id="340" r:id="rId57"/>
    <p:sldId id="378" r:id="rId58"/>
    <p:sldId id="379" r:id="rId59"/>
    <p:sldId id="380" r:id="rId60"/>
    <p:sldId id="362" r:id="rId61"/>
    <p:sldId id="381" r:id="rId62"/>
    <p:sldId id="409" r:id="rId63"/>
    <p:sldId id="382" r:id="rId64"/>
    <p:sldId id="410" r:id="rId65"/>
    <p:sldId id="383" r:id="rId66"/>
    <p:sldId id="411" r:id="rId67"/>
    <p:sldId id="384" r:id="rId68"/>
    <p:sldId id="412" r:id="rId69"/>
    <p:sldId id="400" r:id="rId70"/>
    <p:sldId id="341" r:id="rId71"/>
    <p:sldId id="385" r:id="rId72"/>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66" autoAdjust="0"/>
    <p:restoredTop sz="88072" autoAdjust="0"/>
  </p:normalViewPr>
  <p:slideViewPr>
    <p:cSldViewPr snapToGrid="0">
      <p:cViewPr varScale="1">
        <p:scale>
          <a:sx n="74" d="100"/>
          <a:sy n="74" d="100"/>
        </p:scale>
        <p:origin x="1759" y="34"/>
      </p:cViewPr>
      <p:guideLst/>
    </p:cSldViewPr>
  </p:slideViewPr>
  <p:outlineViewPr>
    <p:cViewPr>
      <p:scale>
        <a:sx n="33" d="100"/>
        <a:sy n="33" d="100"/>
      </p:scale>
      <p:origin x="0" y="-14052"/>
    </p:cViewPr>
  </p:outlineViewPr>
  <p:notesTextViewPr>
    <p:cViewPr>
      <p:scale>
        <a:sx n="1" d="1"/>
        <a:sy n="1" d="1"/>
      </p:scale>
      <p:origin x="0" y="0"/>
    </p:cViewPr>
  </p:notesTextViewPr>
  <p:sorterViewPr>
    <p:cViewPr>
      <p:scale>
        <a:sx n="100" d="100"/>
        <a:sy n="100" d="100"/>
      </p:scale>
      <p:origin x="0" y="-197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00436672-0923-4F9E-8E7D-841E949315FC}" type="datetimeFigureOut">
              <a:rPr lang="en-US" smtClean="0"/>
              <a:t>4/27/2021</a:t>
            </a:fld>
            <a:endParaRPr lang="en-US" dirty="0"/>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8C4FFC1A-E5ED-4F26-A01E-CA1936793B5E}" type="slidenum">
              <a:rPr lang="en-US" smtClean="0"/>
              <a:t>‹#›</a:t>
            </a:fld>
            <a:endParaRPr lang="en-US" dirty="0"/>
          </a:p>
        </p:txBody>
      </p:sp>
    </p:spTree>
    <p:extLst>
      <p:ext uri="{BB962C8B-B14F-4D97-AF65-F5344CB8AC3E}">
        <p14:creationId xmlns:p14="http://schemas.microsoft.com/office/powerpoint/2010/main" val="2847440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everyone! My name is Alex Hodges, and welcome to the first of five lessons designed to introduce you to the field of wireless networks and mobile computing. In this first lesson, we will explore wireless networks and common protocols used with them.</a:t>
            </a:r>
          </a:p>
          <a:p>
            <a:endParaRPr lang="en-US" dirty="0"/>
          </a:p>
          <a:p>
            <a:r>
              <a:rPr lang="en-US" dirty="0"/>
              <a:t>The importance of wireless networks has never been greater than it has in modern history. In fact, according to market research conducted by PR Newswire, the revenue in the global wireless market is expected to expand from $1,431.3 billion in 2019 to $5,519.4 billion by 2024. With the recent pandemic, the position of wireless networks and wireless internet access as an important staple in homes and the workplace has never been more proven and solidified.  As more and more wireless devices become available, wireless networks are becoming more prevalent and, in some cases, even preferred. Imagine, for example, if all the computing devices you have around you had to be connected to share data. That means anything that communicates to other devices. How inconvenient would it be if your phone had to be connected to your smart watch, headphones, laptop, and another person’s phone to send data to all those devices. You would have to constantly move cables and reconfigure devices just to send that meme to your friends. And you still wouldn’t even have Internet access until you plugged into wired IT infrastructure!</a:t>
            </a:r>
          </a:p>
          <a:p>
            <a:endParaRPr lang="en-US" dirty="0"/>
          </a:p>
          <a:p>
            <a:r>
              <a:rPr lang="en-US" dirty="0"/>
              <a:t>With the importance of wireless networks growing, it’s even more important that we have a workforce that has at least a basic understanding of these networks, their offerings, and their drawbacks. So, without further ado, welcome to the wonderful world of wireless.</a:t>
            </a:r>
          </a:p>
        </p:txBody>
      </p:sp>
      <p:sp>
        <p:nvSpPr>
          <p:cNvPr id="4" name="Slide Number Placeholder 3"/>
          <p:cNvSpPr>
            <a:spLocks noGrp="1"/>
          </p:cNvSpPr>
          <p:nvPr>
            <p:ph type="sldNum" sz="quarter" idx="10"/>
          </p:nvPr>
        </p:nvSpPr>
        <p:spPr/>
        <p:txBody>
          <a:bodyPr/>
          <a:lstStyle/>
          <a:p>
            <a:fld id="{8C4FFC1A-E5ED-4F26-A01E-CA1936793B5E}" type="slidenum">
              <a:rPr lang="en-US" smtClean="0"/>
              <a:t>1</a:t>
            </a:fld>
            <a:endParaRPr lang="en-US" dirty="0"/>
          </a:p>
        </p:txBody>
      </p:sp>
    </p:spTree>
    <p:extLst>
      <p:ext uri="{BB962C8B-B14F-4D97-AF65-F5344CB8AC3E}">
        <p14:creationId xmlns:p14="http://schemas.microsoft.com/office/powerpoint/2010/main" val="15998619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Wireless networks may seem complicated, but, at the surface level, they communicate in a relatively simple way. Say a client wants to connect to the internet wirelessly. In this case, the wireless adapter, like a wireless NIC, will send radio waves out into the air. From here, the waves are received on the wireless router, which passes the data via a wired connection to the LAN or out to the internet. The requested data or connection is then sent back the same way. At each machine, the radio waves are converted to machine-readable binary.</a:t>
            </a:r>
          </a:p>
          <a:p>
            <a:endParaRPr lang="en-US" dirty="0"/>
          </a:p>
          <a:p>
            <a:r>
              <a:rPr lang="en-US" dirty="0"/>
              <a:t>Along the way, the signal may come into contact with other devices. A wireless access point is a common type of device that is used in creating a wireless network. They amplify/extend the signal from a wireless router by being directly connected, via a cable, to the router. On the other hand, wireless extenders amplify the signal by intercepting the signal wirelessly from the router or AP and then rebroadcasting the signal to cover a larger area.</a:t>
            </a:r>
          </a:p>
        </p:txBody>
      </p:sp>
      <p:sp>
        <p:nvSpPr>
          <p:cNvPr id="4" name="Slide Number Placeholder 3"/>
          <p:cNvSpPr>
            <a:spLocks noGrp="1"/>
          </p:cNvSpPr>
          <p:nvPr>
            <p:ph type="sldNum" sz="quarter" idx="10"/>
          </p:nvPr>
        </p:nvSpPr>
        <p:spPr/>
        <p:txBody>
          <a:bodyPr/>
          <a:lstStyle/>
          <a:p>
            <a:fld id="{8C4FFC1A-E5ED-4F26-A01E-CA1936793B5E}" type="slidenum">
              <a:rPr lang="en-US" smtClean="0"/>
              <a:t>10</a:t>
            </a:fld>
            <a:endParaRPr lang="en-US" dirty="0"/>
          </a:p>
        </p:txBody>
      </p:sp>
    </p:spTree>
    <p:extLst>
      <p:ext uri="{BB962C8B-B14F-4D97-AF65-F5344CB8AC3E}">
        <p14:creationId xmlns:p14="http://schemas.microsoft.com/office/powerpoint/2010/main" val="492380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11</a:t>
            </a:fld>
            <a:endParaRPr lang="en-US" dirty="0"/>
          </a:p>
        </p:txBody>
      </p:sp>
    </p:spTree>
    <p:extLst>
      <p:ext uri="{BB962C8B-B14F-4D97-AF65-F5344CB8AC3E}">
        <p14:creationId xmlns:p14="http://schemas.microsoft.com/office/powerpoint/2010/main" val="4081382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12</a:t>
            </a:fld>
            <a:endParaRPr lang="en-US" dirty="0"/>
          </a:p>
        </p:txBody>
      </p:sp>
    </p:spTree>
    <p:extLst>
      <p:ext uri="{BB962C8B-B14F-4D97-AF65-F5344CB8AC3E}">
        <p14:creationId xmlns:p14="http://schemas.microsoft.com/office/powerpoint/2010/main" val="13290638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13</a:t>
            </a:fld>
            <a:endParaRPr lang="en-US" dirty="0"/>
          </a:p>
        </p:txBody>
      </p:sp>
    </p:spTree>
    <p:extLst>
      <p:ext uri="{BB962C8B-B14F-4D97-AF65-F5344CB8AC3E}">
        <p14:creationId xmlns:p14="http://schemas.microsoft.com/office/powerpoint/2010/main" val="922835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14</a:t>
            </a:fld>
            <a:endParaRPr lang="en-US" dirty="0"/>
          </a:p>
        </p:txBody>
      </p:sp>
    </p:spTree>
    <p:extLst>
      <p:ext uri="{BB962C8B-B14F-4D97-AF65-F5344CB8AC3E}">
        <p14:creationId xmlns:p14="http://schemas.microsoft.com/office/powerpoint/2010/main" val="22022017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15</a:t>
            </a:fld>
            <a:endParaRPr lang="en-US" dirty="0"/>
          </a:p>
        </p:txBody>
      </p:sp>
    </p:spTree>
    <p:extLst>
      <p:ext uri="{BB962C8B-B14F-4D97-AF65-F5344CB8AC3E}">
        <p14:creationId xmlns:p14="http://schemas.microsoft.com/office/powerpoint/2010/main" val="35326685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16</a:t>
            </a:fld>
            <a:endParaRPr lang="en-US" dirty="0"/>
          </a:p>
        </p:txBody>
      </p:sp>
    </p:spTree>
    <p:extLst>
      <p:ext uri="{BB962C8B-B14F-4D97-AF65-F5344CB8AC3E}">
        <p14:creationId xmlns:p14="http://schemas.microsoft.com/office/powerpoint/2010/main" val="41339711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17</a:t>
            </a:fld>
            <a:endParaRPr lang="en-US" dirty="0"/>
          </a:p>
        </p:txBody>
      </p:sp>
    </p:spTree>
    <p:extLst>
      <p:ext uri="{BB962C8B-B14F-4D97-AF65-F5344CB8AC3E}">
        <p14:creationId xmlns:p14="http://schemas.microsoft.com/office/powerpoint/2010/main" val="29320086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18</a:t>
            </a:fld>
            <a:endParaRPr lang="en-US" dirty="0"/>
          </a:p>
        </p:txBody>
      </p:sp>
    </p:spTree>
    <p:extLst>
      <p:ext uri="{BB962C8B-B14F-4D97-AF65-F5344CB8AC3E}">
        <p14:creationId xmlns:p14="http://schemas.microsoft.com/office/powerpoint/2010/main" val="4960813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we know a little bit about wireless networks, let’s compare them to wired networks.</a:t>
            </a:r>
          </a:p>
        </p:txBody>
      </p:sp>
      <p:sp>
        <p:nvSpPr>
          <p:cNvPr id="4" name="Slide Number Placeholder 3"/>
          <p:cNvSpPr>
            <a:spLocks noGrp="1"/>
          </p:cNvSpPr>
          <p:nvPr>
            <p:ph type="sldNum" sz="quarter" idx="10"/>
          </p:nvPr>
        </p:nvSpPr>
        <p:spPr/>
        <p:txBody>
          <a:bodyPr/>
          <a:lstStyle/>
          <a:p>
            <a:fld id="{8C4FFC1A-E5ED-4F26-A01E-CA1936793B5E}" type="slidenum">
              <a:rPr lang="en-US" smtClean="0"/>
              <a:t>19</a:t>
            </a:fld>
            <a:endParaRPr lang="en-US" dirty="0"/>
          </a:p>
        </p:txBody>
      </p:sp>
    </p:spTree>
    <p:extLst>
      <p:ext uri="{BB962C8B-B14F-4D97-AF65-F5344CB8AC3E}">
        <p14:creationId xmlns:p14="http://schemas.microsoft.com/office/powerpoint/2010/main" val="905421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p:txBody>
          <a:bodyPr wrap="square" numCol="1" anchor="t" anchorCtr="0" compatLnSpc="1">
            <a:prstTxWarp prst="textNoShape">
              <a:avLst/>
            </a:prstTxWarp>
          </a:bodyPr>
          <a:lstStyle/>
          <a:p>
            <a:pPr hangingPunct="0"/>
            <a:r>
              <a:rPr lang="en-US" sz="1300" dirty="0"/>
              <a:t>In this first lesson, we will explore wireless networks and their common uses, types, and protocols. By the end of this lesson, you should be able to:</a:t>
            </a:r>
          </a:p>
          <a:p>
            <a:pPr hangingPunct="0"/>
            <a:r>
              <a:rPr lang="en-US" sz="1300" dirty="0"/>
              <a:t>Define a wireless network</a:t>
            </a:r>
          </a:p>
          <a:p>
            <a:pPr hangingPunct="0"/>
            <a:r>
              <a:rPr lang="en-US" sz="1300" dirty="0"/>
              <a:t>Compare and contrast a wireless and wired network to identify advantages and disadvantages of each, as well as determine when each should be used</a:t>
            </a:r>
          </a:p>
          <a:p>
            <a:pPr hangingPunct="0"/>
            <a:r>
              <a:rPr lang="en-US" sz="1300" dirty="0"/>
              <a:t>Identify types of wireless networks, their benefits, drawbacks, and differences, and identify when they are used</a:t>
            </a:r>
          </a:p>
          <a:p>
            <a:pPr hangingPunct="0"/>
            <a:r>
              <a:rPr lang="en-US" sz="1300" dirty="0"/>
              <a:t>Choose a simple model that is most appropriate for a given, straightforward scenario</a:t>
            </a:r>
          </a:p>
          <a:p>
            <a:pPr hangingPunct="0"/>
            <a:r>
              <a:rPr lang="en-US" sz="1300" dirty="0"/>
              <a:t>And finally, be able to match simple, common wireless protocols and standards to their uses</a:t>
            </a:r>
          </a:p>
          <a:p>
            <a:pPr eaLnBrk="1">
              <a:spcBef>
                <a:spcPct val="0"/>
              </a:spcBef>
              <a:defRPr/>
            </a:pPr>
            <a:endParaRPr lang="en-US" dirty="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785372" indent="-302066">
              <a:spcBef>
                <a:spcPct val="30000"/>
              </a:spcBef>
              <a:defRPr sz="1300">
                <a:solidFill>
                  <a:schemeClr val="tx1"/>
                </a:solidFill>
                <a:latin typeface="Calibri" panose="020F0502020204030204" pitchFamily="34" charset="0"/>
              </a:defRPr>
            </a:lvl2pPr>
            <a:lvl3pPr marL="1208265" indent="-241653">
              <a:spcBef>
                <a:spcPct val="30000"/>
              </a:spcBef>
              <a:defRPr sz="1300">
                <a:solidFill>
                  <a:schemeClr val="tx1"/>
                </a:solidFill>
                <a:latin typeface="Calibri" panose="020F0502020204030204" pitchFamily="34" charset="0"/>
              </a:defRPr>
            </a:lvl3pPr>
            <a:lvl4pPr marL="1691571" indent="-241653">
              <a:spcBef>
                <a:spcPct val="30000"/>
              </a:spcBef>
              <a:defRPr sz="1300">
                <a:solidFill>
                  <a:schemeClr val="tx1"/>
                </a:solidFill>
                <a:latin typeface="Calibri" panose="020F0502020204030204" pitchFamily="34" charset="0"/>
              </a:defRPr>
            </a:lvl4pPr>
            <a:lvl5pPr marL="2174878" indent="-241653">
              <a:spcBef>
                <a:spcPct val="30000"/>
              </a:spcBef>
              <a:defRPr sz="1300">
                <a:solidFill>
                  <a:schemeClr val="tx1"/>
                </a:solidFill>
                <a:latin typeface="Calibri" panose="020F0502020204030204" pitchFamily="34" charset="0"/>
              </a:defRPr>
            </a:lvl5pPr>
            <a:lvl6pPr marL="2658184" indent="-241653" eaLnBrk="0" fontAlgn="base" hangingPunct="0">
              <a:spcBef>
                <a:spcPct val="30000"/>
              </a:spcBef>
              <a:spcAft>
                <a:spcPct val="0"/>
              </a:spcAft>
              <a:defRPr sz="1300">
                <a:solidFill>
                  <a:schemeClr val="tx1"/>
                </a:solidFill>
                <a:latin typeface="Calibri" panose="020F0502020204030204" pitchFamily="34" charset="0"/>
              </a:defRPr>
            </a:lvl6pPr>
            <a:lvl7pPr marL="3141490" indent="-241653" eaLnBrk="0" fontAlgn="base" hangingPunct="0">
              <a:spcBef>
                <a:spcPct val="30000"/>
              </a:spcBef>
              <a:spcAft>
                <a:spcPct val="0"/>
              </a:spcAft>
              <a:defRPr sz="1300">
                <a:solidFill>
                  <a:schemeClr val="tx1"/>
                </a:solidFill>
                <a:latin typeface="Calibri" panose="020F0502020204030204" pitchFamily="34" charset="0"/>
              </a:defRPr>
            </a:lvl7pPr>
            <a:lvl8pPr marL="3624796" indent="-241653" eaLnBrk="0" fontAlgn="base" hangingPunct="0">
              <a:spcBef>
                <a:spcPct val="30000"/>
              </a:spcBef>
              <a:spcAft>
                <a:spcPct val="0"/>
              </a:spcAft>
              <a:defRPr sz="1300">
                <a:solidFill>
                  <a:schemeClr val="tx1"/>
                </a:solidFill>
                <a:latin typeface="Calibri" panose="020F0502020204030204" pitchFamily="34" charset="0"/>
              </a:defRPr>
            </a:lvl8pPr>
            <a:lvl9pPr marL="4108102" indent="-241653"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522A666B-3C57-47F4-9078-0112E9281C8E}" type="slidenum">
              <a:rPr lang="en-US" altLang="en-US">
                <a:latin typeface="Arial" panose="020B0604020202020204" pitchFamily="34" charset="0"/>
              </a:rPr>
              <a:pPr>
                <a:spcBef>
                  <a:spcPct val="0"/>
                </a:spcBef>
              </a:pPr>
              <a:t>2</a:t>
            </a:fld>
            <a:endParaRPr lang="en-US" altLang="en-US" dirty="0">
              <a:latin typeface="Arial" panose="020B0604020202020204" pitchFamily="34" charset="0"/>
            </a:endParaRPr>
          </a:p>
        </p:txBody>
      </p:sp>
    </p:spTree>
    <p:extLst>
      <p:ext uri="{BB962C8B-B14F-4D97-AF65-F5344CB8AC3E}">
        <p14:creationId xmlns:p14="http://schemas.microsoft.com/office/powerpoint/2010/main" val="20913961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comparing wireless and wired networks, there are several advantages that each may provide in each scenario. These advantages play an important role in determining what network type is chosen in each location.</a:t>
            </a:r>
          </a:p>
          <a:p>
            <a:endParaRPr lang="en-US" dirty="0"/>
          </a:p>
          <a:p>
            <a:r>
              <a:rPr lang="en-US" dirty="0"/>
              <a:t>The biggest advantage in a wireless network is increased mobility. Users can move around without having to worry about carrying around a cable and reconnecting every time they need to access the network or internet. Within the area covered by the network, users can move to any location and work from any device, allowing for flexibility and increased productivity. One of the other huge benefits of wireless networks is the ability to increase the range of access. Wireless allows for connectivity in locations that may be difficult or even impossible to run cables through. Obviously, wireless networks also end up being neater and more organized; this is largely due to the fact that there are no cables to deal with or organize. This also makes the infrastructure safer to traverse; there is less of a chance of tripping over a cable or accidentally pulling one out, and having less cables makes the infrastructure more easily traceable when physical work on the systems is needed. The fact of having no cables also makes the setup easier and quicker, and sometimes even cheaper, when compared to a wired network. Running cables can quickly add up; a foot of CAT-5e will set you back about $0.25 while the same distance of CAT-8 ethernet will be nearly three times that amount at $0.70 per foot. Likewise, the scalability of wireless networks also benefits from this lack of cables; to add a new device, no new cables have to be run. Instead, it just needs to be in range of the wireless network. This is also possible because of the number of users that wireless networks can handle. While too many users will make the network performance suffer, a wireless network is not limited to the number of ports available on a switch or router. Wireless technologies also increase the use and success of BYOD policies, which can further cut down on costs. Finally, wireless is simply convenient and easy to use for both employees and customers. Being able to transport a device wherever you may go and connect to get some work done benefits both the individual and the organization from both directions. Customers often appreciate a guest network that they can connect to easily, which allows them to utilize their devices on the go, while employees are free to work from any location, at any time. Wireless also makes some processes much easier, such as file transfers from devices to other devices, especially from a device like a phone or tablet.</a:t>
            </a:r>
          </a:p>
          <a:p>
            <a:endParaRPr lang="en-US" dirty="0"/>
          </a:p>
          <a:p>
            <a:r>
              <a:rPr lang="en-US" dirty="0"/>
              <a:t>While wireless has numerous benefits, wired networks have their advantages and place as well. Wired networks provide more control over the connected devices and their security. In the same light, it is typically more difficult for an attacker to gain access to a wired network. Though wireless can be nearly equivalent to wired speeds today, wired networks tend to be a little faster and perform better overall. This is because, since they do not use radio waves, they tend to have less interference, instability, and complications.</a:t>
            </a:r>
          </a:p>
        </p:txBody>
      </p:sp>
      <p:sp>
        <p:nvSpPr>
          <p:cNvPr id="4" name="Slide Number Placeholder 3"/>
          <p:cNvSpPr>
            <a:spLocks noGrp="1"/>
          </p:cNvSpPr>
          <p:nvPr>
            <p:ph type="sldNum" sz="quarter" idx="10"/>
          </p:nvPr>
        </p:nvSpPr>
        <p:spPr/>
        <p:txBody>
          <a:bodyPr/>
          <a:lstStyle/>
          <a:p>
            <a:fld id="{8C4FFC1A-E5ED-4F26-A01E-CA1936793B5E}" type="slidenum">
              <a:rPr lang="en-US" smtClean="0"/>
              <a:t>20</a:t>
            </a:fld>
            <a:endParaRPr lang="en-US" dirty="0"/>
          </a:p>
        </p:txBody>
      </p:sp>
    </p:spTree>
    <p:extLst>
      <p:ext uri="{BB962C8B-B14F-4D97-AF65-F5344CB8AC3E}">
        <p14:creationId xmlns:p14="http://schemas.microsoft.com/office/powerpoint/2010/main" val="38475585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comparing wireless and wired networks, there are several advantages that each may provide in each scenario. These advantages play an important role in determining what network type is chosen in each location.</a:t>
            </a:r>
          </a:p>
          <a:p>
            <a:endParaRPr lang="en-US" dirty="0"/>
          </a:p>
          <a:p>
            <a:r>
              <a:rPr lang="en-US" dirty="0"/>
              <a:t>The biggest advantage in a wireless network is increased mobility. Users can move around without having to worry about carrying around a cable and reconnecting every time they need to access the network or internet. Within the area covered by the network, users can move to any location and work from any device, allowing for flexibility and increased productivity. One of the other huge benefits of wireless networks is the ability to increase the range of access. Wireless allows for connectivity in locations that may be difficult or even impossible to run cables through. Obviously, wireless networks also end up being neater and more organized; this is largely due to the fact that there are no cables to deal with or organize. This also makes the infrastructure safer to traverse; there is less of a chance of tripping over a cable or accidentally pulling one out, and having less cables makes the infrastructure more easily traceable when physical work on the systems is needed. The fact of having no cables also makes the setup easier and quicker, and sometimes even cheaper, when compared to a wired network. Running cables can quickly add up; a foot of CAT-5e will set you back about $0.25 while the same distance of CAT-8 ethernet will be nearly three times that amount at $0.70 per foot. Likewise, the scalability of wireless networks also benefits from this lack of cables; to add a new device, no new cables have to be run. Instead, it just needs to be in range of the wireless network. This is also possible because of the number of users that wireless networks can handle. While too many users will make the network performance suffer, a wireless network is not limited to the number of ports available on a switch or router. Wireless technologies also increase the use and success of BYOD policies, which can further cut down on costs. Finally, wireless is simply convenient and easy to use for both employees and customers. Being able to transport a device wherever you may go and connect to get some work done benefits both the individual and the organization from both directions. Customers often appreciate a guest network that they can connect to easily, which allows them to utilize their devices on the go, while employees are free to work from any location, at any time. Wireless also makes some processes much easier, such as file transfers from devices to other devices, especially from a device like a phone or tablet.</a:t>
            </a:r>
          </a:p>
          <a:p>
            <a:endParaRPr lang="en-US" dirty="0"/>
          </a:p>
          <a:p>
            <a:r>
              <a:rPr lang="en-US" dirty="0"/>
              <a:t>While wireless has numerous benefits, wired networks have their advantages and place as well. Wired networks provide more control over the connected devices and their security. In the same light, it is typically more difficult for an attacker to gain access to a wired network. Though wireless can be nearly equivalent to wired speeds today, wired networks tend to be a little faster and perform better overall. This is because, since they do not use radio waves, they tend to have less interference, instability, and complications.</a:t>
            </a:r>
          </a:p>
        </p:txBody>
      </p:sp>
      <p:sp>
        <p:nvSpPr>
          <p:cNvPr id="4" name="Slide Number Placeholder 3"/>
          <p:cNvSpPr>
            <a:spLocks noGrp="1"/>
          </p:cNvSpPr>
          <p:nvPr>
            <p:ph type="sldNum" sz="quarter" idx="10"/>
          </p:nvPr>
        </p:nvSpPr>
        <p:spPr/>
        <p:txBody>
          <a:bodyPr/>
          <a:lstStyle/>
          <a:p>
            <a:fld id="{8C4FFC1A-E5ED-4F26-A01E-CA1936793B5E}" type="slidenum">
              <a:rPr lang="en-US" smtClean="0"/>
              <a:t>21</a:t>
            </a:fld>
            <a:endParaRPr lang="en-US" dirty="0"/>
          </a:p>
        </p:txBody>
      </p:sp>
    </p:spTree>
    <p:extLst>
      <p:ext uri="{BB962C8B-B14F-4D97-AF65-F5344CB8AC3E}">
        <p14:creationId xmlns:p14="http://schemas.microsoft.com/office/powerpoint/2010/main" val="32118718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all the advantages these network categories bring, they also carry a significant number of disadvantages when compared with each other, depending on the use case. Disadvantages play just as big of a role as advantages when choosing a type of network, so understanding both is crucial to making a well-informed decision.</a:t>
            </a:r>
          </a:p>
          <a:p>
            <a:endParaRPr lang="en-US" dirty="0"/>
          </a:p>
          <a:p>
            <a:r>
              <a:rPr lang="en-US" dirty="0"/>
              <a:t>Though there are many benefits to wireless networks, they tend to suffer more severely from interference, instability, and degraded signal strength and quality. This is largely due to the distance the signal has to travel, the number of devices connected, and what the signal has to pass through. Wireless networks tend to have an increased security risk as well, as it is typically easier to get into a wireless network. Once in, a wireless network has less control over its connected devices, so a device could be carrying malicious packets or using outdated protocols or security measures. Speeds on wireless, though relatively similar to wired speeds, do tend to be slower, overall. Additionally, while a wireless network tends to be cheaper in most cases, it can end up being expensive or extremely difficult.</a:t>
            </a:r>
          </a:p>
          <a:p>
            <a:endParaRPr lang="en-US" dirty="0"/>
          </a:p>
          <a:p>
            <a:r>
              <a:rPr lang="en-US" dirty="0"/>
              <a:t>Wired networks also have several disadvantages. First, most obviously, the cables they require can be expensive, messy, and hazardous. Wired networks also tend to be more complicated to troubleshoot, as a particular cable or device likely needs to be physically located before it can be fixed or, certainly, replaced, and is less likely to be resolved remotely or via software. Expanding a wired network is also usually much more time-consuming and expensive than expanding a wireless network; a new device must be ordered, shipped, installed, configured, cabled, and so on. They are also much less convenient and mobile, requiring a cabled connection to a station at all times. Additionally, the number of users a wired network can support is limited to the number of ports a device, be it a router, switch, or otherwise, has.</a:t>
            </a:r>
          </a:p>
        </p:txBody>
      </p:sp>
      <p:sp>
        <p:nvSpPr>
          <p:cNvPr id="4" name="Slide Number Placeholder 3"/>
          <p:cNvSpPr>
            <a:spLocks noGrp="1"/>
          </p:cNvSpPr>
          <p:nvPr>
            <p:ph type="sldNum" sz="quarter" idx="10"/>
          </p:nvPr>
        </p:nvSpPr>
        <p:spPr/>
        <p:txBody>
          <a:bodyPr/>
          <a:lstStyle/>
          <a:p>
            <a:fld id="{8C4FFC1A-E5ED-4F26-A01E-CA1936793B5E}" type="slidenum">
              <a:rPr lang="en-US" smtClean="0"/>
              <a:t>22</a:t>
            </a:fld>
            <a:endParaRPr lang="en-US" dirty="0"/>
          </a:p>
        </p:txBody>
      </p:sp>
    </p:spTree>
    <p:extLst>
      <p:ext uri="{BB962C8B-B14F-4D97-AF65-F5344CB8AC3E}">
        <p14:creationId xmlns:p14="http://schemas.microsoft.com/office/powerpoint/2010/main" val="25598160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23</a:t>
            </a:fld>
            <a:endParaRPr lang="en-US" dirty="0"/>
          </a:p>
        </p:txBody>
      </p:sp>
    </p:spTree>
    <p:extLst>
      <p:ext uri="{BB962C8B-B14F-4D97-AF65-F5344CB8AC3E}">
        <p14:creationId xmlns:p14="http://schemas.microsoft.com/office/powerpoint/2010/main" val="13488538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24</a:t>
            </a:fld>
            <a:endParaRPr lang="en-US" dirty="0"/>
          </a:p>
        </p:txBody>
      </p:sp>
    </p:spTree>
    <p:extLst>
      <p:ext uri="{BB962C8B-B14F-4D97-AF65-F5344CB8AC3E}">
        <p14:creationId xmlns:p14="http://schemas.microsoft.com/office/powerpoint/2010/main" val="9655890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25</a:t>
            </a:fld>
            <a:endParaRPr lang="en-US" dirty="0"/>
          </a:p>
        </p:txBody>
      </p:sp>
    </p:spTree>
    <p:extLst>
      <p:ext uri="{BB962C8B-B14F-4D97-AF65-F5344CB8AC3E}">
        <p14:creationId xmlns:p14="http://schemas.microsoft.com/office/powerpoint/2010/main" val="4375537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26</a:t>
            </a:fld>
            <a:endParaRPr lang="en-US" dirty="0"/>
          </a:p>
        </p:txBody>
      </p:sp>
    </p:spTree>
    <p:extLst>
      <p:ext uri="{BB962C8B-B14F-4D97-AF65-F5344CB8AC3E}">
        <p14:creationId xmlns:p14="http://schemas.microsoft.com/office/powerpoint/2010/main" val="5748542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27</a:t>
            </a:fld>
            <a:endParaRPr lang="en-US" dirty="0"/>
          </a:p>
        </p:txBody>
      </p:sp>
    </p:spTree>
    <p:extLst>
      <p:ext uri="{BB962C8B-B14F-4D97-AF65-F5344CB8AC3E}">
        <p14:creationId xmlns:p14="http://schemas.microsoft.com/office/powerpoint/2010/main" val="23433272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we have learned about the advantages a wireless network can brings, how do we know what kind of wireless networks an organization, home, or individuals may need to suit their needs? Well, first, it is important that we familiarize ourselves with some of the most common types of wireless networks. Today, we will explore five of the most common.</a:t>
            </a:r>
          </a:p>
        </p:txBody>
      </p:sp>
      <p:sp>
        <p:nvSpPr>
          <p:cNvPr id="4" name="Slide Number Placeholder 3"/>
          <p:cNvSpPr>
            <a:spLocks noGrp="1"/>
          </p:cNvSpPr>
          <p:nvPr>
            <p:ph type="sldNum" sz="quarter" idx="10"/>
          </p:nvPr>
        </p:nvSpPr>
        <p:spPr/>
        <p:txBody>
          <a:bodyPr/>
          <a:lstStyle/>
          <a:p>
            <a:fld id="{8C4FFC1A-E5ED-4F26-A01E-CA1936793B5E}" type="slidenum">
              <a:rPr lang="en-US" smtClean="0"/>
              <a:t>28</a:t>
            </a:fld>
            <a:endParaRPr lang="en-US" dirty="0"/>
          </a:p>
        </p:txBody>
      </p:sp>
    </p:spTree>
    <p:extLst>
      <p:ext uri="{BB962C8B-B14F-4D97-AF65-F5344CB8AC3E}">
        <p14:creationId xmlns:p14="http://schemas.microsoft.com/office/powerpoint/2010/main" val="24904179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Wireless Personal Area Networks, WPANs, on the other hand, are networks with a very small range of about thirty feet. They are used to connect small, personal devices around a central location, and typically use Bluetooth or other such protocols. These networks typically connect things like smart watches, headphones, and speakers to mobile phones, for example. These networks typically have moderate performance and use standards such as Bluetooth, IEEE 802.15, and IrDa (Infrared Data Association).</a:t>
            </a:r>
          </a:p>
        </p:txBody>
      </p:sp>
      <p:sp>
        <p:nvSpPr>
          <p:cNvPr id="4" name="Slide Number Placeholder 3"/>
          <p:cNvSpPr>
            <a:spLocks noGrp="1"/>
          </p:cNvSpPr>
          <p:nvPr>
            <p:ph type="sldNum" sz="quarter" idx="10"/>
          </p:nvPr>
        </p:nvSpPr>
        <p:spPr/>
        <p:txBody>
          <a:bodyPr/>
          <a:lstStyle/>
          <a:p>
            <a:fld id="{8C4FFC1A-E5ED-4F26-A01E-CA1936793B5E}" type="slidenum">
              <a:rPr lang="en-US" smtClean="0"/>
              <a:t>29</a:t>
            </a:fld>
            <a:endParaRPr lang="en-US" dirty="0"/>
          </a:p>
        </p:txBody>
      </p:sp>
    </p:spTree>
    <p:extLst>
      <p:ext uri="{BB962C8B-B14F-4D97-AF65-F5344CB8AC3E}">
        <p14:creationId xmlns:p14="http://schemas.microsoft.com/office/powerpoint/2010/main" val="2487815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this section of the lesson, we will explore the basics of what defines and comprises a wireless network, as well as a brief history of wireless.</a:t>
            </a:r>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3</a:t>
            </a:fld>
            <a:endParaRPr lang="en-US" dirty="0"/>
          </a:p>
        </p:txBody>
      </p:sp>
    </p:spTree>
    <p:extLst>
      <p:ext uri="{BB962C8B-B14F-4D97-AF65-F5344CB8AC3E}">
        <p14:creationId xmlns:p14="http://schemas.microsoft.com/office/powerpoint/2010/main" val="18316443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most common wireless networks we see are wireless local area networks, or WLANs. Much like wired LANs, these networks cover a limited, local exposure area and are commonly used in areas such a university campus or library. They are also commonly used as an expansion of a wired network or another wireless network. WLANs typically have high performance, and use the IEEE 802.11, Wi-Fi, and HiperLAN standards.</a:t>
            </a:r>
          </a:p>
        </p:txBody>
      </p:sp>
      <p:sp>
        <p:nvSpPr>
          <p:cNvPr id="4" name="Slide Number Placeholder 3"/>
          <p:cNvSpPr>
            <a:spLocks noGrp="1"/>
          </p:cNvSpPr>
          <p:nvPr>
            <p:ph type="sldNum" sz="quarter" idx="10"/>
          </p:nvPr>
        </p:nvSpPr>
        <p:spPr/>
        <p:txBody>
          <a:bodyPr/>
          <a:lstStyle/>
          <a:p>
            <a:fld id="{8C4FFC1A-E5ED-4F26-A01E-CA1936793B5E}" type="slidenum">
              <a:rPr lang="en-US" smtClean="0"/>
              <a:t>30</a:t>
            </a:fld>
            <a:endParaRPr lang="en-US" dirty="0"/>
          </a:p>
        </p:txBody>
      </p:sp>
    </p:spTree>
    <p:extLst>
      <p:ext uri="{BB962C8B-B14F-4D97-AF65-F5344CB8AC3E}">
        <p14:creationId xmlns:p14="http://schemas.microsoft.com/office/powerpoint/2010/main" val="32806907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Wireless Metropolitan Area Networks, WMANs, are networks located within a city and usually span roughly 30 miles and are usually seen in urban settings. They typically connect multiple networks from several buildings in the area, including offices, schools, and public services, and serve as both an alternative and a back-up to copper and fiber networks. WMANs typically have high performance and utilize either the Wi-Fi or the IEEE 802.16 and WIMAX standards, though proprietary protocols and standards may be used.</a:t>
            </a:r>
          </a:p>
        </p:txBody>
      </p:sp>
      <p:sp>
        <p:nvSpPr>
          <p:cNvPr id="4" name="Slide Number Placeholder 3"/>
          <p:cNvSpPr>
            <a:spLocks noGrp="1"/>
          </p:cNvSpPr>
          <p:nvPr>
            <p:ph type="sldNum" sz="quarter" idx="10"/>
          </p:nvPr>
        </p:nvSpPr>
        <p:spPr/>
        <p:txBody>
          <a:bodyPr/>
          <a:lstStyle/>
          <a:p>
            <a:fld id="{8C4FFC1A-E5ED-4F26-A01E-CA1936793B5E}" type="slidenum">
              <a:rPr lang="en-US" smtClean="0"/>
              <a:t>31</a:t>
            </a:fld>
            <a:endParaRPr lang="en-US" dirty="0"/>
          </a:p>
        </p:txBody>
      </p:sp>
    </p:spTree>
    <p:extLst>
      <p:ext uri="{BB962C8B-B14F-4D97-AF65-F5344CB8AC3E}">
        <p14:creationId xmlns:p14="http://schemas.microsoft.com/office/powerpoint/2010/main" val="18382065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Wireless Wide Area Networks, or WWANs, are large distance networks that can spread over cities or countries, and typically rely on satellites and/or antennas and work closely with ISPs to ensure connectivity. They typically work to connect smaller networks, like WLANs and WMANs together. These networks usually have low performance, and may utilize several standards, which used to include Cellular Digital Packet Data (CDPD) but is now predominantly cellular networks from 2G to 5G.</a:t>
            </a:r>
          </a:p>
        </p:txBody>
      </p:sp>
      <p:sp>
        <p:nvSpPr>
          <p:cNvPr id="4" name="Slide Number Placeholder 3"/>
          <p:cNvSpPr>
            <a:spLocks noGrp="1"/>
          </p:cNvSpPr>
          <p:nvPr>
            <p:ph type="sldNum" sz="quarter" idx="10"/>
          </p:nvPr>
        </p:nvSpPr>
        <p:spPr/>
        <p:txBody>
          <a:bodyPr/>
          <a:lstStyle/>
          <a:p>
            <a:fld id="{8C4FFC1A-E5ED-4F26-A01E-CA1936793B5E}" type="slidenum">
              <a:rPr lang="en-US" smtClean="0"/>
              <a:t>32</a:t>
            </a:fld>
            <a:endParaRPr lang="en-US" dirty="0"/>
          </a:p>
        </p:txBody>
      </p:sp>
    </p:spTree>
    <p:extLst>
      <p:ext uri="{BB962C8B-B14F-4D97-AF65-F5344CB8AC3E}">
        <p14:creationId xmlns:p14="http://schemas.microsoft.com/office/powerpoint/2010/main" val="14500818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Ad-Hoc Networks are a form of WLANs, but they have some unique characteristics. Specifically, ad-hoc networks are formed primarily on an as-needed basis, especially when other connections and/or Wi-Fi are not available. Instead of utilizing a central base, like a router or switch, the devices are free to forward traffic amongst themselves. These networks are commonly seen in disaster relief efforts as quick, simple solutions to get connections and communications running.</a:t>
            </a:r>
          </a:p>
        </p:txBody>
      </p:sp>
      <p:sp>
        <p:nvSpPr>
          <p:cNvPr id="4" name="Slide Number Placeholder 3"/>
          <p:cNvSpPr>
            <a:spLocks noGrp="1"/>
          </p:cNvSpPr>
          <p:nvPr>
            <p:ph type="sldNum" sz="quarter" idx="10"/>
          </p:nvPr>
        </p:nvSpPr>
        <p:spPr/>
        <p:txBody>
          <a:bodyPr/>
          <a:lstStyle/>
          <a:p>
            <a:fld id="{8C4FFC1A-E5ED-4F26-A01E-CA1936793B5E}" type="slidenum">
              <a:rPr lang="en-US" smtClean="0"/>
              <a:t>33</a:t>
            </a:fld>
            <a:endParaRPr lang="en-US" dirty="0"/>
          </a:p>
        </p:txBody>
      </p:sp>
    </p:spTree>
    <p:extLst>
      <p:ext uri="{BB962C8B-B14F-4D97-AF65-F5344CB8AC3E}">
        <p14:creationId xmlns:p14="http://schemas.microsoft.com/office/powerpoint/2010/main" val="4534443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hybrid network is a network that incorporates components of several network types and technologies. For example, it may include both wired and wireless components.</a:t>
            </a:r>
          </a:p>
        </p:txBody>
      </p:sp>
      <p:sp>
        <p:nvSpPr>
          <p:cNvPr id="4" name="Slide Number Placeholder 3"/>
          <p:cNvSpPr>
            <a:spLocks noGrp="1"/>
          </p:cNvSpPr>
          <p:nvPr>
            <p:ph type="sldNum" sz="quarter" idx="10"/>
          </p:nvPr>
        </p:nvSpPr>
        <p:spPr/>
        <p:txBody>
          <a:bodyPr/>
          <a:lstStyle/>
          <a:p>
            <a:fld id="{8C4FFC1A-E5ED-4F26-A01E-CA1936793B5E}" type="slidenum">
              <a:rPr lang="en-US" smtClean="0"/>
              <a:t>34</a:t>
            </a:fld>
            <a:endParaRPr lang="en-US" dirty="0"/>
          </a:p>
        </p:txBody>
      </p:sp>
    </p:spTree>
    <p:extLst>
      <p:ext uri="{BB962C8B-B14F-4D97-AF65-F5344CB8AC3E}">
        <p14:creationId xmlns:p14="http://schemas.microsoft.com/office/powerpoint/2010/main" val="40973230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their inception, wireless networks have proven to be severe security threats, and this is only truer today as the occurrence of attacks increases and their tools become more and more available. Therefore, it is important to know of the most common security solutions for wireless networks and their strength.</a:t>
            </a:r>
          </a:p>
          <a:p>
            <a:endParaRPr lang="en-US" dirty="0"/>
          </a:p>
          <a:p>
            <a:r>
              <a:rPr lang="en-US" dirty="0"/>
              <a:t>The first security solution for wireless networks that was widely implemented and standardized was the Wireless Equivalent Privacy (WEP) solution. In the early days of wireless, the providers wanted to make its set-up and use as easy as possible, so the security was left to a minimum, of any. When WEP came around, it proved not to be much better. WEP was released in 1999 and was designed to provide the same security level as a wired network. Though it was the first to use encryption, it was a very weak encryption. It used a static key consisting of a 40-bit key with a 24-bit initialization vector (IV). This IV is an arbitrary number that, when used with the key, encrypts and decrypts data. However, the IV was sent in clear text. Additionally, WEP used the Rivest Cipher 4 algorithm for encryption, which is a stream cipher dependent on a stream of data and is one of the most widely used stream ciphers because of its speed and simplicity. Since WEP could be broken so easily, due in large part to the clear text IV, the key was extended to 104 bits, thought this did little to fix the issue. This solution is now considered obsolete and highly vulnerable, as well as difficult to configure.</a:t>
            </a:r>
          </a:p>
        </p:txBody>
      </p:sp>
      <p:sp>
        <p:nvSpPr>
          <p:cNvPr id="4" name="Slide Number Placeholder 3"/>
          <p:cNvSpPr>
            <a:spLocks noGrp="1"/>
          </p:cNvSpPr>
          <p:nvPr>
            <p:ph type="sldNum" sz="quarter" idx="10"/>
          </p:nvPr>
        </p:nvSpPr>
        <p:spPr/>
        <p:txBody>
          <a:bodyPr/>
          <a:lstStyle/>
          <a:p>
            <a:fld id="{8C4FFC1A-E5ED-4F26-A01E-CA1936793B5E}" type="slidenum">
              <a:rPr lang="en-US" smtClean="0"/>
              <a:t>35</a:t>
            </a:fld>
            <a:endParaRPr lang="en-US" dirty="0"/>
          </a:p>
        </p:txBody>
      </p:sp>
    </p:spTree>
    <p:extLst>
      <p:ext uri="{BB962C8B-B14F-4D97-AF65-F5344CB8AC3E}">
        <p14:creationId xmlns:p14="http://schemas.microsoft.com/office/powerpoint/2010/main" val="26104802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WPA was designed as a temporary replacement for WEP that allowed the 802.1x standard to be used, along with other enhancements until the next standard could be established. 802.1x EAP was the Layer 2 protocol that enabled a wireless client to authenticate to a wireless network and was used heavily in WPA and beyond. The solution operates in two modes: personal and enterprise. Personal mode was designed for SOHO uses and works by creating a pre-shared key for authentication. This key must be configured on each client and access point, but no authentication server is needed. It also used TKIP for encryption; TKIP was very similar to RC4 but was much longer. However, it also generated different keys and base keys each time. Enterprise mode was designed for large companies using an authentication server to centralize authentication keys or certificates. While WPA was far better than WEP, it was still very vulnerable, and somewhat difficult to implement.</a:t>
            </a:r>
          </a:p>
          <a:p>
            <a:endParaRPr lang="en-US" dirty="0"/>
          </a:p>
          <a:p>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36</a:t>
            </a:fld>
            <a:endParaRPr lang="en-US" dirty="0"/>
          </a:p>
        </p:txBody>
      </p:sp>
    </p:spTree>
    <p:extLst>
      <p:ext uri="{BB962C8B-B14F-4D97-AF65-F5344CB8AC3E}">
        <p14:creationId xmlns:p14="http://schemas.microsoft.com/office/powerpoint/2010/main" val="264483935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WPA2, the most common solution today, is a vast improvement over the other two. This solution, also known as 802.11i, uses the Advanced Encryption Standard algorithm, which is approved for top-secret information by the US government! It features a symmetric key, symmetric block cipher and keys from 128 to 256 bits. Though not perfect, especially if using the Wi-Fi Protected Setup (WPS) it is very highly secure and is considered the best standard as of now, as well as the easiest to configure.</a:t>
            </a:r>
          </a:p>
          <a:p>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37</a:t>
            </a:fld>
            <a:endParaRPr lang="en-US" dirty="0"/>
          </a:p>
        </p:txBody>
      </p:sp>
    </p:spTree>
    <p:extLst>
      <p:ext uri="{BB962C8B-B14F-4D97-AF65-F5344CB8AC3E}">
        <p14:creationId xmlns:p14="http://schemas.microsoft.com/office/powerpoint/2010/main" val="14530875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38</a:t>
            </a:fld>
            <a:endParaRPr lang="en-US" dirty="0"/>
          </a:p>
        </p:txBody>
      </p:sp>
    </p:spTree>
    <p:extLst>
      <p:ext uri="{BB962C8B-B14F-4D97-AF65-F5344CB8AC3E}">
        <p14:creationId xmlns:p14="http://schemas.microsoft.com/office/powerpoint/2010/main" val="5360311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39</a:t>
            </a:fld>
            <a:endParaRPr lang="en-US" dirty="0"/>
          </a:p>
        </p:txBody>
      </p:sp>
    </p:spTree>
    <p:extLst>
      <p:ext uri="{BB962C8B-B14F-4D97-AF65-F5344CB8AC3E}">
        <p14:creationId xmlns:p14="http://schemas.microsoft.com/office/powerpoint/2010/main" val="3301542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hangingPunct="0"/>
            <a:r>
              <a:rPr lang="en-US" sz="1300" dirty="0"/>
              <a:t> So, to understand wireless networks and protocols, we first must establish what a wireless network is. Put simply, a wireless network is a communications network where data can be transmitted, and connections made without cables. In a wireless network, communication takes place using radio waves, much like how walkie-talkies or your car radio would work.</a:t>
            </a:r>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4</a:t>
            </a:fld>
            <a:endParaRPr lang="en-US" dirty="0"/>
          </a:p>
        </p:txBody>
      </p:sp>
    </p:spTree>
    <p:extLst>
      <p:ext uri="{BB962C8B-B14F-4D97-AF65-F5344CB8AC3E}">
        <p14:creationId xmlns:p14="http://schemas.microsoft.com/office/powerpoint/2010/main" val="12985226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40</a:t>
            </a:fld>
            <a:endParaRPr lang="en-US" dirty="0"/>
          </a:p>
        </p:txBody>
      </p:sp>
    </p:spTree>
    <p:extLst>
      <p:ext uri="{BB962C8B-B14F-4D97-AF65-F5344CB8AC3E}">
        <p14:creationId xmlns:p14="http://schemas.microsoft.com/office/powerpoint/2010/main" val="34929225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41</a:t>
            </a:fld>
            <a:endParaRPr lang="en-US" dirty="0"/>
          </a:p>
        </p:txBody>
      </p:sp>
    </p:spTree>
    <p:extLst>
      <p:ext uri="{BB962C8B-B14F-4D97-AF65-F5344CB8AC3E}">
        <p14:creationId xmlns:p14="http://schemas.microsoft.com/office/powerpoint/2010/main" val="93001775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42</a:t>
            </a:fld>
            <a:endParaRPr lang="en-US" dirty="0"/>
          </a:p>
        </p:txBody>
      </p:sp>
    </p:spTree>
    <p:extLst>
      <p:ext uri="{BB962C8B-B14F-4D97-AF65-F5344CB8AC3E}">
        <p14:creationId xmlns:p14="http://schemas.microsoft.com/office/powerpoint/2010/main" val="6026282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as you move into the IT field, it will be important to know what network protocols are out there, and what standards should be met. However, this gets very complicated very quickly, so we will just be going over the surface level of some of the most common.</a:t>
            </a:r>
          </a:p>
        </p:txBody>
      </p:sp>
      <p:sp>
        <p:nvSpPr>
          <p:cNvPr id="4" name="Slide Number Placeholder 3"/>
          <p:cNvSpPr>
            <a:spLocks noGrp="1"/>
          </p:cNvSpPr>
          <p:nvPr>
            <p:ph type="sldNum" sz="quarter" idx="10"/>
          </p:nvPr>
        </p:nvSpPr>
        <p:spPr/>
        <p:txBody>
          <a:bodyPr/>
          <a:lstStyle/>
          <a:p>
            <a:fld id="{8C4FFC1A-E5ED-4F26-A01E-CA1936793B5E}" type="slidenum">
              <a:rPr lang="en-US" smtClean="0"/>
              <a:t>43</a:t>
            </a:fld>
            <a:endParaRPr lang="en-US" dirty="0"/>
          </a:p>
        </p:txBody>
      </p:sp>
    </p:spTree>
    <p:extLst>
      <p:ext uri="{BB962C8B-B14F-4D97-AF65-F5344CB8AC3E}">
        <p14:creationId xmlns:p14="http://schemas.microsoft.com/office/powerpoint/2010/main" val="192975301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most common wireless protocols, regardless of wireless network type, is Wi-Fi. Wi-Fi is typically used in WLANs but can be used in most of the other types as well. Wi-Fi is a category of protocols and covers any protocol that uses the 802.11 family of IEEE specifications.</a:t>
            </a:r>
          </a:p>
          <a:p>
            <a:endParaRPr lang="en-US" dirty="0"/>
          </a:p>
          <a:p>
            <a:r>
              <a:rPr lang="en-US" dirty="0"/>
              <a:t>Similarly, WiMAX is used primarily in WMANs, and is a category of protocols that use the 802.16 family of IEEE specifications.</a:t>
            </a:r>
          </a:p>
          <a:p>
            <a:endParaRPr lang="en-US" dirty="0"/>
          </a:p>
          <a:p>
            <a:r>
              <a:rPr lang="en-US" dirty="0"/>
              <a:t>Another very common wireless connection type is cellular networks. These networks are used most frequently on cell phones but can also be used on tablets and other mobile devices. They are also the primary method of data transmission for WWANs.</a:t>
            </a:r>
          </a:p>
          <a:p>
            <a:endParaRPr lang="en-US" dirty="0"/>
          </a:p>
          <a:p>
            <a:r>
              <a:rPr lang="en-US" dirty="0"/>
              <a:t>WPAN protocols are abundant, but the most common is Bluetooth. However, plenty of others exist, such as ZigBee, IrDA, RFID, IEEE 802.15, and many more. The use of these protocols can likely be recognized when connecting wireless devices, like headphones, to your smartphone.</a:t>
            </a:r>
          </a:p>
          <a:p>
            <a:endParaRPr lang="en-US" dirty="0"/>
          </a:p>
          <a:p>
            <a:r>
              <a:rPr lang="en-US" dirty="0"/>
              <a:t>Cellular networks and WPAN protocols will be discussed in more detail in later lessons centered on mobile devices and computing.</a:t>
            </a:r>
          </a:p>
        </p:txBody>
      </p:sp>
      <p:sp>
        <p:nvSpPr>
          <p:cNvPr id="4" name="Slide Number Placeholder 3"/>
          <p:cNvSpPr>
            <a:spLocks noGrp="1"/>
          </p:cNvSpPr>
          <p:nvPr>
            <p:ph type="sldNum" sz="quarter" idx="10"/>
          </p:nvPr>
        </p:nvSpPr>
        <p:spPr/>
        <p:txBody>
          <a:bodyPr/>
          <a:lstStyle/>
          <a:p>
            <a:fld id="{8C4FFC1A-E5ED-4F26-A01E-CA1936793B5E}" type="slidenum">
              <a:rPr lang="en-US" smtClean="0"/>
              <a:t>44</a:t>
            </a:fld>
            <a:endParaRPr lang="en-US" dirty="0"/>
          </a:p>
        </p:txBody>
      </p:sp>
    </p:spTree>
    <p:extLst>
      <p:ext uri="{BB962C8B-B14F-4D97-AF65-F5344CB8AC3E}">
        <p14:creationId xmlns:p14="http://schemas.microsoft.com/office/powerpoint/2010/main" val="175708091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many, many IEEE specifications. The 802.11 family is huge. Therefore, we will only cover some of the more common standards.</a:t>
            </a:r>
          </a:p>
          <a:p>
            <a:endParaRPr lang="en-US" dirty="0"/>
          </a:p>
          <a:p>
            <a:r>
              <a:rPr lang="en-US" dirty="0"/>
              <a:t>First, the IEEE 802.11 standards are a family of specifications developed for WLANs and other wireless networks. They are considered industry standards and are widely used across the world.</a:t>
            </a:r>
          </a:p>
        </p:txBody>
      </p:sp>
      <p:sp>
        <p:nvSpPr>
          <p:cNvPr id="4" name="Slide Number Placeholder 3"/>
          <p:cNvSpPr>
            <a:spLocks noGrp="1"/>
          </p:cNvSpPr>
          <p:nvPr>
            <p:ph type="sldNum" sz="quarter" idx="10"/>
          </p:nvPr>
        </p:nvSpPr>
        <p:spPr/>
        <p:txBody>
          <a:bodyPr/>
          <a:lstStyle/>
          <a:p>
            <a:fld id="{8C4FFC1A-E5ED-4F26-A01E-CA1936793B5E}" type="slidenum">
              <a:rPr lang="en-US" smtClean="0"/>
              <a:t>45</a:t>
            </a:fld>
            <a:endParaRPr lang="en-US" dirty="0"/>
          </a:p>
        </p:txBody>
      </p:sp>
    </p:spTree>
    <p:extLst>
      <p:ext uri="{BB962C8B-B14F-4D97-AF65-F5344CB8AC3E}">
        <p14:creationId xmlns:p14="http://schemas.microsoft.com/office/powerpoint/2010/main" val="419388743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most common of these standards is 802.11b. This standard applies to any protocol that operates within the 2.4 GHz range, which in unregulated and very overpopulated with devices of all sorts, which can create significant interference in a network. However, devices using this protocol are generally inexpensive. It has a maximum speed of 11 Mbps.</a:t>
            </a:r>
          </a:p>
          <a:p>
            <a:endParaRPr lang="en-US" dirty="0"/>
          </a:p>
          <a:p>
            <a:r>
              <a:rPr lang="en-US" dirty="0"/>
              <a:t>The 802.11g protocol improves on 802.11b by increasing the maximum speeds to 54 Mbps, though it still uses the 2.4 GHz channel. The two protocols are compatible but mixing the two is not recommended.</a:t>
            </a:r>
          </a:p>
          <a:p>
            <a:endParaRPr lang="en-US" dirty="0"/>
          </a:p>
          <a:p>
            <a:r>
              <a:rPr lang="en-US" dirty="0"/>
              <a:t>802.11a is a protocol which introduces a new frequency range, the 5 GHz range. This leads to much less interference and competition, though the maximum speeds are still at 54 Mbps. Hardware using this protocol is generally more expensive.</a:t>
            </a:r>
          </a:p>
          <a:p>
            <a:endParaRPr lang="en-US" dirty="0"/>
          </a:p>
          <a:p>
            <a:r>
              <a:rPr lang="en-US" dirty="0"/>
              <a:t>IEEE also has a category that houses standards that are in development but are not yet approved by IEEE. These protocols are typically labeled with the 802.1x label.</a:t>
            </a:r>
          </a:p>
        </p:txBody>
      </p:sp>
      <p:sp>
        <p:nvSpPr>
          <p:cNvPr id="4" name="Slide Number Placeholder 3"/>
          <p:cNvSpPr>
            <a:spLocks noGrp="1"/>
          </p:cNvSpPr>
          <p:nvPr>
            <p:ph type="sldNum" sz="quarter" idx="10"/>
          </p:nvPr>
        </p:nvSpPr>
        <p:spPr/>
        <p:txBody>
          <a:bodyPr/>
          <a:lstStyle/>
          <a:p>
            <a:fld id="{8C4FFC1A-E5ED-4F26-A01E-CA1936793B5E}" type="slidenum">
              <a:rPr lang="en-US" smtClean="0"/>
              <a:t>46</a:t>
            </a:fld>
            <a:endParaRPr lang="en-US" dirty="0"/>
          </a:p>
        </p:txBody>
      </p:sp>
    </p:spTree>
    <p:extLst>
      <p:ext uri="{BB962C8B-B14F-4D97-AF65-F5344CB8AC3E}">
        <p14:creationId xmlns:p14="http://schemas.microsoft.com/office/powerpoint/2010/main" val="2153836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802.11g protocol improves on 802.11b by increasing the maximum speeds to 54 Mbps, though it still uses the 2.4 GHz channel. The two protocols are compatible but mixing the two is not recommended.</a:t>
            </a:r>
          </a:p>
          <a:p>
            <a:endParaRPr lang="en-US" dirty="0"/>
          </a:p>
          <a:p>
            <a:r>
              <a:rPr lang="en-US" dirty="0"/>
              <a:t>802.11a is a protocol which introduces a new frequency range, the 5 GHz range. This leads to much less interference and competition, though the maximum speeds are still at 54 Mbps. Hardware using this protocol is generally more expensive.</a:t>
            </a:r>
          </a:p>
        </p:txBody>
      </p:sp>
      <p:sp>
        <p:nvSpPr>
          <p:cNvPr id="4" name="Slide Number Placeholder 3"/>
          <p:cNvSpPr>
            <a:spLocks noGrp="1"/>
          </p:cNvSpPr>
          <p:nvPr>
            <p:ph type="sldNum" sz="quarter" idx="10"/>
          </p:nvPr>
        </p:nvSpPr>
        <p:spPr/>
        <p:txBody>
          <a:bodyPr/>
          <a:lstStyle/>
          <a:p>
            <a:fld id="{8C4FFC1A-E5ED-4F26-A01E-CA1936793B5E}" type="slidenum">
              <a:rPr lang="en-US" smtClean="0"/>
              <a:t>47</a:t>
            </a:fld>
            <a:endParaRPr lang="en-US" dirty="0"/>
          </a:p>
        </p:txBody>
      </p:sp>
    </p:spTree>
    <p:extLst>
      <p:ext uri="{BB962C8B-B14F-4D97-AF65-F5344CB8AC3E}">
        <p14:creationId xmlns:p14="http://schemas.microsoft.com/office/powerpoint/2010/main" val="156842731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many, many IEEE specifications. The 802.11 family is huge. Therefore, we will only cover some of the more common standards.</a:t>
            </a:r>
          </a:p>
          <a:p>
            <a:endParaRPr lang="en-US" dirty="0"/>
          </a:p>
          <a:p>
            <a:r>
              <a:rPr lang="en-US" dirty="0"/>
              <a:t>First, the IEEE 802.11 standards are a family of specifications developed for WLANs and other wireless networks. They are considered industry standards and are widely used across the world.</a:t>
            </a:r>
          </a:p>
          <a:p>
            <a:endParaRPr lang="en-US" dirty="0"/>
          </a:p>
          <a:p>
            <a:r>
              <a:rPr lang="en-US" dirty="0"/>
              <a:t>The most common of these standards is 802.11b. This standard applies to any protocol that operates within the 2.4 GHz range, which in unregulated and very overpopulated with devices of all sorts, which can create significant interference in a network. However, devices using this protocol are generally inexpensive. It has a maximum speed of 11 Mbps.</a:t>
            </a:r>
          </a:p>
          <a:p>
            <a:endParaRPr lang="en-US" dirty="0"/>
          </a:p>
          <a:p>
            <a:r>
              <a:rPr lang="en-US" dirty="0"/>
              <a:t>The 802.11g protocol improves on 802.11b by increasing the maximum speeds to 54 Mbps, though it still uses the 2.4 GHz channel. The two protocols are compatible but mixing the two is not recommended.</a:t>
            </a:r>
          </a:p>
          <a:p>
            <a:endParaRPr lang="en-US" dirty="0"/>
          </a:p>
          <a:p>
            <a:r>
              <a:rPr lang="en-US" dirty="0"/>
              <a:t>802.11a is a protocol which introduces a new frequency range, the 5 GHz range. This leads to much less interference and competition, though the maximum speeds are still at 54 Mbps. Hardware using this protocol is generally more expensive.</a:t>
            </a:r>
          </a:p>
          <a:p>
            <a:endParaRPr lang="en-US" dirty="0"/>
          </a:p>
          <a:p>
            <a:r>
              <a:rPr lang="en-US" dirty="0"/>
              <a:t>IEEE also has a category that houses standards that are in development but are not yet approved by IEEE. These protocols are typically labeled with the 802.1x label.</a:t>
            </a:r>
          </a:p>
        </p:txBody>
      </p:sp>
      <p:sp>
        <p:nvSpPr>
          <p:cNvPr id="4" name="Slide Number Placeholder 3"/>
          <p:cNvSpPr>
            <a:spLocks noGrp="1"/>
          </p:cNvSpPr>
          <p:nvPr>
            <p:ph type="sldNum" sz="quarter" idx="10"/>
          </p:nvPr>
        </p:nvSpPr>
        <p:spPr/>
        <p:txBody>
          <a:bodyPr/>
          <a:lstStyle/>
          <a:p>
            <a:fld id="{8C4FFC1A-E5ED-4F26-A01E-CA1936793B5E}" type="slidenum">
              <a:rPr lang="en-US" smtClean="0"/>
              <a:t>48</a:t>
            </a:fld>
            <a:endParaRPr lang="en-US" dirty="0"/>
          </a:p>
        </p:txBody>
      </p:sp>
    </p:spTree>
    <p:extLst>
      <p:ext uri="{BB962C8B-B14F-4D97-AF65-F5344CB8AC3E}">
        <p14:creationId xmlns:p14="http://schemas.microsoft.com/office/powerpoint/2010/main" val="270259539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Apart from the IEEE standards and their evolution, the actual Wi-Fi protocol and label has been applied to specific standards and evolved along with the IEEE standards, often selecting the best current option to receive the next “version” label. This numbering was standardized in 2018 and was retroactive. Thus, instead of having to identify a specific IEEE standard, administrators or devices could simply refer to the Wi-Fi number.</a:t>
            </a:r>
          </a:p>
          <a:p>
            <a:endParaRPr lang="en-US" dirty="0"/>
          </a:p>
          <a:p>
            <a:r>
              <a:rPr lang="en-US" dirty="0"/>
              <a:t>Wi-Fi 1 was assigned to the first released standard, 802.11. This standard supported speeds up to 2 Mbps and used the 2.4 GHz frequency range. This standard introduced three physical layer technologies to reduce interference: direct-sequence spread spectrum, frequency-hopping spread spectrum, and diffuse infrared. These technologies were crucial to the success of Wi-Fi; however, exploring these concepts in detail is beyond the scope of this lesson. For more information and resources regarding these technologies, and others discussed, please see the instructor. This standard is the backbone of Wi-Fi which all other later versions are built from.</a:t>
            </a:r>
          </a:p>
        </p:txBody>
      </p:sp>
      <p:sp>
        <p:nvSpPr>
          <p:cNvPr id="4" name="Slide Number Placeholder 3"/>
          <p:cNvSpPr>
            <a:spLocks noGrp="1"/>
          </p:cNvSpPr>
          <p:nvPr>
            <p:ph type="sldNum" sz="quarter" idx="10"/>
          </p:nvPr>
        </p:nvSpPr>
        <p:spPr/>
        <p:txBody>
          <a:bodyPr/>
          <a:lstStyle/>
          <a:p>
            <a:fld id="{8C4FFC1A-E5ED-4F26-A01E-CA1936793B5E}" type="slidenum">
              <a:rPr lang="en-US" smtClean="0"/>
              <a:t>49</a:t>
            </a:fld>
            <a:endParaRPr lang="en-US" dirty="0"/>
          </a:p>
        </p:txBody>
      </p:sp>
    </p:spTree>
    <p:extLst>
      <p:ext uri="{BB962C8B-B14F-4D97-AF65-F5344CB8AC3E}">
        <p14:creationId xmlns:p14="http://schemas.microsoft.com/office/powerpoint/2010/main" val="2621718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history of wireless networks is a long, somewhat complicated one. However, most agree that one of the most important developments on the road to wireless networks was the invention of the wireless telegraph in 1896. This telegraph, developed in the UK by Guglielmo Marconi, operated in a similar fashion to regular telegram “Morse code” in that the information was transferred by pulses of radio waves of two different lengths, called “dots” and “dashes”. The transmission is then received as audio which is then translated.</a:t>
            </a:r>
          </a:p>
          <a:p>
            <a:endParaRPr lang="en-US" dirty="0"/>
          </a:p>
          <a:p>
            <a:r>
              <a:rPr lang="en-US" dirty="0"/>
              <a:t>For the first half of the 20th century, telegraph remained the most prominent wireless communication technology. This was until the first generation of mobile phones hit the market. The Mobile Telephone service by AT&amp;T became the first generation of mobile telephones in 1946, often referred to as the start of the 0G generation. The system used radio waves to link the mobile phones to the public switched telephone network. In this service, the caller wasn’t calling an end user directly but rather wirelessly calling the operator who connected them with the receiver via the PSTN, which required a hard connection. In this service, the caller had to search for an open channel before calling, and the call would be a simplex connection, meaning only one person could talk at a time. AT&amp;T would later improve on this system in a number of ways, most notably by making the service duplex in 1964. These phones were large and typically only installed in cars or other locations that were unable to have a wired connection. However, the next event would lead to an era of shrinkage in technology.</a:t>
            </a:r>
          </a:p>
          <a:p>
            <a:endParaRPr lang="en-US" dirty="0"/>
          </a:p>
          <a:p>
            <a:r>
              <a:rPr lang="en-US" dirty="0"/>
              <a:t>The invention of the transistor in 1947 by three American physicists, John Bardeen, Walter H. Brattain, and William B. Shockley, at AT&amp;T Bell was revolutionary as a viable alternative, and eventual replacement, to the electron tube. Due to the transistor’s small size, low heat, low power consumption, and high reliability, circuitry began the process of miniaturization, a process which continues to this day. It serves as an amplifier, controller, and/or generator of electrical signals in circuits.</a:t>
            </a:r>
          </a:p>
          <a:p>
            <a:endParaRPr lang="en-US" dirty="0"/>
          </a:p>
          <a:p>
            <a:r>
              <a:rPr lang="en-US" dirty="0"/>
              <a:t>In 1962, AT&amp;T Bell, which later became Nokia Bell, launched Telstar 1, making it the first orbital communications satellite. This satellite facilitated the transmission of live TV and phone signals across the globe, with its primary task being to receive signals from the USA, amplify them 10 billion times, and return them to Europe, and vice versa.</a:t>
            </a:r>
          </a:p>
          <a:p>
            <a:endParaRPr lang="en-US" dirty="0"/>
          </a:p>
          <a:p>
            <a:r>
              <a:rPr lang="en-US" dirty="0"/>
              <a:t>In 1968, the development of ARPANET was in full swing, which became the precursor to today’s modern Internet. This network was a military research project ton connect computers over long distances without the need for cables. The system used existing phone lines to connect to other computers around the world and was one of the first to use the TCP/IP model while also standardizing several other protocols, like FTP, Telnet, email, and more.</a:t>
            </a:r>
          </a:p>
          <a:p>
            <a:endParaRPr lang="en-US" dirty="0"/>
          </a:p>
          <a:p>
            <a:r>
              <a:rPr lang="en-US" dirty="0"/>
              <a:t>ALOHAnet was a network system developed in 1971 at the University of Hawaii to connect computer systems across islands. It was the first to demonstrate wireless data packet transfers utilizing an experimental UHF (ultra-high frequency). It was one of, if not the first, network to utilize packets in the ALOHA protocol (still used today to establish an initial link), a random-access protocol, a share medium access, and more. It also helped lead, directly, to the development of Ethernet and personal wireless communication technologies.</a:t>
            </a:r>
          </a:p>
          <a:p>
            <a:endParaRPr lang="en-US" dirty="0"/>
          </a:p>
          <a:p>
            <a:r>
              <a:rPr lang="en-US" dirty="0"/>
              <a:t>In Japan in 1979, the beginning of cellular networks occurred, often referred to as 1G. Unlike the MTS and IMTS, the call was switched automatically, and could be transferred using various cellular sites rather than just one radio mast.</a:t>
            </a:r>
          </a:p>
        </p:txBody>
      </p:sp>
      <p:sp>
        <p:nvSpPr>
          <p:cNvPr id="4" name="Slide Number Placeholder 3"/>
          <p:cNvSpPr>
            <a:spLocks noGrp="1"/>
          </p:cNvSpPr>
          <p:nvPr>
            <p:ph type="sldNum" sz="quarter" idx="10"/>
          </p:nvPr>
        </p:nvSpPr>
        <p:spPr/>
        <p:txBody>
          <a:bodyPr/>
          <a:lstStyle/>
          <a:p>
            <a:fld id="{8C4FFC1A-E5ED-4F26-A01E-CA1936793B5E}" type="slidenum">
              <a:rPr lang="en-US" smtClean="0"/>
              <a:t>5</a:t>
            </a:fld>
            <a:endParaRPr lang="en-US" dirty="0"/>
          </a:p>
        </p:txBody>
      </p:sp>
    </p:spTree>
    <p:extLst>
      <p:ext uri="{BB962C8B-B14F-4D97-AF65-F5344CB8AC3E}">
        <p14:creationId xmlns:p14="http://schemas.microsoft.com/office/powerpoint/2010/main" val="119530665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Wi-Fi 2, established in 1999, was assigned to IEEE standard 802.11b. This version was nearly identical to Wi-Fi 1 in all ways except speed; for this Wi-Fi version, the speed reached rates up to 11 Mbps.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Wi-Fi 3, also established in 1999, was assigned to 802.11a and increased speed up to 54 Mbps. It also introduced a new 5 GHz frequency range that reduces interference, as there are far less devices on this band. However, the 5 GHz band also, in theory, reduces range; this is because the 5 GHz band tends to be absorbed by building materials more than the 2.4 GHz bands, likely due to the difference in wavelength. This is one place that physics can be applied to the IT field; more information and resources on radio waves and the physics of IT can be received from the instructor. Wi-Fi 3 also introduced orthogonal frequency-division multiplexing, which allows many signals to be transported over one medium simultaneously.</a:t>
            </a:r>
          </a:p>
        </p:txBody>
      </p:sp>
      <p:sp>
        <p:nvSpPr>
          <p:cNvPr id="4" name="Slide Number Placeholder 3"/>
          <p:cNvSpPr>
            <a:spLocks noGrp="1"/>
          </p:cNvSpPr>
          <p:nvPr>
            <p:ph type="sldNum" sz="quarter" idx="10"/>
          </p:nvPr>
        </p:nvSpPr>
        <p:spPr/>
        <p:txBody>
          <a:bodyPr/>
          <a:lstStyle/>
          <a:p>
            <a:fld id="{8C4FFC1A-E5ED-4F26-A01E-CA1936793B5E}" type="slidenum">
              <a:rPr lang="en-US" smtClean="0"/>
              <a:t>50</a:t>
            </a:fld>
            <a:endParaRPr lang="en-US" dirty="0"/>
          </a:p>
        </p:txBody>
      </p:sp>
    </p:spTree>
    <p:extLst>
      <p:ext uri="{BB962C8B-B14F-4D97-AF65-F5344CB8AC3E}">
        <p14:creationId xmlns:p14="http://schemas.microsoft.com/office/powerpoint/2010/main" val="411194798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Wi-Fi 3E is often described as an expansion of Wi-Fi 2, and was assigned to 802.11g. This Wi-Fi version increased speed in the 2.4 GHz band to 54 Mbps. It also encouraged and sped up the development of backwards compatibility between the Wi-Fi versions. Since many devices were (and still do) use 802.11b, there was immense concern that devices running on Wi-Fi 2 would not work with the new Wi-Fi 3E. This encouraged the development of backwards compatibility between the two and explains why Wi-Fi devices commonly advertise their supported versions as 802.11b/g.</a:t>
            </a:r>
          </a:p>
          <a:p>
            <a:endParaRPr lang="en-US" dirty="0"/>
          </a:p>
          <a:p>
            <a:r>
              <a:rPr lang="en-US" dirty="0"/>
              <a:t>Wi-Fi 4, established in 2008, was assigned to 802.11n, which builds on to the 802.11a standard. Wi-Fi 4 allows for speeds up to 600 Mbps, and uses both 2.4 GHz and 5 GHz frequencies, allowing for more connected devices with less interferences, as well as provides more options dependent on the needs of a user, be it speed or range. This Wi-Fi version also introduced support for multiple-input multiple-output antennas, which allow multiple antennas to be used in communication with multiple devices; put simply, it allows for multiple paths to increase the network capacity. More information on MIMO antennas can be found in the resources provided to the instructor.</a:t>
            </a:r>
          </a:p>
        </p:txBody>
      </p:sp>
      <p:sp>
        <p:nvSpPr>
          <p:cNvPr id="4" name="Slide Number Placeholder 3"/>
          <p:cNvSpPr>
            <a:spLocks noGrp="1"/>
          </p:cNvSpPr>
          <p:nvPr>
            <p:ph type="sldNum" sz="quarter" idx="10"/>
          </p:nvPr>
        </p:nvSpPr>
        <p:spPr/>
        <p:txBody>
          <a:bodyPr/>
          <a:lstStyle/>
          <a:p>
            <a:fld id="{8C4FFC1A-E5ED-4F26-A01E-CA1936793B5E}" type="slidenum">
              <a:rPr lang="en-US" smtClean="0"/>
              <a:t>51</a:t>
            </a:fld>
            <a:endParaRPr lang="en-US" dirty="0"/>
          </a:p>
        </p:txBody>
      </p:sp>
    </p:spTree>
    <p:extLst>
      <p:ext uri="{BB962C8B-B14F-4D97-AF65-F5344CB8AC3E}">
        <p14:creationId xmlns:p14="http://schemas.microsoft.com/office/powerpoint/2010/main" val="342374275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Wi-Fi 5, established in 2014, was assigned to 802.11ac and builds on the 802.11n standard. This standard increases speed to a maximum of 6933 Mbps and operates on the 5 GHz frequency band. When used in conjunction with Wi-Fi 4, it allows for 802.11n standards on the 2.4 GHz range and 802.11ac standards on the 5 GHz, as they are very similar.</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most recent Wi-Fi versions, Wi-Fi 6 and 6E, are not yet widely available. These versions, which build on the 802.11ac standard, provide speeds up to 9608 Mbps, and use 2.4, 5, and 6 GHz frequency ranges. It is predicted that these Wi-Fi versions will have about quadruple the throughput and 37% faster rates in some cases than those provided with Wi-Fi version 5.</a:t>
            </a:r>
          </a:p>
        </p:txBody>
      </p:sp>
      <p:sp>
        <p:nvSpPr>
          <p:cNvPr id="4" name="Slide Number Placeholder 3"/>
          <p:cNvSpPr>
            <a:spLocks noGrp="1"/>
          </p:cNvSpPr>
          <p:nvPr>
            <p:ph type="sldNum" sz="quarter" idx="10"/>
          </p:nvPr>
        </p:nvSpPr>
        <p:spPr/>
        <p:txBody>
          <a:bodyPr/>
          <a:lstStyle/>
          <a:p>
            <a:fld id="{8C4FFC1A-E5ED-4F26-A01E-CA1936793B5E}" type="slidenum">
              <a:rPr lang="en-US" smtClean="0"/>
              <a:t>52</a:t>
            </a:fld>
            <a:endParaRPr lang="en-US" dirty="0"/>
          </a:p>
        </p:txBody>
      </p:sp>
    </p:spTree>
    <p:extLst>
      <p:ext uri="{BB962C8B-B14F-4D97-AF65-F5344CB8AC3E}">
        <p14:creationId xmlns:p14="http://schemas.microsoft.com/office/powerpoint/2010/main" val="26595416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53</a:t>
            </a:fld>
            <a:endParaRPr lang="en-US" dirty="0"/>
          </a:p>
        </p:txBody>
      </p:sp>
    </p:spTree>
    <p:extLst>
      <p:ext uri="{BB962C8B-B14F-4D97-AF65-F5344CB8AC3E}">
        <p14:creationId xmlns:p14="http://schemas.microsoft.com/office/powerpoint/2010/main" val="221172163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54</a:t>
            </a:fld>
            <a:endParaRPr lang="en-US" dirty="0"/>
          </a:p>
        </p:txBody>
      </p:sp>
    </p:spTree>
    <p:extLst>
      <p:ext uri="{BB962C8B-B14F-4D97-AF65-F5344CB8AC3E}">
        <p14:creationId xmlns:p14="http://schemas.microsoft.com/office/powerpoint/2010/main" val="183551634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now, let’s review a few key points from each section.</a:t>
            </a:r>
          </a:p>
        </p:txBody>
      </p:sp>
      <p:sp>
        <p:nvSpPr>
          <p:cNvPr id="4" name="Slide Number Placeholder 3"/>
          <p:cNvSpPr>
            <a:spLocks noGrp="1"/>
          </p:cNvSpPr>
          <p:nvPr>
            <p:ph type="sldNum" sz="quarter" idx="10"/>
          </p:nvPr>
        </p:nvSpPr>
        <p:spPr/>
        <p:txBody>
          <a:bodyPr/>
          <a:lstStyle/>
          <a:p>
            <a:fld id="{8C4FFC1A-E5ED-4F26-A01E-CA1936793B5E}" type="slidenum">
              <a:rPr lang="en-US" smtClean="0"/>
              <a:t>55</a:t>
            </a:fld>
            <a:endParaRPr lang="en-US" dirty="0"/>
          </a:p>
        </p:txBody>
      </p:sp>
    </p:spTree>
    <p:extLst>
      <p:ext uri="{BB962C8B-B14F-4D97-AF65-F5344CB8AC3E}">
        <p14:creationId xmlns:p14="http://schemas.microsoft.com/office/powerpoint/2010/main" val="24683995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p:txBody>
          <a:bodyPr wrap="square" numCol="1" anchor="t" anchorCtr="0" compatLnSpc="1">
            <a:prstTxWarp prst="textNoShape">
              <a:avLst/>
            </a:prstTxWarp>
          </a:bodyPr>
          <a:lstStyle/>
          <a:p>
            <a:pPr hangingPunct="0"/>
            <a:r>
              <a:rPr lang="en-US" sz="1300" dirty="0"/>
              <a:t>So now, let’s review a few key points from each section. As you can recall, wireless networks have no cables and use radio waves to communicate. Additionally, a wireless network must have a wireless-capable router and devices must have a wireless adapter to connect.</a:t>
            </a:r>
            <a:endParaRPr lang="en-US" dirty="0"/>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785372" indent="-302066">
              <a:spcBef>
                <a:spcPct val="30000"/>
              </a:spcBef>
              <a:defRPr sz="1300">
                <a:solidFill>
                  <a:schemeClr val="tx1"/>
                </a:solidFill>
                <a:latin typeface="Calibri" panose="020F0502020204030204" pitchFamily="34" charset="0"/>
              </a:defRPr>
            </a:lvl2pPr>
            <a:lvl3pPr marL="1208265" indent="-241653">
              <a:spcBef>
                <a:spcPct val="30000"/>
              </a:spcBef>
              <a:defRPr sz="1300">
                <a:solidFill>
                  <a:schemeClr val="tx1"/>
                </a:solidFill>
                <a:latin typeface="Calibri" panose="020F0502020204030204" pitchFamily="34" charset="0"/>
              </a:defRPr>
            </a:lvl3pPr>
            <a:lvl4pPr marL="1691571" indent="-241653">
              <a:spcBef>
                <a:spcPct val="30000"/>
              </a:spcBef>
              <a:defRPr sz="1300">
                <a:solidFill>
                  <a:schemeClr val="tx1"/>
                </a:solidFill>
                <a:latin typeface="Calibri" panose="020F0502020204030204" pitchFamily="34" charset="0"/>
              </a:defRPr>
            </a:lvl4pPr>
            <a:lvl5pPr marL="2174878" indent="-241653">
              <a:spcBef>
                <a:spcPct val="30000"/>
              </a:spcBef>
              <a:defRPr sz="1300">
                <a:solidFill>
                  <a:schemeClr val="tx1"/>
                </a:solidFill>
                <a:latin typeface="Calibri" panose="020F0502020204030204" pitchFamily="34" charset="0"/>
              </a:defRPr>
            </a:lvl5pPr>
            <a:lvl6pPr marL="2658184" indent="-241653" eaLnBrk="0" fontAlgn="base" hangingPunct="0">
              <a:spcBef>
                <a:spcPct val="30000"/>
              </a:spcBef>
              <a:spcAft>
                <a:spcPct val="0"/>
              </a:spcAft>
              <a:defRPr sz="1300">
                <a:solidFill>
                  <a:schemeClr val="tx1"/>
                </a:solidFill>
                <a:latin typeface="Calibri" panose="020F0502020204030204" pitchFamily="34" charset="0"/>
              </a:defRPr>
            </a:lvl6pPr>
            <a:lvl7pPr marL="3141490" indent="-241653" eaLnBrk="0" fontAlgn="base" hangingPunct="0">
              <a:spcBef>
                <a:spcPct val="30000"/>
              </a:spcBef>
              <a:spcAft>
                <a:spcPct val="0"/>
              </a:spcAft>
              <a:defRPr sz="1300">
                <a:solidFill>
                  <a:schemeClr val="tx1"/>
                </a:solidFill>
                <a:latin typeface="Calibri" panose="020F0502020204030204" pitchFamily="34" charset="0"/>
              </a:defRPr>
            </a:lvl7pPr>
            <a:lvl8pPr marL="3624796" indent="-241653" eaLnBrk="0" fontAlgn="base" hangingPunct="0">
              <a:spcBef>
                <a:spcPct val="30000"/>
              </a:spcBef>
              <a:spcAft>
                <a:spcPct val="0"/>
              </a:spcAft>
              <a:defRPr sz="1300">
                <a:solidFill>
                  <a:schemeClr val="tx1"/>
                </a:solidFill>
                <a:latin typeface="Calibri" panose="020F0502020204030204" pitchFamily="34" charset="0"/>
              </a:defRPr>
            </a:lvl8pPr>
            <a:lvl9pPr marL="4108102" indent="-241653"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B21D682A-66B8-4E26-AAFD-F3BE1B4040BB}" type="slidenum">
              <a:rPr lang="en-US" altLang="en-US">
                <a:latin typeface="Arial" panose="020B0604020202020204" pitchFamily="34" charset="0"/>
              </a:rPr>
              <a:pPr>
                <a:spcBef>
                  <a:spcPct val="0"/>
                </a:spcBef>
              </a:pPr>
              <a:t>56</a:t>
            </a:fld>
            <a:endParaRPr lang="en-US" altLang="en-US" dirty="0">
              <a:latin typeface="Arial" panose="020B0604020202020204" pitchFamily="34" charset="0"/>
            </a:endParaRPr>
          </a:p>
        </p:txBody>
      </p:sp>
    </p:spTree>
    <p:extLst>
      <p:ext uri="{BB962C8B-B14F-4D97-AF65-F5344CB8AC3E}">
        <p14:creationId xmlns:p14="http://schemas.microsoft.com/office/powerpoint/2010/main" val="132238735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p:txBody>
          <a:bodyPr wrap="square" numCol="1" anchor="t" anchorCtr="0" compatLnSpc="1">
            <a:prstTxWarp prst="textNoShape">
              <a:avLst/>
            </a:prstTxWarp>
          </a:bodyPr>
          <a:lstStyle/>
          <a:p>
            <a:pPr marL="0" indent="0">
              <a:spcBef>
                <a:spcPct val="0"/>
              </a:spcBef>
              <a:buFont typeface="Arial" pitchFamily="34" charset="0"/>
              <a:buNone/>
              <a:defRPr/>
            </a:pPr>
            <a:r>
              <a:rPr lang="en-US" dirty="0"/>
              <a:t>In section two, we learned of several advantages and disadvantages for both wireless and wired networks. Here we learned that while wireless networks are more flexible, mobile, and scalable than wired networks, and are typically cheaper, they are also harder to control and more susceptible to threats, interference, and degraded performance.</a:t>
            </a:r>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785372" indent="-302066">
              <a:spcBef>
                <a:spcPct val="30000"/>
              </a:spcBef>
              <a:defRPr sz="1300">
                <a:solidFill>
                  <a:schemeClr val="tx1"/>
                </a:solidFill>
                <a:latin typeface="Calibri" panose="020F0502020204030204" pitchFamily="34" charset="0"/>
              </a:defRPr>
            </a:lvl2pPr>
            <a:lvl3pPr marL="1208265" indent="-241653">
              <a:spcBef>
                <a:spcPct val="30000"/>
              </a:spcBef>
              <a:defRPr sz="1300">
                <a:solidFill>
                  <a:schemeClr val="tx1"/>
                </a:solidFill>
                <a:latin typeface="Calibri" panose="020F0502020204030204" pitchFamily="34" charset="0"/>
              </a:defRPr>
            </a:lvl3pPr>
            <a:lvl4pPr marL="1691571" indent="-241653">
              <a:spcBef>
                <a:spcPct val="30000"/>
              </a:spcBef>
              <a:defRPr sz="1300">
                <a:solidFill>
                  <a:schemeClr val="tx1"/>
                </a:solidFill>
                <a:latin typeface="Calibri" panose="020F0502020204030204" pitchFamily="34" charset="0"/>
              </a:defRPr>
            </a:lvl4pPr>
            <a:lvl5pPr marL="2174878" indent="-241653">
              <a:spcBef>
                <a:spcPct val="30000"/>
              </a:spcBef>
              <a:defRPr sz="1300">
                <a:solidFill>
                  <a:schemeClr val="tx1"/>
                </a:solidFill>
                <a:latin typeface="Calibri" panose="020F0502020204030204" pitchFamily="34" charset="0"/>
              </a:defRPr>
            </a:lvl5pPr>
            <a:lvl6pPr marL="2658184" indent="-241653" eaLnBrk="0" fontAlgn="base" hangingPunct="0">
              <a:spcBef>
                <a:spcPct val="30000"/>
              </a:spcBef>
              <a:spcAft>
                <a:spcPct val="0"/>
              </a:spcAft>
              <a:defRPr sz="1300">
                <a:solidFill>
                  <a:schemeClr val="tx1"/>
                </a:solidFill>
                <a:latin typeface="Calibri" panose="020F0502020204030204" pitchFamily="34" charset="0"/>
              </a:defRPr>
            </a:lvl6pPr>
            <a:lvl7pPr marL="3141490" indent="-241653" eaLnBrk="0" fontAlgn="base" hangingPunct="0">
              <a:spcBef>
                <a:spcPct val="30000"/>
              </a:spcBef>
              <a:spcAft>
                <a:spcPct val="0"/>
              </a:spcAft>
              <a:defRPr sz="1300">
                <a:solidFill>
                  <a:schemeClr val="tx1"/>
                </a:solidFill>
                <a:latin typeface="Calibri" panose="020F0502020204030204" pitchFamily="34" charset="0"/>
              </a:defRPr>
            </a:lvl7pPr>
            <a:lvl8pPr marL="3624796" indent="-241653" eaLnBrk="0" fontAlgn="base" hangingPunct="0">
              <a:spcBef>
                <a:spcPct val="30000"/>
              </a:spcBef>
              <a:spcAft>
                <a:spcPct val="0"/>
              </a:spcAft>
              <a:defRPr sz="1300">
                <a:solidFill>
                  <a:schemeClr val="tx1"/>
                </a:solidFill>
                <a:latin typeface="Calibri" panose="020F0502020204030204" pitchFamily="34" charset="0"/>
              </a:defRPr>
            </a:lvl8pPr>
            <a:lvl9pPr marL="4108102" indent="-241653"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B21D682A-66B8-4E26-AAFD-F3BE1B4040BB}" type="slidenum">
              <a:rPr lang="en-US" altLang="en-US">
                <a:latin typeface="Arial" panose="020B0604020202020204" pitchFamily="34" charset="0"/>
              </a:rPr>
              <a:pPr>
                <a:spcBef>
                  <a:spcPct val="0"/>
                </a:spcBef>
              </a:pPr>
              <a:t>57</a:t>
            </a:fld>
            <a:endParaRPr lang="en-US" altLang="en-US" dirty="0">
              <a:latin typeface="Arial" panose="020B0604020202020204" pitchFamily="34" charset="0"/>
            </a:endParaRPr>
          </a:p>
        </p:txBody>
      </p:sp>
    </p:spTree>
    <p:extLst>
      <p:ext uri="{BB962C8B-B14F-4D97-AF65-F5344CB8AC3E}">
        <p14:creationId xmlns:p14="http://schemas.microsoft.com/office/powerpoint/2010/main" val="120103350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p:txBody>
          <a:bodyPr wrap="square" numCol="1" anchor="t" anchorCtr="0" compatLnSpc="1">
            <a:prstTxWarp prst="textNoShape">
              <a:avLst/>
            </a:prstTxWarp>
          </a:bodyPr>
          <a:lstStyle/>
          <a:p>
            <a:pPr marL="0" indent="0">
              <a:spcBef>
                <a:spcPct val="0"/>
              </a:spcBef>
              <a:buFont typeface="Arial" pitchFamily="34" charset="0"/>
              <a:buNone/>
              <a:defRPr/>
            </a:pPr>
            <a:r>
              <a:rPr lang="en-US" dirty="0"/>
              <a:t>In section three, we explored the wireless network types and their purposes. Clearly, WLAN is the most common, but the rest are also heavily prevalent. We also learned about the various encryption and security methods and established that WPA2 was the most secure and should be used.</a:t>
            </a:r>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785372" indent="-302066">
              <a:spcBef>
                <a:spcPct val="30000"/>
              </a:spcBef>
              <a:defRPr sz="1300">
                <a:solidFill>
                  <a:schemeClr val="tx1"/>
                </a:solidFill>
                <a:latin typeface="Calibri" panose="020F0502020204030204" pitchFamily="34" charset="0"/>
              </a:defRPr>
            </a:lvl2pPr>
            <a:lvl3pPr marL="1208265" indent="-241653">
              <a:spcBef>
                <a:spcPct val="30000"/>
              </a:spcBef>
              <a:defRPr sz="1300">
                <a:solidFill>
                  <a:schemeClr val="tx1"/>
                </a:solidFill>
                <a:latin typeface="Calibri" panose="020F0502020204030204" pitchFamily="34" charset="0"/>
              </a:defRPr>
            </a:lvl3pPr>
            <a:lvl4pPr marL="1691571" indent="-241653">
              <a:spcBef>
                <a:spcPct val="30000"/>
              </a:spcBef>
              <a:defRPr sz="1300">
                <a:solidFill>
                  <a:schemeClr val="tx1"/>
                </a:solidFill>
                <a:latin typeface="Calibri" panose="020F0502020204030204" pitchFamily="34" charset="0"/>
              </a:defRPr>
            </a:lvl4pPr>
            <a:lvl5pPr marL="2174878" indent="-241653">
              <a:spcBef>
                <a:spcPct val="30000"/>
              </a:spcBef>
              <a:defRPr sz="1300">
                <a:solidFill>
                  <a:schemeClr val="tx1"/>
                </a:solidFill>
                <a:latin typeface="Calibri" panose="020F0502020204030204" pitchFamily="34" charset="0"/>
              </a:defRPr>
            </a:lvl5pPr>
            <a:lvl6pPr marL="2658184" indent="-241653" eaLnBrk="0" fontAlgn="base" hangingPunct="0">
              <a:spcBef>
                <a:spcPct val="30000"/>
              </a:spcBef>
              <a:spcAft>
                <a:spcPct val="0"/>
              </a:spcAft>
              <a:defRPr sz="1300">
                <a:solidFill>
                  <a:schemeClr val="tx1"/>
                </a:solidFill>
                <a:latin typeface="Calibri" panose="020F0502020204030204" pitchFamily="34" charset="0"/>
              </a:defRPr>
            </a:lvl6pPr>
            <a:lvl7pPr marL="3141490" indent="-241653" eaLnBrk="0" fontAlgn="base" hangingPunct="0">
              <a:spcBef>
                <a:spcPct val="30000"/>
              </a:spcBef>
              <a:spcAft>
                <a:spcPct val="0"/>
              </a:spcAft>
              <a:defRPr sz="1300">
                <a:solidFill>
                  <a:schemeClr val="tx1"/>
                </a:solidFill>
                <a:latin typeface="Calibri" panose="020F0502020204030204" pitchFamily="34" charset="0"/>
              </a:defRPr>
            </a:lvl7pPr>
            <a:lvl8pPr marL="3624796" indent="-241653" eaLnBrk="0" fontAlgn="base" hangingPunct="0">
              <a:spcBef>
                <a:spcPct val="30000"/>
              </a:spcBef>
              <a:spcAft>
                <a:spcPct val="0"/>
              </a:spcAft>
              <a:defRPr sz="1300">
                <a:solidFill>
                  <a:schemeClr val="tx1"/>
                </a:solidFill>
                <a:latin typeface="Calibri" panose="020F0502020204030204" pitchFamily="34" charset="0"/>
              </a:defRPr>
            </a:lvl8pPr>
            <a:lvl9pPr marL="4108102" indent="-241653"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B21D682A-66B8-4E26-AAFD-F3BE1B4040BB}" type="slidenum">
              <a:rPr lang="en-US" altLang="en-US">
                <a:latin typeface="Arial" panose="020B0604020202020204" pitchFamily="34" charset="0"/>
              </a:rPr>
              <a:pPr>
                <a:spcBef>
                  <a:spcPct val="0"/>
                </a:spcBef>
              </a:pPr>
              <a:t>58</a:t>
            </a:fld>
            <a:endParaRPr lang="en-US" altLang="en-US" dirty="0">
              <a:latin typeface="Arial" panose="020B0604020202020204" pitchFamily="34" charset="0"/>
            </a:endParaRPr>
          </a:p>
        </p:txBody>
      </p:sp>
    </p:spTree>
    <p:extLst>
      <p:ext uri="{BB962C8B-B14F-4D97-AF65-F5344CB8AC3E}">
        <p14:creationId xmlns:p14="http://schemas.microsoft.com/office/powerpoint/2010/main" val="72462267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p:txBody>
          <a:bodyPr wrap="square" numCol="1" anchor="t" anchorCtr="0" compatLnSpc="1">
            <a:prstTxWarp prst="textNoShape">
              <a:avLst/>
            </a:prstTxWarp>
          </a:bodyPr>
          <a:lstStyle/>
          <a:p>
            <a:pPr hangingPunct="0"/>
            <a:r>
              <a:rPr lang="en-US" sz="1300" dirty="0"/>
              <a:t>Finally, in section four, we learned briefly about various wireless protocols. The most common ones, Wi-Fi and 802.11, are the key takeaways here. Wi-Fi is a set of IEEE WLAN protocols that follow the 802.11 specifications, and the 802.11 specifications set forth in IEEE are home to numerous wireless protocols.</a:t>
            </a:r>
            <a:endParaRPr lang="en-US" dirty="0"/>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785372" indent="-302066">
              <a:spcBef>
                <a:spcPct val="30000"/>
              </a:spcBef>
              <a:defRPr sz="1300">
                <a:solidFill>
                  <a:schemeClr val="tx1"/>
                </a:solidFill>
                <a:latin typeface="Calibri" panose="020F0502020204030204" pitchFamily="34" charset="0"/>
              </a:defRPr>
            </a:lvl2pPr>
            <a:lvl3pPr marL="1208265" indent="-241653">
              <a:spcBef>
                <a:spcPct val="30000"/>
              </a:spcBef>
              <a:defRPr sz="1300">
                <a:solidFill>
                  <a:schemeClr val="tx1"/>
                </a:solidFill>
                <a:latin typeface="Calibri" panose="020F0502020204030204" pitchFamily="34" charset="0"/>
              </a:defRPr>
            </a:lvl3pPr>
            <a:lvl4pPr marL="1691571" indent="-241653">
              <a:spcBef>
                <a:spcPct val="30000"/>
              </a:spcBef>
              <a:defRPr sz="1300">
                <a:solidFill>
                  <a:schemeClr val="tx1"/>
                </a:solidFill>
                <a:latin typeface="Calibri" panose="020F0502020204030204" pitchFamily="34" charset="0"/>
              </a:defRPr>
            </a:lvl4pPr>
            <a:lvl5pPr marL="2174878" indent="-241653">
              <a:spcBef>
                <a:spcPct val="30000"/>
              </a:spcBef>
              <a:defRPr sz="1300">
                <a:solidFill>
                  <a:schemeClr val="tx1"/>
                </a:solidFill>
                <a:latin typeface="Calibri" panose="020F0502020204030204" pitchFamily="34" charset="0"/>
              </a:defRPr>
            </a:lvl5pPr>
            <a:lvl6pPr marL="2658184" indent="-241653" eaLnBrk="0" fontAlgn="base" hangingPunct="0">
              <a:spcBef>
                <a:spcPct val="30000"/>
              </a:spcBef>
              <a:spcAft>
                <a:spcPct val="0"/>
              </a:spcAft>
              <a:defRPr sz="1300">
                <a:solidFill>
                  <a:schemeClr val="tx1"/>
                </a:solidFill>
                <a:latin typeface="Calibri" panose="020F0502020204030204" pitchFamily="34" charset="0"/>
              </a:defRPr>
            </a:lvl6pPr>
            <a:lvl7pPr marL="3141490" indent="-241653" eaLnBrk="0" fontAlgn="base" hangingPunct="0">
              <a:spcBef>
                <a:spcPct val="30000"/>
              </a:spcBef>
              <a:spcAft>
                <a:spcPct val="0"/>
              </a:spcAft>
              <a:defRPr sz="1300">
                <a:solidFill>
                  <a:schemeClr val="tx1"/>
                </a:solidFill>
                <a:latin typeface="Calibri" panose="020F0502020204030204" pitchFamily="34" charset="0"/>
              </a:defRPr>
            </a:lvl7pPr>
            <a:lvl8pPr marL="3624796" indent="-241653" eaLnBrk="0" fontAlgn="base" hangingPunct="0">
              <a:spcBef>
                <a:spcPct val="30000"/>
              </a:spcBef>
              <a:spcAft>
                <a:spcPct val="0"/>
              </a:spcAft>
              <a:defRPr sz="1300">
                <a:solidFill>
                  <a:schemeClr val="tx1"/>
                </a:solidFill>
                <a:latin typeface="Calibri" panose="020F0502020204030204" pitchFamily="34" charset="0"/>
              </a:defRPr>
            </a:lvl8pPr>
            <a:lvl9pPr marL="4108102" indent="-241653"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B21D682A-66B8-4E26-AAFD-F3BE1B4040BB}" type="slidenum">
              <a:rPr lang="en-US" altLang="en-US">
                <a:latin typeface="Arial" panose="020B0604020202020204" pitchFamily="34" charset="0"/>
              </a:rPr>
              <a:pPr>
                <a:spcBef>
                  <a:spcPct val="0"/>
                </a:spcBef>
              </a:pPr>
              <a:t>59</a:t>
            </a:fld>
            <a:endParaRPr lang="en-US" altLang="en-US" dirty="0">
              <a:latin typeface="Arial" panose="020B0604020202020204" pitchFamily="34" charset="0"/>
            </a:endParaRPr>
          </a:p>
        </p:txBody>
      </p:sp>
    </p:spTree>
    <p:extLst>
      <p:ext uri="{BB962C8B-B14F-4D97-AF65-F5344CB8AC3E}">
        <p14:creationId xmlns:p14="http://schemas.microsoft.com/office/powerpoint/2010/main" val="2965104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1986, wireless networks were brought to the masses with the WaveLAN products developed by NCR. Its proprietary protocols laid the basis for Wi-Fi and other wireless standards. From these points, Wi-Fi and wireless networks have continued to evolve. We are now on 5G cellular networks and Wi-Fi 6, and other Wireless technologies like Bluetooth and ZigBee have grown in popularity quickly.</a:t>
            </a:r>
          </a:p>
        </p:txBody>
      </p:sp>
      <p:sp>
        <p:nvSpPr>
          <p:cNvPr id="4" name="Slide Number Placeholder 3"/>
          <p:cNvSpPr>
            <a:spLocks noGrp="1"/>
          </p:cNvSpPr>
          <p:nvPr>
            <p:ph type="sldNum" sz="quarter" idx="10"/>
          </p:nvPr>
        </p:nvSpPr>
        <p:spPr/>
        <p:txBody>
          <a:bodyPr/>
          <a:lstStyle/>
          <a:p>
            <a:fld id="{8C4FFC1A-E5ED-4F26-A01E-CA1936793B5E}" type="slidenum">
              <a:rPr lang="en-US" smtClean="0"/>
              <a:t>6</a:t>
            </a:fld>
            <a:endParaRPr lang="en-US" dirty="0"/>
          </a:p>
        </p:txBody>
      </p:sp>
    </p:spTree>
    <p:extLst>
      <p:ext uri="{BB962C8B-B14F-4D97-AF65-F5344CB8AC3E}">
        <p14:creationId xmlns:p14="http://schemas.microsoft.com/office/powerpoint/2010/main" val="28200663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check your knowledge! This brief assessment will reinforce what you learned from this lesson and identify areas that may be worth looking back over. </a:t>
            </a:r>
          </a:p>
        </p:txBody>
      </p:sp>
      <p:sp>
        <p:nvSpPr>
          <p:cNvPr id="4" name="Slide Number Placeholder 3"/>
          <p:cNvSpPr>
            <a:spLocks noGrp="1"/>
          </p:cNvSpPr>
          <p:nvPr>
            <p:ph type="sldNum" sz="quarter" idx="10"/>
          </p:nvPr>
        </p:nvSpPr>
        <p:spPr/>
        <p:txBody>
          <a:bodyPr/>
          <a:lstStyle/>
          <a:p>
            <a:fld id="{8C4FFC1A-E5ED-4F26-A01E-CA1936793B5E}" type="slidenum">
              <a:rPr lang="en-US" smtClean="0"/>
              <a:t>60</a:t>
            </a:fld>
            <a:endParaRPr lang="en-US" dirty="0"/>
          </a:p>
        </p:txBody>
      </p:sp>
    </p:spTree>
    <p:extLst>
      <p:ext uri="{BB962C8B-B14F-4D97-AF65-F5344CB8AC3E}">
        <p14:creationId xmlns:p14="http://schemas.microsoft.com/office/powerpoint/2010/main" val="61598743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61</a:t>
            </a:fld>
            <a:endParaRPr lang="en-US" dirty="0"/>
          </a:p>
        </p:txBody>
      </p:sp>
    </p:spTree>
    <p:extLst>
      <p:ext uri="{BB962C8B-B14F-4D97-AF65-F5344CB8AC3E}">
        <p14:creationId xmlns:p14="http://schemas.microsoft.com/office/powerpoint/2010/main" val="31190034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62</a:t>
            </a:fld>
            <a:endParaRPr lang="en-US" dirty="0"/>
          </a:p>
        </p:txBody>
      </p:sp>
    </p:spTree>
    <p:extLst>
      <p:ext uri="{BB962C8B-B14F-4D97-AF65-F5344CB8AC3E}">
        <p14:creationId xmlns:p14="http://schemas.microsoft.com/office/powerpoint/2010/main" val="51432175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63</a:t>
            </a:fld>
            <a:endParaRPr lang="en-US" dirty="0"/>
          </a:p>
        </p:txBody>
      </p:sp>
    </p:spTree>
    <p:extLst>
      <p:ext uri="{BB962C8B-B14F-4D97-AF65-F5344CB8AC3E}">
        <p14:creationId xmlns:p14="http://schemas.microsoft.com/office/powerpoint/2010/main" val="343123915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64</a:t>
            </a:fld>
            <a:endParaRPr lang="en-US" dirty="0"/>
          </a:p>
        </p:txBody>
      </p:sp>
    </p:spTree>
    <p:extLst>
      <p:ext uri="{BB962C8B-B14F-4D97-AF65-F5344CB8AC3E}">
        <p14:creationId xmlns:p14="http://schemas.microsoft.com/office/powerpoint/2010/main" val="189707062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65</a:t>
            </a:fld>
            <a:endParaRPr lang="en-US" dirty="0"/>
          </a:p>
        </p:txBody>
      </p:sp>
    </p:spTree>
    <p:extLst>
      <p:ext uri="{BB962C8B-B14F-4D97-AF65-F5344CB8AC3E}">
        <p14:creationId xmlns:p14="http://schemas.microsoft.com/office/powerpoint/2010/main" val="359207756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66</a:t>
            </a:fld>
            <a:endParaRPr lang="en-US" dirty="0"/>
          </a:p>
        </p:txBody>
      </p:sp>
    </p:spTree>
    <p:extLst>
      <p:ext uri="{BB962C8B-B14F-4D97-AF65-F5344CB8AC3E}">
        <p14:creationId xmlns:p14="http://schemas.microsoft.com/office/powerpoint/2010/main" val="170980804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67</a:t>
            </a:fld>
            <a:endParaRPr lang="en-US" dirty="0"/>
          </a:p>
        </p:txBody>
      </p:sp>
    </p:spTree>
    <p:extLst>
      <p:ext uri="{BB962C8B-B14F-4D97-AF65-F5344CB8AC3E}">
        <p14:creationId xmlns:p14="http://schemas.microsoft.com/office/powerpoint/2010/main" val="299244388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Connecting to a wireless network is simple. All that is needed is an area with a wireless connection/signal, also known as a hotspot, and an adapter of some sort that can pick up and translate the signal into a usable format for the machine. Once connected, some further steps may be required, such as inputting a password, authentication, and more.</a:t>
            </a:r>
          </a:p>
        </p:txBody>
      </p:sp>
      <p:sp>
        <p:nvSpPr>
          <p:cNvPr id="4" name="Slide Number Placeholder 3"/>
          <p:cNvSpPr>
            <a:spLocks noGrp="1"/>
          </p:cNvSpPr>
          <p:nvPr>
            <p:ph type="sldNum" sz="quarter" idx="10"/>
          </p:nvPr>
        </p:nvSpPr>
        <p:spPr/>
        <p:txBody>
          <a:bodyPr/>
          <a:lstStyle/>
          <a:p>
            <a:fld id="{8C4FFC1A-E5ED-4F26-A01E-CA1936793B5E}" type="slidenum">
              <a:rPr lang="en-US" smtClean="0"/>
              <a:t>68</a:t>
            </a:fld>
            <a:endParaRPr lang="en-US" dirty="0"/>
          </a:p>
        </p:txBody>
      </p:sp>
    </p:spTree>
    <p:extLst>
      <p:ext uri="{BB962C8B-B14F-4D97-AF65-F5344CB8AC3E}">
        <p14:creationId xmlns:p14="http://schemas.microsoft.com/office/powerpoint/2010/main" val="40448692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69</a:t>
            </a:fld>
            <a:endParaRPr lang="en-US" dirty="0"/>
          </a:p>
        </p:txBody>
      </p:sp>
    </p:spTree>
    <p:extLst>
      <p:ext uri="{BB962C8B-B14F-4D97-AF65-F5344CB8AC3E}">
        <p14:creationId xmlns:p14="http://schemas.microsoft.com/office/powerpoint/2010/main" val="4064257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sz="1300" dirty="0"/>
              <a:t>In theory, wireless networks can be used anywhere that wired networks are used. In modern technologies, they often have similar, if not identical, speeds and security. However, wireless networks are best used in places where mobility is preferred or even required, or where running cable may be dangerous, costly, or just plain impossible. Wireless is used in nearly every location we visit today, but a few common examples of where they can be seen are cafes, hotels, offices, homes, libraries…basically anywhere that is a “hotspot” utilizes wireless.</a:t>
            </a:r>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7</a:t>
            </a:fld>
            <a:endParaRPr lang="en-US" dirty="0"/>
          </a:p>
        </p:txBody>
      </p:sp>
    </p:spTree>
    <p:extLst>
      <p:ext uri="{BB962C8B-B14F-4D97-AF65-F5344CB8AC3E}">
        <p14:creationId xmlns:p14="http://schemas.microsoft.com/office/powerpoint/2010/main" val="155945131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70</a:t>
            </a:fld>
            <a:endParaRPr lang="en-US" dirty="0"/>
          </a:p>
        </p:txBody>
      </p:sp>
    </p:spTree>
    <p:extLst>
      <p:ext uri="{BB962C8B-B14F-4D97-AF65-F5344CB8AC3E}">
        <p14:creationId xmlns:p14="http://schemas.microsoft.com/office/powerpoint/2010/main" val="367755146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4FFC1A-E5ED-4F26-A01E-CA1936793B5E}" type="slidenum">
              <a:rPr lang="en-US" smtClean="0"/>
              <a:t>71</a:t>
            </a:fld>
            <a:endParaRPr lang="en-US" dirty="0"/>
          </a:p>
        </p:txBody>
      </p:sp>
    </p:spTree>
    <p:extLst>
      <p:ext uri="{BB962C8B-B14F-4D97-AF65-F5344CB8AC3E}">
        <p14:creationId xmlns:p14="http://schemas.microsoft.com/office/powerpoint/2010/main" val="757580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Much of the hardware used in wired networks are also used in wireless networks. Obviously, you need routers, switches, and devices. However, these devices are slightly different for wireless networks. Wireless networks require a wireless-capable router that broadcasts the radio signals for devices to connect to. For a device to connect to these routers, they need a wireless adapter of some kind, which often is a wireless network interface card (NIC). With just these two pieces of hardware, a simple wireless network can be made. However, it is highly likely that more will be needed. In order to access the internet, for example, there must be at least one wired connection from the wireless router to the modem or Internet access medium. If there is a LAN backbone or system that a client would like to connect to wirelessly, then a connection is required to this as well. It is highly likely that your wireless router will not give you the range required to reach all your wireless devices. In this case, using access points, extender, or switches to extend the range and amplify the signal may be necessary. As with any network, security is also needed; therefore, many networks, both wired and wireless, include a hardware-based firewall as well.</a:t>
            </a:r>
          </a:p>
        </p:txBody>
      </p:sp>
      <p:sp>
        <p:nvSpPr>
          <p:cNvPr id="4" name="Slide Number Placeholder 3"/>
          <p:cNvSpPr>
            <a:spLocks noGrp="1"/>
          </p:cNvSpPr>
          <p:nvPr>
            <p:ph type="sldNum" sz="quarter" idx="10"/>
          </p:nvPr>
        </p:nvSpPr>
        <p:spPr/>
        <p:txBody>
          <a:bodyPr/>
          <a:lstStyle/>
          <a:p>
            <a:fld id="{8C4FFC1A-E5ED-4F26-A01E-CA1936793B5E}" type="slidenum">
              <a:rPr lang="en-US" smtClean="0"/>
              <a:t>8</a:t>
            </a:fld>
            <a:endParaRPr lang="en-US" dirty="0"/>
          </a:p>
        </p:txBody>
      </p:sp>
    </p:spTree>
    <p:extLst>
      <p:ext uri="{BB962C8B-B14F-4D97-AF65-F5344CB8AC3E}">
        <p14:creationId xmlns:p14="http://schemas.microsoft.com/office/powerpoint/2010/main" val="3329772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Wireless networks may seem complicated, but, at the surface level, they communicate in a relatively simple way. Say a client wants to connect to the internet wirelessly. In this case, the wireless adapter, like a wireless NIC, will send radio waves out into the air. From here, the waves are received on the wireless router, which passes the data via a wired connection to the LAN or out to the internet. The requested data or connection is then sent back the same way. At each machine, the radio waves are converted to machine-readable binary.</a:t>
            </a:r>
          </a:p>
          <a:p>
            <a:endParaRPr lang="en-US" dirty="0"/>
          </a:p>
          <a:p>
            <a:r>
              <a:rPr lang="en-US" dirty="0"/>
              <a:t>Along the way, the signal may come into contact with other devices. A wireless access point is a common type of device that is used in creating a wireless network. They amplify/extend the signal from a wireless router by being directly connected, via a cable, to the router. On the other hand, wireless extenders amplify the signal by intercepting the signal wirelessly from the router or AP and then rebroadcasting the signal to cover a larger area.</a:t>
            </a:r>
          </a:p>
        </p:txBody>
      </p:sp>
      <p:sp>
        <p:nvSpPr>
          <p:cNvPr id="4" name="Slide Number Placeholder 3"/>
          <p:cNvSpPr>
            <a:spLocks noGrp="1"/>
          </p:cNvSpPr>
          <p:nvPr>
            <p:ph type="sldNum" sz="quarter" idx="10"/>
          </p:nvPr>
        </p:nvSpPr>
        <p:spPr/>
        <p:txBody>
          <a:bodyPr/>
          <a:lstStyle/>
          <a:p>
            <a:fld id="{8C4FFC1A-E5ED-4F26-A01E-CA1936793B5E}" type="slidenum">
              <a:rPr lang="en-US" smtClean="0"/>
              <a:t>9</a:t>
            </a:fld>
            <a:endParaRPr lang="en-US" dirty="0"/>
          </a:p>
        </p:txBody>
      </p:sp>
    </p:spTree>
    <p:extLst>
      <p:ext uri="{BB962C8B-B14F-4D97-AF65-F5344CB8AC3E}">
        <p14:creationId xmlns:p14="http://schemas.microsoft.com/office/powerpoint/2010/main" val="297363482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F60250F-F940-47EF-81EA-0BE9182B51B8}"/>
              </a:ext>
            </a:extLst>
          </p:cNvPr>
          <p:cNvPicPr>
            <a:picLocks noChangeAspect="1"/>
          </p:cNvPicPr>
          <p:nvPr userDrawn="1"/>
        </p:nvPicPr>
        <p:blipFill>
          <a:blip r:embed="rId2">
            <a:duotone>
              <a:prstClr val="black"/>
              <a:srgbClr val="6600CC">
                <a:tint val="45000"/>
                <a:satMod val="400000"/>
              </a:srgbClr>
            </a:duotone>
            <a:extLst>
              <a:ext uri="{BEBA8EAE-BF5A-486C-A8C5-ECC9F3942E4B}">
                <a14:imgProps xmlns:a14="http://schemas.microsoft.com/office/drawing/2010/main">
                  <a14:imgLayer r:embed="rId3">
                    <a14:imgEffect>
                      <a14:artisticCement/>
                    </a14:imgEffect>
                    <a14:imgEffect>
                      <a14:brightnessContrast bright="-40000"/>
                    </a14:imgEffect>
                  </a14:imgLayer>
                </a14:imgProps>
              </a:ext>
            </a:extLst>
          </a:blip>
          <a:stretch>
            <a:fillRect/>
          </a:stretch>
        </p:blipFill>
        <p:spPr>
          <a:xfrm>
            <a:off x="282634" y="266007"/>
            <a:ext cx="8578732" cy="6342612"/>
          </a:xfrm>
          <a:prstGeom prst="rect">
            <a:avLst/>
          </a:prstGeom>
        </p:spPr>
      </p:pic>
      <p:sp>
        <p:nvSpPr>
          <p:cNvPr id="2" name="Title 1"/>
          <p:cNvSpPr>
            <a:spLocks noGrp="1"/>
          </p:cNvSpPr>
          <p:nvPr>
            <p:ph type="ctrTitle" hasCustomPrompt="1"/>
          </p:nvPr>
        </p:nvSpPr>
        <p:spPr>
          <a:xfrm>
            <a:off x="466725" y="490455"/>
            <a:ext cx="8236700" cy="914401"/>
          </a:xfrm>
          <a:prstGeom prst="rect">
            <a:avLst/>
          </a:prstGeom>
        </p:spPr>
        <p:txBody>
          <a:bodyPr anchor="b">
            <a:noAutofit/>
          </a:bodyPr>
          <a:lstStyle>
            <a:lvl1pPr algn="ctr">
              <a:lnSpc>
                <a:spcPct val="85000"/>
              </a:lnSpc>
              <a:defRPr sz="3600" b="1" cap="all" baseline="0">
                <a:solidFill>
                  <a:schemeClr val="bg1"/>
                </a:solidFill>
              </a:defRPr>
            </a:lvl1pPr>
          </a:lstStyle>
          <a:p>
            <a:r>
              <a:rPr lang="en-US" dirty="0"/>
              <a:t>Module 00: Technology Project Management</a:t>
            </a:r>
          </a:p>
        </p:txBody>
      </p:sp>
      <p:sp>
        <p:nvSpPr>
          <p:cNvPr id="3" name="Subtitle 2"/>
          <p:cNvSpPr>
            <a:spLocks noGrp="1"/>
          </p:cNvSpPr>
          <p:nvPr>
            <p:ph type="subTitle" idx="1"/>
          </p:nvPr>
        </p:nvSpPr>
        <p:spPr>
          <a:xfrm>
            <a:off x="466725" y="1546167"/>
            <a:ext cx="5682015" cy="789706"/>
          </a:xfrm>
          <a:prstGeom prst="rect">
            <a:avLst/>
          </a:prstGeom>
        </p:spPr>
        <p:txBody>
          <a:bodyPr>
            <a:normAutofit/>
          </a:bodyPr>
          <a:lstStyle>
            <a:lvl1pPr marL="0" indent="0" algn="l">
              <a:spcBef>
                <a:spcPts val="1000"/>
              </a:spcBef>
              <a:buNone/>
              <a:defRPr sz="2400" b="1">
                <a:solidFill>
                  <a:schemeClr val="bg1"/>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dirty="0"/>
              <a:t>Click to edit Master subtitle style</a:t>
            </a:r>
          </a:p>
        </p:txBody>
      </p:sp>
    </p:spTree>
    <p:extLst>
      <p:ext uri="{BB962C8B-B14F-4D97-AF65-F5344CB8AC3E}">
        <p14:creationId xmlns:p14="http://schemas.microsoft.com/office/powerpoint/2010/main" val="525476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F60250F-F940-47EF-81EA-0BE9182B51B8}"/>
              </a:ext>
            </a:extLst>
          </p:cNvPr>
          <p:cNvPicPr>
            <a:picLocks noChangeAspect="1"/>
          </p:cNvPicPr>
          <p:nvPr userDrawn="1"/>
        </p:nvPicPr>
        <p:blipFill>
          <a:blip r:embed="rId2">
            <a:duotone>
              <a:prstClr val="black"/>
              <a:srgbClr val="6600CC">
                <a:tint val="45000"/>
                <a:satMod val="400000"/>
              </a:srgbClr>
            </a:duotone>
            <a:alphaModFix amt="50000"/>
            <a:extLst>
              <a:ext uri="{BEBA8EAE-BF5A-486C-A8C5-ECC9F3942E4B}">
                <a14:imgProps xmlns:a14="http://schemas.microsoft.com/office/drawing/2010/main">
                  <a14:imgLayer r:embed="rId3">
                    <a14:imgEffect>
                      <a14:artisticCement/>
                    </a14:imgEffect>
                    <a14:imgEffect>
                      <a14:brightnessContrast bright="-40000"/>
                    </a14:imgEffect>
                  </a14:imgLayer>
                </a14:imgProps>
              </a:ext>
            </a:extLst>
          </a:blip>
          <a:stretch>
            <a:fillRect/>
          </a:stretch>
        </p:blipFill>
        <p:spPr>
          <a:xfrm>
            <a:off x="282634" y="266007"/>
            <a:ext cx="8578732" cy="6342612"/>
          </a:xfrm>
          <a:prstGeom prst="rect">
            <a:avLst/>
          </a:prstGeom>
        </p:spPr>
      </p:pic>
      <p:sp>
        <p:nvSpPr>
          <p:cNvPr id="6" name="Title 1">
            <a:extLst>
              <a:ext uri="{FF2B5EF4-FFF2-40B4-BE49-F238E27FC236}">
                <a16:creationId xmlns:a16="http://schemas.microsoft.com/office/drawing/2014/main" id="{1328F788-0C6C-4775-BDE1-A189D010E9DF}"/>
              </a:ext>
            </a:extLst>
          </p:cNvPr>
          <p:cNvSpPr>
            <a:spLocks noGrp="1"/>
          </p:cNvSpPr>
          <p:nvPr>
            <p:ph type="ctrTitle" hasCustomPrompt="1"/>
          </p:nvPr>
        </p:nvSpPr>
        <p:spPr>
          <a:xfrm>
            <a:off x="898047" y="1682152"/>
            <a:ext cx="7486830" cy="1128810"/>
          </a:xfrm>
          <a:prstGeom prst="rect">
            <a:avLst/>
          </a:prstGeom>
          <a:ln w="60325">
            <a:solidFill>
              <a:schemeClr val="bg1"/>
            </a:solidFill>
          </a:ln>
        </p:spPr>
        <p:txBody>
          <a:bodyPr anchor="b">
            <a:noAutofit/>
          </a:bodyPr>
          <a:lstStyle>
            <a:lvl1pPr algn="ctr">
              <a:lnSpc>
                <a:spcPct val="85000"/>
              </a:lnSpc>
              <a:defRPr sz="3600" b="1" cap="all" baseline="0">
                <a:solidFill>
                  <a:schemeClr val="bg1"/>
                </a:solidFill>
              </a:defRPr>
            </a:lvl1pPr>
          </a:lstStyle>
          <a:p>
            <a:r>
              <a:rPr lang="en-US" dirty="0"/>
              <a:t>Sub-Section Title</a:t>
            </a:r>
          </a:p>
        </p:txBody>
      </p:sp>
      <p:sp>
        <p:nvSpPr>
          <p:cNvPr id="7" name="Slide Number Placeholder 5">
            <a:extLst>
              <a:ext uri="{FF2B5EF4-FFF2-40B4-BE49-F238E27FC236}">
                <a16:creationId xmlns:a16="http://schemas.microsoft.com/office/drawing/2014/main" id="{527D90F6-33D1-490A-8B72-F61D276EEBBC}"/>
              </a:ext>
            </a:extLst>
          </p:cNvPr>
          <p:cNvSpPr>
            <a:spLocks noGrp="1"/>
          </p:cNvSpPr>
          <p:nvPr>
            <p:ph type="sldNum" sz="quarter" idx="4"/>
          </p:nvPr>
        </p:nvSpPr>
        <p:spPr>
          <a:xfrm>
            <a:off x="7313030" y="6331898"/>
            <a:ext cx="1279663" cy="365125"/>
          </a:xfrm>
          <a:prstGeom prst="rect">
            <a:avLst/>
          </a:prstGeom>
        </p:spPr>
        <p:txBody>
          <a:bodyPr/>
          <a:lstStyle>
            <a:lvl1pPr>
              <a:defRPr lang="en-US" sz="1600" b="1" smtClean="0">
                <a:solidFill>
                  <a:schemeClr val="bg1"/>
                </a:solidFill>
                <a:latin typeface="Arial Black" panose="020B0A04020102020204" pitchFamily="34" charset="0"/>
              </a:defRPr>
            </a:lvl1pPr>
          </a:lstStyle>
          <a:p>
            <a:pPr algn="r"/>
            <a:fld id="{0CDAF86A-BBE2-47FA-92AD-6A19C7AEBEFA}" type="slidenum">
              <a:rPr lang="en-US" smtClean="0"/>
              <a:pPr algn="r"/>
              <a:t>‹#›</a:t>
            </a:fld>
            <a:endParaRPr lang="en-US" dirty="0"/>
          </a:p>
        </p:txBody>
      </p:sp>
      <p:sp>
        <p:nvSpPr>
          <p:cNvPr id="8" name="Footer Placeholder 4">
            <a:extLst>
              <a:ext uri="{FF2B5EF4-FFF2-40B4-BE49-F238E27FC236}">
                <a16:creationId xmlns:a16="http://schemas.microsoft.com/office/drawing/2014/main" id="{B6CEC3A2-A731-406B-81BD-9947D5C3802E}"/>
              </a:ext>
            </a:extLst>
          </p:cNvPr>
          <p:cNvSpPr>
            <a:spLocks noGrp="1"/>
          </p:cNvSpPr>
          <p:nvPr>
            <p:ph type="ftr" sz="quarter" idx="3"/>
          </p:nvPr>
        </p:nvSpPr>
        <p:spPr>
          <a:xfrm>
            <a:off x="2743201" y="6348524"/>
            <a:ext cx="3998422" cy="330751"/>
          </a:xfrm>
          <a:prstGeom prst="rect">
            <a:avLst/>
          </a:prstGeom>
          <a:noFill/>
        </p:spPr>
        <p:txBody>
          <a:bodyPr/>
          <a:lstStyle>
            <a:lvl1pPr algn="ctr">
              <a:defRPr sz="1400" b="1">
                <a:solidFill>
                  <a:schemeClr val="bg1"/>
                </a:solidFill>
                <a:latin typeface="Arial" panose="020B0604020202020204" pitchFamily="34" charset="0"/>
                <a:cs typeface="Arial" panose="020B0604020202020204" pitchFamily="34" charset="0"/>
              </a:defRPr>
            </a:lvl1pPr>
          </a:lstStyle>
          <a:p>
            <a:r>
              <a:rPr lang="en-US" dirty="0"/>
              <a:t>Module 00 - Technology Project Management</a:t>
            </a:r>
          </a:p>
        </p:txBody>
      </p:sp>
    </p:spTree>
    <p:extLst>
      <p:ext uri="{BB962C8B-B14F-4D97-AF65-F5344CB8AC3E}">
        <p14:creationId xmlns:p14="http://schemas.microsoft.com/office/powerpoint/2010/main" val="3017218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32014"/>
            <a:ext cx="8229600" cy="598517"/>
          </a:xfrm>
          <a:prstGeom prst="rect">
            <a:avLst/>
          </a:prstGeom>
        </p:spPr>
        <p:txBody>
          <a:bodyPr/>
          <a:lstStyle>
            <a:lvl1pPr algn="l">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lvl1pPr>
              <a:buClr>
                <a:schemeClr val="accent1">
                  <a:lumMod val="75000"/>
                </a:schemeClr>
              </a:buClr>
              <a:buSzPct val="100000"/>
              <a:buFont typeface="Calibri" pitchFamily="34" charset="0"/>
              <a:buChar char="•"/>
              <a:defRPr/>
            </a:lvl1pPr>
            <a:lvl2pPr>
              <a:buClr>
                <a:schemeClr val="accent1">
                  <a:lumMod val="75000"/>
                </a:schemeClr>
              </a:buClr>
              <a:buSzPct val="100000"/>
              <a:buFont typeface="Calibri" pitchFamily="34" charset="0"/>
              <a:buChar char="•"/>
              <a:defRPr/>
            </a:lvl2pPr>
            <a:lvl3pPr>
              <a:buClr>
                <a:schemeClr val="accent1">
                  <a:lumMod val="75000"/>
                </a:schemeClr>
              </a:buClr>
              <a:buSzPct val="100000"/>
              <a:buFont typeface="Calibri" pitchFamily="34" charset="0"/>
              <a:buChar char="•"/>
              <a:defRPr/>
            </a:lvl3pPr>
            <a:lvl4pPr>
              <a:buClr>
                <a:schemeClr val="accent1">
                  <a:lumMod val="75000"/>
                </a:schemeClr>
              </a:buClr>
              <a:buSzPct val="100000"/>
              <a:buFont typeface="Calibri" pitchFamily="34" charset="0"/>
              <a:buChar char="•"/>
              <a:defRPr/>
            </a:lvl4pPr>
            <a:lvl5pPr>
              <a:buClr>
                <a:schemeClr val="accent1">
                  <a:lumMod val="75000"/>
                </a:schemeClr>
              </a:buClr>
              <a:buSzPct val="100000"/>
              <a:buFont typeface="Calibri"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5"/>
          <p:cNvSpPr>
            <a:spLocks noGrp="1"/>
          </p:cNvSpPr>
          <p:nvPr>
            <p:ph type="sldNum" sz="quarter" idx="4"/>
          </p:nvPr>
        </p:nvSpPr>
        <p:spPr>
          <a:xfrm>
            <a:off x="7313030" y="6331898"/>
            <a:ext cx="1279663" cy="365125"/>
          </a:xfrm>
          <a:prstGeom prst="rect">
            <a:avLst/>
          </a:prstGeom>
        </p:spPr>
        <p:txBody>
          <a:bodyPr/>
          <a:lstStyle>
            <a:lvl1pPr>
              <a:defRPr lang="en-US" sz="1600" b="1" smtClean="0">
                <a:latin typeface="Arial Black" panose="020B0A04020102020204" pitchFamily="34" charset="0"/>
              </a:defRPr>
            </a:lvl1pPr>
          </a:lstStyle>
          <a:p>
            <a:pPr algn="r"/>
            <a:fld id="{0CDAF86A-BBE2-47FA-92AD-6A19C7AEBEFA}" type="slidenum">
              <a:rPr lang="en-US" smtClean="0"/>
              <a:pPr algn="r"/>
              <a:t>‹#›</a:t>
            </a:fld>
            <a:endParaRPr lang="en-US" dirty="0"/>
          </a:p>
        </p:txBody>
      </p:sp>
      <p:sp>
        <p:nvSpPr>
          <p:cNvPr id="6" name="Footer Placeholder 4">
            <a:extLst>
              <a:ext uri="{FF2B5EF4-FFF2-40B4-BE49-F238E27FC236}">
                <a16:creationId xmlns:a16="http://schemas.microsoft.com/office/drawing/2014/main" id="{8FA0502C-7A6E-4E44-8620-16EDFCBEA244}"/>
              </a:ext>
            </a:extLst>
          </p:cNvPr>
          <p:cNvSpPr>
            <a:spLocks noGrp="1"/>
          </p:cNvSpPr>
          <p:nvPr>
            <p:ph type="ftr" sz="quarter" idx="3"/>
          </p:nvPr>
        </p:nvSpPr>
        <p:spPr>
          <a:xfrm>
            <a:off x="2743201" y="6348524"/>
            <a:ext cx="3998422" cy="330751"/>
          </a:xfrm>
          <a:prstGeom prst="rect">
            <a:avLst/>
          </a:prstGeom>
          <a:noFill/>
        </p:spPr>
        <p:txBody>
          <a:bodyPr/>
          <a:lstStyle>
            <a:lvl1pPr algn="ctr">
              <a:defRPr sz="1400" b="1">
                <a:latin typeface="Arial" panose="020B0604020202020204" pitchFamily="34" charset="0"/>
                <a:cs typeface="Arial" panose="020B0604020202020204" pitchFamily="34" charset="0"/>
              </a:defRPr>
            </a:lvl1pPr>
          </a:lstStyle>
          <a:p>
            <a:r>
              <a:rPr lang="en-US" dirty="0"/>
              <a:t>Module 00 - Technology Project Management</a:t>
            </a:r>
          </a:p>
        </p:txBody>
      </p:sp>
    </p:spTree>
    <p:extLst>
      <p:ext uri="{BB962C8B-B14F-4D97-AF65-F5344CB8AC3E}">
        <p14:creationId xmlns:p14="http://schemas.microsoft.com/office/powerpoint/2010/main" val="4029890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65264"/>
            <a:ext cx="8229600" cy="615143"/>
          </a:xfrm>
          <a:prstGeom prst="rect">
            <a:avLst/>
          </a:prstGeo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1">
                  <a:lumMod val="75000"/>
                </a:schemeClr>
              </a:buClr>
              <a:buSzPct val="100000"/>
              <a:buFont typeface="Arial" pitchFamily="34" charset="0"/>
              <a:buChar char="•"/>
              <a:defRPr sz="2800"/>
            </a:lvl1pPr>
            <a:lvl2pPr>
              <a:buClr>
                <a:schemeClr val="accent1">
                  <a:lumMod val="75000"/>
                </a:schemeClr>
              </a:buClr>
              <a:buSzPct val="100000"/>
              <a:buFont typeface="Arial" pitchFamily="34" charset="0"/>
              <a:buChar char="•"/>
              <a:defRPr sz="2400"/>
            </a:lvl2pPr>
            <a:lvl3pPr>
              <a:buClr>
                <a:schemeClr val="accent1">
                  <a:lumMod val="75000"/>
                </a:schemeClr>
              </a:buClr>
              <a:buSzPct val="100000"/>
              <a:buFont typeface="Arial" pitchFamily="34" charset="0"/>
              <a:buChar char="•"/>
              <a:defRPr sz="2000"/>
            </a:lvl3pPr>
            <a:lvl4pPr>
              <a:buClr>
                <a:schemeClr val="accent1">
                  <a:lumMod val="75000"/>
                </a:schemeClr>
              </a:buClr>
              <a:buSzPct val="100000"/>
              <a:buFont typeface="Arial" pitchFamily="34" charset="0"/>
              <a:buChar char="•"/>
              <a:defRPr sz="1800"/>
            </a:lvl4pPr>
            <a:lvl5pPr>
              <a:buClr>
                <a:schemeClr val="accent1">
                  <a:lumMod val="75000"/>
                </a:schemeClr>
              </a:buClr>
              <a:buSzPct val="100000"/>
              <a:buFont typeface="Arial" pitchFamily="34" charset="0"/>
              <a:buChar cha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1">
                  <a:lumMod val="75000"/>
                </a:schemeClr>
              </a:buClr>
              <a:buSzPct val="100000"/>
              <a:buFont typeface="Arial" pitchFamily="34" charset="0"/>
              <a:buChar char="•"/>
              <a:defRPr sz="2800"/>
            </a:lvl1pPr>
            <a:lvl2pPr>
              <a:buClr>
                <a:schemeClr val="accent1">
                  <a:lumMod val="75000"/>
                </a:schemeClr>
              </a:buClr>
              <a:buSzPct val="100000"/>
              <a:buFont typeface="Arial" pitchFamily="34" charset="0"/>
              <a:buChar char="•"/>
              <a:defRPr sz="2400"/>
            </a:lvl2pPr>
            <a:lvl3pPr>
              <a:buClr>
                <a:schemeClr val="accent1">
                  <a:lumMod val="75000"/>
                </a:schemeClr>
              </a:buClr>
              <a:buSzPct val="100000"/>
              <a:buFont typeface="Arial" pitchFamily="34" charset="0"/>
              <a:buChar char="•"/>
              <a:defRPr sz="2000"/>
            </a:lvl3pPr>
            <a:lvl4pPr>
              <a:buClr>
                <a:schemeClr val="accent1">
                  <a:lumMod val="75000"/>
                </a:schemeClr>
              </a:buClr>
              <a:buSzPct val="100000"/>
              <a:buFont typeface="Arial" pitchFamily="34" charset="0"/>
              <a:buChar char="•"/>
              <a:defRPr sz="1800"/>
            </a:lvl4pPr>
            <a:lvl5pPr>
              <a:buClr>
                <a:schemeClr val="accent1">
                  <a:lumMod val="75000"/>
                </a:schemeClr>
              </a:buClr>
              <a:buSzPct val="100000"/>
              <a:buFont typeface="Arial" pitchFamily="34" charset="0"/>
              <a:buChar cha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Slide Number Placeholder 5"/>
          <p:cNvSpPr>
            <a:spLocks noGrp="1"/>
          </p:cNvSpPr>
          <p:nvPr>
            <p:ph type="sldNum" sz="quarter" idx="4"/>
          </p:nvPr>
        </p:nvSpPr>
        <p:spPr>
          <a:xfrm>
            <a:off x="7313030" y="6331898"/>
            <a:ext cx="1279663" cy="365125"/>
          </a:xfrm>
          <a:prstGeom prst="rect">
            <a:avLst/>
          </a:prstGeom>
        </p:spPr>
        <p:txBody>
          <a:bodyPr/>
          <a:lstStyle>
            <a:lvl1pPr algn="r">
              <a:defRPr sz="1600" b="1">
                <a:latin typeface="Arial Black" panose="020B0A04020102020204" pitchFamily="34" charset="0"/>
              </a:defRPr>
            </a:lvl1pPr>
          </a:lstStyle>
          <a:p>
            <a:fld id="{0CDAF86A-BBE2-47FA-92AD-6A19C7AEBEFA}" type="slidenum">
              <a:rPr lang="en-US" smtClean="0"/>
              <a:pPr/>
              <a:t>‹#›</a:t>
            </a:fld>
            <a:endParaRPr lang="en-US" dirty="0"/>
          </a:p>
        </p:txBody>
      </p:sp>
      <p:sp>
        <p:nvSpPr>
          <p:cNvPr id="7" name="Footer Placeholder 4">
            <a:extLst>
              <a:ext uri="{FF2B5EF4-FFF2-40B4-BE49-F238E27FC236}">
                <a16:creationId xmlns:a16="http://schemas.microsoft.com/office/drawing/2014/main" id="{0F817F1C-2BAF-498A-A506-7702026E7D30}"/>
              </a:ext>
            </a:extLst>
          </p:cNvPr>
          <p:cNvSpPr>
            <a:spLocks noGrp="1"/>
          </p:cNvSpPr>
          <p:nvPr>
            <p:ph type="ftr" sz="quarter" idx="3"/>
          </p:nvPr>
        </p:nvSpPr>
        <p:spPr>
          <a:xfrm>
            <a:off x="2743201" y="6348524"/>
            <a:ext cx="3998422" cy="330751"/>
          </a:xfrm>
          <a:prstGeom prst="rect">
            <a:avLst/>
          </a:prstGeom>
          <a:noFill/>
        </p:spPr>
        <p:txBody>
          <a:bodyPr/>
          <a:lstStyle>
            <a:lvl1pPr algn="ctr">
              <a:defRPr sz="1400" b="1">
                <a:latin typeface="Arial" panose="020B0604020202020204" pitchFamily="34" charset="0"/>
                <a:cs typeface="Arial" panose="020B0604020202020204" pitchFamily="34" charset="0"/>
              </a:defRPr>
            </a:lvl1pPr>
          </a:lstStyle>
          <a:p>
            <a:r>
              <a:rPr lang="en-US" dirty="0"/>
              <a:t>Module 00 - Technology Project Management</a:t>
            </a:r>
          </a:p>
        </p:txBody>
      </p:sp>
    </p:spTree>
    <p:extLst>
      <p:ext uri="{BB962C8B-B14F-4D97-AF65-F5344CB8AC3E}">
        <p14:creationId xmlns:p14="http://schemas.microsoft.com/office/powerpoint/2010/main" val="3434639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microsoft.com/office/2007/relationships/hdphoto" Target="../media/hdphoto1.wdp"/><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microsoft.com/office/2007/relationships/hdphoto" Target="../media/hdphoto2.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6">
            <a:duotone>
              <a:schemeClr val="accent1">
                <a:shade val="45000"/>
                <a:satMod val="135000"/>
              </a:schemeClr>
              <a:prstClr val="white"/>
            </a:duotone>
            <a:extLst>
              <a:ext uri="{BEBA8EAE-BF5A-486C-A8C5-ECC9F3942E4B}">
                <a14:imgProps xmlns:a14="http://schemas.microsoft.com/office/drawing/2010/main">
                  <a14:imgLayer r:embed="rId7">
                    <a14:imgEffect>
                      <a14:sharpenSoften amount="50000"/>
                    </a14:imgEffect>
                  </a14:imgLayer>
                </a14:imgProps>
              </a:ext>
            </a:extLst>
          </a:blip>
          <a:stretch>
            <a:fillRect/>
          </a:stretch>
        </p:blipFill>
        <p:spPr>
          <a:xfrm>
            <a:off x="182879" y="187036"/>
            <a:ext cx="8778240" cy="6488083"/>
          </a:xfrm>
          <a:prstGeom prst="rect">
            <a:avLst/>
          </a:prstGeom>
        </p:spPr>
      </p:pic>
      <p:sp>
        <p:nvSpPr>
          <p:cNvPr id="7" name="Rectangle 6"/>
          <p:cNvSpPr/>
          <p:nvPr/>
        </p:nvSpPr>
        <p:spPr>
          <a:xfrm>
            <a:off x="182880" y="182880"/>
            <a:ext cx="877824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pic>
        <p:nvPicPr>
          <p:cNvPr id="13" name="Picture 12">
            <a:extLst>
              <a:ext uri="{FF2B5EF4-FFF2-40B4-BE49-F238E27FC236}">
                <a16:creationId xmlns:a16="http://schemas.microsoft.com/office/drawing/2014/main" id="{0F417811-2943-41BD-A390-BCF575AF1523}"/>
              </a:ext>
            </a:extLst>
          </p:cNvPr>
          <p:cNvPicPr>
            <a:picLocks noChangeAspect="1"/>
          </p:cNvPicPr>
          <p:nvPr userDrawn="1"/>
        </p:nvPicPr>
        <p:blipFill>
          <a:blip r:embed="rId8">
            <a:duotone>
              <a:prstClr val="black"/>
              <a:srgbClr val="6600CC">
                <a:tint val="45000"/>
                <a:satMod val="400000"/>
              </a:srgbClr>
            </a:duotone>
            <a:alphaModFix amt="20000"/>
            <a:extLst>
              <a:ext uri="{BEBA8EAE-BF5A-486C-A8C5-ECC9F3942E4B}">
                <a14:imgProps xmlns:a14="http://schemas.microsoft.com/office/drawing/2010/main">
                  <a14:imgLayer r:embed="rId9">
                    <a14:imgEffect>
                      <a14:artisticCement/>
                    </a14:imgEffect>
                    <a14:imgEffect>
                      <a14:brightnessContrast bright="40000" contrast="40000"/>
                    </a14:imgEffect>
                  </a14:imgLayer>
                </a14:imgProps>
              </a:ext>
            </a:extLst>
          </a:blip>
          <a:stretch>
            <a:fillRect/>
          </a:stretch>
        </p:blipFill>
        <p:spPr>
          <a:xfrm>
            <a:off x="182878" y="108063"/>
            <a:ext cx="8778240" cy="6496395"/>
          </a:xfrm>
          <a:prstGeom prst="rect">
            <a:avLst/>
          </a:prstGeom>
        </p:spPr>
      </p:pic>
      <p:sp>
        <p:nvSpPr>
          <p:cNvPr id="10" name="Title 1"/>
          <p:cNvSpPr txBox="1">
            <a:spLocks/>
          </p:cNvSpPr>
          <p:nvPr userDrawn="1"/>
        </p:nvSpPr>
        <p:spPr>
          <a:xfrm>
            <a:off x="440574" y="414943"/>
            <a:ext cx="8262850" cy="795251"/>
          </a:xfrm>
          <a:prstGeom prst="rect">
            <a:avLst/>
          </a:prstGeom>
          <a:solidFill>
            <a:schemeClr val="accent1">
              <a:lumMod val="20000"/>
              <a:lumOff val="80000"/>
              <a:alpha val="80000"/>
            </a:schemeClr>
          </a:solidFill>
          <a:ln w="15875">
            <a:solidFill>
              <a:schemeClr val="accent1">
                <a:lumMod val="75000"/>
              </a:schemeClr>
            </a:solidFill>
          </a:ln>
        </p:spPr>
        <p:txBody>
          <a:bodyPr>
            <a:normAutofit/>
          </a:bodyPr>
          <a:lstStyle>
            <a:defPPr>
              <a:defRPr lang="en-US"/>
            </a:defPPr>
            <a:lvl1pPr marL="34290" indent="0" defTabSz="685800">
              <a:lnSpc>
                <a:spcPct val="90000"/>
              </a:lnSpc>
              <a:spcBef>
                <a:spcPts val="1000"/>
              </a:spcBef>
              <a:buClr>
                <a:schemeClr val="accent1">
                  <a:lumMod val="75000"/>
                </a:schemeClr>
              </a:buClr>
              <a:buSzPct val="80000"/>
              <a:buFont typeface="Corbel" pitchFamily="34" charset="0"/>
              <a:buNone/>
              <a:defRPr sz="2800"/>
            </a:lvl1pPr>
            <a:lvl2pPr marL="342900" indent="-137160" defTabSz="685800">
              <a:lnSpc>
                <a:spcPct val="90000"/>
              </a:lnSpc>
              <a:spcBef>
                <a:spcPts val="150"/>
              </a:spcBef>
              <a:spcAft>
                <a:spcPts val="300"/>
              </a:spcAft>
              <a:buClr>
                <a:schemeClr val="accent1">
                  <a:lumMod val="75000"/>
                </a:schemeClr>
              </a:buClr>
              <a:buSzPct val="80000"/>
              <a:buFont typeface="Corbel" pitchFamily="34" charset="0"/>
              <a:buChar char="•"/>
              <a:defRPr sz="2400"/>
            </a:lvl2pPr>
            <a:lvl3pPr marL="548640" indent="-137160" defTabSz="685800">
              <a:lnSpc>
                <a:spcPct val="90000"/>
              </a:lnSpc>
              <a:spcBef>
                <a:spcPts val="150"/>
              </a:spcBef>
              <a:spcAft>
                <a:spcPts val="300"/>
              </a:spcAft>
              <a:buClr>
                <a:schemeClr val="accent1">
                  <a:lumMod val="75000"/>
                </a:schemeClr>
              </a:buClr>
              <a:buSzPct val="80000"/>
              <a:buFont typeface="Corbel" pitchFamily="34" charset="0"/>
              <a:buChar char="•"/>
              <a:defRPr sz="2000"/>
            </a:lvl3pPr>
            <a:lvl4pPr marL="754380" indent="-137160" defTabSz="685800">
              <a:lnSpc>
                <a:spcPct val="90000"/>
              </a:lnSpc>
              <a:spcBef>
                <a:spcPts val="150"/>
              </a:spcBef>
              <a:spcAft>
                <a:spcPts val="300"/>
              </a:spcAft>
              <a:buClr>
                <a:schemeClr val="accent1">
                  <a:lumMod val="75000"/>
                </a:schemeClr>
              </a:buClr>
              <a:buSzPct val="80000"/>
              <a:buFont typeface="Corbel" pitchFamily="34" charset="0"/>
              <a:buChar char="•"/>
            </a:lvl4pPr>
            <a:lvl5pPr marL="920120" indent="-137160" defTabSz="685800">
              <a:lnSpc>
                <a:spcPct val="90000"/>
              </a:lnSpc>
              <a:spcBef>
                <a:spcPts val="150"/>
              </a:spcBef>
              <a:spcAft>
                <a:spcPts val="300"/>
              </a:spcAft>
              <a:buClr>
                <a:schemeClr val="accent1">
                  <a:lumMod val="75000"/>
                </a:schemeClr>
              </a:buClr>
              <a:buSzPct val="80000"/>
              <a:buFont typeface="Corbel" pitchFamily="34" charset="0"/>
              <a:buChar char="•"/>
            </a:lvl5pPr>
            <a:lvl6pPr marL="1100000" indent="-171450" defTabSz="685800">
              <a:lnSpc>
                <a:spcPct val="90000"/>
              </a:lnSpc>
              <a:spcBef>
                <a:spcPts val="150"/>
              </a:spcBef>
              <a:spcAft>
                <a:spcPts val="300"/>
              </a:spcAft>
              <a:buClr>
                <a:schemeClr val="accent1"/>
              </a:buClr>
              <a:buSzPct val="80000"/>
              <a:buFont typeface="Corbel" pitchFamily="34" charset="0"/>
              <a:buChar char="•"/>
              <a:defRPr sz="1400">
                <a:solidFill>
                  <a:schemeClr val="accent1"/>
                </a:solidFill>
              </a:defRPr>
            </a:lvl6pPr>
            <a:lvl7pPr marL="1300000" indent="-171450" defTabSz="685800">
              <a:lnSpc>
                <a:spcPct val="90000"/>
              </a:lnSpc>
              <a:spcBef>
                <a:spcPts val="150"/>
              </a:spcBef>
              <a:spcAft>
                <a:spcPts val="300"/>
              </a:spcAft>
              <a:buClr>
                <a:schemeClr val="accent1"/>
              </a:buClr>
              <a:buSzPct val="80000"/>
              <a:buFont typeface="Corbel" pitchFamily="34" charset="0"/>
              <a:buChar char="•"/>
              <a:defRPr sz="1400">
                <a:solidFill>
                  <a:schemeClr val="accent1"/>
                </a:solidFill>
              </a:defRPr>
            </a:lvl7pPr>
            <a:lvl8pPr marL="1500000" indent="-171450" defTabSz="685800">
              <a:lnSpc>
                <a:spcPct val="90000"/>
              </a:lnSpc>
              <a:spcBef>
                <a:spcPts val="150"/>
              </a:spcBef>
              <a:spcAft>
                <a:spcPts val="300"/>
              </a:spcAft>
              <a:buClr>
                <a:schemeClr val="accent1"/>
              </a:buClr>
              <a:buSzPct val="80000"/>
              <a:buFont typeface="Corbel" pitchFamily="34" charset="0"/>
              <a:buChar char="•"/>
              <a:defRPr sz="1400">
                <a:solidFill>
                  <a:schemeClr val="accent1"/>
                </a:solidFill>
              </a:defRPr>
            </a:lvl8pPr>
            <a:lvl9pPr marL="1700000" indent="-171450" defTabSz="685800">
              <a:lnSpc>
                <a:spcPct val="90000"/>
              </a:lnSpc>
              <a:spcBef>
                <a:spcPts val="150"/>
              </a:spcBef>
              <a:spcAft>
                <a:spcPts val="300"/>
              </a:spcAft>
              <a:buClr>
                <a:schemeClr val="accent1"/>
              </a:buClr>
              <a:buSzPct val="80000"/>
              <a:buFont typeface="Corbel" pitchFamily="34" charset="0"/>
              <a:buChar char="•"/>
              <a:defRPr sz="1400">
                <a:solidFill>
                  <a:schemeClr val="accent1"/>
                </a:solidFill>
              </a:defRPr>
            </a:lvl9pPr>
          </a:lstStyle>
          <a:p>
            <a:pPr lvl="0"/>
            <a:endParaRPr lang="en-US" dirty="0"/>
          </a:p>
        </p:txBody>
      </p:sp>
      <p:sp>
        <p:nvSpPr>
          <p:cNvPr id="11" name="Content Placeholder 2"/>
          <p:cNvSpPr txBox="1">
            <a:spLocks/>
          </p:cNvSpPr>
          <p:nvPr userDrawn="1"/>
        </p:nvSpPr>
        <p:spPr>
          <a:xfrm>
            <a:off x="440576" y="1438100"/>
            <a:ext cx="8262850" cy="4910423"/>
          </a:xfrm>
          <a:prstGeom prst="rect">
            <a:avLst/>
          </a:prstGeom>
          <a:solidFill>
            <a:schemeClr val="accent1">
              <a:lumMod val="20000"/>
              <a:lumOff val="80000"/>
              <a:alpha val="80000"/>
            </a:schemeClr>
          </a:solidFill>
          <a:ln w="15875">
            <a:solidFill>
              <a:schemeClr val="accent1">
                <a:lumMod val="75000"/>
              </a:schemeClr>
            </a:solidFill>
          </a:ln>
        </p:spPr>
        <p:txBody>
          <a:bodyPr>
            <a:normAutofit/>
          </a:bodyPr>
          <a:lstStyle>
            <a:lvl1pPr marL="171450" indent="-137160" algn="l" defTabSz="685800" rtl="0" eaLnBrk="1" latinLnBrk="0" hangingPunct="1">
              <a:lnSpc>
                <a:spcPct val="90000"/>
              </a:lnSpc>
              <a:spcBef>
                <a:spcPts val="1000"/>
              </a:spcBef>
              <a:buClr>
                <a:schemeClr val="accent1">
                  <a:lumMod val="75000"/>
                </a:schemeClr>
              </a:buClr>
              <a:buSzPct val="80000"/>
              <a:buFont typeface="Corbel" pitchFamily="34" charset="0"/>
              <a:buChar char="•"/>
              <a:defRPr sz="2800" kern="1200">
                <a:solidFill>
                  <a:schemeClr val="tx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lumMod val="75000"/>
                </a:schemeClr>
              </a:buClr>
              <a:buSzPct val="80000"/>
              <a:buFont typeface="Corbel" pitchFamily="34" charset="0"/>
              <a:buChar char="•"/>
              <a:defRPr sz="2400" kern="1200">
                <a:solidFill>
                  <a:schemeClr val="tx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lumMod val="75000"/>
                </a:schemeClr>
              </a:buClr>
              <a:buSzPct val="80000"/>
              <a:buFont typeface="Corbel" pitchFamily="34" charset="0"/>
              <a:buChar char="•"/>
              <a:defRPr sz="2000" kern="1200">
                <a:solidFill>
                  <a:schemeClr val="tx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lumMod val="75000"/>
                </a:schemeClr>
              </a:buClr>
              <a:buSzPct val="80000"/>
              <a:buFont typeface="Corbel" pitchFamily="34" charset="0"/>
              <a:buChar char="•"/>
              <a:defRPr sz="1800" kern="1200">
                <a:solidFill>
                  <a:schemeClr val="tx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lumMod val="75000"/>
                </a:schemeClr>
              </a:buClr>
              <a:buSzPct val="80000"/>
              <a:buFont typeface="Corbel" pitchFamily="34" charset="0"/>
              <a:buChar char="•"/>
              <a:defRPr sz="1800" kern="1200">
                <a:solidFill>
                  <a:schemeClr val="tx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a:lstStyle>
          <a:p>
            <a:pPr marL="34290" indent="0">
              <a:buNone/>
            </a:pPr>
            <a:endParaRPr lang="en-US" dirty="0"/>
          </a:p>
        </p:txBody>
      </p:sp>
      <p:sp>
        <p:nvSpPr>
          <p:cNvPr id="14" name="Footer Placeholder 4"/>
          <p:cNvSpPr>
            <a:spLocks noGrp="1"/>
          </p:cNvSpPr>
          <p:nvPr>
            <p:ph type="ftr" sz="quarter" idx="3"/>
          </p:nvPr>
        </p:nvSpPr>
        <p:spPr>
          <a:xfrm>
            <a:off x="2743201" y="6348524"/>
            <a:ext cx="3998422" cy="330751"/>
          </a:xfrm>
          <a:prstGeom prst="rect">
            <a:avLst/>
          </a:prstGeom>
          <a:noFill/>
        </p:spPr>
        <p:txBody>
          <a:bodyPr/>
          <a:lstStyle>
            <a:lvl1pPr algn="ctr">
              <a:defRPr sz="1400" b="1">
                <a:latin typeface="Arial" panose="020B0604020202020204" pitchFamily="34" charset="0"/>
                <a:cs typeface="Arial" panose="020B0604020202020204" pitchFamily="34" charset="0"/>
              </a:defRPr>
            </a:lvl1pPr>
          </a:lstStyle>
          <a:p>
            <a:r>
              <a:rPr lang="en-US" dirty="0"/>
              <a:t>Module 00 - Technology Project Management</a:t>
            </a:r>
          </a:p>
        </p:txBody>
      </p:sp>
    </p:spTree>
    <p:extLst>
      <p:ext uri="{BB962C8B-B14F-4D97-AF65-F5344CB8AC3E}">
        <p14:creationId xmlns:p14="http://schemas.microsoft.com/office/powerpoint/2010/main" val="729760470"/>
      </p:ext>
    </p:extLst>
  </p:cSld>
  <p:clrMap bg1="lt1" tx1="dk1" bg2="lt2" tx2="dk2" accent1="accent1" accent2="accent2" accent3="accent3" accent4="accent4" accent5="accent5" accent6="accent6" hlink="hlink" folHlink="folHlink"/>
  <p:sldLayoutIdLst>
    <p:sldLayoutId id="2147483751" r:id="rId1"/>
    <p:sldLayoutId id="2147483760" r:id="rId2"/>
    <p:sldLayoutId id="2147483755" r:id="rId3"/>
    <p:sldLayoutId id="2147483756" r:id="rId4"/>
  </p:sldLayoutIdLst>
  <p:hf hdr="0" dt="0"/>
  <p:txStyles>
    <p:titleStyle>
      <a:lvl1pPr algn="l" defTabSz="685800" rtl="0" eaLnBrk="1" latinLnBrk="0" hangingPunct="1">
        <a:lnSpc>
          <a:spcPct val="90000"/>
        </a:lnSpc>
        <a:spcBef>
          <a:spcPct val="0"/>
        </a:spcBef>
        <a:buNone/>
        <a:defRPr sz="3200" kern="1200">
          <a:solidFill>
            <a:schemeClr val="tx1"/>
          </a:solidFill>
          <a:latin typeface="Arial Black" panose="020B0A04020102020204" pitchFamily="34" charset="0"/>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400" kern="1200">
          <a:solidFill>
            <a:schemeClr val="tx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2000" kern="1200">
          <a:solidFill>
            <a:schemeClr val="tx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tx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tx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tx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hemeOverride" Target="../theme/themeOverride3.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hemeOverride" Target="../theme/themeOverride4.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hemeOverride" Target="../theme/themeOverride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hemeOverride" Target="../theme/themeOverride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hemeOverride" Target="../theme/themeOverride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hemeOverride" Target="../theme/themeOverride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hemeOverride" Target="../theme/themeOverride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hemeOverride" Target="../theme/themeOverride1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hemeOverride" Target="../theme/themeOverride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hemeOverride" Target="../theme/themeOverride1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hemeOverride" Target="../theme/themeOverride1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hemeOverride" Target="../theme/themeOverride1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hemeOverride" Target="../theme/themeOverride1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hemeOverride" Target="../theme/themeOverride1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hemeOverride" Target="../theme/themeOverride1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themeOverride" Target="../theme/themeOverride18.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themeOverride" Target="../theme/themeOverride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xml"/><Relationship Id="rId1" Type="http://schemas.openxmlformats.org/officeDocument/2006/relationships/themeOverride" Target="../theme/themeOverride20.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xml"/><Relationship Id="rId1" Type="http://schemas.openxmlformats.org/officeDocument/2006/relationships/themeOverride" Target="../theme/themeOverride21.xml"/><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xml"/><Relationship Id="rId1" Type="http://schemas.openxmlformats.org/officeDocument/2006/relationships/themeOverride" Target="../theme/themeOverride22.xml"/><Relationship Id="rId4" Type="http://schemas.openxmlformats.org/officeDocument/2006/relationships/image" Target="../media/image12.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xml"/><Relationship Id="rId1" Type="http://schemas.openxmlformats.org/officeDocument/2006/relationships/themeOverride" Target="../theme/themeOverride23.xml"/><Relationship Id="rId4" Type="http://schemas.openxmlformats.org/officeDocument/2006/relationships/image" Target="../media/image13.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3.xml"/><Relationship Id="rId1" Type="http://schemas.openxmlformats.org/officeDocument/2006/relationships/themeOverride" Target="../theme/themeOverride24.xml"/><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3.xml"/><Relationship Id="rId1" Type="http://schemas.openxmlformats.org/officeDocument/2006/relationships/themeOverride" Target="../theme/themeOverride2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3.xml"/><Relationship Id="rId1" Type="http://schemas.openxmlformats.org/officeDocument/2006/relationships/themeOverride" Target="../theme/themeOverride26.xml"/><Relationship Id="rId5" Type="http://schemas.openxmlformats.org/officeDocument/2006/relationships/image" Target="../media/image16.svg"/><Relationship Id="rId4" Type="http://schemas.openxmlformats.org/officeDocument/2006/relationships/image" Target="../media/image15.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3.xml"/><Relationship Id="rId1" Type="http://schemas.openxmlformats.org/officeDocument/2006/relationships/themeOverride" Target="../theme/themeOverride2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3.xml"/><Relationship Id="rId1" Type="http://schemas.openxmlformats.org/officeDocument/2006/relationships/themeOverride" Target="../theme/themeOverride2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3.xml"/><Relationship Id="rId1" Type="http://schemas.openxmlformats.org/officeDocument/2006/relationships/themeOverride" Target="../theme/themeOverride2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3.xml"/><Relationship Id="rId1" Type="http://schemas.openxmlformats.org/officeDocument/2006/relationships/themeOverride" Target="../theme/themeOverride30.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3.xml"/><Relationship Id="rId1" Type="http://schemas.openxmlformats.org/officeDocument/2006/relationships/themeOverride" Target="../theme/themeOverride3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3.xml"/><Relationship Id="rId1" Type="http://schemas.openxmlformats.org/officeDocument/2006/relationships/themeOverride" Target="../theme/themeOverride3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3.xml"/><Relationship Id="rId1" Type="http://schemas.openxmlformats.org/officeDocument/2006/relationships/themeOverride" Target="../theme/themeOverride3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3.xml"/><Relationship Id="rId1" Type="http://schemas.openxmlformats.org/officeDocument/2006/relationships/themeOverride" Target="../theme/themeOverride34.xml"/><Relationship Id="rId4" Type="http://schemas.openxmlformats.org/officeDocument/2006/relationships/image" Target="../media/image17.jpe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3.xml"/><Relationship Id="rId1" Type="http://schemas.openxmlformats.org/officeDocument/2006/relationships/themeOverride" Target="../theme/themeOverride35.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3.xml"/><Relationship Id="rId1" Type="http://schemas.openxmlformats.org/officeDocument/2006/relationships/themeOverride" Target="../theme/themeOverride36.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3.xml"/><Relationship Id="rId1" Type="http://schemas.openxmlformats.org/officeDocument/2006/relationships/themeOverride" Target="../theme/themeOverride37.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3.xml"/><Relationship Id="rId1" Type="http://schemas.openxmlformats.org/officeDocument/2006/relationships/themeOverride" Target="../theme/themeOverride38.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3.xml"/><Relationship Id="rId1" Type="http://schemas.openxmlformats.org/officeDocument/2006/relationships/themeOverride" Target="../theme/themeOverride39.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3.xml"/><Relationship Id="rId1" Type="http://schemas.openxmlformats.org/officeDocument/2006/relationships/themeOverride" Target="../theme/themeOverride40.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3.xml"/><Relationship Id="rId1" Type="http://schemas.openxmlformats.org/officeDocument/2006/relationships/themeOverride" Target="../theme/themeOverride41.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3.xml"/><Relationship Id="rId1" Type="http://schemas.openxmlformats.org/officeDocument/2006/relationships/themeOverride" Target="../theme/themeOverride4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3.xml"/><Relationship Id="rId1" Type="http://schemas.openxmlformats.org/officeDocument/2006/relationships/themeOverride" Target="../theme/themeOverride43.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3.xml"/><Relationship Id="rId1" Type="http://schemas.openxmlformats.org/officeDocument/2006/relationships/themeOverride" Target="../theme/themeOverride4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3.xml"/><Relationship Id="rId1" Type="http://schemas.openxmlformats.org/officeDocument/2006/relationships/themeOverride" Target="../theme/themeOverride45.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3.xml"/><Relationship Id="rId1" Type="http://schemas.openxmlformats.org/officeDocument/2006/relationships/themeOverride" Target="../theme/themeOverride46.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3.xml"/><Relationship Id="rId1" Type="http://schemas.openxmlformats.org/officeDocument/2006/relationships/themeOverride" Target="../theme/themeOverride47.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3.xml"/><Relationship Id="rId1" Type="http://schemas.openxmlformats.org/officeDocument/2006/relationships/themeOverride" Target="../theme/themeOverride48.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3.xml"/><Relationship Id="rId1" Type="http://schemas.openxmlformats.org/officeDocument/2006/relationships/themeOverride" Target="../theme/themeOverride49.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3.xml"/><Relationship Id="rId1" Type="http://schemas.openxmlformats.org/officeDocument/2006/relationships/themeOverride" Target="../theme/themeOverride50.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3.xml"/><Relationship Id="rId1" Type="http://schemas.openxmlformats.org/officeDocument/2006/relationships/themeOverride" Target="../theme/themeOverride51.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3.xml"/><Relationship Id="rId1" Type="http://schemas.openxmlformats.org/officeDocument/2006/relationships/themeOverride" Target="../theme/themeOverride52.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3.xml"/><Relationship Id="rId1" Type="http://schemas.openxmlformats.org/officeDocument/2006/relationships/themeOverride" Target="../theme/themeOverride53.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hyperlink" Target="https://www.lifewire.com/wireless-networking-protocols-explained-2486947" TargetMode="External"/><Relationship Id="rId2" Type="http://schemas.openxmlformats.org/officeDocument/2006/relationships/notesSlide" Target="../notesSlides/notesSlide71.xml"/><Relationship Id="rId1" Type="http://schemas.openxmlformats.org/officeDocument/2006/relationships/slideLayout" Target="../slideLayouts/slideLayout3.xml"/><Relationship Id="rId6" Type="http://schemas.openxmlformats.org/officeDocument/2006/relationships/hyperlink" Target="https://www.techwalla.com/articles/disadvantages-of-wireless-networks" TargetMode="External"/><Relationship Id="rId5" Type="http://schemas.openxmlformats.org/officeDocument/2006/relationships/hyperlink" Target="https://www.dummies.com/computers/pcs/hardware-needed-for-a-wireless-network/" TargetMode="External"/><Relationship Id="rId4" Type="http://schemas.openxmlformats.org/officeDocument/2006/relationships/hyperlink" Target="https://www.computernetworkingnotes.com/ccna-study-guide/types-of-wireless-network-explained-with-standards.html" TargetMode="Externa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hemeOverride" Target="../theme/themeOverride1.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hemeOverride" Target="../theme/themeOverr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6725" y="349828"/>
            <a:ext cx="8236700" cy="1540759"/>
          </a:xfrm>
        </p:spPr>
        <p:txBody>
          <a:bodyPr>
            <a:normAutofit fontScale="90000"/>
          </a:bodyPr>
          <a:lstStyle/>
          <a:p>
            <a:r>
              <a:rPr lang="en-US" sz="4000" dirty="0"/>
              <a:t>Module 10: Wireless Networks and Mobile Computing</a:t>
            </a:r>
          </a:p>
        </p:txBody>
      </p:sp>
      <p:sp>
        <p:nvSpPr>
          <p:cNvPr id="5" name="Text Placeholder 4"/>
          <p:cNvSpPr>
            <a:spLocks noGrp="1"/>
          </p:cNvSpPr>
          <p:nvPr>
            <p:ph type="subTitle" idx="1"/>
          </p:nvPr>
        </p:nvSpPr>
        <p:spPr>
          <a:xfrm>
            <a:off x="602652" y="1890587"/>
            <a:ext cx="7911156" cy="1017577"/>
          </a:xfrm>
        </p:spPr>
        <p:txBody>
          <a:bodyPr>
            <a:normAutofit/>
          </a:bodyPr>
          <a:lstStyle/>
          <a:p>
            <a:pPr algn="ctr">
              <a:spcBef>
                <a:spcPts val="0"/>
              </a:spcBef>
            </a:pPr>
            <a:r>
              <a:rPr lang="en-US" sz="3200" dirty="0"/>
              <a:t>Lesson 1:   Wireless Networks and Protocols</a:t>
            </a:r>
          </a:p>
        </p:txBody>
      </p:sp>
    </p:spTree>
    <p:extLst>
      <p:ext uri="{BB962C8B-B14F-4D97-AF65-F5344CB8AC3E}">
        <p14:creationId xmlns:p14="http://schemas.microsoft.com/office/powerpoint/2010/main" val="2477723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How They Work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10</a:t>
            </a:fld>
            <a:endParaRPr lang="en-US" dirty="0"/>
          </a:p>
        </p:txBody>
      </p:sp>
      <p:pic>
        <p:nvPicPr>
          <p:cNvPr id="3" name="Content Placeholder 2" descr="Diagram&#10;&#10;Description automatically generated">
            <a:extLst>
              <a:ext uri="{FF2B5EF4-FFF2-40B4-BE49-F238E27FC236}">
                <a16:creationId xmlns:a16="http://schemas.microsoft.com/office/drawing/2014/main" id="{33CFFF26-3152-45E8-A3E2-424478057CC9}"/>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550368" y="1597069"/>
            <a:ext cx="6043264" cy="3663861"/>
          </a:xfrm>
          <a:ln w="57150">
            <a:solidFill>
              <a:schemeClr val="accent2"/>
            </a:solidFill>
          </a:ln>
        </p:spPr>
      </p:pic>
      <p:sp>
        <p:nvSpPr>
          <p:cNvPr id="7" name="Rectangle 6">
            <a:extLst>
              <a:ext uri="{FF2B5EF4-FFF2-40B4-BE49-F238E27FC236}">
                <a16:creationId xmlns:a16="http://schemas.microsoft.com/office/drawing/2014/main" id="{514B446C-1149-4591-A5EB-29288C0B39C0}"/>
              </a:ext>
            </a:extLst>
          </p:cNvPr>
          <p:cNvSpPr/>
          <p:nvPr/>
        </p:nvSpPr>
        <p:spPr>
          <a:xfrm>
            <a:off x="1550368" y="5338624"/>
            <a:ext cx="6043264" cy="461665"/>
          </a:xfrm>
          <a:prstGeom prst="rect">
            <a:avLst/>
          </a:prstGeom>
        </p:spPr>
        <p:txBody>
          <a:bodyPr wrap="square">
            <a:spAutoFit/>
          </a:bodyPr>
          <a:lstStyle/>
          <a:p>
            <a:pPr algn="ctr"/>
            <a:r>
              <a:rPr lang="en-US" sz="1200" b="1" i="1" dirty="0"/>
              <a:t>Wireless Network</a:t>
            </a:r>
          </a:p>
          <a:p>
            <a:pPr algn="ctr"/>
            <a:endParaRPr lang="en-US" sz="1200" i="1" dirty="0"/>
          </a:p>
        </p:txBody>
      </p:sp>
    </p:spTree>
    <p:extLst>
      <p:ext uri="{BB962C8B-B14F-4D97-AF65-F5344CB8AC3E}">
        <p14:creationId xmlns:p14="http://schemas.microsoft.com/office/powerpoint/2010/main" val="162990490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How Do I Connect?</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11</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443438" indent="-342900">
              <a:spcBef>
                <a:spcPct val="100000"/>
              </a:spcBef>
            </a:pPr>
            <a:r>
              <a:rPr lang="en-US" dirty="0"/>
              <a:t>Only need a wireless connection (AKA hotspot) and an adapter to pick up the signal</a:t>
            </a:r>
          </a:p>
        </p:txBody>
      </p:sp>
      <p:pic>
        <p:nvPicPr>
          <p:cNvPr id="2" name="Picture 1">
            <a:extLst>
              <a:ext uri="{FF2B5EF4-FFF2-40B4-BE49-F238E27FC236}">
                <a16:creationId xmlns:a16="http://schemas.microsoft.com/office/drawing/2014/main" id="{841A994C-F333-4D88-A982-F546843BACD5}"/>
              </a:ext>
            </a:extLst>
          </p:cNvPr>
          <p:cNvPicPr>
            <a:picLocks noChangeAspect="1"/>
          </p:cNvPicPr>
          <p:nvPr/>
        </p:nvPicPr>
        <p:blipFill>
          <a:blip r:embed="rId4"/>
          <a:stretch>
            <a:fillRect/>
          </a:stretch>
        </p:blipFill>
        <p:spPr>
          <a:xfrm>
            <a:off x="2257211" y="2574284"/>
            <a:ext cx="4678655" cy="3551879"/>
          </a:xfrm>
          <a:prstGeom prst="rect">
            <a:avLst/>
          </a:prstGeom>
          <a:ln w="57150">
            <a:solidFill>
              <a:schemeClr val="accent1"/>
            </a:solidFill>
          </a:ln>
        </p:spPr>
      </p:pic>
      <p:sp>
        <p:nvSpPr>
          <p:cNvPr id="6" name="Rectangle 5">
            <a:extLst>
              <a:ext uri="{FF2B5EF4-FFF2-40B4-BE49-F238E27FC236}">
                <a16:creationId xmlns:a16="http://schemas.microsoft.com/office/drawing/2014/main" id="{C50E5E51-0109-4F93-8435-A505619CAB8C}"/>
              </a:ext>
            </a:extLst>
          </p:cNvPr>
          <p:cNvSpPr/>
          <p:nvPr/>
        </p:nvSpPr>
        <p:spPr>
          <a:xfrm>
            <a:off x="6953391" y="4056937"/>
            <a:ext cx="1490046" cy="646331"/>
          </a:xfrm>
          <a:prstGeom prst="rect">
            <a:avLst/>
          </a:prstGeom>
        </p:spPr>
        <p:txBody>
          <a:bodyPr wrap="square">
            <a:spAutoFit/>
          </a:bodyPr>
          <a:lstStyle/>
          <a:p>
            <a:pPr algn="ctr"/>
            <a:r>
              <a:rPr lang="en-US" sz="1200" b="1" i="1" dirty="0"/>
              <a:t>Cell Phone Connecting to Wi-Fi Hotspot</a:t>
            </a:r>
            <a:endParaRPr lang="en-US" sz="1200" i="1" dirty="0"/>
          </a:p>
        </p:txBody>
      </p:sp>
    </p:spTree>
    <p:extLst>
      <p:ext uri="{BB962C8B-B14F-4D97-AF65-F5344CB8AC3E}">
        <p14:creationId xmlns:p14="http://schemas.microsoft.com/office/powerpoint/2010/main" val="266425392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Quick Check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12</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spcBef>
                <a:spcPct val="100000"/>
              </a:spcBef>
              <a:buNone/>
            </a:pPr>
            <a:r>
              <a:rPr lang="en-US" dirty="0"/>
              <a:t>1. How do wireless networks communicate?</a:t>
            </a:r>
          </a:p>
          <a:p>
            <a:pPr marL="100538" indent="0">
              <a:spcBef>
                <a:spcPct val="100000"/>
              </a:spcBef>
              <a:buNone/>
            </a:pPr>
            <a:r>
              <a:rPr lang="en-US" sz="2400" dirty="0"/>
              <a:t>A. Light</a:t>
            </a:r>
          </a:p>
          <a:p>
            <a:pPr marL="100538" indent="0">
              <a:spcBef>
                <a:spcPct val="100000"/>
              </a:spcBef>
              <a:buNone/>
            </a:pPr>
            <a:r>
              <a:rPr lang="en-US" sz="2400" dirty="0"/>
              <a:t>B. Radio Waves</a:t>
            </a:r>
          </a:p>
          <a:p>
            <a:pPr marL="100538" indent="0">
              <a:spcBef>
                <a:spcPct val="100000"/>
              </a:spcBef>
              <a:buNone/>
            </a:pPr>
            <a:r>
              <a:rPr lang="en-US" sz="2400" dirty="0"/>
              <a:t>C. Electrical Signals</a:t>
            </a:r>
          </a:p>
          <a:p>
            <a:pPr marL="100538" indent="0">
              <a:spcBef>
                <a:spcPct val="100000"/>
              </a:spcBef>
              <a:buNone/>
            </a:pPr>
            <a:r>
              <a:rPr lang="en-US" sz="2400" dirty="0"/>
              <a:t>D. Microwaves</a:t>
            </a:r>
          </a:p>
          <a:p>
            <a:pPr marL="271988" lvl="1" indent="0">
              <a:spcBef>
                <a:spcPct val="100000"/>
              </a:spcBef>
              <a:buNone/>
            </a:pPr>
            <a:endParaRPr lang="en-US" sz="2400" dirty="0"/>
          </a:p>
        </p:txBody>
      </p:sp>
    </p:spTree>
    <p:extLst>
      <p:ext uri="{BB962C8B-B14F-4D97-AF65-F5344CB8AC3E}">
        <p14:creationId xmlns:p14="http://schemas.microsoft.com/office/powerpoint/2010/main" val="4010958716"/>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Quick Check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13</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spcBef>
                <a:spcPct val="100000"/>
              </a:spcBef>
              <a:buNone/>
            </a:pPr>
            <a:r>
              <a:rPr lang="en-US" dirty="0"/>
              <a:t>1. How do wireless networks communicate?</a:t>
            </a:r>
          </a:p>
          <a:p>
            <a:pPr marL="100538" indent="0">
              <a:spcBef>
                <a:spcPct val="100000"/>
              </a:spcBef>
              <a:buNone/>
            </a:pPr>
            <a:r>
              <a:rPr lang="en-US" sz="2400" dirty="0"/>
              <a:t>A. Light</a:t>
            </a:r>
          </a:p>
          <a:p>
            <a:pPr marL="100538" indent="0">
              <a:spcBef>
                <a:spcPct val="100000"/>
              </a:spcBef>
              <a:buNone/>
            </a:pPr>
            <a:r>
              <a:rPr lang="en-US" sz="2400" dirty="0"/>
              <a:t>B. Radio Waves</a:t>
            </a:r>
          </a:p>
          <a:p>
            <a:pPr marL="100538" indent="0">
              <a:spcBef>
                <a:spcPct val="100000"/>
              </a:spcBef>
              <a:buNone/>
            </a:pPr>
            <a:r>
              <a:rPr lang="en-US" sz="2400" dirty="0"/>
              <a:t>C. Electrical Signals</a:t>
            </a:r>
          </a:p>
          <a:p>
            <a:pPr marL="100538" indent="0">
              <a:spcBef>
                <a:spcPct val="100000"/>
              </a:spcBef>
              <a:buNone/>
            </a:pPr>
            <a:r>
              <a:rPr lang="en-US" sz="2400" dirty="0"/>
              <a:t>D. Microwaves</a:t>
            </a:r>
          </a:p>
          <a:p>
            <a:pPr marL="271988" lvl="1" indent="0">
              <a:spcBef>
                <a:spcPct val="100000"/>
              </a:spcBef>
              <a:buNone/>
            </a:pPr>
            <a:endParaRPr lang="en-US" sz="2400" dirty="0"/>
          </a:p>
        </p:txBody>
      </p:sp>
      <p:sp>
        <p:nvSpPr>
          <p:cNvPr id="6" name="Rectangle 5">
            <a:extLst>
              <a:ext uri="{FF2B5EF4-FFF2-40B4-BE49-F238E27FC236}">
                <a16:creationId xmlns:a16="http://schemas.microsoft.com/office/drawing/2014/main" id="{BF8B9F9B-AB41-4719-87A9-BD802BD60ED2}"/>
              </a:ext>
            </a:extLst>
          </p:cNvPr>
          <p:cNvSpPr/>
          <p:nvPr/>
        </p:nvSpPr>
        <p:spPr>
          <a:xfrm>
            <a:off x="3558988" y="2644170"/>
            <a:ext cx="4572000" cy="1569660"/>
          </a:xfrm>
          <a:prstGeom prst="rect">
            <a:avLst/>
          </a:prstGeom>
        </p:spPr>
        <p:txBody>
          <a:bodyPr>
            <a:spAutoFit/>
          </a:bodyPr>
          <a:lstStyle/>
          <a:p>
            <a:pPr algn="ctr"/>
            <a:r>
              <a:rPr lang="en-US" sz="2400" b="1" dirty="0">
                <a:solidFill>
                  <a:srgbClr val="000000"/>
                </a:solidFill>
              </a:rPr>
              <a:t>Answer: B</a:t>
            </a:r>
          </a:p>
          <a:p>
            <a:pPr algn="ctr"/>
            <a:r>
              <a:rPr lang="en-US" sz="2400" b="1" dirty="0">
                <a:solidFill>
                  <a:srgbClr val="000000"/>
                </a:solidFill>
              </a:rPr>
              <a:t>Though the data is converted to an electrical signal, it transmits as radio waves</a:t>
            </a:r>
            <a:endParaRPr lang="en-US" sz="2400" b="1" dirty="0"/>
          </a:p>
        </p:txBody>
      </p:sp>
    </p:spTree>
    <p:extLst>
      <p:ext uri="{BB962C8B-B14F-4D97-AF65-F5344CB8AC3E}">
        <p14:creationId xmlns:p14="http://schemas.microsoft.com/office/powerpoint/2010/main" val="5793305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Quick Check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14</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spcBef>
                <a:spcPct val="100000"/>
              </a:spcBef>
              <a:buNone/>
            </a:pPr>
            <a:r>
              <a:rPr lang="en-US" dirty="0"/>
              <a:t>2. Name one place where a wireless network may be used and why it may be used there.</a:t>
            </a:r>
          </a:p>
          <a:p>
            <a:pPr marL="100538" indent="0">
              <a:spcBef>
                <a:spcPct val="100000"/>
              </a:spcBef>
              <a:buNone/>
            </a:pPr>
            <a:r>
              <a:rPr lang="en-US" dirty="0"/>
              <a:t>(Answers will vary)</a:t>
            </a:r>
          </a:p>
        </p:txBody>
      </p:sp>
    </p:spTree>
    <p:extLst>
      <p:ext uri="{BB962C8B-B14F-4D97-AF65-F5344CB8AC3E}">
        <p14:creationId xmlns:p14="http://schemas.microsoft.com/office/powerpoint/2010/main" val="1918223164"/>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Quick Check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15</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spcBef>
                <a:spcPct val="100000"/>
              </a:spcBef>
              <a:buNone/>
            </a:pPr>
            <a:r>
              <a:rPr lang="en-US" dirty="0"/>
              <a:t>2. Name one place where a wireless network may be used and why it may be used there.</a:t>
            </a:r>
          </a:p>
          <a:p>
            <a:pPr marL="100538" indent="0">
              <a:spcBef>
                <a:spcPct val="100000"/>
              </a:spcBef>
              <a:buNone/>
            </a:pPr>
            <a:r>
              <a:rPr lang="en-US" dirty="0"/>
              <a:t>(Answers will vary)</a:t>
            </a:r>
          </a:p>
        </p:txBody>
      </p:sp>
      <p:sp>
        <p:nvSpPr>
          <p:cNvPr id="6" name="Rectangle 5">
            <a:extLst>
              <a:ext uri="{FF2B5EF4-FFF2-40B4-BE49-F238E27FC236}">
                <a16:creationId xmlns:a16="http://schemas.microsoft.com/office/drawing/2014/main" id="{A8515B13-417D-4299-9607-39649E3256D2}"/>
              </a:ext>
            </a:extLst>
          </p:cNvPr>
          <p:cNvSpPr/>
          <p:nvPr/>
        </p:nvSpPr>
        <p:spPr>
          <a:xfrm>
            <a:off x="457200" y="3476375"/>
            <a:ext cx="8239540" cy="1200329"/>
          </a:xfrm>
          <a:prstGeom prst="rect">
            <a:avLst/>
          </a:prstGeom>
        </p:spPr>
        <p:txBody>
          <a:bodyPr wrap="square">
            <a:spAutoFit/>
          </a:bodyPr>
          <a:lstStyle/>
          <a:p>
            <a:pPr algn="ctr"/>
            <a:r>
              <a:rPr lang="en-US" sz="2400" b="1" dirty="0">
                <a:solidFill>
                  <a:srgbClr val="000000"/>
                </a:solidFill>
                <a:ea typeface="Calibri Light" panose="020F0302020204030204" pitchFamily="34" charset="0"/>
              </a:rPr>
              <a:t>Wireless networks are commonly used in public places where quick, easy access is needed without having to run loose cables</a:t>
            </a:r>
            <a:endParaRPr lang="en-US" sz="2400" b="1" dirty="0"/>
          </a:p>
        </p:txBody>
      </p:sp>
    </p:spTree>
    <p:extLst>
      <p:ext uri="{BB962C8B-B14F-4D97-AF65-F5344CB8AC3E}">
        <p14:creationId xmlns:p14="http://schemas.microsoft.com/office/powerpoint/2010/main" val="319124323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Quick Check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16</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lgn="just">
              <a:spcBef>
                <a:spcPct val="100000"/>
              </a:spcBef>
              <a:buNone/>
            </a:pPr>
            <a:r>
              <a:rPr lang="en-US" dirty="0"/>
              <a:t>3. A device or computer must have some form of wireless adapter to connect to wireless networks.</a:t>
            </a:r>
          </a:p>
          <a:p>
            <a:pPr marL="100538" indent="0" algn="just">
              <a:spcBef>
                <a:spcPct val="100000"/>
              </a:spcBef>
              <a:buNone/>
            </a:pPr>
            <a:r>
              <a:rPr lang="en-US" dirty="0"/>
              <a:t>A. True</a:t>
            </a:r>
          </a:p>
          <a:p>
            <a:pPr marL="100538" indent="0" algn="just">
              <a:spcBef>
                <a:spcPct val="100000"/>
              </a:spcBef>
              <a:buNone/>
            </a:pPr>
            <a:r>
              <a:rPr lang="en-US" dirty="0"/>
              <a:t>B. False</a:t>
            </a:r>
          </a:p>
        </p:txBody>
      </p:sp>
    </p:spTree>
    <p:extLst>
      <p:ext uri="{BB962C8B-B14F-4D97-AF65-F5344CB8AC3E}">
        <p14:creationId xmlns:p14="http://schemas.microsoft.com/office/powerpoint/2010/main" val="1313905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5">
                                            <p:txEl>
                                              <p:pRg st="1" end="1"/>
                                            </p:txEl>
                                          </p:spTgt>
                                        </p:tgtEl>
                                        <p:attrNameLst>
                                          <p:attrName>style.color</p:attrName>
                                        </p:attrNameLst>
                                      </p:cBhvr>
                                      <p:to>
                                        <a:srgbClr val="00B050"/>
                                      </p:to>
                                    </p:animClr>
                                    <p:animClr clrSpc="rgb" dir="cw">
                                      <p:cBhvr>
                                        <p:cTn id="7" dur="500" fill="hold"/>
                                        <p:tgtEl>
                                          <p:spTgt spid="5">
                                            <p:txEl>
                                              <p:pRg st="1" end="1"/>
                                            </p:txEl>
                                          </p:spTgt>
                                        </p:tgtEl>
                                        <p:attrNameLst>
                                          <p:attrName>fillcolor</p:attrName>
                                        </p:attrNameLst>
                                      </p:cBhvr>
                                      <p:to>
                                        <a:srgbClr val="00B050"/>
                                      </p:to>
                                    </p:animClr>
                                    <p:set>
                                      <p:cBhvr>
                                        <p:cTn id="8" dur="500" fill="hold"/>
                                        <p:tgtEl>
                                          <p:spTgt spid="5">
                                            <p:txEl>
                                              <p:pRg st="1" end="1"/>
                                            </p:txEl>
                                          </p:spTgt>
                                        </p:tgtEl>
                                        <p:attrNameLst>
                                          <p:attrName>fill.type</p:attrName>
                                        </p:attrNameLst>
                                      </p:cBhvr>
                                      <p:to>
                                        <p:strVal val="solid"/>
                                      </p:to>
                                    </p:set>
                                    <p:set>
                                      <p:cBhvr>
                                        <p:cTn id="9" dur="500" fill="hold"/>
                                        <p:tgtEl>
                                          <p:spTgt spid="5">
                                            <p:txEl>
                                              <p:pRg st="1" end="1"/>
                                            </p:txEl>
                                          </p:spTgt>
                                        </p:tgtEl>
                                        <p:attrNameLst>
                                          <p:attrName>fill.on</p:attrName>
                                        </p:attrNameLst>
                                      </p:cBhvr>
                                      <p:to>
                                        <p:strVal val="true"/>
                                      </p:to>
                                    </p:set>
                                  </p:childTnLst>
                                </p:cTn>
                              </p:par>
                              <p:par>
                                <p:cTn id="10" presetID="9" presetClass="emph" presetSubtype="0" nodeType="withEffect">
                                  <p:stCondLst>
                                    <p:cond delay="0"/>
                                  </p:stCondLst>
                                  <p:childTnLst>
                                    <p:set>
                                      <p:cBhvr>
                                        <p:cTn id="11" dur="indefinite"/>
                                        <p:tgtEl>
                                          <p:spTgt spid="5">
                                            <p:txEl>
                                              <p:pRg st="2" end="2"/>
                                            </p:txEl>
                                          </p:spTgt>
                                        </p:tgtEl>
                                        <p:attrNameLst>
                                          <p:attrName>style.opacity</p:attrName>
                                        </p:attrNameLst>
                                      </p:cBhvr>
                                      <p:to>
                                        <p:strVal val="0.5"/>
                                      </p:to>
                                    </p:set>
                                    <p:animEffect filter="image" prLst="opacity: 0.5">
                                      <p:cBhvr rctx="IE">
                                        <p:cTn id="12" dur="indefinite"/>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Quick Check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17</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lgn="just">
              <a:spcBef>
                <a:spcPct val="100000"/>
              </a:spcBef>
              <a:buNone/>
            </a:pPr>
            <a:r>
              <a:rPr lang="en-US" dirty="0"/>
              <a:t>3. A device or computer must have some form of wireless adapter to connect to wireless networks.</a:t>
            </a:r>
          </a:p>
          <a:p>
            <a:pPr marL="100538" indent="0" algn="just">
              <a:spcBef>
                <a:spcPct val="100000"/>
              </a:spcBef>
              <a:buNone/>
            </a:pPr>
            <a:r>
              <a:rPr lang="en-US" dirty="0"/>
              <a:t>A. True</a:t>
            </a:r>
          </a:p>
          <a:p>
            <a:pPr marL="100538" indent="0" algn="just">
              <a:spcBef>
                <a:spcPct val="100000"/>
              </a:spcBef>
              <a:buNone/>
            </a:pPr>
            <a:r>
              <a:rPr lang="en-US" dirty="0"/>
              <a:t>B. False</a:t>
            </a:r>
          </a:p>
        </p:txBody>
      </p:sp>
      <p:sp>
        <p:nvSpPr>
          <p:cNvPr id="6" name="Rectangle 5">
            <a:extLst>
              <a:ext uri="{FF2B5EF4-FFF2-40B4-BE49-F238E27FC236}">
                <a16:creationId xmlns:a16="http://schemas.microsoft.com/office/drawing/2014/main" id="{065B6F11-91F7-464F-977E-0C2E2BE69C82}"/>
              </a:ext>
            </a:extLst>
          </p:cNvPr>
          <p:cNvSpPr/>
          <p:nvPr/>
        </p:nvSpPr>
        <p:spPr>
          <a:xfrm>
            <a:off x="3738282" y="2465382"/>
            <a:ext cx="4572000" cy="1200329"/>
          </a:xfrm>
          <a:prstGeom prst="rect">
            <a:avLst/>
          </a:prstGeom>
        </p:spPr>
        <p:txBody>
          <a:bodyPr>
            <a:spAutoFit/>
          </a:bodyPr>
          <a:lstStyle/>
          <a:p>
            <a:pPr algn="ctr"/>
            <a:r>
              <a:rPr lang="en-US" sz="2400" b="1" dirty="0">
                <a:solidFill>
                  <a:srgbClr val="000000"/>
                </a:solidFill>
                <a:ea typeface="Calibri Light" panose="020F0302020204030204" pitchFamily="34" charset="0"/>
              </a:rPr>
              <a:t>Answer: A</a:t>
            </a:r>
          </a:p>
          <a:p>
            <a:pPr algn="ctr"/>
            <a:r>
              <a:rPr lang="en-US" sz="2400" b="1" dirty="0">
                <a:solidFill>
                  <a:srgbClr val="000000"/>
                </a:solidFill>
                <a:ea typeface="Calibri Light" panose="020F0302020204030204" pitchFamily="34" charset="0"/>
              </a:rPr>
              <a:t>All wireless devices have some form of wireless adapter aboard</a:t>
            </a:r>
            <a:endParaRPr lang="en-US" sz="2400" b="1" dirty="0"/>
          </a:p>
        </p:txBody>
      </p:sp>
    </p:spTree>
    <p:extLst>
      <p:ext uri="{BB962C8B-B14F-4D97-AF65-F5344CB8AC3E}">
        <p14:creationId xmlns:p14="http://schemas.microsoft.com/office/powerpoint/2010/main" val="294985528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5">
                                            <p:txEl>
                                              <p:pRg st="1" end="1"/>
                                            </p:txEl>
                                          </p:spTgt>
                                        </p:tgtEl>
                                        <p:attrNameLst>
                                          <p:attrName>style.color</p:attrName>
                                        </p:attrNameLst>
                                      </p:cBhvr>
                                      <p:to>
                                        <a:srgbClr val="00B050"/>
                                      </p:to>
                                    </p:animClr>
                                    <p:animClr clrSpc="rgb" dir="cw">
                                      <p:cBhvr>
                                        <p:cTn id="7" dur="500" fill="hold"/>
                                        <p:tgtEl>
                                          <p:spTgt spid="5">
                                            <p:txEl>
                                              <p:pRg st="1" end="1"/>
                                            </p:txEl>
                                          </p:spTgt>
                                        </p:tgtEl>
                                        <p:attrNameLst>
                                          <p:attrName>fillcolor</p:attrName>
                                        </p:attrNameLst>
                                      </p:cBhvr>
                                      <p:to>
                                        <a:srgbClr val="00B050"/>
                                      </p:to>
                                    </p:animClr>
                                    <p:set>
                                      <p:cBhvr>
                                        <p:cTn id="8" dur="500" fill="hold"/>
                                        <p:tgtEl>
                                          <p:spTgt spid="5">
                                            <p:txEl>
                                              <p:pRg st="1" end="1"/>
                                            </p:txEl>
                                          </p:spTgt>
                                        </p:tgtEl>
                                        <p:attrNameLst>
                                          <p:attrName>fill.type</p:attrName>
                                        </p:attrNameLst>
                                      </p:cBhvr>
                                      <p:to>
                                        <p:strVal val="solid"/>
                                      </p:to>
                                    </p:set>
                                    <p:set>
                                      <p:cBhvr>
                                        <p:cTn id="9" dur="500" fill="hold"/>
                                        <p:tgtEl>
                                          <p:spTgt spid="5">
                                            <p:txEl>
                                              <p:pRg st="1" end="1"/>
                                            </p:txEl>
                                          </p:spTgt>
                                        </p:tgtEl>
                                        <p:attrNameLst>
                                          <p:attrName>fill.on</p:attrName>
                                        </p:attrNameLst>
                                      </p:cBhvr>
                                      <p:to>
                                        <p:strVal val="true"/>
                                      </p:to>
                                    </p:set>
                                  </p:childTnLst>
                                </p:cTn>
                              </p:par>
                              <p:par>
                                <p:cTn id="10" presetID="9" presetClass="emph" presetSubtype="0" nodeType="withEffect">
                                  <p:stCondLst>
                                    <p:cond delay="0"/>
                                  </p:stCondLst>
                                  <p:childTnLst>
                                    <p:set>
                                      <p:cBhvr>
                                        <p:cTn id="11" dur="indefinite"/>
                                        <p:tgtEl>
                                          <p:spTgt spid="5">
                                            <p:txEl>
                                              <p:pRg st="2" end="2"/>
                                            </p:txEl>
                                          </p:spTgt>
                                        </p:tgtEl>
                                        <p:attrNameLst>
                                          <p:attrName>style.opacity</p:attrName>
                                        </p:attrNameLst>
                                      </p:cBhvr>
                                      <p:to>
                                        <p:strVal val="0.5"/>
                                      </p:to>
                                    </p:set>
                                    <p:animEffect filter="image" prLst="opacity: 0.5">
                                      <p:cBhvr rctx="IE">
                                        <p:cTn id="12" dur="indefinite"/>
                                        <p:tgtEl>
                                          <p:spTgt spid="5">
                                            <p:txEl>
                                              <p:pRg st="2" end="2"/>
                                            </p:txEl>
                                          </p:spTgt>
                                        </p:tgtEl>
                                      </p:cBhvr>
                                    </p:animEffect>
                                  </p:childTnLst>
                                </p:cTn>
                              </p:par>
                              <p:par>
                                <p:cTn id="13" presetID="1" presetClass="entr" presetSubtype="0" fill="hold"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Section 1 Quick Check Answers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18</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557738" indent="-457200" algn="just">
              <a:spcBef>
                <a:spcPct val="100000"/>
              </a:spcBef>
              <a:buAutoNum type="arabicPeriod"/>
            </a:pPr>
            <a:r>
              <a:rPr lang="en-US" dirty="0"/>
              <a:t>How do wireless networks communicate? </a:t>
            </a:r>
            <a:r>
              <a:rPr lang="en-US" b="1" dirty="0"/>
              <a:t>B. Radio Waves</a:t>
            </a:r>
          </a:p>
          <a:p>
            <a:pPr marL="557738" indent="-457200" algn="just">
              <a:spcBef>
                <a:spcPct val="100000"/>
              </a:spcBef>
              <a:buFont typeface="Calibri" pitchFamily="34" charset="0"/>
              <a:buAutoNum type="arabicPeriod"/>
            </a:pPr>
            <a:r>
              <a:rPr lang="en-US" dirty="0"/>
              <a:t>Name one place where a wireless network may be used and why it may be used there. </a:t>
            </a:r>
            <a:r>
              <a:rPr lang="en-US" b="1" dirty="0"/>
              <a:t>Answers will vary, but could include libraries, offices, homes, and so on. Reasons could include cost, ease of use, mobility, and so on.</a:t>
            </a:r>
          </a:p>
          <a:p>
            <a:pPr marL="557738" indent="-457200" algn="just">
              <a:spcBef>
                <a:spcPct val="100000"/>
              </a:spcBef>
              <a:buFont typeface="Calibri" pitchFamily="34" charset="0"/>
              <a:buAutoNum type="arabicPeriod"/>
            </a:pPr>
            <a:r>
              <a:rPr lang="en-US" dirty="0"/>
              <a:t>A device or computer must have some form of wireless adapter to connect to wireless networks. </a:t>
            </a:r>
            <a:r>
              <a:rPr lang="en-US" b="1" dirty="0"/>
              <a:t>A. True</a:t>
            </a:r>
            <a:endParaRPr lang="en-US" dirty="0"/>
          </a:p>
          <a:p>
            <a:pPr marL="557738" indent="-457200" algn="just">
              <a:spcBef>
                <a:spcPct val="100000"/>
              </a:spcBef>
              <a:buFont typeface="Calibri" pitchFamily="34" charset="0"/>
              <a:buAutoNum type="arabicPeriod"/>
            </a:pPr>
            <a:endParaRPr lang="en-US" dirty="0"/>
          </a:p>
          <a:p>
            <a:pPr marL="100538" indent="0" algn="just">
              <a:spcBef>
                <a:spcPct val="100000"/>
              </a:spcBef>
              <a:buNone/>
            </a:pPr>
            <a:endParaRPr lang="en-US" dirty="0"/>
          </a:p>
        </p:txBody>
      </p:sp>
    </p:spTree>
    <p:extLst>
      <p:ext uri="{BB962C8B-B14F-4D97-AF65-F5344CB8AC3E}">
        <p14:creationId xmlns:p14="http://schemas.microsoft.com/office/powerpoint/2010/main" val="2558637921"/>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ln w="60325">
            <a:solidFill>
              <a:schemeClr val="bg1"/>
            </a:solidFill>
          </a:ln>
        </p:spPr>
        <p:txBody>
          <a:bodyPr>
            <a:normAutofit/>
          </a:bodyPr>
          <a:lstStyle/>
          <a:p>
            <a:pPr>
              <a:defRPr/>
            </a:pPr>
            <a:r>
              <a:rPr lang="en-US" dirty="0"/>
              <a:t>Wireless vs. Wired Networks</a:t>
            </a:r>
          </a:p>
        </p:txBody>
      </p:sp>
      <p:sp>
        <p:nvSpPr>
          <p:cNvPr id="3" name="Slide Number Placeholder 2">
            <a:extLst>
              <a:ext uri="{FF2B5EF4-FFF2-40B4-BE49-F238E27FC236}">
                <a16:creationId xmlns:a16="http://schemas.microsoft.com/office/drawing/2014/main" id="{57A8456B-4176-43A2-A09F-16788CC4E441}"/>
              </a:ext>
            </a:extLst>
          </p:cNvPr>
          <p:cNvSpPr>
            <a:spLocks noGrp="1"/>
          </p:cNvSpPr>
          <p:nvPr>
            <p:ph type="sldNum" sz="quarter" idx="4"/>
          </p:nvPr>
        </p:nvSpPr>
        <p:spPr/>
        <p:txBody>
          <a:bodyPr/>
          <a:lstStyle/>
          <a:p>
            <a:pPr algn="r"/>
            <a:fld id="{0CDAF86A-BBE2-47FA-92AD-6A19C7AEBEFA}" type="slidenum">
              <a:rPr lang="en-US" smtClean="0"/>
              <a:pPr algn="r"/>
              <a:t>19</a:t>
            </a:fld>
            <a:endParaRPr lang="en-US" dirty="0"/>
          </a:p>
        </p:txBody>
      </p:sp>
      <p:sp>
        <p:nvSpPr>
          <p:cNvPr id="8" name="Slide Number Placeholder 4"/>
          <p:cNvSpPr txBox="1">
            <a:spLocks/>
          </p:cNvSpPr>
          <p:nvPr/>
        </p:nvSpPr>
        <p:spPr>
          <a:xfrm>
            <a:off x="7768205" y="6367244"/>
            <a:ext cx="997591" cy="335453"/>
          </a:xfrm>
          <a:prstGeom prst="rect">
            <a:avLst/>
          </a:prstGeom>
        </p:spPr>
        <p:txBody>
          <a:bodyPr/>
          <a:lstStyle>
            <a:defPPr>
              <a:defRPr lang="en-US"/>
            </a:defPPr>
            <a:lvl1pPr algn="r">
              <a:defRPr sz="1600" b="1">
                <a:latin typeface="Arial Black" panose="020B0A04020102020204" pitchFamily="34" charset="0"/>
              </a:defRPr>
            </a:lvl1pPr>
          </a:lstStyle>
          <a:p>
            <a:endParaRPr lang="en-US" dirty="0"/>
          </a:p>
        </p:txBody>
      </p:sp>
    </p:spTree>
    <p:extLst>
      <p:ext uri="{BB962C8B-B14F-4D97-AF65-F5344CB8AC3E}">
        <p14:creationId xmlns:p14="http://schemas.microsoft.com/office/powerpoint/2010/main" val="257055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altLang="en-US" dirty="0"/>
              <a:t>Learning Objectives</a:t>
            </a:r>
          </a:p>
        </p:txBody>
      </p:sp>
      <p:sp>
        <p:nvSpPr>
          <p:cNvPr id="4" name="Content Placeholder 3"/>
          <p:cNvSpPr>
            <a:spLocks noGrp="1"/>
          </p:cNvSpPr>
          <p:nvPr>
            <p:ph sz="half" idx="1"/>
          </p:nvPr>
        </p:nvSpPr>
        <p:spPr>
          <a:xfrm>
            <a:off x="457200" y="1600200"/>
            <a:ext cx="7988300" cy="4525963"/>
          </a:xfrm>
        </p:spPr>
        <p:txBody>
          <a:bodyPr rtlCol="0">
            <a:normAutofit/>
          </a:bodyPr>
          <a:lstStyle/>
          <a:p>
            <a:pPr>
              <a:spcBef>
                <a:spcPts val="1800"/>
              </a:spcBef>
              <a:defRPr/>
            </a:pPr>
            <a:r>
              <a:rPr lang="en-US" sz="2400" dirty="0"/>
              <a:t>Define a wireless network and its benefits</a:t>
            </a:r>
          </a:p>
          <a:p>
            <a:pPr>
              <a:spcBef>
                <a:spcPts val="1800"/>
              </a:spcBef>
              <a:defRPr/>
            </a:pPr>
            <a:r>
              <a:rPr lang="en-US" sz="2400" dirty="0"/>
              <a:t>Compare and contrast wireless and wired networks to identify advantages and disadvantages of each and determine when each should be used</a:t>
            </a:r>
          </a:p>
          <a:p>
            <a:pPr>
              <a:spcBef>
                <a:spcPts val="1800"/>
              </a:spcBef>
              <a:defRPr/>
            </a:pPr>
            <a:r>
              <a:rPr lang="en-US" sz="2400" dirty="0"/>
              <a:t>Identify types of wireless networks, their benefits/differences and when they are used</a:t>
            </a:r>
          </a:p>
          <a:p>
            <a:pPr>
              <a:spcBef>
                <a:spcPts val="1800"/>
              </a:spcBef>
              <a:defRPr/>
            </a:pPr>
            <a:r>
              <a:rPr lang="en-US" sz="2400" dirty="0"/>
              <a:t>Choose a model that is most appropriate for a given, straightforward scenario</a:t>
            </a:r>
          </a:p>
          <a:p>
            <a:pPr>
              <a:spcBef>
                <a:spcPts val="1800"/>
              </a:spcBef>
              <a:defRPr/>
            </a:pPr>
            <a:r>
              <a:rPr lang="en-US" sz="2400" dirty="0"/>
              <a:t>Match common wireless protocols/standards with their uses</a:t>
            </a:r>
          </a:p>
        </p:txBody>
      </p:sp>
      <p:sp>
        <p:nvSpPr>
          <p:cNvPr id="2" name="Slide Number Placeholder 1"/>
          <p:cNvSpPr>
            <a:spLocks noGrp="1"/>
          </p:cNvSpPr>
          <p:nvPr>
            <p:ph type="sldNum" sz="quarter" idx="4"/>
          </p:nvPr>
        </p:nvSpPr>
        <p:spPr/>
        <p:txBody>
          <a:bodyPr/>
          <a:lstStyle/>
          <a:p>
            <a:fld id="{0CDAF86A-BBE2-47FA-92AD-6A19C7AEBEFA}" type="slidenum">
              <a:rPr lang="en-US" smtClean="0"/>
              <a:pPr/>
              <a:t>2</a:t>
            </a:fld>
            <a:endParaRPr lang="en-US" dirty="0"/>
          </a:p>
        </p:txBody>
      </p:sp>
    </p:spTree>
    <p:extLst>
      <p:ext uri="{BB962C8B-B14F-4D97-AF65-F5344CB8AC3E}">
        <p14:creationId xmlns:p14="http://schemas.microsoft.com/office/powerpoint/2010/main" val="2538634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Advantages of Wireless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20</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450794"/>
            <a:ext cx="4389718" cy="4525963"/>
          </a:xfrm>
        </p:spPr>
        <p:txBody>
          <a:bodyPr/>
          <a:lstStyle/>
          <a:p>
            <a:pPr marL="443438" indent="-342900">
              <a:spcBef>
                <a:spcPct val="100000"/>
              </a:spcBef>
            </a:pPr>
            <a:r>
              <a:rPr lang="en-US" dirty="0"/>
              <a:t>Wireless:</a:t>
            </a:r>
          </a:p>
          <a:p>
            <a:pPr marL="614888" lvl="1" indent="-342900">
              <a:spcBef>
                <a:spcPct val="100000"/>
              </a:spcBef>
            </a:pPr>
            <a:r>
              <a:rPr lang="en-US" sz="2400" dirty="0"/>
              <a:t>Installation speed/simplicity</a:t>
            </a:r>
          </a:p>
          <a:p>
            <a:pPr marL="614888" lvl="1" indent="-342900">
              <a:spcBef>
                <a:spcPct val="100000"/>
              </a:spcBef>
            </a:pPr>
            <a:r>
              <a:rPr lang="en-US" sz="2400" dirty="0"/>
              <a:t>Cost</a:t>
            </a:r>
          </a:p>
          <a:p>
            <a:pPr marL="614888" lvl="1" indent="-342900">
              <a:spcBef>
                <a:spcPct val="100000"/>
              </a:spcBef>
            </a:pPr>
            <a:r>
              <a:rPr lang="en-US" sz="2400" dirty="0"/>
              <a:t>Increased mobility/flexibility</a:t>
            </a:r>
          </a:p>
          <a:p>
            <a:pPr marL="614888" lvl="1" indent="-342900">
              <a:spcBef>
                <a:spcPct val="100000"/>
              </a:spcBef>
            </a:pPr>
            <a:r>
              <a:rPr lang="en-US" sz="2400" dirty="0"/>
              <a:t>Wider access</a:t>
            </a:r>
          </a:p>
          <a:p>
            <a:pPr marL="614888" lvl="1" indent="-342900">
              <a:spcBef>
                <a:spcPct val="100000"/>
              </a:spcBef>
            </a:pPr>
            <a:r>
              <a:rPr lang="en-US" sz="2400" dirty="0"/>
              <a:t>Many connections</a:t>
            </a:r>
          </a:p>
          <a:p>
            <a:pPr marL="614888" lvl="1" indent="-342900">
              <a:spcBef>
                <a:spcPct val="100000"/>
              </a:spcBef>
            </a:pPr>
            <a:r>
              <a:rPr lang="en-US" sz="2400" dirty="0"/>
              <a:t>No wires</a:t>
            </a:r>
          </a:p>
        </p:txBody>
      </p:sp>
      <p:sp>
        <p:nvSpPr>
          <p:cNvPr id="11" name="Content Placeholder 4">
            <a:extLst>
              <a:ext uri="{FF2B5EF4-FFF2-40B4-BE49-F238E27FC236}">
                <a16:creationId xmlns:a16="http://schemas.microsoft.com/office/drawing/2014/main" id="{DB7D0B11-C188-4471-8F8E-5D664E415381}"/>
              </a:ext>
            </a:extLst>
          </p:cNvPr>
          <p:cNvSpPr txBox="1">
            <a:spLocks/>
          </p:cNvSpPr>
          <p:nvPr/>
        </p:nvSpPr>
        <p:spPr>
          <a:xfrm>
            <a:off x="4741437" y="2168345"/>
            <a:ext cx="4389718" cy="4525963"/>
          </a:xfrm>
          <a:prstGeom prst="rect">
            <a:avLst/>
          </a:prstGeom>
        </p:spPr>
        <p:txBody>
          <a:bodyPr/>
          <a:lstStyle>
            <a:lvl1pPr marL="171450" indent="-137160" algn="l" defTabSz="685800" rtl="0" eaLnBrk="1" latinLnBrk="0" hangingPunct="1">
              <a:lnSpc>
                <a:spcPct val="90000"/>
              </a:lnSpc>
              <a:spcBef>
                <a:spcPts val="1000"/>
              </a:spcBef>
              <a:buClr>
                <a:schemeClr val="accent1">
                  <a:lumMod val="75000"/>
                </a:schemeClr>
              </a:buClr>
              <a:buSzPct val="100000"/>
              <a:buFont typeface="Calibri" pitchFamily="34" charset="0"/>
              <a:buChar char="•"/>
              <a:defRPr sz="2400" kern="1200">
                <a:solidFill>
                  <a:schemeClr val="tx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lumMod val="75000"/>
                </a:schemeClr>
              </a:buClr>
              <a:buSzPct val="100000"/>
              <a:buFont typeface="Calibri" pitchFamily="34" charset="0"/>
              <a:buChar char="•"/>
              <a:defRPr sz="2000" kern="1200">
                <a:solidFill>
                  <a:schemeClr val="tx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lumMod val="75000"/>
                </a:schemeClr>
              </a:buClr>
              <a:buSzPct val="100000"/>
              <a:buFont typeface="Calibri" pitchFamily="34" charset="0"/>
              <a:buChar char="•"/>
              <a:defRPr sz="1800" kern="1200">
                <a:solidFill>
                  <a:schemeClr val="tx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lumMod val="75000"/>
                </a:schemeClr>
              </a:buClr>
              <a:buSzPct val="100000"/>
              <a:buFont typeface="Calibri" pitchFamily="34" charset="0"/>
              <a:buChar char="•"/>
              <a:defRPr sz="1600" kern="1200">
                <a:solidFill>
                  <a:schemeClr val="tx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lumMod val="75000"/>
                </a:schemeClr>
              </a:buClr>
              <a:buSzPct val="100000"/>
              <a:buFont typeface="Calibri" pitchFamily="34" charset="0"/>
              <a:buChar char="•"/>
              <a:defRPr sz="1600" kern="1200">
                <a:solidFill>
                  <a:schemeClr val="tx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a:lstStyle>
          <a:p>
            <a:pPr marL="614888" lvl="1" indent="-342900">
              <a:spcBef>
                <a:spcPct val="100000"/>
              </a:spcBef>
            </a:pPr>
            <a:r>
              <a:rPr lang="en-US" sz="2400" dirty="0"/>
              <a:t>Scalability</a:t>
            </a:r>
          </a:p>
          <a:p>
            <a:pPr marL="614888" lvl="1" indent="-342900">
              <a:spcBef>
                <a:spcPct val="100000"/>
              </a:spcBef>
            </a:pPr>
            <a:r>
              <a:rPr lang="en-US" sz="2400" dirty="0"/>
              <a:t>BYOD</a:t>
            </a:r>
          </a:p>
          <a:p>
            <a:pPr marL="614888" lvl="1" indent="-342900">
              <a:spcBef>
                <a:spcPct val="100000"/>
              </a:spcBef>
            </a:pPr>
            <a:r>
              <a:rPr lang="en-US" sz="2400" dirty="0"/>
              <a:t>Convenience</a:t>
            </a:r>
          </a:p>
          <a:p>
            <a:pPr marL="614888" lvl="1" indent="-342900">
              <a:spcBef>
                <a:spcPct val="100000"/>
              </a:spcBef>
            </a:pPr>
            <a:r>
              <a:rPr lang="en-US" sz="2400" dirty="0"/>
              <a:t>Ease of use</a:t>
            </a:r>
          </a:p>
        </p:txBody>
      </p:sp>
    </p:spTree>
    <p:extLst>
      <p:ext uri="{BB962C8B-B14F-4D97-AF65-F5344CB8AC3E}">
        <p14:creationId xmlns:p14="http://schemas.microsoft.com/office/powerpoint/2010/main" val="118499457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par>
                                <p:cTn id="31" presetID="9" presetClass="emph" presetSubtype="0" nodeType="withEffect">
                                  <p:stCondLst>
                                    <p:cond delay="0"/>
                                  </p:stCondLst>
                                  <p:childTnLst>
                                    <p:set>
                                      <p:cBhvr>
                                        <p:cTn id="32" dur="indefinite"/>
                                        <p:tgtEl>
                                          <p:spTgt spid="5">
                                            <p:txEl>
                                              <p:pRg st="0" end="0"/>
                                            </p:txEl>
                                          </p:spTgt>
                                        </p:tgtEl>
                                        <p:attrNameLst>
                                          <p:attrName>style.opacity</p:attrName>
                                        </p:attrNameLst>
                                      </p:cBhvr>
                                      <p:to>
                                        <p:strVal val="0.5"/>
                                      </p:to>
                                    </p:set>
                                    <p:animEffect filter="image" prLst="opacity: 0.5">
                                      <p:cBhvr rctx="IE">
                                        <p:cTn id="33" dur="indefinite"/>
                                        <p:tgtEl>
                                          <p:spTgt spid="5">
                                            <p:txEl>
                                              <p:pRg st="0" end="0"/>
                                            </p:txEl>
                                          </p:spTgt>
                                        </p:tgtEl>
                                      </p:cBhvr>
                                    </p:animEffect>
                                  </p:childTnLst>
                                </p:cTn>
                              </p:par>
                              <p:par>
                                <p:cTn id="34" presetID="9" presetClass="emph" presetSubtype="0" nodeType="withEffect">
                                  <p:stCondLst>
                                    <p:cond delay="0"/>
                                  </p:stCondLst>
                                  <p:childTnLst>
                                    <p:set>
                                      <p:cBhvr>
                                        <p:cTn id="35" dur="indefinite"/>
                                        <p:tgtEl>
                                          <p:spTgt spid="5">
                                            <p:txEl>
                                              <p:pRg st="1" end="1"/>
                                            </p:txEl>
                                          </p:spTgt>
                                        </p:tgtEl>
                                        <p:attrNameLst>
                                          <p:attrName>style.opacity</p:attrName>
                                        </p:attrNameLst>
                                      </p:cBhvr>
                                      <p:to>
                                        <p:strVal val="0.5"/>
                                      </p:to>
                                    </p:set>
                                    <p:animEffect filter="image" prLst="opacity: 0.5">
                                      <p:cBhvr rctx="IE">
                                        <p:cTn id="36" dur="indefinite"/>
                                        <p:tgtEl>
                                          <p:spTgt spid="5">
                                            <p:txEl>
                                              <p:pRg st="1" end="1"/>
                                            </p:txEl>
                                          </p:spTgt>
                                        </p:tgtEl>
                                      </p:cBhvr>
                                    </p:animEffect>
                                  </p:childTnLst>
                                </p:cTn>
                              </p:par>
                              <p:par>
                                <p:cTn id="37" presetID="9" presetClass="emph" presetSubtype="0" nodeType="withEffect">
                                  <p:stCondLst>
                                    <p:cond delay="0"/>
                                  </p:stCondLst>
                                  <p:childTnLst>
                                    <p:set>
                                      <p:cBhvr>
                                        <p:cTn id="38" dur="indefinite"/>
                                        <p:tgtEl>
                                          <p:spTgt spid="5">
                                            <p:txEl>
                                              <p:pRg st="2" end="2"/>
                                            </p:txEl>
                                          </p:spTgt>
                                        </p:tgtEl>
                                        <p:attrNameLst>
                                          <p:attrName>style.opacity</p:attrName>
                                        </p:attrNameLst>
                                      </p:cBhvr>
                                      <p:to>
                                        <p:strVal val="0.5"/>
                                      </p:to>
                                    </p:set>
                                    <p:animEffect filter="image" prLst="opacity: 0.5">
                                      <p:cBhvr rctx="IE">
                                        <p:cTn id="39" dur="indefinite"/>
                                        <p:tgtEl>
                                          <p:spTgt spid="5">
                                            <p:txEl>
                                              <p:pRg st="2" end="2"/>
                                            </p:txEl>
                                          </p:spTgt>
                                        </p:tgtEl>
                                      </p:cBhvr>
                                    </p:animEffect>
                                  </p:childTnLst>
                                </p:cTn>
                              </p:par>
                              <p:par>
                                <p:cTn id="40" presetID="9" presetClass="emph" presetSubtype="0" nodeType="withEffect">
                                  <p:stCondLst>
                                    <p:cond delay="0"/>
                                  </p:stCondLst>
                                  <p:childTnLst>
                                    <p:set>
                                      <p:cBhvr>
                                        <p:cTn id="41" dur="indefinite"/>
                                        <p:tgtEl>
                                          <p:spTgt spid="5">
                                            <p:txEl>
                                              <p:pRg st="3" end="3"/>
                                            </p:txEl>
                                          </p:spTgt>
                                        </p:tgtEl>
                                        <p:attrNameLst>
                                          <p:attrName>style.opacity</p:attrName>
                                        </p:attrNameLst>
                                      </p:cBhvr>
                                      <p:to>
                                        <p:strVal val="0.5"/>
                                      </p:to>
                                    </p:set>
                                    <p:animEffect filter="image" prLst="opacity: 0.5">
                                      <p:cBhvr rctx="IE">
                                        <p:cTn id="42" dur="indefinite"/>
                                        <p:tgtEl>
                                          <p:spTgt spid="5">
                                            <p:txEl>
                                              <p:pRg st="3" end="3"/>
                                            </p:txEl>
                                          </p:spTgt>
                                        </p:tgtEl>
                                      </p:cBhvr>
                                    </p:animEffect>
                                  </p:childTnLst>
                                </p:cTn>
                              </p:par>
                              <p:par>
                                <p:cTn id="43" presetID="9" presetClass="emph" presetSubtype="0" nodeType="withEffect">
                                  <p:stCondLst>
                                    <p:cond delay="0"/>
                                  </p:stCondLst>
                                  <p:childTnLst>
                                    <p:set>
                                      <p:cBhvr>
                                        <p:cTn id="44" dur="indefinite"/>
                                        <p:tgtEl>
                                          <p:spTgt spid="5">
                                            <p:txEl>
                                              <p:pRg st="4" end="4"/>
                                            </p:txEl>
                                          </p:spTgt>
                                        </p:tgtEl>
                                        <p:attrNameLst>
                                          <p:attrName>style.opacity</p:attrName>
                                        </p:attrNameLst>
                                      </p:cBhvr>
                                      <p:to>
                                        <p:strVal val="0.5"/>
                                      </p:to>
                                    </p:set>
                                    <p:animEffect filter="image" prLst="opacity: 0.5">
                                      <p:cBhvr rctx="IE">
                                        <p:cTn id="45" dur="indefinite"/>
                                        <p:tgtEl>
                                          <p:spTgt spid="5">
                                            <p:txEl>
                                              <p:pRg st="4" end="4"/>
                                            </p:txEl>
                                          </p:spTgt>
                                        </p:tgtEl>
                                      </p:cBhvr>
                                    </p:animEffect>
                                  </p:childTnLst>
                                </p:cTn>
                              </p:par>
                              <p:par>
                                <p:cTn id="46" presetID="9" presetClass="emph" presetSubtype="0" nodeType="withEffect">
                                  <p:stCondLst>
                                    <p:cond delay="0"/>
                                  </p:stCondLst>
                                  <p:childTnLst>
                                    <p:set>
                                      <p:cBhvr>
                                        <p:cTn id="47" dur="indefinite"/>
                                        <p:tgtEl>
                                          <p:spTgt spid="5">
                                            <p:txEl>
                                              <p:pRg st="5" end="5"/>
                                            </p:txEl>
                                          </p:spTgt>
                                        </p:tgtEl>
                                        <p:attrNameLst>
                                          <p:attrName>style.opacity</p:attrName>
                                        </p:attrNameLst>
                                      </p:cBhvr>
                                      <p:to>
                                        <p:strVal val="0.5"/>
                                      </p:to>
                                    </p:set>
                                    <p:animEffect filter="image" prLst="opacity: 0.5">
                                      <p:cBhvr rctx="IE">
                                        <p:cTn id="48" dur="indefinite"/>
                                        <p:tgtEl>
                                          <p:spTgt spid="5">
                                            <p:txEl>
                                              <p:pRg st="5" end="5"/>
                                            </p:txEl>
                                          </p:spTgt>
                                        </p:tgtEl>
                                      </p:cBhvr>
                                    </p:animEffect>
                                  </p:childTnLst>
                                </p:cTn>
                              </p:par>
                              <p:par>
                                <p:cTn id="49" presetID="9" presetClass="emph" presetSubtype="0" nodeType="withEffect">
                                  <p:stCondLst>
                                    <p:cond delay="0"/>
                                  </p:stCondLst>
                                  <p:childTnLst>
                                    <p:set>
                                      <p:cBhvr>
                                        <p:cTn id="50" dur="indefinite"/>
                                        <p:tgtEl>
                                          <p:spTgt spid="5">
                                            <p:txEl>
                                              <p:pRg st="6" end="6"/>
                                            </p:txEl>
                                          </p:spTgt>
                                        </p:tgtEl>
                                        <p:attrNameLst>
                                          <p:attrName>style.opacity</p:attrName>
                                        </p:attrNameLst>
                                      </p:cBhvr>
                                      <p:to>
                                        <p:strVal val="0.5"/>
                                      </p:to>
                                    </p:set>
                                    <p:animEffect filter="image" prLst="opacity: 0.5">
                                      <p:cBhvr rctx="IE">
                                        <p:cTn id="51" dur="indefinite"/>
                                        <p:tgtEl>
                                          <p:spTgt spid="5">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nodeType="clickEffect">
                                  <p:stCondLst>
                                    <p:cond delay="0"/>
                                  </p:stCondLst>
                                  <p:childTnLst>
                                    <p:set>
                                      <p:cBhvr>
                                        <p:cTn id="59"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11">
                                            <p:txEl>
                                              <p:pRg st="3" end="3"/>
                                            </p:txEl>
                                          </p:spTgt>
                                        </p:tgtEl>
                                        <p:attrNameLst>
                                          <p:attrName>style.visibility</p:attrName>
                                        </p:attrNameLst>
                                      </p:cBhvr>
                                      <p:to>
                                        <p:strVal val="visible"/>
                                      </p:to>
                                    </p:set>
                                  </p:childTnLst>
                                </p:cTn>
                              </p:par>
                              <p:par>
                                <p:cTn id="68" presetID="9" presetClass="emph" presetSubtype="0" nodeType="withEffect">
                                  <p:stCondLst>
                                    <p:cond delay="0"/>
                                  </p:stCondLst>
                                  <p:childTnLst>
                                    <p:set>
                                      <p:cBhvr>
                                        <p:cTn id="69" dur="indefinite"/>
                                        <p:tgtEl>
                                          <p:spTgt spid="11">
                                            <p:txEl>
                                              <p:pRg st="0" end="0"/>
                                            </p:txEl>
                                          </p:spTgt>
                                        </p:tgtEl>
                                        <p:attrNameLst>
                                          <p:attrName>style.opacity</p:attrName>
                                        </p:attrNameLst>
                                      </p:cBhvr>
                                      <p:to>
                                        <p:strVal val="0.5"/>
                                      </p:to>
                                    </p:set>
                                    <p:animEffect filter="image" prLst="opacity: 0.5">
                                      <p:cBhvr rctx="IE">
                                        <p:cTn id="70" dur="indefinite"/>
                                        <p:tgtEl>
                                          <p:spTgt spid="11">
                                            <p:txEl>
                                              <p:pRg st="0" end="0"/>
                                            </p:txEl>
                                          </p:spTgt>
                                        </p:tgtEl>
                                      </p:cBhvr>
                                    </p:animEffect>
                                  </p:childTnLst>
                                </p:cTn>
                              </p:par>
                              <p:par>
                                <p:cTn id="71" presetID="9" presetClass="emph" presetSubtype="0" nodeType="withEffect">
                                  <p:stCondLst>
                                    <p:cond delay="0"/>
                                  </p:stCondLst>
                                  <p:childTnLst>
                                    <p:set>
                                      <p:cBhvr>
                                        <p:cTn id="72" dur="indefinite"/>
                                        <p:tgtEl>
                                          <p:spTgt spid="11">
                                            <p:txEl>
                                              <p:pRg st="1" end="1"/>
                                            </p:txEl>
                                          </p:spTgt>
                                        </p:tgtEl>
                                        <p:attrNameLst>
                                          <p:attrName>style.opacity</p:attrName>
                                        </p:attrNameLst>
                                      </p:cBhvr>
                                      <p:to>
                                        <p:strVal val="0.5"/>
                                      </p:to>
                                    </p:set>
                                    <p:animEffect filter="image" prLst="opacity: 0.5">
                                      <p:cBhvr rctx="IE">
                                        <p:cTn id="73" dur="indefinite"/>
                                        <p:tgtEl>
                                          <p:spTgt spid="11">
                                            <p:txEl>
                                              <p:pRg st="1" end="1"/>
                                            </p:txEl>
                                          </p:spTgt>
                                        </p:tgtEl>
                                      </p:cBhvr>
                                    </p:animEffect>
                                  </p:childTnLst>
                                </p:cTn>
                              </p:par>
                              <p:par>
                                <p:cTn id="74" presetID="9" presetClass="emph" presetSubtype="0" nodeType="withEffect">
                                  <p:stCondLst>
                                    <p:cond delay="0"/>
                                  </p:stCondLst>
                                  <p:childTnLst>
                                    <p:set>
                                      <p:cBhvr>
                                        <p:cTn id="75" dur="indefinite"/>
                                        <p:tgtEl>
                                          <p:spTgt spid="11">
                                            <p:txEl>
                                              <p:pRg st="2" end="2"/>
                                            </p:txEl>
                                          </p:spTgt>
                                        </p:tgtEl>
                                        <p:attrNameLst>
                                          <p:attrName>style.opacity</p:attrName>
                                        </p:attrNameLst>
                                      </p:cBhvr>
                                      <p:to>
                                        <p:strVal val="0.5"/>
                                      </p:to>
                                    </p:set>
                                    <p:animEffect filter="image" prLst="opacity: 0.5">
                                      <p:cBhvr rctx="IE">
                                        <p:cTn id="76" dur="indefinite"/>
                                        <p:tgtEl>
                                          <p:spTgt spid="11">
                                            <p:txEl>
                                              <p:pRg st="2" end="2"/>
                                            </p:txEl>
                                          </p:spTgt>
                                        </p:tgtEl>
                                      </p:cBhvr>
                                    </p:animEffect>
                                  </p:childTnLst>
                                </p:cTn>
                              </p:par>
                              <p:par>
                                <p:cTn id="77" presetID="9" presetClass="emph" presetSubtype="0" nodeType="withEffect">
                                  <p:stCondLst>
                                    <p:cond delay="0"/>
                                  </p:stCondLst>
                                  <p:childTnLst>
                                    <p:set>
                                      <p:cBhvr>
                                        <p:cTn id="78" dur="indefinite"/>
                                        <p:tgtEl>
                                          <p:spTgt spid="11">
                                            <p:txEl>
                                              <p:pRg st="3" end="3"/>
                                            </p:txEl>
                                          </p:spTgt>
                                        </p:tgtEl>
                                        <p:attrNameLst>
                                          <p:attrName>style.opacity</p:attrName>
                                        </p:attrNameLst>
                                      </p:cBhvr>
                                      <p:to>
                                        <p:strVal val="0.5"/>
                                      </p:to>
                                    </p:set>
                                    <p:animEffect filter="image" prLst="opacity: 0.5">
                                      <p:cBhvr rctx="IE">
                                        <p:cTn id="79" dur="indefinite"/>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Advantages of Wired</a:t>
            </a:r>
            <a:br>
              <a:rPr lang="en-US" dirty="0"/>
            </a:br>
            <a:endParaRPr lang="en-US" dirty="0"/>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21</a:t>
            </a:fld>
            <a:endParaRPr lang="en-US" dirty="0"/>
          </a:p>
        </p:txBody>
      </p:sp>
      <p:sp>
        <p:nvSpPr>
          <p:cNvPr id="2" name="Rectangle 1">
            <a:extLst>
              <a:ext uri="{FF2B5EF4-FFF2-40B4-BE49-F238E27FC236}">
                <a16:creationId xmlns:a16="http://schemas.microsoft.com/office/drawing/2014/main" id="{6EF37F51-AAD4-4DE0-AE26-5087E9F0B04F}"/>
              </a:ext>
            </a:extLst>
          </p:cNvPr>
          <p:cNvSpPr/>
          <p:nvPr/>
        </p:nvSpPr>
        <p:spPr>
          <a:xfrm>
            <a:off x="451448" y="1460177"/>
            <a:ext cx="4572000" cy="3231654"/>
          </a:xfrm>
          <a:prstGeom prst="rect">
            <a:avLst/>
          </a:prstGeom>
        </p:spPr>
        <p:txBody>
          <a:bodyPr>
            <a:spAutoFit/>
          </a:bodyPr>
          <a:lstStyle/>
          <a:p>
            <a:pPr marL="443438" indent="-342900" defTabSz="685800">
              <a:lnSpc>
                <a:spcPct val="90000"/>
              </a:lnSpc>
              <a:spcBef>
                <a:spcPct val="100000"/>
              </a:spcBef>
              <a:buClr>
                <a:schemeClr val="accent1">
                  <a:lumMod val="75000"/>
                </a:schemeClr>
              </a:buClr>
              <a:buSzPct val="100000"/>
              <a:buFont typeface="Calibri" pitchFamily="34" charset="0"/>
              <a:buChar char="•"/>
            </a:pPr>
            <a:r>
              <a:rPr lang="en-US" sz="2400" dirty="0"/>
              <a:t>Wired:</a:t>
            </a:r>
          </a:p>
          <a:p>
            <a:pPr marL="900638" lvl="1" indent="-342900" defTabSz="685800">
              <a:lnSpc>
                <a:spcPct val="90000"/>
              </a:lnSpc>
              <a:spcBef>
                <a:spcPct val="100000"/>
              </a:spcBef>
              <a:buClr>
                <a:schemeClr val="accent1">
                  <a:lumMod val="75000"/>
                </a:schemeClr>
              </a:buClr>
              <a:buSzPct val="100000"/>
              <a:buFont typeface="Calibri" pitchFamily="34" charset="0"/>
              <a:buChar char="•"/>
            </a:pPr>
            <a:r>
              <a:rPr lang="en-US" sz="2400" dirty="0"/>
              <a:t>More control</a:t>
            </a:r>
          </a:p>
          <a:p>
            <a:pPr marL="900638" lvl="1" indent="-342900" defTabSz="685800">
              <a:lnSpc>
                <a:spcPct val="90000"/>
              </a:lnSpc>
              <a:spcBef>
                <a:spcPct val="100000"/>
              </a:spcBef>
              <a:buClr>
                <a:schemeClr val="accent1">
                  <a:lumMod val="75000"/>
                </a:schemeClr>
              </a:buClr>
              <a:buSzPct val="100000"/>
              <a:buFont typeface="Calibri" pitchFamily="34" charset="0"/>
              <a:buChar char="•"/>
            </a:pPr>
            <a:r>
              <a:rPr lang="en-US" sz="2400" dirty="0"/>
              <a:t>More secure</a:t>
            </a:r>
          </a:p>
          <a:p>
            <a:pPr marL="900638" lvl="1" indent="-342900" defTabSz="685800">
              <a:lnSpc>
                <a:spcPct val="90000"/>
              </a:lnSpc>
              <a:spcBef>
                <a:spcPct val="100000"/>
              </a:spcBef>
              <a:buClr>
                <a:schemeClr val="accent1">
                  <a:lumMod val="75000"/>
                </a:schemeClr>
              </a:buClr>
              <a:buSzPct val="100000"/>
              <a:buFont typeface="Calibri" pitchFamily="34" charset="0"/>
              <a:buChar char="•"/>
            </a:pPr>
            <a:r>
              <a:rPr lang="en-US" sz="2400" dirty="0"/>
              <a:t>More reliable</a:t>
            </a:r>
          </a:p>
          <a:p>
            <a:pPr marL="900638" lvl="1" indent="-342900" defTabSz="685800">
              <a:lnSpc>
                <a:spcPct val="90000"/>
              </a:lnSpc>
              <a:spcBef>
                <a:spcPct val="100000"/>
              </a:spcBef>
              <a:buClr>
                <a:schemeClr val="accent1">
                  <a:lumMod val="75000"/>
                </a:schemeClr>
              </a:buClr>
              <a:buSzPct val="100000"/>
              <a:buFont typeface="Calibri" pitchFamily="34" charset="0"/>
              <a:buChar char="•"/>
            </a:pPr>
            <a:r>
              <a:rPr lang="en-US" sz="2400" dirty="0"/>
              <a:t>Better speed</a:t>
            </a:r>
          </a:p>
        </p:txBody>
      </p:sp>
    </p:spTree>
    <p:extLst>
      <p:ext uri="{BB962C8B-B14F-4D97-AF65-F5344CB8AC3E}">
        <p14:creationId xmlns:p14="http://schemas.microsoft.com/office/powerpoint/2010/main" val="205454331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Disadvantages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22</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4114800" cy="4525963"/>
          </a:xfrm>
        </p:spPr>
        <p:txBody>
          <a:bodyPr/>
          <a:lstStyle/>
          <a:p>
            <a:pPr marL="443438" indent="-342900">
              <a:spcBef>
                <a:spcPct val="100000"/>
              </a:spcBef>
            </a:pPr>
            <a:r>
              <a:rPr lang="en-US" dirty="0"/>
              <a:t>Wireless:</a:t>
            </a:r>
          </a:p>
          <a:p>
            <a:pPr marL="614888" lvl="1" indent="-342900">
              <a:spcBef>
                <a:spcPct val="100000"/>
              </a:spcBef>
            </a:pPr>
            <a:r>
              <a:rPr lang="en-US" sz="2400" dirty="0"/>
              <a:t>Interference/signal strength &amp; quality</a:t>
            </a:r>
          </a:p>
          <a:p>
            <a:pPr marL="614888" lvl="1" indent="-342900">
              <a:spcBef>
                <a:spcPct val="100000"/>
              </a:spcBef>
            </a:pPr>
            <a:r>
              <a:rPr lang="en-US" sz="2400" dirty="0"/>
              <a:t>Security</a:t>
            </a:r>
          </a:p>
          <a:p>
            <a:pPr marL="614888" lvl="1" indent="-342900">
              <a:spcBef>
                <a:spcPct val="100000"/>
              </a:spcBef>
            </a:pPr>
            <a:r>
              <a:rPr lang="en-US" sz="2400" dirty="0"/>
              <a:t>Speed</a:t>
            </a:r>
          </a:p>
          <a:p>
            <a:pPr marL="614888" lvl="1" indent="-342900">
              <a:spcBef>
                <a:spcPct val="100000"/>
              </a:spcBef>
            </a:pPr>
            <a:r>
              <a:rPr lang="en-US" sz="2400" dirty="0"/>
              <a:t>Dependability/reliability</a:t>
            </a:r>
          </a:p>
        </p:txBody>
      </p:sp>
      <p:sp>
        <p:nvSpPr>
          <p:cNvPr id="2" name="Rectangle 1">
            <a:extLst>
              <a:ext uri="{FF2B5EF4-FFF2-40B4-BE49-F238E27FC236}">
                <a16:creationId xmlns:a16="http://schemas.microsoft.com/office/drawing/2014/main" id="{6EF37F51-AAD4-4DE0-AE26-5087E9F0B04F}"/>
              </a:ext>
            </a:extLst>
          </p:cNvPr>
          <p:cNvSpPr/>
          <p:nvPr/>
        </p:nvSpPr>
        <p:spPr>
          <a:xfrm>
            <a:off x="4572000" y="1591019"/>
            <a:ext cx="4124741" cy="4376583"/>
          </a:xfrm>
          <a:prstGeom prst="rect">
            <a:avLst/>
          </a:prstGeom>
        </p:spPr>
        <p:txBody>
          <a:bodyPr wrap="square">
            <a:spAutoFit/>
          </a:bodyPr>
          <a:lstStyle/>
          <a:p>
            <a:pPr marL="443438" indent="-342900" defTabSz="685800">
              <a:lnSpc>
                <a:spcPct val="90000"/>
              </a:lnSpc>
              <a:spcBef>
                <a:spcPct val="100000"/>
              </a:spcBef>
              <a:buClr>
                <a:schemeClr val="accent1">
                  <a:lumMod val="75000"/>
                </a:schemeClr>
              </a:buClr>
              <a:buSzPct val="100000"/>
              <a:buFont typeface="Calibri" pitchFamily="34" charset="0"/>
              <a:buChar char="•"/>
            </a:pPr>
            <a:r>
              <a:rPr lang="en-US" sz="2400" dirty="0"/>
              <a:t>Wired:</a:t>
            </a:r>
          </a:p>
          <a:p>
            <a:pPr marL="900638" lvl="1" indent="-342900" defTabSz="685800">
              <a:lnSpc>
                <a:spcPct val="90000"/>
              </a:lnSpc>
              <a:spcBef>
                <a:spcPct val="100000"/>
              </a:spcBef>
              <a:buClr>
                <a:schemeClr val="accent1">
                  <a:lumMod val="75000"/>
                </a:schemeClr>
              </a:buClr>
              <a:buSzPct val="100000"/>
              <a:buFont typeface="Calibri" pitchFamily="34" charset="0"/>
              <a:buChar char="•"/>
            </a:pPr>
            <a:r>
              <a:rPr lang="en-US" sz="2400" dirty="0"/>
              <a:t>Expensive</a:t>
            </a:r>
          </a:p>
          <a:p>
            <a:pPr marL="900638" lvl="1" indent="-342900" defTabSz="685800">
              <a:lnSpc>
                <a:spcPct val="90000"/>
              </a:lnSpc>
              <a:spcBef>
                <a:spcPct val="100000"/>
              </a:spcBef>
              <a:buClr>
                <a:schemeClr val="accent1">
                  <a:lumMod val="75000"/>
                </a:schemeClr>
              </a:buClr>
              <a:buSzPct val="100000"/>
              <a:buFont typeface="Calibri" pitchFamily="34" charset="0"/>
              <a:buChar char="•"/>
            </a:pPr>
            <a:r>
              <a:rPr lang="en-US" sz="2400" dirty="0"/>
              <a:t>Maintenance overhead</a:t>
            </a:r>
          </a:p>
          <a:p>
            <a:pPr marL="900638" lvl="1" indent="-342900" defTabSz="685800">
              <a:lnSpc>
                <a:spcPct val="90000"/>
              </a:lnSpc>
              <a:spcBef>
                <a:spcPct val="100000"/>
              </a:spcBef>
              <a:buClr>
                <a:schemeClr val="accent1">
                  <a:lumMod val="75000"/>
                </a:schemeClr>
              </a:buClr>
              <a:buSzPct val="100000"/>
              <a:buFont typeface="Calibri" pitchFamily="34" charset="0"/>
              <a:buChar char="•"/>
            </a:pPr>
            <a:r>
              <a:rPr lang="en-US" sz="2400" dirty="0"/>
              <a:t>Messy/hazardous cables</a:t>
            </a:r>
          </a:p>
          <a:p>
            <a:pPr marL="900638" lvl="1" indent="-342900" defTabSz="685800">
              <a:lnSpc>
                <a:spcPct val="90000"/>
              </a:lnSpc>
              <a:spcBef>
                <a:spcPct val="100000"/>
              </a:spcBef>
              <a:buClr>
                <a:schemeClr val="accent1">
                  <a:lumMod val="75000"/>
                </a:schemeClr>
              </a:buClr>
              <a:buSzPct val="100000"/>
              <a:buFont typeface="Calibri" pitchFamily="34" charset="0"/>
              <a:buChar char="•"/>
            </a:pPr>
            <a:r>
              <a:rPr lang="en-US" sz="2400" dirty="0"/>
              <a:t>Limited number of connections to router</a:t>
            </a:r>
          </a:p>
          <a:p>
            <a:pPr marL="900638" lvl="1" indent="-342900" defTabSz="685800">
              <a:lnSpc>
                <a:spcPct val="90000"/>
              </a:lnSpc>
              <a:spcBef>
                <a:spcPct val="100000"/>
              </a:spcBef>
              <a:buClr>
                <a:schemeClr val="accent1">
                  <a:lumMod val="75000"/>
                </a:schemeClr>
              </a:buClr>
              <a:buSzPct val="100000"/>
              <a:buFont typeface="Calibri" pitchFamily="34" charset="0"/>
              <a:buChar char="•"/>
            </a:pPr>
            <a:r>
              <a:rPr lang="en-US" sz="2400" dirty="0"/>
              <a:t>Limited mobility</a:t>
            </a:r>
          </a:p>
        </p:txBody>
      </p:sp>
    </p:spTree>
    <p:extLst>
      <p:ext uri="{BB962C8B-B14F-4D97-AF65-F5344CB8AC3E}">
        <p14:creationId xmlns:p14="http://schemas.microsoft.com/office/powerpoint/2010/main" val="149563516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0" end="0"/>
                                            </p:txEl>
                                          </p:spTgt>
                                        </p:tgtEl>
                                        <p:attrNameLst>
                                          <p:attrName>style.visibility</p:attrName>
                                        </p:attrNameLst>
                                      </p:cBhvr>
                                      <p:to>
                                        <p:strVal val="visible"/>
                                      </p:to>
                                    </p:set>
                                  </p:childTnLst>
                                </p:cTn>
                              </p:par>
                              <p:par>
                                <p:cTn id="27" presetID="9" presetClass="emph" presetSubtype="0" nodeType="withEffect">
                                  <p:stCondLst>
                                    <p:cond delay="0"/>
                                  </p:stCondLst>
                                  <p:childTnLst>
                                    <p:set>
                                      <p:cBhvr>
                                        <p:cTn id="28" dur="indefinite"/>
                                        <p:tgtEl>
                                          <p:spTgt spid="5">
                                            <p:txEl>
                                              <p:pRg st="0" end="0"/>
                                            </p:txEl>
                                          </p:spTgt>
                                        </p:tgtEl>
                                        <p:attrNameLst>
                                          <p:attrName>style.opacity</p:attrName>
                                        </p:attrNameLst>
                                      </p:cBhvr>
                                      <p:to>
                                        <p:strVal val="0.5"/>
                                      </p:to>
                                    </p:set>
                                    <p:animEffect filter="image" prLst="opacity: 0.5">
                                      <p:cBhvr rctx="IE">
                                        <p:cTn id="29" dur="indefinite"/>
                                        <p:tgtEl>
                                          <p:spTgt spid="5">
                                            <p:txEl>
                                              <p:pRg st="0" end="0"/>
                                            </p:txEl>
                                          </p:spTgt>
                                        </p:tgtEl>
                                      </p:cBhvr>
                                    </p:animEffect>
                                  </p:childTnLst>
                                </p:cTn>
                              </p:par>
                              <p:par>
                                <p:cTn id="30" presetID="9" presetClass="emph" presetSubtype="0" nodeType="withEffect">
                                  <p:stCondLst>
                                    <p:cond delay="0"/>
                                  </p:stCondLst>
                                  <p:childTnLst>
                                    <p:set>
                                      <p:cBhvr>
                                        <p:cTn id="31" dur="indefinite"/>
                                        <p:tgtEl>
                                          <p:spTgt spid="5">
                                            <p:txEl>
                                              <p:pRg st="1" end="1"/>
                                            </p:txEl>
                                          </p:spTgt>
                                        </p:tgtEl>
                                        <p:attrNameLst>
                                          <p:attrName>style.opacity</p:attrName>
                                        </p:attrNameLst>
                                      </p:cBhvr>
                                      <p:to>
                                        <p:strVal val="0.5"/>
                                      </p:to>
                                    </p:set>
                                    <p:animEffect filter="image" prLst="opacity: 0.5">
                                      <p:cBhvr rctx="IE">
                                        <p:cTn id="32" dur="indefinite"/>
                                        <p:tgtEl>
                                          <p:spTgt spid="5">
                                            <p:txEl>
                                              <p:pRg st="1" end="1"/>
                                            </p:txEl>
                                          </p:spTgt>
                                        </p:tgtEl>
                                      </p:cBhvr>
                                    </p:animEffect>
                                  </p:childTnLst>
                                </p:cTn>
                              </p:par>
                              <p:par>
                                <p:cTn id="33" presetID="9" presetClass="emph" presetSubtype="0" nodeType="withEffect">
                                  <p:stCondLst>
                                    <p:cond delay="0"/>
                                  </p:stCondLst>
                                  <p:childTnLst>
                                    <p:set>
                                      <p:cBhvr>
                                        <p:cTn id="34" dur="indefinite"/>
                                        <p:tgtEl>
                                          <p:spTgt spid="5">
                                            <p:txEl>
                                              <p:pRg st="2" end="2"/>
                                            </p:txEl>
                                          </p:spTgt>
                                        </p:tgtEl>
                                        <p:attrNameLst>
                                          <p:attrName>style.opacity</p:attrName>
                                        </p:attrNameLst>
                                      </p:cBhvr>
                                      <p:to>
                                        <p:strVal val="0.5"/>
                                      </p:to>
                                    </p:set>
                                    <p:animEffect filter="image" prLst="opacity: 0.5">
                                      <p:cBhvr rctx="IE">
                                        <p:cTn id="35" dur="indefinite"/>
                                        <p:tgtEl>
                                          <p:spTgt spid="5">
                                            <p:txEl>
                                              <p:pRg st="2" end="2"/>
                                            </p:txEl>
                                          </p:spTgt>
                                        </p:tgtEl>
                                      </p:cBhvr>
                                    </p:animEffect>
                                  </p:childTnLst>
                                </p:cTn>
                              </p:par>
                              <p:par>
                                <p:cTn id="36" presetID="9" presetClass="emph" presetSubtype="0" nodeType="withEffect">
                                  <p:stCondLst>
                                    <p:cond delay="0"/>
                                  </p:stCondLst>
                                  <p:childTnLst>
                                    <p:set>
                                      <p:cBhvr>
                                        <p:cTn id="37" dur="indefinite"/>
                                        <p:tgtEl>
                                          <p:spTgt spid="5">
                                            <p:txEl>
                                              <p:pRg st="3" end="3"/>
                                            </p:txEl>
                                          </p:spTgt>
                                        </p:tgtEl>
                                        <p:attrNameLst>
                                          <p:attrName>style.opacity</p:attrName>
                                        </p:attrNameLst>
                                      </p:cBhvr>
                                      <p:to>
                                        <p:strVal val="0.5"/>
                                      </p:to>
                                    </p:set>
                                    <p:animEffect filter="image" prLst="opacity: 0.5">
                                      <p:cBhvr rctx="IE">
                                        <p:cTn id="38" dur="indefinite"/>
                                        <p:tgtEl>
                                          <p:spTgt spid="5">
                                            <p:txEl>
                                              <p:pRg st="3" end="3"/>
                                            </p:txEl>
                                          </p:spTgt>
                                        </p:tgtEl>
                                      </p:cBhvr>
                                    </p:animEffect>
                                  </p:childTnLst>
                                </p:cTn>
                              </p:par>
                              <p:par>
                                <p:cTn id="39" presetID="9" presetClass="emph" presetSubtype="0" nodeType="withEffect">
                                  <p:stCondLst>
                                    <p:cond delay="0"/>
                                  </p:stCondLst>
                                  <p:childTnLst>
                                    <p:set>
                                      <p:cBhvr>
                                        <p:cTn id="40" dur="indefinite"/>
                                        <p:tgtEl>
                                          <p:spTgt spid="5">
                                            <p:txEl>
                                              <p:pRg st="4" end="4"/>
                                            </p:txEl>
                                          </p:spTgt>
                                        </p:tgtEl>
                                        <p:attrNameLst>
                                          <p:attrName>style.opacity</p:attrName>
                                        </p:attrNameLst>
                                      </p:cBhvr>
                                      <p:to>
                                        <p:strVal val="0.5"/>
                                      </p:to>
                                    </p:set>
                                    <p:animEffect filter="image" prLst="opacity: 0.5">
                                      <p:cBhvr rctx="IE">
                                        <p:cTn id="41" dur="indefinite"/>
                                        <p:tgtEl>
                                          <p:spTgt spid="5">
                                            <p:txEl>
                                              <p:pRg st="4" end="4"/>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Quick Check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23</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spcBef>
                <a:spcPct val="100000"/>
              </a:spcBef>
              <a:buNone/>
            </a:pPr>
            <a:r>
              <a:rPr lang="en-US" dirty="0"/>
              <a:t>1. Name 2 advantages and disadvantages of a wireless network.</a:t>
            </a:r>
          </a:p>
          <a:p>
            <a:pPr marL="100538" indent="0">
              <a:spcBef>
                <a:spcPct val="100000"/>
              </a:spcBef>
              <a:buNone/>
            </a:pPr>
            <a:r>
              <a:rPr lang="en-US" dirty="0"/>
              <a:t>(Answers will vary)</a:t>
            </a:r>
          </a:p>
        </p:txBody>
      </p:sp>
    </p:spTree>
    <p:extLst>
      <p:ext uri="{BB962C8B-B14F-4D97-AF65-F5344CB8AC3E}">
        <p14:creationId xmlns:p14="http://schemas.microsoft.com/office/powerpoint/2010/main" val="1251263170"/>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Quick Check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24</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spcBef>
                <a:spcPct val="100000"/>
              </a:spcBef>
              <a:buNone/>
            </a:pPr>
            <a:r>
              <a:rPr lang="en-US" dirty="0"/>
              <a:t>1. Name 2 advantages and disadvantages of a wireless network.</a:t>
            </a:r>
          </a:p>
          <a:p>
            <a:pPr marL="100538" indent="0">
              <a:spcBef>
                <a:spcPct val="100000"/>
              </a:spcBef>
              <a:buNone/>
            </a:pPr>
            <a:r>
              <a:rPr lang="en-US" dirty="0"/>
              <a:t>(Answers will vary)</a:t>
            </a:r>
          </a:p>
        </p:txBody>
      </p:sp>
      <p:sp>
        <p:nvSpPr>
          <p:cNvPr id="6" name="Rectangle 5">
            <a:extLst>
              <a:ext uri="{FF2B5EF4-FFF2-40B4-BE49-F238E27FC236}">
                <a16:creationId xmlns:a16="http://schemas.microsoft.com/office/drawing/2014/main" id="{196B4126-1840-439D-A89E-7062E5874ECA}"/>
              </a:ext>
            </a:extLst>
          </p:cNvPr>
          <p:cNvSpPr/>
          <p:nvPr/>
        </p:nvSpPr>
        <p:spPr>
          <a:xfrm>
            <a:off x="808317" y="3078351"/>
            <a:ext cx="7527365" cy="1569660"/>
          </a:xfrm>
          <a:prstGeom prst="rect">
            <a:avLst/>
          </a:prstGeom>
        </p:spPr>
        <p:txBody>
          <a:bodyPr wrap="square">
            <a:spAutoFit/>
          </a:bodyPr>
          <a:lstStyle/>
          <a:p>
            <a:pPr algn="ctr"/>
            <a:r>
              <a:rPr lang="en-US" sz="2400" b="1" dirty="0">
                <a:solidFill>
                  <a:srgbClr val="000000"/>
                </a:solidFill>
              </a:rPr>
              <a:t>Advantages may include mobility, convenience, BYOD, cost, etc.</a:t>
            </a:r>
          </a:p>
          <a:p>
            <a:pPr algn="ctr"/>
            <a:r>
              <a:rPr lang="en-US" sz="2400" b="1" dirty="0">
                <a:solidFill>
                  <a:srgbClr val="000000"/>
                </a:solidFill>
              </a:rPr>
              <a:t>Disadvantages may include interference, speed, security, etc.</a:t>
            </a:r>
            <a:endParaRPr lang="en-US" sz="2400" b="1" dirty="0"/>
          </a:p>
        </p:txBody>
      </p:sp>
    </p:spTree>
    <p:extLst>
      <p:ext uri="{BB962C8B-B14F-4D97-AF65-F5344CB8AC3E}">
        <p14:creationId xmlns:p14="http://schemas.microsoft.com/office/powerpoint/2010/main" val="376142171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Quick Check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25</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spcBef>
                <a:spcPct val="100000"/>
              </a:spcBef>
              <a:buNone/>
            </a:pPr>
            <a:r>
              <a:rPr lang="en-US" dirty="0"/>
              <a:t>2. Name 2 advantages and disadvantages of a wired network.</a:t>
            </a:r>
          </a:p>
          <a:p>
            <a:pPr marL="100538" indent="0">
              <a:spcBef>
                <a:spcPct val="100000"/>
              </a:spcBef>
              <a:buNone/>
            </a:pPr>
            <a:r>
              <a:rPr lang="en-US" dirty="0"/>
              <a:t>(Answers will vary)</a:t>
            </a:r>
          </a:p>
        </p:txBody>
      </p:sp>
    </p:spTree>
    <p:extLst>
      <p:ext uri="{BB962C8B-B14F-4D97-AF65-F5344CB8AC3E}">
        <p14:creationId xmlns:p14="http://schemas.microsoft.com/office/powerpoint/2010/main" val="4282806942"/>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Quick Check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26</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spcBef>
                <a:spcPct val="100000"/>
              </a:spcBef>
              <a:buNone/>
            </a:pPr>
            <a:r>
              <a:rPr lang="en-US" dirty="0"/>
              <a:t>2. Name 2 advantages and disadvantages of a wired network.</a:t>
            </a:r>
          </a:p>
          <a:p>
            <a:pPr marL="100538" indent="0">
              <a:spcBef>
                <a:spcPct val="100000"/>
              </a:spcBef>
              <a:buNone/>
            </a:pPr>
            <a:r>
              <a:rPr lang="en-US" dirty="0"/>
              <a:t>(Answers will vary)</a:t>
            </a:r>
          </a:p>
        </p:txBody>
      </p:sp>
      <p:sp>
        <p:nvSpPr>
          <p:cNvPr id="6" name="Rectangle 5">
            <a:extLst>
              <a:ext uri="{FF2B5EF4-FFF2-40B4-BE49-F238E27FC236}">
                <a16:creationId xmlns:a16="http://schemas.microsoft.com/office/drawing/2014/main" id="{2EC32268-4B34-40A4-82D9-6E8A0968A446}"/>
              </a:ext>
            </a:extLst>
          </p:cNvPr>
          <p:cNvSpPr/>
          <p:nvPr/>
        </p:nvSpPr>
        <p:spPr>
          <a:xfrm>
            <a:off x="481739" y="3263016"/>
            <a:ext cx="8229600" cy="1200329"/>
          </a:xfrm>
          <a:prstGeom prst="rect">
            <a:avLst/>
          </a:prstGeom>
        </p:spPr>
        <p:txBody>
          <a:bodyPr wrap="square">
            <a:spAutoFit/>
          </a:bodyPr>
          <a:lstStyle/>
          <a:p>
            <a:pPr algn="ctr"/>
            <a:r>
              <a:rPr lang="en-US" sz="2400" b="1" dirty="0">
                <a:solidFill>
                  <a:srgbClr val="000000"/>
                </a:solidFill>
              </a:rPr>
              <a:t>Advantages may include better speed and security, etc.</a:t>
            </a:r>
          </a:p>
          <a:p>
            <a:pPr algn="ctr"/>
            <a:r>
              <a:rPr lang="en-US" sz="2400" b="1" dirty="0">
                <a:solidFill>
                  <a:srgbClr val="000000"/>
                </a:solidFill>
              </a:rPr>
              <a:t>Disadvantages may include messy/hazardous cables, inconvenience, cost, etc.</a:t>
            </a:r>
            <a:endParaRPr lang="en-US" sz="2400" b="1" dirty="0"/>
          </a:p>
        </p:txBody>
      </p:sp>
    </p:spTree>
    <p:extLst>
      <p:ext uri="{BB962C8B-B14F-4D97-AF65-F5344CB8AC3E}">
        <p14:creationId xmlns:p14="http://schemas.microsoft.com/office/powerpoint/2010/main" val="183587085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Section 2 Quick Check Answers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27</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491490" indent="-457200">
              <a:buFont typeface="+mj-lt"/>
              <a:buAutoNum type="arabicPeriod"/>
            </a:pPr>
            <a:r>
              <a:rPr lang="en-US" dirty="0"/>
              <a:t>Name 2 advantages and disadvantages of a wireless network. </a:t>
            </a:r>
            <a:r>
              <a:rPr lang="en-US" b="1" dirty="0"/>
              <a:t>Answers may vary. </a:t>
            </a:r>
            <a:r>
              <a:rPr lang="en-US" b="1" dirty="0">
                <a:solidFill>
                  <a:srgbClr val="000000"/>
                </a:solidFill>
              </a:rPr>
              <a:t>Advantages may include mobility, convenience, BYOD, cost, etc. Disadvantages may include interference, speed, security, etc.</a:t>
            </a:r>
            <a:endParaRPr lang="en-US" dirty="0"/>
          </a:p>
          <a:p>
            <a:pPr marL="491490" indent="-457200">
              <a:buFont typeface="+mj-lt"/>
              <a:buAutoNum type="arabicPeriod"/>
            </a:pPr>
            <a:r>
              <a:rPr lang="en-US" dirty="0"/>
              <a:t>Name 2 advantages and disadvantages of a wired network. </a:t>
            </a:r>
            <a:r>
              <a:rPr lang="en-US" b="1" dirty="0">
                <a:solidFill>
                  <a:srgbClr val="000000"/>
                </a:solidFill>
              </a:rPr>
              <a:t>Advantages may include better speed and security, etc. Disadvantages may include messy/hazardous cables, inconvenience, cost, etc.</a:t>
            </a:r>
            <a:endParaRPr lang="en-US" b="1" dirty="0"/>
          </a:p>
          <a:p>
            <a:pPr marL="557738" indent="-457200" algn="just">
              <a:spcBef>
                <a:spcPct val="100000"/>
              </a:spcBef>
              <a:buAutoNum type="arabicPeriod"/>
            </a:pPr>
            <a:endParaRPr lang="en-US" dirty="0"/>
          </a:p>
          <a:p>
            <a:pPr marL="100538" indent="0" algn="just">
              <a:spcBef>
                <a:spcPct val="100000"/>
              </a:spcBef>
              <a:buNone/>
            </a:pPr>
            <a:endParaRPr lang="en-US" dirty="0"/>
          </a:p>
        </p:txBody>
      </p:sp>
    </p:spTree>
    <p:extLst>
      <p:ext uri="{BB962C8B-B14F-4D97-AF65-F5344CB8AC3E}">
        <p14:creationId xmlns:p14="http://schemas.microsoft.com/office/powerpoint/2010/main" val="639167656"/>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xfrm>
            <a:off x="898047" y="1344697"/>
            <a:ext cx="7486830" cy="1406491"/>
          </a:xfrm>
          <a:ln w="60325">
            <a:solidFill>
              <a:schemeClr val="bg1"/>
            </a:solidFill>
          </a:ln>
        </p:spPr>
        <p:txBody>
          <a:bodyPr>
            <a:noAutofit/>
          </a:bodyPr>
          <a:lstStyle/>
          <a:p>
            <a:pPr>
              <a:defRPr/>
            </a:pPr>
            <a:r>
              <a:rPr lang="en-US" sz="3200" dirty="0"/>
              <a:t>Common Wireless Types &amp; Security Protocols/Encryptions</a:t>
            </a:r>
          </a:p>
        </p:txBody>
      </p:sp>
      <p:sp>
        <p:nvSpPr>
          <p:cNvPr id="3" name="Slide Number Placeholder 2">
            <a:extLst>
              <a:ext uri="{FF2B5EF4-FFF2-40B4-BE49-F238E27FC236}">
                <a16:creationId xmlns:a16="http://schemas.microsoft.com/office/drawing/2014/main" id="{57A8456B-4176-43A2-A09F-16788CC4E441}"/>
              </a:ext>
            </a:extLst>
          </p:cNvPr>
          <p:cNvSpPr>
            <a:spLocks noGrp="1"/>
          </p:cNvSpPr>
          <p:nvPr>
            <p:ph type="sldNum" sz="quarter" idx="4"/>
          </p:nvPr>
        </p:nvSpPr>
        <p:spPr/>
        <p:txBody>
          <a:bodyPr/>
          <a:lstStyle/>
          <a:p>
            <a:pPr algn="r"/>
            <a:fld id="{0CDAF86A-BBE2-47FA-92AD-6A19C7AEBEFA}" type="slidenum">
              <a:rPr lang="en-US" smtClean="0"/>
              <a:pPr algn="r"/>
              <a:t>28</a:t>
            </a:fld>
            <a:endParaRPr lang="en-US" dirty="0"/>
          </a:p>
        </p:txBody>
      </p:sp>
      <p:sp>
        <p:nvSpPr>
          <p:cNvPr id="8" name="Slide Number Placeholder 4"/>
          <p:cNvSpPr txBox="1">
            <a:spLocks/>
          </p:cNvSpPr>
          <p:nvPr/>
        </p:nvSpPr>
        <p:spPr>
          <a:xfrm>
            <a:off x="7768205" y="6367244"/>
            <a:ext cx="997591" cy="335453"/>
          </a:xfrm>
          <a:prstGeom prst="rect">
            <a:avLst/>
          </a:prstGeom>
        </p:spPr>
        <p:txBody>
          <a:bodyPr/>
          <a:lstStyle>
            <a:defPPr>
              <a:defRPr lang="en-US"/>
            </a:defPPr>
            <a:lvl1pPr algn="r">
              <a:defRPr sz="1600" b="1">
                <a:latin typeface="Arial Black" panose="020B0A04020102020204" pitchFamily="34" charset="0"/>
              </a:defRPr>
            </a:lvl1pPr>
          </a:lstStyle>
          <a:p>
            <a:endParaRPr lang="en-US" dirty="0"/>
          </a:p>
        </p:txBody>
      </p:sp>
    </p:spTree>
    <p:extLst>
      <p:ext uri="{BB962C8B-B14F-4D97-AF65-F5344CB8AC3E}">
        <p14:creationId xmlns:p14="http://schemas.microsoft.com/office/powerpoint/2010/main" val="40251999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Common Wireless Network Types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29</a:t>
            </a:fld>
            <a:endParaRPr lang="en-US" dirty="0"/>
          </a:p>
        </p:txBody>
      </p:sp>
      <p:sp>
        <p:nvSpPr>
          <p:cNvPr id="2" name="Rectangle 1">
            <a:extLst>
              <a:ext uri="{FF2B5EF4-FFF2-40B4-BE49-F238E27FC236}">
                <a16:creationId xmlns:a16="http://schemas.microsoft.com/office/drawing/2014/main" id="{6EF37F51-AAD4-4DE0-AE26-5087E9F0B04F}"/>
              </a:ext>
            </a:extLst>
          </p:cNvPr>
          <p:cNvSpPr/>
          <p:nvPr/>
        </p:nvSpPr>
        <p:spPr>
          <a:xfrm>
            <a:off x="447259" y="1453550"/>
            <a:ext cx="4124741" cy="4268861"/>
          </a:xfrm>
          <a:prstGeom prst="rect">
            <a:avLst/>
          </a:prstGeom>
        </p:spPr>
        <p:txBody>
          <a:bodyPr wrap="square">
            <a:spAutoFit/>
          </a:bodyPr>
          <a:lstStyle/>
          <a:p>
            <a:pPr marL="443438" indent="-342900" defTabSz="685800">
              <a:lnSpc>
                <a:spcPct val="90000"/>
              </a:lnSpc>
              <a:spcBef>
                <a:spcPct val="100000"/>
              </a:spcBef>
              <a:buClr>
                <a:schemeClr val="accent1">
                  <a:lumMod val="75000"/>
                </a:schemeClr>
              </a:buClr>
              <a:buSzPct val="100000"/>
              <a:buFont typeface="Calibri" pitchFamily="34" charset="0"/>
              <a:buChar char="•"/>
            </a:pPr>
            <a:r>
              <a:rPr lang="en-US" sz="2400" dirty="0"/>
              <a:t>Wireless Personal Area Network (WPAN)</a:t>
            </a:r>
          </a:p>
          <a:p>
            <a:pPr marL="614888" lvl="1"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sz="2400" dirty="0"/>
              <a:t>Short-range network of about 30 feet</a:t>
            </a:r>
          </a:p>
          <a:p>
            <a:pPr marL="614888" lvl="1"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sz="2400" dirty="0"/>
              <a:t>Used to connect smaller items based in a central location</a:t>
            </a:r>
          </a:p>
          <a:p>
            <a:pPr marL="614888" lvl="1"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sz="2400" dirty="0"/>
              <a:t>Usually use Bluetooth or similar (IEEE 802.15)</a:t>
            </a:r>
          </a:p>
        </p:txBody>
      </p:sp>
      <p:pic>
        <p:nvPicPr>
          <p:cNvPr id="5" name="Picture 4" descr="Diagram&#10;&#10;Description automatically generated">
            <a:extLst>
              <a:ext uri="{FF2B5EF4-FFF2-40B4-BE49-F238E27FC236}">
                <a16:creationId xmlns:a16="http://schemas.microsoft.com/office/drawing/2014/main" id="{AF24DBA6-C905-45AE-AD98-295A84E44F5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1999" y="1724806"/>
            <a:ext cx="3903263" cy="2948793"/>
          </a:xfrm>
          <a:prstGeom prst="rect">
            <a:avLst/>
          </a:prstGeom>
          <a:ln w="57150">
            <a:solidFill>
              <a:schemeClr val="accent1"/>
            </a:solidFill>
          </a:ln>
        </p:spPr>
      </p:pic>
      <p:sp>
        <p:nvSpPr>
          <p:cNvPr id="10" name="Rectangle 9">
            <a:extLst>
              <a:ext uri="{FF2B5EF4-FFF2-40B4-BE49-F238E27FC236}">
                <a16:creationId xmlns:a16="http://schemas.microsoft.com/office/drawing/2014/main" id="{946EB458-1239-48E4-855B-7B7E4CD2A5A7}"/>
              </a:ext>
            </a:extLst>
          </p:cNvPr>
          <p:cNvSpPr/>
          <p:nvPr/>
        </p:nvSpPr>
        <p:spPr>
          <a:xfrm>
            <a:off x="5455433" y="4779458"/>
            <a:ext cx="2136396" cy="276999"/>
          </a:xfrm>
          <a:prstGeom prst="rect">
            <a:avLst/>
          </a:prstGeom>
        </p:spPr>
        <p:txBody>
          <a:bodyPr wrap="square">
            <a:spAutoFit/>
          </a:bodyPr>
          <a:lstStyle/>
          <a:p>
            <a:pPr algn="ctr"/>
            <a:r>
              <a:rPr lang="en-US" sz="1200" b="1" i="1" dirty="0"/>
              <a:t>Bluetooth-Connected WPAN</a:t>
            </a:r>
          </a:p>
        </p:txBody>
      </p:sp>
    </p:spTree>
    <p:extLst>
      <p:ext uri="{BB962C8B-B14F-4D97-AF65-F5344CB8AC3E}">
        <p14:creationId xmlns:p14="http://schemas.microsoft.com/office/powerpoint/2010/main" val="352024842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ln w="60325">
            <a:solidFill>
              <a:schemeClr val="bg1"/>
            </a:solidFill>
          </a:ln>
        </p:spPr>
        <p:txBody>
          <a:bodyPr>
            <a:normAutofit/>
          </a:bodyPr>
          <a:lstStyle/>
          <a:p>
            <a:pPr>
              <a:defRPr/>
            </a:pPr>
            <a:r>
              <a:rPr lang="en-US" dirty="0"/>
              <a:t>What is a Wireless Network?</a:t>
            </a:r>
          </a:p>
        </p:txBody>
      </p:sp>
      <p:sp>
        <p:nvSpPr>
          <p:cNvPr id="3" name="Slide Number Placeholder 2">
            <a:extLst>
              <a:ext uri="{FF2B5EF4-FFF2-40B4-BE49-F238E27FC236}">
                <a16:creationId xmlns:a16="http://schemas.microsoft.com/office/drawing/2014/main" id="{57A8456B-4176-43A2-A09F-16788CC4E441}"/>
              </a:ext>
            </a:extLst>
          </p:cNvPr>
          <p:cNvSpPr>
            <a:spLocks noGrp="1"/>
          </p:cNvSpPr>
          <p:nvPr>
            <p:ph type="sldNum" sz="quarter" idx="4"/>
          </p:nvPr>
        </p:nvSpPr>
        <p:spPr/>
        <p:txBody>
          <a:bodyPr/>
          <a:lstStyle/>
          <a:p>
            <a:pPr algn="r"/>
            <a:fld id="{0CDAF86A-BBE2-47FA-92AD-6A19C7AEBEFA}" type="slidenum">
              <a:rPr lang="en-US" smtClean="0"/>
              <a:pPr algn="r"/>
              <a:t>3</a:t>
            </a:fld>
            <a:endParaRPr lang="en-US" dirty="0"/>
          </a:p>
        </p:txBody>
      </p:sp>
      <p:sp>
        <p:nvSpPr>
          <p:cNvPr id="8" name="Slide Number Placeholder 4"/>
          <p:cNvSpPr txBox="1">
            <a:spLocks/>
          </p:cNvSpPr>
          <p:nvPr/>
        </p:nvSpPr>
        <p:spPr>
          <a:xfrm>
            <a:off x="7768205" y="6367244"/>
            <a:ext cx="997591" cy="335453"/>
          </a:xfrm>
          <a:prstGeom prst="rect">
            <a:avLst/>
          </a:prstGeom>
        </p:spPr>
        <p:txBody>
          <a:bodyPr/>
          <a:lstStyle>
            <a:defPPr>
              <a:defRPr lang="en-US"/>
            </a:defPPr>
            <a:lvl1pPr algn="r">
              <a:defRPr sz="1600" b="1">
                <a:latin typeface="Arial Black" panose="020B0A04020102020204" pitchFamily="34" charset="0"/>
              </a:defRPr>
            </a:lvl1pPr>
          </a:lstStyle>
          <a:p>
            <a:endParaRPr lang="en-US" dirty="0"/>
          </a:p>
        </p:txBody>
      </p:sp>
    </p:spTree>
    <p:extLst>
      <p:ext uri="{BB962C8B-B14F-4D97-AF65-F5344CB8AC3E}">
        <p14:creationId xmlns:p14="http://schemas.microsoft.com/office/powerpoint/2010/main" val="35363763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Common Wireless Network Types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30</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4114800" cy="4525963"/>
          </a:xfrm>
        </p:spPr>
        <p:txBody>
          <a:bodyPr/>
          <a:lstStyle/>
          <a:p>
            <a:pPr marL="443438" indent="-342900">
              <a:spcBef>
                <a:spcPct val="100000"/>
              </a:spcBef>
            </a:pPr>
            <a:r>
              <a:rPr lang="en-US" dirty="0"/>
              <a:t>Wireless Local Area Network (WLAN)</a:t>
            </a:r>
          </a:p>
          <a:p>
            <a:pPr marL="614888" lvl="1" indent="-342900">
              <a:spcBef>
                <a:spcPct val="100000"/>
              </a:spcBef>
            </a:pPr>
            <a:r>
              <a:rPr lang="en-US" sz="2400" dirty="0"/>
              <a:t>Limited exposure area</a:t>
            </a:r>
          </a:p>
          <a:p>
            <a:pPr marL="820628" lvl="2" indent="-342900">
              <a:spcBef>
                <a:spcPct val="100000"/>
              </a:spcBef>
            </a:pPr>
            <a:r>
              <a:rPr lang="en-US" sz="2400" dirty="0"/>
              <a:t>Usually, one building or small group of buildings</a:t>
            </a:r>
          </a:p>
        </p:txBody>
      </p:sp>
      <p:pic>
        <p:nvPicPr>
          <p:cNvPr id="9" name="Picture 8" descr="Diagram&#10;&#10;Description automatically generated">
            <a:extLst>
              <a:ext uri="{FF2B5EF4-FFF2-40B4-BE49-F238E27FC236}">
                <a16:creationId xmlns:a16="http://schemas.microsoft.com/office/drawing/2014/main" id="{B4D09372-B244-4EDD-BE92-8DF4C014C7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28756" y="1600199"/>
            <a:ext cx="4034152" cy="2852271"/>
          </a:xfrm>
          <a:prstGeom prst="rect">
            <a:avLst/>
          </a:prstGeom>
          <a:ln w="57150">
            <a:solidFill>
              <a:schemeClr val="accent2">
                <a:lumMod val="75000"/>
              </a:schemeClr>
            </a:solidFill>
          </a:ln>
        </p:spPr>
      </p:pic>
      <p:sp>
        <p:nvSpPr>
          <p:cNvPr id="11" name="Rectangle 10">
            <a:extLst>
              <a:ext uri="{FF2B5EF4-FFF2-40B4-BE49-F238E27FC236}">
                <a16:creationId xmlns:a16="http://schemas.microsoft.com/office/drawing/2014/main" id="{6CCCB167-197D-4EA7-9112-FD905B908C92}"/>
              </a:ext>
            </a:extLst>
          </p:cNvPr>
          <p:cNvSpPr/>
          <p:nvPr/>
        </p:nvSpPr>
        <p:spPr>
          <a:xfrm>
            <a:off x="5858588" y="4604447"/>
            <a:ext cx="1374488" cy="276999"/>
          </a:xfrm>
          <a:prstGeom prst="rect">
            <a:avLst/>
          </a:prstGeom>
        </p:spPr>
        <p:txBody>
          <a:bodyPr wrap="square">
            <a:spAutoFit/>
          </a:bodyPr>
          <a:lstStyle/>
          <a:p>
            <a:pPr algn="ctr"/>
            <a:r>
              <a:rPr lang="en-US" sz="1200" b="1" i="1" dirty="0"/>
              <a:t>WLAN</a:t>
            </a:r>
          </a:p>
        </p:txBody>
      </p:sp>
    </p:spTree>
    <p:extLst>
      <p:ext uri="{BB962C8B-B14F-4D97-AF65-F5344CB8AC3E}">
        <p14:creationId xmlns:p14="http://schemas.microsoft.com/office/powerpoint/2010/main" val="113969082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9" presetClass="emph" presetSubtype="0" grpId="1" nodeType="withEffect">
                                  <p:stCondLst>
                                    <p:cond delay="0"/>
                                  </p:stCondLst>
                                  <p:childTnLst>
                                    <p:set>
                                      <p:cBhvr>
                                        <p:cTn id="16" dur="indefinite"/>
                                        <p:tgtEl>
                                          <p:spTgt spid="5">
                                            <p:txEl>
                                              <p:pRg st="0" end="0"/>
                                            </p:txEl>
                                          </p:spTgt>
                                        </p:tgtEl>
                                        <p:attrNameLst>
                                          <p:attrName>style.opacity</p:attrName>
                                        </p:attrNameLst>
                                      </p:cBhvr>
                                      <p:to>
                                        <p:strVal val="0.5"/>
                                      </p:to>
                                    </p:set>
                                    <p:animEffect filter="image" prLst="opacity: 0.5">
                                      <p:cBhvr rctx="IE">
                                        <p:cTn id="17" dur="indefinite"/>
                                        <p:tgtEl>
                                          <p:spTgt spid="5">
                                            <p:txEl>
                                              <p:pRg st="0" end="0"/>
                                            </p:txEl>
                                          </p:spTgt>
                                        </p:tgtEl>
                                      </p:cBhvr>
                                    </p:animEffect>
                                  </p:childTnLst>
                                </p:cTn>
                              </p:par>
                              <p:par>
                                <p:cTn id="18" presetID="9" presetClass="emph" presetSubtype="0" grpId="1" nodeType="withEffect">
                                  <p:stCondLst>
                                    <p:cond delay="0"/>
                                  </p:stCondLst>
                                  <p:childTnLst>
                                    <p:set>
                                      <p:cBhvr>
                                        <p:cTn id="19" dur="indefinite"/>
                                        <p:tgtEl>
                                          <p:spTgt spid="5">
                                            <p:txEl>
                                              <p:pRg st="1" end="1"/>
                                            </p:txEl>
                                          </p:spTgt>
                                        </p:tgtEl>
                                        <p:attrNameLst>
                                          <p:attrName>style.opacity</p:attrName>
                                        </p:attrNameLst>
                                      </p:cBhvr>
                                      <p:to>
                                        <p:strVal val="0.5"/>
                                      </p:to>
                                    </p:set>
                                    <p:animEffect filter="image" prLst="opacity: 0.5">
                                      <p:cBhvr rctx="IE">
                                        <p:cTn id="20" dur="indefinite"/>
                                        <p:tgtEl>
                                          <p:spTgt spid="5">
                                            <p:txEl>
                                              <p:pRg st="1" end="1"/>
                                            </p:txEl>
                                          </p:spTgt>
                                        </p:tgtEl>
                                      </p:cBhvr>
                                    </p:animEffect>
                                  </p:childTnLst>
                                </p:cTn>
                              </p:par>
                              <p:par>
                                <p:cTn id="21" presetID="9" presetClass="emph" presetSubtype="0" grpId="1" nodeType="withEffect">
                                  <p:stCondLst>
                                    <p:cond delay="0"/>
                                  </p:stCondLst>
                                  <p:childTnLst>
                                    <p:set>
                                      <p:cBhvr>
                                        <p:cTn id="22" dur="indefinite"/>
                                        <p:tgtEl>
                                          <p:spTgt spid="5">
                                            <p:txEl>
                                              <p:pRg st="2" end="2"/>
                                            </p:txEl>
                                          </p:spTgt>
                                        </p:tgtEl>
                                        <p:attrNameLst>
                                          <p:attrName>style.opacity</p:attrName>
                                        </p:attrNameLst>
                                      </p:cBhvr>
                                      <p:to>
                                        <p:strVal val="0.5"/>
                                      </p:to>
                                    </p:set>
                                    <p:animEffect filter="image" prLst="opacity: 0.5">
                                      <p:cBhvr rctx="IE">
                                        <p:cTn id="23" dur="indefinite"/>
                                        <p:tgtEl>
                                          <p:spTgt spid="5">
                                            <p:txEl>
                                              <p:pRg st="2" end="2"/>
                                            </p:txEl>
                                          </p:spTgt>
                                        </p:tgtEl>
                                      </p:cBhvr>
                                    </p:animEffect>
                                  </p:childTnLst>
                                </p:cTn>
                              </p:par>
                              <p:par>
                                <p:cTn id="24" presetID="9" presetClass="emph" presetSubtype="0" nodeType="withEffect">
                                  <p:stCondLst>
                                    <p:cond delay="0"/>
                                  </p:stCondLst>
                                  <p:childTnLst>
                                    <p:set>
                                      <p:cBhvr>
                                        <p:cTn id="25" dur="indefinite"/>
                                        <p:tgtEl>
                                          <p:spTgt spid="9"/>
                                        </p:tgtEl>
                                        <p:attrNameLst>
                                          <p:attrName>style.opacity</p:attrName>
                                        </p:attrNameLst>
                                      </p:cBhvr>
                                      <p:to>
                                        <p:strVal val="0.5"/>
                                      </p:to>
                                    </p:set>
                                    <p:animEffect filter="image" prLst="opacity: 0.5">
                                      <p:cBhvr rctx="IE">
                                        <p:cTn id="26" dur="indefinite"/>
                                        <p:tgtEl>
                                          <p:spTgt spid="9"/>
                                        </p:tgtEl>
                                      </p:cBhvr>
                                    </p:animEffect>
                                  </p:childTnLst>
                                </p:cTn>
                              </p:par>
                              <p:par>
                                <p:cTn id="27" presetID="9" presetClass="emph" presetSubtype="0" grpId="1" nodeType="withEffect">
                                  <p:stCondLst>
                                    <p:cond delay="0"/>
                                  </p:stCondLst>
                                  <p:childTnLst>
                                    <p:set>
                                      <p:cBhvr>
                                        <p:cTn id="28" dur="indefinite"/>
                                        <p:tgtEl>
                                          <p:spTgt spid="11"/>
                                        </p:tgtEl>
                                        <p:attrNameLst>
                                          <p:attrName>style.opacity</p:attrName>
                                        </p:attrNameLst>
                                      </p:cBhvr>
                                      <p:to>
                                        <p:strVal val="0.5"/>
                                      </p:to>
                                    </p:set>
                                    <p:animEffect filter="image" prLst="opacity: 0.5">
                                      <p:cBhvr rctx="IE">
                                        <p:cTn id="29" dur="indefinite"/>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5" grpId="1" build="p"/>
      <p:bldP spid="11" grpId="0"/>
      <p:bldP spid="11" grpId="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Common Wireless Network Types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31</a:t>
            </a:fld>
            <a:endParaRPr lang="en-US" dirty="0"/>
          </a:p>
        </p:txBody>
      </p:sp>
      <p:sp>
        <p:nvSpPr>
          <p:cNvPr id="6" name="Content Placeholder 4">
            <a:extLst>
              <a:ext uri="{FF2B5EF4-FFF2-40B4-BE49-F238E27FC236}">
                <a16:creationId xmlns:a16="http://schemas.microsoft.com/office/drawing/2014/main" id="{DC2E653B-52CC-4191-9CCA-77D93CBA2B5F}"/>
              </a:ext>
            </a:extLst>
          </p:cNvPr>
          <p:cNvSpPr txBox="1">
            <a:spLocks/>
          </p:cNvSpPr>
          <p:nvPr/>
        </p:nvSpPr>
        <p:spPr>
          <a:xfrm>
            <a:off x="457200" y="1459767"/>
            <a:ext cx="4114800" cy="4525963"/>
          </a:xfrm>
          <a:prstGeom prst="rect">
            <a:avLst/>
          </a:prstGeom>
        </p:spPr>
        <p:txBody>
          <a:bodyPr/>
          <a:lstStyle>
            <a:lvl1pPr marL="171450" indent="-137160" algn="l" defTabSz="685800" rtl="0" eaLnBrk="1" latinLnBrk="0" hangingPunct="1">
              <a:lnSpc>
                <a:spcPct val="90000"/>
              </a:lnSpc>
              <a:spcBef>
                <a:spcPts val="1000"/>
              </a:spcBef>
              <a:buClr>
                <a:schemeClr val="accent1">
                  <a:lumMod val="75000"/>
                </a:schemeClr>
              </a:buClr>
              <a:buSzPct val="100000"/>
              <a:buFont typeface="Calibri" pitchFamily="34" charset="0"/>
              <a:buChar char="•"/>
              <a:defRPr sz="2400" kern="1200">
                <a:solidFill>
                  <a:schemeClr val="tx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lumMod val="75000"/>
                </a:schemeClr>
              </a:buClr>
              <a:buSzPct val="100000"/>
              <a:buFont typeface="Calibri" pitchFamily="34" charset="0"/>
              <a:buChar char="•"/>
              <a:defRPr sz="2000" kern="1200">
                <a:solidFill>
                  <a:schemeClr val="tx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lumMod val="75000"/>
                </a:schemeClr>
              </a:buClr>
              <a:buSzPct val="100000"/>
              <a:buFont typeface="Calibri" pitchFamily="34" charset="0"/>
              <a:buChar char="•"/>
              <a:defRPr sz="1800" kern="1200">
                <a:solidFill>
                  <a:schemeClr val="tx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lumMod val="75000"/>
                </a:schemeClr>
              </a:buClr>
              <a:buSzPct val="100000"/>
              <a:buFont typeface="Calibri" pitchFamily="34" charset="0"/>
              <a:buChar char="•"/>
              <a:defRPr sz="1600" kern="1200">
                <a:solidFill>
                  <a:schemeClr val="tx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lumMod val="75000"/>
                </a:schemeClr>
              </a:buClr>
              <a:buSzPct val="100000"/>
              <a:buFont typeface="Calibri" pitchFamily="34" charset="0"/>
              <a:buChar char="•"/>
              <a:defRPr sz="1600" kern="1200">
                <a:solidFill>
                  <a:schemeClr val="tx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a:lstStyle>
          <a:p>
            <a:pPr marL="443438" indent="-342900">
              <a:spcBef>
                <a:spcPct val="100000"/>
              </a:spcBef>
            </a:pPr>
            <a:r>
              <a:rPr lang="en-US" dirty="0"/>
              <a:t>Wireless Metropolitan Area Network (WMAN)</a:t>
            </a:r>
          </a:p>
          <a:p>
            <a:pPr marL="614888" lvl="1" indent="-342900">
              <a:spcBef>
                <a:spcPct val="100000"/>
              </a:spcBef>
            </a:pPr>
            <a:r>
              <a:rPr lang="en-US" sz="2400" dirty="0"/>
              <a:t>Within a city or related region</a:t>
            </a:r>
          </a:p>
          <a:p>
            <a:pPr marL="614888" lvl="1" indent="-342900">
              <a:spcBef>
                <a:spcPct val="100000"/>
              </a:spcBef>
            </a:pPr>
            <a:r>
              <a:rPr lang="en-US" sz="2400" dirty="0"/>
              <a:t>Spans up to 30 miles</a:t>
            </a:r>
          </a:p>
          <a:p>
            <a:pPr marL="614888" lvl="1" indent="-342900">
              <a:spcBef>
                <a:spcPct val="100000"/>
              </a:spcBef>
            </a:pPr>
            <a:r>
              <a:rPr lang="en-US" sz="2400" dirty="0"/>
              <a:t>Commonly used in schools/colleges and public services</a:t>
            </a:r>
          </a:p>
        </p:txBody>
      </p:sp>
      <p:pic>
        <p:nvPicPr>
          <p:cNvPr id="3" name="Picture 2" descr="Diagram&#10;&#10;Description automatically generated">
            <a:extLst>
              <a:ext uri="{FF2B5EF4-FFF2-40B4-BE49-F238E27FC236}">
                <a16:creationId xmlns:a16="http://schemas.microsoft.com/office/drawing/2014/main" id="{74D8C897-6FBE-472F-8F01-B80B67D26F7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1558414"/>
            <a:ext cx="3839819" cy="3839819"/>
          </a:xfrm>
          <a:prstGeom prst="rect">
            <a:avLst/>
          </a:prstGeom>
          <a:ln w="57150">
            <a:solidFill>
              <a:schemeClr val="accent2">
                <a:lumMod val="75000"/>
              </a:schemeClr>
            </a:solidFill>
          </a:ln>
        </p:spPr>
      </p:pic>
      <p:sp>
        <p:nvSpPr>
          <p:cNvPr id="4" name="Rectangle 3">
            <a:extLst>
              <a:ext uri="{FF2B5EF4-FFF2-40B4-BE49-F238E27FC236}">
                <a16:creationId xmlns:a16="http://schemas.microsoft.com/office/drawing/2014/main" id="{D4565DD0-C66B-49EE-942D-CFB67C6374DD}"/>
              </a:ext>
            </a:extLst>
          </p:cNvPr>
          <p:cNvSpPr/>
          <p:nvPr/>
        </p:nvSpPr>
        <p:spPr>
          <a:xfrm>
            <a:off x="5804665" y="5450994"/>
            <a:ext cx="1374488" cy="830997"/>
          </a:xfrm>
          <a:prstGeom prst="rect">
            <a:avLst/>
          </a:prstGeom>
        </p:spPr>
        <p:txBody>
          <a:bodyPr wrap="square">
            <a:spAutoFit/>
          </a:bodyPr>
          <a:lstStyle/>
          <a:p>
            <a:pPr algn="ctr"/>
            <a:r>
              <a:rPr lang="en-US" sz="1200" b="1" i="1" dirty="0"/>
              <a:t>WMAN</a:t>
            </a:r>
          </a:p>
          <a:p>
            <a:pPr algn="ctr"/>
            <a:r>
              <a:rPr lang="en-US" sz="1200" i="1" dirty="0"/>
              <a:t>Designed by macrovector / Freepik</a:t>
            </a:r>
          </a:p>
        </p:txBody>
      </p:sp>
    </p:spTree>
    <p:extLst>
      <p:ext uri="{BB962C8B-B14F-4D97-AF65-F5344CB8AC3E}">
        <p14:creationId xmlns:p14="http://schemas.microsoft.com/office/powerpoint/2010/main" val="180465169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Common Wireless Network Types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32</a:t>
            </a:fld>
            <a:endParaRPr lang="en-US" dirty="0"/>
          </a:p>
        </p:txBody>
      </p:sp>
      <p:sp>
        <p:nvSpPr>
          <p:cNvPr id="6" name="Rectangle 5">
            <a:extLst>
              <a:ext uri="{FF2B5EF4-FFF2-40B4-BE49-F238E27FC236}">
                <a16:creationId xmlns:a16="http://schemas.microsoft.com/office/drawing/2014/main" id="{6D771E2D-EC6F-4A33-AB4B-BEB7783AB456}"/>
              </a:ext>
            </a:extLst>
          </p:cNvPr>
          <p:cNvSpPr/>
          <p:nvPr/>
        </p:nvSpPr>
        <p:spPr>
          <a:xfrm>
            <a:off x="457200" y="1451920"/>
            <a:ext cx="4124741" cy="4601260"/>
          </a:xfrm>
          <a:prstGeom prst="rect">
            <a:avLst/>
          </a:prstGeom>
        </p:spPr>
        <p:txBody>
          <a:bodyPr wrap="square">
            <a:spAutoFit/>
          </a:bodyPr>
          <a:lstStyle/>
          <a:p>
            <a:pPr marL="443438" indent="-342900" defTabSz="685800">
              <a:lnSpc>
                <a:spcPct val="90000"/>
              </a:lnSpc>
              <a:spcBef>
                <a:spcPct val="100000"/>
              </a:spcBef>
              <a:buClr>
                <a:schemeClr val="accent1">
                  <a:lumMod val="75000"/>
                </a:schemeClr>
              </a:buClr>
              <a:buSzPct val="100000"/>
              <a:buFont typeface="Calibri" pitchFamily="34" charset="0"/>
              <a:buChar char="•"/>
            </a:pPr>
            <a:r>
              <a:rPr lang="en-US" sz="2400" dirty="0"/>
              <a:t>Wireless Wide Area Network (WWAN)</a:t>
            </a:r>
          </a:p>
          <a:p>
            <a:pPr marL="614888" lvl="1"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sz="2400" dirty="0"/>
              <a:t>Large distance wireless network</a:t>
            </a:r>
          </a:p>
          <a:p>
            <a:pPr marL="1072088" lvl="2"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sz="2400" dirty="0"/>
              <a:t>Connect several smaller networks</a:t>
            </a:r>
          </a:p>
          <a:p>
            <a:pPr marL="1072088" lvl="2"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sz="2400" dirty="0"/>
              <a:t>Used to connect a company’s HQ, branch offices, cloud, and other facilities</a:t>
            </a:r>
          </a:p>
        </p:txBody>
      </p:sp>
      <p:pic>
        <p:nvPicPr>
          <p:cNvPr id="4" name="Picture 3" descr="A picture containing kite, outdoor, flying, holding&#10;&#10;Description automatically generated">
            <a:extLst>
              <a:ext uri="{FF2B5EF4-FFF2-40B4-BE49-F238E27FC236}">
                <a16:creationId xmlns:a16="http://schemas.microsoft.com/office/drawing/2014/main" id="{6BEE289B-A614-4592-9DA6-204C443545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2118865"/>
            <a:ext cx="3930407" cy="2620270"/>
          </a:xfrm>
          <a:prstGeom prst="rect">
            <a:avLst/>
          </a:prstGeom>
          <a:ln w="57150">
            <a:solidFill>
              <a:schemeClr val="accent2">
                <a:lumMod val="75000"/>
              </a:schemeClr>
            </a:solidFill>
          </a:ln>
        </p:spPr>
      </p:pic>
      <p:sp>
        <p:nvSpPr>
          <p:cNvPr id="9" name="Rectangle 8">
            <a:extLst>
              <a:ext uri="{FF2B5EF4-FFF2-40B4-BE49-F238E27FC236}">
                <a16:creationId xmlns:a16="http://schemas.microsoft.com/office/drawing/2014/main" id="{2E98C9D5-6559-400E-A1A1-DB984F4D82E7}"/>
              </a:ext>
            </a:extLst>
          </p:cNvPr>
          <p:cNvSpPr/>
          <p:nvPr/>
        </p:nvSpPr>
        <p:spPr>
          <a:xfrm>
            <a:off x="5849959" y="4828576"/>
            <a:ext cx="1374488" cy="276999"/>
          </a:xfrm>
          <a:prstGeom prst="rect">
            <a:avLst/>
          </a:prstGeom>
        </p:spPr>
        <p:txBody>
          <a:bodyPr wrap="square">
            <a:spAutoFit/>
          </a:bodyPr>
          <a:lstStyle/>
          <a:p>
            <a:pPr algn="ctr"/>
            <a:r>
              <a:rPr lang="en-US" sz="1200" b="1" i="1" dirty="0"/>
              <a:t>WWAN</a:t>
            </a:r>
          </a:p>
        </p:txBody>
      </p:sp>
    </p:spTree>
    <p:extLst>
      <p:ext uri="{BB962C8B-B14F-4D97-AF65-F5344CB8AC3E}">
        <p14:creationId xmlns:p14="http://schemas.microsoft.com/office/powerpoint/2010/main" val="3886496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9" presetClass="emph" presetSubtype="0" grpId="1" nodeType="withEffect">
                                  <p:stCondLst>
                                    <p:cond delay="0"/>
                                  </p:stCondLst>
                                  <p:childTnLst>
                                    <p:set>
                                      <p:cBhvr>
                                        <p:cTn id="12" dur="indefinite"/>
                                        <p:tgtEl>
                                          <p:spTgt spid="6"/>
                                        </p:tgtEl>
                                        <p:attrNameLst>
                                          <p:attrName>style.opacity</p:attrName>
                                        </p:attrNameLst>
                                      </p:cBhvr>
                                      <p:to>
                                        <p:strVal val="0.5"/>
                                      </p:to>
                                    </p:set>
                                    <p:animEffect filter="image" prLst="opacity: 0.5">
                                      <p:cBhvr rctx="IE">
                                        <p:cTn id="13" dur="indefinite"/>
                                        <p:tgtEl>
                                          <p:spTgt spid="6"/>
                                        </p:tgtEl>
                                      </p:cBhvr>
                                    </p:animEffect>
                                  </p:childTnLst>
                                </p:cTn>
                              </p:par>
                              <p:par>
                                <p:cTn id="14" presetID="9" presetClass="emph" presetSubtype="0" nodeType="withEffect">
                                  <p:stCondLst>
                                    <p:cond delay="0"/>
                                  </p:stCondLst>
                                  <p:childTnLst>
                                    <p:set>
                                      <p:cBhvr>
                                        <p:cTn id="15" dur="indefinite"/>
                                        <p:tgtEl>
                                          <p:spTgt spid="4"/>
                                        </p:tgtEl>
                                        <p:attrNameLst>
                                          <p:attrName>style.opacity</p:attrName>
                                        </p:attrNameLst>
                                      </p:cBhvr>
                                      <p:to>
                                        <p:strVal val="0.5"/>
                                      </p:to>
                                    </p:set>
                                    <p:animEffect filter="image" prLst="opacity: 0.5">
                                      <p:cBhvr rctx="IE">
                                        <p:cTn id="16" dur="indefinite"/>
                                        <p:tgtEl>
                                          <p:spTgt spid="4"/>
                                        </p:tgtEl>
                                      </p:cBhvr>
                                    </p:animEffect>
                                  </p:childTnLst>
                                </p:cTn>
                              </p:par>
                              <p:par>
                                <p:cTn id="17" presetID="9" presetClass="emph" presetSubtype="0" grpId="1" nodeType="withEffect">
                                  <p:stCondLst>
                                    <p:cond delay="0"/>
                                  </p:stCondLst>
                                  <p:childTnLst>
                                    <p:set>
                                      <p:cBhvr>
                                        <p:cTn id="18" dur="indefinite"/>
                                        <p:tgtEl>
                                          <p:spTgt spid="9"/>
                                        </p:tgtEl>
                                        <p:attrNameLst>
                                          <p:attrName>style.opacity</p:attrName>
                                        </p:attrNameLst>
                                      </p:cBhvr>
                                      <p:to>
                                        <p:strVal val="0.5"/>
                                      </p:to>
                                    </p:set>
                                    <p:animEffect filter="image" prLst="opacity: 0.5">
                                      <p:cBhvr rctx="IE">
                                        <p:cTn id="19" dur="indefinite"/>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9" grpId="0"/>
      <p:bldP spid="9" grpId="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Common Wireless Network Types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33</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199" y="1600200"/>
            <a:ext cx="5758330" cy="4750266"/>
          </a:xfrm>
        </p:spPr>
        <p:txBody>
          <a:bodyPr/>
          <a:lstStyle/>
          <a:p>
            <a:pPr marL="443438" indent="-342900">
              <a:spcBef>
                <a:spcPct val="100000"/>
              </a:spcBef>
            </a:pPr>
            <a:r>
              <a:rPr lang="en-US" dirty="0"/>
              <a:t>Ad-Hoc network</a:t>
            </a:r>
          </a:p>
          <a:p>
            <a:pPr marL="614888" lvl="1" indent="-342900">
              <a:spcBef>
                <a:spcPct val="100000"/>
              </a:spcBef>
            </a:pPr>
            <a:r>
              <a:rPr lang="en-US" sz="2400" dirty="0"/>
              <a:t>LAN network created “as needed” when devices connect to each other</a:t>
            </a:r>
          </a:p>
          <a:p>
            <a:pPr marL="614888" lvl="1" indent="-342900">
              <a:spcBef>
                <a:spcPct val="100000"/>
              </a:spcBef>
            </a:pPr>
            <a:r>
              <a:rPr lang="en-US" sz="2400" dirty="0"/>
              <a:t>Forward packets to and from each other without a central base station</a:t>
            </a:r>
          </a:p>
          <a:p>
            <a:pPr marL="820628" lvl="2" indent="-342900">
              <a:spcBef>
                <a:spcPct val="100000"/>
              </a:spcBef>
            </a:pPr>
            <a:r>
              <a:rPr lang="en-US" sz="2400" dirty="0"/>
              <a:t>Used when Internet connectivity and/or Wi-Fi is not needed or available</a:t>
            </a:r>
          </a:p>
          <a:p>
            <a:pPr marL="1026368" lvl="3" indent="-342900">
              <a:spcBef>
                <a:spcPct val="100000"/>
              </a:spcBef>
            </a:pPr>
            <a:r>
              <a:rPr lang="en-US" sz="2400" dirty="0"/>
              <a:t>Common in disaster-relief scenarios</a:t>
            </a:r>
          </a:p>
        </p:txBody>
      </p:sp>
      <p:pic>
        <p:nvPicPr>
          <p:cNvPr id="3" name="Picture 2">
            <a:extLst>
              <a:ext uri="{FF2B5EF4-FFF2-40B4-BE49-F238E27FC236}">
                <a16:creationId xmlns:a16="http://schemas.microsoft.com/office/drawing/2014/main" id="{EA8B39E6-A297-4E8F-BE83-5BDD32D5558E}"/>
              </a:ext>
            </a:extLst>
          </p:cNvPr>
          <p:cNvPicPr>
            <a:picLocks noChangeAspect="1"/>
          </p:cNvPicPr>
          <p:nvPr/>
        </p:nvPicPr>
        <p:blipFill rotWithShape="1">
          <a:blip r:embed="rId4"/>
          <a:srcRect l="50000"/>
          <a:stretch/>
        </p:blipFill>
        <p:spPr>
          <a:xfrm>
            <a:off x="5972590" y="1827778"/>
            <a:ext cx="2462306" cy="2462306"/>
          </a:xfrm>
          <a:prstGeom prst="rect">
            <a:avLst/>
          </a:prstGeom>
          <a:ln w="57150">
            <a:solidFill>
              <a:schemeClr val="accent2">
                <a:lumMod val="75000"/>
              </a:schemeClr>
            </a:solidFill>
          </a:ln>
        </p:spPr>
      </p:pic>
      <p:sp>
        <p:nvSpPr>
          <p:cNvPr id="4" name="Rectangle 3">
            <a:extLst>
              <a:ext uri="{FF2B5EF4-FFF2-40B4-BE49-F238E27FC236}">
                <a16:creationId xmlns:a16="http://schemas.microsoft.com/office/drawing/2014/main" id="{82C79EEB-071D-4F86-9731-93A6BD95EAA3}"/>
              </a:ext>
            </a:extLst>
          </p:cNvPr>
          <p:cNvSpPr/>
          <p:nvPr/>
        </p:nvSpPr>
        <p:spPr>
          <a:xfrm>
            <a:off x="6457244" y="4378237"/>
            <a:ext cx="1492998" cy="1384995"/>
          </a:xfrm>
          <a:prstGeom prst="rect">
            <a:avLst/>
          </a:prstGeom>
        </p:spPr>
        <p:txBody>
          <a:bodyPr wrap="square">
            <a:spAutoFit/>
          </a:bodyPr>
          <a:lstStyle/>
          <a:p>
            <a:pPr algn="ctr"/>
            <a:r>
              <a:rPr lang="en-US" sz="1200" b="1" i="1" dirty="0"/>
              <a:t>Ad-Hoc Network</a:t>
            </a:r>
          </a:p>
          <a:p>
            <a:pPr algn="ctr"/>
            <a:r>
              <a:rPr lang="en-US" sz="1200" i="1" dirty="0"/>
              <a:t>Lynxman03, CC BY-SA 4.0 &lt;https://creativecommons.org/licenses/by-sa/4.0&gt;, via Wikimedia Commons</a:t>
            </a:r>
          </a:p>
        </p:txBody>
      </p:sp>
    </p:spTree>
    <p:extLst>
      <p:ext uri="{BB962C8B-B14F-4D97-AF65-F5344CB8AC3E}">
        <p14:creationId xmlns:p14="http://schemas.microsoft.com/office/powerpoint/2010/main" val="59339103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9" presetClass="emph" presetSubtype="0" grpId="1" nodeType="clickEffect">
                                  <p:stCondLst>
                                    <p:cond delay="0"/>
                                  </p:stCondLst>
                                  <p:childTnLst>
                                    <p:set>
                                      <p:cBhvr>
                                        <p:cTn id="22" dur="indefinite"/>
                                        <p:tgtEl>
                                          <p:spTgt spid="5">
                                            <p:txEl>
                                              <p:pRg st="0" end="0"/>
                                            </p:txEl>
                                          </p:spTgt>
                                        </p:tgtEl>
                                        <p:attrNameLst>
                                          <p:attrName>style.opacity</p:attrName>
                                        </p:attrNameLst>
                                      </p:cBhvr>
                                      <p:to>
                                        <p:strVal val="0.5"/>
                                      </p:to>
                                    </p:set>
                                    <p:animEffect filter="image" prLst="opacity: 0.5">
                                      <p:cBhvr rctx="IE">
                                        <p:cTn id="23" dur="indefinite"/>
                                        <p:tgtEl>
                                          <p:spTgt spid="5">
                                            <p:txEl>
                                              <p:pRg st="0" end="0"/>
                                            </p:txEl>
                                          </p:spTgt>
                                        </p:tgtEl>
                                      </p:cBhvr>
                                    </p:animEffect>
                                  </p:childTnLst>
                                </p:cTn>
                              </p:par>
                              <p:par>
                                <p:cTn id="24" presetID="9" presetClass="emph" presetSubtype="0" grpId="1" nodeType="withEffect">
                                  <p:stCondLst>
                                    <p:cond delay="0"/>
                                  </p:stCondLst>
                                  <p:childTnLst>
                                    <p:set>
                                      <p:cBhvr>
                                        <p:cTn id="25" dur="indefinite"/>
                                        <p:tgtEl>
                                          <p:spTgt spid="5">
                                            <p:txEl>
                                              <p:pRg st="1" end="1"/>
                                            </p:txEl>
                                          </p:spTgt>
                                        </p:tgtEl>
                                        <p:attrNameLst>
                                          <p:attrName>style.opacity</p:attrName>
                                        </p:attrNameLst>
                                      </p:cBhvr>
                                      <p:to>
                                        <p:strVal val="0.5"/>
                                      </p:to>
                                    </p:set>
                                    <p:animEffect filter="image" prLst="opacity: 0.5">
                                      <p:cBhvr rctx="IE">
                                        <p:cTn id="26" dur="indefinite"/>
                                        <p:tgtEl>
                                          <p:spTgt spid="5">
                                            <p:txEl>
                                              <p:pRg st="1" end="1"/>
                                            </p:txEl>
                                          </p:spTgt>
                                        </p:tgtEl>
                                      </p:cBhvr>
                                    </p:animEffect>
                                  </p:childTnLst>
                                </p:cTn>
                              </p:par>
                              <p:par>
                                <p:cTn id="27" presetID="9" presetClass="emph" presetSubtype="0" grpId="1" nodeType="withEffect">
                                  <p:stCondLst>
                                    <p:cond delay="0"/>
                                  </p:stCondLst>
                                  <p:childTnLst>
                                    <p:set>
                                      <p:cBhvr>
                                        <p:cTn id="28" dur="indefinite"/>
                                        <p:tgtEl>
                                          <p:spTgt spid="5">
                                            <p:txEl>
                                              <p:pRg st="2" end="2"/>
                                            </p:txEl>
                                          </p:spTgt>
                                        </p:tgtEl>
                                        <p:attrNameLst>
                                          <p:attrName>style.opacity</p:attrName>
                                        </p:attrNameLst>
                                      </p:cBhvr>
                                      <p:to>
                                        <p:strVal val="0.5"/>
                                      </p:to>
                                    </p:set>
                                    <p:animEffect filter="image" prLst="opacity: 0.5">
                                      <p:cBhvr rctx="IE">
                                        <p:cTn id="29" dur="indefinite"/>
                                        <p:tgtEl>
                                          <p:spTgt spid="5">
                                            <p:txEl>
                                              <p:pRg st="2" end="2"/>
                                            </p:txEl>
                                          </p:spTgt>
                                        </p:tgtEl>
                                      </p:cBhvr>
                                    </p:animEffect>
                                  </p:childTnLst>
                                </p:cTn>
                              </p:par>
                              <p:par>
                                <p:cTn id="30" presetID="9" presetClass="emph" presetSubtype="0" grpId="1" nodeType="withEffect">
                                  <p:stCondLst>
                                    <p:cond delay="0"/>
                                  </p:stCondLst>
                                  <p:childTnLst>
                                    <p:set>
                                      <p:cBhvr>
                                        <p:cTn id="31" dur="indefinite"/>
                                        <p:tgtEl>
                                          <p:spTgt spid="5">
                                            <p:txEl>
                                              <p:pRg st="3" end="3"/>
                                            </p:txEl>
                                          </p:spTgt>
                                        </p:tgtEl>
                                        <p:attrNameLst>
                                          <p:attrName>style.opacity</p:attrName>
                                        </p:attrNameLst>
                                      </p:cBhvr>
                                      <p:to>
                                        <p:strVal val="0.5"/>
                                      </p:to>
                                    </p:set>
                                    <p:animEffect filter="image" prLst="opacity: 0.5">
                                      <p:cBhvr rctx="IE">
                                        <p:cTn id="32" dur="indefinite"/>
                                        <p:tgtEl>
                                          <p:spTgt spid="5">
                                            <p:txEl>
                                              <p:pRg st="3" end="3"/>
                                            </p:txEl>
                                          </p:spTgt>
                                        </p:tgtEl>
                                      </p:cBhvr>
                                    </p:animEffect>
                                  </p:childTnLst>
                                </p:cTn>
                              </p:par>
                              <p:par>
                                <p:cTn id="33" presetID="9" presetClass="emph" presetSubtype="0" grpId="1" nodeType="withEffect">
                                  <p:stCondLst>
                                    <p:cond delay="0"/>
                                  </p:stCondLst>
                                  <p:childTnLst>
                                    <p:set>
                                      <p:cBhvr>
                                        <p:cTn id="34" dur="indefinite"/>
                                        <p:tgtEl>
                                          <p:spTgt spid="5">
                                            <p:txEl>
                                              <p:pRg st="4" end="4"/>
                                            </p:txEl>
                                          </p:spTgt>
                                        </p:tgtEl>
                                        <p:attrNameLst>
                                          <p:attrName>style.opacity</p:attrName>
                                        </p:attrNameLst>
                                      </p:cBhvr>
                                      <p:to>
                                        <p:strVal val="0.5"/>
                                      </p:to>
                                    </p:set>
                                    <p:animEffect filter="image" prLst="opacity: 0.5">
                                      <p:cBhvr rctx="IE">
                                        <p:cTn id="35" dur="indefinite"/>
                                        <p:tgtEl>
                                          <p:spTgt spid="5">
                                            <p:txEl>
                                              <p:pRg st="4" end="4"/>
                                            </p:txEl>
                                          </p:spTgt>
                                        </p:tgtEl>
                                      </p:cBhvr>
                                    </p:animEffect>
                                  </p:childTnLst>
                                </p:cTn>
                              </p:par>
                              <p:par>
                                <p:cTn id="36" presetID="9" presetClass="emph" presetSubtype="0" nodeType="withEffect">
                                  <p:stCondLst>
                                    <p:cond delay="0"/>
                                  </p:stCondLst>
                                  <p:childTnLst>
                                    <p:set>
                                      <p:cBhvr>
                                        <p:cTn id="37" dur="indefinite"/>
                                        <p:tgtEl>
                                          <p:spTgt spid="3"/>
                                        </p:tgtEl>
                                        <p:attrNameLst>
                                          <p:attrName>style.opacity</p:attrName>
                                        </p:attrNameLst>
                                      </p:cBhvr>
                                      <p:to>
                                        <p:strVal val="0.5"/>
                                      </p:to>
                                    </p:set>
                                    <p:animEffect filter="image" prLst="opacity: 0.5">
                                      <p:cBhvr rctx="IE">
                                        <p:cTn id="38" dur="indefinite"/>
                                        <p:tgtEl>
                                          <p:spTgt spid="3"/>
                                        </p:tgtEl>
                                      </p:cBhvr>
                                    </p:animEffect>
                                  </p:childTnLst>
                                </p:cTn>
                              </p:par>
                              <p:par>
                                <p:cTn id="39" presetID="9" presetClass="emph" presetSubtype="0" grpId="1" nodeType="withEffect">
                                  <p:stCondLst>
                                    <p:cond delay="0"/>
                                  </p:stCondLst>
                                  <p:childTnLst>
                                    <p:set>
                                      <p:cBhvr>
                                        <p:cTn id="40" dur="indefinite"/>
                                        <p:tgtEl>
                                          <p:spTgt spid="4"/>
                                        </p:tgtEl>
                                        <p:attrNameLst>
                                          <p:attrName>style.opacity</p:attrName>
                                        </p:attrNameLst>
                                      </p:cBhvr>
                                      <p:to>
                                        <p:strVal val="0.5"/>
                                      </p:to>
                                    </p:set>
                                    <p:animEffect filter="image" prLst="opacity: 0.5">
                                      <p:cBhvr rctx="IE">
                                        <p:cTn id="41" dur="indefinite"/>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5" grpId="1" build="p"/>
      <p:bldP spid="4" grpId="0"/>
      <p:bldP spid="4" grpId="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Common Wireless Network Types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34</a:t>
            </a:fld>
            <a:endParaRPr lang="en-US" dirty="0"/>
          </a:p>
        </p:txBody>
      </p:sp>
      <p:sp>
        <p:nvSpPr>
          <p:cNvPr id="2" name="Rectangle 1">
            <a:extLst>
              <a:ext uri="{FF2B5EF4-FFF2-40B4-BE49-F238E27FC236}">
                <a16:creationId xmlns:a16="http://schemas.microsoft.com/office/drawing/2014/main" id="{6EF37F51-AAD4-4DE0-AE26-5087E9F0B04F}"/>
              </a:ext>
            </a:extLst>
          </p:cNvPr>
          <p:cNvSpPr/>
          <p:nvPr/>
        </p:nvSpPr>
        <p:spPr>
          <a:xfrm>
            <a:off x="453999" y="1562335"/>
            <a:ext cx="8236002" cy="1866665"/>
          </a:xfrm>
          <a:prstGeom prst="rect">
            <a:avLst/>
          </a:prstGeom>
        </p:spPr>
        <p:txBody>
          <a:bodyPr wrap="square">
            <a:spAutoFit/>
          </a:bodyPr>
          <a:lstStyle/>
          <a:p>
            <a:pPr marL="443438" indent="-342900" defTabSz="685800">
              <a:lnSpc>
                <a:spcPct val="90000"/>
              </a:lnSpc>
              <a:spcBef>
                <a:spcPct val="100000"/>
              </a:spcBef>
              <a:buClr>
                <a:schemeClr val="accent1">
                  <a:lumMod val="75000"/>
                </a:schemeClr>
              </a:buClr>
              <a:buSzPct val="100000"/>
              <a:buFont typeface="Calibri" pitchFamily="34" charset="0"/>
              <a:buChar char="•"/>
            </a:pPr>
            <a:r>
              <a:rPr lang="en-US" sz="2400" dirty="0"/>
              <a:t>Hybrid network</a:t>
            </a:r>
          </a:p>
          <a:p>
            <a:pPr marL="614888" lvl="1"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sz="2400" dirty="0"/>
              <a:t>Combines elements of multiple networks/technologies</a:t>
            </a:r>
          </a:p>
          <a:p>
            <a:pPr marL="820628" lvl="2"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sz="2400" dirty="0"/>
              <a:t>Uses both Ethernet 802.3 and Wi-Fi 802.11 standards </a:t>
            </a:r>
          </a:p>
        </p:txBody>
      </p:sp>
    </p:spTree>
    <p:extLst>
      <p:ext uri="{BB962C8B-B14F-4D97-AF65-F5344CB8AC3E}">
        <p14:creationId xmlns:p14="http://schemas.microsoft.com/office/powerpoint/2010/main" val="96859741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8371"/>
            <a:ext cx="8453829" cy="830997"/>
          </a:xfrm>
        </p:spPr>
        <p:txBody>
          <a:bodyPr>
            <a:noAutofit/>
          </a:bodyPr>
          <a:lstStyle/>
          <a:p>
            <a:pPr>
              <a:defRPr/>
            </a:pPr>
            <a:r>
              <a:rPr lang="en-US" dirty="0"/>
              <a:t>Common Security &amp; Encryption</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35</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456768"/>
            <a:ext cx="4357686" cy="4893698"/>
          </a:xfrm>
        </p:spPr>
        <p:txBody>
          <a:bodyPr/>
          <a:lstStyle/>
          <a:p>
            <a:pPr marL="443438" indent="-342900">
              <a:spcBef>
                <a:spcPct val="100000"/>
              </a:spcBef>
            </a:pPr>
            <a:r>
              <a:rPr lang="en-US" dirty="0"/>
              <a:t>Wired Equivalent Privacy (WEP)</a:t>
            </a:r>
          </a:p>
          <a:p>
            <a:pPr marL="614888" lvl="1" indent="-342900">
              <a:spcBef>
                <a:spcPct val="100000"/>
              </a:spcBef>
            </a:pPr>
            <a:r>
              <a:rPr lang="en-US" sz="2400" dirty="0"/>
              <a:t>First security solution for wireless</a:t>
            </a:r>
          </a:p>
          <a:p>
            <a:pPr marL="614888" lvl="1" indent="-342900">
              <a:spcBef>
                <a:spcPct val="100000"/>
              </a:spcBef>
            </a:pPr>
            <a:r>
              <a:rPr lang="en-US" sz="2400" dirty="0"/>
              <a:t>Employed 40-bit key encryption using the Rivest Cipher 4 algorithm and a 20-bit Initialization Vector (IV)</a:t>
            </a:r>
          </a:p>
          <a:p>
            <a:pPr marL="614888" lvl="1" indent="-342900">
              <a:spcBef>
                <a:spcPct val="100000"/>
              </a:spcBef>
            </a:pPr>
            <a:r>
              <a:rPr lang="en-US" sz="2400" dirty="0"/>
              <a:t>Designed to bring wired security to wireless networks</a:t>
            </a:r>
          </a:p>
        </p:txBody>
      </p:sp>
      <p:grpSp>
        <p:nvGrpSpPr>
          <p:cNvPr id="6" name="Group 5">
            <a:extLst>
              <a:ext uri="{FF2B5EF4-FFF2-40B4-BE49-F238E27FC236}">
                <a16:creationId xmlns:a16="http://schemas.microsoft.com/office/drawing/2014/main" id="{21F89AD6-34F1-4F8E-AF73-1B5AAEE8720A}"/>
              </a:ext>
            </a:extLst>
          </p:cNvPr>
          <p:cNvGrpSpPr/>
          <p:nvPr/>
        </p:nvGrpSpPr>
        <p:grpSpPr>
          <a:xfrm>
            <a:off x="5129067" y="2185331"/>
            <a:ext cx="3465697" cy="2138766"/>
            <a:chOff x="4453180" y="2200759"/>
            <a:chExt cx="3197817" cy="1973451"/>
          </a:xfrm>
        </p:grpSpPr>
        <p:sp>
          <p:nvSpPr>
            <p:cNvPr id="9" name="Rectangle 8">
              <a:extLst>
                <a:ext uri="{FF2B5EF4-FFF2-40B4-BE49-F238E27FC236}">
                  <a16:creationId xmlns:a16="http://schemas.microsoft.com/office/drawing/2014/main" id="{6CAD3A0A-DBD3-4C86-AD87-D912960BB0D9}"/>
                </a:ext>
              </a:extLst>
            </p:cNvPr>
            <p:cNvSpPr/>
            <p:nvPr/>
          </p:nvSpPr>
          <p:spPr>
            <a:xfrm>
              <a:off x="4453180" y="2200759"/>
              <a:ext cx="3197817" cy="1973451"/>
            </a:xfrm>
            <a:prstGeom prst="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a:extLst>
                <a:ext uri="{FF2B5EF4-FFF2-40B4-BE49-F238E27FC236}">
                  <a16:creationId xmlns:a16="http://schemas.microsoft.com/office/drawing/2014/main" id="{9BD79F67-BE67-4A60-97C5-8D3F9F034F7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99525" y="2354046"/>
              <a:ext cx="2905125" cy="1666875"/>
            </a:xfrm>
            <a:prstGeom prst="rect">
              <a:avLst/>
            </a:prstGeom>
          </p:spPr>
        </p:pic>
      </p:grpSp>
      <p:sp>
        <p:nvSpPr>
          <p:cNvPr id="7" name="Rectangle 6">
            <a:extLst>
              <a:ext uri="{FF2B5EF4-FFF2-40B4-BE49-F238E27FC236}">
                <a16:creationId xmlns:a16="http://schemas.microsoft.com/office/drawing/2014/main" id="{D7FF9F95-8A8E-4D67-8036-2BEEEF02D8D2}"/>
              </a:ext>
            </a:extLst>
          </p:cNvPr>
          <p:cNvSpPr/>
          <p:nvPr/>
        </p:nvSpPr>
        <p:spPr>
          <a:xfrm>
            <a:off x="4973490" y="4506284"/>
            <a:ext cx="3776847" cy="830997"/>
          </a:xfrm>
          <a:prstGeom prst="rect">
            <a:avLst/>
          </a:prstGeom>
        </p:spPr>
        <p:txBody>
          <a:bodyPr wrap="square">
            <a:spAutoFit/>
          </a:bodyPr>
          <a:lstStyle/>
          <a:p>
            <a:pPr algn="ctr"/>
            <a:r>
              <a:rPr lang="en-US" sz="1200" b="1" i="1" dirty="0"/>
              <a:t>Example of WEP Encryption</a:t>
            </a:r>
          </a:p>
          <a:p>
            <a:pPr algn="ctr"/>
            <a:r>
              <a:rPr lang="en-US" sz="1200" i="1" dirty="0"/>
              <a:t>Traced by User:Stannered, original by en:User:Mhandley, CC BY-SA 3.0 &lt;http://creativecommons.org/licenses/by-sa/3.0/&gt;, via Wikimedia Commons</a:t>
            </a:r>
          </a:p>
        </p:txBody>
      </p:sp>
    </p:spTree>
    <p:extLst>
      <p:ext uri="{BB962C8B-B14F-4D97-AF65-F5344CB8AC3E}">
        <p14:creationId xmlns:p14="http://schemas.microsoft.com/office/powerpoint/2010/main" val="349449881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600083"/>
            <a:ext cx="8453829" cy="853461"/>
          </a:xfrm>
        </p:spPr>
        <p:txBody>
          <a:bodyPr>
            <a:noAutofit/>
          </a:bodyPr>
          <a:lstStyle/>
          <a:p>
            <a:pPr>
              <a:defRPr/>
            </a:pPr>
            <a:r>
              <a:rPr lang="en-US" dirty="0"/>
              <a:t>Common Security &amp; Encryption</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36</a:t>
            </a:fld>
            <a:endParaRPr lang="en-US" dirty="0"/>
          </a:p>
        </p:txBody>
      </p:sp>
      <p:sp>
        <p:nvSpPr>
          <p:cNvPr id="6" name="Rectangle 5">
            <a:extLst>
              <a:ext uri="{FF2B5EF4-FFF2-40B4-BE49-F238E27FC236}">
                <a16:creationId xmlns:a16="http://schemas.microsoft.com/office/drawing/2014/main" id="{2A9C8AC7-0B26-4F29-B05A-4A88F340642C}"/>
              </a:ext>
            </a:extLst>
          </p:cNvPr>
          <p:cNvSpPr/>
          <p:nvPr/>
        </p:nvSpPr>
        <p:spPr>
          <a:xfrm>
            <a:off x="447259" y="1453544"/>
            <a:ext cx="8249482" cy="4755148"/>
          </a:xfrm>
          <a:prstGeom prst="rect">
            <a:avLst/>
          </a:prstGeom>
        </p:spPr>
        <p:txBody>
          <a:bodyPr wrap="square">
            <a:spAutoFit/>
          </a:bodyPr>
          <a:lstStyle/>
          <a:p>
            <a:pPr marL="443438" indent="-342900" defTabSz="685800">
              <a:lnSpc>
                <a:spcPct val="90000"/>
              </a:lnSpc>
              <a:spcBef>
                <a:spcPct val="100000"/>
              </a:spcBef>
              <a:buClr>
                <a:schemeClr val="accent1">
                  <a:lumMod val="75000"/>
                </a:schemeClr>
              </a:buClr>
              <a:buSzPct val="100000"/>
              <a:buFont typeface="Calibri" pitchFamily="34" charset="0"/>
              <a:buChar char="•"/>
            </a:pPr>
            <a:r>
              <a:rPr lang="en-US" dirty="0"/>
              <a:t>Wi-Fi Protected Access (WPA)</a:t>
            </a:r>
          </a:p>
          <a:p>
            <a:pPr marL="614888" lvl="1"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dirty="0"/>
              <a:t>Temporary replacement for WEP that allowed for use of 802.1x standards and other enhancements</a:t>
            </a:r>
          </a:p>
          <a:p>
            <a:pPr marL="854075" lvl="2"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dirty="0"/>
              <a:t>802.1x Extensible Authentication Protocol (EAP) – Layer 2 process which enabled a wireless client to authenticate to a network</a:t>
            </a:r>
          </a:p>
          <a:p>
            <a:pPr marL="614888" lvl="1"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dirty="0"/>
              <a:t>Allows personal and enterprise mode</a:t>
            </a:r>
          </a:p>
          <a:p>
            <a:pPr marL="820628" lvl="2"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dirty="0"/>
              <a:t>Personal required no authentication server</a:t>
            </a:r>
          </a:p>
          <a:p>
            <a:pPr marL="1026368" lvl="3"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dirty="0"/>
              <a:t>Uses a pre-shared key (PSK) configured on clients and APs to authenticate</a:t>
            </a:r>
          </a:p>
          <a:p>
            <a:pPr marL="1026368" lvl="3"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dirty="0"/>
              <a:t>Uses the Temporal Key Integrity Protocol (TKIP) for encryption</a:t>
            </a:r>
          </a:p>
          <a:p>
            <a:pPr marL="820628" lvl="2"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dirty="0"/>
              <a:t>Enterprise uses an authentication server to generate keys or certificates</a:t>
            </a:r>
          </a:p>
        </p:txBody>
      </p:sp>
    </p:spTree>
    <p:extLst>
      <p:ext uri="{BB962C8B-B14F-4D97-AF65-F5344CB8AC3E}">
        <p14:creationId xmlns:p14="http://schemas.microsoft.com/office/powerpoint/2010/main" val="302668260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600083"/>
            <a:ext cx="8453829" cy="853461"/>
          </a:xfrm>
        </p:spPr>
        <p:txBody>
          <a:bodyPr>
            <a:noAutofit/>
          </a:bodyPr>
          <a:lstStyle/>
          <a:p>
            <a:pPr>
              <a:defRPr/>
            </a:pPr>
            <a:r>
              <a:rPr lang="en-US" dirty="0"/>
              <a:t>Common Security &amp; Encryption</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37</a:t>
            </a:fld>
            <a:endParaRPr lang="en-US" dirty="0"/>
          </a:p>
        </p:txBody>
      </p:sp>
      <p:sp>
        <p:nvSpPr>
          <p:cNvPr id="6" name="Rectangle 5">
            <a:extLst>
              <a:ext uri="{FF2B5EF4-FFF2-40B4-BE49-F238E27FC236}">
                <a16:creationId xmlns:a16="http://schemas.microsoft.com/office/drawing/2014/main" id="{2A9C8AC7-0B26-4F29-B05A-4A88F340642C}"/>
              </a:ext>
            </a:extLst>
          </p:cNvPr>
          <p:cNvSpPr/>
          <p:nvPr/>
        </p:nvSpPr>
        <p:spPr>
          <a:xfrm>
            <a:off x="447259" y="1453544"/>
            <a:ext cx="8249482" cy="2160591"/>
          </a:xfrm>
          <a:prstGeom prst="rect">
            <a:avLst/>
          </a:prstGeom>
        </p:spPr>
        <p:txBody>
          <a:bodyPr wrap="square">
            <a:spAutoFit/>
          </a:bodyPr>
          <a:lstStyle/>
          <a:p>
            <a:pPr marL="443438" indent="-342900" defTabSz="685800">
              <a:lnSpc>
                <a:spcPct val="90000"/>
              </a:lnSpc>
              <a:spcBef>
                <a:spcPct val="100000"/>
              </a:spcBef>
              <a:buClr>
                <a:schemeClr val="accent1">
                  <a:lumMod val="75000"/>
                </a:schemeClr>
              </a:buClr>
              <a:buSzPct val="100000"/>
              <a:buFont typeface="Calibri" pitchFamily="34" charset="0"/>
              <a:buChar char="•"/>
            </a:pPr>
            <a:r>
              <a:rPr lang="en-US" sz="2400" dirty="0"/>
              <a:t>Wi-Fi Protected Access Version 2 (WPA2)</a:t>
            </a:r>
          </a:p>
          <a:p>
            <a:pPr marL="900638" lvl="1" indent="-342900" defTabSz="685800">
              <a:lnSpc>
                <a:spcPct val="90000"/>
              </a:lnSpc>
              <a:spcBef>
                <a:spcPct val="100000"/>
              </a:spcBef>
              <a:buClr>
                <a:schemeClr val="accent1">
                  <a:lumMod val="75000"/>
                </a:schemeClr>
              </a:buClr>
              <a:buSzPct val="100000"/>
              <a:buFont typeface="Calibri" pitchFamily="34" charset="0"/>
              <a:buChar char="•"/>
            </a:pPr>
            <a:r>
              <a:rPr lang="en-US" sz="2400" dirty="0"/>
              <a:t>802.11i security solution</a:t>
            </a:r>
          </a:p>
          <a:p>
            <a:pPr marL="900638" lvl="1" indent="-342900" defTabSz="685800">
              <a:lnSpc>
                <a:spcPct val="90000"/>
              </a:lnSpc>
              <a:spcBef>
                <a:spcPct val="100000"/>
              </a:spcBef>
              <a:buClr>
                <a:schemeClr val="accent1">
                  <a:lumMod val="75000"/>
                </a:schemeClr>
              </a:buClr>
              <a:buSzPct val="100000"/>
              <a:buFont typeface="Calibri" pitchFamily="34" charset="0"/>
              <a:buChar char="•"/>
            </a:pPr>
            <a:r>
              <a:rPr lang="en-US" sz="2400" dirty="0"/>
              <a:t>Uses the Advanced Encryption Standard (AES) algorithm and the CBC-MAC Protocol (CCMP)</a:t>
            </a:r>
          </a:p>
        </p:txBody>
      </p:sp>
    </p:spTree>
    <p:extLst>
      <p:ext uri="{BB962C8B-B14F-4D97-AF65-F5344CB8AC3E}">
        <p14:creationId xmlns:p14="http://schemas.microsoft.com/office/powerpoint/2010/main" val="37082542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Quick Check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38</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lgn="just">
              <a:spcBef>
                <a:spcPct val="100000"/>
              </a:spcBef>
              <a:buNone/>
            </a:pPr>
            <a:r>
              <a:rPr lang="en-US" dirty="0"/>
              <a:t>1. WEP is more secure than WPA.</a:t>
            </a:r>
          </a:p>
          <a:p>
            <a:pPr marL="100538" indent="0" algn="just">
              <a:spcBef>
                <a:spcPct val="100000"/>
              </a:spcBef>
              <a:buNone/>
            </a:pPr>
            <a:r>
              <a:rPr lang="en-US" dirty="0"/>
              <a:t>A. True</a:t>
            </a:r>
          </a:p>
          <a:p>
            <a:pPr marL="100538" indent="0" algn="just">
              <a:spcBef>
                <a:spcPct val="100000"/>
              </a:spcBef>
              <a:buNone/>
            </a:pPr>
            <a:r>
              <a:rPr lang="en-US" dirty="0"/>
              <a:t>B. False</a:t>
            </a:r>
          </a:p>
        </p:txBody>
      </p:sp>
    </p:spTree>
    <p:extLst>
      <p:ext uri="{BB962C8B-B14F-4D97-AF65-F5344CB8AC3E}">
        <p14:creationId xmlns:p14="http://schemas.microsoft.com/office/powerpoint/2010/main" val="43383278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5">
                                            <p:txEl>
                                              <p:pRg st="2" end="2"/>
                                            </p:txEl>
                                          </p:spTgt>
                                        </p:tgtEl>
                                        <p:attrNameLst>
                                          <p:attrName>style.color</p:attrName>
                                        </p:attrNameLst>
                                      </p:cBhvr>
                                      <p:to>
                                        <a:srgbClr val="00B050"/>
                                      </p:to>
                                    </p:animClr>
                                    <p:animClr clrSpc="rgb" dir="cw">
                                      <p:cBhvr>
                                        <p:cTn id="7" dur="500" fill="hold"/>
                                        <p:tgtEl>
                                          <p:spTgt spid="5">
                                            <p:txEl>
                                              <p:pRg st="2" end="2"/>
                                            </p:txEl>
                                          </p:spTgt>
                                        </p:tgtEl>
                                        <p:attrNameLst>
                                          <p:attrName>fillcolor</p:attrName>
                                        </p:attrNameLst>
                                      </p:cBhvr>
                                      <p:to>
                                        <a:srgbClr val="00B050"/>
                                      </p:to>
                                    </p:animClr>
                                    <p:set>
                                      <p:cBhvr>
                                        <p:cTn id="8" dur="500" fill="hold"/>
                                        <p:tgtEl>
                                          <p:spTgt spid="5">
                                            <p:txEl>
                                              <p:pRg st="2" end="2"/>
                                            </p:txEl>
                                          </p:spTgt>
                                        </p:tgtEl>
                                        <p:attrNameLst>
                                          <p:attrName>fill.type</p:attrName>
                                        </p:attrNameLst>
                                      </p:cBhvr>
                                      <p:to>
                                        <p:strVal val="solid"/>
                                      </p:to>
                                    </p:set>
                                    <p:set>
                                      <p:cBhvr>
                                        <p:cTn id="9" dur="500" fill="hold"/>
                                        <p:tgtEl>
                                          <p:spTgt spid="5">
                                            <p:txEl>
                                              <p:pRg st="2" end="2"/>
                                            </p:txEl>
                                          </p:spTgt>
                                        </p:tgtEl>
                                        <p:attrNameLst>
                                          <p:attrName>fill.on</p:attrName>
                                        </p:attrNameLst>
                                      </p:cBhvr>
                                      <p:to>
                                        <p:strVal val="true"/>
                                      </p:to>
                                    </p:set>
                                  </p:childTnLst>
                                </p:cTn>
                              </p:par>
                              <p:par>
                                <p:cTn id="10" presetID="9" presetClass="emph" presetSubtype="0" nodeType="withEffect">
                                  <p:stCondLst>
                                    <p:cond delay="0"/>
                                  </p:stCondLst>
                                  <p:childTnLst>
                                    <p:set>
                                      <p:cBhvr>
                                        <p:cTn id="11" dur="indefinite"/>
                                        <p:tgtEl>
                                          <p:spTgt spid="5">
                                            <p:txEl>
                                              <p:pRg st="1" end="1"/>
                                            </p:txEl>
                                          </p:spTgt>
                                        </p:tgtEl>
                                        <p:attrNameLst>
                                          <p:attrName>style.opacity</p:attrName>
                                        </p:attrNameLst>
                                      </p:cBhvr>
                                      <p:to>
                                        <p:strVal val="0.5"/>
                                      </p:to>
                                    </p:set>
                                    <p:animEffect filter="image" prLst="opacity: 0.5">
                                      <p:cBhvr rctx="IE">
                                        <p:cTn id="12" dur="indefinite"/>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Quick Check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39</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lgn="just">
              <a:spcBef>
                <a:spcPct val="100000"/>
              </a:spcBef>
              <a:buNone/>
            </a:pPr>
            <a:r>
              <a:rPr lang="en-US" dirty="0"/>
              <a:t>1. WEP is more secure than WPA.</a:t>
            </a:r>
          </a:p>
          <a:p>
            <a:pPr marL="100538" indent="0" algn="just">
              <a:spcBef>
                <a:spcPct val="100000"/>
              </a:spcBef>
              <a:buNone/>
            </a:pPr>
            <a:r>
              <a:rPr lang="en-US" dirty="0"/>
              <a:t>A. True</a:t>
            </a:r>
          </a:p>
          <a:p>
            <a:pPr marL="100538" indent="0" algn="just">
              <a:spcBef>
                <a:spcPct val="100000"/>
              </a:spcBef>
              <a:buNone/>
            </a:pPr>
            <a:r>
              <a:rPr lang="en-US" dirty="0"/>
              <a:t>B. False</a:t>
            </a:r>
          </a:p>
        </p:txBody>
      </p:sp>
      <p:sp>
        <p:nvSpPr>
          <p:cNvPr id="6" name="Rectangle 5">
            <a:extLst>
              <a:ext uri="{FF2B5EF4-FFF2-40B4-BE49-F238E27FC236}">
                <a16:creationId xmlns:a16="http://schemas.microsoft.com/office/drawing/2014/main" id="{95E58AF1-7B9D-4344-BFC1-27B9FAF731D3}"/>
              </a:ext>
            </a:extLst>
          </p:cNvPr>
          <p:cNvSpPr/>
          <p:nvPr/>
        </p:nvSpPr>
        <p:spPr>
          <a:xfrm>
            <a:off x="3083858" y="2287493"/>
            <a:ext cx="5214471" cy="1200329"/>
          </a:xfrm>
          <a:prstGeom prst="rect">
            <a:avLst/>
          </a:prstGeom>
        </p:spPr>
        <p:txBody>
          <a:bodyPr wrap="square">
            <a:spAutoFit/>
          </a:bodyPr>
          <a:lstStyle/>
          <a:p>
            <a:pPr algn="ctr"/>
            <a:r>
              <a:rPr lang="en-US" sz="2400" b="1" dirty="0">
                <a:solidFill>
                  <a:srgbClr val="000000"/>
                </a:solidFill>
              </a:rPr>
              <a:t>Answer: B</a:t>
            </a:r>
          </a:p>
          <a:p>
            <a:pPr algn="ctr"/>
            <a:r>
              <a:rPr lang="en-US" sz="2400" b="1" dirty="0">
                <a:solidFill>
                  <a:srgbClr val="000000"/>
                </a:solidFill>
              </a:rPr>
              <a:t>WEP is far less secure than WPA, and should not be used</a:t>
            </a:r>
            <a:endParaRPr lang="en-US" sz="2400" b="1" dirty="0"/>
          </a:p>
        </p:txBody>
      </p:sp>
    </p:spTree>
    <p:extLst>
      <p:ext uri="{BB962C8B-B14F-4D97-AF65-F5344CB8AC3E}">
        <p14:creationId xmlns:p14="http://schemas.microsoft.com/office/powerpoint/2010/main" val="85071818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5">
                                            <p:txEl>
                                              <p:pRg st="2" end="2"/>
                                            </p:txEl>
                                          </p:spTgt>
                                        </p:tgtEl>
                                        <p:attrNameLst>
                                          <p:attrName>style.color</p:attrName>
                                        </p:attrNameLst>
                                      </p:cBhvr>
                                      <p:to>
                                        <a:srgbClr val="00B050"/>
                                      </p:to>
                                    </p:animClr>
                                    <p:animClr clrSpc="rgb" dir="cw">
                                      <p:cBhvr>
                                        <p:cTn id="7" dur="500" fill="hold"/>
                                        <p:tgtEl>
                                          <p:spTgt spid="5">
                                            <p:txEl>
                                              <p:pRg st="2" end="2"/>
                                            </p:txEl>
                                          </p:spTgt>
                                        </p:tgtEl>
                                        <p:attrNameLst>
                                          <p:attrName>fillcolor</p:attrName>
                                        </p:attrNameLst>
                                      </p:cBhvr>
                                      <p:to>
                                        <a:srgbClr val="00B050"/>
                                      </p:to>
                                    </p:animClr>
                                    <p:set>
                                      <p:cBhvr>
                                        <p:cTn id="8" dur="500" fill="hold"/>
                                        <p:tgtEl>
                                          <p:spTgt spid="5">
                                            <p:txEl>
                                              <p:pRg st="2" end="2"/>
                                            </p:txEl>
                                          </p:spTgt>
                                        </p:tgtEl>
                                        <p:attrNameLst>
                                          <p:attrName>fill.type</p:attrName>
                                        </p:attrNameLst>
                                      </p:cBhvr>
                                      <p:to>
                                        <p:strVal val="solid"/>
                                      </p:to>
                                    </p:set>
                                    <p:set>
                                      <p:cBhvr>
                                        <p:cTn id="9" dur="500" fill="hold"/>
                                        <p:tgtEl>
                                          <p:spTgt spid="5">
                                            <p:txEl>
                                              <p:pRg st="2" end="2"/>
                                            </p:txEl>
                                          </p:spTgt>
                                        </p:tgtEl>
                                        <p:attrNameLst>
                                          <p:attrName>fill.on</p:attrName>
                                        </p:attrNameLst>
                                      </p:cBhvr>
                                      <p:to>
                                        <p:strVal val="true"/>
                                      </p:to>
                                    </p:set>
                                  </p:childTnLst>
                                </p:cTn>
                              </p:par>
                              <p:par>
                                <p:cTn id="10" presetID="9" presetClass="emph" presetSubtype="0" nodeType="withEffect">
                                  <p:stCondLst>
                                    <p:cond delay="0"/>
                                  </p:stCondLst>
                                  <p:childTnLst>
                                    <p:set>
                                      <p:cBhvr>
                                        <p:cTn id="11" dur="indefinite"/>
                                        <p:tgtEl>
                                          <p:spTgt spid="5">
                                            <p:txEl>
                                              <p:pRg st="1" end="1"/>
                                            </p:txEl>
                                          </p:spTgt>
                                        </p:tgtEl>
                                        <p:attrNameLst>
                                          <p:attrName>style.opacity</p:attrName>
                                        </p:attrNameLst>
                                      </p:cBhvr>
                                      <p:to>
                                        <p:strVal val="0.5"/>
                                      </p:to>
                                    </p:set>
                                    <p:animEffect filter="image" prLst="opacity: 0.5">
                                      <p:cBhvr rctx="IE">
                                        <p:cTn id="12" dur="indefinite"/>
                                        <p:tgtEl>
                                          <p:spTgt spid="5">
                                            <p:txEl>
                                              <p:pRg st="1" end="1"/>
                                            </p:txEl>
                                          </p:spTgt>
                                        </p:tgtEl>
                                      </p:cBhvr>
                                    </p:animEffect>
                                  </p:childTnLst>
                                </p:cTn>
                              </p:par>
                              <p:par>
                                <p:cTn id="13" presetID="1" presetClass="entr" presetSubtype="0" fill="hold"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08000" y="573668"/>
            <a:ext cx="8382000" cy="664797"/>
          </a:xfrm>
        </p:spPr>
        <p:txBody>
          <a:bodyPr>
            <a:normAutofit/>
          </a:bodyPr>
          <a:lstStyle/>
          <a:p>
            <a:pPr>
              <a:defRPr/>
            </a:pPr>
            <a:r>
              <a:rPr lang="en-US" dirty="0"/>
              <a:t>What is a Wireless Network?</a:t>
            </a:r>
          </a:p>
        </p:txBody>
      </p:sp>
      <p:sp>
        <p:nvSpPr>
          <p:cNvPr id="52226" name="Rectangle 3"/>
          <p:cNvSpPr>
            <a:spLocks noGrp="1" noChangeArrowheads="1"/>
          </p:cNvSpPr>
          <p:nvPr>
            <p:ph idx="1"/>
          </p:nvPr>
        </p:nvSpPr>
        <p:spPr>
          <a:xfrm>
            <a:off x="508000" y="1656127"/>
            <a:ext cx="3686495" cy="4206888"/>
          </a:xfrm>
        </p:spPr>
        <p:txBody>
          <a:bodyPr>
            <a:noAutofit/>
          </a:bodyPr>
          <a:lstStyle/>
          <a:p>
            <a:pPr>
              <a:spcBef>
                <a:spcPct val="100000"/>
              </a:spcBef>
            </a:pPr>
            <a:r>
              <a:rPr lang="en-US" dirty="0"/>
              <a:t>Network where connections are made without cables – no cables are required</a:t>
            </a:r>
          </a:p>
          <a:p>
            <a:pPr>
              <a:spcBef>
                <a:spcPct val="100000"/>
              </a:spcBef>
            </a:pPr>
            <a:r>
              <a:rPr lang="en-US" dirty="0"/>
              <a:t>Devices communicate using radio waves</a:t>
            </a:r>
          </a:p>
        </p:txBody>
      </p:sp>
      <p:sp>
        <p:nvSpPr>
          <p:cNvPr id="8" name="Slide Number Placeholder 4"/>
          <p:cNvSpPr txBox="1">
            <a:spLocks/>
          </p:cNvSpPr>
          <p:nvPr/>
        </p:nvSpPr>
        <p:spPr>
          <a:xfrm>
            <a:off x="7768205" y="6367244"/>
            <a:ext cx="997591" cy="335453"/>
          </a:xfrm>
          <a:prstGeom prst="rect">
            <a:avLst/>
          </a:prstGeom>
        </p:spPr>
        <p:txBody>
          <a:bodyPr/>
          <a:lstStyle>
            <a:defPPr>
              <a:defRPr lang="en-US"/>
            </a:defPPr>
            <a:lvl1pPr algn="r">
              <a:defRPr sz="1600" b="1">
                <a:latin typeface="Arial Black" panose="020B0A04020102020204" pitchFamily="34" charset="0"/>
              </a:defRPr>
            </a:lvl1pPr>
          </a:lstStyle>
          <a:p>
            <a:endParaRPr lang="en-US" dirty="0"/>
          </a:p>
        </p:txBody>
      </p:sp>
      <p:sp>
        <p:nvSpPr>
          <p:cNvPr id="3" name="Slide Number Placeholder 2">
            <a:extLst>
              <a:ext uri="{FF2B5EF4-FFF2-40B4-BE49-F238E27FC236}">
                <a16:creationId xmlns:a16="http://schemas.microsoft.com/office/drawing/2014/main" id="{57A8456B-4176-43A2-A09F-16788CC4E441}"/>
              </a:ext>
            </a:extLst>
          </p:cNvPr>
          <p:cNvSpPr>
            <a:spLocks noGrp="1"/>
          </p:cNvSpPr>
          <p:nvPr>
            <p:ph type="sldNum" sz="quarter" idx="4"/>
          </p:nvPr>
        </p:nvSpPr>
        <p:spPr/>
        <p:txBody>
          <a:bodyPr/>
          <a:lstStyle/>
          <a:p>
            <a:pPr algn="r"/>
            <a:fld id="{0CDAF86A-BBE2-47FA-92AD-6A19C7AEBEFA}" type="slidenum">
              <a:rPr lang="en-US" smtClean="0"/>
              <a:pPr algn="r"/>
              <a:t>4</a:t>
            </a:fld>
            <a:endParaRPr lang="en-US" dirty="0"/>
          </a:p>
        </p:txBody>
      </p:sp>
      <p:pic>
        <p:nvPicPr>
          <p:cNvPr id="4" name="Picture 3" descr="A picture containing toy&#10;&#10;Description automatically generated">
            <a:extLst>
              <a:ext uri="{FF2B5EF4-FFF2-40B4-BE49-F238E27FC236}">
                <a16:creationId xmlns:a16="http://schemas.microsoft.com/office/drawing/2014/main" id="{29D43D41-02D7-4606-8891-02F74CBF93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98281" y="1965346"/>
            <a:ext cx="3748133" cy="3639671"/>
          </a:xfrm>
          <a:prstGeom prst="rect">
            <a:avLst/>
          </a:prstGeom>
          <a:ln w="57150">
            <a:solidFill>
              <a:schemeClr val="accent2">
                <a:lumMod val="75000"/>
              </a:schemeClr>
            </a:solidFill>
          </a:ln>
        </p:spPr>
      </p:pic>
      <p:sp>
        <p:nvSpPr>
          <p:cNvPr id="5" name="Rectangle 4">
            <a:extLst>
              <a:ext uri="{FF2B5EF4-FFF2-40B4-BE49-F238E27FC236}">
                <a16:creationId xmlns:a16="http://schemas.microsoft.com/office/drawing/2014/main" id="{569F4D99-0B8A-414C-A4C6-DD7E70B9C953}"/>
              </a:ext>
            </a:extLst>
          </p:cNvPr>
          <p:cNvSpPr/>
          <p:nvPr/>
        </p:nvSpPr>
        <p:spPr>
          <a:xfrm>
            <a:off x="5131650" y="5639802"/>
            <a:ext cx="2281394" cy="461665"/>
          </a:xfrm>
          <a:prstGeom prst="rect">
            <a:avLst/>
          </a:prstGeom>
        </p:spPr>
        <p:txBody>
          <a:bodyPr wrap="none">
            <a:spAutoFit/>
          </a:bodyPr>
          <a:lstStyle/>
          <a:p>
            <a:pPr algn="ctr"/>
            <a:r>
              <a:rPr lang="en-US" sz="1200" b="1" i="1" dirty="0"/>
              <a:t>Wireless Network</a:t>
            </a:r>
          </a:p>
          <a:p>
            <a:pPr algn="ctr"/>
            <a:r>
              <a:rPr lang="en-US" sz="1200" i="1" dirty="0"/>
              <a:t>Designed by macrovector / Freepik</a:t>
            </a:r>
          </a:p>
        </p:txBody>
      </p:sp>
    </p:spTree>
    <p:extLst>
      <p:ext uri="{BB962C8B-B14F-4D97-AF65-F5344CB8AC3E}">
        <p14:creationId xmlns:p14="http://schemas.microsoft.com/office/powerpoint/2010/main" val="2791959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22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Quick Check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40</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lgn="just">
              <a:spcBef>
                <a:spcPct val="100000"/>
              </a:spcBef>
              <a:buNone/>
            </a:pPr>
            <a:r>
              <a:rPr lang="en-US" dirty="0"/>
              <a:t>2. Match the wireless network type to its description.</a:t>
            </a:r>
          </a:p>
          <a:p>
            <a:pPr marL="100538" indent="0" algn="just">
              <a:spcBef>
                <a:spcPct val="100000"/>
              </a:spcBef>
              <a:buNone/>
            </a:pPr>
            <a:r>
              <a:rPr lang="en-US" dirty="0"/>
              <a:t>A. WLAN		a. Range of a city or region; uses WiMax</a:t>
            </a:r>
          </a:p>
          <a:p>
            <a:pPr marL="100538" indent="0" algn="just">
              <a:spcBef>
                <a:spcPct val="100000"/>
              </a:spcBef>
              <a:buNone/>
            </a:pPr>
            <a:r>
              <a:rPr lang="en-US" dirty="0"/>
              <a:t>B. WMAN		b. Range across cities and beyond; uses cellular</a:t>
            </a:r>
          </a:p>
          <a:p>
            <a:pPr marL="100538" indent="0" algn="just">
              <a:spcBef>
                <a:spcPct val="100000"/>
              </a:spcBef>
              <a:buNone/>
            </a:pPr>
            <a:r>
              <a:rPr lang="en-US" dirty="0"/>
              <a:t>C. WWAN		c. Range of about 30 feet; uses Bluetooth</a:t>
            </a:r>
          </a:p>
          <a:p>
            <a:pPr marL="100538" indent="0" algn="just">
              <a:spcBef>
                <a:spcPct val="100000"/>
              </a:spcBef>
              <a:buNone/>
            </a:pPr>
            <a:r>
              <a:rPr lang="en-US" dirty="0"/>
              <a:t>D. WPAN		d. Range of one building; uses Wi-Fi</a:t>
            </a:r>
          </a:p>
        </p:txBody>
      </p:sp>
    </p:spTree>
    <p:extLst>
      <p:ext uri="{BB962C8B-B14F-4D97-AF65-F5344CB8AC3E}">
        <p14:creationId xmlns:p14="http://schemas.microsoft.com/office/powerpoint/2010/main" val="1319018121"/>
      </p:ext>
    </p:extLst>
  </p:cSld>
  <p:clrMapOvr>
    <a:overrideClrMapping bg1="lt1" tx1="dk1" bg2="lt2" tx2="dk2" accent1="accent1" accent2="accent2" accent3="accent3" accent4="accent4" accent5="accent5" accent6="accent6" hlink="hlink" folHlink="folHlink"/>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Quick Check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41</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lgn="just">
              <a:spcBef>
                <a:spcPct val="100000"/>
              </a:spcBef>
              <a:buNone/>
            </a:pPr>
            <a:r>
              <a:rPr lang="en-US" dirty="0"/>
              <a:t>2. Match the wireless network type to its description.</a:t>
            </a:r>
          </a:p>
          <a:p>
            <a:pPr marL="100538" indent="0" algn="just">
              <a:spcBef>
                <a:spcPct val="100000"/>
              </a:spcBef>
              <a:buNone/>
            </a:pPr>
            <a:r>
              <a:rPr lang="en-US" dirty="0"/>
              <a:t>A. WLAN		a. Range of a city or region; uses WiMax</a:t>
            </a:r>
          </a:p>
          <a:p>
            <a:pPr marL="100538" indent="0" algn="just">
              <a:spcBef>
                <a:spcPct val="100000"/>
              </a:spcBef>
              <a:buNone/>
            </a:pPr>
            <a:r>
              <a:rPr lang="en-US" dirty="0"/>
              <a:t>B. WMAN		b. Range across cities and beyond; uses cellular</a:t>
            </a:r>
          </a:p>
          <a:p>
            <a:pPr marL="100538" indent="0" algn="just">
              <a:spcBef>
                <a:spcPct val="100000"/>
              </a:spcBef>
              <a:buNone/>
            </a:pPr>
            <a:r>
              <a:rPr lang="en-US" dirty="0"/>
              <a:t>C. WWAN		c. Range of about 30 feet; uses Bluetooth</a:t>
            </a:r>
          </a:p>
          <a:p>
            <a:pPr marL="100538" indent="0" algn="just">
              <a:spcBef>
                <a:spcPct val="100000"/>
              </a:spcBef>
              <a:buNone/>
            </a:pPr>
            <a:r>
              <a:rPr lang="en-US" dirty="0"/>
              <a:t>D. WPAN		d. Range of one building; uses Wi-Fi</a:t>
            </a:r>
          </a:p>
        </p:txBody>
      </p:sp>
      <p:cxnSp>
        <p:nvCxnSpPr>
          <p:cNvPr id="3" name="Straight Connector 2">
            <a:extLst>
              <a:ext uri="{FF2B5EF4-FFF2-40B4-BE49-F238E27FC236}">
                <a16:creationId xmlns:a16="http://schemas.microsoft.com/office/drawing/2014/main" id="{04E4658C-7771-4EFB-BF3F-BA61B7C2467B}"/>
              </a:ext>
            </a:extLst>
          </p:cNvPr>
          <p:cNvCxnSpPr>
            <a:cxnSpLocks/>
          </p:cNvCxnSpPr>
          <p:nvPr/>
        </p:nvCxnSpPr>
        <p:spPr>
          <a:xfrm>
            <a:off x="1857213" y="2450252"/>
            <a:ext cx="707756" cy="213967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7B67D4A-0743-45A4-BC07-8BD9C61772BF}"/>
              </a:ext>
            </a:extLst>
          </p:cNvPr>
          <p:cNvCxnSpPr>
            <a:cxnSpLocks/>
          </p:cNvCxnSpPr>
          <p:nvPr/>
        </p:nvCxnSpPr>
        <p:spPr>
          <a:xfrm flipV="1">
            <a:off x="1857213" y="3915331"/>
            <a:ext cx="736929" cy="61424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3C5A775-64F2-4BC4-9814-B33B6492054C}"/>
              </a:ext>
            </a:extLst>
          </p:cNvPr>
          <p:cNvCxnSpPr>
            <a:cxnSpLocks/>
          </p:cNvCxnSpPr>
          <p:nvPr/>
        </p:nvCxnSpPr>
        <p:spPr>
          <a:xfrm flipV="1">
            <a:off x="1972235" y="3157322"/>
            <a:ext cx="592734" cy="7058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185719D-278B-4682-9F11-1CE8D7838FE1}"/>
              </a:ext>
            </a:extLst>
          </p:cNvPr>
          <p:cNvCxnSpPr>
            <a:cxnSpLocks/>
          </p:cNvCxnSpPr>
          <p:nvPr/>
        </p:nvCxnSpPr>
        <p:spPr>
          <a:xfrm flipV="1">
            <a:off x="1972235" y="2521475"/>
            <a:ext cx="592734" cy="635847"/>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441750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Section 3 Quick Check Answers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42</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491490" indent="-457200">
              <a:buFont typeface="+mj-lt"/>
              <a:buAutoNum type="arabicPeriod"/>
            </a:pPr>
            <a:r>
              <a:rPr lang="en-US" dirty="0"/>
              <a:t>WEP is more secure than WPA. </a:t>
            </a:r>
            <a:r>
              <a:rPr lang="en-US" b="1" dirty="0"/>
              <a:t>B, False</a:t>
            </a:r>
          </a:p>
          <a:p>
            <a:pPr marL="491490" indent="-457200">
              <a:buFont typeface="+mj-lt"/>
              <a:buAutoNum type="arabicPeriod"/>
            </a:pPr>
            <a:r>
              <a:rPr lang="en-US" dirty="0"/>
              <a:t>Match the wireless network type to its description.</a:t>
            </a:r>
          </a:p>
          <a:p>
            <a:pPr marL="34290" indent="0">
              <a:buNone/>
            </a:pPr>
            <a:r>
              <a:rPr lang="en-US" b="1" dirty="0"/>
              <a:t>A. WLAN </a:t>
            </a:r>
            <a:r>
              <a:rPr lang="en-US" b="1" dirty="0">
                <a:sym typeface="Wingdings" panose="05000000000000000000" pitchFamily="2" charset="2"/>
              </a:rPr>
              <a:t> d. </a:t>
            </a:r>
            <a:r>
              <a:rPr lang="en-US" b="1" dirty="0"/>
              <a:t>Range of one building; uses Wi-Fi</a:t>
            </a:r>
          </a:p>
          <a:p>
            <a:pPr marL="34290" indent="0">
              <a:buNone/>
            </a:pPr>
            <a:r>
              <a:rPr lang="en-US" b="1" dirty="0"/>
              <a:t>B. WMAN</a:t>
            </a:r>
            <a:r>
              <a:rPr lang="en-US" b="1" dirty="0">
                <a:sym typeface="Wingdings" panose="05000000000000000000" pitchFamily="2" charset="2"/>
              </a:rPr>
              <a:t> a. Range of a city or region; uses WiMax</a:t>
            </a:r>
          </a:p>
          <a:p>
            <a:pPr marL="34290" indent="0">
              <a:buNone/>
            </a:pPr>
            <a:r>
              <a:rPr lang="en-US" b="1" dirty="0">
                <a:sym typeface="Wingdings" panose="05000000000000000000" pitchFamily="2" charset="2"/>
              </a:rPr>
              <a:t>C. WWAN b. Range across cities and beyond; uses cellular</a:t>
            </a:r>
          </a:p>
          <a:p>
            <a:pPr marL="34290" indent="0">
              <a:buNone/>
            </a:pPr>
            <a:r>
              <a:rPr lang="en-US" b="1" dirty="0">
                <a:sym typeface="Wingdings" panose="05000000000000000000" pitchFamily="2" charset="2"/>
              </a:rPr>
              <a:t>D. WPAN   c. Range of about 30 feet; uses Bluetooth</a:t>
            </a:r>
            <a:endParaRPr lang="en-US" b="1" dirty="0"/>
          </a:p>
          <a:p>
            <a:pPr marL="100538" indent="0" algn="just">
              <a:spcBef>
                <a:spcPct val="100000"/>
              </a:spcBef>
              <a:buNone/>
            </a:pPr>
            <a:endParaRPr lang="en-US" dirty="0"/>
          </a:p>
        </p:txBody>
      </p:sp>
    </p:spTree>
    <p:extLst>
      <p:ext uri="{BB962C8B-B14F-4D97-AF65-F5344CB8AC3E}">
        <p14:creationId xmlns:p14="http://schemas.microsoft.com/office/powerpoint/2010/main" val="1902679702"/>
      </p:ext>
    </p:extLst>
  </p:cSld>
  <p:clrMapOvr>
    <a:overrideClrMapping bg1="lt1" tx1="dk1" bg2="lt2" tx2="dk2" accent1="accent1" accent2="accent2" accent3="accent3" accent4="accent4" accent5="accent5" accent6="accent6" hlink="hlink" folHlink="folHlink"/>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ln w="60325">
            <a:solidFill>
              <a:schemeClr val="bg1"/>
            </a:solidFill>
          </a:ln>
        </p:spPr>
        <p:txBody>
          <a:bodyPr>
            <a:normAutofit/>
          </a:bodyPr>
          <a:lstStyle/>
          <a:p>
            <a:pPr>
              <a:defRPr/>
            </a:pPr>
            <a:r>
              <a:rPr lang="en-US" dirty="0"/>
              <a:t>Common Wireless Network Protocols</a:t>
            </a:r>
          </a:p>
        </p:txBody>
      </p:sp>
      <p:sp>
        <p:nvSpPr>
          <p:cNvPr id="3" name="Slide Number Placeholder 2">
            <a:extLst>
              <a:ext uri="{FF2B5EF4-FFF2-40B4-BE49-F238E27FC236}">
                <a16:creationId xmlns:a16="http://schemas.microsoft.com/office/drawing/2014/main" id="{57A8456B-4176-43A2-A09F-16788CC4E441}"/>
              </a:ext>
            </a:extLst>
          </p:cNvPr>
          <p:cNvSpPr>
            <a:spLocks noGrp="1"/>
          </p:cNvSpPr>
          <p:nvPr>
            <p:ph type="sldNum" sz="quarter" idx="4"/>
          </p:nvPr>
        </p:nvSpPr>
        <p:spPr/>
        <p:txBody>
          <a:bodyPr/>
          <a:lstStyle/>
          <a:p>
            <a:pPr algn="r"/>
            <a:fld id="{0CDAF86A-BBE2-47FA-92AD-6A19C7AEBEFA}" type="slidenum">
              <a:rPr lang="en-US" smtClean="0"/>
              <a:pPr algn="r"/>
              <a:t>43</a:t>
            </a:fld>
            <a:endParaRPr lang="en-US" dirty="0"/>
          </a:p>
        </p:txBody>
      </p:sp>
      <p:sp>
        <p:nvSpPr>
          <p:cNvPr id="8" name="Slide Number Placeholder 4"/>
          <p:cNvSpPr txBox="1">
            <a:spLocks/>
          </p:cNvSpPr>
          <p:nvPr/>
        </p:nvSpPr>
        <p:spPr>
          <a:xfrm>
            <a:off x="7768205" y="6367244"/>
            <a:ext cx="997591" cy="335453"/>
          </a:xfrm>
          <a:prstGeom prst="rect">
            <a:avLst/>
          </a:prstGeom>
        </p:spPr>
        <p:txBody>
          <a:bodyPr/>
          <a:lstStyle>
            <a:defPPr>
              <a:defRPr lang="en-US"/>
            </a:defPPr>
            <a:lvl1pPr algn="r">
              <a:defRPr sz="1600" b="1">
                <a:latin typeface="Arial Black" panose="020B0A04020102020204" pitchFamily="34" charset="0"/>
              </a:defRPr>
            </a:lvl1pPr>
          </a:lstStyle>
          <a:p>
            <a:endParaRPr lang="en-US" dirty="0"/>
          </a:p>
        </p:txBody>
      </p:sp>
    </p:spTree>
    <p:extLst>
      <p:ext uri="{BB962C8B-B14F-4D97-AF65-F5344CB8AC3E}">
        <p14:creationId xmlns:p14="http://schemas.microsoft.com/office/powerpoint/2010/main" val="10050606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427421"/>
            <a:ext cx="8453829" cy="853461"/>
          </a:xfrm>
        </p:spPr>
        <p:txBody>
          <a:bodyPr>
            <a:noAutofit/>
          </a:bodyPr>
          <a:lstStyle/>
          <a:p>
            <a:pPr>
              <a:defRPr/>
            </a:pPr>
            <a:r>
              <a:rPr lang="en-US" sz="3000" dirty="0"/>
              <a:t>Common Wireless Network Protocols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44</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7413812" cy="4525963"/>
          </a:xfrm>
        </p:spPr>
        <p:txBody>
          <a:bodyPr/>
          <a:lstStyle/>
          <a:p>
            <a:pPr marL="443438" indent="-342900">
              <a:spcBef>
                <a:spcPct val="100000"/>
              </a:spcBef>
            </a:pPr>
            <a:r>
              <a:rPr lang="en-US" dirty="0"/>
              <a:t>Wi-Fi</a:t>
            </a:r>
          </a:p>
          <a:p>
            <a:pPr marL="614888" lvl="1" indent="-342900">
              <a:spcBef>
                <a:spcPct val="100000"/>
              </a:spcBef>
            </a:pPr>
            <a:r>
              <a:rPr lang="en-US" sz="2400" dirty="0"/>
              <a:t>WLAN protocol that uses the 802.11 family of specifications</a:t>
            </a:r>
          </a:p>
          <a:p>
            <a:pPr marL="443438" indent="-342900">
              <a:spcBef>
                <a:spcPct val="100000"/>
              </a:spcBef>
            </a:pPr>
            <a:r>
              <a:rPr lang="en-US" dirty="0"/>
              <a:t>WiMAX</a:t>
            </a:r>
          </a:p>
          <a:p>
            <a:pPr marL="614888" lvl="1" indent="-342900">
              <a:spcBef>
                <a:spcPct val="100000"/>
              </a:spcBef>
            </a:pPr>
            <a:r>
              <a:rPr lang="en-US" sz="2400" dirty="0"/>
              <a:t>WMAN Protocol that uses IEEE 802.16 specifications</a:t>
            </a:r>
          </a:p>
          <a:p>
            <a:pPr marL="443438" indent="-342900">
              <a:spcBef>
                <a:spcPct val="100000"/>
              </a:spcBef>
            </a:pPr>
            <a:r>
              <a:rPr lang="en-US" dirty="0"/>
              <a:t>Cellular Networks (2G-5G)</a:t>
            </a:r>
          </a:p>
          <a:p>
            <a:pPr marL="443438" indent="-342900">
              <a:spcBef>
                <a:spcPct val="100000"/>
              </a:spcBef>
            </a:pPr>
            <a:r>
              <a:rPr lang="en-US" dirty="0"/>
              <a:t>Bluetooth &amp; other WPAN protocols (ZigBee, IrDA, IEEE 802.15, etc.)</a:t>
            </a:r>
          </a:p>
        </p:txBody>
      </p:sp>
      <p:pic>
        <p:nvPicPr>
          <p:cNvPr id="4" name="Picture 3" descr="A large tall tower with a sky background&#10;&#10;Description automatically generated">
            <a:extLst>
              <a:ext uri="{FF2B5EF4-FFF2-40B4-BE49-F238E27FC236}">
                <a16:creationId xmlns:a16="http://schemas.microsoft.com/office/drawing/2014/main" id="{EAB5D4FB-0F5B-4197-B829-08A144EEAD5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36590" y="1600200"/>
            <a:ext cx="1390323" cy="2099235"/>
          </a:xfrm>
          <a:prstGeom prst="rect">
            <a:avLst/>
          </a:prstGeom>
          <a:ln w="57150">
            <a:solidFill>
              <a:schemeClr val="accent2"/>
            </a:solidFill>
          </a:ln>
        </p:spPr>
      </p:pic>
      <p:sp>
        <p:nvSpPr>
          <p:cNvPr id="9" name="Rectangle 8">
            <a:extLst>
              <a:ext uri="{FF2B5EF4-FFF2-40B4-BE49-F238E27FC236}">
                <a16:creationId xmlns:a16="http://schemas.microsoft.com/office/drawing/2014/main" id="{3823BFFC-2875-4C2A-9534-EBE0A985E09B}"/>
              </a:ext>
            </a:extLst>
          </p:cNvPr>
          <p:cNvSpPr/>
          <p:nvPr/>
        </p:nvSpPr>
        <p:spPr>
          <a:xfrm>
            <a:off x="5982588" y="3741754"/>
            <a:ext cx="3776847" cy="276999"/>
          </a:xfrm>
          <a:prstGeom prst="rect">
            <a:avLst/>
          </a:prstGeom>
        </p:spPr>
        <p:txBody>
          <a:bodyPr wrap="square">
            <a:spAutoFit/>
          </a:bodyPr>
          <a:lstStyle/>
          <a:p>
            <a:pPr algn="ctr"/>
            <a:r>
              <a:rPr lang="en-US" sz="1200" b="1" i="1" dirty="0"/>
              <a:t>Cellular Network Tower</a:t>
            </a:r>
            <a:endParaRPr lang="en-US" sz="1200" i="1" dirty="0"/>
          </a:p>
        </p:txBody>
      </p:sp>
    </p:spTree>
    <p:extLst>
      <p:ext uri="{BB962C8B-B14F-4D97-AF65-F5344CB8AC3E}">
        <p14:creationId xmlns:p14="http://schemas.microsoft.com/office/powerpoint/2010/main" val="85937071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9" presetClass="emph" presetSubtype="0" nodeType="withEffect">
                                  <p:stCondLst>
                                    <p:cond delay="0"/>
                                  </p:stCondLst>
                                  <p:childTnLst>
                                    <p:set>
                                      <p:cBhvr>
                                        <p:cTn id="16" dur="indefinite"/>
                                        <p:tgtEl>
                                          <p:spTgt spid="5">
                                            <p:txEl>
                                              <p:pRg st="0" end="0"/>
                                            </p:txEl>
                                          </p:spTgt>
                                        </p:tgtEl>
                                        <p:attrNameLst>
                                          <p:attrName>style.opacity</p:attrName>
                                        </p:attrNameLst>
                                      </p:cBhvr>
                                      <p:to>
                                        <p:strVal val="0.5"/>
                                      </p:to>
                                    </p:set>
                                    <p:animEffect filter="image" prLst="opacity: 0.5">
                                      <p:cBhvr rctx="IE">
                                        <p:cTn id="17" dur="indefinite"/>
                                        <p:tgtEl>
                                          <p:spTgt spid="5">
                                            <p:txEl>
                                              <p:pRg st="0" end="0"/>
                                            </p:txEl>
                                          </p:spTgt>
                                        </p:tgtEl>
                                      </p:cBhvr>
                                    </p:animEffect>
                                  </p:childTnLst>
                                </p:cTn>
                              </p:par>
                              <p:par>
                                <p:cTn id="18" presetID="9" presetClass="emph" presetSubtype="0" nodeType="withEffect">
                                  <p:stCondLst>
                                    <p:cond delay="0"/>
                                  </p:stCondLst>
                                  <p:childTnLst>
                                    <p:set>
                                      <p:cBhvr>
                                        <p:cTn id="19" dur="indefinite"/>
                                        <p:tgtEl>
                                          <p:spTgt spid="5">
                                            <p:txEl>
                                              <p:pRg st="1" end="1"/>
                                            </p:txEl>
                                          </p:spTgt>
                                        </p:tgtEl>
                                        <p:attrNameLst>
                                          <p:attrName>style.opacity</p:attrName>
                                        </p:attrNameLst>
                                      </p:cBhvr>
                                      <p:to>
                                        <p:strVal val="0.5"/>
                                      </p:to>
                                    </p:set>
                                    <p:animEffect filter="image" prLst="opacity: 0.5">
                                      <p:cBhvr rctx="IE">
                                        <p:cTn id="20" dur="indefinite"/>
                                        <p:tgtEl>
                                          <p:spTgt spid="5">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childTnLst>
                                </p:cTn>
                              </p:par>
                              <p:par>
                                <p:cTn id="25" presetID="9" presetClass="emph" presetSubtype="0" nodeType="withEffect">
                                  <p:stCondLst>
                                    <p:cond delay="0"/>
                                  </p:stCondLst>
                                  <p:childTnLst>
                                    <p:set>
                                      <p:cBhvr>
                                        <p:cTn id="26" dur="indefinite"/>
                                        <p:tgtEl>
                                          <p:spTgt spid="5">
                                            <p:txEl>
                                              <p:pRg st="2" end="2"/>
                                            </p:txEl>
                                          </p:spTgt>
                                        </p:tgtEl>
                                        <p:attrNameLst>
                                          <p:attrName>style.opacity</p:attrName>
                                        </p:attrNameLst>
                                      </p:cBhvr>
                                      <p:to>
                                        <p:strVal val="0.5"/>
                                      </p:to>
                                    </p:set>
                                    <p:animEffect filter="image" prLst="opacity: 0.5">
                                      <p:cBhvr rctx="IE">
                                        <p:cTn id="27" dur="indefinite"/>
                                        <p:tgtEl>
                                          <p:spTgt spid="5">
                                            <p:txEl>
                                              <p:pRg st="2" end="2"/>
                                            </p:txEl>
                                          </p:spTgt>
                                        </p:tgtEl>
                                      </p:cBhvr>
                                    </p:animEffect>
                                  </p:childTnLst>
                                </p:cTn>
                              </p:par>
                              <p:par>
                                <p:cTn id="28" presetID="9" presetClass="emph" presetSubtype="0" nodeType="withEffect">
                                  <p:stCondLst>
                                    <p:cond delay="0"/>
                                  </p:stCondLst>
                                  <p:childTnLst>
                                    <p:set>
                                      <p:cBhvr>
                                        <p:cTn id="29" dur="indefinite"/>
                                        <p:tgtEl>
                                          <p:spTgt spid="5">
                                            <p:txEl>
                                              <p:pRg st="3" end="3"/>
                                            </p:txEl>
                                          </p:spTgt>
                                        </p:tgtEl>
                                        <p:attrNameLst>
                                          <p:attrName>style.opacity</p:attrName>
                                        </p:attrNameLst>
                                      </p:cBhvr>
                                      <p:to>
                                        <p:strVal val="0.5"/>
                                      </p:to>
                                    </p:set>
                                    <p:animEffect filter="image" prLst="opacity: 0.5">
                                      <p:cBhvr rctx="IE">
                                        <p:cTn id="30" dur="indefinite"/>
                                        <p:tgtEl>
                                          <p:spTgt spid="5">
                                            <p:txEl>
                                              <p:pRg st="3" end="3"/>
                                            </p:txEl>
                                          </p:spTgt>
                                        </p:tgtEl>
                                      </p:cBhvr>
                                    </p:animEffect>
                                  </p:childTnLst>
                                </p:cTn>
                              </p:par>
                              <p:par>
                                <p:cTn id="31" presetID="1"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5" end="5"/>
                                            </p:txEl>
                                          </p:spTgt>
                                        </p:tgtEl>
                                        <p:attrNameLst>
                                          <p:attrName>style.visibility</p:attrName>
                                        </p:attrNameLst>
                                      </p:cBhvr>
                                      <p:to>
                                        <p:strVal val="visible"/>
                                      </p:to>
                                    </p:set>
                                  </p:childTnLst>
                                </p:cTn>
                              </p:par>
                              <p:par>
                                <p:cTn id="39" presetID="9" presetClass="emph" presetSubtype="0" nodeType="withEffect">
                                  <p:stCondLst>
                                    <p:cond delay="0"/>
                                  </p:stCondLst>
                                  <p:childTnLst>
                                    <p:set>
                                      <p:cBhvr>
                                        <p:cTn id="40" dur="indefinite"/>
                                        <p:tgtEl>
                                          <p:spTgt spid="5">
                                            <p:txEl>
                                              <p:pRg st="4" end="4"/>
                                            </p:txEl>
                                          </p:spTgt>
                                        </p:tgtEl>
                                        <p:attrNameLst>
                                          <p:attrName>style.opacity</p:attrName>
                                        </p:attrNameLst>
                                      </p:cBhvr>
                                      <p:to>
                                        <p:strVal val="0.5"/>
                                      </p:to>
                                    </p:set>
                                    <p:animEffect filter="image" prLst="opacity: 0.5">
                                      <p:cBhvr rctx="IE">
                                        <p:cTn id="41" dur="indefinite"/>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427421"/>
            <a:ext cx="8453829" cy="853461"/>
          </a:xfrm>
        </p:spPr>
        <p:txBody>
          <a:bodyPr>
            <a:noAutofit/>
          </a:bodyPr>
          <a:lstStyle/>
          <a:p>
            <a:pPr>
              <a:defRPr/>
            </a:pPr>
            <a:r>
              <a:rPr lang="en-US" sz="3000" dirty="0"/>
              <a:t>Common IEEE Wi-Fi Standards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45</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199" y="1444811"/>
            <a:ext cx="8239541" cy="4525963"/>
          </a:xfrm>
        </p:spPr>
        <p:txBody>
          <a:bodyPr/>
          <a:lstStyle/>
          <a:p>
            <a:pPr marL="443438" indent="-342900">
              <a:spcBef>
                <a:spcPct val="100000"/>
              </a:spcBef>
            </a:pPr>
            <a:r>
              <a:rPr lang="en-US" dirty="0"/>
              <a:t>802.11</a:t>
            </a:r>
          </a:p>
          <a:p>
            <a:pPr marL="614888" lvl="1" indent="-342900">
              <a:spcBef>
                <a:spcPct val="100000"/>
              </a:spcBef>
            </a:pPr>
            <a:r>
              <a:rPr lang="en-US" sz="2400" dirty="0"/>
              <a:t>Now-obsolete, original Wi-Fi standard</a:t>
            </a:r>
          </a:p>
          <a:p>
            <a:pPr marL="820628" lvl="2" indent="-342900">
              <a:spcBef>
                <a:spcPct val="100000"/>
              </a:spcBef>
            </a:pPr>
            <a:r>
              <a:rPr lang="en-US" sz="2400" dirty="0"/>
              <a:t>Up to 2 Mbps</a:t>
            </a:r>
          </a:p>
          <a:p>
            <a:pPr marL="820628" lvl="2" indent="-342900">
              <a:spcBef>
                <a:spcPct val="100000"/>
              </a:spcBef>
            </a:pPr>
            <a:r>
              <a:rPr lang="en-US" sz="2400" dirty="0"/>
              <a:t>2.4 GHz frequency range</a:t>
            </a:r>
          </a:p>
          <a:p>
            <a:pPr marL="614888" lvl="1" indent="-342900">
              <a:spcBef>
                <a:spcPct val="100000"/>
              </a:spcBef>
            </a:pPr>
            <a:r>
              <a:rPr lang="en-US" sz="2400" dirty="0"/>
              <a:t>Typically, later letters are newer</a:t>
            </a:r>
          </a:p>
          <a:p>
            <a:pPr marL="820628" lvl="2" indent="-342900">
              <a:spcBef>
                <a:spcPct val="100000"/>
              </a:spcBef>
            </a:pPr>
            <a:r>
              <a:rPr lang="en-US" sz="2400" dirty="0"/>
              <a:t>Also provide increased throughput, speed, etc.</a:t>
            </a:r>
          </a:p>
        </p:txBody>
      </p:sp>
    </p:spTree>
    <p:extLst>
      <p:ext uri="{BB962C8B-B14F-4D97-AF65-F5344CB8AC3E}">
        <p14:creationId xmlns:p14="http://schemas.microsoft.com/office/powerpoint/2010/main" val="258743206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9" presetClass="emph" presetSubtype="0" nodeType="clickEffect">
                                  <p:stCondLst>
                                    <p:cond delay="0"/>
                                  </p:stCondLst>
                                  <p:childTnLst>
                                    <p:set>
                                      <p:cBhvr>
                                        <p:cTn id="20" dur="indefinite"/>
                                        <p:tgtEl>
                                          <p:spTgt spid="5">
                                            <p:txEl>
                                              <p:pRg st="0" end="0"/>
                                            </p:txEl>
                                          </p:spTgt>
                                        </p:tgtEl>
                                        <p:attrNameLst>
                                          <p:attrName>style.opacity</p:attrName>
                                        </p:attrNameLst>
                                      </p:cBhvr>
                                      <p:to>
                                        <p:strVal val="0.5"/>
                                      </p:to>
                                    </p:set>
                                    <p:animEffect filter="image" prLst="opacity: 0.5">
                                      <p:cBhvr rctx="IE">
                                        <p:cTn id="21" dur="indefinite"/>
                                        <p:tgtEl>
                                          <p:spTgt spid="5">
                                            <p:txEl>
                                              <p:pRg st="0" end="0"/>
                                            </p:txEl>
                                          </p:spTgt>
                                        </p:tgtEl>
                                      </p:cBhvr>
                                    </p:animEffect>
                                  </p:childTnLst>
                                </p:cTn>
                              </p:par>
                              <p:par>
                                <p:cTn id="22" presetID="9" presetClass="emph" presetSubtype="0" nodeType="withEffect">
                                  <p:stCondLst>
                                    <p:cond delay="0"/>
                                  </p:stCondLst>
                                  <p:childTnLst>
                                    <p:set>
                                      <p:cBhvr>
                                        <p:cTn id="23" dur="indefinite"/>
                                        <p:tgtEl>
                                          <p:spTgt spid="5">
                                            <p:txEl>
                                              <p:pRg st="1" end="1"/>
                                            </p:txEl>
                                          </p:spTgt>
                                        </p:tgtEl>
                                        <p:attrNameLst>
                                          <p:attrName>style.opacity</p:attrName>
                                        </p:attrNameLst>
                                      </p:cBhvr>
                                      <p:to>
                                        <p:strVal val="0.5"/>
                                      </p:to>
                                    </p:set>
                                    <p:animEffect filter="image" prLst="opacity: 0.5">
                                      <p:cBhvr rctx="IE">
                                        <p:cTn id="24" dur="indefinite"/>
                                        <p:tgtEl>
                                          <p:spTgt spid="5">
                                            <p:txEl>
                                              <p:pRg st="1" end="1"/>
                                            </p:txEl>
                                          </p:spTgt>
                                        </p:tgtEl>
                                      </p:cBhvr>
                                    </p:animEffect>
                                  </p:childTnLst>
                                </p:cTn>
                              </p:par>
                              <p:par>
                                <p:cTn id="25" presetID="9" presetClass="emph" presetSubtype="0" nodeType="withEffect">
                                  <p:stCondLst>
                                    <p:cond delay="0"/>
                                  </p:stCondLst>
                                  <p:childTnLst>
                                    <p:set>
                                      <p:cBhvr>
                                        <p:cTn id="26" dur="indefinite"/>
                                        <p:tgtEl>
                                          <p:spTgt spid="5">
                                            <p:txEl>
                                              <p:pRg st="2" end="2"/>
                                            </p:txEl>
                                          </p:spTgt>
                                        </p:tgtEl>
                                        <p:attrNameLst>
                                          <p:attrName>style.opacity</p:attrName>
                                        </p:attrNameLst>
                                      </p:cBhvr>
                                      <p:to>
                                        <p:strVal val="0.5"/>
                                      </p:to>
                                    </p:set>
                                    <p:animEffect filter="image" prLst="opacity: 0.5">
                                      <p:cBhvr rctx="IE">
                                        <p:cTn id="27" dur="indefinite"/>
                                        <p:tgtEl>
                                          <p:spTgt spid="5">
                                            <p:txEl>
                                              <p:pRg st="2" end="2"/>
                                            </p:txEl>
                                          </p:spTgt>
                                        </p:tgtEl>
                                      </p:cBhvr>
                                    </p:animEffect>
                                  </p:childTnLst>
                                </p:cTn>
                              </p:par>
                              <p:par>
                                <p:cTn id="28" presetID="9" presetClass="emph" presetSubtype="0" nodeType="withEffect">
                                  <p:stCondLst>
                                    <p:cond delay="0"/>
                                  </p:stCondLst>
                                  <p:childTnLst>
                                    <p:set>
                                      <p:cBhvr>
                                        <p:cTn id="29" dur="indefinite"/>
                                        <p:tgtEl>
                                          <p:spTgt spid="5">
                                            <p:txEl>
                                              <p:pRg st="3" end="3"/>
                                            </p:txEl>
                                          </p:spTgt>
                                        </p:tgtEl>
                                        <p:attrNameLst>
                                          <p:attrName>style.opacity</p:attrName>
                                        </p:attrNameLst>
                                      </p:cBhvr>
                                      <p:to>
                                        <p:strVal val="0.5"/>
                                      </p:to>
                                    </p:set>
                                    <p:animEffect filter="image" prLst="opacity: 0.5">
                                      <p:cBhvr rctx="IE">
                                        <p:cTn id="30" dur="indefinite"/>
                                        <p:tgtEl>
                                          <p:spTgt spid="5">
                                            <p:txEl>
                                              <p:pRg st="3" end="3"/>
                                            </p:txEl>
                                          </p:spTgt>
                                        </p:tgtEl>
                                      </p:cBhvr>
                                    </p:animEffect>
                                  </p:childTnLst>
                                </p:cTn>
                              </p:par>
                              <p:par>
                                <p:cTn id="31" presetID="9" presetClass="emph" presetSubtype="0" nodeType="withEffect">
                                  <p:stCondLst>
                                    <p:cond delay="0"/>
                                  </p:stCondLst>
                                  <p:childTnLst>
                                    <p:set>
                                      <p:cBhvr>
                                        <p:cTn id="32" dur="indefinite"/>
                                        <p:tgtEl>
                                          <p:spTgt spid="5">
                                            <p:txEl>
                                              <p:pRg st="4" end="4"/>
                                            </p:txEl>
                                          </p:spTgt>
                                        </p:tgtEl>
                                        <p:attrNameLst>
                                          <p:attrName>style.opacity</p:attrName>
                                        </p:attrNameLst>
                                      </p:cBhvr>
                                      <p:to>
                                        <p:strVal val="0.5"/>
                                      </p:to>
                                    </p:set>
                                    <p:animEffect filter="image" prLst="opacity: 0.5">
                                      <p:cBhvr rctx="IE">
                                        <p:cTn id="33" dur="indefinite"/>
                                        <p:tgtEl>
                                          <p:spTgt spid="5">
                                            <p:txEl>
                                              <p:pRg st="4" end="4"/>
                                            </p:txEl>
                                          </p:spTgt>
                                        </p:tgtEl>
                                      </p:cBhvr>
                                    </p:animEffect>
                                  </p:childTnLst>
                                </p:cTn>
                              </p:par>
                              <p:par>
                                <p:cTn id="34" presetID="9" presetClass="emph" presetSubtype="0" nodeType="withEffect">
                                  <p:stCondLst>
                                    <p:cond delay="0"/>
                                  </p:stCondLst>
                                  <p:childTnLst>
                                    <p:set>
                                      <p:cBhvr>
                                        <p:cTn id="35" dur="indefinite"/>
                                        <p:tgtEl>
                                          <p:spTgt spid="5">
                                            <p:txEl>
                                              <p:pRg st="5" end="5"/>
                                            </p:txEl>
                                          </p:spTgt>
                                        </p:tgtEl>
                                        <p:attrNameLst>
                                          <p:attrName>style.opacity</p:attrName>
                                        </p:attrNameLst>
                                      </p:cBhvr>
                                      <p:to>
                                        <p:strVal val="0.5"/>
                                      </p:to>
                                    </p:set>
                                    <p:animEffect filter="image" prLst="opacity: 0.5">
                                      <p:cBhvr rctx="IE">
                                        <p:cTn id="36" dur="indefinite"/>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427421"/>
            <a:ext cx="8453829" cy="853461"/>
          </a:xfrm>
        </p:spPr>
        <p:txBody>
          <a:bodyPr>
            <a:noAutofit/>
          </a:bodyPr>
          <a:lstStyle/>
          <a:p>
            <a:pPr>
              <a:defRPr/>
            </a:pPr>
            <a:r>
              <a:rPr lang="en-US" sz="3000" dirty="0"/>
              <a:t>Common IEEE Wi-Fi Standards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46</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199" y="1444811"/>
            <a:ext cx="8239541" cy="4525963"/>
          </a:xfrm>
        </p:spPr>
        <p:txBody>
          <a:bodyPr/>
          <a:lstStyle/>
          <a:p>
            <a:pPr marL="443438" indent="-342900">
              <a:spcBef>
                <a:spcPct val="100000"/>
              </a:spcBef>
            </a:pPr>
            <a:r>
              <a:rPr lang="en-US" dirty="0"/>
              <a:t>802.11b</a:t>
            </a:r>
          </a:p>
          <a:p>
            <a:pPr marL="614888" lvl="1" indent="-342900">
              <a:spcBef>
                <a:spcPct val="100000"/>
              </a:spcBef>
            </a:pPr>
            <a:r>
              <a:rPr lang="en-US" sz="2400" dirty="0"/>
              <a:t>One of the most prevalent</a:t>
            </a:r>
          </a:p>
          <a:p>
            <a:pPr marL="614888" lvl="1" indent="-342900">
              <a:spcBef>
                <a:spcPct val="100000"/>
              </a:spcBef>
            </a:pPr>
            <a:r>
              <a:rPr lang="en-US" sz="2400" dirty="0"/>
              <a:t>Operate in the unregulated 2.4 GHz frequency range</a:t>
            </a:r>
          </a:p>
          <a:p>
            <a:pPr marL="614888" lvl="1" indent="-342900">
              <a:spcBef>
                <a:spcPct val="100000"/>
              </a:spcBef>
            </a:pPr>
            <a:r>
              <a:rPr lang="en-US" sz="2400" dirty="0"/>
              <a:t>Maximum speed is 11Mbps</a:t>
            </a:r>
          </a:p>
        </p:txBody>
      </p:sp>
    </p:spTree>
    <p:extLst>
      <p:ext uri="{BB962C8B-B14F-4D97-AF65-F5344CB8AC3E}">
        <p14:creationId xmlns:p14="http://schemas.microsoft.com/office/powerpoint/2010/main" val="283823990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9" presetClass="emph" presetSubtype="0" nodeType="clickEffect">
                                  <p:stCondLst>
                                    <p:cond delay="0"/>
                                  </p:stCondLst>
                                  <p:childTnLst>
                                    <p:set>
                                      <p:cBhvr>
                                        <p:cTn id="16" dur="indefinite"/>
                                        <p:tgtEl>
                                          <p:spTgt spid="5">
                                            <p:txEl>
                                              <p:pRg st="0" end="0"/>
                                            </p:txEl>
                                          </p:spTgt>
                                        </p:tgtEl>
                                        <p:attrNameLst>
                                          <p:attrName>style.opacity</p:attrName>
                                        </p:attrNameLst>
                                      </p:cBhvr>
                                      <p:to>
                                        <p:strVal val="0.5"/>
                                      </p:to>
                                    </p:set>
                                    <p:animEffect filter="image" prLst="opacity: 0.5">
                                      <p:cBhvr rctx="IE">
                                        <p:cTn id="17" dur="indefinite"/>
                                        <p:tgtEl>
                                          <p:spTgt spid="5">
                                            <p:txEl>
                                              <p:pRg st="0" end="0"/>
                                            </p:txEl>
                                          </p:spTgt>
                                        </p:tgtEl>
                                      </p:cBhvr>
                                    </p:animEffect>
                                  </p:childTnLst>
                                </p:cTn>
                              </p:par>
                              <p:par>
                                <p:cTn id="18" presetID="9" presetClass="emph" presetSubtype="0" nodeType="withEffect">
                                  <p:stCondLst>
                                    <p:cond delay="0"/>
                                  </p:stCondLst>
                                  <p:childTnLst>
                                    <p:set>
                                      <p:cBhvr>
                                        <p:cTn id="19" dur="indefinite"/>
                                        <p:tgtEl>
                                          <p:spTgt spid="5">
                                            <p:txEl>
                                              <p:pRg st="1" end="1"/>
                                            </p:txEl>
                                          </p:spTgt>
                                        </p:tgtEl>
                                        <p:attrNameLst>
                                          <p:attrName>style.opacity</p:attrName>
                                        </p:attrNameLst>
                                      </p:cBhvr>
                                      <p:to>
                                        <p:strVal val="0.5"/>
                                      </p:to>
                                    </p:set>
                                    <p:animEffect filter="image" prLst="opacity: 0.5">
                                      <p:cBhvr rctx="IE">
                                        <p:cTn id="20" dur="indefinite"/>
                                        <p:tgtEl>
                                          <p:spTgt spid="5">
                                            <p:txEl>
                                              <p:pRg st="1" end="1"/>
                                            </p:txEl>
                                          </p:spTgt>
                                        </p:tgtEl>
                                      </p:cBhvr>
                                    </p:animEffect>
                                  </p:childTnLst>
                                </p:cTn>
                              </p:par>
                              <p:par>
                                <p:cTn id="21" presetID="9" presetClass="emph" presetSubtype="0" nodeType="withEffect">
                                  <p:stCondLst>
                                    <p:cond delay="0"/>
                                  </p:stCondLst>
                                  <p:childTnLst>
                                    <p:set>
                                      <p:cBhvr>
                                        <p:cTn id="22" dur="indefinite"/>
                                        <p:tgtEl>
                                          <p:spTgt spid="5">
                                            <p:txEl>
                                              <p:pRg st="2" end="2"/>
                                            </p:txEl>
                                          </p:spTgt>
                                        </p:tgtEl>
                                        <p:attrNameLst>
                                          <p:attrName>style.opacity</p:attrName>
                                        </p:attrNameLst>
                                      </p:cBhvr>
                                      <p:to>
                                        <p:strVal val="0.5"/>
                                      </p:to>
                                    </p:set>
                                    <p:animEffect filter="image" prLst="opacity: 0.5">
                                      <p:cBhvr rctx="IE">
                                        <p:cTn id="23" dur="indefinite"/>
                                        <p:tgtEl>
                                          <p:spTgt spid="5">
                                            <p:txEl>
                                              <p:pRg st="2" end="2"/>
                                            </p:txEl>
                                          </p:spTgt>
                                        </p:tgtEl>
                                      </p:cBhvr>
                                    </p:animEffect>
                                  </p:childTnLst>
                                </p:cTn>
                              </p:par>
                              <p:par>
                                <p:cTn id="24" presetID="9" presetClass="emph" presetSubtype="0" nodeType="withEffect">
                                  <p:stCondLst>
                                    <p:cond delay="0"/>
                                  </p:stCondLst>
                                  <p:childTnLst>
                                    <p:set>
                                      <p:cBhvr>
                                        <p:cTn id="25" dur="indefinite"/>
                                        <p:tgtEl>
                                          <p:spTgt spid="5">
                                            <p:txEl>
                                              <p:pRg st="3" end="3"/>
                                            </p:txEl>
                                          </p:spTgt>
                                        </p:tgtEl>
                                        <p:attrNameLst>
                                          <p:attrName>style.opacity</p:attrName>
                                        </p:attrNameLst>
                                      </p:cBhvr>
                                      <p:to>
                                        <p:strVal val="0.5"/>
                                      </p:to>
                                    </p:set>
                                    <p:animEffect filter="image" prLst="opacity: 0.5">
                                      <p:cBhvr rctx="IE">
                                        <p:cTn id="26" dur="indefinite"/>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427421"/>
            <a:ext cx="8453829" cy="853461"/>
          </a:xfrm>
        </p:spPr>
        <p:txBody>
          <a:bodyPr>
            <a:noAutofit/>
          </a:bodyPr>
          <a:lstStyle/>
          <a:p>
            <a:pPr>
              <a:defRPr/>
            </a:pPr>
            <a:r>
              <a:rPr lang="en-US" sz="3000" dirty="0"/>
              <a:t>Common IEEE Wi-Fi Standards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47</a:t>
            </a:fld>
            <a:endParaRPr lang="en-US" dirty="0"/>
          </a:p>
        </p:txBody>
      </p:sp>
      <p:sp>
        <p:nvSpPr>
          <p:cNvPr id="3" name="Rectangle 2">
            <a:extLst>
              <a:ext uri="{FF2B5EF4-FFF2-40B4-BE49-F238E27FC236}">
                <a16:creationId xmlns:a16="http://schemas.microsoft.com/office/drawing/2014/main" id="{3C25B113-1D14-46D1-BE30-7886EB385B5E}"/>
              </a:ext>
            </a:extLst>
          </p:cNvPr>
          <p:cNvSpPr/>
          <p:nvPr/>
        </p:nvSpPr>
        <p:spPr>
          <a:xfrm>
            <a:off x="453833" y="1458409"/>
            <a:ext cx="8242908" cy="4048801"/>
          </a:xfrm>
          <a:prstGeom prst="rect">
            <a:avLst/>
          </a:prstGeom>
        </p:spPr>
        <p:txBody>
          <a:bodyPr wrap="square">
            <a:spAutoFit/>
          </a:bodyPr>
          <a:lstStyle/>
          <a:p>
            <a:pPr marL="443438" indent="-342900" defTabSz="685800">
              <a:lnSpc>
                <a:spcPct val="90000"/>
              </a:lnSpc>
              <a:spcBef>
                <a:spcPct val="100000"/>
              </a:spcBef>
              <a:buClr>
                <a:schemeClr val="accent1">
                  <a:lumMod val="75000"/>
                </a:schemeClr>
              </a:buClr>
              <a:buSzPct val="100000"/>
              <a:buFont typeface="Calibri" pitchFamily="34" charset="0"/>
              <a:buChar char="•"/>
            </a:pPr>
            <a:r>
              <a:rPr lang="en-US" sz="2400" dirty="0"/>
              <a:t>802.11g</a:t>
            </a:r>
          </a:p>
          <a:p>
            <a:pPr marL="614888" lvl="1"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sz="2400" dirty="0"/>
              <a:t>Uses the same frequency as 802.11b</a:t>
            </a:r>
          </a:p>
          <a:p>
            <a:pPr marL="614888" lvl="1"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sz="2400" dirty="0"/>
              <a:t>Capable of speeds up to 54 Mbps</a:t>
            </a:r>
          </a:p>
          <a:p>
            <a:pPr marL="443438" indent="-342900" defTabSz="685800">
              <a:lnSpc>
                <a:spcPct val="90000"/>
              </a:lnSpc>
              <a:spcBef>
                <a:spcPct val="100000"/>
              </a:spcBef>
              <a:buClr>
                <a:schemeClr val="accent1">
                  <a:lumMod val="75000"/>
                </a:schemeClr>
              </a:buClr>
              <a:buSzPct val="100000"/>
              <a:buFont typeface="Calibri" pitchFamily="34" charset="0"/>
              <a:buChar char="•"/>
            </a:pPr>
            <a:r>
              <a:rPr lang="en-US" sz="2400" dirty="0"/>
              <a:t>802.11a</a:t>
            </a:r>
          </a:p>
          <a:p>
            <a:pPr marL="614888" lvl="1"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sz="2400" dirty="0"/>
              <a:t>Uses both 5 GHz frequency range</a:t>
            </a:r>
          </a:p>
          <a:p>
            <a:pPr marL="614888" lvl="1" indent="-342900" defTabSz="685800">
              <a:lnSpc>
                <a:spcPct val="90000"/>
              </a:lnSpc>
              <a:spcBef>
                <a:spcPct val="100000"/>
              </a:spcBef>
              <a:spcAft>
                <a:spcPts val="300"/>
              </a:spcAft>
              <a:buClr>
                <a:schemeClr val="accent1">
                  <a:lumMod val="75000"/>
                </a:schemeClr>
              </a:buClr>
              <a:buSzPct val="100000"/>
              <a:buFont typeface="Calibri" pitchFamily="34" charset="0"/>
              <a:buChar char="•"/>
            </a:pPr>
            <a:r>
              <a:rPr lang="en-US" sz="2400" dirty="0"/>
              <a:t>Capable of speeds up to 54 Mbps</a:t>
            </a:r>
          </a:p>
        </p:txBody>
      </p:sp>
    </p:spTree>
    <p:extLst>
      <p:ext uri="{BB962C8B-B14F-4D97-AF65-F5344CB8AC3E}">
        <p14:creationId xmlns:p14="http://schemas.microsoft.com/office/powerpoint/2010/main" val="37517218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mph" presetSubtype="0" nodeType="clickEffect">
                                  <p:stCondLst>
                                    <p:cond delay="0"/>
                                  </p:stCondLst>
                                  <p:childTnLst>
                                    <p:set>
                                      <p:cBhvr>
                                        <p:cTn id="14" dur="indefinite"/>
                                        <p:tgtEl>
                                          <p:spTgt spid="3">
                                            <p:txEl>
                                              <p:pRg st="0" end="0"/>
                                            </p:txEl>
                                          </p:spTgt>
                                        </p:tgtEl>
                                        <p:attrNameLst>
                                          <p:attrName>style.opacity</p:attrName>
                                        </p:attrNameLst>
                                      </p:cBhvr>
                                      <p:to>
                                        <p:strVal val="0.5"/>
                                      </p:to>
                                    </p:set>
                                    <p:animEffect filter="image" prLst="opacity: 0.5">
                                      <p:cBhvr rctx="IE">
                                        <p:cTn id="15" dur="indefinite"/>
                                        <p:tgtEl>
                                          <p:spTgt spid="3">
                                            <p:txEl>
                                              <p:pRg st="0" end="0"/>
                                            </p:txEl>
                                          </p:spTgt>
                                        </p:tgtEl>
                                      </p:cBhvr>
                                    </p:animEffect>
                                  </p:childTnLst>
                                </p:cTn>
                              </p:par>
                              <p:par>
                                <p:cTn id="16" presetID="9" presetClass="emph" presetSubtype="0" nodeType="withEffect">
                                  <p:stCondLst>
                                    <p:cond delay="0"/>
                                  </p:stCondLst>
                                  <p:childTnLst>
                                    <p:set>
                                      <p:cBhvr>
                                        <p:cTn id="17" dur="indefinite"/>
                                        <p:tgtEl>
                                          <p:spTgt spid="3">
                                            <p:txEl>
                                              <p:pRg st="1" end="1"/>
                                            </p:txEl>
                                          </p:spTgt>
                                        </p:tgtEl>
                                        <p:attrNameLst>
                                          <p:attrName>style.opacity</p:attrName>
                                        </p:attrNameLst>
                                      </p:cBhvr>
                                      <p:to>
                                        <p:strVal val="0.5"/>
                                      </p:to>
                                    </p:set>
                                    <p:animEffect filter="image" prLst="opacity: 0.5">
                                      <p:cBhvr rctx="IE">
                                        <p:cTn id="18" dur="indefinite"/>
                                        <p:tgtEl>
                                          <p:spTgt spid="3">
                                            <p:txEl>
                                              <p:pRg st="1" end="1"/>
                                            </p:txEl>
                                          </p:spTgt>
                                        </p:tgtEl>
                                      </p:cBhvr>
                                    </p:animEffect>
                                  </p:childTnLst>
                                </p:cTn>
                              </p:par>
                              <p:par>
                                <p:cTn id="19" presetID="9" presetClass="emph" presetSubtype="0" nodeType="withEffect">
                                  <p:stCondLst>
                                    <p:cond delay="0"/>
                                  </p:stCondLst>
                                  <p:childTnLst>
                                    <p:set>
                                      <p:cBhvr>
                                        <p:cTn id="20" dur="indefinite"/>
                                        <p:tgtEl>
                                          <p:spTgt spid="3">
                                            <p:txEl>
                                              <p:pRg st="2" end="2"/>
                                            </p:txEl>
                                          </p:spTgt>
                                        </p:tgtEl>
                                        <p:attrNameLst>
                                          <p:attrName>style.opacity</p:attrName>
                                        </p:attrNameLst>
                                      </p:cBhvr>
                                      <p:to>
                                        <p:strVal val="0.5"/>
                                      </p:to>
                                    </p:set>
                                    <p:animEffect filter="image" prLst="opacity: 0.5">
                                      <p:cBhvr rctx="IE">
                                        <p:cTn id="21" dur="indefinite"/>
                                        <p:tgtEl>
                                          <p:spTgt spid="3">
                                            <p:txEl>
                                              <p:pRg st="2" end="2"/>
                                            </p:txEl>
                                          </p:spTgt>
                                        </p:tgtEl>
                                      </p:cBhvr>
                                    </p:animEffect>
                                  </p:childTnLst>
                                </p:cTn>
                              </p:par>
                              <p:par>
                                <p:cTn id="22" presetID="1"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9" presetClass="emph" presetSubtype="0" nodeType="clickEffect">
                                  <p:stCondLst>
                                    <p:cond delay="0"/>
                                  </p:stCondLst>
                                  <p:childTnLst>
                                    <p:set>
                                      <p:cBhvr>
                                        <p:cTn id="31" dur="indefinite"/>
                                        <p:tgtEl>
                                          <p:spTgt spid="3">
                                            <p:txEl>
                                              <p:pRg st="3" end="3"/>
                                            </p:txEl>
                                          </p:spTgt>
                                        </p:tgtEl>
                                        <p:attrNameLst>
                                          <p:attrName>style.opacity</p:attrName>
                                        </p:attrNameLst>
                                      </p:cBhvr>
                                      <p:to>
                                        <p:strVal val="0.5"/>
                                      </p:to>
                                    </p:set>
                                    <p:animEffect filter="image" prLst="opacity: 0.5">
                                      <p:cBhvr rctx="IE">
                                        <p:cTn id="32" dur="indefinite"/>
                                        <p:tgtEl>
                                          <p:spTgt spid="3">
                                            <p:txEl>
                                              <p:pRg st="3" end="3"/>
                                            </p:txEl>
                                          </p:spTgt>
                                        </p:tgtEl>
                                      </p:cBhvr>
                                    </p:animEffect>
                                  </p:childTnLst>
                                </p:cTn>
                              </p:par>
                              <p:par>
                                <p:cTn id="33" presetID="9" presetClass="emph" presetSubtype="0" nodeType="withEffect">
                                  <p:stCondLst>
                                    <p:cond delay="0"/>
                                  </p:stCondLst>
                                  <p:childTnLst>
                                    <p:set>
                                      <p:cBhvr>
                                        <p:cTn id="34" dur="indefinite"/>
                                        <p:tgtEl>
                                          <p:spTgt spid="3">
                                            <p:txEl>
                                              <p:pRg st="4" end="4"/>
                                            </p:txEl>
                                          </p:spTgt>
                                        </p:tgtEl>
                                        <p:attrNameLst>
                                          <p:attrName>style.opacity</p:attrName>
                                        </p:attrNameLst>
                                      </p:cBhvr>
                                      <p:to>
                                        <p:strVal val="0.5"/>
                                      </p:to>
                                    </p:set>
                                    <p:animEffect filter="image" prLst="opacity: 0.5">
                                      <p:cBhvr rctx="IE">
                                        <p:cTn id="35" dur="indefinite"/>
                                        <p:tgtEl>
                                          <p:spTgt spid="3">
                                            <p:txEl>
                                              <p:pRg st="4" end="4"/>
                                            </p:txEl>
                                          </p:spTgt>
                                        </p:tgtEl>
                                      </p:cBhvr>
                                    </p:animEffect>
                                  </p:childTnLst>
                                </p:cTn>
                              </p:par>
                              <p:par>
                                <p:cTn id="36" presetID="9" presetClass="emph" presetSubtype="0" nodeType="withEffect">
                                  <p:stCondLst>
                                    <p:cond delay="0"/>
                                  </p:stCondLst>
                                  <p:childTnLst>
                                    <p:set>
                                      <p:cBhvr>
                                        <p:cTn id="37" dur="indefinite"/>
                                        <p:tgtEl>
                                          <p:spTgt spid="3">
                                            <p:txEl>
                                              <p:pRg st="5" end="5"/>
                                            </p:txEl>
                                          </p:spTgt>
                                        </p:tgtEl>
                                        <p:attrNameLst>
                                          <p:attrName>style.opacity</p:attrName>
                                        </p:attrNameLst>
                                      </p:cBhvr>
                                      <p:to>
                                        <p:strVal val="0.5"/>
                                      </p:to>
                                    </p:set>
                                    <p:animEffect filter="image" prLst="opacity: 0.5">
                                      <p:cBhvr rctx="IE">
                                        <p:cTn id="38" dur="indefinite"/>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427421"/>
            <a:ext cx="8453829" cy="853461"/>
          </a:xfrm>
        </p:spPr>
        <p:txBody>
          <a:bodyPr>
            <a:noAutofit/>
          </a:bodyPr>
          <a:lstStyle/>
          <a:p>
            <a:pPr>
              <a:defRPr/>
            </a:pPr>
            <a:r>
              <a:rPr lang="en-US" sz="3000" dirty="0"/>
              <a:t>Common IEEE Wi-Fi Standards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48</a:t>
            </a:fld>
            <a:endParaRPr lang="en-US" dirty="0"/>
          </a:p>
        </p:txBody>
      </p:sp>
      <p:sp>
        <p:nvSpPr>
          <p:cNvPr id="3" name="Rectangle 2">
            <a:extLst>
              <a:ext uri="{FF2B5EF4-FFF2-40B4-BE49-F238E27FC236}">
                <a16:creationId xmlns:a16="http://schemas.microsoft.com/office/drawing/2014/main" id="{3C25B113-1D14-46D1-BE30-7886EB385B5E}"/>
              </a:ext>
            </a:extLst>
          </p:cNvPr>
          <p:cNvSpPr/>
          <p:nvPr/>
        </p:nvSpPr>
        <p:spPr>
          <a:xfrm>
            <a:off x="453833" y="1458409"/>
            <a:ext cx="8242908" cy="1458861"/>
          </a:xfrm>
          <a:prstGeom prst="rect">
            <a:avLst/>
          </a:prstGeom>
        </p:spPr>
        <p:txBody>
          <a:bodyPr wrap="square">
            <a:spAutoFit/>
          </a:bodyPr>
          <a:lstStyle/>
          <a:p>
            <a:pPr marL="443438" indent="-342900" defTabSz="685800">
              <a:lnSpc>
                <a:spcPct val="90000"/>
              </a:lnSpc>
              <a:spcBef>
                <a:spcPct val="100000"/>
              </a:spcBef>
              <a:buClr>
                <a:schemeClr val="accent1">
                  <a:lumMod val="75000"/>
                </a:schemeClr>
              </a:buClr>
              <a:buSzPct val="100000"/>
              <a:buFont typeface="Calibri" pitchFamily="34" charset="0"/>
              <a:buChar char="•"/>
            </a:pPr>
            <a:r>
              <a:rPr lang="en-US" sz="2400" dirty="0"/>
              <a:t>802.1x</a:t>
            </a:r>
          </a:p>
          <a:p>
            <a:pPr marL="900638" lvl="1" indent="-342900" defTabSz="685800">
              <a:lnSpc>
                <a:spcPct val="90000"/>
              </a:lnSpc>
              <a:spcBef>
                <a:spcPct val="100000"/>
              </a:spcBef>
              <a:buClr>
                <a:schemeClr val="accent1">
                  <a:lumMod val="75000"/>
                </a:schemeClr>
              </a:buClr>
              <a:buSzPct val="100000"/>
              <a:buFont typeface="Calibri" pitchFamily="34" charset="0"/>
              <a:buChar char="•"/>
            </a:pPr>
            <a:r>
              <a:rPr lang="en-US" sz="2400" dirty="0"/>
              <a:t>Holding category for standards in development but not yet approved by IEEE</a:t>
            </a:r>
          </a:p>
        </p:txBody>
      </p:sp>
    </p:spTree>
    <p:extLst>
      <p:ext uri="{BB962C8B-B14F-4D97-AF65-F5344CB8AC3E}">
        <p14:creationId xmlns:p14="http://schemas.microsoft.com/office/powerpoint/2010/main" val="127326693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84551"/>
            <a:ext cx="8453829" cy="853461"/>
          </a:xfrm>
        </p:spPr>
        <p:txBody>
          <a:bodyPr>
            <a:noAutofit/>
          </a:bodyPr>
          <a:lstStyle/>
          <a:p>
            <a:pPr>
              <a:defRPr/>
            </a:pPr>
            <a:r>
              <a:rPr lang="en-US" dirty="0"/>
              <a:t>Wi-Fi Numbers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49</a:t>
            </a:fld>
            <a:endParaRPr lang="en-US" dirty="0"/>
          </a:p>
        </p:txBody>
      </p:sp>
      <p:sp>
        <p:nvSpPr>
          <p:cNvPr id="4" name="Content Placeholder 3">
            <a:extLst>
              <a:ext uri="{FF2B5EF4-FFF2-40B4-BE49-F238E27FC236}">
                <a16:creationId xmlns:a16="http://schemas.microsoft.com/office/drawing/2014/main" id="{B893FCBA-4B34-4EC8-B107-BA11FB0555D0}"/>
              </a:ext>
            </a:extLst>
          </p:cNvPr>
          <p:cNvSpPr>
            <a:spLocks noGrp="1"/>
          </p:cNvSpPr>
          <p:nvPr>
            <p:ph idx="1"/>
          </p:nvPr>
        </p:nvSpPr>
        <p:spPr>
          <a:xfrm>
            <a:off x="457200" y="1461599"/>
            <a:ext cx="8229600" cy="4888867"/>
          </a:xfrm>
        </p:spPr>
        <p:txBody>
          <a:bodyPr/>
          <a:lstStyle/>
          <a:p>
            <a:r>
              <a:rPr lang="en-US" dirty="0"/>
              <a:t>  Wi-Fi 1 – 1997</a:t>
            </a:r>
          </a:p>
          <a:p>
            <a:pPr lvl="1"/>
            <a:r>
              <a:rPr lang="en-US" sz="2400" dirty="0"/>
              <a:t>  Assigned to 802.11</a:t>
            </a:r>
          </a:p>
          <a:p>
            <a:pPr lvl="2"/>
            <a:r>
              <a:rPr lang="en-US" sz="2400" dirty="0"/>
              <a:t>  Up to 2 Mbps</a:t>
            </a:r>
          </a:p>
          <a:p>
            <a:pPr lvl="2"/>
            <a:r>
              <a:rPr lang="en-US" sz="2400" dirty="0"/>
              <a:t>  Use 2.4 GHz frequency range</a:t>
            </a:r>
          </a:p>
          <a:p>
            <a:pPr lvl="1"/>
            <a:r>
              <a:rPr lang="en-US" sz="2400" dirty="0"/>
              <a:t>  Specified 3 physical layer technologies to reduce interference:</a:t>
            </a:r>
          </a:p>
          <a:p>
            <a:pPr lvl="2"/>
            <a:r>
              <a:rPr lang="en-US" sz="2400" dirty="0"/>
              <a:t>  Direct-Sequence Spread Spectrum (DSSS)</a:t>
            </a:r>
          </a:p>
          <a:p>
            <a:pPr lvl="2"/>
            <a:r>
              <a:rPr lang="en-US" sz="2400" dirty="0"/>
              <a:t>  Frequency-Hopping Spread Spectrum (FHSS)</a:t>
            </a:r>
          </a:p>
          <a:p>
            <a:pPr lvl="2"/>
            <a:r>
              <a:rPr lang="en-US" sz="2400" dirty="0"/>
              <a:t>  Diffuse infrared</a:t>
            </a:r>
          </a:p>
        </p:txBody>
      </p:sp>
    </p:spTree>
    <p:extLst>
      <p:ext uri="{BB962C8B-B14F-4D97-AF65-F5344CB8AC3E}">
        <p14:creationId xmlns:p14="http://schemas.microsoft.com/office/powerpoint/2010/main" val="17943469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mph" presetSubtype="0" nodeType="clickEffect">
                                  <p:stCondLst>
                                    <p:cond delay="0"/>
                                  </p:stCondLst>
                                  <p:childTnLst>
                                    <p:set>
                                      <p:cBhvr>
                                        <p:cTn id="24" dur="indefinite"/>
                                        <p:tgtEl>
                                          <p:spTgt spid="4">
                                            <p:txEl>
                                              <p:pRg st="0" end="0"/>
                                            </p:txEl>
                                          </p:spTgt>
                                        </p:tgtEl>
                                        <p:attrNameLst>
                                          <p:attrName>style.opacity</p:attrName>
                                        </p:attrNameLst>
                                      </p:cBhvr>
                                      <p:to>
                                        <p:strVal val="0.5"/>
                                      </p:to>
                                    </p:set>
                                    <p:animEffect filter="image" prLst="opacity: 0.5">
                                      <p:cBhvr rctx="IE">
                                        <p:cTn id="25" dur="indefinite"/>
                                        <p:tgtEl>
                                          <p:spTgt spid="4">
                                            <p:txEl>
                                              <p:pRg st="0" end="0"/>
                                            </p:txEl>
                                          </p:spTgt>
                                        </p:tgtEl>
                                      </p:cBhvr>
                                    </p:animEffect>
                                  </p:childTnLst>
                                </p:cTn>
                              </p:par>
                              <p:par>
                                <p:cTn id="26" presetID="9" presetClass="emph" presetSubtype="0" nodeType="withEffect">
                                  <p:stCondLst>
                                    <p:cond delay="0"/>
                                  </p:stCondLst>
                                  <p:childTnLst>
                                    <p:set>
                                      <p:cBhvr>
                                        <p:cTn id="27" dur="indefinite"/>
                                        <p:tgtEl>
                                          <p:spTgt spid="4">
                                            <p:txEl>
                                              <p:pRg st="1" end="1"/>
                                            </p:txEl>
                                          </p:spTgt>
                                        </p:tgtEl>
                                        <p:attrNameLst>
                                          <p:attrName>style.opacity</p:attrName>
                                        </p:attrNameLst>
                                      </p:cBhvr>
                                      <p:to>
                                        <p:strVal val="0.5"/>
                                      </p:to>
                                    </p:set>
                                    <p:animEffect filter="image" prLst="opacity: 0.5">
                                      <p:cBhvr rctx="IE">
                                        <p:cTn id="28" dur="indefinite"/>
                                        <p:tgtEl>
                                          <p:spTgt spid="4">
                                            <p:txEl>
                                              <p:pRg st="1" end="1"/>
                                            </p:txEl>
                                          </p:spTgt>
                                        </p:tgtEl>
                                      </p:cBhvr>
                                    </p:animEffect>
                                  </p:childTnLst>
                                </p:cTn>
                              </p:par>
                              <p:par>
                                <p:cTn id="29" presetID="9" presetClass="emph" presetSubtype="0" nodeType="withEffect">
                                  <p:stCondLst>
                                    <p:cond delay="0"/>
                                  </p:stCondLst>
                                  <p:childTnLst>
                                    <p:set>
                                      <p:cBhvr>
                                        <p:cTn id="30" dur="indefinite"/>
                                        <p:tgtEl>
                                          <p:spTgt spid="4">
                                            <p:txEl>
                                              <p:pRg st="2" end="2"/>
                                            </p:txEl>
                                          </p:spTgt>
                                        </p:tgtEl>
                                        <p:attrNameLst>
                                          <p:attrName>style.opacity</p:attrName>
                                        </p:attrNameLst>
                                      </p:cBhvr>
                                      <p:to>
                                        <p:strVal val="0.5"/>
                                      </p:to>
                                    </p:set>
                                    <p:animEffect filter="image" prLst="opacity: 0.5">
                                      <p:cBhvr rctx="IE">
                                        <p:cTn id="31" dur="indefinite"/>
                                        <p:tgtEl>
                                          <p:spTgt spid="4">
                                            <p:txEl>
                                              <p:pRg st="2" end="2"/>
                                            </p:txEl>
                                          </p:spTgt>
                                        </p:tgtEl>
                                      </p:cBhvr>
                                    </p:animEffect>
                                  </p:childTnLst>
                                </p:cTn>
                              </p:par>
                              <p:par>
                                <p:cTn id="32" presetID="9" presetClass="emph" presetSubtype="0" nodeType="withEffect">
                                  <p:stCondLst>
                                    <p:cond delay="0"/>
                                  </p:stCondLst>
                                  <p:childTnLst>
                                    <p:set>
                                      <p:cBhvr>
                                        <p:cTn id="33" dur="indefinite"/>
                                        <p:tgtEl>
                                          <p:spTgt spid="4">
                                            <p:txEl>
                                              <p:pRg st="3" end="3"/>
                                            </p:txEl>
                                          </p:spTgt>
                                        </p:tgtEl>
                                        <p:attrNameLst>
                                          <p:attrName>style.opacity</p:attrName>
                                        </p:attrNameLst>
                                      </p:cBhvr>
                                      <p:to>
                                        <p:strVal val="0.5"/>
                                      </p:to>
                                    </p:set>
                                    <p:animEffect filter="image" prLst="opacity: 0.5">
                                      <p:cBhvr rctx="IE">
                                        <p:cTn id="34" dur="indefinite"/>
                                        <p:tgtEl>
                                          <p:spTgt spid="4">
                                            <p:txEl>
                                              <p:pRg st="3" end="3"/>
                                            </p:txEl>
                                          </p:spTgt>
                                        </p:tgtEl>
                                      </p:cBhvr>
                                    </p:animEffect>
                                  </p:childTnLst>
                                </p:cTn>
                              </p:par>
                              <p:par>
                                <p:cTn id="35" presetID="9" presetClass="emph" presetSubtype="0" nodeType="withEffect">
                                  <p:stCondLst>
                                    <p:cond delay="0"/>
                                  </p:stCondLst>
                                  <p:childTnLst>
                                    <p:set>
                                      <p:cBhvr>
                                        <p:cTn id="36" dur="indefinite"/>
                                        <p:tgtEl>
                                          <p:spTgt spid="4">
                                            <p:txEl>
                                              <p:pRg st="4" end="4"/>
                                            </p:txEl>
                                          </p:spTgt>
                                        </p:tgtEl>
                                        <p:attrNameLst>
                                          <p:attrName>style.opacity</p:attrName>
                                        </p:attrNameLst>
                                      </p:cBhvr>
                                      <p:to>
                                        <p:strVal val="0.5"/>
                                      </p:to>
                                    </p:set>
                                    <p:animEffect filter="image" prLst="opacity: 0.5">
                                      <p:cBhvr rctx="IE">
                                        <p:cTn id="37" dur="indefinite"/>
                                        <p:tgtEl>
                                          <p:spTgt spid="4">
                                            <p:txEl>
                                              <p:pRg st="4" end="4"/>
                                            </p:txEl>
                                          </p:spTgt>
                                        </p:tgtEl>
                                      </p:cBhvr>
                                    </p:animEffect>
                                  </p:childTnLst>
                                </p:cTn>
                              </p:par>
                              <p:par>
                                <p:cTn id="38" presetID="9" presetClass="emph" presetSubtype="0" nodeType="withEffect">
                                  <p:stCondLst>
                                    <p:cond delay="0"/>
                                  </p:stCondLst>
                                  <p:childTnLst>
                                    <p:set>
                                      <p:cBhvr>
                                        <p:cTn id="39" dur="indefinite"/>
                                        <p:tgtEl>
                                          <p:spTgt spid="4">
                                            <p:txEl>
                                              <p:pRg st="5" end="5"/>
                                            </p:txEl>
                                          </p:spTgt>
                                        </p:tgtEl>
                                        <p:attrNameLst>
                                          <p:attrName>style.opacity</p:attrName>
                                        </p:attrNameLst>
                                      </p:cBhvr>
                                      <p:to>
                                        <p:strVal val="0.5"/>
                                      </p:to>
                                    </p:set>
                                    <p:animEffect filter="image" prLst="opacity: 0.5">
                                      <p:cBhvr rctx="IE">
                                        <p:cTn id="40" dur="indefinite"/>
                                        <p:tgtEl>
                                          <p:spTgt spid="4">
                                            <p:txEl>
                                              <p:pRg st="5" end="5"/>
                                            </p:txEl>
                                          </p:spTgt>
                                        </p:tgtEl>
                                      </p:cBhvr>
                                    </p:animEffect>
                                  </p:childTnLst>
                                </p:cTn>
                              </p:par>
                              <p:par>
                                <p:cTn id="41" presetID="9" presetClass="emph" presetSubtype="0" nodeType="withEffect">
                                  <p:stCondLst>
                                    <p:cond delay="0"/>
                                  </p:stCondLst>
                                  <p:childTnLst>
                                    <p:set>
                                      <p:cBhvr>
                                        <p:cTn id="42" dur="indefinite"/>
                                        <p:tgtEl>
                                          <p:spTgt spid="4">
                                            <p:txEl>
                                              <p:pRg st="6" end="6"/>
                                            </p:txEl>
                                          </p:spTgt>
                                        </p:tgtEl>
                                        <p:attrNameLst>
                                          <p:attrName>style.opacity</p:attrName>
                                        </p:attrNameLst>
                                      </p:cBhvr>
                                      <p:to>
                                        <p:strVal val="0.5"/>
                                      </p:to>
                                    </p:set>
                                    <p:animEffect filter="image" prLst="opacity: 0.5">
                                      <p:cBhvr rctx="IE">
                                        <p:cTn id="43" dur="indefinite"/>
                                        <p:tgtEl>
                                          <p:spTgt spid="4">
                                            <p:txEl>
                                              <p:pRg st="6" end="6"/>
                                            </p:txEl>
                                          </p:spTgt>
                                        </p:tgtEl>
                                      </p:cBhvr>
                                    </p:animEffect>
                                  </p:childTnLst>
                                </p:cTn>
                              </p:par>
                              <p:par>
                                <p:cTn id="44" presetID="9" presetClass="emph" presetSubtype="0" nodeType="withEffect">
                                  <p:stCondLst>
                                    <p:cond delay="0"/>
                                  </p:stCondLst>
                                  <p:childTnLst>
                                    <p:set>
                                      <p:cBhvr>
                                        <p:cTn id="45" dur="indefinite"/>
                                        <p:tgtEl>
                                          <p:spTgt spid="4">
                                            <p:txEl>
                                              <p:pRg st="7" end="7"/>
                                            </p:txEl>
                                          </p:spTgt>
                                        </p:tgtEl>
                                        <p:attrNameLst>
                                          <p:attrName>style.opacity</p:attrName>
                                        </p:attrNameLst>
                                      </p:cBhvr>
                                      <p:to>
                                        <p:strVal val="0.5"/>
                                      </p:to>
                                    </p:set>
                                    <p:animEffect filter="image" prLst="opacity: 0.5">
                                      <p:cBhvr rctx="IE">
                                        <p:cTn id="46" dur="indefinite"/>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20933" y="561540"/>
            <a:ext cx="8115300" cy="685800"/>
          </a:xfrm>
        </p:spPr>
        <p:txBody>
          <a:bodyPr>
            <a:normAutofit/>
          </a:bodyPr>
          <a:lstStyle/>
          <a:p>
            <a:pPr>
              <a:defRPr/>
            </a:pPr>
            <a:r>
              <a:rPr lang="en-US" dirty="0"/>
              <a:t>History of Wireless Networks</a:t>
            </a:r>
          </a:p>
        </p:txBody>
      </p:sp>
      <p:sp>
        <p:nvSpPr>
          <p:cNvPr id="52226" name="Rectangle 3"/>
          <p:cNvSpPr>
            <a:spLocks noGrp="1" noChangeArrowheads="1"/>
          </p:cNvSpPr>
          <p:nvPr>
            <p:ph idx="1"/>
          </p:nvPr>
        </p:nvSpPr>
        <p:spPr>
          <a:xfrm>
            <a:off x="393700" y="1457406"/>
            <a:ext cx="8178800" cy="1591810"/>
          </a:xfrm>
        </p:spPr>
        <p:txBody>
          <a:bodyPr>
            <a:noAutofit/>
          </a:bodyPr>
          <a:lstStyle/>
          <a:p>
            <a:pPr marL="443438" indent="-342900">
              <a:spcBef>
                <a:spcPct val="100000"/>
              </a:spcBef>
            </a:pPr>
            <a:r>
              <a:rPr lang="en-US" dirty="0"/>
              <a:t>1896: Invention of the wireless telegraph</a:t>
            </a:r>
          </a:p>
          <a:p>
            <a:pPr marL="443438" indent="-342900">
              <a:spcBef>
                <a:spcPct val="100000"/>
              </a:spcBef>
            </a:pPr>
            <a:r>
              <a:rPr lang="en-US" dirty="0"/>
              <a:t>1946: First commercial telephone service</a:t>
            </a:r>
          </a:p>
          <a:p>
            <a:pPr marL="443438" indent="-342900">
              <a:spcBef>
                <a:spcPct val="100000"/>
              </a:spcBef>
            </a:pPr>
            <a:r>
              <a:rPr lang="en-US" dirty="0"/>
              <a:t>1947: Invention of the transistor</a:t>
            </a:r>
          </a:p>
          <a:p>
            <a:pPr marL="443438" indent="-342900">
              <a:spcBef>
                <a:spcPct val="100000"/>
              </a:spcBef>
            </a:pPr>
            <a:r>
              <a:rPr lang="en-US" dirty="0"/>
              <a:t>1962: First communications satellite</a:t>
            </a:r>
          </a:p>
          <a:p>
            <a:pPr marL="443438" indent="-342900">
              <a:spcBef>
                <a:spcPct val="100000"/>
              </a:spcBef>
            </a:pPr>
            <a:r>
              <a:rPr lang="en-US" dirty="0"/>
              <a:t>1968: Development of ARPANET</a:t>
            </a:r>
          </a:p>
          <a:p>
            <a:pPr marL="443438" indent="-342900">
              <a:spcBef>
                <a:spcPct val="100000"/>
              </a:spcBef>
            </a:pPr>
            <a:r>
              <a:rPr lang="en-US" dirty="0"/>
              <a:t>1971: Development of ALOHAnet</a:t>
            </a:r>
          </a:p>
          <a:p>
            <a:pPr marL="443438" indent="-342900">
              <a:spcBef>
                <a:spcPct val="100000"/>
              </a:spcBef>
            </a:pPr>
            <a:r>
              <a:rPr lang="en-US" dirty="0"/>
              <a:t>1979: First commercial automated cellular network (1G)</a:t>
            </a:r>
          </a:p>
        </p:txBody>
      </p:sp>
      <p:sp>
        <p:nvSpPr>
          <p:cNvPr id="3" name="Slide Number Placeholder 2">
            <a:extLst>
              <a:ext uri="{FF2B5EF4-FFF2-40B4-BE49-F238E27FC236}">
                <a16:creationId xmlns:a16="http://schemas.microsoft.com/office/drawing/2014/main" id="{A676EAEE-E327-45B8-99B3-9E74DCA0F8A0}"/>
              </a:ext>
            </a:extLst>
          </p:cNvPr>
          <p:cNvSpPr>
            <a:spLocks noGrp="1"/>
          </p:cNvSpPr>
          <p:nvPr>
            <p:ph type="sldNum" sz="quarter" idx="4"/>
          </p:nvPr>
        </p:nvSpPr>
        <p:spPr/>
        <p:txBody>
          <a:bodyPr/>
          <a:lstStyle/>
          <a:p>
            <a:pPr algn="r"/>
            <a:fld id="{0CDAF86A-BBE2-47FA-92AD-6A19C7AEBEFA}" type="slidenum">
              <a:rPr lang="en-US" smtClean="0"/>
              <a:pPr algn="r"/>
              <a:t>5</a:t>
            </a:fld>
            <a:endParaRPr lang="en-US" dirty="0"/>
          </a:p>
        </p:txBody>
      </p:sp>
      <p:pic>
        <p:nvPicPr>
          <p:cNvPr id="4" name="Picture 3" descr="A person wearing a suit and tie&#10;&#10;Description automatically generated">
            <a:extLst>
              <a:ext uri="{FF2B5EF4-FFF2-40B4-BE49-F238E27FC236}">
                <a16:creationId xmlns:a16="http://schemas.microsoft.com/office/drawing/2014/main" id="{8E9A5167-CF74-4C6E-8333-B96515A693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7433" y="1870125"/>
            <a:ext cx="2262158" cy="3161094"/>
          </a:xfrm>
          <a:prstGeom prst="rect">
            <a:avLst/>
          </a:prstGeom>
          <a:ln w="57150">
            <a:solidFill>
              <a:schemeClr val="accent2">
                <a:lumMod val="75000"/>
              </a:schemeClr>
            </a:solidFill>
          </a:ln>
        </p:spPr>
      </p:pic>
      <p:sp>
        <p:nvSpPr>
          <p:cNvPr id="5" name="Rectangle 4">
            <a:extLst>
              <a:ext uri="{FF2B5EF4-FFF2-40B4-BE49-F238E27FC236}">
                <a16:creationId xmlns:a16="http://schemas.microsoft.com/office/drawing/2014/main" id="{5B708240-712B-4E16-B693-906D4BD47780}"/>
              </a:ext>
            </a:extLst>
          </p:cNvPr>
          <p:cNvSpPr/>
          <p:nvPr/>
        </p:nvSpPr>
        <p:spPr>
          <a:xfrm>
            <a:off x="5345262" y="5085004"/>
            <a:ext cx="3350504" cy="461665"/>
          </a:xfrm>
          <a:prstGeom prst="rect">
            <a:avLst/>
          </a:prstGeom>
        </p:spPr>
        <p:txBody>
          <a:bodyPr wrap="square">
            <a:spAutoFit/>
          </a:bodyPr>
          <a:lstStyle/>
          <a:p>
            <a:pPr algn="ctr"/>
            <a:r>
              <a:rPr lang="en-US" sz="1200" b="1" i="1" dirty="0"/>
              <a:t>Guglielmo Marconi </a:t>
            </a:r>
            <a:r>
              <a:rPr lang="en-US" sz="1200" i="1" dirty="0"/>
              <a:t>(retrieved from Library of Congress)</a:t>
            </a:r>
          </a:p>
        </p:txBody>
      </p:sp>
    </p:spTree>
    <p:extLst>
      <p:ext uri="{BB962C8B-B14F-4D97-AF65-F5344CB8AC3E}">
        <p14:creationId xmlns:p14="http://schemas.microsoft.com/office/powerpoint/2010/main" val="2476631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22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22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2226">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2226">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2226">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222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84551"/>
            <a:ext cx="8453829" cy="853461"/>
          </a:xfrm>
        </p:spPr>
        <p:txBody>
          <a:bodyPr>
            <a:noAutofit/>
          </a:bodyPr>
          <a:lstStyle/>
          <a:p>
            <a:pPr>
              <a:defRPr/>
            </a:pPr>
            <a:r>
              <a:rPr lang="en-US" dirty="0"/>
              <a:t>Wi-Fi Numbers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50</a:t>
            </a:fld>
            <a:endParaRPr lang="en-US" dirty="0"/>
          </a:p>
        </p:txBody>
      </p:sp>
      <p:sp>
        <p:nvSpPr>
          <p:cNvPr id="4" name="Content Placeholder 3">
            <a:extLst>
              <a:ext uri="{FF2B5EF4-FFF2-40B4-BE49-F238E27FC236}">
                <a16:creationId xmlns:a16="http://schemas.microsoft.com/office/drawing/2014/main" id="{B893FCBA-4B34-4EC8-B107-BA11FB0555D0}"/>
              </a:ext>
            </a:extLst>
          </p:cNvPr>
          <p:cNvSpPr>
            <a:spLocks noGrp="1"/>
          </p:cNvSpPr>
          <p:nvPr>
            <p:ph idx="1"/>
          </p:nvPr>
        </p:nvSpPr>
        <p:spPr>
          <a:xfrm>
            <a:off x="457200" y="1461599"/>
            <a:ext cx="8229600" cy="4888867"/>
          </a:xfrm>
        </p:spPr>
        <p:txBody>
          <a:bodyPr/>
          <a:lstStyle/>
          <a:p>
            <a:r>
              <a:rPr lang="en-US" dirty="0"/>
              <a:t>Wi-Fi 2 – 1999</a:t>
            </a:r>
          </a:p>
          <a:p>
            <a:pPr lvl="1"/>
            <a:r>
              <a:rPr lang="en-US" sz="2400" dirty="0"/>
              <a:t>  Assigned to 802.11b</a:t>
            </a:r>
          </a:p>
          <a:p>
            <a:pPr lvl="2"/>
            <a:r>
              <a:rPr lang="en-US" sz="2400" dirty="0"/>
              <a:t>  Up to 11 Mbps</a:t>
            </a:r>
          </a:p>
          <a:p>
            <a:pPr lvl="2"/>
            <a:r>
              <a:rPr lang="en-US" sz="2400" dirty="0"/>
              <a:t>  Use 2.4 GHz</a:t>
            </a:r>
          </a:p>
          <a:p>
            <a:r>
              <a:rPr lang="en-US" dirty="0"/>
              <a:t>Wi-Fi 3 – 1999</a:t>
            </a:r>
          </a:p>
          <a:p>
            <a:pPr lvl="1"/>
            <a:r>
              <a:rPr lang="en-US" sz="2400" dirty="0"/>
              <a:t>  Assigned to 802.11a</a:t>
            </a:r>
          </a:p>
          <a:p>
            <a:pPr lvl="2"/>
            <a:r>
              <a:rPr lang="en-US" sz="2400" dirty="0"/>
              <a:t>  Up to 54 Mbps</a:t>
            </a:r>
          </a:p>
          <a:p>
            <a:pPr lvl="2"/>
            <a:r>
              <a:rPr lang="en-US" sz="2400" dirty="0"/>
              <a:t>  Use 5 GHz – new band reduces interference &amp; range</a:t>
            </a:r>
          </a:p>
          <a:p>
            <a:pPr lvl="1"/>
            <a:r>
              <a:rPr lang="en-US" sz="2400" dirty="0"/>
              <a:t>  Introduced Orthogonal Frequency-Division Multiplexing (OFDM)</a:t>
            </a:r>
          </a:p>
          <a:p>
            <a:pPr lvl="2"/>
            <a:r>
              <a:rPr lang="en-US" sz="2400" dirty="0"/>
              <a:t>  Allowed many signals over one medium simultaneously</a:t>
            </a:r>
          </a:p>
        </p:txBody>
      </p:sp>
    </p:spTree>
    <p:extLst>
      <p:ext uri="{BB962C8B-B14F-4D97-AF65-F5344CB8AC3E}">
        <p14:creationId xmlns:p14="http://schemas.microsoft.com/office/powerpoint/2010/main" val="231405296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84551"/>
            <a:ext cx="8453829" cy="853461"/>
          </a:xfrm>
        </p:spPr>
        <p:txBody>
          <a:bodyPr>
            <a:noAutofit/>
          </a:bodyPr>
          <a:lstStyle/>
          <a:p>
            <a:pPr>
              <a:defRPr/>
            </a:pPr>
            <a:r>
              <a:rPr lang="en-US" dirty="0"/>
              <a:t>Wi-Fi Numbers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51</a:t>
            </a:fld>
            <a:endParaRPr lang="en-US" dirty="0"/>
          </a:p>
        </p:txBody>
      </p:sp>
      <p:sp>
        <p:nvSpPr>
          <p:cNvPr id="4" name="Content Placeholder 3">
            <a:extLst>
              <a:ext uri="{FF2B5EF4-FFF2-40B4-BE49-F238E27FC236}">
                <a16:creationId xmlns:a16="http://schemas.microsoft.com/office/drawing/2014/main" id="{B893FCBA-4B34-4EC8-B107-BA11FB0555D0}"/>
              </a:ext>
            </a:extLst>
          </p:cNvPr>
          <p:cNvSpPr>
            <a:spLocks noGrp="1"/>
          </p:cNvSpPr>
          <p:nvPr>
            <p:ph idx="1"/>
          </p:nvPr>
        </p:nvSpPr>
        <p:spPr>
          <a:xfrm>
            <a:off x="457200" y="1461599"/>
            <a:ext cx="8229600" cy="4888867"/>
          </a:xfrm>
        </p:spPr>
        <p:txBody>
          <a:bodyPr/>
          <a:lstStyle/>
          <a:p>
            <a:r>
              <a:rPr lang="en-US" sz="2000" dirty="0"/>
              <a:t>Wi-Fi 3E – 2003</a:t>
            </a:r>
          </a:p>
          <a:p>
            <a:pPr lvl="1"/>
            <a:r>
              <a:rPr lang="en-US" dirty="0"/>
              <a:t>  Assigned to 802.11g</a:t>
            </a:r>
          </a:p>
          <a:p>
            <a:pPr lvl="2"/>
            <a:r>
              <a:rPr lang="en-US" sz="2000" dirty="0"/>
              <a:t>  Up to 54 Mbps</a:t>
            </a:r>
          </a:p>
          <a:p>
            <a:pPr lvl="2"/>
            <a:r>
              <a:rPr lang="en-US" sz="2000" dirty="0"/>
              <a:t>  Use 2.4 GHz</a:t>
            </a:r>
          </a:p>
          <a:p>
            <a:pPr lvl="1"/>
            <a:r>
              <a:rPr lang="en-US" dirty="0"/>
              <a:t>Backwards compatibility</a:t>
            </a:r>
          </a:p>
          <a:p>
            <a:r>
              <a:rPr lang="en-US" sz="2000" dirty="0"/>
              <a:t> Wi-Fi 4 – 2008</a:t>
            </a:r>
          </a:p>
          <a:p>
            <a:pPr lvl="1"/>
            <a:r>
              <a:rPr lang="en-US" dirty="0"/>
              <a:t>  Assigned to 802.11n</a:t>
            </a:r>
          </a:p>
          <a:p>
            <a:pPr lvl="2"/>
            <a:r>
              <a:rPr lang="en-US" sz="2000" dirty="0"/>
              <a:t>  Up to 600 Mbps</a:t>
            </a:r>
          </a:p>
          <a:p>
            <a:pPr lvl="2"/>
            <a:r>
              <a:rPr lang="en-US" sz="2000" dirty="0"/>
              <a:t>  Use 2.4/5 GHz</a:t>
            </a:r>
          </a:p>
          <a:p>
            <a:pPr lvl="1"/>
            <a:r>
              <a:rPr lang="en-US" dirty="0"/>
              <a:t>  Added support for Multiple-Input Multiple-Output (MIMO) antennas</a:t>
            </a:r>
          </a:p>
          <a:p>
            <a:pPr lvl="2"/>
            <a:r>
              <a:rPr lang="en-US" sz="2000" dirty="0"/>
              <a:t>  Allows multiple antennas to communicate with multiple devices</a:t>
            </a:r>
          </a:p>
          <a:p>
            <a:pPr lvl="3"/>
            <a:r>
              <a:rPr lang="en-US" sz="2000" dirty="0"/>
              <a:t>Utilizes multipath propagation to increase capacity</a:t>
            </a:r>
          </a:p>
        </p:txBody>
      </p:sp>
    </p:spTree>
    <p:extLst>
      <p:ext uri="{BB962C8B-B14F-4D97-AF65-F5344CB8AC3E}">
        <p14:creationId xmlns:p14="http://schemas.microsoft.com/office/powerpoint/2010/main" val="145434542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84551"/>
            <a:ext cx="8453829" cy="853461"/>
          </a:xfrm>
        </p:spPr>
        <p:txBody>
          <a:bodyPr>
            <a:noAutofit/>
          </a:bodyPr>
          <a:lstStyle/>
          <a:p>
            <a:pPr>
              <a:defRPr/>
            </a:pPr>
            <a:r>
              <a:rPr lang="en-US" dirty="0"/>
              <a:t>Wi-Fi Numbers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52</a:t>
            </a:fld>
            <a:endParaRPr lang="en-US" dirty="0"/>
          </a:p>
        </p:txBody>
      </p:sp>
      <p:sp>
        <p:nvSpPr>
          <p:cNvPr id="4" name="Content Placeholder 3">
            <a:extLst>
              <a:ext uri="{FF2B5EF4-FFF2-40B4-BE49-F238E27FC236}">
                <a16:creationId xmlns:a16="http://schemas.microsoft.com/office/drawing/2014/main" id="{B893FCBA-4B34-4EC8-B107-BA11FB0555D0}"/>
              </a:ext>
            </a:extLst>
          </p:cNvPr>
          <p:cNvSpPr>
            <a:spLocks noGrp="1"/>
          </p:cNvSpPr>
          <p:nvPr>
            <p:ph idx="1"/>
          </p:nvPr>
        </p:nvSpPr>
        <p:spPr>
          <a:xfrm>
            <a:off x="457200" y="1461599"/>
            <a:ext cx="8229600" cy="4888867"/>
          </a:xfrm>
        </p:spPr>
        <p:txBody>
          <a:bodyPr/>
          <a:lstStyle/>
          <a:p>
            <a:r>
              <a:rPr lang="en-US" dirty="0"/>
              <a:t>Wi-Fi 5 – 2014</a:t>
            </a:r>
          </a:p>
          <a:p>
            <a:pPr lvl="1"/>
            <a:r>
              <a:rPr lang="en-US" sz="2400" dirty="0"/>
              <a:t>  Assigned to 802.11ac (builds on 802.11n)</a:t>
            </a:r>
          </a:p>
          <a:p>
            <a:pPr lvl="2"/>
            <a:r>
              <a:rPr lang="en-US" sz="2400" dirty="0"/>
              <a:t>  Up to 6933 Mbps</a:t>
            </a:r>
          </a:p>
          <a:p>
            <a:pPr lvl="2"/>
            <a:r>
              <a:rPr lang="en-US" sz="2400" dirty="0"/>
              <a:t>  Use 5 GHz</a:t>
            </a:r>
          </a:p>
          <a:p>
            <a:r>
              <a:rPr lang="en-US" dirty="0"/>
              <a:t>Wi-Fi 6 – 2019</a:t>
            </a:r>
          </a:p>
          <a:p>
            <a:pPr lvl="1"/>
            <a:r>
              <a:rPr lang="en-US" sz="2400" dirty="0"/>
              <a:t>  Assigned to 802.11ax (builds on 802.11ac)</a:t>
            </a:r>
          </a:p>
          <a:p>
            <a:pPr lvl="2"/>
            <a:r>
              <a:rPr lang="en-US" sz="2400" dirty="0"/>
              <a:t>  Up to 9608 Mbps</a:t>
            </a:r>
          </a:p>
          <a:p>
            <a:pPr lvl="2"/>
            <a:r>
              <a:rPr lang="en-US" sz="2400" dirty="0"/>
              <a:t>  Use 2.4/5 GHz</a:t>
            </a:r>
          </a:p>
          <a:p>
            <a:r>
              <a:rPr lang="en-US" dirty="0"/>
              <a:t>Wi-Fi 6E – 2019</a:t>
            </a:r>
          </a:p>
          <a:p>
            <a:pPr lvl="1"/>
            <a:r>
              <a:rPr lang="en-US" sz="2400" dirty="0"/>
              <a:t>  Assigned to 802.11ax</a:t>
            </a:r>
          </a:p>
          <a:p>
            <a:pPr lvl="2"/>
            <a:r>
              <a:rPr lang="en-US" sz="2400" dirty="0"/>
              <a:t>  Up to 9608 Mbps</a:t>
            </a:r>
          </a:p>
          <a:p>
            <a:pPr lvl="2"/>
            <a:r>
              <a:rPr lang="en-US" sz="2400" dirty="0"/>
              <a:t>  Use 6 GHz</a:t>
            </a:r>
          </a:p>
        </p:txBody>
      </p:sp>
    </p:spTree>
    <p:extLst>
      <p:ext uri="{BB962C8B-B14F-4D97-AF65-F5344CB8AC3E}">
        <p14:creationId xmlns:p14="http://schemas.microsoft.com/office/powerpoint/2010/main" val="62562942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Quick Check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53</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lgn="just">
              <a:spcBef>
                <a:spcPct val="100000"/>
              </a:spcBef>
              <a:buNone/>
            </a:pPr>
            <a:r>
              <a:rPr lang="en-US" dirty="0"/>
              <a:t>1. Which of the following is a wireless network standard?</a:t>
            </a:r>
          </a:p>
          <a:p>
            <a:pPr marL="100538" indent="0" algn="just">
              <a:spcBef>
                <a:spcPct val="100000"/>
              </a:spcBef>
              <a:buNone/>
            </a:pPr>
            <a:r>
              <a:rPr lang="en-US" dirty="0"/>
              <a:t>A.	Wi-Fi</a:t>
            </a:r>
          </a:p>
          <a:p>
            <a:pPr marL="100538" indent="0" algn="just">
              <a:spcBef>
                <a:spcPct val="100000"/>
              </a:spcBef>
              <a:buNone/>
            </a:pPr>
            <a:r>
              <a:rPr lang="en-US" dirty="0"/>
              <a:t>B.	WiMAX</a:t>
            </a:r>
          </a:p>
          <a:p>
            <a:pPr marL="100538" indent="0" algn="just">
              <a:spcBef>
                <a:spcPct val="100000"/>
              </a:spcBef>
              <a:buNone/>
            </a:pPr>
            <a:r>
              <a:rPr lang="en-US" dirty="0"/>
              <a:t>C.	802.11</a:t>
            </a:r>
          </a:p>
          <a:p>
            <a:pPr marL="100538" indent="0" algn="just">
              <a:spcBef>
                <a:spcPct val="100000"/>
              </a:spcBef>
              <a:buNone/>
            </a:pPr>
            <a:r>
              <a:rPr lang="en-US" dirty="0"/>
              <a:t>D.	All the above are standards</a:t>
            </a:r>
          </a:p>
          <a:p>
            <a:pPr marL="100538" indent="0" algn="just">
              <a:spcBef>
                <a:spcPct val="100000"/>
              </a:spcBef>
              <a:buNone/>
            </a:pPr>
            <a:r>
              <a:rPr lang="en-US" dirty="0"/>
              <a:t>E.	None of the above are standards</a:t>
            </a:r>
          </a:p>
        </p:txBody>
      </p:sp>
    </p:spTree>
    <p:extLst>
      <p:ext uri="{BB962C8B-B14F-4D97-AF65-F5344CB8AC3E}">
        <p14:creationId xmlns:p14="http://schemas.microsoft.com/office/powerpoint/2010/main" val="179477145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5">
                                            <p:txEl>
                                              <p:pRg st="4" end="4"/>
                                            </p:txEl>
                                          </p:spTgt>
                                        </p:tgtEl>
                                        <p:attrNameLst>
                                          <p:attrName>style.color</p:attrName>
                                        </p:attrNameLst>
                                      </p:cBhvr>
                                      <p:to>
                                        <a:srgbClr val="00B050"/>
                                      </p:to>
                                    </p:animClr>
                                    <p:animClr clrSpc="rgb" dir="cw">
                                      <p:cBhvr>
                                        <p:cTn id="7" dur="500" fill="hold"/>
                                        <p:tgtEl>
                                          <p:spTgt spid="5">
                                            <p:txEl>
                                              <p:pRg st="4" end="4"/>
                                            </p:txEl>
                                          </p:spTgt>
                                        </p:tgtEl>
                                        <p:attrNameLst>
                                          <p:attrName>fillcolor</p:attrName>
                                        </p:attrNameLst>
                                      </p:cBhvr>
                                      <p:to>
                                        <a:srgbClr val="00B050"/>
                                      </p:to>
                                    </p:animClr>
                                    <p:set>
                                      <p:cBhvr>
                                        <p:cTn id="8" dur="500" fill="hold"/>
                                        <p:tgtEl>
                                          <p:spTgt spid="5">
                                            <p:txEl>
                                              <p:pRg st="4" end="4"/>
                                            </p:txEl>
                                          </p:spTgt>
                                        </p:tgtEl>
                                        <p:attrNameLst>
                                          <p:attrName>fill.type</p:attrName>
                                        </p:attrNameLst>
                                      </p:cBhvr>
                                      <p:to>
                                        <p:strVal val="solid"/>
                                      </p:to>
                                    </p:set>
                                    <p:set>
                                      <p:cBhvr>
                                        <p:cTn id="9" dur="500" fill="hold"/>
                                        <p:tgtEl>
                                          <p:spTgt spid="5">
                                            <p:txEl>
                                              <p:pRg st="4" end="4"/>
                                            </p:txEl>
                                          </p:spTgt>
                                        </p:tgtEl>
                                        <p:attrNameLst>
                                          <p:attrName>fill.on</p:attrName>
                                        </p:attrNameLst>
                                      </p:cBhvr>
                                      <p:to>
                                        <p:strVal val="true"/>
                                      </p:to>
                                    </p:set>
                                  </p:childTnLst>
                                </p:cTn>
                              </p:par>
                              <p:par>
                                <p:cTn id="10" presetID="9" presetClass="emph" presetSubtype="0" nodeType="withEffect">
                                  <p:stCondLst>
                                    <p:cond delay="0"/>
                                  </p:stCondLst>
                                  <p:childTnLst>
                                    <p:set>
                                      <p:cBhvr>
                                        <p:cTn id="11" dur="indefinite"/>
                                        <p:tgtEl>
                                          <p:spTgt spid="5">
                                            <p:txEl>
                                              <p:pRg st="5" end="5"/>
                                            </p:txEl>
                                          </p:spTgt>
                                        </p:tgtEl>
                                        <p:attrNameLst>
                                          <p:attrName>style.opacity</p:attrName>
                                        </p:attrNameLst>
                                      </p:cBhvr>
                                      <p:to>
                                        <p:strVal val="0.5"/>
                                      </p:to>
                                    </p:set>
                                    <p:animEffect filter="image" prLst="opacity: 0.5">
                                      <p:cBhvr rctx="IE">
                                        <p:cTn id="12" dur="indefinite"/>
                                        <p:tgtEl>
                                          <p:spTgt spid="5">
                                            <p:txEl>
                                              <p:pRg st="5" end="5"/>
                                            </p:txEl>
                                          </p:spTgt>
                                        </p:tgtEl>
                                      </p:cBhvr>
                                    </p:animEffect>
                                  </p:childTnLst>
                                </p:cTn>
                              </p:par>
                              <p:par>
                                <p:cTn id="13" presetID="9" presetClass="emph" presetSubtype="0" nodeType="withEffect">
                                  <p:stCondLst>
                                    <p:cond delay="0"/>
                                  </p:stCondLst>
                                  <p:childTnLst>
                                    <p:set>
                                      <p:cBhvr>
                                        <p:cTn id="14" dur="indefinite"/>
                                        <p:tgtEl>
                                          <p:spTgt spid="5">
                                            <p:txEl>
                                              <p:pRg st="1" end="1"/>
                                            </p:txEl>
                                          </p:spTgt>
                                        </p:tgtEl>
                                        <p:attrNameLst>
                                          <p:attrName>style.opacity</p:attrName>
                                        </p:attrNameLst>
                                      </p:cBhvr>
                                      <p:to>
                                        <p:strVal val="0.5"/>
                                      </p:to>
                                    </p:set>
                                    <p:animEffect filter="image" prLst="opacity: 0.5">
                                      <p:cBhvr rctx="IE">
                                        <p:cTn id="15" dur="indefinite"/>
                                        <p:tgtEl>
                                          <p:spTgt spid="5">
                                            <p:txEl>
                                              <p:pRg st="1" end="1"/>
                                            </p:txEl>
                                          </p:spTgt>
                                        </p:tgtEl>
                                      </p:cBhvr>
                                    </p:animEffect>
                                  </p:childTnLst>
                                </p:cTn>
                              </p:par>
                              <p:par>
                                <p:cTn id="16" presetID="9" presetClass="emph" presetSubtype="0" nodeType="withEffect">
                                  <p:stCondLst>
                                    <p:cond delay="0"/>
                                  </p:stCondLst>
                                  <p:childTnLst>
                                    <p:set>
                                      <p:cBhvr>
                                        <p:cTn id="17" dur="indefinite"/>
                                        <p:tgtEl>
                                          <p:spTgt spid="5">
                                            <p:txEl>
                                              <p:pRg st="2" end="2"/>
                                            </p:txEl>
                                          </p:spTgt>
                                        </p:tgtEl>
                                        <p:attrNameLst>
                                          <p:attrName>style.opacity</p:attrName>
                                        </p:attrNameLst>
                                      </p:cBhvr>
                                      <p:to>
                                        <p:strVal val="0.5"/>
                                      </p:to>
                                    </p:set>
                                    <p:animEffect filter="image" prLst="opacity: 0.5">
                                      <p:cBhvr rctx="IE">
                                        <p:cTn id="18" dur="indefinite"/>
                                        <p:tgtEl>
                                          <p:spTgt spid="5">
                                            <p:txEl>
                                              <p:pRg st="2" end="2"/>
                                            </p:txEl>
                                          </p:spTgt>
                                        </p:tgtEl>
                                      </p:cBhvr>
                                    </p:animEffect>
                                  </p:childTnLst>
                                </p:cTn>
                              </p:par>
                              <p:par>
                                <p:cTn id="19" presetID="9" presetClass="emph" presetSubtype="0" nodeType="withEffect">
                                  <p:stCondLst>
                                    <p:cond delay="0"/>
                                  </p:stCondLst>
                                  <p:childTnLst>
                                    <p:set>
                                      <p:cBhvr>
                                        <p:cTn id="20" dur="indefinite"/>
                                        <p:tgtEl>
                                          <p:spTgt spid="5">
                                            <p:txEl>
                                              <p:pRg st="3" end="3"/>
                                            </p:txEl>
                                          </p:spTgt>
                                        </p:tgtEl>
                                        <p:attrNameLst>
                                          <p:attrName>style.opacity</p:attrName>
                                        </p:attrNameLst>
                                      </p:cBhvr>
                                      <p:to>
                                        <p:strVal val="0.5"/>
                                      </p:to>
                                    </p:set>
                                    <p:animEffect filter="image" prLst="opacity: 0.5">
                                      <p:cBhvr rctx="IE">
                                        <p:cTn id="21" dur="indefinite"/>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Quick Check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54</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lgn="just">
              <a:spcBef>
                <a:spcPct val="100000"/>
              </a:spcBef>
              <a:buNone/>
            </a:pPr>
            <a:r>
              <a:rPr lang="en-US" dirty="0"/>
              <a:t>1. Which of the following is a wireless network standard?</a:t>
            </a:r>
          </a:p>
          <a:p>
            <a:pPr marL="100538" indent="0" algn="just">
              <a:spcBef>
                <a:spcPct val="100000"/>
              </a:spcBef>
              <a:buNone/>
            </a:pPr>
            <a:r>
              <a:rPr lang="en-US" dirty="0"/>
              <a:t>A.	Wi-Fi</a:t>
            </a:r>
          </a:p>
          <a:p>
            <a:pPr marL="100538" indent="0" algn="just">
              <a:spcBef>
                <a:spcPct val="100000"/>
              </a:spcBef>
              <a:buNone/>
            </a:pPr>
            <a:r>
              <a:rPr lang="en-US" dirty="0"/>
              <a:t>B.	WiMAX</a:t>
            </a:r>
          </a:p>
          <a:p>
            <a:pPr marL="100538" indent="0" algn="just">
              <a:spcBef>
                <a:spcPct val="100000"/>
              </a:spcBef>
              <a:buNone/>
            </a:pPr>
            <a:r>
              <a:rPr lang="en-US" dirty="0"/>
              <a:t>C.	802.11</a:t>
            </a:r>
          </a:p>
          <a:p>
            <a:pPr marL="100538" indent="0" algn="just">
              <a:spcBef>
                <a:spcPct val="100000"/>
              </a:spcBef>
              <a:buNone/>
            </a:pPr>
            <a:r>
              <a:rPr lang="en-US" dirty="0"/>
              <a:t>D.	All the above are standards</a:t>
            </a:r>
          </a:p>
          <a:p>
            <a:pPr marL="100538" indent="0" algn="just">
              <a:spcBef>
                <a:spcPct val="100000"/>
              </a:spcBef>
              <a:buNone/>
            </a:pPr>
            <a:r>
              <a:rPr lang="en-US" dirty="0"/>
              <a:t>E.	None of the above are standards</a:t>
            </a:r>
          </a:p>
        </p:txBody>
      </p:sp>
      <p:sp>
        <p:nvSpPr>
          <p:cNvPr id="6" name="Rectangle 5">
            <a:extLst>
              <a:ext uri="{FF2B5EF4-FFF2-40B4-BE49-F238E27FC236}">
                <a16:creationId xmlns:a16="http://schemas.microsoft.com/office/drawing/2014/main" id="{A1DF8427-2B8B-44BF-8DF1-88FEF2AE4324}"/>
              </a:ext>
            </a:extLst>
          </p:cNvPr>
          <p:cNvSpPr/>
          <p:nvPr/>
        </p:nvSpPr>
        <p:spPr>
          <a:xfrm>
            <a:off x="3006163" y="2559893"/>
            <a:ext cx="5214471" cy="1569660"/>
          </a:xfrm>
          <a:prstGeom prst="rect">
            <a:avLst/>
          </a:prstGeom>
        </p:spPr>
        <p:txBody>
          <a:bodyPr wrap="square">
            <a:spAutoFit/>
          </a:bodyPr>
          <a:lstStyle/>
          <a:p>
            <a:pPr algn="ctr"/>
            <a:r>
              <a:rPr lang="en-US" sz="2400" b="1" dirty="0">
                <a:solidFill>
                  <a:srgbClr val="000000"/>
                </a:solidFill>
              </a:rPr>
              <a:t>Answer: D</a:t>
            </a:r>
          </a:p>
          <a:p>
            <a:pPr algn="ctr"/>
            <a:r>
              <a:rPr lang="en-US" sz="2400" b="1" dirty="0">
                <a:solidFill>
                  <a:srgbClr val="000000"/>
                </a:solidFill>
              </a:rPr>
              <a:t>All of these are wireless standards, though some may be outdated or obsolete </a:t>
            </a:r>
            <a:endParaRPr lang="en-US" sz="2400" b="1" dirty="0"/>
          </a:p>
        </p:txBody>
      </p:sp>
    </p:spTree>
    <p:extLst>
      <p:ext uri="{BB962C8B-B14F-4D97-AF65-F5344CB8AC3E}">
        <p14:creationId xmlns:p14="http://schemas.microsoft.com/office/powerpoint/2010/main" val="84170727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5">
                                            <p:txEl>
                                              <p:pRg st="4" end="4"/>
                                            </p:txEl>
                                          </p:spTgt>
                                        </p:tgtEl>
                                        <p:attrNameLst>
                                          <p:attrName>style.color</p:attrName>
                                        </p:attrNameLst>
                                      </p:cBhvr>
                                      <p:to>
                                        <a:srgbClr val="00B050"/>
                                      </p:to>
                                    </p:animClr>
                                    <p:animClr clrSpc="rgb" dir="cw">
                                      <p:cBhvr>
                                        <p:cTn id="7" dur="500" fill="hold"/>
                                        <p:tgtEl>
                                          <p:spTgt spid="5">
                                            <p:txEl>
                                              <p:pRg st="4" end="4"/>
                                            </p:txEl>
                                          </p:spTgt>
                                        </p:tgtEl>
                                        <p:attrNameLst>
                                          <p:attrName>fillcolor</p:attrName>
                                        </p:attrNameLst>
                                      </p:cBhvr>
                                      <p:to>
                                        <a:srgbClr val="00B050"/>
                                      </p:to>
                                    </p:animClr>
                                    <p:set>
                                      <p:cBhvr>
                                        <p:cTn id="8" dur="500" fill="hold"/>
                                        <p:tgtEl>
                                          <p:spTgt spid="5">
                                            <p:txEl>
                                              <p:pRg st="4" end="4"/>
                                            </p:txEl>
                                          </p:spTgt>
                                        </p:tgtEl>
                                        <p:attrNameLst>
                                          <p:attrName>fill.type</p:attrName>
                                        </p:attrNameLst>
                                      </p:cBhvr>
                                      <p:to>
                                        <p:strVal val="solid"/>
                                      </p:to>
                                    </p:set>
                                    <p:set>
                                      <p:cBhvr>
                                        <p:cTn id="9" dur="500" fill="hold"/>
                                        <p:tgtEl>
                                          <p:spTgt spid="5">
                                            <p:txEl>
                                              <p:pRg st="4" end="4"/>
                                            </p:txEl>
                                          </p:spTgt>
                                        </p:tgtEl>
                                        <p:attrNameLst>
                                          <p:attrName>fill.on</p:attrName>
                                        </p:attrNameLst>
                                      </p:cBhvr>
                                      <p:to>
                                        <p:strVal val="true"/>
                                      </p:to>
                                    </p:set>
                                  </p:childTnLst>
                                </p:cTn>
                              </p:par>
                              <p:par>
                                <p:cTn id="10" presetID="9" presetClass="emph" presetSubtype="0" nodeType="withEffect">
                                  <p:stCondLst>
                                    <p:cond delay="0"/>
                                  </p:stCondLst>
                                  <p:childTnLst>
                                    <p:set>
                                      <p:cBhvr>
                                        <p:cTn id="11" dur="indefinite"/>
                                        <p:tgtEl>
                                          <p:spTgt spid="5">
                                            <p:txEl>
                                              <p:pRg st="5" end="5"/>
                                            </p:txEl>
                                          </p:spTgt>
                                        </p:tgtEl>
                                        <p:attrNameLst>
                                          <p:attrName>style.opacity</p:attrName>
                                        </p:attrNameLst>
                                      </p:cBhvr>
                                      <p:to>
                                        <p:strVal val="0.5"/>
                                      </p:to>
                                    </p:set>
                                    <p:animEffect filter="image" prLst="opacity: 0.5">
                                      <p:cBhvr rctx="IE">
                                        <p:cTn id="12" dur="indefinite"/>
                                        <p:tgtEl>
                                          <p:spTgt spid="5">
                                            <p:txEl>
                                              <p:pRg st="5" end="5"/>
                                            </p:txEl>
                                          </p:spTgt>
                                        </p:tgtEl>
                                      </p:cBhvr>
                                    </p:animEffect>
                                  </p:childTnLst>
                                </p:cTn>
                              </p:par>
                              <p:par>
                                <p:cTn id="13" presetID="9" presetClass="emph" presetSubtype="0" nodeType="withEffect">
                                  <p:stCondLst>
                                    <p:cond delay="0"/>
                                  </p:stCondLst>
                                  <p:childTnLst>
                                    <p:set>
                                      <p:cBhvr>
                                        <p:cTn id="14" dur="indefinite"/>
                                        <p:tgtEl>
                                          <p:spTgt spid="5">
                                            <p:txEl>
                                              <p:pRg st="1" end="1"/>
                                            </p:txEl>
                                          </p:spTgt>
                                        </p:tgtEl>
                                        <p:attrNameLst>
                                          <p:attrName>style.opacity</p:attrName>
                                        </p:attrNameLst>
                                      </p:cBhvr>
                                      <p:to>
                                        <p:strVal val="0.5"/>
                                      </p:to>
                                    </p:set>
                                    <p:animEffect filter="image" prLst="opacity: 0.5">
                                      <p:cBhvr rctx="IE">
                                        <p:cTn id="15" dur="indefinite"/>
                                        <p:tgtEl>
                                          <p:spTgt spid="5">
                                            <p:txEl>
                                              <p:pRg st="1" end="1"/>
                                            </p:txEl>
                                          </p:spTgt>
                                        </p:tgtEl>
                                      </p:cBhvr>
                                    </p:animEffect>
                                  </p:childTnLst>
                                </p:cTn>
                              </p:par>
                              <p:par>
                                <p:cTn id="16" presetID="9" presetClass="emph" presetSubtype="0" nodeType="withEffect">
                                  <p:stCondLst>
                                    <p:cond delay="0"/>
                                  </p:stCondLst>
                                  <p:childTnLst>
                                    <p:set>
                                      <p:cBhvr>
                                        <p:cTn id="17" dur="indefinite"/>
                                        <p:tgtEl>
                                          <p:spTgt spid="5">
                                            <p:txEl>
                                              <p:pRg st="2" end="2"/>
                                            </p:txEl>
                                          </p:spTgt>
                                        </p:tgtEl>
                                        <p:attrNameLst>
                                          <p:attrName>style.opacity</p:attrName>
                                        </p:attrNameLst>
                                      </p:cBhvr>
                                      <p:to>
                                        <p:strVal val="0.5"/>
                                      </p:to>
                                    </p:set>
                                    <p:animEffect filter="image" prLst="opacity: 0.5">
                                      <p:cBhvr rctx="IE">
                                        <p:cTn id="18" dur="indefinite"/>
                                        <p:tgtEl>
                                          <p:spTgt spid="5">
                                            <p:txEl>
                                              <p:pRg st="2" end="2"/>
                                            </p:txEl>
                                          </p:spTgt>
                                        </p:tgtEl>
                                      </p:cBhvr>
                                    </p:animEffect>
                                  </p:childTnLst>
                                </p:cTn>
                              </p:par>
                              <p:par>
                                <p:cTn id="19" presetID="9" presetClass="emph" presetSubtype="0" nodeType="withEffect">
                                  <p:stCondLst>
                                    <p:cond delay="0"/>
                                  </p:stCondLst>
                                  <p:childTnLst>
                                    <p:set>
                                      <p:cBhvr>
                                        <p:cTn id="20" dur="indefinite"/>
                                        <p:tgtEl>
                                          <p:spTgt spid="5">
                                            <p:txEl>
                                              <p:pRg st="3" end="3"/>
                                            </p:txEl>
                                          </p:spTgt>
                                        </p:tgtEl>
                                        <p:attrNameLst>
                                          <p:attrName>style.opacity</p:attrName>
                                        </p:attrNameLst>
                                      </p:cBhvr>
                                      <p:to>
                                        <p:strVal val="0.5"/>
                                      </p:to>
                                    </p:set>
                                    <p:animEffect filter="image" prLst="opacity: 0.5">
                                      <p:cBhvr rctx="IE">
                                        <p:cTn id="21" dur="indefinite"/>
                                        <p:tgtEl>
                                          <p:spTgt spid="5">
                                            <p:txEl>
                                              <p:pRg st="3" end="3"/>
                                            </p:txEl>
                                          </p:spTgt>
                                        </p:tgtEl>
                                      </p:cBhvr>
                                    </p:animEffect>
                                  </p:childTnLst>
                                </p:cTn>
                              </p:par>
                              <p:par>
                                <p:cTn id="22" presetID="1" presetClass="entr" presetSubtype="0" fill="hold"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ln w="60325">
            <a:solidFill>
              <a:schemeClr val="bg1"/>
            </a:solidFill>
          </a:ln>
        </p:spPr>
        <p:txBody>
          <a:bodyPr>
            <a:normAutofit/>
          </a:bodyPr>
          <a:lstStyle/>
          <a:p>
            <a:pPr>
              <a:defRPr/>
            </a:pPr>
            <a:r>
              <a:rPr lang="en-US" dirty="0"/>
              <a:t>Lesson Summary</a:t>
            </a:r>
          </a:p>
        </p:txBody>
      </p:sp>
      <p:sp>
        <p:nvSpPr>
          <p:cNvPr id="3" name="Slide Number Placeholder 2">
            <a:extLst>
              <a:ext uri="{FF2B5EF4-FFF2-40B4-BE49-F238E27FC236}">
                <a16:creationId xmlns:a16="http://schemas.microsoft.com/office/drawing/2014/main" id="{57A8456B-4176-43A2-A09F-16788CC4E441}"/>
              </a:ext>
            </a:extLst>
          </p:cNvPr>
          <p:cNvSpPr>
            <a:spLocks noGrp="1"/>
          </p:cNvSpPr>
          <p:nvPr>
            <p:ph type="sldNum" sz="quarter" idx="4"/>
          </p:nvPr>
        </p:nvSpPr>
        <p:spPr/>
        <p:txBody>
          <a:bodyPr/>
          <a:lstStyle/>
          <a:p>
            <a:pPr algn="r"/>
            <a:fld id="{0CDAF86A-BBE2-47FA-92AD-6A19C7AEBEFA}" type="slidenum">
              <a:rPr lang="en-US" smtClean="0"/>
              <a:pPr algn="r"/>
              <a:t>55</a:t>
            </a:fld>
            <a:endParaRPr lang="en-US" dirty="0"/>
          </a:p>
        </p:txBody>
      </p:sp>
      <p:sp>
        <p:nvSpPr>
          <p:cNvPr id="8" name="Slide Number Placeholder 4"/>
          <p:cNvSpPr txBox="1">
            <a:spLocks/>
          </p:cNvSpPr>
          <p:nvPr/>
        </p:nvSpPr>
        <p:spPr>
          <a:xfrm>
            <a:off x="7768205" y="6367244"/>
            <a:ext cx="997591" cy="335453"/>
          </a:xfrm>
          <a:prstGeom prst="rect">
            <a:avLst/>
          </a:prstGeom>
        </p:spPr>
        <p:txBody>
          <a:bodyPr/>
          <a:lstStyle>
            <a:defPPr>
              <a:defRPr lang="en-US"/>
            </a:defPPr>
            <a:lvl1pPr algn="r">
              <a:defRPr sz="1600" b="1">
                <a:latin typeface="Arial Black" panose="020B0A04020102020204" pitchFamily="34" charset="0"/>
              </a:defRPr>
            </a:lvl1pPr>
          </a:lstStyle>
          <a:p>
            <a:endParaRPr lang="en-US" dirty="0"/>
          </a:p>
        </p:txBody>
      </p:sp>
    </p:spTree>
    <p:extLst>
      <p:ext uri="{BB962C8B-B14F-4D97-AF65-F5344CB8AC3E}">
        <p14:creationId xmlns:p14="http://schemas.microsoft.com/office/powerpoint/2010/main" val="219975794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eaLnBrk="1" hangingPunct="1"/>
            <a:r>
              <a:rPr lang="en-US" altLang="en-US" dirty="0"/>
              <a:t>Section 1 Summary</a:t>
            </a:r>
          </a:p>
        </p:txBody>
      </p:sp>
      <p:sp>
        <p:nvSpPr>
          <p:cNvPr id="44035" name="Content Placeholder 2"/>
          <p:cNvSpPr>
            <a:spLocks noGrp="1"/>
          </p:cNvSpPr>
          <p:nvPr>
            <p:ph idx="1"/>
          </p:nvPr>
        </p:nvSpPr>
        <p:spPr>
          <a:xfrm>
            <a:off x="457200" y="1537283"/>
            <a:ext cx="8229600" cy="4525963"/>
          </a:xfrm>
        </p:spPr>
        <p:txBody>
          <a:bodyPr/>
          <a:lstStyle/>
          <a:p>
            <a:pPr>
              <a:spcBef>
                <a:spcPts val="600"/>
              </a:spcBef>
            </a:pPr>
            <a:r>
              <a:rPr lang="en-US" altLang="en-US" dirty="0"/>
              <a:t>  Wireless networks have no cables and use radio waves to communicate</a:t>
            </a:r>
          </a:p>
          <a:p>
            <a:pPr marL="34290" indent="0">
              <a:spcBef>
                <a:spcPts val="600"/>
              </a:spcBef>
              <a:buNone/>
            </a:pPr>
            <a:endParaRPr lang="en-US" altLang="en-US" dirty="0"/>
          </a:p>
          <a:p>
            <a:pPr>
              <a:spcBef>
                <a:spcPts val="600"/>
              </a:spcBef>
            </a:pPr>
            <a:r>
              <a:rPr lang="en-US" altLang="en-US" dirty="0"/>
              <a:t>  A wireless network must have a wireless-capable router and devices must have a wireless adapter</a:t>
            </a:r>
          </a:p>
        </p:txBody>
      </p:sp>
      <p:sp>
        <p:nvSpPr>
          <p:cNvPr id="2" name="Slide Number Placeholder 1"/>
          <p:cNvSpPr>
            <a:spLocks noGrp="1"/>
          </p:cNvSpPr>
          <p:nvPr>
            <p:ph type="sldNum" sz="quarter" idx="4"/>
          </p:nvPr>
        </p:nvSpPr>
        <p:spPr/>
        <p:txBody>
          <a:bodyPr/>
          <a:lstStyle/>
          <a:p>
            <a:pPr algn="r"/>
            <a:fld id="{0CDAF86A-BBE2-47FA-92AD-6A19C7AEBEFA}" type="slidenum">
              <a:rPr lang="en-US" smtClean="0"/>
              <a:pPr algn="r"/>
              <a:t>56</a:t>
            </a:fld>
            <a:endParaRPr lang="en-US" dirty="0"/>
          </a:p>
        </p:txBody>
      </p:sp>
    </p:spTree>
    <p:extLst>
      <p:ext uri="{BB962C8B-B14F-4D97-AF65-F5344CB8AC3E}">
        <p14:creationId xmlns:p14="http://schemas.microsoft.com/office/powerpoint/2010/main" val="4623741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eaLnBrk="1" hangingPunct="1"/>
            <a:r>
              <a:rPr lang="en-US" altLang="en-US" dirty="0"/>
              <a:t>Section 2 Summary</a:t>
            </a:r>
          </a:p>
        </p:txBody>
      </p:sp>
      <p:sp>
        <p:nvSpPr>
          <p:cNvPr id="44035" name="Content Placeholder 2"/>
          <p:cNvSpPr>
            <a:spLocks noGrp="1"/>
          </p:cNvSpPr>
          <p:nvPr>
            <p:ph idx="1"/>
          </p:nvPr>
        </p:nvSpPr>
        <p:spPr>
          <a:xfrm>
            <a:off x="457200" y="1537283"/>
            <a:ext cx="8229600" cy="4525963"/>
          </a:xfrm>
        </p:spPr>
        <p:txBody>
          <a:bodyPr/>
          <a:lstStyle/>
          <a:p>
            <a:pPr>
              <a:spcBef>
                <a:spcPts val="600"/>
              </a:spcBef>
            </a:pPr>
            <a:r>
              <a:rPr lang="en-US" altLang="en-US" dirty="0"/>
              <a:t>  Wireless networks are more mobile than wired networks, have greater scalability, and likely less costs</a:t>
            </a:r>
          </a:p>
          <a:p>
            <a:pPr>
              <a:spcBef>
                <a:spcPts val="600"/>
              </a:spcBef>
            </a:pPr>
            <a:endParaRPr lang="en-US" altLang="en-US" dirty="0"/>
          </a:p>
          <a:p>
            <a:pPr>
              <a:spcBef>
                <a:spcPts val="600"/>
              </a:spcBef>
            </a:pPr>
            <a:r>
              <a:rPr lang="en-US" altLang="en-US" dirty="0"/>
              <a:t> However, they are more susceptible to security threats and interference</a:t>
            </a:r>
          </a:p>
        </p:txBody>
      </p:sp>
      <p:sp>
        <p:nvSpPr>
          <p:cNvPr id="2" name="Slide Number Placeholder 1"/>
          <p:cNvSpPr>
            <a:spLocks noGrp="1"/>
          </p:cNvSpPr>
          <p:nvPr>
            <p:ph type="sldNum" sz="quarter" idx="4"/>
          </p:nvPr>
        </p:nvSpPr>
        <p:spPr/>
        <p:txBody>
          <a:bodyPr/>
          <a:lstStyle/>
          <a:p>
            <a:pPr algn="r"/>
            <a:fld id="{0CDAF86A-BBE2-47FA-92AD-6A19C7AEBEFA}" type="slidenum">
              <a:rPr lang="en-US" smtClean="0"/>
              <a:pPr algn="r"/>
              <a:t>57</a:t>
            </a:fld>
            <a:endParaRPr lang="en-US" dirty="0"/>
          </a:p>
        </p:txBody>
      </p:sp>
    </p:spTree>
    <p:extLst>
      <p:ext uri="{BB962C8B-B14F-4D97-AF65-F5344CB8AC3E}">
        <p14:creationId xmlns:p14="http://schemas.microsoft.com/office/powerpoint/2010/main" val="39192797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eaLnBrk="1" hangingPunct="1"/>
            <a:r>
              <a:rPr lang="en-US" altLang="en-US" dirty="0"/>
              <a:t>Section 3 Summary</a:t>
            </a:r>
          </a:p>
        </p:txBody>
      </p:sp>
      <p:sp>
        <p:nvSpPr>
          <p:cNvPr id="44035" name="Content Placeholder 2"/>
          <p:cNvSpPr>
            <a:spLocks noGrp="1"/>
          </p:cNvSpPr>
          <p:nvPr>
            <p:ph idx="1"/>
          </p:nvPr>
        </p:nvSpPr>
        <p:spPr>
          <a:xfrm>
            <a:off x="457200" y="1537283"/>
            <a:ext cx="8229600" cy="4525963"/>
          </a:xfrm>
        </p:spPr>
        <p:txBody>
          <a:bodyPr/>
          <a:lstStyle/>
          <a:p>
            <a:pPr>
              <a:spcBef>
                <a:spcPts val="600"/>
              </a:spcBef>
            </a:pPr>
            <a:r>
              <a:rPr lang="en-US" altLang="en-US" dirty="0"/>
              <a:t> There are many wireless network types, and each serves a different purpose, with WLAN being the most common:</a:t>
            </a:r>
          </a:p>
          <a:p>
            <a:pPr lvl="1">
              <a:spcBef>
                <a:spcPts val="600"/>
              </a:spcBef>
            </a:pPr>
            <a:r>
              <a:rPr lang="en-US" altLang="en-US" sz="2400" dirty="0"/>
              <a:t> WPAN</a:t>
            </a:r>
          </a:p>
          <a:p>
            <a:pPr lvl="1">
              <a:spcBef>
                <a:spcPts val="600"/>
              </a:spcBef>
            </a:pPr>
            <a:r>
              <a:rPr lang="en-US" altLang="en-US" sz="2400" dirty="0"/>
              <a:t> WLAN</a:t>
            </a:r>
          </a:p>
          <a:p>
            <a:pPr lvl="1">
              <a:spcBef>
                <a:spcPts val="600"/>
              </a:spcBef>
            </a:pPr>
            <a:r>
              <a:rPr lang="en-US" altLang="en-US" sz="2400" dirty="0"/>
              <a:t> WMAN</a:t>
            </a:r>
          </a:p>
          <a:p>
            <a:pPr lvl="1">
              <a:spcBef>
                <a:spcPts val="600"/>
              </a:spcBef>
            </a:pPr>
            <a:r>
              <a:rPr lang="en-US" altLang="en-US" sz="2400" dirty="0"/>
              <a:t> WWAN</a:t>
            </a:r>
          </a:p>
          <a:p>
            <a:pPr lvl="1">
              <a:spcBef>
                <a:spcPts val="600"/>
              </a:spcBef>
            </a:pPr>
            <a:r>
              <a:rPr lang="en-US" altLang="en-US" sz="2400" dirty="0"/>
              <a:t> Ad-Hoc</a:t>
            </a:r>
          </a:p>
          <a:p>
            <a:pPr lvl="1">
              <a:spcBef>
                <a:spcPts val="600"/>
              </a:spcBef>
            </a:pPr>
            <a:r>
              <a:rPr lang="en-US" altLang="en-US" sz="2400" dirty="0"/>
              <a:t> Hybrid</a:t>
            </a:r>
          </a:p>
          <a:p>
            <a:pPr>
              <a:spcBef>
                <a:spcPts val="600"/>
              </a:spcBef>
            </a:pPr>
            <a:endParaRPr lang="en-US" altLang="en-US" dirty="0"/>
          </a:p>
          <a:p>
            <a:pPr>
              <a:spcBef>
                <a:spcPts val="600"/>
              </a:spcBef>
            </a:pPr>
            <a:r>
              <a:rPr lang="en-US" altLang="en-US" dirty="0"/>
              <a:t>  There are also several encryption and security methods, of which WPA2 is the most secure</a:t>
            </a:r>
          </a:p>
        </p:txBody>
      </p:sp>
      <p:sp>
        <p:nvSpPr>
          <p:cNvPr id="2" name="Slide Number Placeholder 1"/>
          <p:cNvSpPr>
            <a:spLocks noGrp="1"/>
          </p:cNvSpPr>
          <p:nvPr>
            <p:ph type="sldNum" sz="quarter" idx="4"/>
          </p:nvPr>
        </p:nvSpPr>
        <p:spPr/>
        <p:txBody>
          <a:bodyPr/>
          <a:lstStyle/>
          <a:p>
            <a:pPr algn="r"/>
            <a:fld id="{0CDAF86A-BBE2-47FA-92AD-6A19C7AEBEFA}" type="slidenum">
              <a:rPr lang="en-US" smtClean="0"/>
              <a:pPr algn="r"/>
              <a:t>58</a:t>
            </a:fld>
            <a:endParaRPr lang="en-US" dirty="0"/>
          </a:p>
        </p:txBody>
      </p:sp>
    </p:spTree>
    <p:extLst>
      <p:ext uri="{BB962C8B-B14F-4D97-AF65-F5344CB8AC3E}">
        <p14:creationId xmlns:p14="http://schemas.microsoft.com/office/powerpoint/2010/main" val="16121823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03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403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03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03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4035">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403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403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eaLnBrk="1" hangingPunct="1"/>
            <a:r>
              <a:rPr lang="en-US" altLang="en-US" dirty="0"/>
              <a:t>Section 4 Summary</a:t>
            </a:r>
          </a:p>
        </p:txBody>
      </p:sp>
      <p:sp>
        <p:nvSpPr>
          <p:cNvPr id="44035" name="Content Placeholder 2"/>
          <p:cNvSpPr>
            <a:spLocks noGrp="1"/>
          </p:cNvSpPr>
          <p:nvPr>
            <p:ph idx="1"/>
          </p:nvPr>
        </p:nvSpPr>
        <p:spPr>
          <a:xfrm>
            <a:off x="457200" y="1537283"/>
            <a:ext cx="8229600" cy="4525963"/>
          </a:xfrm>
        </p:spPr>
        <p:txBody>
          <a:bodyPr/>
          <a:lstStyle/>
          <a:p>
            <a:pPr>
              <a:spcBef>
                <a:spcPts val="600"/>
              </a:spcBef>
            </a:pPr>
            <a:r>
              <a:rPr lang="en-US" altLang="en-US" dirty="0"/>
              <a:t>  Wi-Fi is a set of IEEE protocols that are most used in wireless networks (especially WLANs)</a:t>
            </a:r>
          </a:p>
          <a:p>
            <a:pPr lvl="1">
              <a:spcBef>
                <a:spcPts val="600"/>
              </a:spcBef>
            </a:pPr>
            <a:r>
              <a:rPr lang="en-US" altLang="en-US" sz="2400" dirty="0"/>
              <a:t> Wi-Fi 5 is the most recent for widely available use</a:t>
            </a:r>
          </a:p>
          <a:p>
            <a:pPr lvl="1">
              <a:spcBef>
                <a:spcPts val="600"/>
              </a:spcBef>
            </a:pPr>
            <a:r>
              <a:rPr lang="en-US" altLang="en-US" sz="2400" dirty="0"/>
              <a:t> Wi-Fi 6 is in development</a:t>
            </a:r>
          </a:p>
          <a:p>
            <a:pPr>
              <a:spcBef>
                <a:spcPts val="600"/>
              </a:spcBef>
            </a:pPr>
            <a:endParaRPr lang="en-US" altLang="en-US" dirty="0"/>
          </a:p>
          <a:p>
            <a:pPr>
              <a:spcBef>
                <a:spcPts val="600"/>
              </a:spcBef>
            </a:pPr>
            <a:r>
              <a:rPr lang="en-US" altLang="en-US" dirty="0"/>
              <a:t>The 802.11 family houses all the IEEE wireless protocols</a:t>
            </a:r>
          </a:p>
        </p:txBody>
      </p:sp>
      <p:sp>
        <p:nvSpPr>
          <p:cNvPr id="2" name="Slide Number Placeholder 1"/>
          <p:cNvSpPr>
            <a:spLocks noGrp="1"/>
          </p:cNvSpPr>
          <p:nvPr>
            <p:ph type="sldNum" sz="quarter" idx="4"/>
          </p:nvPr>
        </p:nvSpPr>
        <p:spPr/>
        <p:txBody>
          <a:bodyPr/>
          <a:lstStyle/>
          <a:p>
            <a:pPr algn="r"/>
            <a:fld id="{0CDAF86A-BBE2-47FA-92AD-6A19C7AEBEFA}" type="slidenum">
              <a:rPr lang="en-US" smtClean="0"/>
              <a:pPr algn="r"/>
              <a:t>59</a:t>
            </a:fld>
            <a:endParaRPr lang="en-US" dirty="0"/>
          </a:p>
        </p:txBody>
      </p:sp>
    </p:spTree>
    <p:extLst>
      <p:ext uri="{BB962C8B-B14F-4D97-AF65-F5344CB8AC3E}">
        <p14:creationId xmlns:p14="http://schemas.microsoft.com/office/powerpoint/2010/main" val="5964691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03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403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20933" y="561540"/>
            <a:ext cx="8115300" cy="685800"/>
          </a:xfrm>
        </p:spPr>
        <p:txBody>
          <a:bodyPr>
            <a:normAutofit/>
          </a:bodyPr>
          <a:lstStyle/>
          <a:p>
            <a:pPr>
              <a:defRPr/>
            </a:pPr>
            <a:r>
              <a:rPr lang="en-US" dirty="0"/>
              <a:t>History of Wireless Networks</a:t>
            </a:r>
          </a:p>
        </p:txBody>
      </p:sp>
      <p:sp>
        <p:nvSpPr>
          <p:cNvPr id="52226" name="Rectangle 3"/>
          <p:cNvSpPr>
            <a:spLocks noGrp="1" noChangeArrowheads="1"/>
          </p:cNvSpPr>
          <p:nvPr>
            <p:ph idx="1"/>
          </p:nvPr>
        </p:nvSpPr>
        <p:spPr>
          <a:xfrm>
            <a:off x="393700" y="1612785"/>
            <a:ext cx="8178800" cy="1591810"/>
          </a:xfrm>
        </p:spPr>
        <p:txBody>
          <a:bodyPr>
            <a:noAutofit/>
          </a:bodyPr>
          <a:lstStyle/>
          <a:p>
            <a:pPr marL="443438" indent="-342900">
              <a:spcBef>
                <a:spcPct val="100000"/>
              </a:spcBef>
            </a:pPr>
            <a:r>
              <a:rPr lang="en-US" dirty="0"/>
              <a:t>1986: First commercial wireless network, WaveLAN, by NCR</a:t>
            </a:r>
          </a:p>
          <a:p>
            <a:pPr marL="443438" indent="-342900">
              <a:spcBef>
                <a:spcPct val="100000"/>
              </a:spcBef>
            </a:pPr>
            <a:r>
              <a:rPr lang="en-US" dirty="0"/>
              <a:t>1991: 2G cellular network</a:t>
            </a:r>
          </a:p>
          <a:p>
            <a:pPr marL="443438" indent="-342900">
              <a:spcBef>
                <a:spcPct val="100000"/>
              </a:spcBef>
            </a:pPr>
            <a:r>
              <a:rPr lang="en-US" dirty="0"/>
              <a:t>1997: 802.11 Wi-Fi protocol first released</a:t>
            </a:r>
          </a:p>
          <a:p>
            <a:pPr marL="443438" indent="-342900">
              <a:spcBef>
                <a:spcPct val="100000"/>
              </a:spcBef>
            </a:pPr>
            <a:r>
              <a:rPr lang="en-US" dirty="0"/>
              <a:t>2001: 3G cellular network</a:t>
            </a:r>
          </a:p>
          <a:p>
            <a:pPr marL="443438" indent="-342900">
              <a:spcBef>
                <a:spcPct val="100000"/>
              </a:spcBef>
            </a:pPr>
            <a:r>
              <a:rPr lang="en-US" dirty="0"/>
              <a:t>2007: 4G/LTE cellular network</a:t>
            </a:r>
          </a:p>
          <a:p>
            <a:pPr marL="443438" indent="-342900">
              <a:spcBef>
                <a:spcPct val="100000"/>
              </a:spcBef>
            </a:pPr>
            <a:r>
              <a:rPr lang="en-US" dirty="0"/>
              <a:t>2018: 5G network at Olympics</a:t>
            </a:r>
          </a:p>
        </p:txBody>
      </p:sp>
      <p:sp>
        <p:nvSpPr>
          <p:cNvPr id="3" name="Slide Number Placeholder 2">
            <a:extLst>
              <a:ext uri="{FF2B5EF4-FFF2-40B4-BE49-F238E27FC236}">
                <a16:creationId xmlns:a16="http://schemas.microsoft.com/office/drawing/2014/main" id="{A676EAEE-E327-45B8-99B3-9E74DCA0F8A0}"/>
              </a:ext>
            </a:extLst>
          </p:cNvPr>
          <p:cNvSpPr>
            <a:spLocks noGrp="1"/>
          </p:cNvSpPr>
          <p:nvPr>
            <p:ph type="sldNum" sz="quarter" idx="4"/>
          </p:nvPr>
        </p:nvSpPr>
        <p:spPr/>
        <p:txBody>
          <a:bodyPr/>
          <a:lstStyle/>
          <a:p>
            <a:pPr algn="r"/>
            <a:fld id="{0CDAF86A-BBE2-47FA-92AD-6A19C7AEBEFA}" type="slidenum">
              <a:rPr lang="en-US" smtClean="0"/>
              <a:pPr algn="r"/>
              <a:t>6</a:t>
            </a:fld>
            <a:endParaRPr lang="en-US" dirty="0"/>
          </a:p>
        </p:txBody>
      </p:sp>
    </p:spTree>
    <p:extLst>
      <p:ext uri="{BB962C8B-B14F-4D97-AF65-F5344CB8AC3E}">
        <p14:creationId xmlns:p14="http://schemas.microsoft.com/office/powerpoint/2010/main" val="328868710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ln w="60325">
            <a:solidFill>
              <a:schemeClr val="bg1"/>
            </a:solidFill>
          </a:ln>
        </p:spPr>
        <p:txBody>
          <a:bodyPr>
            <a:normAutofit/>
          </a:bodyPr>
          <a:lstStyle/>
          <a:p>
            <a:pPr>
              <a:defRPr/>
            </a:pPr>
            <a:r>
              <a:rPr lang="en-US" dirty="0"/>
              <a:t>Final Assessment</a:t>
            </a:r>
          </a:p>
        </p:txBody>
      </p:sp>
      <p:sp>
        <p:nvSpPr>
          <p:cNvPr id="3" name="Slide Number Placeholder 2">
            <a:extLst>
              <a:ext uri="{FF2B5EF4-FFF2-40B4-BE49-F238E27FC236}">
                <a16:creationId xmlns:a16="http://schemas.microsoft.com/office/drawing/2014/main" id="{57A8456B-4176-43A2-A09F-16788CC4E441}"/>
              </a:ext>
            </a:extLst>
          </p:cNvPr>
          <p:cNvSpPr>
            <a:spLocks noGrp="1"/>
          </p:cNvSpPr>
          <p:nvPr>
            <p:ph type="sldNum" sz="quarter" idx="4"/>
          </p:nvPr>
        </p:nvSpPr>
        <p:spPr/>
        <p:txBody>
          <a:bodyPr/>
          <a:lstStyle/>
          <a:p>
            <a:pPr algn="r"/>
            <a:fld id="{0CDAF86A-BBE2-47FA-92AD-6A19C7AEBEFA}" type="slidenum">
              <a:rPr lang="en-US" smtClean="0"/>
              <a:pPr algn="r"/>
              <a:t>60</a:t>
            </a:fld>
            <a:endParaRPr lang="en-US" dirty="0"/>
          </a:p>
        </p:txBody>
      </p:sp>
      <p:sp>
        <p:nvSpPr>
          <p:cNvPr id="8" name="Slide Number Placeholder 4"/>
          <p:cNvSpPr txBox="1">
            <a:spLocks/>
          </p:cNvSpPr>
          <p:nvPr/>
        </p:nvSpPr>
        <p:spPr>
          <a:xfrm>
            <a:off x="7768205" y="6367244"/>
            <a:ext cx="997591" cy="335453"/>
          </a:xfrm>
          <a:prstGeom prst="rect">
            <a:avLst/>
          </a:prstGeom>
        </p:spPr>
        <p:txBody>
          <a:bodyPr/>
          <a:lstStyle>
            <a:defPPr>
              <a:defRPr lang="en-US"/>
            </a:defPPr>
            <a:lvl1pPr algn="r">
              <a:defRPr sz="1600" b="1">
                <a:latin typeface="Arial Black" panose="020B0A04020102020204" pitchFamily="34" charset="0"/>
              </a:defRPr>
            </a:lvl1pPr>
          </a:lstStyle>
          <a:p>
            <a:endParaRPr lang="en-US" dirty="0"/>
          </a:p>
        </p:txBody>
      </p:sp>
    </p:spTree>
    <p:extLst>
      <p:ext uri="{BB962C8B-B14F-4D97-AF65-F5344CB8AC3E}">
        <p14:creationId xmlns:p14="http://schemas.microsoft.com/office/powerpoint/2010/main" val="322786186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Review Questions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61</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lgn="just">
              <a:spcBef>
                <a:spcPct val="100000"/>
              </a:spcBef>
              <a:buNone/>
            </a:pPr>
            <a:r>
              <a:rPr lang="en-US" dirty="0"/>
              <a:t>1. A wireless network is a network that communicates using satellites.</a:t>
            </a:r>
          </a:p>
          <a:p>
            <a:pPr marL="100538" indent="0" algn="just">
              <a:spcBef>
                <a:spcPct val="100000"/>
              </a:spcBef>
              <a:buNone/>
            </a:pPr>
            <a:r>
              <a:rPr lang="en-US" dirty="0"/>
              <a:t>A.	True</a:t>
            </a:r>
          </a:p>
          <a:p>
            <a:pPr marL="100538" indent="0" algn="just">
              <a:spcBef>
                <a:spcPct val="100000"/>
              </a:spcBef>
              <a:buNone/>
            </a:pPr>
            <a:r>
              <a:rPr lang="en-US" dirty="0"/>
              <a:t>B.	False</a:t>
            </a:r>
          </a:p>
        </p:txBody>
      </p:sp>
    </p:spTree>
    <p:extLst>
      <p:ext uri="{BB962C8B-B14F-4D97-AF65-F5344CB8AC3E}">
        <p14:creationId xmlns:p14="http://schemas.microsoft.com/office/powerpoint/2010/main" val="95572376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5">
                                            <p:txEl>
                                              <p:pRg st="2" end="2"/>
                                            </p:txEl>
                                          </p:spTgt>
                                        </p:tgtEl>
                                        <p:attrNameLst>
                                          <p:attrName>style.color</p:attrName>
                                        </p:attrNameLst>
                                      </p:cBhvr>
                                      <p:to>
                                        <a:srgbClr val="00B050"/>
                                      </p:to>
                                    </p:animClr>
                                    <p:animClr clrSpc="rgb" dir="cw">
                                      <p:cBhvr>
                                        <p:cTn id="7" dur="500" fill="hold"/>
                                        <p:tgtEl>
                                          <p:spTgt spid="5">
                                            <p:txEl>
                                              <p:pRg st="2" end="2"/>
                                            </p:txEl>
                                          </p:spTgt>
                                        </p:tgtEl>
                                        <p:attrNameLst>
                                          <p:attrName>fillcolor</p:attrName>
                                        </p:attrNameLst>
                                      </p:cBhvr>
                                      <p:to>
                                        <a:srgbClr val="00B050"/>
                                      </p:to>
                                    </p:animClr>
                                    <p:set>
                                      <p:cBhvr>
                                        <p:cTn id="8" dur="500" fill="hold"/>
                                        <p:tgtEl>
                                          <p:spTgt spid="5">
                                            <p:txEl>
                                              <p:pRg st="2" end="2"/>
                                            </p:txEl>
                                          </p:spTgt>
                                        </p:tgtEl>
                                        <p:attrNameLst>
                                          <p:attrName>fill.type</p:attrName>
                                        </p:attrNameLst>
                                      </p:cBhvr>
                                      <p:to>
                                        <p:strVal val="solid"/>
                                      </p:to>
                                    </p:set>
                                    <p:set>
                                      <p:cBhvr>
                                        <p:cTn id="9" dur="500" fill="hold"/>
                                        <p:tgtEl>
                                          <p:spTgt spid="5">
                                            <p:txEl>
                                              <p:pRg st="2" end="2"/>
                                            </p:txEl>
                                          </p:spTgt>
                                        </p:tgtEl>
                                        <p:attrNameLst>
                                          <p:attrName>fill.on</p:attrName>
                                        </p:attrNameLst>
                                      </p:cBhvr>
                                      <p:to>
                                        <p:strVal val="true"/>
                                      </p:to>
                                    </p:set>
                                  </p:childTnLst>
                                </p:cTn>
                              </p:par>
                              <p:par>
                                <p:cTn id="10" presetID="9" presetClass="emph" presetSubtype="0" nodeType="withEffect">
                                  <p:stCondLst>
                                    <p:cond delay="0"/>
                                  </p:stCondLst>
                                  <p:childTnLst>
                                    <p:set>
                                      <p:cBhvr>
                                        <p:cTn id="11" dur="indefinite"/>
                                        <p:tgtEl>
                                          <p:spTgt spid="5">
                                            <p:txEl>
                                              <p:pRg st="1" end="1"/>
                                            </p:txEl>
                                          </p:spTgt>
                                        </p:tgtEl>
                                        <p:attrNameLst>
                                          <p:attrName>style.opacity</p:attrName>
                                        </p:attrNameLst>
                                      </p:cBhvr>
                                      <p:to>
                                        <p:strVal val="0.5"/>
                                      </p:to>
                                    </p:set>
                                    <p:animEffect filter="image" prLst="opacity: 0.5">
                                      <p:cBhvr rctx="IE">
                                        <p:cTn id="12" dur="indefinite"/>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Review Questions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62</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lgn="just">
              <a:spcBef>
                <a:spcPct val="100000"/>
              </a:spcBef>
              <a:buNone/>
            </a:pPr>
            <a:r>
              <a:rPr lang="en-US" dirty="0"/>
              <a:t>1. A wireless network is a network that communicates using satellites.</a:t>
            </a:r>
          </a:p>
          <a:p>
            <a:pPr marL="100538" indent="0" algn="just">
              <a:spcBef>
                <a:spcPct val="100000"/>
              </a:spcBef>
              <a:buNone/>
            </a:pPr>
            <a:r>
              <a:rPr lang="en-US" dirty="0"/>
              <a:t>A.	True</a:t>
            </a:r>
          </a:p>
          <a:p>
            <a:pPr marL="100538" indent="0" algn="just">
              <a:spcBef>
                <a:spcPct val="100000"/>
              </a:spcBef>
              <a:buNone/>
            </a:pPr>
            <a:r>
              <a:rPr lang="en-US" dirty="0"/>
              <a:t>B.	False</a:t>
            </a:r>
          </a:p>
        </p:txBody>
      </p:sp>
      <p:sp>
        <p:nvSpPr>
          <p:cNvPr id="2" name="Rectangle 1">
            <a:extLst>
              <a:ext uri="{FF2B5EF4-FFF2-40B4-BE49-F238E27FC236}">
                <a16:creationId xmlns:a16="http://schemas.microsoft.com/office/drawing/2014/main" id="{F261BB4E-4504-44CB-826E-91F42A9E9D67}"/>
              </a:ext>
            </a:extLst>
          </p:cNvPr>
          <p:cNvSpPr/>
          <p:nvPr/>
        </p:nvSpPr>
        <p:spPr>
          <a:xfrm>
            <a:off x="3062941" y="2544046"/>
            <a:ext cx="4572000" cy="1200329"/>
          </a:xfrm>
          <a:prstGeom prst="rect">
            <a:avLst/>
          </a:prstGeom>
        </p:spPr>
        <p:txBody>
          <a:bodyPr>
            <a:spAutoFit/>
          </a:bodyPr>
          <a:lstStyle/>
          <a:p>
            <a:pPr algn="ctr"/>
            <a:r>
              <a:rPr lang="en-US" sz="2400" b="1" dirty="0">
                <a:solidFill>
                  <a:srgbClr val="000000"/>
                </a:solidFill>
                <a:ea typeface="Calibri Light" panose="020F0302020204030204" pitchFamily="34" charset="0"/>
              </a:rPr>
              <a:t>Answer: B</a:t>
            </a:r>
          </a:p>
          <a:p>
            <a:pPr algn="ctr"/>
            <a:r>
              <a:rPr lang="en-US" sz="2400" b="1" dirty="0">
                <a:solidFill>
                  <a:srgbClr val="000000"/>
                </a:solidFill>
                <a:ea typeface="Calibri Light" panose="020F0302020204030204" pitchFamily="34" charset="0"/>
              </a:rPr>
              <a:t>While a wireless network can use satellites, it does not have to.</a:t>
            </a:r>
            <a:endParaRPr lang="en-US" sz="2400" b="1" dirty="0"/>
          </a:p>
        </p:txBody>
      </p:sp>
    </p:spTree>
    <p:extLst>
      <p:ext uri="{BB962C8B-B14F-4D97-AF65-F5344CB8AC3E}">
        <p14:creationId xmlns:p14="http://schemas.microsoft.com/office/powerpoint/2010/main" val="423977416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5">
                                            <p:txEl>
                                              <p:pRg st="2" end="2"/>
                                            </p:txEl>
                                          </p:spTgt>
                                        </p:tgtEl>
                                        <p:attrNameLst>
                                          <p:attrName>style.color</p:attrName>
                                        </p:attrNameLst>
                                      </p:cBhvr>
                                      <p:to>
                                        <a:srgbClr val="00B050"/>
                                      </p:to>
                                    </p:animClr>
                                    <p:animClr clrSpc="rgb" dir="cw">
                                      <p:cBhvr>
                                        <p:cTn id="7" dur="500" fill="hold"/>
                                        <p:tgtEl>
                                          <p:spTgt spid="5">
                                            <p:txEl>
                                              <p:pRg st="2" end="2"/>
                                            </p:txEl>
                                          </p:spTgt>
                                        </p:tgtEl>
                                        <p:attrNameLst>
                                          <p:attrName>fillcolor</p:attrName>
                                        </p:attrNameLst>
                                      </p:cBhvr>
                                      <p:to>
                                        <a:srgbClr val="00B050"/>
                                      </p:to>
                                    </p:animClr>
                                    <p:set>
                                      <p:cBhvr>
                                        <p:cTn id="8" dur="500" fill="hold"/>
                                        <p:tgtEl>
                                          <p:spTgt spid="5">
                                            <p:txEl>
                                              <p:pRg st="2" end="2"/>
                                            </p:txEl>
                                          </p:spTgt>
                                        </p:tgtEl>
                                        <p:attrNameLst>
                                          <p:attrName>fill.type</p:attrName>
                                        </p:attrNameLst>
                                      </p:cBhvr>
                                      <p:to>
                                        <p:strVal val="solid"/>
                                      </p:to>
                                    </p:set>
                                    <p:set>
                                      <p:cBhvr>
                                        <p:cTn id="9" dur="500" fill="hold"/>
                                        <p:tgtEl>
                                          <p:spTgt spid="5">
                                            <p:txEl>
                                              <p:pRg st="2" end="2"/>
                                            </p:txEl>
                                          </p:spTgt>
                                        </p:tgtEl>
                                        <p:attrNameLst>
                                          <p:attrName>fill.on</p:attrName>
                                        </p:attrNameLst>
                                      </p:cBhvr>
                                      <p:to>
                                        <p:strVal val="true"/>
                                      </p:to>
                                    </p:set>
                                  </p:childTnLst>
                                </p:cTn>
                              </p:par>
                              <p:par>
                                <p:cTn id="10" presetID="9" presetClass="emph" presetSubtype="0" nodeType="withEffect">
                                  <p:stCondLst>
                                    <p:cond delay="0"/>
                                  </p:stCondLst>
                                  <p:childTnLst>
                                    <p:set>
                                      <p:cBhvr>
                                        <p:cTn id="11" dur="indefinite"/>
                                        <p:tgtEl>
                                          <p:spTgt spid="5">
                                            <p:txEl>
                                              <p:pRg st="1" end="1"/>
                                            </p:txEl>
                                          </p:spTgt>
                                        </p:tgtEl>
                                        <p:attrNameLst>
                                          <p:attrName>style.opacity</p:attrName>
                                        </p:attrNameLst>
                                      </p:cBhvr>
                                      <p:to>
                                        <p:strVal val="0.5"/>
                                      </p:to>
                                    </p:set>
                                    <p:animEffect filter="image" prLst="opacity: 0.5">
                                      <p:cBhvr rctx="IE">
                                        <p:cTn id="12" dur="indefinite"/>
                                        <p:tgtEl>
                                          <p:spTgt spid="5">
                                            <p:txEl>
                                              <p:pRg st="1" end="1"/>
                                            </p:txEl>
                                          </p:spTgt>
                                        </p:tgtEl>
                                      </p:cBhvr>
                                    </p:animEffect>
                                  </p:childTnLst>
                                </p:cTn>
                              </p:par>
                              <p:par>
                                <p:cTn id="13" presetID="1" presetClass="entr" presetSubtype="0" fill="hold" nodeType="with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Review Questions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63</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444812"/>
            <a:ext cx="8278678" cy="4525963"/>
          </a:xfrm>
        </p:spPr>
        <p:txBody>
          <a:bodyPr/>
          <a:lstStyle/>
          <a:p>
            <a:pPr marL="100538" indent="0">
              <a:spcBef>
                <a:spcPct val="100000"/>
              </a:spcBef>
              <a:buNone/>
            </a:pPr>
            <a:r>
              <a:rPr lang="en-US" dirty="0"/>
              <a:t>2. Based on the following scenario, should this organization use a wired or wireless network?</a:t>
            </a:r>
          </a:p>
          <a:p>
            <a:pPr marL="100538" indent="0">
              <a:spcBef>
                <a:spcPct val="100000"/>
              </a:spcBef>
              <a:buNone/>
            </a:pPr>
            <a:r>
              <a:rPr lang="en-US" dirty="0"/>
              <a:t>A group wants to have easy, convenient access with fast speeds and reliable internet but demands that employees be mobile. They also have numerous areas where cables cannot be run.</a:t>
            </a:r>
          </a:p>
        </p:txBody>
      </p:sp>
    </p:spTree>
    <p:extLst>
      <p:ext uri="{BB962C8B-B14F-4D97-AF65-F5344CB8AC3E}">
        <p14:creationId xmlns:p14="http://schemas.microsoft.com/office/powerpoint/2010/main" val="362888747"/>
      </p:ext>
    </p:extLst>
  </p:cSld>
  <p:clrMapOvr>
    <a:overrideClrMapping bg1="lt1" tx1="dk1" bg2="lt2" tx2="dk2" accent1="accent1" accent2="accent2" accent3="accent3" accent4="accent4" accent5="accent5" accent6="accent6" hlink="hlink" folHlink="folHlink"/>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Review Questions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64</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444812"/>
            <a:ext cx="8278678" cy="4525963"/>
          </a:xfrm>
        </p:spPr>
        <p:txBody>
          <a:bodyPr/>
          <a:lstStyle/>
          <a:p>
            <a:pPr marL="100538" indent="0">
              <a:spcBef>
                <a:spcPct val="100000"/>
              </a:spcBef>
              <a:buNone/>
            </a:pPr>
            <a:r>
              <a:rPr lang="en-US" dirty="0"/>
              <a:t>2. Based on the following scenario, should this organization use a wired or wireless network?</a:t>
            </a:r>
          </a:p>
          <a:p>
            <a:pPr marL="100538" indent="0">
              <a:spcBef>
                <a:spcPct val="100000"/>
              </a:spcBef>
              <a:buNone/>
            </a:pPr>
            <a:r>
              <a:rPr lang="en-US" dirty="0"/>
              <a:t>A group wants to have easy, convenient access with fast speeds and reliable internet but demands that employees be mobile. They also have numerous areas where cables cannot be run.</a:t>
            </a:r>
          </a:p>
        </p:txBody>
      </p:sp>
      <p:sp>
        <p:nvSpPr>
          <p:cNvPr id="6" name="Rectangle 5">
            <a:extLst>
              <a:ext uri="{FF2B5EF4-FFF2-40B4-BE49-F238E27FC236}">
                <a16:creationId xmlns:a16="http://schemas.microsoft.com/office/drawing/2014/main" id="{D4AF54DB-E424-4449-99AB-0CC87496AB53}"/>
              </a:ext>
            </a:extLst>
          </p:cNvPr>
          <p:cNvSpPr/>
          <p:nvPr/>
        </p:nvSpPr>
        <p:spPr>
          <a:xfrm>
            <a:off x="471798" y="3907121"/>
            <a:ext cx="8249482" cy="830997"/>
          </a:xfrm>
          <a:prstGeom prst="rect">
            <a:avLst/>
          </a:prstGeom>
        </p:spPr>
        <p:txBody>
          <a:bodyPr wrap="square">
            <a:spAutoFit/>
          </a:bodyPr>
          <a:lstStyle/>
          <a:p>
            <a:pPr algn="ctr"/>
            <a:r>
              <a:rPr lang="en-US" sz="2400" b="1" dirty="0">
                <a:solidFill>
                  <a:srgbClr val="000000"/>
                </a:solidFill>
              </a:rPr>
              <a:t>Answer: Because they need mobile access and have some places where cable cannot be run, wireless is ideal. </a:t>
            </a:r>
            <a:endParaRPr lang="en-US" sz="2400" b="1" dirty="0"/>
          </a:p>
        </p:txBody>
      </p:sp>
    </p:spTree>
    <p:extLst>
      <p:ext uri="{BB962C8B-B14F-4D97-AF65-F5344CB8AC3E}">
        <p14:creationId xmlns:p14="http://schemas.microsoft.com/office/powerpoint/2010/main" val="21738064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Review Questions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65</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lgn="just">
              <a:spcBef>
                <a:spcPct val="100000"/>
              </a:spcBef>
              <a:buNone/>
            </a:pPr>
            <a:r>
              <a:rPr lang="en-US" dirty="0"/>
              <a:t>3. Which wireless network type would you recommend for connecting offices on opposite sides of the country?</a:t>
            </a:r>
          </a:p>
          <a:p>
            <a:pPr marL="100538" indent="0" algn="just">
              <a:spcBef>
                <a:spcPct val="100000"/>
              </a:spcBef>
              <a:buNone/>
            </a:pPr>
            <a:r>
              <a:rPr lang="en-US" dirty="0"/>
              <a:t>A.	WPAN</a:t>
            </a:r>
          </a:p>
          <a:p>
            <a:pPr marL="100538" indent="0" algn="just">
              <a:spcBef>
                <a:spcPct val="100000"/>
              </a:spcBef>
              <a:buNone/>
            </a:pPr>
            <a:r>
              <a:rPr lang="en-US" dirty="0"/>
              <a:t>B.	WLAN</a:t>
            </a:r>
          </a:p>
          <a:p>
            <a:pPr marL="100538" indent="0" algn="just">
              <a:spcBef>
                <a:spcPct val="100000"/>
              </a:spcBef>
              <a:buNone/>
            </a:pPr>
            <a:r>
              <a:rPr lang="en-US" dirty="0"/>
              <a:t>C.	WMAN</a:t>
            </a:r>
          </a:p>
          <a:p>
            <a:pPr marL="100538" indent="0" algn="just">
              <a:spcBef>
                <a:spcPct val="100000"/>
              </a:spcBef>
              <a:buNone/>
            </a:pPr>
            <a:r>
              <a:rPr lang="en-US" dirty="0"/>
              <a:t>D.	WWAN</a:t>
            </a:r>
          </a:p>
        </p:txBody>
      </p:sp>
    </p:spTree>
    <p:extLst>
      <p:ext uri="{BB962C8B-B14F-4D97-AF65-F5344CB8AC3E}">
        <p14:creationId xmlns:p14="http://schemas.microsoft.com/office/powerpoint/2010/main" val="222358210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5">
                                            <p:txEl>
                                              <p:pRg st="4" end="4"/>
                                            </p:txEl>
                                          </p:spTgt>
                                        </p:tgtEl>
                                        <p:attrNameLst>
                                          <p:attrName>style.color</p:attrName>
                                        </p:attrNameLst>
                                      </p:cBhvr>
                                      <p:to>
                                        <a:srgbClr val="00B050"/>
                                      </p:to>
                                    </p:animClr>
                                    <p:animClr clrSpc="rgb" dir="cw">
                                      <p:cBhvr>
                                        <p:cTn id="7" dur="500" fill="hold"/>
                                        <p:tgtEl>
                                          <p:spTgt spid="5">
                                            <p:txEl>
                                              <p:pRg st="4" end="4"/>
                                            </p:txEl>
                                          </p:spTgt>
                                        </p:tgtEl>
                                        <p:attrNameLst>
                                          <p:attrName>fillcolor</p:attrName>
                                        </p:attrNameLst>
                                      </p:cBhvr>
                                      <p:to>
                                        <a:srgbClr val="00B050"/>
                                      </p:to>
                                    </p:animClr>
                                    <p:set>
                                      <p:cBhvr>
                                        <p:cTn id="8" dur="500" fill="hold"/>
                                        <p:tgtEl>
                                          <p:spTgt spid="5">
                                            <p:txEl>
                                              <p:pRg st="4" end="4"/>
                                            </p:txEl>
                                          </p:spTgt>
                                        </p:tgtEl>
                                        <p:attrNameLst>
                                          <p:attrName>fill.type</p:attrName>
                                        </p:attrNameLst>
                                      </p:cBhvr>
                                      <p:to>
                                        <p:strVal val="solid"/>
                                      </p:to>
                                    </p:set>
                                    <p:set>
                                      <p:cBhvr>
                                        <p:cTn id="9" dur="500" fill="hold"/>
                                        <p:tgtEl>
                                          <p:spTgt spid="5">
                                            <p:txEl>
                                              <p:pRg st="4" end="4"/>
                                            </p:txEl>
                                          </p:spTgt>
                                        </p:tgtEl>
                                        <p:attrNameLst>
                                          <p:attrName>fill.on</p:attrName>
                                        </p:attrNameLst>
                                      </p:cBhvr>
                                      <p:to>
                                        <p:strVal val="true"/>
                                      </p:to>
                                    </p:set>
                                  </p:childTnLst>
                                </p:cTn>
                              </p:par>
                              <p:par>
                                <p:cTn id="10" presetID="9" presetClass="emph" presetSubtype="0" nodeType="withEffect">
                                  <p:stCondLst>
                                    <p:cond delay="0"/>
                                  </p:stCondLst>
                                  <p:childTnLst>
                                    <p:set>
                                      <p:cBhvr>
                                        <p:cTn id="11" dur="indefinite"/>
                                        <p:tgtEl>
                                          <p:spTgt spid="5">
                                            <p:txEl>
                                              <p:pRg st="2" end="2"/>
                                            </p:txEl>
                                          </p:spTgt>
                                        </p:tgtEl>
                                        <p:attrNameLst>
                                          <p:attrName>style.opacity</p:attrName>
                                        </p:attrNameLst>
                                      </p:cBhvr>
                                      <p:to>
                                        <p:strVal val="0.5"/>
                                      </p:to>
                                    </p:set>
                                    <p:animEffect filter="image" prLst="opacity: 0.5">
                                      <p:cBhvr rctx="IE">
                                        <p:cTn id="12" dur="indefinite"/>
                                        <p:tgtEl>
                                          <p:spTgt spid="5">
                                            <p:txEl>
                                              <p:pRg st="2" end="2"/>
                                            </p:txEl>
                                          </p:spTgt>
                                        </p:tgtEl>
                                      </p:cBhvr>
                                    </p:animEffect>
                                  </p:childTnLst>
                                </p:cTn>
                              </p:par>
                              <p:par>
                                <p:cTn id="13" presetID="9" presetClass="emph" presetSubtype="0" nodeType="withEffect">
                                  <p:stCondLst>
                                    <p:cond delay="0"/>
                                  </p:stCondLst>
                                  <p:childTnLst>
                                    <p:set>
                                      <p:cBhvr>
                                        <p:cTn id="14" dur="indefinite"/>
                                        <p:tgtEl>
                                          <p:spTgt spid="5">
                                            <p:txEl>
                                              <p:pRg st="3" end="3"/>
                                            </p:txEl>
                                          </p:spTgt>
                                        </p:tgtEl>
                                        <p:attrNameLst>
                                          <p:attrName>style.opacity</p:attrName>
                                        </p:attrNameLst>
                                      </p:cBhvr>
                                      <p:to>
                                        <p:strVal val="0.5"/>
                                      </p:to>
                                    </p:set>
                                    <p:animEffect filter="image" prLst="opacity: 0.5">
                                      <p:cBhvr rctx="IE">
                                        <p:cTn id="15" dur="indefinite"/>
                                        <p:tgtEl>
                                          <p:spTgt spid="5">
                                            <p:txEl>
                                              <p:pRg st="3" end="3"/>
                                            </p:txEl>
                                          </p:spTgt>
                                        </p:tgtEl>
                                      </p:cBhvr>
                                    </p:animEffect>
                                  </p:childTnLst>
                                </p:cTn>
                              </p:par>
                              <p:par>
                                <p:cTn id="16" presetID="9" presetClass="emph" presetSubtype="0" nodeType="withEffect">
                                  <p:stCondLst>
                                    <p:cond delay="0"/>
                                  </p:stCondLst>
                                  <p:childTnLst>
                                    <p:set>
                                      <p:cBhvr>
                                        <p:cTn id="17" dur="indefinite"/>
                                        <p:tgtEl>
                                          <p:spTgt spid="5">
                                            <p:txEl>
                                              <p:pRg st="1" end="1"/>
                                            </p:txEl>
                                          </p:spTgt>
                                        </p:tgtEl>
                                        <p:attrNameLst>
                                          <p:attrName>style.opacity</p:attrName>
                                        </p:attrNameLst>
                                      </p:cBhvr>
                                      <p:to>
                                        <p:strVal val="0.5"/>
                                      </p:to>
                                    </p:set>
                                    <p:animEffect filter="image" prLst="opacity: 0.5">
                                      <p:cBhvr rctx="IE">
                                        <p:cTn id="18" dur="indefinite"/>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Review Questions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66</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lgn="just">
              <a:spcBef>
                <a:spcPct val="100000"/>
              </a:spcBef>
              <a:buNone/>
            </a:pPr>
            <a:r>
              <a:rPr lang="en-US" dirty="0"/>
              <a:t>3. Which wireless network type would you recommend for connecting offices on opposite sides of the country?</a:t>
            </a:r>
          </a:p>
          <a:p>
            <a:pPr marL="100538" indent="0" algn="just">
              <a:spcBef>
                <a:spcPct val="100000"/>
              </a:spcBef>
              <a:buNone/>
            </a:pPr>
            <a:r>
              <a:rPr lang="en-US" dirty="0"/>
              <a:t>A.	WPAN</a:t>
            </a:r>
          </a:p>
          <a:p>
            <a:pPr marL="100538" indent="0" algn="just">
              <a:spcBef>
                <a:spcPct val="100000"/>
              </a:spcBef>
              <a:buNone/>
            </a:pPr>
            <a:r>
              <a:rPr lang="en-US" dirty="0"/>
              <a:t>B.	WLAN</a:t>
            </a:r>
          </a:p>
          <a:p>
            <a:pPr marL="100538" indent="0" algn="just">
              <a:spcBef>
                <a:spcPct val="100000"/>
              </a:spcBef>
              <a:buNone/>
            </a:pPr>
            <a:r>
              <a:rPr lang="en-US" dirty="0"/>
              <a:t>C.	WMAN</a:t>
            </a:r>
          </a:p>
          <a:p>
            <a:pPr marL="100538" indent="0" algn="just">
              <a:spcBef>
                <a:spcPct val="100000"/>
              </a:spcBef>
              <a:buNone/>
            </a:pPr>
            <a:r>
              <a:rPr lang="en-US" dirty="0"/>
              <a:t>D.	WWAN</a:t>
            </a:r>
          </a:p>
        </p:txBody>
      </p:sp>
      <p:sp>
        <p:nvSpPr>
          <p:cNvPr id="6" name="Rectangle 5">
            <a:extLst>
              <a:ext uri="{FF2B5EF4-FFF2-40B4-BE49-F238E27FC236}">
                <a16:creationId xmlns:a16="http://schemas.microsoft.com/office/drawing/2014/main" id="{D4B33C9D-048E-475E-85CD-7461FE59F146}"/>
              </a:ext>
            </a:extLst>
          </p:cNvPr>
          <p:cNvSpPr/>
          <p:nvPr/>
        </p:nvSpPr>
        <p:spPr>
          <a:xfrm>
            <a:off x="3254417" y="2934146"/>
            <a:ext cx="5214471" cy="1938992"/>
          </a:xfrm>
          <a:prstGeom prst="rect">
            <a:avLst/>
          </a:prstGeom>
        </p:spPr>
        <p:txBody>
          <a:bodyPr wrap="square">
            <a:spAutoFit/>
          </a:bodyPr>
          <a:lstStyle/>
          <a:p>
            <a:pPr algn="ctr"/>
            <a:r>
              <a:rPr lang="en-US" sz="2400" b="1" dirty="0">
                <a:solidFill>
                  <a:srgbClr val="000000"/>
                </a:solidFill>
              </a:rPr>
              <a:t>Answer: D</a:t>
            </a:r>
          </a:p>
          <a:p>
            <a:pPr algn="ctr"/>
            <a:r>
              <a:rPr lang="en-US" sz="2400" b="1" dirty="0">
                <a:solidFill>
                  <a:srgbClr val="000000"/>
                </a:solidFill>
              </a:rPr>
              <a:t>Since the network is connecting offices across the country, far beyond city limits, a WWAN is the best of these choices</a:t>
            </a:r>
            <a:endParaRPr lang="en-US" sz="2400" b="1" dirty="0"/>
          </a:p>
        </p:txBody>
      </p:sp>
    </p:spTree>
    <p:extLst>
      <p:ext uri="{BB962C8B-B14F-4D97-AF65-F5344CB8AC3E}">
        <p14:creationId xmlns:p14="http://schemas.microsoft.com/office/powerpoint/2010/main" val="375534600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5">
                                            <p:txEl>
                                              <p:pRg st="4" end="4"/>
                                            </p:txEl>
                                          </p:spTgt>
                                        </p:tgtEl>
                                        <p:attrNameLst>
                                          <p:attrName>style.color</p:attrName>
                                        </p:attrNameLst>
                                      </p:cBhvr>
                                      <p:to>
                                        <a:srgbClr val="00B050"/>
                                      </p:to>
                                    </p:animClr>
                                    <p:animClr clrSpc="rgb" dir="cw">
                                      <p:cBhvr>
                                        <p:cTn id="7" dur="500" fill="hold"/>
                                        <p:tgtEl>
                                          <p:spTgt spid="5">
                                            <p:txEl>
                                              <p:pRg st="4" end="4"/>
                                            </p:txEl>
                                          </p:spTgt>
                                        </p:tgtEl>
                                        <p:attrNameLst>
                                          <p:attrName>fillcolor</p:attrName>
                                        </p:attrNameLst>
                                      </p:cBhvr>
                                      <p:to>
                                        <a:srgbClr val="00B050"/>
                                      </p:to>
                                    </p:animClr>
                                    <p:set>
                                      <p:cBhvr>
                                        <p:cTn id="8" dur="500" fill="hold"/>
                                        <p:tgtEl>
                                          <p:spTgt spid="5">
                                            <p:txEl>
                                              <p:pRg st="4" end="4"/>
                                            </p:txEl>
                                          </p:spTgt>
                                        </p:tgtEl>
                                        <p:attrNameLst>
                                          <p:attrName>fill.type</p:attrName>
                                        </p:attrNameLst>
                                      </p:cBhvr>
                                      <p:to>
                                        <p:strVal val="solid"/>
                                      </p:to>
                                    </p:set>
                                    <p:set>
                                      <p:cBhvr>
                                        <p:cTn id="9" dur="500" fill="hold"/>
                                        <p:tgtEl>
                                          <p:spTgt spid="5">
                                            <p:txEl>
                                              <p:pRg st="4" end="4"/>
                                            </p:txEl>
                                          </p:spTgt>
                                        </p:tgtEl>
                                        <p:attrNameLst>
                                          <p:attrName>fill.on</p:attrName>
                                        </p:attrNameLst>
                                      </p:cBhvr>
                                      <p:to>
                                        <p:strVal val="true"/>
                                      </p:to>
                                    </p:set>
                                  </p:childTnLst>
                                </p:cTn>
                              </p:par>
                              <p:par>
                                <p:cTn id="10" presetID="9" presetClass="emph" presetSubtype="0" nodeType="withEffect">
                                  <p:stCondLst>
                                    <p:cond delay="0"/>
                                  </p:stCondLst>
                                  <p:childTnLst>
                                    <p:set>
                                      <p:cBhvr>
                                        <p:cTn id="11" dur="indefinite"/>
                                        <p:tgtEl>
                                          <p:spTgt spid="5">
                                            <p:txEl>
                                              <p:pRg st="2" end="2"/>
                                            </p:txEl>
                                          </p:spTgt>
                                        </p:tgtEl>
                                        <p:attrNameLst>
                                          <p:attrName>style.opacity</p:attrName>
                                        </p:attrNameLst>
                                      </p:cBhvr>
                                      <p:to>
                                        <p:strVal val="0.5"/>
                                      </p:to>
                                    </p:set>
                                    <p:animEffect filter="image" prLst="opacity: 0.5">
                                      <p:cBhvr rctx="IE">
                                        <p:cTn id="12" dur="indefinite"/>
                                        <p:tgtEl>
                                          <p:spTgt spid="5">
                                            <p:txEl>
                                              <p:pRg st="2" end="2"/>
                                            </p:txEl>
                                          </p:spTgt>
                                        </p:tgtEl>
                                      </p:cBhvr>
                                    </p:animEffect>
                                  </p:childTnLst>
                                </p:cTn>
                              </p:par>
                              <p:par>
                                <p:cTn id="13" presetID="9" presetClass="emph" presetSubtype="0" nodeType="withEffect">
                                  <p:stCondLst>
                                    <p:cond delay="0"/>
                                  </p:stCondLst>
                                  <p:childTnLst>
                                    <p:set>
                                      <p:cBhvr>
                                        <p:cTn id="14" dur="indefinite"/>
                                        <p:tgtEl>
                                          <p:spTgt spid="5">
                                            <p:txEl>
                                              <p:pRg st="3" end="3"/>
                                            </p:txEl>
                                          </p:spTgt>
                                        </p:tgtEl>
                                        <p:attrNameLst>
                                          <p:attrName>style.opacity</p:attrName>
                                        </p:attrNameLst>
                                      </p:cBhvr>
                                      <p:to>
                                        <p:strVal val="0.5"/>
                                      </p:to>
                                    </p:set>
                                    <p:animEffect filter="image" prLst="opacity: 0.5">
                                      <p:cBhvr rctx="IE">
                                        <p:cTn id="15" dur="indefinite"/>
                                        <p:tgtEl>
                                          <p:spTgt spid="5">
                                            <p:txEl>
                                              <p:pRg st="3" end="3"/>
                                            </p:txEl>
                                          </p:spTgt>
                                        </p:tgtEl>
                                      </p:cBhvr>
                                    </p:animEffect>
                                  </p:childTnLst>
                                </p:cTn>
                              </p:par>
                              <p:par>
                                <p:cTn id="16" presetID="9" presetClass="emph" presetSubtype="0" nodeType="withEffect">
                                  <p:stCondLst>
                                    <p:cond delay="0"/>
                                  </p:stCondLst>
                                  <p:childTnLst>
                                    <p:set>
                                      <p:cBhvr>
                                        <p:cTn id="17" dur="indefinite"/>
                                        <p:tgtEl>
                                          <p:spTgt spid="5">
                                            <p:txEl>
                                              <p:pRg st="1" end="1"/>
                                            </p:txEl>
                                          </p:spTgt>
                                        </p:tgtEl>
                                        <p:attrNameLst>
                                          <p:attrName>style.opacity</p:attrName>
                                        </p:attrNameLst>
                                      </p:cBhvr>
                                      <p:to>
                                        <p:strVal val="0.5"/>
                                      </p:to>
                                    </p:set>
                                    <p:animEffect filter="image" prLst="opacity: 0.5">
                                      <p:cBhvr rctx="IE">
                                        <p:cTn id="18" dur="indefinite"/>
                                        <p:tgtEl>
                                          <p:spTgt spid="5">
                                            <p:txEl>
                                              <p:pRg st="1" end="1"/>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Review Questions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67</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lgn="just">
              <a:spcBef>
                <a:spcPct val="100000"/>
              </a:spcBef>
              <a:buNone/>
            </a:pPr>
            <a:r>
              <a:rPr lang="en-US" dirty="0"/>
              <a:t>4. Which protocol introduced the 5 GHz frequency range and operates at a maximum of 54 Mbps?</a:t>
            </a:r>
          </a:p>
          <a:p>
            <a:pPr marL="100538" indent="0" algn="just">
              <a:spcBef>
                <a:spcPct val="100000"/>
              </a:spcBef>
              <a:buNone/>
            </a:pPr>
            <a:r>
              <a:rPr lang="en-US" dirty="0"/>
              <a:t>A.	802.11a</a:t>
            </a:r>
          </a:p>
          <a:p>
            <a:pPr marL="100538" indent="0" algn="just">
              <a:spcBef>
                <a:spcPct val="100000"/>
              </a:spcBef>
              <a:buNone/>
            </a:pPr>
            <a:r>
              <a:rPr lang="en-US" dirty="0"/>
              <a:t>B.	802.11b</a:t>
            </a:r>
          </a:p>
          <a:p>
            <a:pPr marL="100538" indent="0" algn="just">
              <a:spcBef>
                <a:spcPct val="100000"/>
              </a:spcBef>
              <a:buNone/>
            </a:pPr>
            <a:r>
              <a:rPr lang="en-US" dirty="0"/>
              <a:t>C.	802.11g</a:t>
            </a:r>
          </a:p>
          <a:p>
            <a:pPr marL="100538" indent="0" algn="just">
              <a:spcBef>
                <a:spcPct val="100000"/>
              </a:spcBef>
              <a:buNone/>
            </a:pPr>
            <a:r>
              <a:rPr lang="en-US" dirty="0"/>
              <a:t>D.	802.1x</a:t>
            </a:r>
          </a:p>
        </p:txBody>
      </p:sp>
    </p:spTree>
    <p:extLst>
      <p:ext uri="{BB962C8B-B14F-4D97-AF65-F5344CB8AC3E}">
        <p14:creationId xmlns:p14="http://schemas.microsoft.com/office/powerpoint/2010/main" val="27947457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p:cTn id="6" dur="indefinite"/>
                                        <p:tgtEl>
                                          <p:spTgt spid="5">
                                            <p:txEl>
                                              <p:pRg st="2" end="2"/>
                                            </p:txEl>
                                          </p:spTgt>
                                        </p:tgtEl>
                                        <p:attrNameLst>
                                          <p:attrName>style.opacity</p:attrName>
                                        </p:attrNameLst>
                                      </p:cBhvr>
                                      <p:to>
                                        <p:strVal val="0.5"/>
                                      </p:to>
                                    </p:set>
                                    <p:animEffect filter="image" prLst="opacity: 0.5">
                                      <p:cBhvr rctx="IE">
                                        <p:cTn id="7" dur="indefinite"/>
                                        <p:tgtEl>
                                          <p:spTgt spid="5">
                                            <p:txEl>
                                              <p:pRg st="2" end="2"/>
                                            </p:txEl>
                                          </p:spTgt>
                                        </p:tgtEl>
                                      </p:cBhvr>
                                    </p:animEffect>
                                  </p:childTnLst>
                                </p:cTn>
                              </p:par>
                              <p:par>
                                <p:cTn id="8" presetID="9" presetClass="emph" presetSubtype="0" nodeType="withEffect">
                                  <p:stCondLst>
                                    <p:cond delay="0"/>
                                  </p:stCondLst>
                                  <p:childTnLst>
                                    <p:set>
                                      <p:cBhvr>
                                        <p:cTn id="9" dur="indefinite"/>
                                        <p:tgtEl>
                                          <p:spTgt spid="5">
                                            <p:txEl>
                                              <p:pRg st="3" end="3"/>
                                            </p:txEl>
                                          </p:spTgt>
                                        </p:tgtEl>
                                        <p:attrNameLst>
                                          <p:attrName>style.opacity</p:attrName>
                                        </p:attrNameLst>
                                      </p:cBhvr>
                                      <p:to>
                                        <p:strVal val="0.5"/>
                                      </p:to>
                                    </p:set>
                                    <p:animEffect filter="image" prLst="opacity: 0.5">
                                      <p:cBhvr rctx="IE">
                                        <p:cTn id="10" dur="indefinite"/>
                                        <p:tgtEl>
                                          <p:spTgt spid="5">
                                            <p:txEl>
                                              <p:pRg st="3" end="3"/>
                                            </p:txEl>
                                          </p:spTgt>
                                        </p:tgtEl>
                                      </p:cBhvr>
                                    </p:animEffect>
                                  </p:childTnLst>
                                </p:cTn>
                              </p:par>
                              <p:par>
                                <p:cTn id="11" presetID="9" presetClass="emph" presetSubtype="0" nodeType="withEffect">
                                  <p:stCondLst>
                                    <p:cond delay="0"/>
                                  </p:stCondLst>
                                  <p:childTnLst>
                                    <p:set>
                                      <p:cBhvr>
                                        <p:cTn id="12" dur="indefinite"/>
                                        <p:tgtEl>
                                          <p:spTgt spid="5">
                                            <p:txEl>
                                              <p:pRg st="4" end="4"/>
                                            </p:txEl>
                                          </p:spTgt>
                                        </p:tgtEl>
                                        <p:attrNameLst>
                                          <p:attrName>style.opacity</p:attrName>
                                        </p:attrNameLst>
                                      </p:cBhvr>
                                      <p:to>
                                        <p:strVal val="0.5"/>
                                      </p:to>
                                    </p:set>
                                    <p:animEffect filter="image" prLst="opacity: 0.5">
                                      <p:cBhvr rctx="IE">
                                        <p:cTn id="13" dur="indefinite"/>
                                        <p:tgtEl>
                                          <p:spTgt spid="5">
                                            <p:txEl>
                                              <p:pRg st="4" end="4"/>
                                            </p:txEl>
                                          </p:spTgt>
                                        </p:tgtEl>
                                      </p:cBhvr>
                                    </p:animEffect>
                                  </p:childTnLst>
                                </p:cTn>
                              </p:par>
                              <p:par>
                                <p:cTn id="14" presetID="19" presetClass="emph" presetSubtype="0" fill="hold" nodeType="withEffect">
                                  <p:stCondLst>
                                    <p:cond delay="0"/>
                                  </p:stCondLst>
                                  <p:childTnLst>
                                    <p:animClr clrSpc="rgb" dir="cw">
                                      <p:cBhvr override="childStyle">
                                        <p:cTn id="15" dur="500" fill="hold"/>
                                        <p:tgtEl>
                                          <p:spTgt spid="5">
                                            <p:txEl>
                                              <p:pRg st="1" end="1"/>
                                            </p:txEl>
                                          </p:spTgt>
                                        </p:tgtEl>
                                        <p:attrNameLst>
                                          <p:attrName>style.color</p:attrName>
                                        </p:attrNameLst>
                                      </p:cBhvr>
                                      <p:to>
                                        <a:srgbClr val="00B050"/>
                                      </p:to>
                                    </p:animClr>
                                    <p:animClr clrSpc="rgb" dir="cw">
                                      <p:cBhvr>
                                        <p:cTn id="16" dur="500" fill="hold"/>
                                        <p:tgtEl>
                                          <p:spTgt spid="5">
                                            <p:txEl>
                                              <p:pRg st="1" end="1"/>
                                            </p:txEl>
                                          </p:spTgt>
                                        </p:tgtEl>
                                        <p:attrNameLst>
                                          <p:attrName>fillcolor</p:attrName>
                                        </p:attrNameLst>
                                      </p:cBhvr>
                                      <p:to>
                                        <a:srgbClr val="00B050"/>
                                      </p:to>
                                    </p:animClr>
                                    <p:set>
                                      <p:cBhvr>
                                        <p:cTn id="17" dur="500" fill="hold"/>
                                        <p:tgtEl>
                                          <p:spTgt spid="5">
                                            <p:txEl>
                                              <p:pRg st="1" end="1"/>
                                            </p:txEl>
                                          </p:spTgt>
                                        </p:tgtEl>
                                        <p:attrNameLst>
                                          <p:attrName>fill.type</p:attrName>
                                        </p:attrNameLst>
                                      </p:cBhvr>
                                      <p:to>
                                        <p:strVal val="solid"/>
                                      </p:to>
                                    </p:set>
                                    <p:set>
                                      <p:cBhvr>
                                        <p:cTn id="18" dur="500" fill="hold"/>
                                        <p:tgtEl>
                                          <p:spTgt spid="5">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Review Questions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68</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100538" indent="0" algn="just">
              <a:spcBef>
                <a:spcPct val="100000"/>
              </a:spcBef>
              <a:buNone/>
            </a:pPr>
            <a:r>
              <a:rPr lang="en-US" dirty="0"/>
              <a:t>4. Which protocol introduced the 5 GHz frequency range and operates at a maximum of 54 Mbps?</a:t>
            </a:r>
          </a:p>
          <a:p>
            <a:pPr marL="100538" indent="0" algn="just">
              <a:spcBef>
                <a:spcPct val="100000"/>
              </a:spcBef>
              <a:buNone/>
            </a:pPr>
            <a:r>
              <a:rPr lang="en-US" dirty="0"/>
              <a:t>A.	802.11a</a:t>
            </a:r>
          </a:p>
          <a:p>
            <a:pPr marL="100538" indent="0" algn="just">
              <a:spcBef>
                <a:spcPct val="100000"/>
              </a:spcBef>
              <a:buNone/>
            </a:pPr>
            <a:r>
              <a:rPr lang="en-US" dirty="0"/>
              <a:t>B.	802.11b</a:t>
            </a:r>
          </a:p>
          <a:p>
            <a:pPr marL="100538" indent="0" algn="just">
              <a:spcBef>
                <a:spcPct val="100000"/>
              </a:spcBef>
              <a:buNone/>
            </a:pPr>
            <a:r>
              <a:rPr lang="en-US" dirty="0"/>
              <a:t>C.	802.11g</a:t>
            </a:r>
          </a:p>
          <a:p>
            <a:pPr marL="100538" indent="0" algn="just">
              <a:spcBef>
                <a:spcPct val="100000"/>
              </a:spcBef>
              <a:buNone/>
            </a:pPr>
            <a:r>
              <a:rPr lang="en-US" dirty="0"/>
              <a:t>D.	802.1x</a:t>
            </a:r>
          </a:p>
        </p:txBody>
      </p:sp>
      <p:sp>
        <p:nvSpPr>
          <p:cNvPr id="6" name="Rectangle 5">
            <a:extLst>
              <a:ext uri="{FF2B5EF4-FFF2-40B4-BE49-F238E27FC236}">
                <a16:creationId xmlns:a16="http://schemas.microsoft.com/office/drawing/2014/main" id="{DB727ABF-D481-430D-A7AF-F12D7C1FD2FC}"/>
              </a:ext>
            </a:extLst>
          </p:cNvPr>
          <p:cNvSpPr/>
          <p:nvPr/>
        </p:nvSpPr>
        <p:spPr>
          <a:xfrm>
            <a:off x="3036046" y="3124200"/>
            <a:ext cx="5214471" cy="1569660"/>
          </a:xfrm>
          <a:prstGeom prst="rect">
            <a:avLst/>
          </a:prstGeom>
        </p:spPr>
        <p:txBody>
          <a:bodyPr wrap="square">
            <a:spAutoFit/>
          </a:bodyPr>
          <a:lstStyle/>
          <a:p>
            <a:pPr algn="ctr"/>
            <a:r>
              <a:rPr lang="en-US" sz="2400" b="1" dirty="0">
                <a:solidFill>
                  <a:srgbClr val="000000"/>
                </a:solidFill>
              </a:rPr>
              <a:t>Answer: A</a:t>
            </a:r>
          </a:p>
          <a:p>
            <a:pPr algn="ctr"/>
            <a:r>
              <a:rPr lang="en-US" sz="2400" b="1" dirty="0">
                <a:solidFill>
                  <a:srgbClr val="000000"/>
                </a:solidFill>
              </a:rPr>
              <a:t>While 802.11g also operated at 54 Mbps, the 5 GHz frequency was introduced with 802.11a</a:t>
            </a:r>
            <a:endParaRPr lang="en-US" sz="2400" b="1" dirty="0"/>
          </a:p>
        </p:txBody>
      </p:sp>
    </p:spTree>
    <p:extLst>
      <p:ext uri="{BB962C8B-B14F-4D97-AF65-F5344CB8AC3E}">
        <p14:creationId xmlns:p14="http://schemas.microsoft.com/office/powerpoint/2010/main" val="280560596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p:cTn id="6" dur="indefinite"/>
                                        <p:tgtEl>
                                          <p:spTgt spid="5">
                                            <p:txEl>
                                              <p:pRg st="2" end="2"/>
                                            </p:txEl>
                                          </p:spTgt>
                                        </p:tgtEl>
                                        <p:attrNameLst>
                                          <p:attrName>style.opacity</p:attrName>
                                        </p:attrNameLst>
                                      </p:cBhvr>
                                      <p:to>
                                        <p:strVal val="0.5"/>
                                      </p:to>
                                    </p:set>
                                    <p:animEffect filter="image" prLst="opacity: 0.5">
                                      <p:cBhvr rctx="IE">
                                        <p:cTn id="7" dur="indefinite"/>
                                        <p:tgtEl>
                                          <p:spTgt spid="5">
                                            <p:txEl>
                                              <p:pRg st="2" end="2"/>
                                            </p:txEl>
                                          </p:spTgt>
                                        </p:tgtEl>
                                      </p:cBhvr>
                                    </p:animEffect>
                                  </p:childTnLst>
                                </p:cTn>
                              </p:par>
                              <p:par>
                                <p:cTn id="8" presetID="9" presetClass="emph" presetSubtype="0" nodeType="withEffect">
                                  <p:stCondLst>
                                    <p:cond delay="0"/>
                                  </p:stCondLst>
                                  <p:childTnLst>
                                    <p:set>
                                      <p:cBhvr>
                                        <p:cTn id="9" dur="indefinite"/>
                                        <p:tgtEl>
                                          <p:spTgt spid="5">
                                            <p:txEl>
                                              <p:pRg st="3" end="3"/>
                                            </p:txEl>
                                          </p:spTgt>
                                        </p:tgtEl>
                                        <p:attrNameLst>
                                          <p:attrName>style.opacity</p:attrName>
                                        </p:attrNameLst>
                                      </p:cBhvr>
                                      <p:to>
                                        <p:strVal val="0.5"/>
                                      </p:to>
                                    </p:set>
                                    <p:animEffect filter="image" prLst="opacity: 0.5">
                                      <p:cBhvr rctx="IE">
                                        <p:cTn id="10" dur="indefinite"/>
                                        <p:tgtEl>
                                          <p:spTgt spid="5">
                                            <p:txEl>
                                              <p:pRg st="3" end="3"/>
                                            </p:txEl>
                                          </p:spTgt>
                                        </p:tgtEl>
                                      </p:cBhvr>
                                    </p:animEffect>
                                  </p:childTnLst>
                                </p:cTn>
                              </p:par>
                              <p:par>
                                <p:cTn id="11" presetID="9" presetClass="emph" presetSubtype="0" nodeType="withEffect">
                                  <p:stCondLst>
                                    <p:cond delay="0"/>
                                  </p:stCondLst>
                                  <p:childTnLst>
                                    <p:set>
                                      <p:cBhvr>
                                        <p:cTn id="12" dur="indefinite"/>
                                        <p:tgtEl>
                                          <p:spTgt spid="5">
                                            <p:txEl>
                                              <p:pRg st="4" end="4"/>
                                            </p:txEl>
                                          </p:spTgt>
                                        </p:tgtEl>
                                        <p:attrNameLst>
                                          <p:attrName>style.opacity</p:attrName>
                                        </p:attrNameLst>
                                      </p:cBhvr>
                                      <p:to>
                                        <p:strVal val="0.5"/>
                                      </p:to>
                                    </p:set>
                                    <p:animEffect filter="image" prLst="opacity: 0.5">
                                      <p:cBhvr rctx="IE">
                                        <p:cTn id="13" dur="indefinite"/>
                                        <p:tgtEl>
                                          <p:spTgt spid="5">
                                            <p:txEl>
                                              <p:pRg st="4" end="4"/>
                                            </p:txEl>
                                          </p:spTgt>
                                        </p:tgtEl>
                                      </p:cBhvr>
                                    </p:animEffect>
                                  </p:childTnLst>
                                </p:cTn>
                              </p:par>
                              <p:par>
                                <p:cTn id="14" presetID="19" presetClass="emph" presetSubtype="0" fill="hold" nodeType="withEffect">
                                  <p:stCondLst>
                                    <p:cond delay="0"/>
                                  </p:stCondLst>
                                  <p:childTnLst>
                                    <p:animClr clrSpc="rgb" dir="cw">
                                      <p:cBhvr override="childStyle">
                                        <p:cTn id="15" dur="500" fill="hold"/>
                                        <p:tgtEl>
                                          <p:spTgt spid="5">
                                            <p:txEl>
                                              <p:pRg st="1" end="1"/>
                                            </p:txEl>
                                          </p:spTgt>
                                        </p:tgtEl>
                                        <p:attrNameLst>
                                          <p:attrName>style.color</p:attrName>
                                        </p:attrNameLst>
                                      </p:cBhvr>
                                      <p:to>
                                        <a:srgbClr val="00B050"/>
                                      </p:to>
                                    </p:animClr>
                                    <p:animClr clrSpc="rgb" dir="cw">
                                      <p:cBhvr>
                                        <p:cTn id="16" dur="500" fill="hold"/>
                                        <p:tgtEl>
                                          <p:spTgt spid="5">
                                            <p:txEl>
                                              <p:pRg st="1" end="1"/>
                                            </p:txEl>
                                          </p:spTgt>
                                        </p:tgtEl>
                                        <p:attrNameLst>
                                          <p:attrName>fillcolor</p:attrName>
                                        </p:attrNameLst>
                                      </p:cBhvr>
                                      <p:to>
                                        <a:srgbClr val="00B050"/>
                                      </p:to>
                                    </p:animClr>
                                    <p:set>
                                      <p:cBhvr>
                                        <p:cTn id="17" dur="500" fill="hold"/>
                                        <p:tgtEl>
                                          <p:spTgt spid="5">
                                            <p:txEl>
                                              <p:pRg st="1" end="1"/>
                                            </p:txEl>
                                          </p:spTgt>
                                        </p:tgtEl>
                                        <p:attrNameLst>
                                          <p:attrName>fill.type</p:attrName>
                                        </p:attrNameLst>
                                      </p:cBhvr>
                                      <p:to>
                                        <p:strVal val="solid"/>
                                      </p:to>
                                    </p:set>
                                    <p:set>
                                      <p:cBhvr>
                                        <p:cTn id="18" dur="500" fill="hold"/>
                                        <p:tgtEl>
                                          <p:spTgt spid="5">
                                            <p:txEl>
                                              <p:pRg st="1" end="1"/>
                                            </p:txEl>
                                          </p:spTgt>
                                        </p:tgtEl>
                                        <p:attrNameLst>
                                          <p:attrName>fill.on</p:attrName>
                                        </p:attrNameLst>
                                      </p:cBhvr>
                                      <p:to>
                                        <p:strVal val="true"/>
                                      </p:to>
                                    </p:set>
                                  </p:childTnLst>
                                </p:cTn>
                              </p:par>
                              <p:par>
                                <p:cTn id="19" presetID="1" presetClass="entr" presetSubtype="0" fill="hold"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Final Assessment Answers</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69</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491490" indent="-457200">
              <a:buFont typeface="+mj-lt"/>
              <a:buAutoNum type="arabicPeriod"/>
            </a:pPr>
            <a:r>
              <a:rPr lang="en-US" dirty="0"/>
              <a:t>A wireless network is a network that communicates using satellites. </a:t>
            </a:r>
            <a:r>
              <a:rPr lang="en-US" b="1" dirty="0"/>
              <a:t>B, False</a:t>
            </a:r>
          </a:p>
          <a:p>
            <a:pPr marL="491490" indent="-457200">
              <a:buFont typeface="+mj-lt"/>
              <a:buAutoNum type="arabicPeriod"/>
            </a:pPr>
            <a:r>
              <a:rPr lang="en-US" dirty="0"/>
              <a:t>Should this organization use a wired or wireless network? A group wants to have easy, convenient access with fast speeds and reliable internet but demands that employees be mobile. They also have numerous areas where cables cannot be run. </a:t>
            </a:r>
            <a:r>
              <a:rPr lang="en-US" b="1" dirty="0">
                <a:solidFill>
                  <a:srgbClr val="000000"/>
                </a:solidFill>
              </a:rPr>
              <a:t>Because they need mobile access and have some places where cable cannot be run, wireless is ideal.</a:t>
            </a:r>
          </a:p>
          <a:p>
            <a:pPr marL="491490" indent="-457200">
              <a:buFont typeface="+mj-lt"/>
              <a:buAutoNum type="arabicPeriod"/>
            </a:pPr>
            <a:r>
              <a:rPr lang="en-US" dirty="0"/>
              <a:t>Which wireless network type would you recommend for connecting offices on opposite sides of the country? </a:t>
            </a:r>
            <a:r>
              <a:rPr lang="en-US" b="1" dirty="0"/>
              <a:t>D, WWAN</a:t>
            </a:r>
            <a:endParaRPr lang="en-US" dirty="0"/>
          </a:p>
          <a:p>
            <a:pPr marL="491490" indent="-457200">
              <a:buFont typeface="+mj-lt"/>
              <a:buAutoNum type="arabicPeriod"/>
            </a:pPr>
            <a:r>
              <a:rPr lang="en-US" dirty="0"/>
              <a:t>Which protocol introduced the 5 GHz frequency range and operates at a maximum of 54 Mbps? </a:t>
            </a:r>
            <a:r>
              <a:rPr lang="en-US" b="1" dirty="0"/>
              <a:t>A, 802.11a</a:t>
            </a:r>
            <a:endParaRPr lang="en-US" dirty="0"/>
          </a:p>
          <a:p>
            <a:pPr marL="100538" indent="0" algn="just">
              <a:spcBef>
                <a:spcPct val="100000"/>
              </a:spcBef>
              <a:buNone/>
            </a:pPr>
            <a:endParaRPr lang="en-US" dirty="0"/>
          </a:p>
        </p:txBody>
      </p:sp>
    </p:spTree>
    <p:extLst>
      <p:ext uri="{BB962C8B-B14F-4D97-AF65-F5344CB8AC3E}">
        <p14:creationId xmlns:p14="http://schemas.microsoft.com/office/powerpoint/2010/main" val="2842575860"/>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Grp="1" noChangeArrowheads="1"/>
          </p:cNvSpPr>
          <p:nvPr>
            <p:ph idx="1"/>
          </p:nvPr>
        </p:nvSpPr>
        <p:spPr>
          <a:xfrm>
            <a:off x="381000" y="1456166"/>
            <a:ext cx="4800600" cy="4841888"/>
          </a:xfrm>
        </p:spPr>
        <p:txBody>
          <a:bodyPr>
            <a:noAutofit/>
          </a:bodyPr>
          <a:lstStyle/>
          <a:p>
            <a:pPr marL="443438" indent="-342900">
              <a:spcBef>
                <a:spcPct val="100000"/>
              </a:spcBef>
            </a:pPr>
            <a:r>
              <a:rPr lang="en-US" dirty="0"/>
              <a:t>In theory, can be used anywhere wired networks are used</a:t>
            </a:r>
          </a:p>
          <a:p>
            <a:pPr marL="443438" indent="-342900">
              <a:spcBef>
                <a:spcPct val="100000"/>
              </a:spcBef>
            </a:pPr>
            <a:r>
              <a:rPr lang="en-US" dirty="0"/>
              <a:t>Used often in public locations/open spaces:</a:t>
            </a:r>
          </a:p>
          <a:p>
            <a:pPr marL="614888" lvl="1" indent="-342900">
              <a:spcBef>
                <a:spcPct val="100000"/>
              </a:spcBef>
            </a:pPr>
            <a:r>
              <a:rPr lang="en-US" sz="2400" dirty="0"/>
              <a:t>Cafes</a:t>
            </a:r>
          </a:p>
          <a:p>
            <a:pPr marL="614888" lvl="1" indent="-342900">
              <a:spcBef>
                <a:spcPct val="100000"/>
              </a:spcBef>
            </a:pPr>
            <a:r>
              <a:rPr lang="en-US" sz="2400" dirty="0"/>
              <a:t>Hotels</a:t>
            </a:r>
          </a:p>
          <a:p>
            <a:pPr marL="614888" lvl="1" indent="-342900">
              <a:spcBef>
                <a:spcPct val="100000"/>
              </a:spcBef>
            </a:pPr>
            <a:r>
              <a:rPr lang="en-US" sz="2400" dirty="0"/>
              <a:t>Offices</a:t>
            </a:r>
          </a:p>
          <a:p>
            <a:pPr marL="614888" lvl="1" indent="-342900">
              <a:spcBef>
                <a:spcPct val="100000"/>
              </a:spcBef>
            </a:pPr>
            <a:r>
              <a:rPr lang="en-US" sz="2400" dirty="0"/>
              <a:t>Homes</a:t>
            </a:r>
          </a:p>
        </p:txBody>
      </p:sp>
      <p:sp>
        <p:nvSpPr>
          <p:cNvPr id="8" name="Slide Number Placeholder 4"/>
          <p:cNvSpPr txBox="1">
            <a:spLocks/>
          </p:cNvSpPr>
          <p:nvPr/>
        </p:nvSpPr>
        <p:spPr>
          <a:xfrm>
            <a:off x="8058414" y="6363791"/>
            <a:ext cx="622300" cy="322128"/>
          </a:xfrm>
          <a:prstGeom prst="rect">
            <a:avLst/>
          </a:prstGeom>
        </p:spPr>
        <p:txBody>
          <a:bodyPr/>
          <a:lstStyle>
            <a:defPPr>
              <a:defRPr lang="en-US"/>
            </a:defPPr>
            <a:lvl1pPr algn="r">
              <a:defRPr sz="1600" b="1">
                <a:latin typeface="Arial Black" panose="020B0A04020102020204" pitchFamily="34" charset="0"/>
              </a:defRPr>
            </a:lvl1pPr>
          </a:lstStyle>
          <a:p>
            <a:endParaRPr lang="en-US" dirty="0"/>
          </a:p>
        </p:txBody>
      </p:sp>
      <p:sp>
        <p:nvSpPr>
          <p:cNvPr id="9" name="Rectangle 2"/>
          <p:cNvSpPr>
            <a:spLocks noGrp="1" noChangeArrowheads="1"/>
          </p:cNvSpPr>
          <p:nvPr>
            <p:ph type="title"/>
          </p:nvPr>
        </p:nvSpPr>
        <p:spPr>
          <a:xfrm>
            <a:off x="514349" y="559946"/>
            <a:ext cx="8115300" cy="685800"/>
          </a:xfrm>
        </p:spPr>
        <p:txBody>
          <a:bodyPr>
            <a:normAutofit/>
          </a:bodyPr>
          <a:lstStyle/>
          <a:p>
            <a:pPr>
              <a:defRPr/>
            </a:pPr>
            <a:r>
              <a:rPr lang="en-US" dirty="0"/>
              <a:t>Uses of Wireless Networks</a:t>
            </a:r>
          </a:p>
        </p:txBody>
      </p:sp>
      <p:sp>
        <p:nvSpPr>
          <p:cNvPr id="3" name="Slide Number Placeholder 2">
            <a:extLst>
              <a:ext uri="{FF2B5EF4-FFF2-40B4-BE49-F238E27FC236}">
                <a16:creationId xmlns:a16="http://schemas.microsoft.com/office/drawing/2014/main" id="{97F314BA-6CAC-4606-8909-41C36DD9124B}"/>
              </a:ext>
            </a:extLst>
          </p:cNvPr>
          <p:cNvSpPr>
            <a:spLocks noGrp="1"/>
          </p:cNvSpPr>
          <p:nvPr>
            <p:ph type="sldNum" sz="quarter" idx="4"/>
          </p:nvPr>
        </p:nvSpPr>
        <p:spPr/>
        <p:txBody>
          <a:bodyPr/>
          <a:lstStyle/>
          <a:p>
            <a:pPr algn="r"/>
            <a:fld id="{0CDAF86A-BBE2-47FA-92AD-6A19C7AEBEFA}" type="slidenum">
              <a:rPr lang="en-US" smtClean="0"/>
              <a:pPr algn="r"/>
              <a:t>7</a:t>
            </a:fld>
            <a:endParaRPr lang="en-US" dirty="0"/>
          </a:p>
        </p:txBody>
      </p:sp>
      <p:pic>
        <p:nvPicPr>
          <p:cNvPr id="4" name="Picture 3" descr="A picture containing indoor, person, table, person&#10;&#10;Description automatically generated">
            <a:extLst>
              <a:ext uri="{FF2B5EF4-FFF2-40B4-BE49-F238E27FC236}">
                <a16:creationId xmlns:a16="http://schemas.microsoft.com/office/drawing/2014/main" id="{E7235F20-05F4-4968-9630-5128539667D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19014" y="2466889"/>
            <a:ext cx="3336230" cy="2224153"/>
          </a:xfrm>
          <a:prstGeom prst="rect">
            <a:avLst/>
          </a:prstGeom>
          <a:ln w="57150">
            <a:solidFill>
              <a:schemeClr val="accent2">
                <a:lumMod val="75000"/>
              </a:schemeClr>
            </a:solidFill>
          </a:ln>
        </p:spPr>
      </p:pic>
      <p:sp>
        <p:nvSpPr>
          <p:cNvPr id="10" name="Rectangle 9">
            <a:extLst>
              <a:ext uri="{FF2B5EF4-FFF2-40B4-BE49-F238E27FC236}">
                <a16:creationId xmlns:a16="http://schemas.microsoft.com/office/drawing/2014/main" id="{35718D51-502A-4A91-A14D-AC04C807F057}"/>
              </a:ext>
            </a:extLst>
          </p:cNvPr>
          <p:cNvSpPr/>
          <p:nvPr/>
        </p:nvSpPr>
        <p:spPr>
          <a:xfrm>
            <a:off x="5524524" y="4876925"/>
            <a:ext cx="1925211" cy="830997"/>
          </a:xfrm>
          <a:prstGeom prst="rect">
            <a:avLst/>
          </a:prstGeom>
        </p:spPr>
        <p:txBody>
          <a:bodyPr wrap="square">
            <a:spAutoFit/>
          </a:bodyPr>
          <a:lstStyle/>
          <a:p>
            <a:pPr algn="ctr"/>
            <a:r>
              <a:rPr lang="en-US" sz="1200" b="1" i="1" dirty="0"/>
              <a:t>Using Wireless Network in Library</a:t>
            </a:r>
          </a:p>
          <a:p>
            <a:pPr algn="ctr"/>
            <a:r>
              <a:rPr lang="en-US" sz="1200" i="1" dirty="0"/>
              <a:t>Designed by </a:t>
            </a:r>
            <a:r>
              <a:rPr lang="en-US" sz="1200" dirty="0"/>
              <a:t>pikisuperstar</a:t>
            </a:r>
            <a:r>
              <a:rPr lang="en-US" sz="1200" i="1" dirty="0"/>
              <a:t> / Freepik</a:t>
            </a:r>
          </a:p>
        </p:txBody>
      </p:sp>
      <p:sp>
        <p:nvSpPr>
          <p:cNvPr id="13" name="Rectangle 3">
            <a:extLst>
              <a:ext uri="{FF2B5EF4-FFF2-40B4-BE49-F238E27FC236}">
                <a16:creationId xmlns:a16="http://schemas.microsoft.com/office/drawing/2014/main" id="{F7264D1E-4B76-40FD-B092-9C73945FC18D}"/>
              </a:ext>
            </a:extLst>
          </p:cNvPr>
          <p:cNvSpPr txBox="1">
            <a:spLocks noChangeArrowheads="1"/>
          </p:cNvSpPr>
          <p:nvPr/>
        </p:nvSpPr>
        <p:spPr>
          <a:xfrm>
            <a:off x="1839569" y="1274782"/>
            <a:ext cx="4800600" cy="4841888"/>
          </a:xfrm>
          <a:prstGeom prst="rect">
            <a:avLst/>
          </a:prstGeom>
        </p:spPr>
        <p:txBody>
          <a:bodyPr>
            <a:noAutofit/>
          </a:bodyPr>
          <a:lstStyle>
            <a:lvl1pPr marL="171450" indent="-137160" algn="l" defTabSz="685800" rtl="0" eaLnBrk="1" latinLnBrk="0" hangingPunct="1">
              <a:lnSpc>
                <a:spcPct val="90000"/>
              </a:lnSpc>
              <a:spcBef>
                <a:spcPts val="1000"/>
              </a:spcBef>
              <a:buClr>
                <a:schemeClr val="accent1">
                  <a:lumMod val="75000"/>
                </a:schemeClr>
              </a:buClr>
              <a:buSzPct val="100000"/>
              <a:buFont typeface="Calibri" pitchFamily="34" charset="0"/>
              <a:buChar char="•"/>
              <a:defRPr sz="2400" kern="1200">
                <a:solidFill>
                  <a:schemeClr val="tx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lumMod val="75000"/>
                </a:schemeClr>
              </a:buClr>
              <a:buSzPct val="100000"/>
              <a:buFont typeface="Calibri" pitchFamily="34" charset="0"/>
              <a:buChar char="•"/>
              <a:defRPr sz="2000" kern="1200">
                <a:solidFill>
                  <a:schemeClr val="tx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lumMod val="75000"/>
                </a:schemeClr>
              </a:buClr>
              <a:buSzPct val="100000"/>
              <a:buFont typeface="Calibri" pitchFamily="34" charset="0"/>
              <a:buChar char="•"/>
              <a:defRPr sz="1800" kern="1200">
                <a:solidFill>
                  <a:schemeClr val="tx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lumMod val="75000"/>
                </a:schemeClr>
              </a:buClr>
              <a:buSzPct val="100000"/>
              <a:buFont typeface="Calibri" pitchFamily="34" charset="0"/>
              <a:buChar char="•"/>
              <a:defRPr sz="1600" kern="1200">
                <a:solidFill>
                  <a:schemeClr val="tx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lumMod val="75000"/>
                </a:schemeClr>
              </a:buClr>
              <a:buSzPct val="100000"/>
              <a:buFont typeface="Calibri" pitchFamily="34" charset="0"/>
              <a:buChar char="•"/>
              <a:defRPr sz="1600" kern="1200">
                <a:solidFill>
                  <a:schemeClr val="tx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a:lstStyle>
          <a:p>
            <a:pPr marL="271988" lvl="1" indent="0">
              <a:spcBef>
                <a:spcPct val="100000"/>
              </a:spcBef>
              <a:buNone/>
            </a:pPr>
            <a:endParaRPr lang="en-US" sz="2400" dirty="0"/>
          </a:p>
          <a:p>
            <a:pPr marL="271988" lvl="1" indent="0">
              <a:spcBef>
                <a:spcPct val="100000"/>
              </a:spcBef>
              <a:buNone/>
            </a:pPr>
            <a:endParaRPr lang="en-US" sz="2400" dirty="0"/>
          </a:p>
          <a:p>
            <a:pPr marL="271988" lvl="1" indent="0">
              <a:spcBef>
                <a:spcPct val="100000"/>
              </a:spcBef>
              <a:buNone/>
            </a:pPr>
            <a:endParaRPr lang="en-US" sz="2400" dirty="0"/>
          </a:p>
          <a:p>
            <a:pPr marL="614888" lvl="1" indent="-342900">
              <a:spcBef>
                <a:spcPct val="100000"/>
              </a:spcBef>
            </a:pPr>
            <a:r>
              <a:rPr lang="en-US" sz="2400" dirty="0"/>
              <a:t>Libraries</a:t>
            </a:r>
          </a:p>
          <a:p>
            <a:pPr marL="614888" lvl="1" indent="-342900">
              <a:spcBef>
                <a:spcPct val="100000"/>
              </a:spcBef>
            </a:pPr>
            <a:r>
              <a:rPr lang="en-US" sz="2400" dirty="0"/>
              <a:t>Any hotspots</a:t>
            </a:r>
          </a:p>
        </p:txBody>
      </p:sp>
    </p:spTree>
    <p:extLst>
      <p:ext uri="{BB962C8B-B14F-4D97-AF65-F5344CB8AC3E}">
        <p14:creationId xmlns:p14="http://schemas.microsoft.com/office/powerpoint/2010/main" val="1846269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22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226">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2226">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2226">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xEl>
                                              <p:pRg st="3" end="3"/>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uiExpand="1" build="p"/>
      <p:bldP spid="10" grpId="0"/>
      <p:bldP spid="13" grpId="0" uiExpand="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5"/>
          <p:cNvSpPr>
            <a:spLocks noGrp="1"/>
          </p:cNvSpPr>
          <p:nvPr>
            <p:ph type="title"/>
          </p:nvPr>
        </p:nvSpPr>
        <p:spPr>
          <a:xfrm>
            <a:off x="540391" y="512458"/>
            <a:ext cx="8382000" cy="664797"/>
          </a:xfrm>
        </p:spPr>
        <p:txBody>
          <a:bodyPr>
            <a:normAutofit/>
          </a:bodyPr>
          <a:lstStyle/>
          <a:p>
            <a:pPr>
              <a:defRPr/>
            </a:pPr>
            <a:r>
              <a:rPr lang="en-US" dirty="0"/>
              <a:t>End of Lesson 1</a:t>
            </a:r>
          </a:p>
        </p:txBody>
      </p:sp>
      <p:sp>
        <p:nvSpPr>
          <p:cNvPr id="12290" name="Content Placeholder 6"/>
          <p:cNvSpPr>
            <a:spLocks noGrp="1"/>
          </p:cNvSpPr>
          <p:nvPr>
            <p:ph idx="1"/>
          </p:nvPr>
        </p:nvSpPr>
        <p:spPr>
          <a:xfrm>
            <a:off x="590804" y="1608002"/>
            <a:ext cx="7833868" cy="4634302"/>
          </a:xfrm>
        </p:spPr>
        <p:txBody>
          <a:bodyPr>
            <a:normAutofit/>
          </a:bodyPr>
          <a:lstStyle/>
          <a:p>
            <a:pPr marL="0" indent="0" algn="just" defTabSz="761970">
              <a:spcBef>
                <a:spcPct val="100000"/>
              </a:spcBef>
              <a:buClr>
                <a:schemeClr val="accent2">
                  <a:lumMod val="75000"/>
                </a:schemeClr>
              </a:buClr>
              <a:buSzPct val="85000"/>
              <a:buNone/>
              <a:defRPr/>
            </a:pPr>
            <a:r>
              <a:rPr kumimoji="1" lang="en-US" dirty="0"/>
              <a:t>This concludes Lesson 1! For more information on this and other related topics, check the references at the end of this presentation or discuss with the instructor.</a:t>
            </a:r>
          </a:p>
          <a:p>
            <a:pPr marL="0" indent="0">
              <a:spcBef>
                <a:spcPct val="50000"/>
              </a:spcBef>
              <a:buNone/>
            </a:pPr>
            <a:endParaRPr lang="en-US" b="1" dirty="0"/>
          </a:p>
          <a:p>
            <a:pPr marL="457200" indent="-457200">
              <a:spcBef>
                <a:spcPct val="50000"/>
              </a:spcBef>
              <a:buAutoNum type="alphaLcPeriod"/>
            </a:pPr>
            <a:endParaRPr lang="en-US" b="1" dirty="0"/>
          </a:p>
          <a:p>
            <a:pPr marL="0" indent="0">
              <a:spcBef>
                <a:spcPct val="50000"/>
              </a:spcBef>
              <a:buNone/>
            </a:pPr>
            <a:endParaRPr lang="en-US" b="1" i="1" dirty="0"/>
          </a:p>
          <a:p>
            <a:pPr marL="457200" indent="-457200">
              <a:spcBef>
                <a:spcPct val="50000"/>
              </a:spcBef>
              <a:buAutoNum type="alphaLcPeriod"/>
            </a:pPr>
            <a:endParaRPr lang="en-US" b="1" dirty="0"/>
          </a:p>
          <a:p>
            <a:pPr marL="0" indent="0">
              <a:spcBef>
                <a:spcPct val="50000"/>
              </a:spcBef>
              <a:buNone/>
            </a:pPr>
            <a:endParaRPr lang="en-US" b="1" i="1" dirty="0"/>
          </a:p>
        </p:txBody>
      </p:sp>
      <p:sp>
        <p:nvSpPr>
          <p:cNvPr id="5" name="Slide Number Placeholder 4"/>
          <p:cNvSpPr>
            <a:spLocks noGrp="1"/>
          </p:cNvSpPr>
          <p:nvPr>
            <p:ph type="sldNum" sz="quarter" idx="4294967295"/>
          </p:nvPr>
        </p:nvSpPr>
        <p:spPr>
          <a:xfrm>
            <a:off x="8128000" y="6392411"/>
            <a:ext cx="622300" cy="327064"/>
          </a:xfrm>
          <a:prstGeom prst="rect">
            <a:avLst/>
          </a:prstGeom>
        </p:spPr>
        <p:txBody>
          <a:bodyPr/>
          <a:lstStyle/>
          <a:p>
            <a:pPr algn="r"/>
            <a:fld id="{182A0826-F851-42B6-9A7B-621556C2D3E6}" type="slidenum">
              <a:rPr lang="en-US" sz="1600" b="1">
                <a:latin typeface="Arial Black" panose="020B0A04020102020204" pitchFamily="34" charset="0"/>
              </a:rPr>
              <a:pPr algn="r"/>
              <a:t>70</a:t>
            </a:fld>
            <a:endParaRPr lang="en-US" sz="1600" b="1" dirty="0">
              <a:latin typeface="Arial Black" panose="020B0A04020102020204" pitchFamily="34" charset="0"/>
            </a:endParaRPr>
          </a:p>
        </p:txBody>
      </p:sp>
    </p:spTree>
    <p:extLst>
      <p:ext uri="{BB962C8B-B14F-4D97-AF65-F5344CB8AC3E}">
        <p14:creationId xmlns:p14="http://schemas.microsoft.com/office/powerpoint/2010/main" val="31723088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E9FE7E8-2CE8-4843-8B21-C64F6EBA3ED4}"/>
              </a:ext>
            </a:extLst>
          </p:cNvPr>
          <p:cNvSpPr/>
          <p:nvPr/>
        </p:nvSpPr>
        <p:spPr>
          <a:xfrm>
            <a:off x="426944" y="1426623"/>
            <a:ext cx="8290112" cy="3970318"/>
          </a:xfrm>
          <a:prstGeom prst="rect">
            <a:avLst/>
          </a:prstGeom>
        </p:spPr>
        <p:txBody>
          <a:bodyPr wrap="square">
            <a:spAutoFit/>
          </a:bodyPr>
          <a:lstStyle/>
          <a:p>
            <a:pPr marL="457200" marR="0" indent="-457200">
              <a:spcBef>
                <a:spcPts val="0"/>
              </a:spcBef>
              <a:spcAft>
                <a:spcPts val="0"/>
              </a:spcAft>
            </a:pPr>
            <a:r>
              <a:rPr lang="en-US" sz="1200" dirty="0">
                <a:latin typeface="Calibri Light" panose="020F0302020204030204" pitchFamily="34" charset="0"/>
                <a:ea typeface="Calibri Light" panose="020F0302020204030204" pitchFamily="34" charset="0"/>
              </a:rPr>
              <a:t>AccessAgility Blog Team. (2017, December 15). </a:t>
            </a:r>
            <a:r>
              <a:rPr lang="en-US" sz="1200" i="1" dirty="0">
                <a:latin typeface="Calibri Light" panose="020F0302020204030204" pitchFamily="34" charset="0"/>
                <a:ea typeface="Calibri Light" panose="020F0302020204030204" pitchFamily="34" charset="0"/>
              </a:rPr>
              <a:t>Basic hardware required for a wireless network</a:t>
            </a:r>
            <a:r>
              <a:rPr lang="en-US" sz="1200" dirty="0">
                <a:latin typeface="Calibri Light" panose="020F0302020204030204" pitchFamily="34" charset="0"/>
                <a:ea typeface="Calibri Light" panose="020F0302020204030204" pitchFamily="34" charset="0"/>
              </a:rPr>
              <a:t>. Retrieved from AccessAgility: https://www.accessagility.com/blog/basic-hardware-required-for-a-wireless-network</a:t>
            </a:r>
          </a:p>
          <a:p>
            <a:pPr marL="457200" marR="0" indent="-457200">
              <a:spcBef>
                <a:spcPts val="0"/>
              </a:spcBef>
              <a:spcAft>
                <a:spcPts val="0"/>
              </a:spcAft>
            </a:pPr>
            <a:r>
              <a:rPr lang="en-US" sz="1200" dirty="0">
                <a:latin typeface="Calibri Light" panose="020F0302020204030204" pitchFamily="34" charset="0"/>
                <a:ea typeface="Calibri Light" panose="020F0302020204030204" pitchFamily="34" charset="0"/>
              </a:rPr>
              <a:t>Bradley, T. (2020, February 2). </a:t>
            </a:r>
            <a:r>
              <a:rPr lang="en-US" sz="1200" i="1" dirty="0">
                <a:latin typeface="Calibri Light" panose="020F0302020204030204" pitchFamily="34" charset="0"/>
                <a:ea typeface="Calibri Light" panose="020F0302020204030204" pitchFamily="34" charset="0"/>
              </a:rPr>
              <a:t>Wireless Networking Protocols Explained</a:t>
            </a:r>
            <a:r>
              <a:rPr lang="en-US" sz="1200" dirty="0">
                <a:latin typeface="Calibri Light" panose="020F0302020204030204" pitchFamily="34" charset="0"/>
                <a:ea typeface="Calibri Light" panose="020F0302020204030204" pitchFamily="34" charset="0"/>
              </a:rPr>
              <a:t>. Retrieved from Lifewire: </a:t>
            </a:r>
            <a:r>
              <a:rPr lang="en-US" sz="1200" dirty="0">
                <a:latin typeface="Calibri Light" panose="020F0302020204030204" pitchFamily="34" charset="0"/>
                <a:ea typeface="Calibri Light" panose="020F0302020204030204" pitchFamily="34" charset="0"/>
                <a:hlinkClick r:id="rId3">
                  <a:extLst>
                    <a:ext uri="{A12FA001-AC4F-418D-AE19-62706E023703}">
                      <ahyp:hlinkClr xmlns:ahyp="http://schemas.microsoft.com/office/drawing/2018/hyperlinkcolor" val="tx"/>
                    </a:ext>
                  </a:extLst>
                </a:hlinkClick>
              </a:rPr>
              <a:t>https://www.lifewire.com/wireless-networking-protocols-explained-2486947</a:t>
            </a:r>
            <a:endParaRPr lang="en-US" sz="1200" dirty="0">
              <a:latin typeface="Calibri Light" panose="020F0302020204030204" pitchFamily="34" charset="0"/>
              <a:ea typeface="Calibri Light" panose="020F0302020204030204" pitchFamily="34" charset="0"/>
            </a:endParaRPr>
          </a:p>
          <a:p>
            <a:pPr marL="457200" marR="0" indent="-457200">
              <a:spcBef>
                <a:spcPts val="0"/>
              </a:spcBef>
              <a:spcAft>
                <a:spcPts val="0"/>
              </a:spcAft>
            </a:pPr>
            <a:r>
              <a:rPr lang="en-US" sz="1200" dirty="0">
                <a:latin typeface="Calibri Light" panose="020F0302020204030204" pitchFamily="34" charset="0"/>
                <a:ea typeface="Calibri Light" panose="020F0302020204030204" pitchFamily="34" charset="0"/>
              </a:rPr>
              <a:t>BT &amp; Cyber Security Challenge UK. (2019, August). </a:t>
            </a:r>
            <a:r>
              <a:rPr lang="en-US" sz="1200" i="1" dirty="0">
                <a:latin typeface="Calibri Light" panose="020F0302020204030204" pitchFamily="34" charset="0"/>
                <a:ea typeface="Calibri Light" panose="020F0302020204030204" pitchFamily="34" charset="0"/>
              </a:rPr>
              <a:t>Wired and Wireless Networks.</a:t>
            </a:r>
            <a:r>
              <a:rPr lang="en-US" sz="1200" dirty="0">
                <a:latin typeface="Calibri Light" panose="020F0302020204030204" pitchFamily="34" charset="0"/>
                <a:ea typeface="Calibri Light" panose="020F0302020204030204" pitchFamily="34" charset="0"/>
              </a:rPr>
              <a:t> Retrieved from Cyber Security Challenge UK: https://www.cybersecuritychallenge.org.uk/app/uploads/2019/08/Lesson-Plan-Wired-and-Wireless-Networks.pdf</a:t>
            </a:r>
          </a:p>
          <a:p>
            <a:pPr marL="457200" marR="0" indent="-457200">
              <a:spcBef>
                <a:spcPts val="0"/>
              </a:spcBef>
              <a:spcAft>
                <a:spcPts val="0"/>
              </a:spcAft>
            </a:pPr>
            <a:r>
              <a:rPr lang="en-US" sz="1200" dirty="0">
                <a:latin typeface="Calibri Light" panose="020F0302020204030204" pitchFamily="34" charset="0"/>
                <a:ea typeface="Calibri Light" panose="020F0302020204030204" pitchFamily="34" charset="0"/>
              </a:rPr>
              <a:t>ComputerNetworkingNotes. (2018, August 6). </a:t>
            </a:r>
            <a:r>
              <a:rPr lang="en-US" sz="1200" i="1" dirty="0">
                <a:latin typeface="Calibri Light" panose="020F0302020204030204" pitchFamily="34" charset="0"/>
                <a:ea typeface="Calibri Light" panose="020F0302020204030204" pitchFamily="34" charset="0"/>
              </a:rPr>
              <a:t>Types of wireless network explained with standards</a:t>
            </a:r>
            <a:r>
              <a:rPr lang="en-US" sz="1200" dirty="0">
                <a:latin typeface="Calibri Light" panose="020F0302020204030204" pitchFamily="34" charset="0"/>
                <a:ea typeface="Calibri Light" panose="020F0302020204030204" pitchFamily="34" charset="0"/>
              </a:rPr>
              <a:t>. Retrieved from Computer Networking Notes: </a:t>
            </a:r>
            <a:r>
              <a:rPr lang="en-US" sz="1200" dirty="0">
                <a:latin typeface="Calibri Light" panose="020F0302020204030204" pitchFamily="34" charset="0"/>
                <a:ea typeface="Calibri Light" panose="020F0302020204030204" pitchFamily="34" charset="0"/>
                <a:hlinkClick r:id="rId4">
                  <a:extLst>
                    <a:ext uri="{A12FA001-AC4F-418D-AE19-62706E023703}">
                      <ahyp:hlinkClr xmlns:ahyp="http://schemas.microsoft.com/office/drawing/2018/hyperlinkcolor" val="tx"/>
                    </a:ext>
                  </a:extLst>
                </a:hlinkClick>
              </a:rPr>
              <a:t>https://www.computernetworkingnotes.com/ccna-study-guide/types-of-wireless-network-explained-with-standards.html</a:t>
            </a:r>
            <a:endParaRPr lang="en-US" sz="1200" dirty="0">
              <a:latin typeface="Calibri Light" panose="020F0302020204030204" pitchFamily="34" charset="0"/>
              <a:ea typeface="Calibri Light" panose="020F0302020204030204" pitchFamily="34" charset="0"/>
            </a:endParaRPr>
          </a:p>
          <a:p>
            <a:pPr marL="457200" marR="0" indent="-457200">
              <a:spcBef>
                <a:spcPts val="0"/>
              </a:spcBef>
              <a:spcAft>
                <a:spcPts val="0"/>
              </a:spcAft>
            </a:pPr>
            <a:r>
              <a:rPr lang="en-US" sz="1200" dirty="0">
                <a:latin typeface="Calibri Light" panose="020F0302020204030204" pitchFamily="34" charset="0"/>
                <a:ea typeface="Calibri Light" panose="020F0302020204030204" pitchFamily="34" charset="0"/>
              </a:rPr>
              <a:t>Goodman, P. (2020, April 27). </a:t>
            </a:r>
            <a:r>
              <a:rPr lang="en-US" sz="1200" i="1" dirty="0">
                <a:latin typeface="Calibri Light" panose="020F0302020204030204" pitchFamily="34" charset="0"/>
                <a:ea typeface="Calibri Light" panose="020F0302020204030204" pitchFamily="34" charset="0"/>
              </a:rPr>
              <a:t>Wireless network vs wired network: Advantages and disadvantages</a:t>
            </a:r>
            <a:r>
              <a:rPr lang="en-US" sz="1200" dirty="0">
                <a:latin typeface="Calibri Light" panose="020F0302020204030204" pitchFamily="34" charset="0"/>
                <a:ea typeface="Calibri Light" panose="020F0302020204030204" pitchFamily="34" charset="0"/>
              </a:rPr>
              <a:t>. Retrieved from TurboFuture: https://turbofuture.com/computers/Wireless-Network-vs-Wired-Network-Advantages-and-Disadvantages</a:t>
            </a:r>
          </a:p>
          <a:p>
            <a:pPr marL="457200" marR="0" indent="-457200">
              <a:spcBef>
                <a:spcPts val="0"/>
              </a:spcBef>
              <a:spcAft>
                <a:spcPts val="0"/>
              </a:spcAft>
            </a:pPr>
            <a:r>
              <a:rPr lang="en-US" sz="1200" dirty="0">
                <a:latin typeface="Calibri Light" panose="020F0302020204030204" pitchFamily="34" charset="0"/>
                <a:ea typeface="Calibri Light" panose="020F0302020204030204" pitchFamily="34" charset="0"/>
              </a:rPr>
              <a:t>Gookin, D. (n.d.). </a:t>
            </a:r>
            <a:r>
              <a:rPr lang="en-US" sz="1200" i="1" dirty="0">
                <a:latin typeface="Calibri Light" panose="020F0302020204030204" pitchFamily="34" charset="0"/>
                <a:ea typeface="Calibri Light" panose="020F0302020204030204" pitchFamily="34" charset="0"/>
              </a:rPr>
              <a:t>Hardware needed for a wireless network</a:t>
            </a:r>
            <a:r>
              <a:rPr lang="en-US" sz="1200" dirty="0">
                <a:latin typeface="Calibri Light" panose="020F0302020204030204" pitchFamily="34" charset="0"/>
                <a:ea typeface="Calibri Light" panose="020F0302020204030204" pitchFamily="34" charset="0"/>
              </a:rPr>
              <a:t>. Retrieved from Dummies: </a:t>
            </a:r>
            <a:r>
              <a:rPr lang="en-US" sz="1200" dirty="0">
                <a:latin typeface="Calibri Light" panose="020F0302020204030204" pitchFamily="34" charset="0"/>
                <a:ea typeface="Calibri Light" panose="020F0302020204030204" pitchFamily="34" charset="0"/>
                <a:hlinkClick r:id="rId5">
                  <a:extLst>
                    <a:ext uri="{A12FA001-AC4F-418D-AE19-62706E023703}">
                      <ahyp:hlinkClr xmlns:ahyp="http://schemas.microsoft.com/office/drawing/2018/hyperlinkcolor" val="tx"/>
                    </a:ext>
                  </a:extLst>
                </a:hlinkClick>
              </a:rPr>
              <a:t>https://www.dummies.com/computers/pcs/hardware-needed-for-a-wireless-network/</a:t>
            </a:r>
            <a:endParaRPr lang="en-US" sz="1200" dirty="0">
              <a:latin typeface="Calibri Light" panose="020F0302020204030204" pitchFamily="34" charset="0"/>
              <a:ea typeface="Calibri Light" panose="020F0302020204030204" pitchFamily="34" charset="0"/>
            </a:endParaRPr>
          </a:p>
          <a:p>
            <a:pPr marL="457200" marR="0" indent="-457200">
              <a:spcBef>
                <a:spcPts val="0"/>
              </a:spcBef>
              <a:spcAft>
                <a:spcPts val="0"/>
              </a:spcAft>
            </a:pPr>
            <a:r>
              <a:rPr lang="en-US" sz="1200" dirty="0">
                <a:latin typeface="Calibri Light" panose="020F0302020204030204" pitchFamily="34" charset="0"/>
                <a:ea typeface="Calibri Light" panose="020F0302020204030204" pitchFamily="34" charset="0"/>
              </a:rPr>
              <a:t>Mckinney, E. (n.d.). </a:t>
            </a:r>
            <a:r>
              <a:rPr lang="en-US" sz="1200" i="1" dirty="0">
                <a:latin typeface="Calibri Light" panose="020F0302020204030204" pitchFamily="34" charset="0"/>
                <a:ea typeface="Calibri Light" panose="020F0302020204030204" pitchFamily="34" charset="0"/>
              </a:rPr>
              <a:t>Disadvantages of wireless networks</a:t>
            </a:r>
            <a:r>
              <a:rPr lang="en-US" sz="1200" dirty="0">
                <a:latin typeface="Calibri Light" panose="020F0302020204030204" pitchFamily="34" charset="0"/>
                <a:ea typeface="Calibri Light" panose="020F0302020204030204" pitchFamily="34" charset="0"/>
              </a:rPr>
              <a:t>. Retrieved from Techwalla: </a:t>
            </a:r>
            <a:r>
              <a:rPr lang="en-US" sz="1200" dirty="0">
                <a:latin typeface="Calibri Light" panose="020F0302020204030204" pitchFamily="34" charset="0"/>
                <a:ea typeface="Calibri Light" panose="020F0302020204030204" pitchFamily="34" charset="0"/>
                <a:hlinkClick r:id="rId6">
                  <a:extLst>
                    <a:ext uri="{A12FA001-AC4F-418D-AE19-62706E023703}">
                      <ahyp:hlinkClr xmlns:ahyp="http://schemas.microsoft.com/office/drawing/2018/hyperlinkcolor" val="tx"/>
                    </a:ext>
                  </a:extLst>
                </a:hlinkClick>
              </a:rPr>
              <a:t>https://www.techwalla.com/articles/disadvantages-of-wireless-networks</a:t>
            </a:r>
            <a:endParaRPr lang="en-US" sz="1200" dirty="0">
              <a:latin typeface="Calibri Light" panose="020F0302020204030204" pitchFamily="34" charset="0"/>
              <a:ea typeface="Calibri Light" panose="020F0302020204030204" pitchFamily="34" charset="0"/>
            </a:endParaRPr>
          </a:p>
          <a:p>
            <a:pPr marL="457200" marR="0" indent="-457200">
              <a:spcBef>
                <a:spcPts val="0"/>
              </a:spcBef>
              <a:spcAft>
                <a:spcPts val="0"/>
              </a:spcAft>
            </a:pPr>
            <a:r>
              <a:rPr lang="en-US" sz="1200" dirty="0">
                <a:latin typeface="Calibri Light" panose="020F0302020204030204" pitchFamily="34" charset="0"/>
                <a:ea typeface="Calibri Light" panose="020F0302020204030204" pitchFamily="34" charset="0"/>
              </a:rPr>
              <a:t>Miller, L. C. (n.d.). </a:t>
            </a:r>
            <a:r>
              <a:rPr lang="en-US" sz="1200" i="1" dirty="0">
                <a:latin typeface="Calibri Light" panose="020F0302020204030204" pitchFamily="34" charset="0"/>
                <a:ea typeface="Calibri Light" panose="020F0302020204030204" pitchFamily="34" charset="0"/>
              </a:rPr>
              <a:t>Wireless Security Protocols: WEP, WPA, and WPA2</a:t>
            </a:r>
            <a:r>
              <a:rPr lang="en-US" sz="1200" dirty="0">
                <a:latin typeface="Calibri Light" panose="020F0302020204030204" pitchFamily="34" charset="0"/>
                <a:ea typeface="Calibri Light" panose="020F0302020204030204" pitchFamily="34" charset="0"/>
              </a:rPr>
              <a:t>. Retrieved from Dummies: https://www.dummies.com/computers/computer-networking/wireless/wireless-security-protocols-wep-wpa-and-wpa2/</a:t>
            </a:r>
          </a:p>
          <a:p>
            <a:pPr marL="457200" marR="0" indent="-457200">
              <a:spcBef>
                <a:spcPts val="0"/>
              </a:spcBef>
              <a:spcAft>
                <a:spcPts val="0"/>
              </a:spcAft>
            </a:pPr>
            <a:r>
              <a:rPr lang="en-US" sz="1200" dirty="0">
                <a:latin typeface="Calibri Light" panose="020F0302020204030204" pitchFamily="34" charset="0"/>
                <a:ea typeface="Calibri Light" panose="020F0302020204030204" pitchFamily="34" charset="0"/>
              </a:rPr>
              <a:t>Net Spot. (2020). </a:t>
            </a:r>
            <a:r>
              <a:rPr lang="en-US" sz="1200" i="1" dirty="0">
                <a:latin typeface="Calibri Light" panose="020F0302020204030204" pitchFamily="34" charset="0"/>
                <a:ea typeface="Calibri Light" panose="020F0302020204030204" pitchFamily="34" charset="0"/>
              </a:rPr>
              <a:t>Wireless Security Protocols</a:t>
            </a:r>
            <a:r>
              <a:rPr lang="en-US" sz="1200" dirty="0">
                <a:latin typeface="Calibri Light" panose="020F0302020204030204" pitchFamily="34" charset="0"/>
                <a:ea typeface="Calibri Light" panose="020F0302020204030204" pitchFamily="34" charset="0"/>
              </a:rPr>
              <a:t>. Retrieved from Net Spot: https://www.netspotapp.com/wifi-encryption-and-security.html</a:t>
            </a:r>
          </a:p>
          <a:p>
            <a:pPr marL="457200" marR="0" indent="-457200">
              <a:spcBef>
                <a:spcPts val="0"/>
              </a:spcBef>
              <a:spcAft>
                <a:spcPts val="0"/>
              </a:spcAft>
            </a:pPr>
            <a:r>
              <a:rPr lang="en-US" sz="1200" i="1" dirty="0">
                <a:latin typeface="Calibri Light" panose="020F0302020204030204" pitchFamily="34" charset="0"/>
                <a:ea typeface="Calibri Light" panose="020F0302020204030204" pitchFamily="34" charset="0"/>
              </a:rPr>
              <a:t>The history of wireless technology- StoryMap</a:t>
            </a:r>
            <a:r>
              <a:rPr lang="en-US" sz="1200" dirty="0">
                <a:latin typeface="Calibri Light" panose="020F0302020204030204" pitchFamily="34" charset="0"/>
                <a:ea typeface="Calibri Light" panose="020F0302020204030204" pitchFamily="34" charset="0"/>
              </a:rPr>
              <a:t>. (n.d.). Retrieved from Exigent Networks: http://www.exigentnetworks.ie/the-history-of-wireless-technology-storymap/</a:t>
            </a:r>
          </a:p>
        </p:txBody>
      </p:sp>
      <p:sp>
        <p:nvSpPr>
          <p:cNvPr id="11" name="Title 5">
            <a:extLst>
              <a:ext uri="{FF2B5EF4-FFF2-40B4-BE49-F238E27FC236}">
                <a16:creationId xmlns:a16="http://schemas.microsoft.com/office/drawing/2014/main" id="{B5E098A1-11DF-415C-B1C0-9F7144657D33}"/>
              </a:ext>
            </a:extLst>
          </p:cNvPr>
          <p:cNvSpPr>
            <a:spLocks noGrp="1"/>
          </p:cNvSpPr>
          <p:nvPr>
            <p:ph type="title"/>
          </p:nvPr>
        </p:nvSpPr>
        <p:spPr>
          <a:xfrm>
            <a:off x="540391" y="512458"/>
            <a:ext cx="8382000" cy="664797"/>
          </a:xfrm>
        </p:spPr>
        <p:txBody>
          <a:bodyPr>
            <a:normAutofit/>
          </a:bodyPr>
          <a:lstStyle/>
          <a:p>
            <a:pPr>
              <a:defRPr/>
            </a:pPr>
            <a:r>
              <a:rPr lang="en-US" dirty="0"/>
              <a:t>References</a:t>
            </a:r>
          </a:p>
        </p:txBody>
      </p:sp>
    </p:spTree>
    <p:extLst>
      <p:ext uri="{BB962C8B-B14F-4D97-AF65-F5344CB8AC3E}">
        <p14:creationId xmlns:p14="http://schemas.microsoft.com/office/powerpoint/2010/main" val="2443227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04581" y="607052"/>
            <a:ext cx="8453829" cy="853461"/>
          </a:xfrm>
        </p:spPr>
        <p:txBody>
          <a:bodyPr>
            <a:noAutofit/>
          </a:bodyPr>
          <a:lstStyle/>
          <a:p>
            <a:pPr>
              <a:defRPr/>
            </a:pPr>
            <a:r>
              <a:rPr lang="en-US" dirty="0"/>
              <a:t>Hardware Used</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8</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462748"/>
            <a:ext cx="4114800" cy="4525963"/>
          </a:xfrm>
        </p:spPr>
        <p:txBody>
          <a:bodyPr/>
          <a:lstStyle/>
          <a:p>
            <a:pPr marL="443438" indent="-342900">
              <a:spcBef>
                <a:spcPct val="100000"/>
              </a:spcBef>
            </a:pPr>
            <a:r>
              <a:rPr lang="en-US" dirty="0"/>
              <a:t>Wireless-capable router</a:t>
            </a:r>
          </a:p>
          <a:p>
            <a:pPr marL="443438" indent="-342900">
              <a:spcBef>
                <a:spcPct val="100000"/>
              </a:spcBef>
            </a:pPr>
            <a:r>
              <a:rPr lang="en-US" dirty="0"/>
              <a:t>Wireless adapters</a:t>
            </a:r>
          </a:p>
          <a:p>
            <a:pPr marL="443438" indent="-342900">
              <a:spcBef>
                <a:spcPct val="100000"/>
              </a:spcBef>
            </a:pPr>
            <a:r>
              <a:rPr lang="en-US" dirty="0"/>
              <a:t>Wireless NIC</a:t>
            </a:r>
          </a:p>
          <a:p>
            <a:pPr marL="443438" indent="-342900">
              <a:spcBef>
                <a:spcPct val="100000"/>
              </a:spcBef>
            </a:pPr>
            <a:r>
              <a:rPr lang="en-US" dirty="0"/>
              <a:t>Wire-based connections for the backbone</a:t>
            </a:r>
          </a:p>
          <a:p>
            <a:pPr marL="443438" indent="-342900">
              <a:spcBef>
                <a:spcPct val="100000"/>
              </a:spcBef>
            </a:pPr>
            <a:r>
              <a:rPr lang="en-US" dirty="0"/>
              <a:t>Access points</a:t>
            </a:r>
          </a:p>
          <a:p>
            <a:pPr marL="443438" indent="-342900">
              <a:spcBef>
                <a:spcPct val="100000"/>
              </a:spcBef>
            </a:pPr>
            <a:r>
              <a:rPr lang="en-US" dirty="0"/>
              <a:t>Wireless extenders</a:t>
            </a:r>
          </a:p>
          <a:p>
            <a:pPr marL="443438" indent="-342900">
              <a:spcBef>
                <a:spcPct val="100000"/>
              </a:spcBef>
            </a:pPr>
            <a:r>
              <a:rPr lang="en-US" dirty="0"/>
              <a:t>Switch</a:t>
            </a:r>
          </a:p>
        </p:txBody>
      </p:sp>
      <p:sp>
        <p:nvSpPr>
          <p:cNvPr id="2" name="Rectangle 1">
            <a:extLst>
              <a:ext uri="{FF2B5EF4-FFF2-40B4-BE49-F238E27FC236}">
                <a16:creationId xmlns:a16="http://schemas.microsoft.com/office/drawing/2014/main" id="{6EF37F51-AAD4-4DE0-AE26-5087E9F0B04F}"/>
              </a:ext>
            </a:extLst>
          </p:cNvPr>
          <p:cNvSpPr/>
          <p:nvPr/>
        </p:nvSpPr>
        <p:spPr>
          <a:xfrm>
            <a:off x="4572000" y="1591019"/>
            <a:ext cx="4572000" cy="1828193"/>
          </a:xfrm>
          <a:prstGeom prst="rect">
            <a:avLst/>
          </a:prstGeom>
        </p:spPr>
        <p:txBody>
          <a:bodyPr>
            <a:spAutoFit/>
          </a:bodyPr>
          <a:lstStyle/>
          <a:p>
            <a:pPr marL="443438" indent="-342900" defTabSz="685800">
              <a:lnSpc>
                <a:spcPct val="90000"/>
              </a:lnSpc>
              <a:spcBef>
                <a:spcPct val="100000"/>
              </a:spcBef>
              <a:buClr>
                <a:schemeClr val="accent1">
                  <a:lumMod val="75000"/>
                </a:schemeClr>
              </a:buClr>
              <a:buSzPct val="100000"/>
              <a:buFont typeface="Calibri" pitchFamily="34" charset="0"/>
              <a:buChar char="•"/>
            </a:pPr>
            <a:r>
              <a:rPr lang="en-US" sz="2400" dirty="0"/>
              <a:t>Firewall</a:t>
            </a:r>
          </a:p>
          <a:p>
            <a:pPr marL="443438" indent="-342900" defTabSz="685800">
              <a:lnSpc>
                <a:spcPct val="90000"/>
              </a:lnSpc>
              <a:spcBef>
                <a:spcPct val="100000"/>
              </a:spcBef>
              <a:buClr>
                <a:schemeClr val="accent1">
                  <a:lumMod val="75000"/>
                </a:schemeClr>
              </a:buClr>
              <a:buSzPct val="100000"/>
              <a:buFont typeface="Calibri" pitchFamily="34" charset="0"/>
              <a:buChar char="•"/>
            </a:pPr>
            <a:r>
              <a:rPr lang="en-US" sz="2400" dirty="0"/>
              <a:t>Wireless-Enabled devices</a:t>
            </a:r>
          </a:p>
          <a:p>
            <a:pPr marL="443438" indent="-342900" defTabSz="685800">
              <a:lnSpc>
                <a:spcPct val="90000"/>
              </a:lnSpc>
              <a:spcBef>
                <a:spcPct val="100000"/>
              </a:spcBef>
              <a:buClr>
                <a:schemeClr val="accent1">
                  <a:lumMod val="75000"/>
                </a:schemeClr>
              </a:buClr>
              <a:buSzPct val="100000"/>
              <a:buFont typeface="Calibri" pitchFamily="34" charset="0"/>
              <a:buChar char="•"/>
            </a:pPr>
            <a:r>
              <a:rPr lang="en-US" sz="2400" dirty="0"/>
              <a:t>WLAN Controllers</a:t>
            </a:r>
          </a:p>
        </p:txBody>
      </p:sp>
      <p:pic>
        <p:nvPicPr>
          <p:cNvPr id="3" name="Picture 2">
            <a:extLst>
              <a:ext uri="{FF2B5EF4-FFF2-40B4-BE49-F238E27FC236}">
                <a16:creationId xmlns:a16="http://schemas.microsoft.com/office/drawing/2014/main" id="{B5B706EA-0CC7-4717-8A3B-8FD14DBDD6D5}"/>
              </a:ext>
            </a:extLst>
          </p:cNvPr>
          <p:cNvPicPr>
            <a:picLocks noChangeAspect="1"/>
          </p:cNvPicPr>
          <p:nvPr/>
        </p:nvPicPr>
        <p:blipFill>
          <a:blip r:embed="rId4"/>
          <a:stretch>
            <a:fillRect/>
          </a:stretch>
        </p:blipFill>
        <p:spPr>
          <a:xfrm>
            <a:off x="4839842" y="3781485"/>
            <a:ext cx="2462384" cy="1846788"/>
          </a:xfrm>
          <a:prstGeom prst="rect">
            <a:avLst/>
          </a:prstGeom>
          <a:ln w="57150">
            <a:solidFill>
              <a:schemeClr val="accent2">
                <a:lumMod val="75000"/>
              </a:schemeClr>
            </a:solidFill>
          </a:ln>
        </p:spPr>
      </p:pic>
      <p:sp>
        <p:nvSpPr>
          <p:cNvPr id="6" name="Rectangle 5">
            <a:extLst>
              <a:ext uri="{FF2B5EF4-FFF2-40B4-BE49-F238E27FC236}">
                <a16:creationId xmlns:a16="http://schemas.microsoft.com/office/drawing/2014/main" id="{D5A8F523-0328-4C62-8F1B-622BF89ADA4E}"/>
              </a:ext>
            </a:extLst>
          </p:cNvPr>
          <p:cNvSpPr/>
          <p:nvPr/>
        </p:nvSpPr>
        <p:spPr>
          <a:xfrm>
            <a:off x="3455269" y="5711462"/>
            <a:ext cx="5231531" cy="646331"/>
          </a:xfrm>
          <a:prstGeom prst="rect">
            <a:avLst/>
          </a:prstGeom>
        </p:spPr>
        <p:txBody>
          <a:bodyPr wrap="square">
            <a:spAutoFit/>
          </a:bodyPr>
          <a:lstStyle/>
          <a:p>
            <a:pPr algn="ctr"/>
            <a:r>
              <a:rPr lang="en-US" sz="1200" b="1" i="1" dirty="0"/>
              <a:t>Wireless NIC Adapter</a:t>
            </a:r>
          </a:p>
          <a:p>
            <a:pPr algn="ctr"/>
            <a:r>
              <a:rPr lang="en-US" sz="1200" i="1" dirty="0"/>
              <a:t>CyberXRef, CC BY-SA 3.0 &lt;https://creativecommons.org/licenses/by-sa/3.0&gt;, via Wikimedia Commons</a:t>
            </a:r>
          </a:p>
        </p:txBody>
      </p:sp>
    </p:spTree>
    <p:extLst>
      <p:ext uri="{BB962C8B-B14F-4D97-AF65-F5344CB8AC3E}">
        <p14:creationId xmlns:p14="http://schemas.microsoft.com/office/powerpoint/2010/main" val="9265416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0" end="0"/>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14523" y="594761"/>
            <a:ext cx="8453829" cy="853461"/>
          </a:xfrm>
        </p:spPr>
        <p:txBody>
          <a:bodyPr>
            <a:noAutofit/>
          </a:bodyPr>
          <a:lstStyle/>
          <a:p>
            <a:pPr>
              <a:defRPr/>
            </a:pPr>
            <a:r>
              <a:rPr lang="en-US" dirty="0"/>
              <a:t>How They Work</a:t>
            </a:r>
          </a:p>
        </p:txBody>
      </p:sp>
      <p:sp>
        <p:nvSpPr>
          <p:cNvPr id="8" name="Slide Number Placeholder 4"/>
          <p:cNvSpPr txBox="1">
            <a:spLocks/>
          </p:cNvSpPr>
          <p:nvPr/>
        </p:nvSpPr>
        <p:spPr>
          <a:xfrm>
            <a:off x="8074441" y="6350466"/>
            <a:ext cx="622300" cy="343842"/>
          </a:xfrm>
          <a:prstGeom prst="rect">
            <a:avLst/>
          </a:prstGeom>
        </p:spPr>
        <p:txBody>
          <a:bodyPr/>
          <a:lstStyle>
            <a:defPPr>
              <a:defRPr lang="en-US"/>
            </a:defPPr>
            <a:lvl1pPr algn="r">
              <a:defRPr sz="1600" b="1">
                <a:latin typeface="Arial Black" panose="020B0A04020102020204" pitchFamily="34" charset="0"/>
              </a:defRPr>
            </a:lvl1pPr>
          </a:lstStyle>
          <a:p>
            <a:fld id="{182A0826-F851-42B6-9A7B-621556C2D3E6}" type="slidenum">
              <a:rPr lang="en-US"/>
              <a:pPr/>
              <a:t>9</a:t>
            </a:fld>
            <a:endParaRPr lang="en-US" dirty="0"/>
          </a:p>
        </p:txBody>
      </p:sp>
      <p:sp>
        <p:nvSpPr>
          <p:cNvPr id="5" name="Content Placeholder 4">
            <a:extLst>
              <a:ext uri="{FF2B5EF4-FFF2-40B4-BE49-F238E27FC236}">
                <a16:creationId xmlns:a16="http://schemas.microsoft.com/office/drawing/2014/main" id="{5FFF52BD-2C1A-4A05-A84A-6972C0ACCEF7}"/>
              </a:ext>
            </a:extLst>
          </p:cNvPr>
          <p:cNvSpPr>
            <a:spLocks noGrp="1"/>
          </p:cNvSpPr>
          <p:nvPr>
            <p:ph idx="1"/>
          </p:nvPr>
        </p:nvSpPr>
        <p:spPr>
          <a:xfrm>
            <a:off x="457200" y="1600200"/>
            <a:ext cx="8278678" cy="4525963"/>
          </a:xfrm>
        </p:spPr>
        <p:txBody>
          <a:bodyPr/>
          <a:lstStyle/>
          <a:p>
            <a:pPr marL="443438" indent="-342900">
              <a:spcBef>
                <a:spcPct val="100000"/>
              </a:spcBef>
            </a:pPr>
            <a:r>
              <a:rPr lang="en-US" dirty="0"/>
              <a:t>Wireless adapters in devices send/receive radio waves</a:t>
            </a:r>
          </a:p>
          <a:p>
            <a:pPr marL="443438" indent="-342900">
              <a:spcBef>
                <a:spcPct val="100000"/>
              </a:spcBef>
            </a:pPr>
            <a:r>
              <a:rPr lang="en-US" dirty="0"/>
              <a:t>Send data via radio waves to wireless router, which has a wired connection to the LAN and/or out to the Internet</a:t>
            </a:r>
          </a:p>
          <a:p>
            <a:pPr marL="443438" indent="-342900">
              <a:spcBef>
                <a:spcPct val="100000"/>
              </a:spcBef>
            </a:pPr>
            <a:r>
              <a:rPr lang="en-US" dirty="0"/>
              <a:t>Radio waves are converted into machine-readable binary</a:t>
            </a:r>
          </a:p>
          <a:p>
            <a:pPr marL="443438" indent="-342900">
              <a:spcBef>
                <a:spcPct val="100000"/>
              </a:spcBef>
            </a:pPr>
            <a:r>
              <a:rPr lang="en-US" dirty="0"/>
              <a:t>Wireless access points amplify the signal by connecting directly (via cable) to the router, extending the range</a:t>
            </a:r>
          </a:p>
          <a:p>
            <a:pPr marL="443438" indent="-342900">
              <a:spcBef>
                <a:spcPct val="100000"/>
              </a:spcBef>
            </a:pPr>
            <a:r>
              <a:rPr lang="en-US" dirty="0"/>
              <a:t>Extenders/antennas work to amplify the signal wirelessly by rebroadcasting the signal from a router/AP</a:t>
            </a:r>
          </a:p>
        </p:txBody>
      </p:sp>
    </p:spTree>
    <p:extLst>
      <p:ext uri="{BB962C8B-B14F-4D97-AF65-F5344CB8AC3E}">
        <p14:creationId xmlns:p14="http://schemas.microsoft.com/office/powerpoint/2010/main" val="57325650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asis">
  <a:themeElements>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10.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11.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12.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13.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14.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15.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16.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17.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18.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19.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0.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1.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2.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3.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4.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5.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6.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7.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8.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9.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3.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30.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31.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32.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33.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34.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35.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36.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37.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38.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39.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4.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40.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41.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42.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43.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44.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45.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46.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47.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48.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49.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5.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50.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51.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52.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53.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6.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7.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8.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9.xml><?xml version="1.0" encoding="utf-8"?>
<a:themeOverride xmlns:a="http://schemas.openxmlformats.org/drawingml/2006/main">
  <a:clrScheme name="Custom 2">
    <a:dk1>
      <a:sysClr val="windowText" lastClr="000000"/>
    </a:dk1>
    <a:lt1>
      <a:sysClr val="window" lastClr="FFFFFF"/>
    </a:lt1>
    <a:dk2>
      <a:srgbClr val="632E62"/>
    </a:dk2>
    <a:lt2>
      <a:srgbClr val="EAE5EB"/>
    </a:lt2>
    <a:accent1>
      <a:srgbClr val="762EB1"/>
    </a:accent1>
    <a:accent2>
      <a:srgbClr val="92278F"/>
    </a:accent2>
    <a:accent3>
      <a:srgbClr val="755DD9"/>
    </a:accent3>
    <a:accent4>
      <a:srgbClr val="665EB8"/>
    </a:accent4>
    <a:accent5>
      <a:srgbClr val="45A5ED"/>
    </a:accent5>
    <a:accent6>
      <a:srgbClr val="5982DB"/>
    </a:accent6>
    <a:hlink>
      <a:srgbClr val="0066FF"/>
    </a:hlink>
    <a:folHlink>
      <a:srgbClr val="666699"/>
    </a:folHlink>
  </a:clrScheme>
</a:themeOverride>
</file>

<file path=docProps/app.xml><?xml version="1.0" encoding="utf-8"?>
<Properties xmlns="http://schemas.openxmlformats.org/officeDocument/2006/extended-properties" xmlns:vt="http://schemas.openxmlformats.org/officeDocument/2006/docPropsVTypes">
  <Template/>
  <TotalTime>4967</TotalTime>
  <Words>11208</Words>
  <Application>Microsoft Office PowerPoint</Application>
  <PresentationFormat>On-screen Show (4:3)</PresentationFormat>
  <Paragraphs>698</Paragraphs>
  <Slides>71</Slides>
  <Notes>71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71</vt:i4>
      </vt:variant>
    </vt:vector>
  </HeadingPairs>
  <TitlesOfParts>
    <vt:vector size="77" baseType="lpstr">
      <vt:lpstr>Arial</vt:lpstr>
      <vt:lpstr>Arial Black</vt:lpstr>
      <vt:lpstr>Calibri</vt:lpstr>
      <vt:lpstr>Calibri Light</vt:lpstr>
      <vt:lpstr>Corbel</vt:lpstr>
      <vt:lpstr>Basis</vt:lpstr>
      <vt:lpstr>Module 10: Wireless Networks and Mobile Computing</vt:lpstr>
      <vt:lpstr>Learning Objectives</vt:lpstr>
      <vt:lpstr>What is a Wireless Network?</vt:lpstr>
      <vt:lpstr>What is a Wireless Network?</vt:lpstr>
      <vt:lpstr>History of Wireless Networks</vt:lpstr>
      <vt:lpstr>History of Wireless Networks</vt:lpstr>
      <vt:lpstr>Uses of Wireless Networks</vt:lpstr>
      <vt:lpstr>Hardware Used</vt:lpstr>
      <vt:lpstr>How They Work</vt:lpstr>
      <vt:lpstr>How They Work</vt:lpstr>
      <vt:lpstr>How Do I Connect?</vt:lpstr>
      <vt:lpstr>Quick Check</vt:lpstr>
      <vt:lpstr>Quick Check</vt:lpstr>
      <vt:lpstr>Quick Check</vt:lpstr>
      <vt:lpstr>Quick Check</vt:lpstr>
      <vt:lpstr>Quick Check</vt:lpstr>
      <vt:lpstr>Quick Check</vt:lpstr>
      <vt:lpstr>Section 1 Quick Check Answers</vt:lpstr>
      <vt:lpstr>Wireless vs. Wired Networks</vt:lpstr>
      <vt:lpstr>Advantages of Wireless</vt:lpstr>
      <vt:lpstr>Advantages of Wired </vt:lpstr>
      <vt:lpstr>Disadvantages</vt:lpstr>
      <vt:lpstr>Quick Check</vt:lpstr>
      <vt:lpstr>Quick Check</vt:lpstr>
      <vt:lpstr>Quick Check</vt:lpstr>
      <vt:lpstr>Quick Check</vt:lpstr>
      <vt:lpstr>Section 2 Quick Check Answers</vt:lpstr>
      <vt:lpstr>Common Wireless Types &amp; Security Protocols/Encryptions</vt:lpstr>
      <vt:lpstr>Common Wireless Network Types</vt:lpstr>
      <vt:lpstr>Common Wireless Network Types</vt:lpstr>
      <vt:lpstr>Common Wireless Network Types</vt:lpstr>
      <vt:lpstr>Common Wireless Network Types</vt:lpstr>
      <vt:lpstr>Common Wireless Network Types</vt:lpstr>
      <vt:lpstr>Common Wireless Network Types</vt:lpstr>
      <vt:lpstr>Common Security &amp; Encryption</vt:lpstr>
      <vt:lpstr>Common Security &amp; Encryption</vt:lpstr>
      <vt:lpstr>Common Security &amp; Encryption</vt:lpstr>
      <vt:lpstr>Quick Check</vt:lpstr>
      <vt:lpstr>Quick Check</vt:lpstr>
      <vt:lpstr>Quick Check</vt:lpstr>
      <vt:lpstr>Quick Check</vt:lpstr>
      <vt:lpstr>Section 3 Quick Check Answers</vt:lpstr>
      <vt:lpstr>Common Wireless Network Protocols</vt:lpstr>
      <vt:lpstr>Common Wireless Network Protocols</vt:lpstr>
      <vt:lpstr>Common IEEE Wi-Fi Standards</vt:lpstr>
      <vt:lpstr>Common IEEE Wi-Fi Standards</vt:lpstr>
      <vt:lpstr>Common IEEE Wi-Fi Standards</vt:lpstr>
      <vt:lpstr>Common IEEE Wi-Fi Standards</vt:lpstr>
      <vt:lpstr>Wi-Fi Numbers</vt:lpstr>
      <vt:lpstr>Wi-Fi Numbers</vt:lpstr>
      <vt:lpstr>Wi-Fi Numbers</vt:lpstr>
      <vt:lpstr>Wi-Fi Numbers</vt:lpstr>
      <vt:lpstr>Quick Check</vt:lpstr>
      <vt:lpstr>Quick Check</vt:lpstr>
      <vt:lpstr>Lesson Summary</vt:lpstr>
      <vt:lpstr>Section 1 Summary</vt:lpstr>
      <vt:lpstr>Section 2 Summary</vt:lpstr>
      <vt:lpstr>Section 3 Summary</vt:lpstr>
      <vt:lpstr>Section 4 Summary</vt:lpstr>
      <vt:lpstr>Final Assessment</vt:lpstr>
      <vt:lpstr>Review Questions</vt:lpstr>
      <vt:lpstr>Review Questions</vt:lpstr>
      <vt:lpstr>Review Questions</vt:lpstr>
      <vt:lpstr>Review Questions</vt:lpstr>
      <vt:lpstr>Review Questions</vt:lpstr>
      <vt:lpstr>Review Questions</vt:lpstr>
      <vt:lpstr>Review Questions</vt:lpstr>
      <vt:lpstr>Review Questions</vt:lpstr>
      <vt:lpstr>Final Assessment Answers</vt:lpstr>
      <vt:lpstr>End of Lesson 1</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Chuck Lesko</dc:creator>
  <cp:lastModifiedBy>Alex Hodges</cp:lastModifiedBy>
  <cp:revision>193</cp:revision>
  <dcterms:created xsi:type="dcterms:W3CDTF">2017-06-09T15:11:18Z</dcterms:created>
  <dcterms:modified xsi:type="dcterms:W3CDTF">2021-04-28T02:09:46Z</dcterms:modified>
</cp:coreProperties>
</file>