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handoutMasterIdLst>
    <p:handoutMasterId r:id="rId41"/>
  </p:handoutMasterIdLst>
  <p:sldIdLst>
    <p:sldId id="256" r:id="rId2"/>
    <p:sldId id="257" r:id="rId3"/>
    <p:sldId id="258" r:id="rId4"/>
    <p:sldId id="295" r:id="rId5"/>
    <p:sldId id="296" r:id="rId6"/>
    <p:sldId id="297" r:id="rId7"/>
    <p:sldId id="298" r:id="rId8"/>
    <p:sldId id="299" r:id="rId9"/>
    <p:sldId id="259" r:id="rId10"/>
    <p:sldId id="260" r:id="rId11"/>
    <p:sldId id="261" r:id="rId12"/>
    <p:sldId id="262" r:id="rId13"/>
    <p:sldId id="263" r:id="rId14"/>
    <p:sldId id="264" r:id="rId15"/>
    <p:sldId id="266" r:id="rId16"/>
    <p:sldId id="267" r:id="rId17"/>
    <p:sldId id="268" r:id="rId18"/>
    <p:sldId id="270" r:id="rId19"/>
    <p:sldId id="300"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 id="286" r:id="rId33"/>
    <p:sldId id="288" r:id="rId34"/>
    <p:sldId id="290" r:id="rId35"/>
    <p:sldId id="291" r:id="rId36"/>
    <p:sldId id="292" r:id="rId37"/>
    <p:sldId id="293" r:id="rId38"/>
    <p:sldId id="294" r:id="rId3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7" autoAdjust="0"/>
    <p:restoredTop sz="94660"/>
  </p:normalViewPr>
  <p:slideViewPr>
    <p:cSldViewPr>
      <p:cViewPr>
        <p:scale>
          <a:sx n="115" d="100"/>
          <a:sy n="115" d="100"/>
        </p:scale>
        <p:origin x="-858"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77" tIns="46588" rIns="93177" bIns="46588"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77" tIns="46588" rIns="93177" bIns="46588" rtlCol="0"/>
          <a:lstStyle>
            <a:lvl1pPr algn="r">
              <a:defRPr sz="1200"/>
            </a:lvl1pPr>
          </a:lstStyle>
          <a:p>
            <a:fld id="{5539FAAD-B394-45C4-9F08-14DC9C581B1C}" type="datetimeFigureOut">
              <a:rPr lang="en-US" smtClean="0"/>
              <a:t>1/17/2014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8" rIns="93177" bIns="46588"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8" rIns="93177" bIns="46588" rtlCol="0" anchor="b"/>
          <a:lstStyle>
            <a:lvl1pPr algn="r">
              <a:defRPr sz="1200"/>
            </a:lvl1pPr>
          </a:lstStyle>
          <a:p>
            <a:fld id="{1DFE70BA-DCD3-4776-8F0C-6CDECD37A2D7}" type="slidenum">
              <a:rPr lang="en-US" smtClean="0"/>
              <a:t>‹#›</a:t>
            </a:fld>
            <a:endParaRPr lang="en-US"/>
          </a:p>
        </p:txBody>
      </p:sp>
    </p:spTree>
    <p:extLst>
      <p:ext uri="{BB962C8B-B14F-4D97-AF65-F5344CB8AC3E}">
        <p14:creationId xmlns:p14="http://schemas.microsoft.com/office/powerpoint/2010/main" val="790089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413" cy="464820"/>
          </a:xfrm>
          <a:prstGeom prst="rect">
            <a:avLst/>
          </a:prstGeom>
        </p:spPr>
        <p:txBody>
          <a:bodyPr vert="horz" lIns="92300" tIns="46150" rIns="92300" bIns="46150" rtlCol="0"/>
          <a:lstStyle>
            <a:lvl1pPr algn="l">
              <a:defRPr sz="1200"/>
            </a:lvl1pPr>
          </a:lstStyle>
          <a:p>
            <a:endParaRPr lang="en-US"/>
          </a:p>
        </p:txBody>
      </p:sp>
      <p:sp>
        <p:nvSpPr>
          <p:cNvPr id="3" name="Date Placeholder 2"/>
          <p:cNvSpPr>
            <a:spLocks noGrp="1"/>
          </p:cNvSpPr>
          <p:nvPr>
            <p:ph type="dt" idx="1"/>
          </p:nvPr>
        </p:nvSpPr>
        <p:spPr>
          <a:xfrm>
            <a:off x="3971386" y="1"/>
            <a:ext cx="3037413" cy="464820"/>
          </a:xfrm>
          <a:prstGeom prst="rect">
            <a:avLst/>
          </a:prstGeom>
        </p:spPr>
        <p:txBody>
          <a:bodyPr vert="horz" lIns="92300" tIns="46150" rIns="92300" bIns="46150" rtlCol="0"/>
          <a:lstStyle>
            <a:lvl1pPr algn="r">
              <a:defRPr sz="1200"/>
            </a:lvl1pPr>
          </a:lstStyle>
          <a:p>
            <a:fld id="{B720834D-4146-441A-8D93-F5B21B7F9F76}" type="datetimeFigureOut">
              <a:rPr lang="en-US" smtClean="0"/>
              <a:t>1/17/2014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300" tIns="46150" rIns="92300" bIns="46150" rtlCol="0" anchor="ctr"/>
          <a:lstStyle/>
          <a:p>
            <a:endParaRPr lang="en-US"/>
          </a:p>
        </p:txBody>
      </p:sp>
      <p:sp>
        <p:nvSpPr>
          <p:cNvPr id="5" name="Notes Placeholder 4"/>
          <p:cNvSpPr>
            <a:spLocks noGrp="1"/>
          </p:cNvSpPr>
          <p:nvPr>
            <p:ph type="body" sz="quarter" idx="3"/>
          </p:nvPr>
        </p:nvSpPr>
        <p:spPr>
          <a:xfrm>
            <a:off x="701681" y="4415791"/>
            <a:ext cx="5607038" cy="4183380"/>
          </a:xfrm>
          <a:prstGeom prst="rect">
            <a:avLst/>
          </a:prstGeom>
        </p:spPr>
        <p:txBody>
          <a:bodyPr vert="horz" lIns="92300" tIns="46150" rIns="92300" bIns="4615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78"/>
            <a:ext cx="3037413" cy="464820"/>
          </a:xfrm>
          <a:prstGeom prst="rect">
            <a:avLst/>
          </a:prstGeom>
        </p:spPr>
        <p:txBody>
          <a:bodyPr vert="horz" lIns="92300" tIns="46150" rIns="92300" bIns="46150" rtlCol="0" anchor="b"/>
          <a:lstStyle>
            <a:lvl1pPr algn="l">
              <a:defRPr sz="1200"/>
            </a:lvl1pPr>
          </a:lstStyle>
          <a:p>
            <a:endParaRPr lang="en-US"/>
          </a:p>
        </p:txBody>
      </p:sp>
      <p:sp>
        <p:nvSpPr>
          <p:cNvPr id="7" name="Slide Number Placeholder 6"/>
          <p:cNvSpPr>
            <a:spLocks noGrp="1"/>
          </p:cNvSpPr>
          <p:nvPr>
            <p:ph type="sldNum" sz="quarter" idx="5"/>
          </p:nvPr>
        </p:nvSpPr>
        <p:spPr>
          <a:xfrm>
            <a:off x="3971386" y="8829978"/>
            <a:ext cx="3037413" cy="464820"/>
          </a:xfrm>
          <a:prstGeom prst="rect">
            <a:avLst/>
          </a:prstGeom>
        </p:spPr>
        <p:txBody>
          <a:bodyPr vert="horz" lIns="92300" tIns="46150" rIns="92300" bIns="46150" rtlCol="0" anchor="b"/>
          <a:lstStyle>
            <a:lvl1pPr algn="r">
              <a:defRPr sz="1200"/>
            </a:lvl1pPr>
          </a:lstStyle>
          <a:p>
            <a:fld id="{63CBF0D2-463D-4019-AEE8-E123B6A743C2}" type="slidenum">
              <a:rPr lang="en-US" smtClean="0"/>
              <a:t>‹#›</a:t>
            </a:fld>
            <a:endParaRPr lang="en-US"/>
          </a:p>
        </p:txBody>
      </p:sp>
    </p:spTree>
    <p:extLst>
      <p:ext uri="{BB962C8B-B14F-4D97-AF65-F5344CB8AC3E}">
        <p14:creationId xmlns:p14="http://schemas.microsoft.com/office/powerpoint/2010/main" val="11399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a:t>
            </a:fld>
            <a:endParaRPr lang="en-US"/>
          </a:p>
        </p:txBody>
      </p:sp>
    </p:spTree>
    <p:extLst>
      <p:ext uri="{BB962C8B-B14F-4D97-AF65-F5344CB8AC3E}">
        <p14:creationId xmlns:p14="http://schemas.microsoft.com/office/powerpoint/2010/main" val="1883864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10</a:t>
            </a:fld>
            <a:endParaRPr lang="en-US"/>
          </a:p>
        </p:txBody>
      </p:sp>
    </p:spTree>
    <p:extLst>
      <p:ext uri="{BB962C8B-B14F-4D97-AF65-F5344CB8AC3E}">
        <p14:creationId xmlns:p14="http://schemas.microsoft.com/office/powerpoint/2010/main" val="3910662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11</a:t>
            </a:fld>
            <a:endParaRPr lang="en-US"/>
          </a:p>
        </p:txBody>
      </p:sp>
    </p:spTree>
    <p:extLst>
      <p:ext uri="{BB962C8B-B14F-4D97-AF65-F5344CB8AC3E}">
        <p14:creationId xmlns:p14="http://schemas.microsoft.com/office/powerpoint/2010/main" val="1006144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12</a:t>
            </a:fld>
            <a:endParaRPr lang="en-US"/>
          </a:p>
        </p:txBody>
      </p:sp>
    </p:spTree>
    <p:extLst>
      <p:ext uri="{BB962C8B-B14F-4D97-AF65-F5344CB8AC3E}">
        <p14:creationId xmlns:p14="http://schemas.microsoft.com/office/powerpoint/2010/main" val="4023655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13</a:t>
            </a:fld>
            <a:endParaRPr lang="en-US"/>
          </a:p>
        </p:txBody>
      </p:sp>
    </p:spTree>
    <p:extLst>
      <p:ext uri="{BB962C8B-B14F-4D97-AF65-F5344CB8AC3E}">
        <p14:creationId xmlns:p14="http://schemas.microsoft.com/office/powerpoint/2010/main" val="2371735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14</a:t>
            </a:fld>
            <a:endParaRPr lang="en-US"/>
          </a:p>
        </p:txBody>
      </p:sp>
    </p:spTree>
    <p:extLst>
      <p:ext uri="{BB962C8B-B14F-4D97-AF65-F5344CB8AC3E}">
        <p14:creationId xmlns:p14="http://schemas.microsoft.com/office/powerpoint/2010/main" val="25331839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15</a:t>
            </a:fld>
            <a:endParaRPr lang="en-US"/>
          </a:p>
        </p:txBody>
      </p:sp>
    </p:spTree>
    <p:extLst>
      <p:ext uri="{BB962C8B-B14F-4D97-AF65-F5344CB8AC3E}">
        <p14:creationId xmlns:p14="http://schemas.microsoft.com/office/powerpoint/2010/main" val="233226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16</a:t>
            </a:fld>
            <a:endParaRPr lang="en-US"/>
          </a:p>
        </p:txBody>
      </p:sp>
    </p:spTree>
    <p:extLst>
      <p:ext uri="{BB962C8B-B14F-4D97-AF65-F5344CB8AC3E}">
        <p14:creationId xmlns:p14="http://schemas.microsoft.com/office/powerpoint/2010/main" val="590646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17</a:t>
            </a:fld>
            <a:endParaRPr lang="en-US"/>
          </a:p>
        </p:txBody>
      </p:sp>
    </p:spTree>
    <p:extLst>
      <p:ext uri="{BB962C8B-B14F-4D97-AF65-F5344CB8AC3E}">
        <p14:creationId xmlns:p14="http://schemas.microsoft.com/office/powerpoint/2010/main" val="1573292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18</a:t>
            </a:fld>
            <a:endParaRPr lang="en-US"/>
          </a:p>
        </p:txBody>
      </p:sp>
    </p:spTree>
    <p:extLst>
      <p:ext uri="{BB962C8B-B14F-4D97-AF65-F5344CB8AC3E}">
        <p14:creationId xmlns:p14="http://schemas.microsoft.com/office/powerpoint/2010/main" val="14898092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19</a:t>
            </a:fld>
            <a:endParaRPr lang="en-US"/>
          </a:p>
        </p:txBody>
      </p:sp>
    </p:spTree>
    <p:extLst>
      <p:ext uri="{BB962C8B-B14F-4D97-AF65-F5344CB8AC3E}">
        <p14:creationId xmlns:p14="http://schemas.microsoft.com/office/powerpoint/2010/main" val="2643030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a:t>
            </a:fld>
            <a:endParaRPr lang="en-US"/>
          </a:p>
        </p:txBody>
      </p:sp>
    </p:spTree>
    <p:extLst>
      <p:ext uri="{BB962C8B-B14F-4D97-AF65-F5344CB8AC3E}">
        <p14:creationId xmlns:p14="http://schemas.microsoft.com/office/powerpoint/2010/main" val="958890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20</a:t>
            </a:fld>
            <a:endParaRPr lang="en-US"/>
          </a:p>
        </p:txBody>
      </p:sp>
    </p:spTree>
    <p:extLst>
      <p:ext uri="{BB962C8B-B14F-4D97-AF65-F5344CB8AC3E}">
        <p14:creationId xmlns:p14="http://schemas.microsoft.com/office/powerpoint/2010/main" val="3369100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21</a:t>
            </a:fld>
            <a:endParaRPr lang="en-US"/>
          </a:p>
        </p:txBody>
      </p:sp>
    </p:spTree>
    <p:extLst>
      <p:ext uri="{BB962C8B-B14F-4D97-AF65-F5344CB8AC3E}">
        <p14:creationId xmlns:p14="http://schemas.microsoft.com/office/powerpoint/2010/main" val="545779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22</a:t>
            </a:fld>
            <a:endParaRPr lang="en-US"/>
          </a:p>
        </p:txBody>
      </p:sp>
    </p:spTree>
    <p:extLst>
      <p:ext uri="{BB962C8B-B14F-4D97-AF65-F5344CB8AC3E}">
        <p14:creationId xmlns:p14="http://schemas.microsoft.com/office/powerpoint/2010/main" val="109945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23</a:t>
            </a:fld>
            <a:endParaRPr lang="en-US"/>
          </a:p>
        </p:txBody>
      </p:sp>
    </p:spTree>
    <p:extLst>
      <p:ext uri="{BB962C8B-B14F-4D97-AF65-F5344CB8AC3E}">
        <p14:creationId xmlns:p14="http://schemas.microsoft.com/office/powerpoint/2010/main" val="29412039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24</a:t>
            </a:fld>
            <a:endParaRPr lang="en-US"/>
          </a:p>
        </p:txBody>
      </p:sp>
    </p:spTree>
    <p:extLst>
      <p:ext uri="{BB962C8B-B14F-4D97-AF65-F5344CB8AC3E}">
        <p14:creationId xmlns:p14="http://schemas.microsoft.com/office/powerpoint/2010/main" val="3664319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25</a:t>
            </a:fld>
            <a:endParaRPr lang="en-US"/>
          </a:p>
        </p:txBody>
      </p:sp>
    </p:spTree>
    <p:extLst>
      <p:ext uri="{BB962C8B-B14F-4D97-AF65-F5344CB8AC3E}">
        <p14:creationId xmlns:p14="http://schemas.microsoft.com/office/powerpoint/2010/main" val="3251600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26</a:t>
            </a:fld>
            <a:endParaRPr lang="en-US"/>
          </a:p>
        </p:txBody>
      </p:sp>
    </p:spTree>
    <p:extLst>
      <p:ext uri="{BB962C8B-B14F-4D97-AF65-F5344CB8AC3E}">
        <p14:creationId xmlns:p14="http://schemas.microsoft.com/office/powerpoint/2010/main" val="15478566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27</a:t>
            </a:fld>
            <a:endParaRPr lang="en-US"/>
          </a:p>
        </p:txBody>
      </p:sp>
    </p:spTree>
    <p:extLst>
      <p:ext uri="{BB962C8B-B14F-4D97-AF65-F5344CB8AC3E}">
        <p14:creationId xmlns:p14="http://schemas.microsoft.com/office/powerpoint/2010/main" val="1198873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28</a:t>
            </a:fld>
            <a:endParaRPr lang="en-US"/>
          </a:p>
        </p:txBody>
      </p:sp>
    </p:spTree>
    <p:extLst>
      <p:ext uri="{BB962C8B-B14F-4D97-AF65-F5344CB8AC3E}">
        <p14:creationId xmlns:p14="http://schemas.microsoft.com/office/powerpoint/2010/main" val="35804914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29</a:t>
            </a:fld>
            <a:endParaRPr lang="en-US"/>
          </a:p>
        </p:txBody>
      </p:sp>
    </p:spTree>
    <p:extLst>
      <p:ext uri="{BB962C8B-B14F-4D97-AF65-F5344CB8AC3E}">
        <p14:creationId xmlns:p14="http://schemas.microsoft.com/office/powerpoint/2010/main" val="692495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a:t>
            </a:fld>
            <a:endParaRPr lang="en-US"/>
          </a:p>
        </p:txBody>
      </p:sp>
    </p:spTree>
    <p:extLst>
      <p:ext uri="{BB962C8B-B14F-4D97-AF65-F5344CB8AC3E}">
        <p14:creationId xmlns:p14="http://schemas.microsoft.com/office/powerpoint/2010/main" val="14549355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30</a:t>
            </a:fld>
            <a:endParaRPr lang="en-US"/>
          </a:p>
        </p:txBody>
      </p:sp>
    </p:spTree>
    <p:extLst>
      <p:ext uri="{BB962C8B-B14F-4D97-AF65-F5344CB8AC3E}">
        <p14:creationId xmlns:p14="http://schemas.microsoft.com/office/powerpoint/2010/main" val="28476084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31</a:t>
            </a:fld>
            <a:endParaRPr lang="en-US"/>
          </a:p>
        </p:txBody>
      </p:sp>
    </p:spTree>
    <p:extLst>
      <p:ext uri="{BB962C8B-B14F-4D97-AF65-F5344CB8AC3E}">
        <p14:creationId xmlns:p14="http://schemas.microsoft.com/office/powerpoint/2010/main" val="36540976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32</a:t>
            </a:fld>
            <a:endParaRPr lang="en-US"/>
          </a:p>
        </p:txBody>
      </p:sp>
    </p:spTree>
    <p:extLst>
      <p:ext uri="{BB962C8B-B14F-4D97-AF65-F5344CB8AC3E}">
        <p14:creationId xmlns:p14="http://schemas.microsoft.com/office/powerpoint/2010/main" val="3804292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33</a:t>
            </a:fld>
            <a:endParaRPr lang="en-US"/>
          </a:p>
        </p:txBody>
      </p:sp>
    </p:spTree>
    <p:extLst>
      <p:ext uri="{BB962C8B-B14F-4D97-AF65-F5344CB8AC3E}">
        <p14:creationId xmlns:p14="http://schemas.microsoft.com/office/powerpoint/2010/main" val="9377435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34</a:t>
            </a:fld>
            <a:endParaRPr lang="en-US"/>
          </a:p>
        </p:txBody>
      </p:sp>
    </p:spTree>
    <p:extLst>
      <p:ext uri="{BB962C8B-B14F-4D97-AF65-F5344CB8AC3E}">
        <p14:creationId xmlns:p14="http://schemas.microsoft.com/office/powerpoint/2010/main" val="15212655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35</a:t>
            </a:fld>
            <a:endParaRPr lang="en-US"/>
          </a:p>
        </p:txBody>
      </p:sp>
    </p:spTree>
    <p:extLst>
      <p:ext uri="{BB962C8B-B14F-4D97-AF65-F5344CB8AC3E}">
        <p14:creationId xmlns:p14="http://schemas.microsoft.com/office/powerpoint/2010/main" val="41384621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36</a:t>
            </a:fld>
            <a:endParaRPr lang="en-US"/>
          </a:p>
        </p:txBody>
      </p:sp>
    </p:spTree>
    <p:extLst>
      <p:ext uri="{BB962C8B-B14F-4D97-AF65-F5344CB8AC3E}">
        <p14:creationId xmlns:p14="http://schemas.microsoft.com/office/powerpoint/2010/main" val="2395351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37</a:t>
            </a:fld>
            <a:endParaRPr lang="en-US"/>
          </a:p>
        </p:txBody>
      </p:sp>
    </p:spTree>
    <p:extLst>
      <p:ext uri="{BB962C8B-B14F-4D97-AF65-F5344CB8AC3E}">
        <p14:creationId xmlns:p14="http://schemas.microsoft.com/office/powerpoint/2010/main" val="36158094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38</a:t>
            </a:fld>
            <a:endParaRPr lang="en-US"/>
          </a:p>
        </p:txBody>
      </p:sp>
    </p:spTree>
    <p:extLst>
      <p:ext uri="{BB962C8B-B14F-4D97-AF65-F5344CB8AC3E}">
        <p14:creationId xmlns:p14="http://schemas.microsoft.com/office/powerpoint/2010/main" val="1652000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4</a:t>
            </a:fld>
            <a:endParaRPr lang="en-US"/>
          </a:p>
        </p:txBody>
      </p:sp>
    </p:spTree>
    <p:extLst>
      <p:ext uri="{BB962C8B-B14F-4D97-AF65-F5344CB8AC3E}">
        <p14:creationId xmlns:p14="http://schemas.microsoft.com/office/powerpoint/2010/main" val="2090051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5</a:t>
            </a:fld>
            <a:endParaRPr lang="en-US"/>
          </a:p>
        </p:txBody>
      </p:sp>
    </p:spTree>
    <p:extLst>
      <p:ext uri="{BB962C8B-B14F-4D97-AF65-F5344CB8AC3E}">
        <p14:creationId xmlns:p14="http://schemas.microsoft.com/office/powerpoint/2010/main" val="90208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6</a:t>
            </a:fld>
            <a:endParaRPr lang="en-US"/>
          </a:p>
        </p:txBody>
      </p:sp>
    </p:spTree>
    <p:extLst>
      <p:ext uri="{BB962C8B-B14F-4D97-AF65-F5344CB8AC3E}">
        <p14:creationId xmlns:p14="http://schemas.microsoft.com/office/powerpoint/2010/main" val="161928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7</a:t>
            </a:fld>
            <a:endParaRPr lang="en-US"/>
          </a:p>
        </p:txBody>
      </p:sp>
    </p:spTree>
    <p:extLst>
      <p:ext uri="{BB962C8B-B14F-4D97-AF65-F5344CB8AC3E}">
        <p14:creationId xmlns:p14="http://schemas.microsoft.com/office/powerpoint/2010/main" val="27964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8</a:t>
            </a:fld>
            <a:endParaRPr lang="en-US"/>
          </a:p>
        </p:txBody>
      </p:sp>
    </p:spTree>
    <p:extLst>
      <p:ext uri="{BB962C8B-B14F-4D97-AF65-F5344CB8AC3E}">
        <p14:creationId xmlns:p14="http://schemas.microsoft.com/office/powerpoint/2010/main" val="2096084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CBF0D2-463D-4019-AEE8-E123B6A743C2}" type="slidenum">
              <a:rPr lang="en-US" smtClean="0"/>
              <a:t>9</a:t>
            </a:fld>
            <a:endParaRPr lang="en-US"/>
          </a:p>
        </p:txBody>
      </p:sp>
    </p:spTree>
    <p:extLst>
      <p:ext uri="{BB962C8B-B14F-4D97-AF65-F5344CB8AC3E}">
        <p14:creationId xmlns:p14="http://schemas.microsoft.com/office/powerpoint/2010/main" val="1204027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C875B67-01E1-4146-BBA4-A43CE6C46624}" type="datetimeFigureOut">
              <a:rPr lang="en-US" smtClean="0"/>
              <a:t>1/17/2014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7EA467-9D08-42A2-BD13-4072EABFD7E8}"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875B67-01E1-4146-BBA4-A43CE6C46624}" type="datetimeFigureOut">
              <a:rPr lang="en-US" smtClean="0"/>
              <a:t>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EA467-9D08-42A2-BD13-4072EABFD7E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47EA467-9D08-42A2-BD13-4072EABFD7E8}"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875B67-01E1-4146-BBA4-A43CE6C46624}" type="datetimeFigureOut">
              <a:rPr lang="en-US" smtClean="0"/>
              <a:t>1/17/2014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875B67-01E1-4146-BBA4-A43CE6C46624}" type="datetimeFigureOut">
              <a:rPr lang="en-US" smtClean="0"/>
              <a:t>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47EA467-9D08-42A2-BD13-4072EABFD7E8}"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C875B67-01E1-4146-BBA4-A43CE6C46624}" type="datetimeFigureOut">
              <a:rPr lang="en-US" smtClean="0"/>
              <a:t>1/17/2014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7EA467-9D08-42A2-BD13-4072EABFD7E8}"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C875B67-01E1-4146-BBA4-A43CE6C46624}" type="datetimeFigureOut">
              <a:rPr lang="en-US" smtClean="0"/>
              <a:t>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7EA467-9D08-42A2-BD13-4072EABFD7E8}"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C875B67-01E1-4146-BBA4-A43CE6C46624}" type="datetimeFigureOut">
              <a:rPr lang="en-US" smtClean="0"/>
              <a:t>1/17/2014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47EA467-9D08-42A2-BD13-4072EABFD7E8}"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875B67-01E1-4146-BBA4-A43CE6C46624}" type="datetimeFigureOut">
              <a:rPr lang="en-US" smtClean="0"/>
              <a:t>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47EA467-9D08-42A2-BD13-4072EABFD7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C875B67-01E1-4146-BBA4-A43CE6C46624}" type="datetimeFigureOut">
              <a:rPr lang="en-US" smtClean="0"/>
              <a:t>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47EA467-9D08-42A2-BD13-4072EABFD7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47EA467-9D08-42A2-BD13-4072EABFD7E8}"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C875B67-01E1-4146-BBA4-A43CE6C46624}" type="datetimeFigureOut">
              <a:rPr lang="en-US" smtClean="0"/>
              <a:t>1/17/2014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47EA467-9D08-42A2-BD13-4072EABFD7E8}"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C875B67-01E1-4146-BBA4-A43CE6C46624}" type="datetimeFigureOut">
              <a:rPr lang="en-US" smtClean="0"/>
              <a:t>1/17/2014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C875B67-01E1-4146-BBA4-A43CE6C46624}" type="datetimeFigureOut">
              <a:rPr lang="en-US" smtClean="0"/>
              <a:t>1/17/2014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47EA467-9D08-42A2-BD13-4072EABFD7E8}"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8.xml"/><Relationship Id="rId1" Type="http://schemas.openxmlformats.org/officeDocument/2006/relationships/slideLayout" Target="../slideLayouts/slideLayout8.xml"/><Relationship Id="rId5" Type="http://schemas.openxmlformats.org/officeDocument/2006/relationships/hyperlink" Target="mailto:barricellal@ecu.edu" TargetMode="External"/><Relationship Id="rId4" Type="http://schemas.openxmlformats.org/officeDocument/2006/relationships/hyperlink" Target="mailto:shirkeyc@ecu.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609600" y="2743200"/>
            <a:ext cx="7924800" cy="1673225"/>
          </a:xfrm>
        </p:spPr>
        <p:txBody>
          <a:bodyPr/>
          <a:lstStyle/>
          <a:p>
            <a:endParaRPr lang="en-US" dirty="0" smtClean="0"/>
          </a:p>
          <a:p>
            <a:endParaRPr lang="en-US" dirty="0"/>
          </a:p>
          <a:p>
            <a:r>
              <a:rPr lang="en-US" sz="2000" dirty="0" smtClean="0"/>
              <a:t>Lisa Barricella and Cindy Shirkey</a:t>
            </a:r>
          </a:p>
          <a:p>
            <a:r>
              <a:rPr lang="en-US" sz="2000" dirty="0" smtClean="0"/>
              <a:t>October 16</a:t>
            </a:r>
            <a:r>
              <a:rPr lang="en-US" sz="2000" baseline="30000" dirty="0" smtClean="0"/>
              <a:t>th</a:t>
            </a:r>
            <a:r>
              <a:rPr lang="en-US" sz="2000" dirty="0" smtClean="0"/>
              <a:t>, 2013</a:t>
            </a:r>
          </a:p>
        </p:txBody>
      </p:sp>
      <p:sp>
        <p:nvSpPr>
          <p:cNvPr id="2" name="Title 1"/>
          <p:cNvSpPr>
            <a:spLocks noGrp="1"/>
          </p:cNvSpPr>
          <p:nvPr>
            <p:ph type="title"/>
          </p:nvPr>
        </p:nvSpPr>
        <p:spPr/>
        <p:txBody>
          <a:bodyPr>
            <a:normAutofit fontScale="90000"/>
          </a:bodyPr>
          <a:lstStyle/>
          <a:p>
            <a:r>
              <a:rPr lang="en-US" dirty="0" smtClean="0"/>
              <a:t>Demystifying Fund Allocation Formulas in an Academic </a:t>
            </a:r>
            <a:br>
              <a:rPr lang="en-US" dirty="0" smtClean="0"/>
            </a:br>
            <a:r>
              <a:rPr lang="en-US" dirty="0" smtClean="0"/>
              <a:t>Library Setting</a:t>
            </a:r>
            <a:endParaRPr lang="en-US" dirty="0"/>
          </a:p>
        </p:txBody>
      </p:sp>
    </p:spTree>
    <p:extLst>
      <p:ext uri="{BB962C8B-B14F-4D97-AF65-F5344CB8AC3E}">
        <p14:creationId xmlns:p14="http://schemas.microsoft.com/office/powerpoint/2010/main" val="32765864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Reality Check</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Fund allocation formulas – all of them – are just approximations of what really goes on and none are perfect</a:t>
            </a:r>
          </a:p>
          <a:p>
            <a:r>
              <a:rPr lang="en-US" dirty="0" smtClean="0"/>
              <a:t>Jasper Shad in an article from the Journal of Academic Librarianship says “a formula or model is only useful to the degree that it reflects accurately the realities of any situation.”  (p. 330)</a:t>
            </a:r>
          </a:p>
          <a:p>
            <a:r>
              <a:rPr lang="en-US" dirty="0" smtClean="0"/>
              <a:t>He goes on to say that a perfect formula doesn’t exist</a:t>
            </a:r>
            <a:endParaRPr lang="en-US" dirty="0"/>
          </a:p>
        </p:txBody>
      </p:sp>
    </p:spTree>
    <p:extLst>
      <p:ext uri="{BB962C8B-B14F-4D97-AF65-F5344CB8AC3E}">
        <p14:creationId xmlns:p14="http://schemas.microsoft.com/office/powerpoint/2010/main" val="1205527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How big is your pot?</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Remember that a lot of expenses have to come off-the-top: </a:t>
            </a:r>
          </a:p>
          <a:p>
            <a:pPr lvl="1">
              <a:buClr>
                <a:schemeClr val="accent1"/>
              </a:buClr>
            </a:pPr>
            <a:r>
              <a:rPr lang="en-US" dirty="0" smtClean="0">
                <a:solidFill>
                  <a:schemeClr val="tx1"/>
                </a:solidFill>
              </a:rPr>
              <a:t>Approval plans</a:t>
            </a:r>
          </a:p>
          <a:p>
            <a:pPr lvl="1">
              <a:buClr>
                <a:schemeClr val="accent1"/>
              </a:buClr>
            </a:pPr>
            <a:r>
              <a:rPr lang="en-US" dirty="0" smtClean="0">
                <a:solidFill>
                  <a:schemeClr val="tx1"/>
                </a:solidFill>
              </a:rPr>
              <a:t>Standing orders</a:t>
            </a:r>
          </a:p>
          <a:p>
            <a:pPr lvl="1">
              <a:buClr>
                <a:schemeClr val="accent1"/>
              </a:buClr>
            </a:pPr>
            <a:r>
              <a:rPr lang="en-US" dirty="0" smtClean="0">
                <a:solidFill>
                  <a:schemeClr val="tx1"/>
                </a:solidFill>
              </a:rPr>
              <a:t>Special collections</a:t>
            </a:r>
          </a:p>
          <a:p>
            <a:pPr lvl="1">
              <a:buClr>
                <a:schemeClr val="accent1"/>
              </a:buClr>
            </a:pPr>
            <a:r>
              <a:rPr lang="en-US" dirty="0" smtClean="0">
                <a:solidFill>
                  <a:schemeClr val="tx1"/>
                </a:solidFill>
              </a:rPr>
              <a:t>Electronic resources</a:t>
            </a:r>
          </a:p>
          <a:p>
            <a:pPr lvl="1">
              <a:buClr>
                <a:schemeClr val="accent1"/>
              </a:buClr>
            </a:pPr>
            <a:r>
              <a:rPr lang="en-US" dirty="0" smtClean="0">
                <a:solidFill>
                  <a:schemeClr val="tx1"/>
                </a:solidFill>
              </a:rPr>
              <a:t>Serials</a:t>
            </a:r>
          </a:p>
          <a:p>
            <a:endParaRPr lang="en-US" dirty="0" smtClean="0"/>
          </a:p>
        </p:txBody>
      </p:sp>
    </p:spTree>
    <p:extLst>
      <p:ext uri="{BB962C8B-B14F-4D97-AF65-F5344CB8AC3E}">
        <p14:creationId xmlns:p14="http://schemas.microsoft.com/office/powerpoint/2010/main" val="895622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Proxies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Proxies are place holders for measures of supply and demand</a:t>
            </a:r>
          </a:p>
          <a:p>
            <a:pPr lvl="1">
              <a:buClr>
                <a:schemeClr val="accent1"/>
              </a:buClr>
            </a:pPr>
            <a:r>
              <a:rPr lang="en-US" dirty="0" smtClean="0">
                <a:solidFill>
                  <a:schemeClr val="tx1"/>
                </a:solidFill>
              </a:rPr>
              <a:t>Credit hours</a:t>
            </a:r>
          </a:p>
          <a:p>
            <a:pPr lvl="1">
              <a:buClr>
                <a:schemeClr val="accent1"/>
              </a:buClr>
            </a:pPr>
            <a:r>
              <a:rPr lang="en-US" dirty="0" smtClean="0">
                <a:solidFill>
                  <a:schemeClr val="tx1"/>
                </a:solidFill>
              </a:rPr>
              <a:t>Enrollment</a:t>
            </a:r>
          </a:p>
          <a:p>
            <a:pPr lvl="1">
              <a:buClr>
                <a:schemeClr val="accent1"/>
              </a:buClr>
            </a:pPr>
            <a:r>
              <a:rPr lang="en-US" dirty="0" smtClean="0">
                <a:solidFill>
                  <a:schemeClr val="tx1"/>
                </a:solidFill>
              </a:rPr>
              <a:t>Faculty FTE</a:t>
            </a:r>
          </a:p>
          <a:p>
            <a:pPr lvl="1">
              <a:buClr>
                <a:schemeClr val="accent1"/>
              </a:buClr>
            </a:pPr>
            <a:r>
              <a:rPr lang="en-US" dirty="0" smtClean="0">
                <a:solidFill>
                  <a:schemeClr val="tx1"/>
                </a:solidFill>
              </a:rPr>
              <a:t>Average price per book</a:t>
            </a:r>
            <a:endParaRPr lang="en-US" dirty="0">
              <a:solidFill>
                <a:schemeClr val="tx1"/>
              </a:solidFill>
            </a:endParaRPr>
          </a:p>
        </p:txBody>
      </p:sp>
    </p:spTree>
    <p:extLst>
      <p:ext uri="{BB962C8B-B14F-4D97-AF65-F5344CB8AC3E}">
        <p14:creationId xmlns:p14="http://schemas.microsoft.com/office/powerpoint/2010/main" val="3906973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Considerations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Problems with gathering data</a:t>
            </a:r>
          </a:p>
          <a:p>
            <a:pPr lvl="1">
              <a:buClr>
                <a:schemeClr val="accent1"/>
              </a:buClr>
            </a:pPr>
            <a:r>
              <a:rPr lang="en-US" dirty="0" smtClean="0">
                <a:solidFill>
                  <a:schemeClr val="tx1"/>
                </a:solidFill>
              </a:rPr>
              <a:t>Not all available in same format</a:t>
            </a:r>
          </a:p>
          <a:p>
            <a:pPr lvl="1">
              <a:buClr>
                <a:schemeClr val="accent1"/>
              </a:buClr>
            </a:pPr>
            <a:r>
              <a:rPr lang="en-US" dirty="0" smtClean="0">
                <a:solidFill>
                  <a:schemeClr val="tx1"/>
                </a:solidFill>
              </a:rPr>
              <a:t>Not all available online</a:t>
            </a:r>
          </a:p>
          <a:p>
            <a:pPr lvl="1">
              <a:buClr>
                <a:schemeClr val="accent1"/>
              </a:buClr>
            </a:pPr>
            <a:r>
              <a:rPr lang="en-US" dirty="0" smtClean="0">
                <a:solidFill>
                  <a:schemeClr val="tx1"/>
                </a:solidFill>
              </a:rPr>
              <a:t>Not all available at same time</a:t>
            </a:r>
          </a:p>
          <a:p>
            <a:pPr lvl="1">
              <a:buClr>
                <a:schemeClr val="accent1"/>
              </a:buClr>
            </a:pPr>
            <a:r>
              <a:rPr lang="en-US" dirty="0" smtClean="0">
                <a:solidFill>
                  <a:schemeClr val="tx1"/>
                </a:solidFill>
              </a:rPr>
              <a:t>Not all in the same place</a:t>
            </a:r>
          </a:p>
          <a:p>
            <a:pPr lvl="1">
              <a:buClr>
                <a:schemeClr val="accent1"/>
              </a:buClr>
            </a:pPr>
            <a:r>
              <a:rPr lang="en-US" dirty="0" smtClean="0">
                <a:solidFill>
                  <a:schemeClr val="tx1"/>
                </a:solidFill>
              </a:rPr>
              <a:t>Relying on others to supply it</a:t>
            </a:r>
            <a:endParaRPr lang="en-US" dirty="0">
              <a:solidFill>
                <a:schemeClr val="tx1"/>
              </a:solidFill>
            </a:endParaRPr>
          </a:p>
        </p:txBody>
      </p:sp>
    </p:spTree>
    <p:extLst>
      <p:ext uri="{BB962C8B-B14F-4D97-AF65-F5344CB8AC3E}">
        <p14:creationId xmlns:p14="http://schemas.microsoft.com/office/powerpoint/2010/main" val="10196538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The Math Behind the Formula</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Real world example of what you learned in high school</a:t>
            </a:r>
          </a:p>
          <a:p>
            <a:pPr lvl="1">
              <a:buClr>
                <a:schemeClr val="accent1"/>
              </a:buClr>
            </a:pPr>
            <a:r>
              <a:rPr lang="en-US" dirty="0" smtClean="0">
                <a:solidFill>
                  <a:schemeClr val="tx1"/>
                </a:solidFill>
              </a:rPr>
              <a:t>Averages</a:t>
            </a:r>
          </a:p>
          <a:p>
            <a:pPr lvl="1">
              <a:buClr>
                <a:schemeClr val="accent1"/>
              </a:buClr>
            </a:pPr>
            <a:r>
              <a:rPr lang="en-US" dirty="0" smtClean="0">
                <a:solidFill>
                  <a:schemeClr val="tx1"/>
                </a:solidFill>
              </a:rPr>
              <a:t>Percentages of wholes</a:t>
            </a:r>
          </a:p>
          <a:p>
            <a:pPr lvl="1">
              <a:buClr>
                <a:schemeClr val="accent1"/>
              </a:buClr>
            </a:pPr>
            <a:r>
              <a:rPr lang="en-US" dirty="0" smtClean="0">
                <a:solidFill>
                  <a:schemeClr val="tx1"/>
                </a:solidFill>
              </a:rPr>
              <a:t>Stuff from Algebra</a:t>
            </a:r>
            <a:endParaRPr lang="en-US" dirty="0">
              <a:solidFill>
                <a:schemeClr val="tx1"/>
              </a:solidFill>
            </a:endParaRPr>
          </a:p>
        </p:txBody>
      </p:sp>
    </p:spTree>
    <p:extLst>
      <p:ext uri="{BB962C8B-B14F-4D97-AF65-F5344CB8AC3E}">
        <p14:creationId xmlns:p14="http://schemas.microsoft.com/office/powerpoint/2010/main" val="3838214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Old Map Formula</a:t>
            </a:r>
            <a:endParaRPr lang="en-US" dirty="0">
              <a:solidFill>
                <a:schemeClr val="accent1"/>
              </a:solidFill>
            </a:endParaRPr>
          </a:p>
        </p:txBody>
      </p:sp>
      <p:sp>
        <p:nvSpPr>
          <p:cNvPr id="3" name="Content Placeholder 2"/>
          <p:cNvSpPr>
            <a:spLocks noGrp="1"/>
          </p:cNvSpPr>
          <p:nvPr>
            <p:ph sz="quarter" idx="1"/>
          </p:nvPr>
        </p:nvSpPr>
        <p:spPr/>
        <p:txBody>
          <a:bodyPr>
            <a:normAutofit fontScale="92500"/>
          </a:bodyPr>
          <a:lstStyle/>
          <a:p>
            <a:r>
              <a:rPr lang="en-US" dirty="0" smtClean="0"/>
              <a:t>Developed in early 80’s</a:t>
            </a:r>
          </a:p>
          <a:p>
            <a:r>
              <a:rPr lang="en-US" dirty="0" smtClean="0"/>
              <a:t>Created by Senate Libraries Committee which included ex officio membership from Joyner Library</a:t>
            </a:r>
          </a:p>
          <a:p>
            <a:r>
              <a:rPr lang="en-US" dirty="0" smtClean="0"/>
              <a:t>Rocky road to adoption, first year in use was supposed to be on a temporary basis</a:t>
            </a:r>
          </a:p>
          <a:p>
            <a:r>
              <a:rPr lang="en-US" dirty="0" smtClean="0"/>
              <a:t>Faculty wanted to include a research factor, but never figured out how after trying twice</a:t>
            </a:r>
          </a:p>
          <a:p>
            <a:r>
              <a:rPr lang="en-US" dirty="0" smtClean="0"/>
              <a:t>Included factors based on supply and perceived demand</a:t>
            </a:r>
          </a:p>
          <a:p>
            <a:r>
              <a:rPr lang="en-US" dirty="0" smtClean="0"/>
              <a:t>Created in response to economic circumstances and need to manage significant materials budget cuts</a:t>
            </a:r>
            <a:endParaRPr lang="en-US" dirty="0"/>
          </a:p>
        </p:txBody>
      </p:sp>
    </p:spTree>
    <p:extLst>
      <p:ext uri="{BB962C8B-B14F-4D97-AF65-F5344CB8AC3E}">
        <p14:creationId xmlns:p14="http://schemas.microsoft.com/office/powerpoint/2010/main" val="2610092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Problems with Old Formula</a:t>
            </a:r>
            <a:endParaRPr lang="en-US" dirty="0">
              <a:solidFill>
                <a:schemeClr val="accent1"/>
              </a:solidFill>
            </a:endParaRPr>
          </a:p>
        </p:txBody>
      </p:sp>
      <p:sp>
        <p:nvSpPr>
          <p:cNvPr id="3" name="Content Placeholder 2"/>
          <p:cNvSpPr>
            <a:spLocks noGrp="1"/>
          </p:cNvSpPr>
          <p:nvPr>
            <p:ph sz="quarter" idx="1"/>
          </p:nvPr>
        </p:nvSpPr>
        <p:spPr/>
        <p:txBody>
          <a:bodyPr>
            <a:normAutofit lnSpcReduction="10000"/>
          </a:bodyPr>
          <a:lstStyle/>
          <a:p>
            <a:r>
              <a:rPr lang="en-US" dirty="0" smtClean="0"/>
              <a:t>Demand: student credit hours (grad &amp; undergrad), number of course sections (grad &amp; undergrad), declared majors (grad &amp; undergrad) and faculty FTE</a:t>
            </a:r>
          </a:p>
          <a:p>
            <a:r>
              <a:rPr lang="en-US" dirty="0" smtClean="0"/>
              <a:t>Supply: average cost of books</a:t>
            </a:r>
          </a:p>
          <a:p>
            <a:r>
              <a:rPr lang="en-US" dirty="0" smtClean="0"/>
              <a:t>Practical problems: </a:t>
            </a:r>
          </a:p>
          <a:p>
            <a:pPr lvl="1">
              <a:buClr>
                <a:schemeClr val="accent1"/>
              </a:buClr>
            </a:pPr>
            <a:r>
              <a:rPr lang="en-US" dirty="0" smtClean="0">
                <a:solidFill>
                  <a:schemeClr val="tx1"/>
                </a:solidFill>
              </a:rPr>
              <a:t>Had to go to multiple places to get data and hand enter</a:t>
            </a:r>
          </a:p>
          <a:p>
            <a:pPr lvl="1">
              <a:buClr>
                <a:schemeClr val="accent1"/>
              </a:buClr>
            </a:pPr>
            <a:r>
              <a:rPr lang="en-US" dirty="0" smtClean="0">
                <a:solidFill>
                  <a:schemeClr val="tx1"/>
                </a:solidFill>
              </a:rPr>
              <a:t>Hard to get some of this data, especially number of course sections which was only available by asking the registrar</a:t>
            </a:r>
          </a:p>
          <a:p>
            <a:pPr lvl="1">
              <a:buClr>
                <a:schemeClr val="accent1"/>
              </a:buClr>
            </a:pPr>
            <a:r>
              <a:rPr lang="en-US" dirty="0" smtClean="0">
                <a:solidFill>
                  <a:schemeClr val="tx1"/>
                </a:solidFill>
              </a:rPr>
              <a:t>Data collection was hampered by time lags in available data</a:t>
            </a:r>
          </a:p>
          <a:p>
            <a:r>
              <a:rPr lang="en-US" dirty="0" smtClean="0"/>
              <a:t>Theoretical problems:</a:t>
            </a:r>
          </a:p>
          <a:p>
            <a:pPr lvl="1">
              <a:buClr>
                <a:schemeClr val="accent1"/>
              </a:buClr>
            </a:pPr>
            <a:r>
              <a:rPr lang="en-US" dirty="0" smtClean="0">
                <a:solidFill>
                  <a:schemeClr val="tx1"/>
                </a:solidFill>
              </a:rPr>
              <a:t>Heavy on proxies for demand, but no real measure of use</a:t>
            </a:r>
            <a:endParaRPr lang="en-US" dirty="0">
              <a:solidFill>
                <a:schemeClr val="tx1"/>
              </a:solidFill>
            </a:endParaRPr>
          </a:p>
        </p:txBody>
      </p:sp>
    </p:spTree>
    <p:extLst>
      <p:ext uri="{BB962C8B-B14F-4D97-AF65-F5344CB8AC3E}">
        <p14:creationId xmlns:p14="http://schemas.microsoft.com/office/powerpoint/2010/main" val="4012628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Historic MAP Formula – Data Gathered</a:t>
            </a:r>
            <a:endParaRPr lang="en-US" dirty="0">
              <a:solidFill>
                <a:schemeClr val="accent1"/>
              </a:solidFill>
            </a:endParaRPr>
          </a:p>
        </p:txBody>
      </p:sp>
      <p:pic>
        <p:nvPicPr>
          <p:cNvPr id="10" name="Content Placeholder 9"/>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3112240"/>
            <a:ext cx="8504238" cy="1401870"/>
          </a:xfrm>
        </p:spPr>
      </p:pic>
    </p:spTree>
    <p:extLst>
      <p:ext uri="{BB962C8B-B14F-4D97-AF65-F5344CB8AC3E}">
        <p14:creationId xmlns:p14="http://schemas.microsoft.com/office/powerpoint/2010/main" val="1687623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Historic MAP Formula – In Use</a:t>
            </a:r>
            <a:endParaRPr lang="en-US" dirty="0">
              <a:solidFill>
                <a:schemeClr val="accent1"/>
              </a:solidFill>
            </a:endParaRP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941457"/>
            <a:ext cx="8504238" cy="1743435"/>
          </a:xfrm>
        </p:spPr>
      </p:pic>
    </p:spTree>
    <p:extLst>
      <p:ext uri="{BB962C8B-B14F-4D97-AF65-F5344CB8AC3E}">
        <p14:creationId xmlns:p14="http://schemas.microsoft.com/office/powerpoint/2010/main" val="2150254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solidFill>
              </a:rPr>
              <a:t>Historic MAP Formula </a:t>
            </a:r>
            <a:r>
              <a:rPr lang="en-US" dirty="0" smtClean="0">
                <a:solidFill>
                  <a:schemeClr val="accent1"/>
                </a:solidFill>
              </a:rPr>
              <a:t>continued…</a:t>
            </a:r>
            <a:endParaRPr lang="en-US" dirty="0">
              <a:solidFill>
                <a:schemeClr val="accent1"/>
              </a:solidFill>
            </a:endParaRP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988683"/>
            <a:ext cx="8504238" cy="1648984"/>
          </a:xfrm>
        </p:spPr>
      </p:pic>
    </p:spTree>
    <p:extLst>
      <p:ext uri="{BB962C8B-B14F-4D97-AF65-F5344CB8AC3E}">
        <p14:creationId xmlns:p14="http://schemas.microsoft.com/office/powerpoint/2010/main" val="3515115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Boring at first…</a:t>
            </a:r>
            <a:endParaRPr lang="en-US" dirty="0"/>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t="4591" b="4591"/>
          <a:stretch>
            <a:fillRect/>
          </a:stretch>
        </p:blipFill>
        <p:spPr/>
      </p:pic>
      <p:sp>
        <p:nvSpPr>
          <p:cNvPr id="6" name="Text Placeholder 5"/>
          <p:cNvSpPr>
            <a:spLocks noGrp="1"/>
          </p:cNvSpPr>
          <p:nvPr>
            <p:ph type="body" sz="half" idx="2"/>
          </p:nvPr>
        </p:nvSpPr>
        <p:spPr>
          <a:xfrm>
            <a:off x="152400" y="990600"/>
            <a:ext cx="2743200" cy="5410200"/>
          </a:xfrm>
        </p:spPr>
        <p:txBody>
          <a:bodyPr>
            <a:normAutofit/>
          </a:bodyPr>
          <a:lstStyle/>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pPr algn="r"/>
            <a:r>
              <a:rPr lang="en-US" sz="1000" dirty="0" smtClean="0"/>
              <a:t>Image from </a:t>
            </a:r>
            <a:r>
              <a:rPr lang="en-US" sz="1000" dirty="0" err="1" smtClean="0"/>
              <a:t>FanPop</a:t>
            </a:r>
            <a:r>
              <a:rPr lang="en-US" sz="1000" dirty="0" smtClean="0"/>
              <a:t>!</a:t>
            </a:r>
            <a:endParaRPr lang="en-US" sz="1000" dirty="0"/>
          </a:p>
        </p:txBody>
      </p:sp>
    </p:spTree>
    <p:extLst>
      <p:ext uri="{BB962C8B-B14F-4D97-AF65-F5344CB8AC3E}">
        <p14:creationId xmlns:p14="http://schemas.microsoft.com/office/powerpoint/2010/main" val="30883601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Our Idea</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Why not get rid of the proxies for demand and employ actual usage?</a:t>
            </a:r>
          </a:p>
          <a:p>
            <a:pPr lvl="1">
              <a:buClr>
                <a:schemeClr val="accent1"/>
              </a:buClr>
            </a:pPr>
            <a:r>
              <a:rPr lang="en-US" dirty="0" smtClean="0">
                <a:solidFill>
                  <a:schemeClr val="tx1"/>
                </a:solidFill>
              </a:rPr>
              <a:t>Bonn’s Use Factor</a:t>
            </a:r>
          </a:p>
          <a:p>
            <a:pPr lvl="1">
              <a:buClr>
                <a:schemeClr val="accent1"/>
              </a:buClr>
            </a:pPr>
            <a:r>
              <a:rPr lang="en-US" dirty="0" smtClean="0">
                <a:solidFill>
                  <a:schemeClr val="tx1"/>
                </a:solidFill>
              </a:rPr>
              <a:t>Ratio of ILL Requests to Holdings</a:t>
            </a:r>
            <a:endParaRPr lang="en-US" dirty="0">
              <a:solidFill>
                <a:schemeClr val="tx1"/>
              </a:solidFill>
            </a:endParaRPr>
          </a:p>
        </p:txBody>
      </p:sp>
    </p:spTree>
    <p:extLst>
      <p:ext uri="{BB962C8B-B14F-4D97-AF65-F5344CB8AC3E}">
        <p14:creationId xmlns:p14="http://schemas.microsoft.com/office/powerpoint/2010/main" val="2554759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Bonn’s Use Factor</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Percentage of circulations divided by percentage of holdings</a:t>
            </a:r>
          </a:p>
          <a:p>
            <a:r>
              <a:rPr lang="en-US" dirty="0"/>
              <a:t>S</a:t>
            </a:r>
            <a:r>
              <a:rPr lang="en-US" dirty="0" smtClean="0"/>
              <a:t>ubject A provides 30% of all circulations but accounts for only 15% of holdings</a:t>
            </a:r>
          </a:p>
          <a:p>
            <a:r>
              <a:rPr lang="en-US" dirty="0" smtClean="0"/>
              <a:t>Therefore: Bonn’s Use Factor is 2 and Subject A is overused</a:t>
            </a:r>
          </a:p>
          <a:p>
            <a:r>
              <a:rPr lang="en-US" dirty="0" smtClean="0"/>
              <a:t>Ideal is close to 1</a:t>
            </a:r>
            <a:endParaRPr lang="en-US" dirty="0"/>
          </a:p>
        </p:txBody>
      </p:sp>
    </p:spTree>
    <p:extLst>
      <p:ext uri="{BB962C8B-B14F-4D97-AF65-F5344CB8AC3E}">
        <p14:creationId xmlns:p14="http://schemas.microsoft.com/office/powerpoint/2010/main" val="12747533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Ratio of ILL Requests to Holdings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ILL Requests : Holdings</a:t>
            </a:r>
          </a:p>
          <a:p>
            <a:r>
              <a:rPr lang="en-US" dirty="0" smtClean="0"/>
              <a:t>Borrowings % divided by holdings %</a:t>
            </a:r>
          </a:p>
          <a:p>
            <a:r>
              <a:rPr lang="en-US" dirty="0" smtClean="0"/>
              <a:t>Way to check Bonn’s Use Factor when evaluating the collection</a:t>
            </a:r>
            <a:endParaRPr lang="en-US" dirty="0"/>
          </a:p>
        </p:txBody>
      </p:sp>
    </p:spTree>
    <p:extLst>
      <p:ext uri="{BB962C8B-B14F-4D97-AF65-F5344CB8AC3E}">
        <p14:creationId xmlns:p14="http://schemas.microsoft.com/office/powerpoint/2010/main" val="1262258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Dividing Up LC</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Remember yellow slips? We used a spreadsheet that had originally been designed to divvy up the call numbers amongst selectors and which showed the subject assigned to an LC range and which matched the fund codes in our ILS</a:t>
            </a:r>
            <a:endParaRPr lang="en-US" dirty="0"/>
          </a:p>
        </p:txBody>
      </p:sp>
    </p:spTree>
    <p:extLst>
      <p:ext uri="{BB962C8B-B14F-4D97-AF65-F5344CB8AC3E}">
        <p14:creationId xmlns:p14="http://schemas.microsoft.com/office/powerpoint/2010/main" val="23219710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Internal Data Sources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We needed three types of data for our formula</a:t>
            </a:r>
          </a:p>
          <a:p>
            <a:pPr lvl="1">
              <a:buClr>
                <a:schemeClr val="accent1"/>
              </a:buClr>
            </a:pPr>
            <a:r>
              <a:rPr lang="en-US" dirty="0" smtClean="0">
                <a:solidFill>
                  <a:schemeClr val="tx1"/>
                </a:solidFill>
              </a:rPr>
              <a:t>Circulation: from our ILS system administrator and Symphony ILS reports</a:t>
            </a:r>
          </a:p>
          <a:p>
            <a:pPr lvl="1">
              <a:buClr>
                <a:schemeClr val="accent1"/>
              </a:buClr>
            </a:pPr>
            <a:r>
              <a:rPr lang="en-US" dirty="0" smtClean="0">
                <a:solidFill>
                  <a:schemeClr val="tx1"/>
                </a:solidFill>
              </a:rPr>
              <a:t>ILL: from our ILL librarian and </a:t>
            </a:r>
            <a:r>
              <a:rPr lang="en-US" dirty="0" err="1" smtClean="0">
                <a:solidFill>
                  <a:schemeClr val="tx1"/>
                </a:solidFill>
              </a:rPr>
              <a:t>Illiad</a:t>
            </a:r>
            <a:r>
              <a:rPr lang="en-US" dirty="0" smtClean="0">
                <a:solidFill>
                  <a:schemeClr val="tx1"/>
                </a:solidFill>
              </a:rPr>
              <a:t> reports</a:t>
            </a:r>
          </a:p>
          <a:p>
            <a:pPr lvl="1">
              <a:buClr>
                <a:schemeClr val="accent1"/>
              </a:buClr>
            </a:pPr>
            <a:r>
              <a:rPr lang="en-US" dirty="0" smtClean="0">
                <a:solidFill>
                  <a:schemeClr val="tx1"/>
                </a:solidFill>
              </a:rPr>
              <a:t>Average Price Paid Per Item: from ILS data</a:t>
            </a:r>
            <a:endParaRPr lang="en-US" dirty="0">
              <a:solidFill>
                <a:schemeClr val="tx1"/>
              </a:solidFill>
            </a:endParaRPr>
          </a:p>
        </p:txBody>
      </p:sp>
    </p:spTree>
    <p:extLst>
      <p:ext uri="{BB962C8B-B14F-4D97-AF65-F5344CB8AC3E}">
        <p14:creationId xmlns:p14="http://schemas.microsoft.com/office/powerpoint/2010/main" val="39186822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Symphony Data</a:t>
            </a:r>
            <a:endParaRPr lang="en-US" dirty="0">
              <a:solidFill>
                <a:schemeClr val="accent1"/>
              </a:solidFill>
            </a:endParaRPr>
          </a:p>
        </p:txBody>
      </p:sp>
      <p:sp>
        <p:nvSpPr>
          <p:cNvPr id="3" name="Content Placeholder 2"/>
          <p:cNvSpPr>
            <a:spLocks noGrp="1"/>
          </p:cNvSpPr>
          <p:nvPr>
            <p:ph sz="quarter" idx="1"/>
          </p:nvPr>
        </p:nvSpPr>
        <p:spPr/>
        <p:txBody>
          <a:bodyPr>
            <a:normAutofit fontScale="92500"/>
          </a:bodyPr>
          <a:lstStyle/>
          <a:p>
            <a:r>
              <a:rPr lang="en-US" dirty="0" smtClean="0"/>
              <a:t>Needed the number of titles added in each of 4 fiscal years: 08-09, 09-10, 10-11, 11-12 sorted by LC call number</a:t>
            </a:r>
          </a:p>
          <a:p>
            <a:r>
              <a:rPr lang="en-US" dirty="0" smtClean="0"/>
              <a:t>Needed the </a:t>
            </a:r>
            <a:r>
              <a:rPr lang="en-US" dirty="0" err="1" smtClean="0"/>
              <a:t>circ</a:t>
            </a:r>
            <a:r>
              <a:rPr lang="en-US" dirty="0" smtClean="0"/>
              <a:t> statistics for those titles from acquisition to present</a:t>
            </a:r>
          </a:p>
          <a:p>
            <a:r>
              <a:rPr lang="en-US" dirty="0" smtClean="0"/>
              <a:t>From there we mapped the call numbers and check-outs to the corresponding subject on the LC divvy up sheet</a:t>
            </a:r>
          </a:p>
          <a:p>
            <a:r>
              <a:rPr lang="en-US" dirty="0" smtClean="0"/>
              <a:t>Took one person 3-4 hours a day for 3 weeks</a:t>
            </a:r>
          </a:p>
          <a:p>
            <a:r>
              <a:rPr lang="en-US" dirty="0" smtClean="0"/>
              <a:t>In the future this data could be pulled by the ILS system administrator and then cleaned up by grad students</a:t>
            </a:r>
          </a:p>
        </p:txBody>
      </p:sp>
    </p:spTree>
    <p:extLst>
      <p:ext uri="{BB962C8B-B14F-4D97-AF65-F5344CB8AC3E}">
        <p14:creationId xmlns:p14="http://schemas.microsoft.com/office/powerpoint/2010/main" val="31138045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ILL Data</a:t>
            </a:r>
            <a:endParaRPr lang="en-US" dirty="0">
              <a:solidFill>
                <a:schemeClr val="accent1"/>
              </a:solidFill>
            </a:endParaRPr>
          </a:p>
        </p:txBody>
      </p:sp>
      <p:sp>
        <p:nvSpPr>
          <p:cNvPr id="3" name="Content Placeholder 2"/>
          <p:cNvSpPr>
            <a:spLocks noGrp="1"/>
          </p:cNvSpPr>
          <p:nvPr>
            <p:ph sz="quarter" idx="1"/>
          </p:nvPr>
        </p:nvSpPr>
        <p:spPr/>
        <p:txBody>
          <a:bodyPr>
            <a:normAutofit fontScale="92500"/>
          </a:bodyPr>
          <a:lstStyle/>
          <a:p>
            <a:r>
              <a:rPr lang="en-US" dirty="0" smtClean="0"/>
              <a:t>Needed items borrowed during each of 4 fiscal years: 08-09, 09-10, 10-11 and 11-12 sorted by LC call number</a:t>
            </a:r>
          </a:p>
          <a:p>
            <a:r>
              <a:rPr lang="en-US" dirty="0" smtClean="0"/>
              <a:t>Took ILL librarian about 12 hours to pull data</a:t>
            </a:r>
          </a:p>
          <a:p>
            <a:r>
              <a:rPr lang="en-US" dirty="0" smtClean="0"/>
              <a:t>But there was a problem: the </a:t>
            </a:r>
            <a:r>
              <a:rPr lang="en-US" dirty="0" err="1" smtClean="0"/>
              <a:t>ILLiad</a:t>
            </a:r>
            <a:r>
              <a:rPr lang="en-US" dirty="0" smtClean="0"/>
              <a:t> reports were only pulling between  30% and 50% of actual requests and we needed everything, not just a sample</a:t>
            </a:r>
          </a:p>
          <a:p>
            <a:r>
              <a:rPr lang="en-US" dirty="0" smtClean="0"/>
              <a:t>Plus, LC call numbers were not sorted by call number, they were sorted numerically</a:t>
            </a:r>
          </a:p>
          <a:p>
            <a:pPr lvl="1">
              <a:buClr>
                <a:schemeClr val="accent1"/>
              </a:buClr>
            </a:pPr>
            <a:r>
              <a:rPr lang="en-US" dirty="0" smtClean="0">
                <a:solidFill>
                  <a:schemeClr val="tx1"/>
                </a:solidFill>
              </a:rPr>
              <a:t>Given time this could be corrected, but we did not have the time and besides, we didn’t have all the data</a:t>
            </a:r>
          </a:p>
          <a:p>
            <a:r>
              <a:rPr lang="en-US" dirty="0" smtClean="0"/>
              <a:t>Gave up on using ILL data at this time</a:t>
            </a:r>
            <a:endParaRPr lang="en-US" dirty="0"/>
          </a:p>
        </p:txBody>
      </p:sp>
    </p:spTree>
    <p:extLst>
      <p:ext uri="{BB962C8B-B14F-4D97-AF65-F5344CB8AC3E}">
        <p14:creationId xmlns:p14="http://schemas.microsoft.com/office/powerpoint/2010/main" val="9039483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Average Cost Per Item</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Used Symphony’s average price paid for item per fund</a:t>
            </a:r>
          </a:p>
          <a:p>
            <a:r>
              <a:rPr lang="en-US" dirty="0" smtClean="0"/>
              <a:t>Includes videos, scores and firm orders bought from YBP and sources other than YBP – better representation</a:t>
            </a:r>
          </a:p>
          <a:p>
            <a:r>
              <a:rPr lang="en-US" dirty="0" smtClean="0"/>
              <a:t>Thought about using YBP’s table, but would have had to map subject areas to funds</a:t>
            </a:r>
          </a:p>
          <a:p>
            <a:r>
              <a:rPr lang="en-US" dirty="0" smtClean="0"/>
              <a:t>Also, YBP’s table is based on hardcover prices and we prefer paper so that would make a big difference</a:t>
            </a:r>
            <a:endParaRPr lang="en-US" dirty="0"/>
          </a:p>
        </p:txBody>
      </p:sp>
    </p:spTree>
    <p:extLst>
      <p:ext uri="{BB962C8B-B14F-4D97-AF65-F5344CB8AC3E}">
        <p14:creationId xmlns:p14="http://schemas.microsoft.com/office/powerpoint/2010/main" val="19998263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What We Did with the Data</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We checked it, found a couple of errors and corrected them</a:t>
            </a:r>
          </a:p>
          <a:p>
            <a:r>
              <a:rPr lang="en-US" dirty="0" smtClean="0"/>
              <a:t>We found and grouped all the LC areas into their subject funds (Ns and TRs combined under Art)</a:t>
            </a:r>
          </a:p>
          <a:p>
            <a:r>
              <a:rPr lang="en-US" dirty="0" smtClean="0"/>
              <a:t>Did this for all four years</a:t>
            </a:r>
          </a:p>
          <a:p>
            <a:r>
              <a:rPr lang="en-US" dirty="0" smtClean="0"/>
              <a:t>Found total number of circulations and total number of holdings</a:t>
            </a:r>
            <a:endParaRPr lang="en-US" dirty="0"/>
          </a:p>
        </p:txBody>
      </p:sp>
    </p:spTree>
    <p:extLst>
      <p:ext uri="{BB962C8B-B14F-4D97-AF65-F5344CB8AC3E}">
        <p14:creationId xmlns:p14="http://schemas.microsoft.com/office/powerpoint/2010/main" val="39925434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Data Manipulation Continued</a:t>
            </a:r>
            <a:endParaRPr lang="en-US" dirty="0">
              <a:solidFill>
                <a:schemeClr val="accent1"/>
              </a:solidFill>
            </a:endParaRPr>
          </a:p>
        </p:txBody>
      </p:sp>
      <p:sp>
        <p:nvSpPr>
          <p:cNvPr id="3" name="Content Placeholder 2"/>
          <p:cNvSpPr>
            <a:spLocks noGrp="1"/>
          </p:cNvSpPr>
          <p:nvPr>
            <p:ph sz="quarter" idx="1"/>
          </p:nvPr>
        </p:nvSpPr>
        <p:spPr/>
        <p:txBody>
          <a:bodyPr>
            <a:normAutofit fontScale="92500"/>
          </a:bodyPr>
          <a:lstStyle/>
          <a:p>
            <a:r>
              <a:rPr lang="en-US" dirty="0" smtClean="0"/>
              <a:t>Figured our percentage of total holdings for each fund and percentage of total circulations for each fund</a:t>
            </a:r>
          </a:p>
          <a:p>
            <a:r>
              <a:rPr lang="en-US" dirty="0" smtClean="0"/>
              <a:t>Divided the percentage of circs by the percentage of holdings for each fund</a:t>
            </a:r>
          </a:p>
          <a:p>
            <a:r>
              <a:rPr lang="en-US" dirty="0" smtClean="0"/>
              <a:t>That gave us Bonn’s </a:t>
            </a:r>
            <a:r>
              <a:rPr lang="en-US" dirty="0"/>
              <a:t>U</a:t>
            </a:r>
            <a:r>
              <a:rPr lang="en-US" dirty="0" smtClean="0"/>
              <a:t>se Factor</a:t>
            </a:r>
          </a:p>
          <a:p>
            <a:r>
              <a:rPr lang="en-US" dirty="0" smtClean="0"/>
              <a:t>Took a four-year average of Bonn’s Use Factor</a:t>
            </a:r>
          </a:p>
          <a:p>
            <a:r>
              <a:rPr lang="en-US" dirty="0" smtClean="0"/>
              <a:t>Found the percentage of price per item</a:t>
            </a:r>
          </a:p>
          <a:p>
            <a:r>
              <a:rPr lang="en-US" dirty="0" smtClean="0"/>
              <a:t>Added the average of Bonn’s Use Factor and the percentage of price per item</a:t>
            </a:r>
          </a:p>
          <a:p>
            <a:r>
              <a:rPr lang="en-US" dirty="0" smtClean="0"/>
              <a:t>Expressed it as a percentage of overall budget</a:t>
            </a:r>
            <a:endParaRPr lang="en-US" dirty="0"/>
          </a:p>
        </p:txBody>
      </p:sp>
    </p:spTree>
    <p:extLst>
      <p:ext uri="{BB962C8B-B14F-4D97-AF65-F5344CB8AC3E}">
        <p14:creationId xmlns:p14="http://schemas.microsoft.com/office/powerpoint/2010/main" val="732501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a:t>
            </a:r>
            <a:r>
              <a:rPr lang="en-US" smtClean="0"/>
              <a:t>gets better!</a:t>
            </a:r>
            <a:endParaRPr lang="en-US" dirty="0"/>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1453" b="1453"/>
          <a:stretch>
            <a:fillRect/>
          </a:stretch>
        </p:blipFill>
        <p:spPr/>
      </p:pic>
      <p:sp>
        <p:nvSpPr>
          <p:cNvPr id="4" name="Text Placeholder 3"/>
          <p:cNvSpPr>
            <a:spLocks noGrp="1"/>
          </p:cNvSpPr>
          <p:nvPr>
            <p:ph type="body" sz="half" idx="2"/>
          </p:nvPr>
        </p:nvSpPr>
        <p:spPr>
          <a:xfrm>
            <a:off x="152400" y="990600"/>
            <a:ext cx="2743200" cy="5410200"/>
          </a:xfrm>
        </p:spPr>
        <p:txBody>
          <a:bodyPr>
            <a:normAutofit/>
          </a:bodyPr>
          <a:lstStyle/>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pPr algn="r"/>
            <a:endParaRPr lang="en-US" sz="1000" dirty="0" smtClean="0"/>
          </a:p>
          <a:p>
            <a:pPr algn="r"/>
            <a:r>
              <a:rPr lang="en-US" sz="1000" dirty="0" smtClean="0"/>
              <a:t>Image from Cape Escape Vacation Rentals</a:t>
            </a:r>
            <a:endParaRPr lang="en-US" sz="1000" dirty="0"/>
          </a:p>
        </p:txBody>
      </p:sp>
    </p:spTree>
    <p:extLst>
      <p:ext uri="{BB962C8B-B14F-4D97-AF65-F5344CB8AC3E}">
        <p14:creationId xmlns:p14="http://schemas.microsoft.com/office/powerpoint/2010/main" val="37474738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LC Sorted Checkout Data</a:t>
            </a:r>
            <a:endParaRPr lang="en-US" dirty="0">
              <a:solidFill>
                <a:schemeClr val="accent1"/>
              </a:solidFill>
            </a:endParaRP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301680"/>
            <a:ext cx="8504238" cy="3022990"/>
          </a:xfrm>
        </p:spPr>
      </p:pic>
    </p:spTree>
    <p:extLst>
      <p:ext uri="{BB962C8B-B14F-4D97-AF65-F5344CB8AC3E}">
        <p14:creationId xmlns:p14="http://schemas.microsoft.com/office/powerpoint/2010/main" val="8118394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Calculating Use Factor by Year</a:t>
            </a: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520504"/>
            <a:ext cx="8504238" cy="2585342"/>
          </a:xfrm>
        </p:spPr>
      </p:pic>
    </p:spTree>
    <p:extLst>
      <p:ext uri="{BB962C8B-B14F-4D97-AF65-F5344CB8AC3E}">
        <p14:creationId xmlns:p14="http://schemas.microsoft.com/office/powerpoint/2010/main" val="23024871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Use Factor Averaged over Four Years</a:t>
            </a:r>
            <a:endParaRPr lang="en-US" dirty="0">
              <a:solidFill>
                <a:schemeClr val="accent1"/>
              </a:solidFill>
            </a:endParaRP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662957"/>
            <a:ext cx="8504238" cy="2300436"/>
          </a:xfrm>
        </p:spPr>
      </p:pic>
    </p:spTree>
    <p:extLst>
      <p:ext uri="{BB962C8B-B14F-4D97-AF65-F5344CB8AC3E}">
        <p14:creationId xmlns:p14="http://schemas.microsoft.com/office/powerpoint/2010/main" val="37782384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Use Factor Formula In Use</a:t>
            </a:r>
            <a:endParaRPr lang="en-US" dirty="0">
              <a:solidFill>
                <a:schemeClr val="accent1"/>
              </a:solidFill>
            </a:endParaRPr>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01625" y="2806006"/>
            <a:ext cx="8504238" cy="2014337"/>
          </a:xfrm>
        </p:spPr>
      </p:pic>
    </p:spTree>
    <p:extLst>
      <p:ext uri="{BB962C8B-B14F-4D97-AF65-F5344CB8AC3E}">
        <p14:creationId xmlns:p14="http://schemas.microsoft.com/office/powerpoint/2010/main" val="16521397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Allocation Comparison</a:t>
            </a:r>
            <a:endParaRPr lang="en-US" dirty="0">
              <a:solidFill>
                <a:schemeClr val="accent1"/>
              </a:solidFill>
            </a:endParaRPr>
          </a:p>
        </p:txBody>
      </p:sp>
      <p:pic>
        <p:nvPicPr>
          <p:cNvPr id="6" name="Content Placeholder 5"/>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657573" y="1527175"/>
            <a:ext cx="7792342" cy="4572000"/>
          </a:xfrm>
        </p:spPr>
      </p:pic>
    </p:spTree>
    <p:extLst>
      <p:ext uri="{BB962C8B-B14F-4D97-AF65-F5344CB8AC3E}">
        <p14:creationId xmlns:p14="http://schemas.microsoft.com/office/powerpoint/2010/main" val="27401800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Caveats</a:t>
            </a:r>
            <a:endParaRPr lang="en-US" dirty="0">
              <a:solidFill>
                <a:schemeClr val="accent1"/>
              </a:solidFill>
            </a:endParaRPr>
          </a:p>
        </p:txBody>
      </p:sp>
      <p:sp>
        <p:nvSpPr>
          <p:cNvPr id="3" name="Content Placeholder 2"/>
          <p:cNvSpPr>
            <a:spLocks noGrp="1"/>
          </p:cNvSpPr>
          <p:nvPr>
            <p:ph sz="quarter" idx="1"/>
          </p:nvPr>
        </p:nvSpPr>
        <p:spPr/>
        <p:txBody>
          <a:bodyPr>
            <a:normAutofit lnSpcReduction="10000"/>
          </a:bodyPr>
          <a:lstStyle/>
          <a:p>
            <a:r>
              <a:rPr lang="en-US" dirty="0" smtClean="0"/>
              <a:t>What constitutes a circulation? Both reserves use and renewals counted for us.  Data was checked for current reserves, but we don’t keep historical reserve lists</a:t>
            </a:r>
          </a:p>
          <a:p>
            <a:r>
              <a:rPr lang="en-US" dirty="0" smtClean="0"/>
              <a:t>In-House circulation data: We do not have any for anything housed in Joyner Library.  Music Library keeps this data, but we did not use it in this first iteration of the process</a:t>
            </a:r>
          </a:p>
          <a:p>
            <a:r>
              <a:rPr lang="en-US" dirty="0" smtClean="0"/>
              <a:t>Music’s funds will need to be increased accordingly</a:t>
            </a:r>
          </a:p>
          <a:p>
            <a:r>
              <a:rPr lang="en-US" dirty="0" smtClean="0"/>
              <a:t>Does not work for some interdisciplinary areas</a:t>
            </a:r>
          </a:p>
          <a:p>
            <a:r>
              <a:rPr lang="en-US" dirty="0" smtClean="0"/>
              <a:t>$2,000 limit in how much a fund could change</a:t>
            </a:r>
            <a:endParaRPr lang="en-US" dirty="0"/>
          </a:p>
        </p:txBody>
      </p:sp>
    </p:spTree>
    <p:extLst>
      <p:ext uri="{BB962C8B-B14F-4D97-AF65-F5344CB8AC3E}">
        <p14:creationId xmlns:p14="http://schemas.microsoft.com/office/powerpoint/2010/main" val="14145876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chemeClr val="bg1"/>
                </a:solidFill>
              </a:rPr>
              <a:t>Success!</a:t>
            </a:r>
            <a:endParaRPr lang="en-US" sz="2800" dirty="0">
              <a:solidFill>
                <a:schemeClr val="bg1"/>
              </a:solidFill>
            </a:endParaRPr>
          </a:p>
        </p:txBody>
      </p:sp>
      <p:sp>
        <p:nvSpPr>
          <p:cNvPr id="7" name="Text Placeholder 6"/>
          <p:cNvSpPr>
            <a:spLocks noGrp="1"/>
          </p:cNvSpPr>
          <p:nvPr>
            <p:ph type="body" idx="2"/>
          </p:nvPr>
        </p:nvSpPr>
        <p:spPr>
          <a:xfrm>
            <a:off x="152400" y="1981200"/>
            <a:ext cx="2743200" cy="4419600"/>
          </a:xfrm>
        </p:spPr>
        <p:txBody>
          <a:bodyPr>
            <a:normAutofit/>
          </a:bodyPr>
          <a:lstStyle/>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pPr algn="r"/>
            <a:r>
              <a:rPr lang="en-US" sz="1000" dirty="0" smtClean="0"/>
              <a:t>Image from goldenretrieverforum.com</a:t>
            </a:r>
            <a:endParaRPr lang="en-US" sz="1000" dirty="0"/>
          </a:p>
        </p:txBody>
      </p:sp>
      <p:pic>
        <p:nvPicPr>
          <p:cNvPr id="8" name="Content Placeholder 7"/>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429000" y="1143000"/>
            <a:ext cx="5029200" cy="4027367"/>
          </a:xfrm>
        </p:spPr>
      </p:pic>
    </p:spTree>
    <p:extLst>
      <p:ext uri="{BB962C8B-B14F-4D97-AF65-F5344CB8AC3E}">
        <p14:creationId xmlns:p14="http://schemas.microsoft.com/office/powerpoint/2010/main" val="3261088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Next Steps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Factor in Music in-house data</a:t>
            </a:r>
          </a:p>
          <a:p>
            <a:r>
              <a:rPr lang="en-US" dirty="0" smtClean="0"/>
              <a:t>Figure out why </a:t>
            </a:r>
            <a:r>
              <a:rPr lang="en-US" dirty="0" err="1" smtClean="0"/>
              <a:t>ILLiad</a:t>
            </a:r>
            <a:r>
              <a:rPr lang="en-US" dirty="0" smtClean="0"/>
              <a:t> reports didn’t pull all of the ILL data</a:t>
            </a:r>
          </a:p>
          <a:p>
            <a:r>
              <a:rPr lang="en-US" dirty="0" smtClean="0"/>
              <a:t>Test formula this year</a:t>
            </a:r>
          </a:p>
          <a:p>
            <a:r>
              <a:rPr lang="en-US" dirty="0" smtClean="0"/>
              <a:t>Take to Senate Libraries Committee this fall</a:t>
            </a:r>
            <a:endParaRPr lang="en-US" dirty="0"/>
          </a:p>
        </p:txBody>
      </p:sp>
    </p:spTree>
    <p:extLst>
      <p:ext uri="{BB962C8B-B14F-4D97-AF65-F5344CB8AC3E}">
        <p14:creationId xmlns:p14="http://schemas.microsoft.com/office/powerpoint/2010/main" val="10011106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Questions?</a:t>
            </a:r>
            <a:endParaRPr lang="en-US" sz="2800" dirty="0"/>
          </a:p>
        </p:txBody>
      </p:sp>
      <p:sp>
        <p:nvSpPr>
          <p:cNvPr id="5" name="Text Placeholder 4"/>
          <p:cNvSpPr>
            <a:spLocks noGrp="1"/>
          </p:cNvSpPr>
          <p:nvPr>
            <p:ph type="body" idx="2"/>
          </p:nvPr>
        </p:nvSpPr>
        <p:spPr>
          <a:xfrm>
            <a:off x="152400" y="1981200"/>
            <a:ext cx="2743200" cy="4419600"/>
          </a:xfrm>
        </p:spPr>
        <p:txBody>
          <a:bodyPr>
            <a:normAutofit/>
          </a:bodyPr>
          <a:lstStyle/>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pPr algn="r"/>
            <a:r>
              <a:rPr lang="en-US" sz="1000" dirty="0" smtClean="0"/>
              <a:t>Image from journeythrul.com</a:t>
            </a:r>
            <a:endParaRPr lang="en-US" sz="1000" dirty="0"/>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3505200" y="1295400"/>
            <a:ext cx="4995111" cy="3581400"/>
          </a:xfrm>
        </p:spPr>
      </p:pic>
      <p:sp>
        <p:nvSpPr>
          <p:cNvPr id="3" name="TextBox 2"/>
          <p:cNvSpPr txBox="1"/>
          <p:nvPr/>
        </p:nvSpPr>
        <p:spPr>
          <a:xfrm>
            <a:off x="3429000" y="5334000"/>
            <a:ext cx="5181600" cy="861774"/>
          </a:xfrm>
          <a:prstGeom prst="rect">
            <a:avLst/>
          </a:prstGeom>
          <a:noFill/>
        </p:spPr>
        <p:txBody>
          <a:bodyPr wrap="square" rtlCol="0">
            <a:spAutoFit/>
          </a:bodyPr>
          <a:lstStyle/>
          <a:p>
            <a:r>
              <a:rPr lang="en-US" sz="1000" b="1" dirty="0" smtClean="0">
                <a:solidFill>
                  <a:schemeClr val="accent1"/>
                </a:solidFill>
              </a:rPr>
              <a:t>Cindy Shirkey		Lisa Barricella</a:t>
            </a:r>
          </a:p>
          <a:p>
            <a:r>
              <a:rPr lang="en-US" sz="1000" b="1" dirty="0" smtClean="0">
                <a:solidFill>
                  <a:schemeClr val="accent1"/>
                </a:solidFill>
              </a:rPr>
              <a:t>Head, Collection Development	Head, Monographic Acquisitions</a:t>
            </a:r>
          </a:p>
          <a:p>
            <a:r>
              <a:rPr lang="en-US" sz="1000" b="1" dirty="0" smtClean="0">
                <a:solidFill>
                  <a:schemeClr val="accent1"/>
                </a:solidFill>
              </a:rPr>
              <a:t>Joyner Library, ECU		Joyner Library, ECU</a:t>
            </a:r>
          </a:p>
          <a:p>
            <a:r>
              <a:rPr lang="en-US" sz="1000" b="1" dirty="0" smtClean="0">
                <a:solidFill>
                  <a:schemeClr val="accent1"/>
                </a:solidFill>
              </a:rPr>
              <a:t>252-737-2724			252-328-0838</a:t>
            </a:r>
          </a:p>
          <a:p>
            <a:r>
              <a:rPr lang="en-US" sz="1000" b="1" dirty="0" smtClean="0">
                <a:solidFill>
                  <a:schemeClr val="accent1"/>
                </a:solidFill>
                <a:hlinkClick r:id="rId4"/>
              </a:rPr>
              <a:t>shirkeyc@ecu.edu</a:t>
            </a:r>
            <a:r>
              <a:rPr lang="en-US" sz="1000" b="1" dirty="0" smtClean="0">
                <a:solidFill>
                  <a:schemeClr val="accent1"/>
                </a:solidFill>
              </a:rPr>
              <a:t>		</a:t>
            </a:r>
            <a:r>
              <a:rPr lang="en-US" sz="1000" b="1" dirty="0" smtClean="0">
                <a:solidFill>
                  <a:schemeClr val="accent1"/>
                </a:solidFill>
                <a:hlinkClick r:id="rId5"/>
              </a:rPr>
              <a:t>barricellal@ecu.edu</a:t>
            </a:r>
            <a:r>
              <a:rPr lang="en-US" sz="1000" b="1" dirty="0" smtClean="0">
                <a:solidFill>
                  <a:schemeClr val="accent1"/>
                </a:solidFill>
              </a:rPr>
              <a:t> </a:t>
            </a:r>
          </a:p>
        </p:txBody>
      </p:sp>
    </p:spTree>
    <p:extLst>
      <p:ext uri="{BB962C8B-B14F-4D97-AF65-F5344CB8AC3E}">
        <p14:creationId xmlns:p14="http://schemas.microsoft.com/office/powerpoint/2010/main" val="1294172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Types of Fund Formulas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Percentage-Based Allocations</a:t>
            </a:r>
          </a:p>
          <a:p>
            <a:r>
              <a:rPr lang="en-US" dirty="0" smtClean="0"/>
              <a:t>Weighted Multiple-Variable</a:t>
            </a:r>
          </a:p>
          <a:p>
            <a:r>
              <a:rPr lang="en-US" dirty="0" smtClean="0"/>
              <a:t>Factor Analysis</a:t>
            </a:r>
          </a:p>
          <a:p>
            <a:r>
              <a:rPr lang="en-US" dirty="0" smtClean="0"/>
              <a:t>Circulation-Based Allocation</a:t>
            </a:r>
            <a:endParaRPr lang="en-US" dirty="0"/>
          </a:p>
        </p:txBody>
      </p:sp>
    </p:spTree>
    <p:extLst>
      <p:ext uri="{BB962C8B-B14F-4D97-AF65-F5344CB8AC3E}">
        <p14:creationId xmlns:p14="http://schemas.microsoft.com/office/powerpoint/2010/main" val="4034198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Percentage-Based Allocation</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Each fund is assigned a percentage of the whole budget</a:t>
            </a:r>
          </a:p>
          <a:p>
            <a:r>
              <a:rPr lang="en-US" dirty="0" smtClean="0"/>
              <a:t>Usually tied to the university’s overall budget</a:t>
            </a:r>
            <a:endParaRPr lang="en-US" dirty="0"/>
          </a:p>
        </p:txBody>
      </p:sp>
    </p:spTree>
    <p:extLst>
      <p:ext uri="{BB962C8B-B14F-4D97-AF65-F5344CB8AC3E}">
        <p14:creationId xmlns:p14="http://schemas.microsoft.com/office/powerpoint/2010/main" val="4179229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Weighted Multiple Variable</a:t>
            </a:r>
            <a:endParaRPr lang="en-US" dirty="0">
              <a:solidFill>
                <a:schemeClr val="accent1"/>
              </a:solidFill>
            </a:endParaRPr>
          </a:p>
        </p:txBody>
      </p:sp>
      <p:sp>
        <p:nvSpPr>
          <p:cNvPr id="3" name="Content Placeholder 2"/>
          <p:cNvSpPr>
            <a:spLocks noGrp="1"/>
          </p:cNvSpPr>
          <p:nvPr>
            <p:ph sz="quarter" idx="1"/>
          </p:nvPr>
        </p:nvSpPr>
        <p:spPr/>
        <p:txBody>
          <a:bodyPr>
            <a:normAutofit lnSpcReduction="10000"/>
          </a:bodyPr>
          <a:lstStyle/>
          <a:p>
            <a:r>
              <a:rPr lang="en-US" dirty="0" smtClean="0"/>
              <a:t>Library selects own variables and then assigns weight to them</a:t>
            </a:r>
          </a:p>
          <a:p>
            <a:r>
              <a:rPr lang="en-US" dirty="0" smtClean="0"/>
              <a:t>According to </a:t>
            </a:r>
            <a:r>
              <a:rPr lang="en-US" dirty="0" err="1" smtClean="0"/>
              <a:t>Kitti</a:t>
            </a:r>
            <a:r>
              <a:rPr lang="en-US" dirty="0" smtClean="0"/>
              <a:t> </a:t>
            </a:r>
            <a:r>
              <a:rPr lang="en-US" dirty="0" err="1" smtClean="0"/>
              <a:t>Canepi</a:t>
            </a:r>
            <a:r>
              <a:rPr lang="en-US" dirty="0" smtClean="0"/>
              <a:t> in her meta-analysis article “Fund Allocation Formula Analysis: Determining Elements for Best Practices in Libraries” the four most important variables are:</a:t>
            </a:r>
          </a:p>
          <a:p>
            <a:pPr lvl="1">
              <a:buClr>
                <a:schemeClr val="accent1"/>
              </a:buClr>
            </a:pPr>
            <a:r>
              <a:rPr lang="en-US" dirty="0" smtClean="0">
                <a:solidFill>
                  <a:schemeClr val="tx1"/>
                </a:solidFill>
              </a:rPr>
              <a:t>Enrollment</a:t>
            </a:r>
          </a:p>
          <a:p>
            <a:pPr lvl="1">
              <a:buClr>
                <a:schemeClr val="accent1"/>
              </a:buClr>
            </a:pPr>
            <a:r>
              <a:rPr lang="en-US" dirty="0" smtClean="0">
                <a:solidFill>
                  <a:schemeClr val="tx1"/>
                </a:solidFill>
              </a:rPr>
              <a:t>Cost</a:t>
            </a:r>
          </a:p>
          <a:p>
            <a:pPr lvl="1">
              <a:buClr>
                <a:schemeClr val="accent1"/>
              </a:buClr>
            </a:pPr>
            <a:r>
              <a:rPr lang="en-US" dirty="0" smtClean="0">
                <a:solidFill>
                  <a:schemeClr val="tx1"/>
                </a:solidFill>
              </a:rPr>
              <a:t>Use/</a:t>
            </a:r>
            <a:r>
              <a:rPr lang="en-US" dirty="0" err="1" smtClean="0">
                <a:solidFill>
                  <a:schemeClr val="tx1"/>
                </a:solidFill>
              </a:rPr>
              <a:t>Circ</a:t>
            </a:r>
            <a:endParaRPr lang="en-US" dirty="0" smtClean="0">
              <a:solidFill>
                <a:schemeClr val="tx1"/>
              </a:solidFill>
            </a:endParaRPr>
          </a:p>
          <a:p>
            <a:pPr lvl="1">
              <a:buClr>
                <a:schemeClr val="accent1"/>
              </a:buClr>
            </a:pPr>
            <a:r>
              <a:rPr lang="en-US" dirty="0" smtClean="0">
                <a:solidFill>
                  <a:schemeClr val="tx1"/>
                </a:solidFill>
              </a:rPr>
              <a:t>Number of faculty</a:t>
            </a:r>
          </a:p>
          <a:p>
            <a:r>
              <a:rPr lang="en-US" dirty="0" smtClean="0"/>
              <a:t>Joyner’s old fund formula is an example of this</a:t>
            </a:r>
            <a:endParaRPr lang="en-US" dirty="0"/>
          </a:p>
        </p:txBody>
      </p:sp>
    </p:spTree>
    <p:extLst>
      <p:ext uri="{BB962C8B-B14F-4D97-AF65-F5344CB8AC3E}">
        <p14:creationId xmlns:p14="http://schemas.microsoft.com/office/powerpoint/2010/main" val="637329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Factor Analysis</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Way of statistically determining which variables are most important</a:t>
            </a:r>
          </a:p>
          <a:p>
            <a:r>
              <a:rPr lang="en-US" dirty="0" smtClean="0"/>
              <a:t>Walters (2008) found the most frequently used variables are:</a:t>
            </a:r>
          </a:p>
          <a:p>
            <a:pPr lvl="1">
              <a:buClr>
                <a:schemeClr val="accent1"/>
              </a:buClr>
            </a:pPr>
            <a:r>
              <a:rPr lang="en-US" dirty="0" smtClean="0">
                <a:solidFill>
                  <a:schemeClr val="tx1"/>
                </a:solidFill>
              </a:rPr>
              <a:t>Course enrollment</a:t>
            </a:r>
          </a:p>
          <a:p>
            <a:pPr lvl="1">
              <a:buClr>
                <a:schemeClr val="accent1"/>
              </a:buClr>
            </a:pPr>
            <a:r>
              <a:rPr lang="en-US" dirty="0" smtClean="0">
                <a:solidFill>
                  <a:schemeClr val="tx1"/>
                </a:solidFill>
              </a:rPr>
              <a:t>Cost of books</a:t>
            </a:r>
          </a:p>
          <a:p>
            <a:pPr lvl="1">
              <a:buClr>
                <a:schemeClr val="accent1"/>
              </a:buClr>
            </a:pPr>
            <a:r>
              <a:rPr lang="en-US" dirty="0" smtClean="0">
                <a:solidFill>
                  <a:schemeClr val="tx1"/>
                </a:solidFill>
              </a:rPr>
              <a:t>Number of faculty</a:t>
            </a:r>
          </a:p>
          <a:p>
            <a:pPr lvl="1">
              <a:buClr>
                <a:schemeClr val="accent1"/>
              </a:buClr>
            </a:pPr>
            <a:r>
              <a:rPr lang="en-US" dirty="0" smtClean="0">
                <a:solidFill>
                  <a:schemeClr val="tx1"/>
                </a:solidFill>
              </a:rPr>
              <a:t>Number of majors</a:t>
            </a:r>
          </a:p>
          <a:p>
            <a:pPr lvl="1">
              <a:buClr>
                <a:schemeClr val="accent1"/>
              </a:buClr>
            </a:pPr>
            <a:r>
              <a:rPr lang="en-US" dirty="0" smtClean="0">
                <a:solidFill>
                  <a:schemeClr val="tx1"/>
                </a:solidFill>
              </a:rPr>
              <a:t>Circulation data</a:t>
            </a:r>
            <a:endParaRPr lang="en-US" dirty="0">
              <a:solidFill>
                <a:schemeClr val="tx1"/>
              </a:solidFill>
            </a:endParaRPr>
          </a:p>
        </p:txBody>
      </p:sp>
    </p:spTree>
    <p:extLst>
      <p:ext uri="{BB962C8B-B14F-4D97-AF65-F5344CB8AC3E}">
        <p14:creationId xmlns:p14="http://schemas.microsoft.com/office/powerpoint/2010/main" val="4071191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Circulation-Based Allocation</a:t>
            </a:r>
            <a:endParaRPr lang="en-US" dirty="0">
              <a:solidFill>
                <a:schemeClr val="accent1"/>
              </a:solidFill>
            </a:endParaRPr>
          </a:p>
        </p:txBody>
      </p:sp>
      <p:sp>
        <p:nvSpPr>
          <p:cNvPr id="3" name="Content Placeholder 2"/>
          <p:cNvSpPr>
            <a:spLocks noGrp="1"/>
          </p:cNvSpPr>
          <p:nvPr>
            <p:ph sz="quarter" idx="1"/>
          </p:nvPr>
        </p:nvSpPr>
        <p:spPr/>
        <p:txBody>
          <a:bodyPr/>
          <a:lstStyle/>
          <a:p>
            <a:r>
              <a:rPr lang="en-US" dirty="0" smtClean="0"/>
              <a:t>Qualitative method based on circulation</a:t>
            </a:r>
          </a:p>
          <a:p>
            <a:r>
              <a:rPr lang="en-US" dirty="0" smtClean="0"/>
              <a:t>Takes into account librarians experiences &amp; knowledge</a:t>
            </a:r>
          </a:p>
          <a:p>
            <a:r>
              <a:rPr lang="en-US" dirty="0" smtClean="0"/>
              <a:t>Data-driven</a:t>
            </a:r>
          </a:p>
          <a:p>
            <a:r>
              <a:rPr lang="en-US" dirty="0" smtClean="0"/>
              <a:t>Joyner’s new fund formula is a variation on this</a:t>
            </a:r>
            <a:endParaRPr lang="en-US" dirty="0"/>
          </a:p>
        </p:txBody>
      </p:sp>
    </p:spTree>
    <p:extLst>
      <p:ext uri="{BB962C8B-B14F-4D97-AF65-F5344CB8AC3E}">
        <p14:creationId xmlns:p14="http://schemas.microsoft.com/office/powerpoint/2010/main" val="1259363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accent1"/>
                </a:solidFill>
              </a:rPr>
              <a:t>V</a:t>
            </a:r>
            <a:r>
              <a:rPr lang="en-US" dirty="0" smtClean="0">
                <a:solidFill>
                  <a:schemeClr val="accent1"/>
                </a:solidFill>
              </a:rPr>
              <a:t>ariations</a:t>
            </a:r>
            <a:endParaRPr lang="en-US" dirty="0">
              <a:solidFill>
                <a:schemeClr val="accent1"/>
              </a:solidFill>
            </a:endParaRPr>
          </a:p>
        </p:txBody>
      </p:sp>
      <p:sp>
        <p:nvSpPr>
          <p:cNvPr id="6" name="Content Placeholder 5"/>
          <p:cNvSpPr>
            <a:spLocks noGrp="1"/>
          </p:cNvSpPr>
          <p:nvPr>
            <p:ph sz="quarter" idx="1"/>
          </p:nvPr>
        </p:nvSpPr>
        <p:spPr/>
        <p:txBody>
          <a:bodyPr/>
          <a:lstStyle/>
          <a:p>
            <a:r>
              <a:rPr lang="en-US" dirty="0" smtClean="0"/>
              <a:t>Lots of variations</a:t>
            </a:r>
          </a:p>
          <a:p>
            <a:r>
              <a:rPr lang="en-US" dirty="0" smtClean="0"/>
              <a:t>Find one that works for your situation by looking at what you value most </a:t>
            </a:r>
          </a:p>
          <a:p>
            <a:r>
              <a:rPr lang="en-US" dirty="0" smtClean="0"/>
              <a:t>It shouldn’t be something you dread working on</a:t>
            </a:r>
            <a:endParaRPr lang="en-US" dirty="0"/>
          </a:p>
        </p:txBody>
      </p:sp>
    </p:spTree>
    <p:extLst>
      <p:ext uri="{BB962C8B-B14F-4D97-AF65-F5344CB8AC3E}">
        <p14:creationId xmlns:p14="http://schemas.microsoft.com/office/powerpoint/2010/main" val="15953196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6076</TotalTime>
  <Words>1337</Words>
  <Application>Microsoft Office PowerPoint</Application>
  <PresentationFormat>On-screen Show (4:3)</PresentationFormat>
  <Paragraphs>262</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Civic</vt:lpstr>
      <vt:lpstr>Demystifying Fund Allocation Formulas in an Academic  Library Setting</vt:lpstr>
      <vt:lpstr>Boring at first…</vt:lpstr>
      <vt:lpstr>It gets better!</vt:lpstr>
      <vt:lpstr>Types of Fund Formulas</vt:lpstr>
      <vt:lpstr>Percentage-Based Allocation</vt:lpstr>
      <vt:lpstr>Weighted Multiple Variable</vt:lpstr>
      <vt:lpstr>Factor Analysis</vt:lpstr>
      <vt:lpstr>Circulation-Based Allocation</vt:lpstr>
      <vt:lpstr>Variations</vt:lpstr>
      <vt:lpstr>Reality Check</vt:lpstr>
      <vt:lpstr>How big is your pot?</vt:lpstr>
      <vt:lpstr>Proxies</vt:lpstr>
      <vt:lpstr>Considerations</vt:lpstr>
      <vt:lpstr>The Math Behind the Formula</vt:lpstr>
      <vt:lpstr>Old Map Formula</vt:lpstr>
      <vt:lpstr>Problems with Old Formula</vt:lpstr>
      <vt:lpstr>Historic MAP Formula – Data Gathered</vt:lpstr>
      <vt:lpstr>Historic MAP Formula – In Use</vt:lpstr>
      <vt:lpstr>Historic MAP Formula continued…</vt:lpstr>
      <vt:lpstr>Our Idea</vt:lpstr>
      <vt:lpstr>Bonn’s Use Factor</vt:lpstr>
      <vt:lpstr>Ratio of ILL Requests to Holdings</vt:lpstr>
      <vt:lpstr>Dividing Up LC</vt:lpstr>
      <vt:lpstr>Internal Data Sources</vt:lpstr>
      <vt:lpstr>Symphony Data</vt:lpstr>
      <vt:lpstr>ILL Data</vt:lpstr>
      <vt:lpstr>Average Cost Per Item</vt:lpstr>
      <vt:lpstr>What We Did with the Data</vt:lpstr>
      <vt:lpstr>Data Manipulation Continued</vt:lpstr>
      <vt:lpstr>LC Sorted Checkout Data</vt:lpstr>
      <vt:lpstr>Calculating Use Factor by Year</vt:lpstr>
      <vt:lpstr>Use Factor Averaged over Four Years</vt:lpstr>
      <vt:lpstr>Use Factor Formula In Use</vt:lpstr>
      <vt:lpstr>Allocation Comparison</vt:lpstr>
      <vt:lpstr>Caveats</vt:lpstr>
      <vt:lpstr>Success!</vt:lpstr>
      <vt:lpstr>Next Steps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Demystifying Fund Allocation Formulas in an Academic  Library Setting</dc:title>
  <dc:creator>Administrator</dc:creator>
  <cp:lastModifiedBy>Barricella, Lisa A</cp:lastModifiedBy>
  <cp:revision>43</cp:revision>
  <cp:lastPrinted>2013-10-15T20:02:43Z</cp:lastPrinted>
  <dcterms:created xsi:type="dcterms:W3CDTF">2013-09-12T19:15:21Z</dcterms:created>
  <dcterms:modified xsi:type="dcterms:W3CDTF">2014-01-17T16:49:09Z</dcterms:modified>
</cp:coreProperties>
</file>