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57" r:id="rId3"/>
    <p:sldId id="270" r:id="rId4"/>
    <p:sldId id="269" r:id="rId5"/>
    <p:sldId id="273" r:id="rId6"/>
    <p:sldId id="258" r:id="rId7"/>
    <p:sldId id="267" r:id="rId8"/>
    <p:sldId id="259" r:id="rId9"/>
    <p:sldId id="272" r:id="rId10"/>
    <p:sldId id="271" r:id="rId11"/>
    <p:sldId id="260" r:id="rId12"/>
    <p:sldId id="261" r:id="rId13"/>
    <p:sldId id="262" r:id="rId14"/>
    <p:sldId id="263" r:id="rId15"/>
    <p:sldId id="264" r:id="rId16"/>
    <p:sldId id="279" r:id="rId17"/>
    <p:sldId id="276" r:id="rId18"/>
    <p:sldId id="277" r:id="rId19"/>
    <p:sldId id="268" r:id="rId20"/>
    <p:sldId id="265" r:id="rId21"/>
    <p:sldId id="266" r:id="rId22"/>
    <p:sldId id="274"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31" autoAdjust="0"/>
    <p:restoredTop sz="94660"/>
  </p:normalViewPr>
  <p:slideViewPr>
    <p:cSldViewPr snapToGrid="0">
      <p:cViewPr varScale="1">
        <p:scale>
          <a:sx n="101" d="100"/>
          <a:sy n="101" d="100"/>
        </p:scale>
        <p:origin x="120" y="3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F5CC8-CD6D-4A25-92B5-6D7FADB9C2E2}" type="datetimeFigureOut">
              <a:rPr lang="en-US" smtClean="0"/>
              <a:t>5/19/2016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00065C-A424-486B-8F1F-B74AEBF1175F}" type="slidenum">
              <a:rPr lang="en-US" smtClean="0"/>
              <a:t>‹#›</a:t>
            </a:fld>
            <a:endParaRPr lang="en-US"/>
          </a:p>
        </p:txBody>
      </p:sp>
    </p:spTree>
    <p:extLst>
      <p:ext uri="{BB962C8B-B14F-4D97-AF65-F5344CB8AC3E}">
        <p14:creationId xmlns:p14="http://schemas.microsoft.com/office/powerpoint/2010/main" val="1980732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00065C-A424-486B-8F1F-B74AEBF1175F}" type="slidenum">
              <a:rPr lang="en-US" smtClean="0"/>
              <a:t>2</a:t>
            </a:fld>
            <a:endParaRPr lang="en-US"/>
          </a:p>
        </p:txBody>
      </p:sp>
    </p:spTree>
    <p:extLst>
      <p:ext uri="{BB962C8B-B14F-4D97-AF65-F5344CB8AC3E}">
        <p14:creationId xmlns:p14="http://schemas.microsoft.com/office/powerpoint/2010/main" val="853518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00065C-A424-486B-8F1F-B74AEBF1175F}" type="slidenum">
              <a:rPr lang="en-US" smtClean="0"/>
              <a:t>6</a:t>
            </a:fld>
            <a:endParaRPr lang="en-US"/>
          </a:p>
        </p:txBody>
      </p:sp>
    </p:spTree>
    <p:extLst>
      <p:ext uri="{BB962C8B-B14F-4D97-AF65-F5344CB8AC3E}">
        <p14:creationId xmlns:p14="http://schemas.microsoft.com/office/powerpoint/2010/main" val="38239283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r>
              <a:rPr lang="en-US" smtClean="0"/>
              <a:t>May 13, 2016</a:t>
            </a:r>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53925941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202588390"/>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r>
              <a:rPr lang="en-US" smtClean="0"/>
              <a:t>May 13, 2016</a:t>
            </a:r>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71918587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r>
              <a:rPr lang="en-US" smtClean="0"/>
              <a:t>May 13, 2016</a:t>
            </a:r>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B07A886-556D-4426-8DAC-5FE5D18C31A1}"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6791429"/>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r>
              <a:rPr lang="en-US" smtClean="0"/>
              <a:t>May 13, 2016</a:t>
            </a:r>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83501589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044190471"/>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424586618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May 13, 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68944134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r>
              <a:rPr lang="en-US" smtClean="0"/>
              <a:t>May 13, 2016</a:t>
            </a:r>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212420835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May 13, 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85816422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r>
              <a:rPr lang="en-US" smtClean="0"/>
              <a:t>May 13, 2016</a:t>
            </a:r>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283068329"/>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455692594"/>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May 13, 2016</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97135663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1969293686"/>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09299638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90914313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07A886-556D-4426-8DAC-5FE5D18C31A1}" type="slidenum">
              <a:rPr lang="en-US" smtClean="0"/>
              <a:t>‹#›</a:t>
            </a:fld>
            <a:endParaRPr lang="en-US"/>
          </a:p>
        </p:txBody>
      </p:sp>
    </p:spTree>
    <p:extLst>
      <p:ext uri="{BB962C8B-B14F-4D97-AF65-F5344CB8AC3E}">
        <p14:creationId xmlns:p14="http://schemas.microsoft.com/office/powerpoint/2010/main" val="3765191979"/>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US" smtClean="0"/>
              <a:t>May 13, 2016</a:t>
            </a:r>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B07A886-556D-4426-8DAC-5FE5D18C31A1}" type="slidenum">
              <a:rPr lang="en-US" smtClean="0"/>
              <a:t>‹#›</a:t>
            </a:fld>
            <a:endParaRPr lang="en-US"/>
          </a:p>
        </p:txBody>
      </p:sp>
    </p:spTree>
    <p:extLst>
      <p:ext uri="{BB962C8B-B14F-4D97-AF65-F5344CB8AC3E}">
        <p14:creationId xmlns:p14="http://schemas.microsoft.com/office/powerpoint/2010/main" val="410294861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slow">
    <p:fade/>
  </p:transition>
  <p:hf hdr="0" ftr="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 Id="rId9" Type="http://schemas.openxmlformats.org/officeDocument/2006/relationships/image" Target="../media/image19.JPG"/></Relationships>
</file>

<file path=ppt/slides/_rels/slide21.xml.rels><?xml version="1.0" encoding="UTF-8" standalone="yes"?>
<Relationships xmlns="http://schemas.openxmlformats.org/package/2006/relationships"><Relationship Id="rId3" Type="http://schemas.openxmlformats.org/officeDocument/2006/relationships/hyperlink" Target="http://vivo.cornell.edu/" TargetMode="External"/><Relationship Id="rId7" Type="http://schemas.openxmlformats.org/officeDocument/2006/relationships/hyperlink" Target="http://vivo.usda.gov/" TargetMode="External"/><Relationship Id="rId2" Type="http://schemas.openxmlformats.org/officeDocument/2006/relationships/hyperlink" Target="https://vivo.brown.edu/" TargetMode="External"/><Relationship Id="rId1" Type="http://schemas.openxmlformats.org/officeDocument/2006/relationships/slideLayout" Target="../slideLayouts/slideLayout7.xml"/><Relationship Id="rId6" Type="http://schemas.openxmlformats.org/officeDocument/2006/relationships/hyperlink" Target="https://experts.griffith.edu.au/" TargetMode="External"/><Relationship Id="rId5" Type="http://schemas.openxmlformats.org/officeDocument/2006/relationships/hyperlink" Target="https://vivo.colorado.edu/" TargetMode="External"/><Relationship Id="rId4" Type="http://schemas.openxmlformats.org/officeDocument/2006/relationships/hyperlink" Target="https://scholars.duke.edu/"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mailto:scholarlycom@ecu.edu" TargetMode="External"/><Relationship Id="rId2" Type="http://schemas.openxmlformats.org/officeDocument/2006/relationships/hyperlink" Target="mailto:seibertracineh@ecu.ed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vivosearch.org/" TargetMode="External"/><Relationship Id="rId2" Type="http://schemas.openxmlformats.org/officeDocument/2006/relationships/hyperlink" Target="http://vivo.sourceforge.net/" TargetMode="External"/><Relationship Id="rId1" Type="http://schemas.openxmlformats.org/officeDocument/2006/relationships/slideLayout" Target="../slideLayouts/slideLayout7.xml"/><Relationship Id="rId5" Type="http://schemas.openxmlformats.org/officeDocument/2006/relationships/hyperlink" Target="http://xcite.hackerceo.org/VIVOviz/visualization.html" TargetMode="External"/><Relationship Id="rId4" Type="http://schemas.openxmlformats.org/officeDocument/2006/relationships/hyperlink" Target="http://vivosearchlight.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3600" dirty="0"/>
              <a:t>Vivo: Discovery, Management and Connecting Researchers </a:t>
            </a:r>
            <a:r>
              <a:rPr lang="en-US" dirty="0"/>
              <a:t/>
            </a:r>
            <a:br>
              <a:rPr lang="en-US" dirty="0"/>
            </a:br>
            <a:endParaRPr lang="en-US" dirty="0"/>
          </a:p>
        </p:txBody>
      </p:sp>
      <p:sp>
        <p:nvSpPr>
          <p:cNvPr id="3" name="Subtitle 2"/>
          <p:cNvSpPr>
            <a:spLocks noGrp="1"/>
          </p:cNvSpPr>
          <p:nvPr>
            <p:ph type="subTitle" idx="1"/>
          </p:nvPr>
        </p:nvSpPr>
        <p:spPr>
          <a:xfrm>
            <a:off x="2733675" y="3327400"/>
            <a:ext cx="9448800" cy="1692275"/>
          </a:xfrm>
        </p:spPr>
        <p:txBody>
          <a:bodyPr>
            <a:normAutofit fontScale="77500" lnSpcReduction="20000"/>
          </a:bodyPr>
          <a:lstStyle/>
          <a:p>
            <a:r>
              <a:rPr lang="en-US" dirty="0" smtClean="0"/>
              <a:t>Heather Seibert-Racine : Research and Scholarly Communications</a:t>
            </a:r>
            <a:br>
              <a:rPr lang="en-US" dirty="0" smtClean="0"/>
            </a:br>
            <a:endParaRPr lang="en-US" dirty="0" smtClean="0"/>
          </a:p>
          <a:p>
            <a:r>
              <a:rPr lang="en-US" dirty="0" smtClean="0"/>
              <a:t>12</a:t>
            </a:r>
            <a:r>
              <a:rPr lang="en-US" baseline="30000" dirty="0" smtClean="0"/>
              <a:t>th</a:t>
            </a:r>
            <a:r>
              <a:rPr lang="en-US" dirty="0" smtClean="0"/>
              <a:t> </a:t>
            </a:r>
            <a:r>
              <a:rPr lang="en-US" dirty="0"/>
              <a:t>Annual Joyner Library Paraprofessional Conference: </a:t>
            </a:r>
          </a:p>
          <a:p>
            <a:r>
              <a:rPr lang="en-US" dirty="0"/>
              <a:t>Digital Humanities and the Library </a:t>
            </a:r>
            <a:r>
              <a:rPr lang="en-US" dirty="0" smtClean="0"/>
              <a:t>Community</a:t>
            </a:r>
            <a:br>
              <a:rPr lang="en-US" dirty="0" smtClean="0"/>
            </a:br>
            <a:r>
              <a:rPr lang="en-US" dirty="0" smtClean="0"/>
              <a:t/>
            </a:r>
            <a:br>
              <a:rPr lang="en-US" dirty="0" smtClean="0"/>
            </a:br>
            <a:r>
              <a:rPr lang="en-US" dirty="0" smtClean="0"/>
              <a:t>May 13, 2016</a:t>
            </a:r>
            <a:endParaRPr lang="en-US" dirty="0"/>
          </a:p>
          <a:p>
            <a:r>
              <a:rPr lang="en-US" b="1" dirty="0"/>
              <a:t> </a:t>
            </a:r>
            <a:endParaRPr lang="en-US" dirty="0"/>
          </a:p>
          <a:p>
            <a:endParaRPr lang="en-US" dirty="0"/>
          </a:p>
        </p:txBody>
      </p:sp>
    </p:spTree>
    <p:extLst>
      <p:ext uri="{BB962C8B-B14F-4D97-AF65-F5344CB8AC3E}">
        <p14:creationId xmlns:p14="http://schemas.microsoft.com/office/powerpoint/2010/main" val="83992782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5925" y="691118"/>
            <a:ext cx="8439150" cy="5364247"/>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10</a:t>
            </a:fld>
            <a:endParaRPr lang="en-US"/>
          </a:p>
        </p:txBody>
      </p:sp>
    </p:spTree>
    <p:extLst>
      <p:ext uri="{BB962C8B-B14F-4D97-AF65-F5344CB8AC3E}">
        <p14:creationId xmlns:p14="http://schemas.microsoft.com/office/powerpoint/2010/main" val="2540182508"/>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950" y="464899"/>
            <a:ext cx="10372726" cy="5640625"/>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11</a:t>
            </a:fld>
            <a:endParaRPr lang="en-US"/>
          </a:p>
        </p:txBody>
      </p:sp>
    </p:spTree>
    <p:extLst>
      <p:ext uri="{BB962C8B-B14F-4D97-AF65-F5344CB8AC3E}">
        <p14:creationId xmlns:p14="http://schemas.microsoft.com/office/powerpoint/2010/main" val="3532052369"/>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7375" y="657136"/>
            <a:ext cx="9172575" cy="5400764"/>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12</a:t>
            </a:fld>
            <a:endParaRPr lang="en-US"/>
          </a:p>
        </p:txBody>
      </p:sp>
    </p:spTree>
    <p:extLst>
      <p:ext uri="{BB962C8B-B14F-4D97-AF65-F5344CB8AC3E}">
        <p14:creationId xmlns:p14="http://schemas.microsoft.com/office/powerpoint/2010/main" val="1910444822"/>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5951" y="746125"/>
            <a:ext cx="8972550" cy="5530919"/>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13</a:t>
            </a:fld>
            <a:endParaRPr lang="en-US"/>
          </a:p>
        </p:txBody>
      </p:sp>
    </p:spTree>
    <p:extLst>
      <p:ext uri="{BB962C8B-B14F-4D97-AF65-F5344CB8AC3E}">
        <p14:creationId xmlns:p14="http://schemas.microsoft.com/office/powerpoint/2010/main" val="2384801396"/>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1275" y="364278"/>
            <a:ext cx="7107887" cy="6017472"/>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14</a:t>
            </a:fld>
            <a:endParaRPr lang="en-US"/>
          </a:p>
        </p:txBody>
      </p:sp>
    </p:spTree>
    <p:extLst>
      <p:ext uri="{BB962C8B-B14F-4D97-AF65-F5344CB8AC3E}">
        <p14:creationId xmlns:p14="http://schemas.microsoft.com/office/powerpoint/2010/main" val="3849302780"/>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5555" y="460088"/>
            <a:ext cx="7515225" cy="5826411"/>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15</a:t>
            </a:fld>
            <a:endParaRPr lang="en-US"/>
          </a:p>
        </p:txBody>
      </p:sp>
    </p:spTree>
    <p:extLst>
      <p:ext uri="{BB962C8B-B14F-4D97-AF65-F5344CB8AC3E}">
        <p14:creationId xmlns:p14="http://schemas.microsoft.com/office/powerpoint/2010/main" val="2739104888"/>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3" name="Slide Number Placeholder 2"/>
          <p:cNvSpPr>
            <a:spLocks noGrp="1"/>
          </p:cNvSpPr>
          <p:nvPr>
            <p:ph type="sldNum" sz="quarter" idx="12"/>
          </p:nvPr>
        </p:nvSpPr>
        <p:spPr/>
        <p:txBody>
          <a:bodyPr/>
          <a:lstStyle/>
          <a:p>
            <a:fld id="{4B07A886-556D-4426-8DAC-5FE5D18C31A1}" type="slidenum">
              <a:rPr lang="en-US" smtClean="0"/>
              <a:t>16</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8774" y="203310"/>
            <a:ext cx="8584483" cy="6153040"/>
          </a:xfrm>
          <a:prstGeom prst="rect">
            <a:avLst/>
          </a:prstGeom>
        </p:spPr>
      </p:pic>
    </p:spTree>
    <p:extLst>
      <p:ext uri="{BB962C8B-B14F-4D97-AF65-F5344CB8AC3E}">
        <p14:creationId xmlns:p14="http://schemas.microsoft.com/office/powerpoint/2010/main" val="4211766334"/>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using Vivo</a:t>
            </a:r>
            <a:endParaRPr lang="en-US" dirty="0"/>
          </a:p>
        </p:txBody>
      </p:sp>
      <p:sp>
        <p:nvSpPr>
          <p:cNvPr id="3" name="Content Placeholder 2"/>
          <p:cNvSpPr>
            <a:spLocks noGrp="1"/>
          </p:cNvSpPr>
          <p:nvPr>
            <p:ph sz="half" idx="1"/>
          </p:nvPr>
        </p:nvSpPr>
        <p:spPr>
          <a:xfrm>
            <a:off x="6372225" y="2126107"/>
            <a:ext cx="5334000" cy="4024125"/>
          </a:xfrm>
        </p:spPr>
        <p:txBody>
          <a:bodyPr>
            <a:normAutofit fontScale="85000" lnSpcReduction="10000"/>
          </a:bodyPr>
          <a:lstStyle/>
          <a:p>
            <a:r>
              <a:rPr lang="en-US" dirty="0" smtClean="0"/>
              <a:t>Librarians</a:t>
            </a:r>
          </a:p>
          <a:p>
            <a:pPr lvl="1"/>
            <a:r>
              <a:rPr lang="en-US" dirty="0"/>
              <a:t>Will help them to stay in touch with their departments and integrate them into various research efforts.</a:t>
            </a:r>
          </a:p>
          <a:p>
            <a:pPr lvl="1"/>
            <a:r>
              <a:rPr lang="en-US" dirty="0"/>
              <a:t>The semantic web allow them to take our rich research output and make it available, reducing information boundaries (this is what librarians do!)</a:t>
            </a:r>
          </a:p>
          <a:p>
            <a:pPr lvl="1"/>
            <a:r>
              <a:rPr lang="en-US" dirty="0"/>
              <a:t>Use information gleaned from VIVO to help guide collection development and purchasing decisions.</a:t>
            </a:r>
          </a:p>
          <a:p>
            <a:pPr lvl="1"/>
            <a:r>
              <a:rPr lang="en-US" dirty="0"/>
              <a:t>Use information gleaned from VIVO to help guide development of new services.</a:t>
            </a:r>
          </a:p>
          <a:p>
            <a:pPr lvl="1"/>
            <a:r>
              <a:rPr lang="en-US" dirty="0"/>
              <a:t>VIVO's ontology makes information easily findable</a:t>
            </a:r>
          </a:p>
          <a:p>
            <a:pPr marL="457200" lvl="1" indent="0">
              <a:buNone/>
            </a:pPr>
            <a:endParaRPr lang="en-US" dirty="0"/>
          </a:p>
        </p:txBody>
      </p:sp>
      <p:sp>
        <p:nvSpPr>
          <p:cNvPr id="4" name="Content Placeholder 3"/>
          <p:cNvSpPr>
            <a:spLocks noGrp="1"/>
          </p:cNvSpPr>
          <p:nvPr>
            <p:ph sz="half" idx="2"/>
          </p:nvPr>
        </p:nvSpPr>
        <p:spPr>
          <a:xfrm>
            <a:off x="704850" y="2057401"/>
            <a:ext cx="5334000" cy="4024125"/>
          </a:xfrm>
        </p:spPr>
        <p:txBody>
          <a:bodyPr>
            <a:normAutofit fontScale="85000" lnSpcReduction="10000"/>
          </a:bodyPr>
          <a:lstStyle/>
          <a:p>
            <a:r>
              <a:rPr lang="en-US" dirty="0"/>
              <a:t>Administrators</a:t>
            </a:r>
          </a:p>
          <a:p>
            <a:pPr lvl="1"/>
            <a:r>
              <a:rPr lang="en-US" dirty="0"/>
              <a:t>Creates a one-stop shop for publicly-available institutional data. Institutional attitudes often come into play when determining what data is incorporated, however.</a:t>
            </a:r>
          </a:p>
          <a:p>
            <a:pPr lvl="1"/>
            <a:r>
              <a:rPr lang="en-US" dirty="0" smtClean="0"/>
              <a:t>Showcase </a:t>
            </a:r>
            <a:r>
              <a:rPr lang="en-US" dirty="0"/>
              <a:t>rich research output (showcase publications, grants, etc.) data is easily reusable - so opportunities to restructure the data are endless.</a:t>
            </a:r>
          </a:p>
          <a:p>
            <a:pPr lvl="1"/>
            <a:r>
              <a:rPr lang="en-US" dirty="0" smtClean="0"/>
              <a:t>Assist </a:t>
            </a:r>
            <a:r>
              <a:rPr lang="en-US" dirty="0"/>
              <a:t>with locating experts for review panels, symposia, etc.</a:t>
            </a:r>
          </a:p>
          <a:p>
            <a:pPr lvl="1"/>
            <a:r>
              <a:rPr lang="en-US" dirty="0"/>
              <a:t>Assist journals in locating experts.</a:t>
            </a:r>
          </a:p>
          <a:p>
            <a:pPr lvl="1"/>
            <a:r>
              <a:rPr lang="en-US" dirty="0"/>
              <a:t>Assists when highlighting research efforts to potential donors (has resulted to real funding for Cornell researchers).</a:t>
            </a:r>
          </a:p>
          <a:p>
            <a:endParaRPr lang="en-US" dirty="0"/>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Slide Number Placeholder 5"/>
          <p:cNvSpPr>
            <a:spLocks noGrp="1"/>
          </p:cNvSpPr>
          <p:nvPr>
            <p:ph type="sldNum" sz="quarter" idx="12"/>
          </p:nvPr>
        </p:nvSpPr>
        <p:spPr/>
        <p:txBody>
          <a:bodyPr/>
          <a:lstStyle/>
          <a:p>
            <a:fld id="{4B07A886-556D-4426-8DAC-5FE5D18C31A1}" type="slidenum">
              <a:rPr lang="en-US" smtClean="0"/>
              <a:t>17</a:t>
            </a:fld>
            <a:endParaRPr lang="en-US"/>
          </a:p>
        </p:txBody>
      </p:sp>
      <p:sp>
        <p:nvSpPr>
          <p:cNvPr id="7" name="TextBox 6"/>
          <p:cNvSpPr txBox="1"/>
          <p:nvPr/>
        </p:nvSpPr>
        <p:spPr>
          <a:xfrm>
            <a:off x="6934200" y="6218938"/>
            <a:ext cx="2299281" cy="369332"/>
          </a:xfrm>
          <a:prstGeom prst="rect">
            <a:avLst/>
          </a:prstGeom>
          <a:noFill/>
        </p:spPr>
        <p:txBody>
          <a:bodyPr wrap="square" rtlCol="0">
            <a:spAutoFit/>
          </a:bodyPr>
          <a:lstStyle/>
          <a:p>
            <a:r>
              <a:rPr lang="en-US" sz="900" dirty="0"/>
              <a:t>https://wiki.duraspace.org/display/VIVO/VIVO+Benefits</a:t>
            </a:r>
          </a:p>
        </p:txBody>
      </p:sp>
    </p:spTree>
    <p:extLst>
      <p:ext uri="{BB962C8B-B14F-4D97-AF65-F5344CB8AC3E}">
        <p14:creationId xmlns:p14="http://schemas.microsoft.com/office/powerpoint/2010/main" val="1974965302"/>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Using VIVO   </a:t>
            </a:r>
            <a:endParaRPr lang="en-US" dirty="0"/>
          </a:p>
        </p:txBody>
      </p:sp>
      <p:sp>
        <p:nvSpPr>
          <p:cNvPr id="3" name="Text Placeholder 2"/>
          <p:cNvSpPr>
            <a:spLocks noGrp="1"/>
          </p:cNvSpPr>
          <p:nvPr>
            <p:ph type="body" idx="1"/>
          </p:nvPr>
        </p:nvSpPr>
        <p:spPr/>
        <p:txBody>
          <a:bodyPr/>
          <a:lstStyle/>
          <a:p>
            <a:r>
              <a:rPr lang="en-US" dirty="0" smtClean="0"/>
              <a:t>Students</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a:t>Find mentors.</a:t>
            </a:r>
          </a:p>
          <a:p>
            <a:r>
              <a:rPr lang="en-US" dirty="0"/>
              <a:t>Find research opportunities.</a:t>
            </a:r>
          </a:p>
          <a:p>
            <a:r>
              <a:rPr lang="en-US" dirty="0"/>
              <a:t>Identify courses of interest.</a:t>
            </a:r>
          </a:p>
          <a:p>
            <a:r>
              <a:rPr lang="en-US" dirty="0"/>
              <a:t>Useful for recruiting new graduate students, trainees.</a:t>
            </a:r>
          </a:p>
          <a:p>
            <a:r>
              <a:rPr lang="en-US" dirty="0"/>
              <a:t>Find seminars of interest.</a:t>
            </a:r>
          </a:p>
          <a:p>
            <a:r>
              <a:rPr lang="en-US" dirty="0" smtClean="0"/>
              <a:t>You </a:t>
            </a:r>
            <a:r>
              <a:rPr lang="en-US" dirty="0"/>
              <a:t>can individually brand yourself/research</a:t>
            </a:r>
          </a:p>
          <a:p>
            <a:r>
              <a:rPr lang="en-US" dirty="0"/>
              <a:t>Links can help your search engine rankings rise quickly.</a:t>
            </a:r>
          </a:p>
          <a:p>
            <a:endParaRPr lang="en-US" dirty="0"/>
          </a:p>
        </p:txBody>
      </p:sp>
      <p:sp>
        <p:nvSpPr>
          <p:cNvPr id="5" name="Text Placeholder 4"/>
          <p:cNvSpPr>
            <a:spLocks noGrp="1"/>
          </p:cNvSpPr>
          <p:nvPr>
            <p:ph type="body" sz="quarter" idx="3"/>
          </p:nvPr>
        </p:nvSpPr>
        <p:spPr/>
        <p:txBody>
          <a:bodyPr/>
          <a:lstStyle/>
          <a:p>
            <a:r>
              <a:rPr lang="en-US" dirty="0" smtClean="0"/>
              <a:t>Clinicians</a:t>
            </a:r>
            <a:endParaRPr lang="en-US" dirty="0"/>
          </a:p>
        </p:txBody>
      </p:sp>
      <p:sp>
        <p:nvSpPr>
          <p:cNvPr id="6" name="Content Placeholder 5"/>
          <p:cNvSpPr>
            <a:spLocks noGrp="1"/>
          </p:cNvSpPr>
          <p:nvPr>
            <p:ph sz="quarter" idx="4"/>
          </p:nvPr>
        </p:nvSpPr>
        <p:spPr/>
        <p:txBody>
          <a:bodyPr>
            <a:normAutofit fontScale="92500" lnSpcReduction="20000"/>
          </a:bodyPr>
          <a:lstStyle/>
          <a:p>
            <a:r>
              <a:rPr lang="en-US" dirty="0"/>
              <a:t>Search for upcoming conferences, seminars, workshops, and trainings</a:t>
            </a:r>
          </a:p>
          <a:p>
            <a:r>
              <a:rPr lang="en-US" dirty="0"/>
              <a:t>Find resources (labs/facilities) for screening and assessment.</a:t>
            </a:r>
          </a:p>
          <a:p>
            <a:r>
              <a:rPr lang="en-US" dirty="0"/>
              <a:t>Find related articles, research conducted within an institution.</a:t>
            </a:r>
          </a:p>
          <a:p>
            <a:r>
              <a:rPr lang="en-US" dirty="0"/>
              <a:t>Gain visibility of work.</a:t>
            </a:r>
          </a:p>
          <a:p>
            <a:r>
              <a:rPr lang="en-US" dirty="0"/>
              <a:t>Find an expert who specializes in a particular procedure or protocol.</a:t>
            </a:r>
          </a:p>
          <a:p>
            <a:r>
              <a:rPr lang="en-US" dirty="0"/>
              <a:t>Start discussions about new clinical findings.</a:t>
            </a:r>
          </a:p>
          <a:p>
            <a:endParaRPr lang="en-US" dirty="0"/>
          </a:p>
        </p:txBody>
      </p:sp>
      <p:sp>
        <p:nvSpPr>
          <p:cNvPr id="7" name="Date Placeholder 6"/>
          <p:cNvSpPr>
            <a:spLocks noGrp="1"/>
          </p:cNvSpPr>
          <p:nvPr>
            <p:ph type="dt" sz="half" idx="10"/>
          </p:nvPr>
        </p:nvSpPr>
        <p:spPr/>
        <p:txBody>
          <a:bodyPr/>
          <a:lstStyle/>
          <a:p>
            <a:r>
              <a:rPr lang="en-US" dirty="0" smtClean="0"/>
              <a:t>May 13, 2016</a:t>
            </a:r>
            <a:endParaRPr lang="en-US" dirty="0"/>
          </a:p>
        </p:txBody>
      </p:sp>
      <p:sp>
        <p:nvSpPr>
          <p:cNvPr id="8" name="Slide Number Placeholder 7"/>
          <p:cNvSpPr>
            <a:spLocks noGrp="1"/>
          </p:cNvSpPr>
          <p:nvPr>
            <p:ph type="sldNum" sz="quarter" idx="12"/>
          </p:nvPr>
        </p:nvSpPr>
        <p:spPr/>
        <p:txBody>
          <a:bodyPr/>
          <a:lstStyle/>
          <a:p>
            <a:fld id="{4B07A886-556D-4426-8DAC-5FE5D18C31A1}" type="slidenum">
              <a:rPr lang="en-US" smtClean="0"/>
              <a:t>18</a:t>
            </a:fld>
            <a:endParaRPr lang="en-US"/>
          </a:p>
        </p:txBody>
      </p:sp>
      <p:sp>
        <p:nvSpPr>
          <p:cNvPr id="9" name="TextBox 8"/>
          <p:cNvSpPr txBox="1"/>
          <p:nvPr/>
        </p:nvSpPr>
        <p:spPr>
          <a:xfrm>
            <a:off x="5579275" y="6356350"/>
            <a:ext cx="3270447" cy="230832"/>
          </a:xfrm>
          <a:prstGeom prst="rect">
            <a:avLst/>
          </a:prstGeom>
          <a:noFill/>
        </p:spPr>
        <p:txBody>
          <a:bodyPr wrap="none" rtlCol="0">
            <a:spAutoFit/>
          </a:bodyPr>
          <a:lstStyle/>
          <a:p>
            <a:r>
              <a:rPr lang="en-US" sz="900" dirty="0"/>
              <a:t>https://wiki.duraspace.org/display/VIVO/VIVO+Benefits</a:t>
            </a:r>
          </a:p>
        </p:txBody>
      </p:sp>
    </p:spTree>
    <p:extLst>
      <p:ext uri="{BB962C8B-B14F-4D97-AF65-F5344CB8AC3E}">
        <p14:creationId xmlns:p14="http://schemas.microsoft.com/office/powerpoint/2010/main" val="2989002932"/>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91200" y="904875"/>
            <a:ext cx="8134350" cy="923330"/>
          </a:xfrm>
          <a:prstGeom prst="rect">
            <a:avLst/>
          </a:prstGeom>
          <a:noFill/>
        </p:spPr>
        <p:txBody>
          <a:bodyPr wrap="square" rtlCol="0">
            <a:spAutoFit/>
          </a:bodyPr>
          <a:lstStyle/>
          <a:p>
            <a:r>
              <a:rPr lang="en-US" sz="5400" dirty="0" smtClean="0"/>
              <a:t>Challenges</a:t>
            </a:r>
            <a:endParaRPr lang="en-US" sz="5400" dirty="0"/>
          </a:p>
        </p:txBody>
      </p:sp>
      <p:sp>
        <p:nvSpPr>
          <p:cNvPr id="3" name="TextBox 2"/>
          <p:cNvSpPr txBox="1"/>
          <p:nvPr/>
        </p:nvSpPr>
        <p:spPr>
          <a:xfrm>
            <a:off x="923925" y="2228850"/>
            <a:ext cx="9963150" cy="3323987"/>
          </a:xfrm>
          <a:prstGeom prst="rect">
            <a:avLst/>
          </a:prstGeom>
          <a:noFill/>
        </p:spPr>
        <p:txBody>
          <a:bodyPr wrap="square" rtlCol="0">
            <a:spAutoFit/>
          </a:bodyPr>
          <a:lstStyle/>
          <a:p>
            <a:pPr marL="285750" indent="-285750">
              <a:buFont typeface="Arial" panose="020B0604020202020204" pitchFamily="34" charset="0"/>
              <a:buChar char="•"/>
            </a:pPr>
            <a:r>
              <a:rPr lang="en-US" sz="3200" dirty="0" smtClean="0"/>
              <a:t>Where do we get reliable information</a:t>
            </a:r>
          </a:p>
          <a:p>
            <a:pPr marL="285750" indent="-285750">
              <a:buFont typeface="Arial" panose="020B0604020202020204" pitchFamily="34" charset="0"/>
              <a:buChar char="•"/>
            </a:pPr>
            <a:r>
              <a:rPr lang="en-US" sz="3200" dirty="0" smtClean="0"/>
              <a:t>Participation</a:t>
            </a:r>
          </a:p>
          <a:p>
            <a:pPr marL="285750" indent="-285750">
              <a:buFont typeface="Arial" panose="020B0604020202020204" pitchFamily="34" charset="0"/>
              <a:buChar char="•"/>
            </a:pPr>
            <a:r>
              <a:rPr lang="en-US" sz="3200" dirty="0" smtClean="0"/>
              <a:t>Faculty/Administration Awareness</a:t>
            </a:r>
          </a:p>
          <a:p>
            <a:pPr marL="285750" indent="-285750">
              <a:buFont typeface="Arial" panose="020B0604020202020204" pitchFamily="34" charset="0"/>
              <a:buChar char="•"/>
            </a:pPr>
            <a:r>
              <a:rPr lang="en-US" sz="3200" dirty="0" smtClean="0"/>
              <a:t>Speed</a:t>
            </a:r>
          </a:p>
          <a:p>
            <a:pPr marL="285750" indent="-285750">
              <a:buFont typeface="Arial" panose="020B0604020202020204" pitchFamily="34" charset="0"/>
              <a:buChar char="•"/>
            </a:pPr>
            <a:r>
              <a:rPr lang="en-US" sz="3200" dirty="0" smtClean="0"/>
              <a:t>Manpower</a:t>
            </a:r>
          </a:p>
          <a:p>
            <a:pPr marL="285750" indent="-285750">
              <a:buFont typeface="Arial" panose="020B0604020202020204" pitchFamily="34" charset="0"/>
              <a:buChar char="•"/>
            </a:pPr>
            <a:r>
              <a:rPr lang="en-US" sz="3200" dirty="0" smtClean="0"/>
              <a:t>Maintenance </a:t>
            </a:r>
          </a:p>
          <a:p>
            <a:pPr marL="285750" indent="-285750">
              <a:buFont typeface="Arial" panose="020B0604020202020204" pitchFamily="34" charset="0"/>
              <a:buChar char="•"/>
            </a:pPr>
            <a:endParaRPr lang="en-US" dirty="0"/>
          </a:p>
        </p:txBody>
      </p:sp>
      <p:sp>
        <p:nvSpPr>
          <p:cNvPr id="4" name="Date Placeholder 3"/>
          <p:cNvSpPr>
            <a:spLocks noGrp="1"/>
          </p:cNvSpPr>
          <p:nvPr>
            <p:ph type="dt" sz="half" idx="10"/>
          </p:nvPr>
        </p:nvSpPr>
        <p:spPr/>
        <p:txBody>
          <a:bodyPr/>
          <a:lstStyle/>
          <a:p>
            <a:r>
              <a:rPr lang="en-US" smtClean="0"/>
              <a:t>May 13, 2016</a:t>
            </a:r>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19</a:t>
            </a:fld>
            <a:endParaRPr lang="en-US"/>
          </a:p>
        </p:txBody>
      </p:sp>
    </p:spTree>
    <p:extLst>
      <p:ext uri="{BB962C8B-B14F-4D97-AF65-F5344CB8AC3E}">
        <p14:creationId xmlns:p14="http://schemas.microsoft.com/office/powerpoint/2010/main" val="408102463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t>Vivo</a:t>
            </a:r>
            <a:endParaRPr lang="en-US" sz="5400" dirty="0"/>
          </a:p>
        </p:txBody>
      </p:sp>
      <p:sp>
        <p:nvSpPr>
          <p:cNvPr id="3" name="Content Placeholder 2"/>
          <p:cNvSpPr>
            <a:spLocks noGrp="1"/>
          </p:cNvSpPr>
          <p:nvPr>
            <p:ph idx="1"/>
          </p:nvPr>
        </p:nvSpPr>
        <p:spPr>
          <a:xfrm>
            <a:off x="685800" y="2428876"/>
            <a:ext cx="10820400" cy="2409824"/>
          </a:xfrm>
        </p:spPr>
        <p:txBody>
          <a:bodyPr>
            <a:normAutofit/>
          </a:bodyPr>
          <a:lstStyle/>
          <a:p>
            <a:pPr marL="0" indent="0">
              <a:buNone/>
            </a:pPr>
            <a:r>
              <a:rPr lang="en-US" sz="2400" dirty="0"/>
              <a:t>VIVO is member-supported, open source software and an ontology for representing scholarship.  VIVO supports recording, editing, searching, browsing and visualizing scholarly activity. VIVO encourages research discovery, expert finding, network analysis and assessment of research impact.  VIVO is easily extended to support additional domains of scholarly activity.</a:t>
            </a:r>
            <a:endParaRPr lang="en-US" sz="2400" dirty="0" smtClean="0"/>
          </a:p>
          <a:p>
            <a:endParaRPr lang="en-US" dirty="0" smtClean="0"/>
          </a:p>
          <a:p>
            <a:pPr marL="457200" lvl="1" indent="0">
              <a:buNone/>
            </a:pPr>
            <a:endParaRPr lang="en-US" dirty="0" smtClean="0"/>
          </a:p>
          <a:p>
            <a:pPr marL="457200" lvl="1" indent="0">
              <a:buNone/>
            </a:pPr>
            <a:endParaRPr lang="en-US" dirty="0" smtClean="0"/>
          </a:p>
          <a:p>
            <a:pPr lvl="1"/>
            <a:endParaRPr lang="en-US" dirty="0"/>
          </a:p>
          <a:p>
            <a:pPr lvl="1"/>
            <a:endParaRPr lang="en-US" dirty="0" smtClean="0"/>
          </a:p>
          <a:p>
            <a:pPr lvl="8"/>
            <a:endParaRPr lang="en-US" dirty="0"/>
          </a:p>
        </p:txBody>
      </p:sp>
      <p:sp>
        <p:nvSpPr>
          <p:cNvPr id="4" name="TextBox 3"/>
          <p:cNvSpPr txBox="1"/>
          <p:nvPr/>
        </p:nvSpPr>
        <p:spPr>
          <a:xfrm>
            <a:off x="8601075" y="5191125"/>
            <a:ext cx="1800225" cy="369332"/>
          </a:xfrm>
          <a:prstGeom prst="rect">
            <a:avLst/>
          </a:prstGeom>
          <a:noFill/>
        </p:spPr>
        <p:txBody>
          <a:bodyPr wrap="square" rtlCol="0">
            <a:spAutoFit/>
          </a:bodyPr>
          <a:lstStyle/>
          <a:p>
            <a:r>
              <a:rPr lang="en-US" sz="900" dirty="0"/>
              <a:t>https://wiki.duraspace.org/display/VIVO/VIVO</a:t>
            </a:r>
          </a:p>
        </p:txBody>
      </p:sp>
      <p:sp>
        <p:nvSpPr>
          <p:cNvPr id="5" name="Date Placeholder 4"/>
          <p:cNvSpPr>
            <a:spLocks noGrp="1"/>
          </p:cNvSpPr>
          <p:nvPr>
            <p:ph type="dt" sz="half" idx="10"/>
          </p:nvPr>
        </p:nvSpPr>
        <p:spPr/>
        <p:txBody>
          <a:bodyPr/>
          <a:lstStyle/>
          <a:p>
            <a:r>
              <a:rPr lang="en-US" smtClean="0"/>
              <a:t>May 13, 2016</a:t>
            </a:r>
            <a:endParaRPr lang="en-US"/>
          </a:p>
        </p:txBody>
      </p:sp>
      <p:sp>
        <p:nvSpPr>
          <p:cNvPr id="6" name="Slide Number Placeholder 5"/>
          <p:cNvSpPr>
            <a:spLocks noGrp="1"/>
          </p:cNvSpPr>
          <p:nvPr>
            <p:ph type="sldNum" sz="quarter" idx="12"/>
          </p:nvPr>
        </p:nvSpPr>
        <p:spPr/>
        <p:txBody>
          <a:bodyPr/>
          <a:lstStyle/>
          <a:p>
            <a:fld id="{4B07A886-556D-4426-8DAC-5FE5D18C31A1}" type="slidenum">
              <a:rPr lang="en-US" smtClean="0"/>
              <a:t>2</a:t>
            </a:fld>
            <a:endParaRPr lang="en-US"/>
          </a:p>
        </p:txBody>
      </p:sp>
    </p:spTree>
    <p:extLst>
      <p:ext uri="{BB962C8B-B14F-4D97-AF65-F5344CB8AC3E}">
        <p14:creationId xmlns:p14="http://schemas.microsoft.com/office/powerpoint/2010/main" val="1986353146"/>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125" y="3095625"/>
            <a:ext cx="2571750" cy="6667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7187" y="4369575"/>
            <a:ext cx="2495550" cy="11239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5812" y="4550475"/>
            <a:ext cx="2562225" cy="10572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0387" y="1649025"/>
            <a:ext cx="2314575" cy="7620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2744" y="2133487"/>
            <a:ext cx="2514600" cy="112395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59625" y="4590975"/>
            <a:ext cx="2686050" cy="1219200"/>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32306" y="2781187"/>
            <a:ext cx="2266950" cy="809625"/>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6150" y="1171424"/>
            <a:ext cx="2266950" cy="762000"/>
          </a:xfrm>
          <a:prstGeom prst="rect">
            <a:avLst/>
          </a:prstGeom>
        </p:spPr>
      </p:pic>
      <p:sp>
        <p:nvSpPr>
          <p:cNvPr id="12" name="Date Placeholder 11"/>
          <p:cNvSpPr>
            <a:spLocks noGrp="1"/>
          </p:cNvSpPr>
          <p:nvPr>
            <p:ph type="dt" sz="half" idx="10"/>
          </p:nvPr>
        </p:nvSpPr>
        <p:spPr/>
        <p:txBody>
          <a:bodyPr/>
          <a:lstStyle/>
          <a:p>
            <a:r>
              <a:rPr lang="en-US" smtClean="0"/>
              <a:t>May 13, 2016</a:t>
            </a:r>
            <a:endParaRPr lang="en-US"/>
          </a:p>
        </p:txBody>
      </p:sp>
      <p:sp>
        <p:nvSpPr>
          <p:cNvPr id="13" name="Slide Number Placeholder 12"/>
          <p:cNvSpPr>
            <a:spLocks noGrp="1"/>
          </p:cNvSpPr>
          <p:nvPr>
            <p:ph type="sldNum" sz="quarter" idx="12"/>
          </p:nvPr>
        </p:nvSpPr>
        <p:spPr/>
        <p:txBody>
          <a:bodyPr/>
          <a:lstStyle/>
          <a:p>
            <a:fld id="{4B07A886-556D-4426-8DAC-5FE5D18C31A1}" type="slidenum">
              <a:rPr lang="en-US" smtClean="0"/>
              <a:t>20</a:t>
            </a:fld>
            <a:endParaRPr lang="en-US"/>
          </a:p>
        </p:txBody>
      </p:sp>
      <p:sp>
        <p:nvSpPr>
          <p:cNvPr id="14" name="TextBox 13"/>
          <p:cNvSpPr txBox="1"/>
          <p:nvPr/>
        </p:nvSpPr>
        <p:spPr>
          <a:xfrm>
            <a:off x="5625750" y="511122"/>
            <a:ext cx="5533987" cy="646331"/>
          </a:xfrm>
          <a:prstGeom prst="rect">
            <a:avLst/>
          </a:prstGeom>
          <a:noFill/>
        </p:spPr>
        <p:txBody>
          <a:bodyPr wrap="square" rtlCol="0">
            <a:spAutoFit/>
          </a:bodyPr>
          <a:lstStyle/>
          <a:p>
            <a:r>
              <a:rPr lang="en-US" dirty="0" smtClean="0"/>
              <a:t>Vivo collaborates to create ways to represent scholarship and advance knowledge</a:t>
            </a:r>
            <a:endParaRPr lang="en-US" dirty="0"/>
          </a:p>
        </p:txBody>
      </p:sp>
    </p:spTree>
    <p:extLst>
      <p:ext uri="{BB962C8B-B14F-4D97-AF65-F5344CB8AC3E}">
        <p14:creationId xmlns:p14="http://schemas.microsoft.com/office/powerpoint/2010/main" val="3859351694"/>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1766" y="1256433"/>
            <a:ext cx="11845637" cy="5078313"/>
          </a:xfrm>
          <a:prstGeom prst="rect">
            <a:avLst/>
          </a:prstGeom>
          <a:noFill/>
        </p:spPr>
        <p:txBody>
          <a:bodyPr wrap="square" rtlCol="0">
            <a:spAutoFit/>
          </a:bodyPr>
          <a:lstStyle/>
          <a:p>
            <a:r>
              <a:rPr lang="en-US" dirty="0" smtClean="0"/>
              <a:t>Brown</a:t>
            </a:r>
          </a:p>
          <a:p>
            <a:r>
              <a:rPr lang="en-US" dirty="0">
                <a:hlinkClick r:id="rId2"/>
              </a:rPr>
              <a:t>https://vivo.brown.edu</a:t>
            </a:r>
            <a:r>
              <a:rPr lang="en-US" dirty="0" smtClean="0">
                <a:hlinkClick r:id="rId2"/>
              </a:rPr>
              <a:t>/</a:t>
            </a:r>
            <a:endParaRPr lang="en-US" dirty="0" smtClean="0"/>
          </a:p>
          <a:p>
            <a:endParaRPr lang="en-US" dirty="0"/>
          </a:p>
          <a:p>
            <a:r>
              <a:rPr lang="en-US" dirty="0" smtClean="0"/>
              <a:t>Cornell University</a:t>
            </a:r>
          </a:p>
          <a:p>
            <a:r>
              <a:rPr lang="en-US" dirty="0">
                <a:hlinkClick r:id="rId3"/>
              </a:rPr>
              <a:t>http://vivo.cornell.edu</a:t>
            </a:r>
            <a:r>
              <a:rPr lang="en-US" dirty="0" smtClean="0">
                <a:hlinkClick r:id="rId3"/>
              </a:rPr>
              <a:t>/</a:t>
            </a:r>
            <a:endParaRPr lang="en-US" dirty="0" smtClean="0"/>
          </a:p>
          <a:p>
            <a:endParaRPr lang="en-US" dirty="0"/>
          </a:p>
          <a:p>
            <a:r>
              <a:rPr lang="en-US" dirty="0" smtClean="0"/>
              <a:t>Duke</a:t>
            </a:r>
          </a:p>
          <a:p>
            <a:r>
              <a:rPr lang="en-US" dirty="0">
                <a:hlinkClick r:id="rId4"/>
              </a:rPr>
              <a:t>https://scholars.duke.edu</a:t>
            </a:r>
            <a:r>
              <a:rPr lang="en-US" dirty="0" smtClean="0">
                <a:hlinkClick r:id="rId4"/>
              </a:rPr>
              <a:t>/</a:t>
            </a:r>
            <a:endParaRPr lang="en-US" dirty="0" smtClean="0"/>
          </a:p>
          <a:p>
            <a:endParaRPr lang="en-US" dirty="0"/>
          </a:p>
          <a:p>
            <a:r>
              <a:rPr lang="en-US" dirty="0" smtClean="0"/>
              <a:t>University of Colorado Boulder</a:t>
            </a:r>
          </a:p>
          <a:p>
            <a:r>
              <a:rPr lang="en-US" dirty="0">
                <a:hlinkClick r:id="rId5"/>
              </a:rPr>
              <a:t>https://vivo.colorado.edu</a:t>
            </a:r>
            <a:r>
              <a:rPr lang="en-US" dirty="0" smtClean="0">
                <a:hlinkClick r:id="rId5"/>
              </a:rPr>
              <a:t>/</a:t>
            </a:r>
            <a:endParaRPr lang="en-US" dirty="0" smtClean="0"/>
          </a:p>
          <a:p>
            <a:endParaRPr lang="en-US" dirty="0"/>
          </a:p>
          <a:p>
            <a:r>
              <a:rPr lang="en-US" dirty="0" smtClean="0"/>
              <a:t>Griffith University</a:t>
            </a:r>
          </a:p>
          <a:p>
            <a:r>
              <a:rPr lang="en-US" dirty="0">
                <a:hlinkClick r:id="rId6"/>
              </a:rPr>
              <a:t>https://experts.griffith.edu.au</a:t>
            </a:r>
            <a:r>
              <a:rPr lang="en-US" dirty="0" smtClean="0">
                <a:hlinkClick r:id="rId6"/>
              </a:rPr>
              <a:t>/</a:t>
            </a:r>
            <a:endParaRPr lang="en-US" dirty="0" smtClean="0"/>
          </a:p>
          <a:p>
            <a:endParaRPr lang="en-US" dirty="0"/>
          </a:p>
          <a:p>
            <a:r>
              <a:rPr lang="en-US" dirty="0" smtClean="0"/>
              <a:t>United States Department of Agriculture</a:t>
            </a:r>
          </a:p>
          <a:p>
            <a:r>
              <a:rPr lang="en-US" dirty="0">
                <a:hlinkClick r:id="rId7"/>
              </a:rPr>
              <a:t>http://vivo.usda.gov</a:t>
            </a:r>
            <a:r>
              <a:rPr lang="en-US" dirty="0" smtClean="0">
                <a:hlinkClick r:id="rId7"/>
              </a:rPr>
              <a:t>/</a:t>
            </a:r>
            <a:endParaRPr lang="en-US" dirty="0" smtClean="0"/>
          </a:p>
          <a:p>
            <a:endParaRPr lang="en-US" dirty="0"/>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21</a:t>
            </a:fld>
            <a:endParaRPr lang="en-US"/>
          </a:p>
        </p:txBody>
      </p:sp>
    </p:spTree>
    <p:extLst>
      <p:ext uri="{BB962C8B-B14F-4D97-AF65-F5344CB8AC3E}">
        <p14:creationId xmlns:p14="http://schemas.microsoft.com/office/powerpoint/2010/main" val="4171835860"/>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3" name="Slide Number Placeholder 2"/>
          <p:cNvSpPr>
            <a:spLocks noGrp="1"/>
          </p:cNvSpPr>
          <p:nvPr>
            <p:ph type="sldNum" sz="quarter" idx="12"/>
          </p:nvPr>
        </p:nvSpPr>
        <p:spPr/>
        <p:txBody>
          <a:bodyPr/>
          <a:lstStyle/>
          <a:p>
            <a:fld id="{4B07A886-556D-4426-8DAC-5FE5D18C31A1}" type="slidenum">
              <a:rPr lang="en-US" smtClean="0"/>
              <a:t>22</a:t>
            </a:fld>
            <a:endParaRPr lang="en-US"/>
          </a:p>
        </p:txBody>
      </p:sp>
      <p:sp>
        <p:nvSpPr>
          <p:cNvPr id="4" name="TextBox 3"/>
          <p:cNvSpPr txBox="1"/>
          <p:nvPr/>
        </p:nvSpPr>
        <p:spPr>
          <a:xfrm>
            <a:off x="6343650" y="895350"/>
            <a:ext cx="7048500" cy="830997"/>
          </a:xfrm>
          <a:prstGeom prst="rect">
            <a:avLst/>
          </a:prstGeom>
          <a:noFill/>
        </p:spPr>
        <p:txBody>
          <a:bodyPr wrap="square" rtlCol="0">
            <a:spAutoFit/>
          </a:bodyPr>
          <a:lstStyle/>
          <a:p>
            <a:r>
              <a:rPr lang="en-US" sz="4800" dirty="0" err="1" smtClean="0"/>
              <a:t>openvivo</a:t>
            </a:r>
            <a:endParaRPr lang="en-US" sz="4800" dirty="0"/>
          </a:p>
        </p:txBody>
      </p:sp>
      <p:sp>
        <p:nvSpPr>
          <p:cNvPr id="5" name="TextBox 4"/>
          <p:cNvSpPr txBox="1"/>
          <p:nvPr/>
        </p:nvSpPr>
        <p:spPr>
          <a:xfrm>
            <a:off x="1752600" y="2371725"/>
            <a:ext cx="184731" cy="646331"/>
          </a:xfrm>
          <a:prstGeom prst="rect">
            <a:avLst/>
          </a:prstGeom>
          <a:noFill/>
        </p:spPr>
        <p:txBody>
          <a:bodyPr wrap="none" rtlCol="0">
            <a:spAutoFit/>
          </a:bodyPr>
          <a:lstStyle/>
          <a:p>
            <a:endParaRPr lang="en-US" dirty="0" smtClean="0"/>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8774" y="2161886"/>
            <a:ext cx="3486043" cy="3038764"/>
          </a:xfrm>
          <a:prstGeom prst="rect">
            <a:avLst/>
          </a:prstGeom>
        </p:spPr>
      </p:pic>
      <p:sp>
        <p:nvSpPr>
          <p:cNvPr id="7" name="TextBox 6"/>
          <p:cNvSpPr txBox="1"/>
          <p:nvPr/>
        </p:nvSpPr>
        <p:spPr>
          <a:xfrm>
            <a:off x="5305425" y="2371725"/>
            <a:ext cx="6200775" cy="3139321"/>
          </a:xfrm>
          <a:prstGeom prst="rect">
            <a:avLst/>
          </a:prstGeom>
          <a:noFill/>
        </p:spPr>
        <p:txBody>
          <a:bodyPr wrap="square" rtlCol="0">
            <a:spAutoFit/>
          </a:bodyPr>
          <a:lstStyle/>
          <a:p>
            <a:r>
              <a:rPr lang="en-US" dirty="0" err="1" smtClean="0"/>
              <a:t>OpenVivo</a:t>
            </a:r>
            <a:r>
              <a:rPr lang="en-US" dirty="0" smtClean="0"/>
              <a:t> was Demonstrated at the Force 11 Conference in Portland in April 2016.</a:t>
            </a:r>
          </a:p>
          <a:p>
            <a:endParaRPr lang="en-US" dirty="0" smtClean="0"/>
          </a:p>
          <a:p>
            <a:r>
              <a:rPr lang="en-US" dirty="0" smtClean="0"/>
              <a:t>The project will run through August.  </a:t>
            </a:r>
          </a:p>
          <a:p>
            <a:endParaRPr lang="en-US" dirty="0"/>
          </a:p>
          <a:p>
            <a:r>
              <a:rPr lang="en-US" dirty="0" smtClean="0"/>
              <a:t>There is very little information other than a demonstration on how everyone can join and use VIVO for their needs.</a:t>
            </a:r>
          </a:p>
          <a:p>
            <a:endParaRPr lang="en-US" dirty="0"/>
          </a:p>
          <a:p>
            <a:endParaRPr lang="en-US" dirty="0" smtClean="0"/>
          </a:p>
          <a:p>
            <a:endParaRPr lang="en-US" dirty="0"/>
          </a:p>
        </p:txBody>
      </p:sp>
    </p:spTree>
    <p:extLst>
      <p:ext uri="{BB962C8B-B14F-4D97-AF65-F5344CB8AC3E}">
        <p14:creationId xmlns:p14="http://schemas.microsoft.com/office/powerpoint/2010/main" val="3549164432"/>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3" name="Slide Number Placeholder 2"/>
          <p:cNvSpPr>
            <a:spLocks noGrp="1"/>
          </p:cNvSpPr>
          <p:nvPr>
            <p:ph type="sldNum" sz="quarter" idx="12"/>
          </p:nvPr>
        </p:nvSpPr>
        <p:spPr/>
        <p:txBody>
          <a:bodyPr/>
          <a:lstStyle/>
          <a:p>
            <a:fld id="{4B07A886-556D-4426-8DAC-5FE5D18C31A1}" type="slidenum">
              <a:rPr lang="en-US" smtClean="0"/>
              <a:t>23</a:t>
            </a:fld>
            <a:endParaRPr lang="en-US"/>
          </a:p>
        </p:txBody>
      </p:sp>
      <p:sp>
        <p:nvSpPr>
          <p:cNvPr id="13" name="TextBox 12"/>
          <p:cNvSpPr txBox="1"/>
          <p:nvPr/>
        </p:nvSpPr>
        <p:spPr>
          <a:xfrm>
            <a:off x="1428749" y="3095625"/>
            <a:ext cx="9639300" cy="2031325"/>
          </a:xfrm>
          <a:prstGeom prst="rect">
            <a:avLst/>
          </a:prstGeom>
          <a:noFill/>
        </p:spPr>
        <p:txBody>
          <a:bodyPr wrap="square" rtlCol="0">
            <a:spAutoFit/>
          </a:bodyPr>
          <a:lstStyle/>
          <a:p>
            <a:pPr algn="ctr"/>
            <a:r>
              <a:rPr lang="en-US" dirty="0" smtClean="0"/>
              <a:t>Heather Seibert-Racine</a:t>
            </a:r>
          </a:p>
          <a:p>
            <a:pPr algn="ctr"/>
            <a:r>
              <a:rPr lang="en-US" dirty="0" smtClean="0"/>
              <a:t>Research &amp; Scholarly Communication</a:t>
            </a:r>
          </a:p>
          <a:p>
            <a:pPr algn="ctr"/>
            <a:r>
              <a:rPr lang="en-US" dirty="0" smtClean="0"/>
              <a:t>1302 Joyner Library, Mailstop 516</a:t>
            </a:r>
          </a:p>
          <a:p>
            <a:pPr algn="ctr"/>
            <a:r>
              <a:rPr lang="en-US" dirty="0" smtClean="0"/>
              <a:t>252-328-0412</a:t>
            </a:r>
          </a:p>
          <a:p>
            <a:pPr algn="ctr"/>
            <a:r>
              <a:rPr lang="en-US" dirty="0" smtClean="0">
                <a:hlinkClick r:id="rId2"/>
              </a:rPr>
              <a:t>seibertracineh@ecu.edu</a:t>
            </a:r>
            <a:endParaRPr lang="en-US" dirty="0"/>
          </a:p>
          <a:p>
            <a:pPr algn="ctr"/>
            <a:r>
              <a:rPr lang="en-US" dirty="0" smtClean="0">
                <a:hlinkClick r:id="rId3"/>
              </a:rPr>
              <a:t>scholarlycom@ecu.edu</a:t>
            </a:r>
            <a:endParaRPr lang="en-US" dirty="0" smtClean="0"/>
          </a:p>
          <a:p>
            <a:pPr algn="ctr"/>
            <a:endParaRPr lang="en-US" dirty="0" smtClean="0"/>
          </a:p>
        </p:txBody>
      </p:sp>
      <p:sp>
        <p:nvSpPr>
          <p:cNvPr id="14" name="TextBox 13"/>
          <p:cNvSpPr txBox="1"/>
          <p:nvPr/>
        </p:nvSpPr>
        <p:spPr>
          <a:xfrm>
            <a:off x="3672213" y="1619250"/>
            <a:ext cx="5152373" cy="1107996"/>
          </a:xfrm>
          <a:prstGeom prst="rect">
            <a:avLst/>
          </a:prstGeom>
          <a:noFill/>
        </p:spPr>
        <p:txBody>
          <a:bodyPr wrap="none" rtlCol="0">
            <a:spAutoFit/>
          </a:bodyPr>
          <a:lstStyle/>
          <a:p>
            <a:r>
              <a:rPr lang="en-US" sz="6600" dirty="0" smtClean="0"/>
              <a:t>THANK YOU!</a:t>
            </a:r>
            <a:endParaRPr lang="en-US" sz="6600" dirty="0"/>
          </a:p>
        </p:txBody>
      </p:sp>
    </p:spTree>
    <p:extLst>
      <p:ext uri="{BB962C8B-B14F-4D97-AF65-F5344CB8AC3E}">
        <p14:creationId xmlns:p14="http://schemas.microsoft.com/office/powerpoint/2010/main" val="2825033445"/>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66925" y="2124075"/>
            <a:ext cx="7864653" cy="3139321"/>
          </a:xfrm>
          <a:prstGeom prst="rect">
            <a:avLst/>
          </a:prstGeom>
          <a:noFill/>
        </p:spPr>
        <p:txBody>
          <a:bodyPr wrap="none" rtlCol="0">
            <a:spAutoFit/>
          </a:bodyPr>
          <a:lstStyle/>
          <a:p>
            <a:pPr marL="285750" indent="-285750">
              <a:buFont typeface="Arial" panose="020B0604020202020204" pitchFamily="34" charset="0"/>
              <a:buChar char="•"/>
            </a:pPr>
            <a:r>
              <a:rPr lang="en-US" sz="6600" dirty="0" smtClean="0"/>
              <a:t>Open Source</a:t>
            </a:r>
          </a:p>
          <a:p>
            <a:pPr marL="285750" indent="-285750">
              <a:buFont typeface="Arial" panose="020B0604020202020204" pitchFamily="34" charset="0"/>
              <a:buChar char="•"/>
            </a:pPr>
            <a:r>
              <a:rPr lang="en-US" sz="6600" dirty="0" smtClean="0"/>
              <a:t>Open Community</a:t>
            </a:r>
          </a:p>
          <a:p>
            <a:pPr marL="285750" indent="-285750">
              <a:buFont typeface="Arial" panose="020B0604020202020204" pitchFamily="34" charset="0"/>
              <a:buChar char="•"/>
            </a:pPr>
            <a:r>
              <a:rPr lang="en-US" sz="6600" dirty="0" smtClean="0"/>
              <a:t>Open Data</a:t>
            </a:r>
            <a:endParaRPr lang="en-US" sz="6600" dirty="0"/>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3</a:t>
            </a:fld>
            <a:endParaRPr lang="en-US"/>
          </a:p>
        </p:txBody>
      </p:sp>
    </p:spTree>
    <p:extLst>
      <p:ext uri="{BB962C8B-B14F-4D97-AF65-F5344CB8AC3E}">
        <p14:creationId xmlns:p14="http://schemas.microsoft.com/office/powerpoint/2010/main" val="1561348915"/>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09675" y="2314575"/>
            <a:ext cx="9925050" cy="3447098"/>
          </a:xfrm>
          <a:prstGeom prst="rect">
            <a:avLst/>
          </a:prstGeom>
          <a:noFill/>
        </p:spPr>
        <p:txBody>
          <a:bodyPr wrap="square" rtlCol="0">
            <a:spAutoFit/>
          </a:bodyPr>
          <a:lstStyle/>
          <a:p>
            <a:pPr marL="285750" indent="-285750">
              <a:buFont typeface="Arial" panose="020B0604020202020204" pitchFamily="34" charset="0"/>
              <a:buChar char="•"/>
            </a:pPr>
            <a:r>
              <a:rPr lang="en-US" sz="2000" dirty="0"/>
              <a:t>VIVO is an </a:t>
            </a:r>
            <a:r>
              <a:rPr lang="en-US" sz="2000" dirty="0">
                <a:hlinkClick r:id="rId2" tooltip=" Enabling National Networking of Scientists"/>
              </a:rPr>
              <a:t>open source semantic web </a:t>
            </a:r>
            <a:r>
              <a:rPr lang="en-US" sz="2000" dirty="0" smtClean="0">
                <a:hlinkClick r:id="rId2" tooltip=" Enabling National Networking of Scientists"/>
              </a:rPr>
              <a:t>application</a:t>
            </a:r>
            <a:r>
              <a:rPr lang="en-US" sz="2000" dirty="0" smtClean="0"/>
              <a:t> </a:t>
            </a:r>
            <a:r>
              <a:rPr lang="en-US" sz="2000" dirty="0"/>
              <a:t>developed and implemented at </a:t>
            </a:r>
            <a:r>
              <a:rPr lang="en-US" sz="2000" dirty="0" smtClean="0"/>
              <a:t>Cornell. Circa 2005</a:t>
            </a:r>
          </a:p>
          <a:p>
            <a:pPr marL="285750" indent="-285750">
              <a:buFont typeface="Arial" panose="020B0604020202020204" pitchFamily="34" charset="0"/>
              <a:buChar char="•"/>
            </a:pPr>
            <a:r>
              <a:rPr lang="en-US" sz="2000" dirty="0" smtClean="0"/>
              <a:t>Applications to gather information data include, </a:t>
            </a:r>
            <a:r>
              <a:rPr lang="en-US" sz="2000" dirty="0"/>
              <a:t> </a:t>
            </a:r>
            <a:r>
              <a:rPr lang="en-US" sz="2000" u="sng" dirty="0">
                <a:hlinkClick r:id="rId3"/>
              </a:rPr>
              <a:t>VIVO </a:t>
            </a:r>
            <a:r>
              <a:rPr lang="en-US" sz="2000" u="sng" dirty="0" smtClean="0">
                <a:hlinkClick r:id="rId3"/>
              </a:rPr>
              <a:t>Search</a:t>
            </a:r>
            <a:r>
              <a:rPr lang="en-US" sz="2000" u="sng" dirty="0" smtClean="0"/>
              <a:t>, </a:t>
            </a:r>
            <a:r>
              <a:rPr lang="en-US" sz="2000" dirty="0"/>
              <a:t> </a:t>
            </a:r>
            <a:r>
              <a:rPr lang="en-US" sz="2000" dirty="0">
                <a:hlinkClick r:id="rId4"/>
              </a:rPr>
              <a:t>VIVO </a:t>
            </a:r>
            <a:r>
              <a:rPr lang="en-US" sz="2000" dirty="0" smtClean="0">
                <a:hlinkClick r:id="rId4"/>
              </a:rPr>
              <a:t>Searchlight</a:t>
            </a:r>
            <a:r>
              <a:rPr lang="en-US" sz="2000" dirty="0" smtClean="0"/>
              <a:t>, and </a:t>
            </a:r>
            <a:r>
              <a:rPr lang="en-US" sz="2000" dirty="0"/>
              <a:t> </a:t>
            </a:r>
            <a:r>
              <a:rPr lang="en-US" sz="2000" dirty="0">
                <a:hlinkClick r:id="rId5"/>
              </a:rPr>
              <a:t>Inter-Institutional Collaboration </a:t>
            </a:r>
            <a:r>
              <a:rPr lang="en-US" sz="2000" dirty="0" smtClean="0">
                <a:hlinkClick r:id="rId5"/>
              </a:rPr>
              <a:t>Explorer</a:t>
            </a:r>
            <a:r>
              <a:rPr lang="en-US" sz="2000" dirty="0" smtClean="0"/>
              <a:t> (an application that allows visualization of other institutional partners)</a:t>
            </a:r>
            <a:endParaRPr lang="en-US" sz="2000" dirty="0"/>
          </a:p>
          <a:p>
            <a:pPr marL="285750" indent="-285750">
              <a:buFont typeface="Arial" panose="020B0604020202020204" pitchFamily="34" charset="0"/>
              <a:buChar char="•"/>
            </a:pPr>
            <a:r>
              <a:rPr lang="en-US" sz="2000" dirty="0" smtClean="0"/>
              <a:t>Content is installed and maintained manually</a:t>
            </a:r>
          </a:p>
          <a:p>
            <a:pPr marL="285750" indent="-285750">
              <a:buFont typeface="Arial" panose="020B0604020202020204" pitchFamily="34" charset="0"/>
              <a:buChar char="•"/>
            </a:pPr>
            <a:r>
              <a:rPr lang="en-US" sz="2000" dirty="0" smtClean="0"/>
              <a:t>Information can be migrated and brought into VIVO from local records, HR, grants, Faculty databases and publication and funding agencies.</a:t>
            </a:r>
          </a:p>
          <a:p>
            <a:pPr marL="742950" lvl="1" indent="-285750">
              <a:buFont typeface="Arial" panose="020B0604020202020204" pitchFamily="34" charset="0"/>
              <a:buChar char="•"/>
            </a:pPr>
            <a:r>
              <a:rPr lang="en-US" sz="2000" dirty="0" smtClean="0"/>
              <a:t>Scopus</a:t>
            </a:r>
          </a:p>
          <a:p>
            <a:pPr marL="742950" lvl="1" indent="-285750">
              <a:buFont typeface="Arial" panose="020B0604020202020204" pitchFamily="34" charset="0"/>
              <a:buChar char="•"/>
            </a:pPr>
            <a:r>
              <a:rPr lang="en-US" sz="2000" dirty="0" smtClean="0"/>
              <a:t>ORCID</a:t>
            </a:r>
          </a:p>
          <a:p>
            <a:endParaRPr lang="en-US" dirty="0"/>
          </a:p>
        </p:txBody>
      </p:sp>
      <p:sp>
        <p:nvSpPr>
          <p:cNvPr id="4" name="Date Placeholder 3"/>
          <p:cNvSpPr>
            <a:spLocks noGrp="1"/>
          </p:cNvSpPr>
          <p:nvPr>
            <p:ph type="dt" sz="half" idx="10"/>
          </p:nvPr>
        </p:nvSpPr>
        <p:spPr/>
        <p:txBody>
          <a:bodyPr/>
          <a:lstStyle/>
          <a:p>
            <a:r>
              <a:rPr lang="en-US" smtClean="0"/>
              <a:t>May 13, 2016</a:t>
            </a:r>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4</a:t>
            </a:fld>
            <a:endParaRPr lang="en-US"/>
          </a:p>
        </p:txBody>
      </p:sp>
    </p:spTree>
    <p:extLst>
      <p:ext uri="{BB962C8B-B14F-4D97-AF65-F5344CB8AC3E}">
        <p14:creationId xmlns:p14="http://schemas.microsoft.com/office/powerpoint/2010/main" val="143720171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3" name="Slide Number Placeholder 2"/>
          <p:cNvSpPr>
            <a:spLocks noGrp="1"/>
          </p:cNvSpPr>
          <p:nvPr>
            <p:ph type="sldNum" sz="quarter" idx="12"/>
          </p:nvPr>
        </p:nvSpPr>
        <p:spPr/>
        <p:txBody>
          <a:bodyPr/>
          <a:lstStyle/>
          <a:p>
            <a:fld id="{4B07A886-556D-4426-8DAC-5FE5D18C31A1}" type="slidenum">
              <a:rPr lang="en-US" smtClean="0"/>
              <a:t>5</a:t>
            </a:fld>
            <a:endParaRPr lang="en-US"/>
          </a:p>
        </p:txBody>
      </p:sp>
      <p:sp>
        <p:nvSpPr>
          <p:cNvPr id="4" name="TextBox 3"/>
          <p:cNvSpPr txBox="1"/>
          <p:nvPr/>
        </p:nvSpPr>
        <p:spPr>
          <a:xfrm>
            <a:off x="2200276" y="2028824"/>
            <a:ext cx="4625540" cy="4062651"/>
          </a:xfrm>
          <a:prstGeom prst="rect">
            <a:avLst/>
          </a:prstGeom>
          <a:noFill/>
        </p:spPr>
        <p:txBody>
          <a:bodyPr wrap="square" rtlCol="0">
            <a:spAutoFit/>
          </a:bodyPr>
          <a:lstStyle/>
          <a:p>
            <a:r>
              <a:rPr lang="en-US" sz="4000" dirty="0" smtClean="0"/>
              <a:t>ORCID</a:t>
            </a:r>
            <a:br>
              <a:rPr lang="en-US" sz="4000" dirty="0" smtClean="0"/>
            </a:br>
            <a:r>
              <a:rPr lang="en-US" sz="4000" dirty="0" smtClean="0"/>
              <a:t>academia.edu</a:t>
            </a:r>
          </a:p>
          <a:p>
            <a:r>
              <a:rPr lang="en-US" sz="4000" dirty="0" err="1" smtClean="0"/>
              <a:t>ReachNC</a:t>
            </a:r>
            <a:endParaRPr lang="en-US" sz="4000" dirty="0" smtClean="0"/>
          </a:p>
          <a:p>
            <a:r>
              <a:rPr lang="en-US" sz="4000" dirty="0" err="1" smtClean="0"/>
              <a:t>Researchgate</a:t>
            </a:r>
            <a:endParaRPr lang="en-US" sz="4000" dirty="0" smtClean="0"/>
          </a:p>
          <a:p>
            <a:r>
              <a:rPr lang="en-US" sz="4000" dirty="0" err="1" smtClean="0"/>
              <a:t>Linkedin</a:t>
            </a:r>
            <a:endParaRPr lang="en-US" sz="4000" dirty="0" smtClean="0"/>
          </a:p>
          <a:p>
            <a:endParaRPr lang="en-US" sz="4000" dirty="0" smtClean="0"/>
          </a:p>
          <a:p>
            <a:endParaRPr lang="en-US" dirty="0"/>
          </a:p>
        </p:txBody>
      </p:sp>
    </p:spTree>
    <p:extLst>
      <p:ext uri="{BB962C8B-B14F-4D97-AF65-F5344CB8AC3E}">
        <p14:creationId xmlns:p14="http://schemas.microsoft.com/office/powerpoint/2010/main" val="113922290"/>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6</a:t>
            </a:fld>
            <a:endParaRPr lang="en-US"/>
          </a:p>
        </p:txBody>
      </p:sp>
      <p:sp>
        <p:nvSpPr>
          <p:cNvPr id="5" name="TextBox 4"/>
          <p:cNvSpPr txBox="1"/>
          <p:nvPr/>
        </p:nvSpPr>
        <p:spPr>
          <a:xfrm>
            <a:off x="1104900" y="1752600"/>
            <a:ext cx="10267950" cy="646331"/>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p>
          <a:p>
            <a:endParaRPr lang="en-US" dirty="0"/>
          </a:p>
        </p:txBody>
      </p:sp>
      <p:sp>
        <p:nvSpPr>
          <p:cNvPr id="6" name="TextBox 5"/>
          <p:cNvSpPr txBox="1"/>
          <p:nvPr/>
        </p:nvSpPr>
        <p:spPr>
          <a:xfrm>
            <a:off x="1285875" y="1277532"/>
            <a:ext cx="9115425" cy="5078313"/>
          </a:xfrm>
          <a:prstGeom prst="rect">
            <a:avLst/>
          </a:prstGeom>
          <a:noFill/>
        </p:spPr>
        <p:txBody>
          <a:bodyPr wrap="square" rtlCol="0">
            <a:spAutoFit/>
          </a:bodyPr>
          <a:lstStyle/>
          <a:p>
            <a:pPr marL="285750" indent="-285750">
              <a:buFont typeface="Arial" panose="020B0604020202020204" pitchFamily="34" charset="0"/>
              <a:buChar char="•"/>
            </a:pPr>
            <a:r>
              <a:rPr lang="en-US" sz="3200" dirty="0"/>
              <a:t>Populated with Researchers Interests, activities, accomplishments</a:t>
            </a:r>
          </a:p>
          <a:p>
            <a:pPr marL="742950" lvl="1" indent="-285750">
              <a:buFont typeface="Arial" panose="020B0604020202020204" pitchFamily="34" charset="0"/>
              <a:buChar char="•"/>
            </a:pPr>
            <a:r>
              <a:rPr lang="en-US" sz="3200" dirty="0"/>
              <a:t>Education</a:t>
            </a:r>
          </a:p>
          <a:p>
            <a:pPr marL="742950" lvl="1" indent="-285750">
              <a:buFont typeface="Arial" panose="020B0604020202020204" pitchFamily="34" charset="0"/>
              <a:buChar char="•"/>
            </a:pPr>
            <a:r>
              <a:rPr lang="en-US" sz="3200" dirty="0"/>
              <a:t>Organizations</a:t>
            </a:r>
          </a:p>
          <a:p>
            <a:pPr marL="742950" lvl="1" indent="-285750">
              <a:buFont typeface="Arial" panose="020B0604020202020204" pitchFamily="34" charset="0"/>
              <a:buChar char="•"/>
            </a:pPr>
            <a:r>
              <a:rPr lang="en-US" sz="3200" dirty="0"/>
              <a:t>Affiliations</a:t>
            </a:r>
          </a:p>
          <a:p>
            <a:pPr marL="742950" lvl="1" indent="-285750">
              <a:buFont typeface="Arial" panose="020B0604020202020204" pitchFamily="34" charset="0"/>
              <a:buChar char="•"/>
            </a:pPr>
            <a:r>
              <a:rPr lang="en-US" sz="3200" dirty="0"/>
              <a:t>Contact Information</a:t>
            </a:r>
          </a:p>
          <a:p>
            <a:pPr marL="742950" lvl="1" indent="-285750">
              <a:buFont typeface="Arial" panose="020B0604020202020204" pitchFamily="34" charset="0"/>
              <a:buChar char="•"/>
            </a:pPr>
            <a:r>
              <a:rPr lang="en-US" sz="3200" dirty="0"/>
              <a:t>Identifiers</a:t>
            </a:r>
          </a:p>
          <a:p>
            <a:pPr marL="742950" lvl="1" indent="-285750">
              <a:buFont typeface="Arial" panose="020B0604020202020204" pitchFamily="34" charset="0"/>
              <a:buChar char="•"/>
            </a:pPr>
            <a:r>
              <a:rPr lang="en-US" sz="3200" dirty="0"/>
              <a:t>Controlled headings</a:t>
            </a:r>
          </a:p>
          <a:p>
            <a:pPr marL="742950" lvl="1" indent="-285750">
              <a:buFont typeface="Arial" panose="020B0604020202020204" pitchFamily="34" charset="0"/>
              <a:buChar char="•"/>
            </a:pPr>
            <a:r>
              <a:rPr lang="en-US" sz="3200" dirty="0"/>
              <a:t>Research Mapping</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49252139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4876" y="1619250"/>
            <a:ext cx="9572624" cy="4401205"/>
          </a:xfrm>
          <a:prstGeom prst="rect">
            <a:avLst/>
          </a:prstGeom>
          <a:noFill/>
        </p:spPr>
        <p:txBody>
          <a:bodyPr wrap="square" rtlCol="0">
            <a:spAutoFit/>
          </a:bodyPr>
          <a:lstStyle/>
          <a:p>
            <a:r>
              <a:rPr lang="en-US" sz="4800" dirty="0" smtClean="0"/>
              <a:t>Provides the opportunity to</a:t>
            </a:r>
          </a:p>
          <a:p>
            <a:pPr marL="285750" indent="-285750">
              <a:buFont typeface="Arial" panose="020B0604020202020204" pitchFamily="34" charset="0"/>
              <a:buChar char="•"/>
            </a:pPr>
            <a:r>
              <a:rPr lang="en-US" sz="4800" dirty="0" smtClean="0"/>
              <a:t>Cross reference</a:t>
            </a:r>
          </a:p>
          <a:p>
            <a:pPr marL="285750" indent="-285750">
              <a:buFont typeface="Arial" panose="020B0604020202020204" pitchFamily="34" charset="0"/>
              <a:buChar char="•"/>
            </a:pPr>
            <a:r>
              <a:rPr lang="en-US" sz="4800" dirty="0" smtClean="0"/>
              <a:t>Browse and search by terms</a:t>
            </a:r>
          </a:p>
          <a:p>
            <a:pPr marL="285750" indent="-285750">
              <a:buFont typeface="Arial" panose="020B0604020202020204" pitchFamily="34" charset="0"/>
              <a:buChar char="•"/>
            </a:pPr>
            <a:r>
              <a:rPr lang="en-US" sz="4800" dirty="0" smtClean="0"/>
              <a:t>Discover</a:t>
            </a:r>
          </a:p>
          <a:p>
            <a:pPr marL="285750" indent="-285750">
              <a:buFont typeface="Arial" panose="020B0604020202020204" pitchFamily="34" charset="0"/>
              <a:buChar char="•"/>
            </a:pPr>
            <a:r>
              <a:rPr lang="en-US" sz="4800" dirty="0" smtClean="0"/>
              <a:t>Collaborate</a:t>
            </a:r>
          </a:p>
          <a:p>
            <a:pPr marL="285750" indent="-285750">
              <a:buFont typeface="Arial" panose="020B0604020202020204" pitchFamily="34" charset="0"/>
              <a:buChar char="•"/>
            </a:pPr>
            <a:endParaRPr lang="en-US" sz="2000" dirty="0" smtClean="0"/>
          </a:p>
          <a:p>
            <a:endParaRPr lang="en-US" sz="2000" dirty="0" smtClean="0"/>
          </a:p>
        </p:txBody>
      </p:sp>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7</a:t>
            </a:fld>
            <a:endParaRPr lang="en-US"/>
          </a:p>
        </p:txBody>
      </p:sp>
    </p:spTree>
    <p:extLst>
      <p:ext uri="{BB962C8B-B14F-4D97-AF65-F5344CB8AC3E}">
        <p14:creationId xmlns:p14="http://schemas.microsoft.com/office/powerpoint/2010/main" val="137107021"/>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099" y="482273"/>
            <a:ext cx="10363201" cy="5947102"/>
          </a:xfrm>
          <a:prstGeom prst="rect">
            <a:avLst/>
          </a:prstGeom>
        </p:spPr>
      </p:pic>
      <p:sp>
        <p:nvSpPr>
          <p:cNvPr id="3" name="Date Placeholder 2"/>
          <p:cNvSpPr>
            <a:spLocks noGrp="1"/>
          </p:cNvSpPr>
          <p:nvPr>
            <p:ph type="dt" sz="half" idx="10"/>
          </p:nvPr>
        </p:nvSpPr>
        <p:spPr/>
        <p:txBody>
          <a:bodyPr/>
          <a:lstStyle/>
          <a:p>
            <a:r>
              <a:rPr lang="en-US" smtClean="0"/>
              <a:t>May 13, 2016</a:t>
            </a:r>
            <a:endParaRPr lang="en-US"/>
          </a:p>
        </p:txBody>
      </p:sp>
      <p:sp>
        <p:nvSpPr>
          <p:cNvPr id="4" name="Slide Number Placeholder 3"/>
          <p:cNvSpPr>
            <a:spLocks noGrp="1"/>
          </p:cNvSpPr>
          <p:nvPr>
            <p:ph type="sldNum" sz="quarter" idx="12"/>
          </p:nvPr>
        </p:nvSpPr>
        <p:spPr/>
        <p:txBody>
          <a:bodyPr/>
          <a:lstStyle/>
          <a:p>
            <a:fld id="{4B07A886-556D-4426-8DAC-5FE5D18C31A1}" type="slidenum">
              <a:rPr lang="en-US" smtClean="0"/>
              <a:t>8</a:t>
            </a:fld>
            <a:endParaRPr lang="en-US"/>
          </a:p>
        </p:txBody>
      </p:sp>
    </p:spTree>
    <p:extLst>
      <p:ext uri="{BB962C8B-B14F-4D97-AF65-F5344CB8AC3E}">
        <p14:creationId xmlns:p14="http://schemas.microsoft.com/office/powerpoint/2010/main" val="3236782502"/>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4549" y="345649"/>
            <a:ext cx="7659961" cy="6236126"/>
          </a:xfrm>
          <a:prstGeom prst="rect">
            <a:avLst/>
          </a:prstGeom>
        </p:spPr>
      </p:pic>
      <p:sp>
        <p:nvSpPr>
          <p:cNvPr id="4" name="Date Placeholder 3"/>
          <p:cNvSpPr>
            <a:spLocks noGrp="1"/>
          </p:cNvSpPr>
          <p:nvPr>
            <p:ph type="dt" sz="half" idx="10"/>
          </p:nvPr>
        </p:nvSpPr>
        <p:spPr/>
        <p:txBody>
          <a:bodyPr/>
          <a:lstStyle/>
          <a:p>
            <a:r>
              <a:rPr lang="en-US" smtClean="0"/>
              <a:t>May 13, 2016</a:t>
            </a:r>
            <a:endParaRPr lang="en-US"/>
          </a:p>
        </p:txBody>
      </p:sp>
      <p:sp>
        <p:nvSpPr>
          <p:cNvPr id="5" name="Slide Number Placeholder 4"/>
          <p:cNvSpPr>
            <a:spLocks noGrp="1"/>
          </p:cNvSpPr>
          <p:nvPr>
            <p:ph type="sldNum" sz="quarter" idx="12"/>
          </p:nvPr>
        </p:nvSpPr>
        <p:spPr/>
        <p:txBody>
          <a:bodyPr/>
          <a:lstStyle/>
          <a:p>
            <a:fld id="{4B07A886-556D-4426-8DAC-5FE5D18C31A1}" type="slidenum">
              <a:rPr lang="en-US" smtClean="0"/>
              <a:t>9</a:t>
            </a:fld>
            <a:endParaRPr lang="en-US"/>
          </a:p>
        </p:txBody>
      </p:sp>
    </p:spTree>
    <p:extLst>
      <p:ext uri="{BB962C8B-B14F-4D97-AF65-F5344CB8AC3E}">
        <p14:creationId xmlns:p14="http://schemas.microsoft.com/office/powerpoint/2010/main" val="3188772512"/>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TM04033937[[fn=Vapor Trail]]</Template>
  <TotalTime>1414</TotalTime>
  <Words>583</Words>
  <Application>Microsoft Office PowerPoint</Application>
  <PresentationFormat>Widescreen</PresentationFormat>
  <Paragraphs>154</Paragraphs>
  <Slides>23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Century Gothic</vt:lpstr>
      <vt:lpstr>Vapor Trail</vt:lpstr>
      <vt:lpstr>Vivo: Discovery, Management and Connecting Researchers  </vt:lpstr>
      <vt:lpstr>Vivo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Benefits of using Vivo</vt:lpstr>
      <vt:lpstr>Benefits of Using VIVO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Vivo: Discovery, Management and Connecting Researchers</dc:title>
  <dc:creator>Seibert-Racine, Heather</dc:creator>
  <cp:lastModifiedBy>Seibert-Racine, Heather</cp:lastModifiedBy>
  <cp:revision>28</cp:revision>
  <dcterms:created xsi:type="dcterms:W3CDTF">2016-05-11T18:25:11Z</dcterms:created>
  <dcterms:modified xsi:type="dcterms:W3CDTF">2016-05-19T16:19:24Z</dcterms:modified>
</cp:coreProperties>
</file>