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31" r:id="rId3"/>
    <p:sldId id="332" r:id="rId4"/>
    <p:sldId id="333" r:id="rId5"/>
    <p:sldId id="334" r:id="rId6"/>
    <p:sldId id="336" r:id="rId7"/>
    <p:sldId id="337" r:id="rId8"/>
    <p:sldId id="338" r:id="rId9"/>
    <p:sldId id="308" r:id="rId10"/>
    <p:sldId id="339" r:id="rId11"/>
    <p:sldId id="343" r:id="rId12"/>
    <p:sldId id="340" r:id="rId13"/>
    <p:sldId id="327" r:id="rId14"/>
    <p:sldId id="342" r:id="rId15"/>
    <p:sldId id="341" r:id="rId16"/>
    <p:sldId id="309" r:id="rId17"/>
    <p:sldId id="326" r:id="rId18"/>
    <p:sldId id="324" r:id="rId19"/>
    <p:sldId id="325" r:id="rId20"/>
    <p:sldId id="323" r:id="rId21"/>
    <p:sldId id="328" r:id="rId22"/>
    <p:sldId id="329" r:id="rId23"/>
    <p:sldId id="318" r:id="rId24"/>
  </p:sldIdLst>
  <p:sldSz cx="9144000" cy="6858000" type="screen4x3"/>
  <p:notesSz cx="7010400" cy="9296400"/>
  <p:embeddedFontLs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Verdana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99FF"/>
    <a:srgbClr val="FF3300"/>
    <a:srgbClr val="C0C0C0"/>
    <a:srgbClr val="000066"/>
    <a:srgbClr val="6666FF"/>
    <a:srgbClr val="3333FF"/>
    <a:srgbClr val="EAEAEA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943" autoAdjust="0"/>
    <p:restoredTop sz="91492" autoAdjust="0"/>
  </p:normalViewPr>
  <p:slideViewPr>
    <p:cSldViewPr>
      <p:cViewPr>
        <p:scale>
          <a:sx n="66" d="100"/>
          <a:sy n="66" d="100"/>
        </p:scale>
        <p:origin x="-1014" y="-204"/>
      </p:cViewPr>
      <p:guideLst>
        <p:guide orient="horz" pos="720"/>
        <p:guide pos="53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562" y="-10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52B794-A3F5-42B6-826A-4338C4ABF415}" type="doc">
      <dgm:prSet loTypeId="urn:microsoft.com/office/officeart/2005/8/layout/pyramid3" loCatId="pyramid" qsTypeId="urn:microsoft.com/office/officeart/2005/8/quickstyle/3d7" qsCatId="3D" csTypeId="urn:microsoft.com/office/officeart/2005/8/colors/accent1_2" csCatId="accent1" phldr="1"/>
      <dgm:spPr/>
    </dgm:pt>
    <dgm:pt modelId="{1C090489-7E00-417B-A548-3B411B3D7539}">
      <dgm:prSet phldrT="[Text]" custT="1"/>
      <dgm:spPr>
        <a:solidFill>
          <a:srgbClr val="FF0000"/>
        </a:solidFill>
      </dgm:spPr>
      <dgm:t>
        <a:bodyPr lIns="0" rIns="0"/>
        <a:lstStyle/>
        <a:p>
          <a:pPr>
            <a:lnSpc>
              <a:spcPct val="100000"/>
            </a:lnSpc>
          </a:pPr>
          <a:r>
            <a:rPr lang="en-US" sz="2000" b="1" spc="-50" baseline="0" dirty="0">
              <a:solidFill>
                <a:sysClr val="windowText" lastClr="000000"/>
              </a:solidFill>
              <a:latin typeface="+mn-lt"/>
            </a:rPr>
            <a:t>NHC Advisory/ NWS Local Statements</a:t>
          </a:r>
        </a:p>
        <a:p>
          <a:pPr>
            <a:lnSpc>
              <a:spcPct val="100000"/>
            </a:lnSpc>
          </a:pPr>
          <a:r>
            <a:rPr lang="en-US" sz="2000" i="0" spc="-50" baseline="0" dirty="0" smtClean="0">
              <a:solidFill>
                <a:sysClr val="windowText" lastClr="000000"/>
              </a:solidFill>
              <a:latin typeface="+mn-lt"/>
            </a:rPr>
            <a:t>Probabilistic </a:t>
          </a:r>
          <a:r>
            <a:rPr lang="en-US" sz="2000" i="0" spc="-50" baseline="0" dirty="0">
              <a:solidFill>
                <a:sysClr val="windowText" lastClr="000000"/>
              </a:solidFill>
              <a:latin typeface="+mn-lt"/>
            </a:rPr>
            <a:t>Storm Surge</a:t>
          </a:r>
        </a:p>
        <a:p>
          <a:pPr>
            <a:lnSpc>
              <a:spcPct val="100000"/>
            </a:lnSpc>
          </a:pPr>
          <a:r>
            <a:rPr lang="en-US" sz="2000" i="0" spc="-50" baseline="0" dirty="0">
              <a:solidFill>
                <a:sysClr val="windowText" lastClr="000000"/>
              </a:solidFill>
              <a:latin typeface="+mn-lt"/>
            </a:rPr>
            <a:t>*MEOWs</a:t>
          </a:r>
        </a:p>
      </dgm:t>
    </dgm:pt>
    <dgm:pt modelId="{821EF7C0-6F33-4D60-BA8B-32845B0F3C10}" type="parTrans" cxnId="{37E2AFD2-DF62-4C25-9735-E556DADFC4C2}">
      <dgm:prSet/>
      <dgm:spPr/>
      <dgm:t>
        <a:bodyPr/>
        <a:lstStyle/>
        <a:p>
          <a:endParaRPr lang="en-US"/>
        </a:p>
      </dgm:t>
    </dgm:pt>
    <dgm:pt modelId="{39C91DB2-5138-4C8F-9481-8619EC87DB13}" type="sibTrans" cxnId="{37E2AFD2-DF62-4C25-9735-E556DADFC4C2}">
      <dgm:prSet/>
      <dgm:spPr/>
      <dgm:t>
        <a:bodyPr/>
        <a:lstStyle/>
        <a:p>
          <a:endParaRPr lang="en-US"/>
        </a:p>
      </dgm:t>
    </dgm:pt>
    <dgm:pt modelId="{CC271B3D-F83E-48A3-89F0-16C927694A37}">
      <dgm:prSet phldrT="[Text]" custT="1"/>
      <dgm:spPr>
        <a:solidFill>
          <a:srgbClr val="FFC000"/>
        </a:solidFill>
      </dgm:spPr>
      <dgm:t>
        <a:bodyPr lIns="0" rIns="0"/>
        <a:lstStyle/>
        <a:p>
          <a:r>
            <a:rPr lang="en-US" sz="2400" b="1" dirty="0">
              <a:solidFill>
                <a:sysClr val="windowText" lastClr="000000"/>
              </a:solidFill>
            </a:rPr>
            <a:t>*MEOWs</a:t>
          </a:r>
        </a:p>
        <a:p>
          <a:r>
            <a:rPr lang="en-US" sz="2400" dirty="0">
              <a:solidFill>
                <a:sysClr val="windowText" lastClr="000000"/>
              </a:solidFill>
            </a:rPr>
            <a:t>*MOMs</a:t>
          </a:r>
        </a:p>
      </dgm:t>
    </dgm:pt>
    <dgm:pt modelId="{351D4CBC-128E-4590-A242-8AEFF492DFC8}" type="parTrans" cxnId="{8AA22405-ED73-46DD-AB8D-A8DFEC1504DF}">
      <dgm:prSet/>
      <dgm:spPr/>
      <dgm:t>
        <a:bodyPr/>
        <a:lstStyle/>
        <a:p>
          <a:endParaRPr lang="en-US"/>
        </a:p>
      </dgm:t>
    </dgm:pt>
    <dgm:pt modelId="{31966E9F-AF9D-4C76-9440-1A1A4E8890FE}" type="sibTrans" cxnId="{8AA22405-ED73-46DD-AB8D-A8DFEC1504DF}">
      <dgm:prSet/>
      <dgm:spPr/>
      <dgm:t>
        <a:bodyPr/>
        <a:lstStyle/>
        <a:p>
          <a:endParaRPr lang="en-US"/>
        </a:p>
      </dgm:t>
    </dgm:pt>
    <dgm:pt modelId="{02AEB34C-85DC-4CC5-8F2D-D4630F085343}">
      <dgm:prSet phldrT="[Text]" custT="1"/>
      <dgm:spPr>
        <a:solidFill>
          <a:srgbClr val="92D050"/>
        </a:solidFill>
      </dgm:spPr>
      <dgm:t>
        <a:bodyPr lIns="0" rIns="0" anchor="t" anchorCtr="0"/>
        <a:lstStyle/>
        <a:p>
          <a:endParaRPr lang="en-US" sz="2400" b="1" dirty="0">
            <a:solidFill>
              <a:sysClr val="windowText" lastClr="000000"/>
            </a:solidFill>
          </a:endParaRPr>
        </a:p>
        <a:p>
          <a:r>
            <a:rPr lang="en-US" sz="2400" b="1" dirty="0">
              <a:solidFill>
                <a:sysClr val="windowText" lastClr="000000"/>
              </a:solidFill>
            </a:rPr>
            <a:t>*MOMs</a:t>
          </a:r>
        </a:p>
      </dgm:t>
    </dgm:pt>
    <dgm:pt modelId="{8C2BD321-A7DC-4D8F-A11F-8623563FAB6B}" type="parTrans" cxnId="{2F457833-5E30-4798-8BD3-81F5F9DE36FF}">
      <dgm:prSet/>
      <dgm:spPr/>
      <dgm:t>
        <a:bodyPr/>
        <a:lstStyle/>
        <a:p>
          <a:endParaRPr lang="en-US"/>
        </a:p>
      </dgm:t>
    </dgm:pt>
    <dgm:pt modelId="{962AB42D-188D-494D-88D8-79C5134AAFB3}" type="sibTrans" cxnId="{2F457833-5E30-4798-8BD3-81F5F9DE36FF}">
      <dgm:prSet/>
      <dgm:spPr/>
      <dgm:t>
        <a:bodyPr/>
        <a:lstStyle/>
        <a:p>
          <a:endParaRPr lang="en-US"/>
        </a:p>
      </dgm:t>
    </dgm:pt>
    <dgm:pt modelId="{C3F38325-AC59-48EC-BA07-84F21C2BBA01}" type="pres">
      <dgm:prSet presAssocID="{1E52B794-A3F5-42B6-826A-4338C4ABF415}" presName="Name0" presStyleCnt="0">
        <dgm:presLayoutVars>
          <dgm:dir/>
          <dgm:animLvl val="lvl"/>
          <dgm:resizeHandles val="exact"/>
        </dgm:presLayoutVars>
      </dgm:prSet>
      <dgm:spPr/>
    </dgm:pt>
    <dgm:pt modelId="{4D69A31E-EA57-4CD8-8FC0-EE60E17DD057}" type="pres">
      <dgm:prSet presAssocID="{1C090489-7E00-417B-A548-3B411B3D7539}" presName="Name8" presStyleCnt="0"/>
      <dgm:spPr/>
    </dgm:pt>
    <dgm:pt modelId="{5AA91C8D-7060-436C-B205-C68303595AEB}" type="pres">
      <dgm:prSet presAssocID="{1C090489-7E00-417B-A548-3B411B3D7539}" presName="level" presStyleLbl="node1" presStyleIdx="0" presStyleCnt="3" custLinFactNeighborX="98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1A19D4-3A16-40E2-A988-1F31FD9A65C9}" type="pres">
      <dgm:prSet presAssocID="{1C090489-7E00-417B-A548-3B411B3D753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5C75C5-6786-43CF-9951-70EB87F19C77}" type="pres">
      <dgm:prSet presAssocID="{CC271B3D-F83E-48A3-89F0-16C927694A37}" presName="Name8" presStyleCnt="0"/>
      <dgm:spPr/>
    </dgm:pt>
    <dgm:pt modelId="{678D863D-B575-4357-B560-02442F2D7628}" type="pres">
      <dgm:prSet presAssocID="{CC271B3D-F83E-48A3-89F0-16C927694A37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407D3A-205A-4BD0-A66D-4B5D0FB587B1}" type="pres">
      <dgm:prSet presAssocID="{CC271B3D-F83E-48A3-89F0-16C927694A3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A86970-90D3-44FF-962D-B0D1D6C3B86C}" type="pres">
      <dgm:prSet presAssocID="{02AEB34C-85DC-4CC5-8F2D-D4630F085343}" presName="Name8" presStyleCnt="0"/>
      <dgm:spPr/>
    </dgm:pt>
    <dgm:pt modelId="{F9DF9EC4-0EE9-4D29-A214-F8804DAAEA07}" type="pres">
      <dgm:prSet presAssocID="{02AEB34C-85DC-4CC5-8F2D-D4630F085343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B5A20C-5E09-4F45-A807-7A1CA3B29430}" type="pres">
      <dgm:prSet presAssocID="{02AEB34C-85DC-4CC5-8F2D-D4630F08534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457833-5E30-4798-8BD3-81F5F9DE36FF}" srcId="{1E52B794-A3F5-42B6-826A-4338C4ABF415}" destId="{02AEB34C-85DC-4CC5-8F2D-D4630F085343}" srcOrd="2" destOrd="0" parTransId="{8C2BD321-A7DC-4D8F-A11F-8623563FAB6B}" sibTransId="{962AB42D-188D-494D-88D8-79C5134AAFB3}"/>
    <dgm:cxn modelId="{E4890B64-63D0-4041-8052-7E477FD182AA}" type="presOf" srcId="{1E52B794-A3F5-42B6-826A-4338C4ABF415}" destId="{C3F38325-AC59-48EC-BA07-84F21C2BBA01}" srcOrd="0" destOrd="0" presId="urn:microsoft.com/office/officeart/2005/8/layout/pyramid3"/>
    <dgm:cxn modelId="{C77B2AF9-CC30-4859-BF8D-019AB252CF7C}" type="presOf" srcId="{02AEB34C-85DC-4CC5-8F2D-D4630F085343}" destId="{F9DF9EC4-0EE9-4D29-A214-F8804DAAEA07}" srcOrd="0" destOrd="0" presId="urn:microsoft.com/office/officeart/2005/8/layout/pyramid3"/>
    <dgm:cxn modelId="{75CF939A-20C9-4B20-9D3F-9B71B5388B68}" type="presOf" srcId="{1C090489-7E00-417B-A548-3B411B3D7539}" destId="{5AA91C8D-7060-436C-B205-C68303595AEB}" srcOrd="0" destOrd="0" presId="urn:microsoft.com/office/officeart/2005/8/layout/pyramid3"/>
    <dgm:cxn modelId="{7C4F8BDD-E599-4B62-8968-EF463B88AE31}" type="presOf" srcId="{02AEB34C-85DC-4CC5-8F2D-D4630F085343}" destId="{D5B5A20C-5E09-4F45-A807-7A1CA3B29430}" srcOrd="1" destOrd="0" presId="urn:microsoft.com/office/officeart/2005/8/layout/pyramid3"/>
    <dgm:cxn modelId="{8AA22405-ED73-46DD-AB8D-A8DFEC1504DF}" srcId="{1E52B794-A3F5-42B6-826A-4338C4ABF415}" destId="{CC271B3D-F83E-48A3-89F0-16C927694A37}" srcOrd="1" destOrd="0" parTransId="{351D4CBC-128E-4590-A242-8AEFF492DFC8}" sibTransId="{31966E9F-AF9D-4C76-9440-1A1A4E8890FE}"/>
    <dgm:cxn modelId="{72BAA700-056B-428A-ADC6-97639A0BDE00}" type="presOf" srcId="{CC271B3D-F83E-48A3-89F0-16C927694A37}" destId="{678D863D-B575-4357-B560-02442F2D7628}" srcOrd="0" destOrd="0" presId="urn:microsoft.com/office/officeart/2005/8/layout/pyramid3"/>
    <dgm:cxn modelId="{9B7971B0-51E0-4801-97B6-514A0ECFFEE3}" type="presOf" srcId="{CC271B3D-F83E-48A3-89F0-16C927694A37}" destId="{66407D3A-205A-4BD0-A66D-4B5D0FB587B1}" srcOrd="1" destOrd="0" presId="urn:microsoft.com/office/officeart/2005/8/layout/pyramid3"/>
    <dgm:cxn modelId="{37E2AFD2-DF62-4C25-9735-E556DADFC4C2}" srcId="{1E52B794-A3F5-42B6-826A-4338C4ABF415}" destId="{1C090489-7E00-417B-A548-3B411B3D7539}" srcOrd="0" destOrd="0" parTransId="{821EF7C0-6F33-4D60-BA8B-32845B0F3C10}" sibTransId="{39C91DB2-5138-4C8F-9481-8619EC87DB13}"/>
    <dgm:cxn modelId="{BBA95D60-7E09-45A0-8BD1-89DEC21297B6}" type="presOf" srcId="{1C090489-7E00-417B-A548-3B411B3D7539}" destId="{211A19D4-3A16-40E2-A988-1F31FD9A65C9}" srcOrd="1" destOrd="0" presId="urn:microsoft.com/office/officeart/2005/8/layout/pyramid3"/>
    <dgm:cxn modelId="{B023FC03-829B-4019-A8A8-C8523CFE4953}" type="presParOf" srcId="{C3F38325-AC59-48EC-BA07-84F21C2BBA01}" destId="{4D69A31E-EA57-4CD8-8FC0-EE60E17DD057}" srcOrd="0" destOrd="0" presId="urn:microsoft.com/office/officeart/2005/8/layout/pyramid3"/>
    <dgm:cxn modelId="{E54D851F-0905-43FC-B8F1-961B32A3D9DB}" type="presParOf" srcId="{4D69A31E-EA57-4CD8-8FC0-EE60E17DD057}" destId="{5AA91C8D-7060-436C-B205-C68303595AEB}" srcOrd="0" destOrd="0" presId="urn:microsoft.com/office/officeart/2005/8/layout/pyramid3"/>
    <dgm:cxn modelId="{E3C64987-0D6D-47E4-AEC8-096B7839663D}" type="presParOf" srcId="{4D69A31E-EA57-4CD8-8FC0-EE60E17DD057}" destId="{211A19D4-3A16-40E2-A988-1F31FD9A65C9}" srcOrd="1" destOrd="0" presId="urn:microsoft.com/office/officeart/2005/8/layout/pyramid3"/>
    <dgm:cxn modelId="{A6B5FD32-B03C-4DA1-AE49-6598A3958E97}" type="presParOf" srcId="{C3F38325-AC59-48EC-BA07-84F21C2BBA01}" destId="{AA5C75C5-6786-43CF-9951-70EB87F19C77}" srcOrd="1" destOrd="0" presId="urn:microsoft.com/office/officeart/2005/8/layout/pyramid3"/>
    <dgm:cxn modelId="{933E59C7-3005-4AC5-975A-EAF92DFD39D3}" type="presParOf" srcId="{AA5C75C5-6786-43CF-9951-70EB87F19C77}" destId="{678D863D-B575-4357-B560-02442F2D7628}" srcOrd="0" destOrd="0" presId="urn:microsoft.com/office/officeart/2005/8/layout/pyramid3"/>
    <dgm:cxn modelId="{989C0B7D-379A-41F2-81FC-5A9D983CAF1B}" type="presParOf" srcId="{AA5C75C5-6786-43CF-9951-70EB87F19C77}" destId="{66407D3A-205A-4BD0-A66D-4B5D0FB587B1}" srcOrd="1" destOrd="0" presId="urn:microsoft.com/office/officeart/2005/8/layout/pyramid3"/>
    <dgm:cxn modelId="{2FFE853B-193F-4741-9442-3EEBB46AD8F5}" type="presParOf" srcId="{C3F38325-AC59-48EC-BA07-84F21C2BBA01}" destId="{BAA86970-90D3-44FF-962D-B0D1D6C3B86C}" srcOrd="2" destOrd="0" presId="urn:microsoft.com/office/officeart/2005/8/layout/pyramid3"/>
    <dgm:cxn modelId="{08D2B6EE-5911-4426-ACDF-61DEF516864F}" type="presParOf" srcId="{BAA86970-90D3-44FF-962D-B0D1D6C3B86C}" destId="{F9DF9EC4-0EE9-4D29-A214-F8804DAAEA07}" srcOrd="0" destOrd="0" presId="urn:microsoft.com/office/officeart/2005/8/layout/pyramid3"/>
    <dgm:cxn modelId="{9FD356B3-6750-43AC-8CD0-F458F4CBA94E}" type="presParOf" srcId="{BAA86970-90D3-44FF-962D-B0D1D6C3B86C}" destId="{D5B5A20C-5E09-4F45-A807-7A1CA3B29430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A91C8D-7060-436C-B205-C68303595AEB}">
      <dsp:nvSpPr>
        <dsp:cNvPr id="0" name=""/>
        <dsp:cNvSpPr/>
      </dsp:nvSpPr>
      <dsp:spPr>
        <a:xfrm rot="10800000">
          <a:off x="0" y="0"/>
          <a:ext cx="5943600" cy="1701800"/>
        </a:xfrm>
        <a:prstGeom prst="trapezoid">
          <a:avLst>
            <a:gd name="adj" fmla="val 58209"/>
          </a:avLst>
        </a:prstGeom>
        <a:solidFill>
          <a:srgbClr val="FF0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25400" rIns="0" bIns="254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pc="-50" baseline="0" dirty="0">
              <a:solidFill>
                <a:sysClr val="windowText" lastClr="000000"/>
              </a:solidFill>
              <a:latin typeface="+mn-lt"/>
            </a:rPr>
            <a:t>NHC Advisory/ NWS Local Statements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i="0" kern="1200" spc="-50" baseline="0" dirty="0" smtClean="0">
              <a:solidFill>
                <a:sysClr val="windowText" lastClr="000000"/>
              </a:solidFill>
              <a:latin typeface="+mn-lt"/>
            </a:rPr>
            <a:t>Probabilistic </a:t>
          </a:r>
          <a:r>
            <a:rPr lang="en-US" sz="2000" i="0" kern="1200" spc="-50" baseline="0" dirty="0">
              <a:solidFill>
                <a:sysClr val="windowText" lastClr="000000"/>
              </a:solidFill>
              <a:latin typeface="+mn-lt"/>
            </a:rPr>
            <a:t>Storm Surge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i="0" kern="1200" spc="-50" baseline="0" dirty="0">
              <a:solidFill>
                <a:sysClr val="windowText" lastClr="000000"/>
              </a:solidFill>
              <a:latin typeface="+mn-lt"/>
            </a:rPr>
            <a:t>*MEOWs</a:t>
          </a:r>
        </a:p>
      </dsp:txBody>
      <dsp:txXfrm>
        <a:off x="1040129" y="0"/>
        <a:ext cx="3863340" cy="1701800"/>
      </dsp:txXfrm>
    </dsp:sp>
    <dsp:sp modelId="{678D863D-B575-4357-B560-02442F2D7628}">
      <dsp:nvSpPr>
        <dsp:cNvPr id="0" name=""/>
        <dsp:cNvSpPr/>
      </dsp:nvSpPr>
      <dsp:spPr>
        <a:xfrm rot="10800000">
          <a:off x="990599" y="1701800"/>
          <a:ext cx="3962400" cy="1701800"/>
        </a:xfrm>
        <a:prstGeom prst="trapezoid">
          <a:avLst>
            <a:gd name="adj" fmla="val 58209"/>
          </a:avLst>
        </a:prstGeom>
        <a:solidFill>
          <a:srgbClr val="FFC0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30480" rIns="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ysClr val="windowText" lastClr="000000"/>
              </a:solidFill>
            </a:rPr>
            <a:t>*MEOWs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>
              <a:solidFill>
                <a:sysClr val="windowText" lastClr="000000"/>
              </a:solidFill>
            </a:rPr>
            <a:t>*MOMs</a:t>
          </a:r>
        </a:p>
      </dsp:txBody>
      <dsp:txXfrm>
        <a:off x="1684019" y="1701800"/>
        <a:ext cx="2575560" cy="1701800"/>
      </dsp:txXfrm>
    </dsp:sp>
    <dsp:sp modelId="{F9DF9EC4-0EE9-4D29-A214-F8804DAAEA07}">
      <dsp:nvSpPr>
        <dsp:cNvPr id="0" name=""/>
        <dsp:cNvSpPr/>
      </dsp:nvSpPr>
      <dsp:spPr>
        <a:xfrm rot="10800000">
          <a:off x="1981200" y="3403599"/>
          <a:ext cx="1981200" cy="1701800"/>
        </a:xfrm>
        <a:prstGeom prst="trapezoid">
          <a:avLst>
            <a:gd name="adj" fmla="val 58209"/>
          </a:avLst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30480" rIns="0" bIns="3048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 dirty="0">
            <a:solidFill>
              <a:sysClr val="windowText" lastClr="00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>
              <a:solidFill>
                <a:sysClr val="windowText" lastClr="000000"/>
              </a:solidFill>
            </a:rPr>
            <a:t>*MOMs</a:t>
          </a:r>
        </a:p>
      </dsp:txBody>
      <dsp:txXfrm>
        <a:off x="1981200" y="3403599"/>
        <a:ext cx="1981200" cy="1701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A914917-8334-44DD-815F-AD34089BB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9690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4838"/>
            <a:ext cx="56070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3" tIns="46587" rIns="93173" bIns="4658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fld id="{41087D2E-D342-4B05-9C2F-89CE69C41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9572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7D3DE4-608C-4927-A702-C36692C8B52B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40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0"/>
            <a:ext cx="6248400" cy="2057400"/>
          </a:xfrm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lIns="274320" rIns="91440"/>
          <a:lstStyle>
            <a:lvl1pPr algn="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029200"/>
            <a:ext cx="6400800" cy="1828800"/>
          </a:xfrm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lIns="182880"/>
          <a:lstStyle>
            <a:lvl1pPr algn="r">
              <a:lnSpc>
                <a:spcPct val="110000"/>
              </a:lnSpc>
              <a:spcBef>
                <a:spcPct val="0"/>
              </a:spcBef>
              <a:spcAft>
                <a:spcPct val="25000"/>
              </a:spcAft>
              <a:defRPr sz="1600">
                <a:solidFill>
                  <a:schemeClr val="bg1"/>
                </a:solidFill>
                <a:latin typeface="TradeGothicBoldCondTwenty" pitchFamily="2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 lIns="91440" tIns="45720" rIns="91440" bIns="45720" anchor="t"/>
          <a:lstStyle>
            <a:lvl1pPr algn="ctr"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6009B1A-E8EA-4DDE-AFDD-DD19231828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23324-8048-4630-B8EA-45BE59A4C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EDD65-940B-45F2-91AC-E17619498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172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14819-6605-4406-A91B-BD3F9BCDC3E9}" type="datetime1">
              <a:rPr lang="en-US"/>
              <a:pPr>
                <a:defRPr/>
              </a:pPr>
              <a:t>5/15/2011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96EF5-C149-4A3F-B2C5-2766563541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95C3B-CAFC-4932-89B3-37BA8E26E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DC068-31BD-45B6-9354-244DC5D49C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524000"/>
            <a:ext cx="43434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40151-1A25-46F6-BBE7-31AF53C76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CC506-AF48-4C1E-BDB5-4F7FC213F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198CD-8427-48F1-9EE5-6B0E6360F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D5085-16DA-4D55-AD75-0913FA4D4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F24DB-2FF8-499A-B9D4-7EA515748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C72A1-1C99-44CF-9EC9-3F16C6AEF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E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696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45720" rIns="18288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83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6400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The Nation's Hurricane Progress: An Interagency Success Story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294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radeGothicBold" pitchFamily="2" charset="0"/>
              </a:defRPr>
            </a:lvl1pPr>
          </a:lstStyle>
          <a:p>
            <a:pPr>
              <a:defRPr/>
            </a:pPr>
            <a:fld id="{F94AFF4E-CEC2-4DEB-93D5-E2A90DD3D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7" descr="Dept of Commerce Seal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85738" y="6630988"/>
            <a:ext cx="2286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NOAA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6294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imes New Roman" pitchFamily="18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imes New Roman" pitchFamily="18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imes New Roman" pitchFamily="18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imes New Roman" pitchFamily="18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imes New Roman" pitchFamily="18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imes New Roman" pitchFamily="18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imes New Roman" pitchFamily="18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5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75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285750" algn="l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Font typeface="Weather" pitchFamily="2" charset="2"/>
        <a:buChar char="v"/>
        <a:defRPr sz="2400">
          <a:solidFill>
            <a:schemeClr val="tx1"/>
          </a:solidFill>
          <a:latin typeface="+mn-lt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rgbClr val="3333FF"/>
        </a:buClr>
        <a:buSzPct val="95000"/>
        <a:buFont typeface="Weather" pitchFamily="2" charset="2"/>
        <a:buChar char="v"/>
        <a:defRPr sz="2000">
          <a:solidFill>
            <a:schemeClr val="tx1"/>
          </a:solidFill>
          <a:latin typeface="+mn-lt"/>
        </a:defRPr>
      </a:lvl3pPr>
      <a:lvl4pPr marL="13716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radeGothicCondEighteen" pitchFamily="2" charset="0"/>
        </a:defRPr>
      </a:lvl4pPr>
      <a:lvl5pPr marL="1828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radeGothicCondEighteen" pitchFamily="2" charset="0"/>
        </a:defRPr>
      </a:lvl5pPr>
      <a:lvl6pPr marL="2286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</a:defRPr>
      </a:lvl6pPr>
      <a:lvl7pPr marL="2743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</a:defRPr>
      </a:lvl7pPr>
      <a:lvl8pPr marL="3200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</a:defRPr>
      </a:lvl8pPr>
      <a:lvl9pPr marL="3657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TradeGothicCondEighteen" pitchFamily="2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3581400" y="228600"/>
            <a:ext cx="5486400" cy="2057400"/>
          </a:xfrm>
        </p:spPr>
        <p:txBody>
          <a:bodyPr/>
          <a:lstStyle/>
          <a:p>
            <a:pPr eaLnBrk="1" hangingPunct="1">
              <a:defRPr/>
            </a:pPr>
            <a:r>
              <a:rPr lang="en-US" sz="4600" dirty="0" smtClean="0">
                <a:solidFill>
                  <a:srgbClr val="FFFF00"/>
                </a:solidFill>
              </a:rPr>
              <a:t>Hurricane Earl: A Case Study for the NHC Storm Surge Toolbox</a:t>
            </a:r>
            <a:endParaRPr lang="en-US" sz="4600" dirty="0" smtClean="0">
              <a:solidFill>
                <a:srgbClr val="FFFF00"/>
              </a:solidFill>
            </a:endParaRPr>
          </a:p>
        </p:txBody>
      </p:sp>
      <p:sp>
        <p:nvSpPr>
          <p:cNvPr id="2518" name="Text Box 470"/>
          <p:cNvSpPr txBox="1">
            <a:spLocks noChangeArrowheads="1"/>
          </p:cNvSpPr>
          <p:nvPr/>
        </p:nvSpPr>
        <p:spPr bwMode="auto">
          <a:xfrm>
            <a:off x="1295400" y="5444966"/>
            <a:ext cx="7772400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r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2800" dirty="0">
                <a:solidFill>
                  <a:srgbClr val="FFFF00"/>
                </a:solidFill>
              </a:rPr>
              <a:t>Jamie </a:t>
            </a:r>
            <a:r>
              <a:rPr lang="en-US" sz="2800" dirty="0" smtClean="0">
                <a:solidFill>
                  <a:srgbClr val="FFFF00"/>
                </a:solidFill>
              </a:rPr>
              <a:t>Rhome</a:t>
            </a:r>
          </a:p>
          <a:p>
            <a:pPr algn="r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Storm Surge Specialist</a:t>
            </a:r>
            <a:endParaRPr lang="en-US" sz="2800" dirty="0">
              <a:solidFill>
                <a:srgbClr val="FFFF00"/>
              </a:solidFill>
            </a:endParaRPr>
          </a:p>
          <a:p>
            <a:pPr algn="r">
              <a:lnSpc>
                <a:spcPct val="65000"/>
              </a:lnSpc>
              <a:spcBef>
                <a:spcPct val="50000"/>
              </a:spcBef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National </a:t>
            </a:r>
            <a:r>
              <a:rPr lang="en-US" sz="2800" dirty="0">
                <a:solidFill>
                  <a:srgbClr val="FFFF00"/>
                </a:solidFill>
              </a:rPr>
              <a:t>Hurricane </a:t>
            </a:r>
            <a:r>
              <a:rPr lang="en-US" sz="2800" dirty="0" smtClean="0">
                <a:solidFill>
                  <a:srgbClr val="FFFF00"/>
                </a:solidFill>
              </a:rPr>
              <a:t>Center</a:t>
            </a:r>
          </a:p>
          <a:p>
            <a:pPr algn="r">
              <a:lnSpc>
                <a:spcPct val="65000"/>
              </a:lnSpc>
              <a:spcBef>
                <a:spcPct val="50000"/>
              </a:spcBef>
              <a:defRPr/>
            </a:pPr>
            <a:endParaRPr lang="en-US" sz="2800" dirty="0" smtClean="0">
              <a:solidFill>
                <a:srgbClr val="FFFF00"/>
              </a:solidFill>
            </a:endParaRPr>
          </a:p>
          <a:p>
            <a:pPr algn="r">
              <a:lnSpc>
                <a:spcPct val="65000"/>
              </a:lnSpc>
              <a:spcBef>
                <a:spcPct val="50000"/>
              </a:spcBef>
              <a:defRPr/>
            </a:pPr>
            <a:endParaRPr lang="en-US" sz="2400" dirty="0">
              <a:solidFill>
                <a:srgbClr val="FFFF00"/>
              </a:solidFill>
            </a:endParaRPr>
          </a:p>
          <a:p>
            <a:pPr algn="r">
              <a:lnSpc>
                <a:spcPct val="65000"/>
              </a:lnSpc>
              <a:spcBef>
                <a:spcPct val="50000"/>
              </a:spcBef>
              <a:defRPr/>
            </a:pPr>
            <a:endParaRPr lang="en-US" sz="2400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Cat 4 MEOW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" name="Picture 4" descr="NC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159" y="1540203"/>
            <a:ext cx="6771641" cy="4936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Cat 4 MEOW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4" name="Picture 3" descr="NC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447800"/>
            <a:ext cx="7085203" cy="5165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Cat 4 MEOW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6" name="Picture 5" descr="NC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159" y="1595756"/>
            <a:ext cx="6695441" cy="4881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Ensemble/Probabilistic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65538" name="Picture 2" descr="http://www.weather.gov/mdl/psurge/data/2010090112/maps/2010090112_e10_z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6191250" cy="4905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7677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Ensemble/Probabilistic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75778" name="Picture 2" descr="http://www.weather.gov/mdl/psurge/data/2010090112/maps/2010090112_e20_z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13448"/>
            <a:ext cx="6553200" cy="5192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7677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Ensemble/Probabilistic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69634" name="Picture 2" descr="http://www.weather.gov/mdl/psurge/data/2010090112/maps/2010090112_gt5_z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46946"/>
            <a:ext cx="6324600" cy="50110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7677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Deterministic Run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866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2ADFB9B-D90E-4B9C-A3E3-2FD2334E577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84549"/>
            <a:ext cx="8382000" cy="50991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120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Left Side of Cone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71217"/>
            <a:ext cx="8153400" cy="49600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823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029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640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695C3B-CAFC-4932-89B3-37BA8E26EB9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768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7D5085-16DA-4D55-AD75-0913FA4D4DE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3" name="Diagram 2"/>
          <p:cNvGraphicFramePr/>
          <p:nvPr/>
        </p:nvGraphicFramePr>
        <p:xfrm>
          <a:off x="0" y="1524000"/>
          <a:ext cx="5943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343400" y="1981200"/>
            <a:ext cx="4572000" cy="3857625"/>
            <a:chOff x="5747" y="3429"/>
            <a:chExt cx="6673" cy="6555"/>
          </a:xfrm>
        </p:grpSpPr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8417" y="3429"/>
              <a:ext cx="4003" cy="2206"/>
            </a:xfrm>
            <a:prstGeom prst="rect">
              <a:avLst/>
            </a:prstGeom>
            <a:solidFill>
              <a:srgbClr val="FFFFFF">
                <a:alpha val="7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Aft>
                  <a:spcPts val="1000"/>
                </a:spcAft>
                <a:defRPr/>
              </a:pPr>
              <a:r>
                <a:rPr lang="en-US" sz="20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      </a:t>
              </a:r>
              <a:r>
                <a:rPr lang="en-US" sz="20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Tier 1 </a:t>
              </a:r>
            </a:p>
            <a:p>
              <a:pPr>
                <a:spcAft>
                  <a:spcPts val="1000"/>
                </a:spcAft>
                <a:defRPr/>
              </a:pPr>
              <a:r>
                <a:rPr lang="en-US" sz="20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      </a:t>
              </a:r>
              <a:r>
                <a:rPr lang="en-US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Response</a:t>
              </a:r>
            </a:p>
            <a:p>
              <a:pPr>
                <a:spcAft>
                  <a:spcPts val="1000"/>
                </a:spcAft>
                <a:defRPr/>
              </a:pPr>
              <a:r>
                <a:rPr lang="en-US" sz="1600" dirty="0">
                  <a:latin typeface="Calibri" pitchFamily="34" charset="0"/>
                </a:rPr>
                <a:t>        </a:t>
              </a:r>
              <a:r>
                <a:rPr lang="en-US" sz="1600" b="1" dirty="0">
                  <a:solidFill>
                    <a:srgbClr val="C00000"/>
                  </a:solidFill>
                  <a:latin typeface="Calibri" pitchFamily="34" charset="0"/>
                </a:rPr>
                <a:t>&lt; 48 h of landfall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8417" y="7884"/>
              <a:ext cx="4003" cy="2100"/>
            </a:xfrm>
            <a:prstGeom prst="rect">
              <a:avLst/>
            </a:prstGeom>
            <a:solidFill>
              <a:srgbClr val="FFFFFF">
                <a:alpha val="7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Aft>
                  <a:spcPts val="1000"/>
                </a:spcAft>
                <a:defRPr/>
              </a:pPr>
              <a:r>
                <a:rPr lang="en-US" sz="2000" b="1" dirty="0">
                  <a:solidFill>
                    <a:srgbClr val="E7E2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      </a:t>
              </a:r>
              <a:r>
                <a:rPr lang="en-US" sz="2000" b="1" i="1" dirty="0">
                  <a:solidFill>
                    <a:srgbClr val="5C8E2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Tier 3</a:t>
              </a:r>
            </a:p>
            <a:p>
              <a:pPr>
                <a:spcAft>
                  <a:spcPts val="1000"/>
                </a:spcAft>
                <a:defRPr/>
              </a:pPr>
              <a:r>
                <a:rPr lang="en-US" sz="2000" b="1" dirty="0">
                  <a:solidFill>
                    <a:srgbClr val="5C8E2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     P</a:t>
              </a:r>
              <a:r>
                <a:rPr lang="en-US" b="1" dirty="0">
                  <a:solidFill>
                    <a:srgbClr val="5C8E2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lanning/Mitigation</a:t>
              </a:r>
            </a:p>
            <a:p>
              <a:pPr>
                <a:spcAft>
                  <a:spcPts val="1000"/>
                </a:spcAft>
                <a:defRPr/>
              </a:pPr>
              <a:r>
                <a:rPr lang="en-US" sz="1600" dirty="0">
                  <a:solidFill>
                    <a:srgbClr val="76923C"/>
                  </a:solidFill>
                  <a:latin typeface="Calibri" pitchFamily="34" charset="0"/>
                </a:rPr>
                <a:t>        </a:t>
              </a:r>
              <a:r>
                <a:rPr lang="en-US" sz="1600" b="1" dirty="0">
                  <a:solidFill>
                    <a:srgbClr val="76923C"/>
                  </a:solidFill>
                  <a:latin typeface="Calibri" pitchFamily="34" charset="0"/>
                </a:rPr>
                <a:t>&gt; 120 h of landfall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8417" y="5708"/>
              <a:ext cx="4003" cy="2100"/>
            </a:xfrm>
            <a:prstGeom prst="rect">
              <a:avLst/>
            </a:prstGeom>
            <a:solidFill>
              <a:srgbClr val="FFFFFF">
                <a:alpha val="7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spcAft>
                  <a:spcPts val="1000"/>
                </a:spcAft>
                <a:defRPr/>
              </a:pPr>
              <a:r>
                <a:rPr 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      </a:t>
              </a:r>
              <a:r>
                <a:rPr lang="en-US" sz="2000" b="1" i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Tier 2</a:t>
              </a:r>
            </a:p>
            <a:p>
              <a:pPr>
                <a:spcAft>
                  <a:spcPts val="1000"/>
                </a:spcAft>
                <a:defRPr/>
              </a:pPr>
              <a:r>
                <a:rPr lang="en-US" sz="20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      </a:t>
              </a:r>
              <a:r>
                <a:rPr lang="en-US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Readiness</a:t>
              </a:r>
              <a:endPara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  <a:p>
              <a:pPr>
                <a:spcAft>
                  <a:spcPts val="1000"/>
                </a:spcAft>
                <a:defRPr/>
              </a:pPr>
              <a:r>
                <a:rPr lang="en-US" sz="1600" dirty="0">
                  <a:latin typeface="Calibri" pitchFamily="34" charset="0"/>
                </a:rPr>
                <a:t>        </a:t>
              </a:r>
              <a:r>
                <a:rPr lang="en-US" sz="1600" b="1" dirty="0">
                  <a:solidFill>
                    <a:srgbClr val="FFC000"/>
                  </a:solidFill>
                  <a:latin typeface="Calibri" pitchFamily="34" charset="0"/>
                </a:rPr>
                <a:t>48 h – 120 h of landfall</a:t>
              </a:r>
              <a:endParaRPr lang="en-US" dirty="0">
                <a:latin typeface="Arial" pitchFamily="34" charset="0"/>
              </a:endParaRPr>
            </a:p>
          </p:txBody>
        </p:sp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5747" y="3429"/>
              <a:ext cx="6673" cy="5880"/>
              <a:chOff x="5747" y="3429"/>
              <a:chExt cx="6673" cy="5880"/>
            </a:xfrm>
          </p:grpSpPr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8417" y="3429"/>
                <a:ext cx="4003" cy="75"/>
              </a:xfrm>
              <a:prstGeom prst="rect">
                <a:avLst/>
              </a:prstGeom>
              <a:solidFill>
                <a:srgbClr val="C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8897" y="5634"/>
                <a:ext cx="3096" cy="75"/>
              </a:xfrm>
              <a:prstGeom prst="rect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AutoShape 9"/>
              <p:cNvSpPr>
                <a:spLocks noChangeArrowheads="1"/>
              </p:cNvSpPr>
              <p:nvPr/>
            </p:nvSpPr>
            <p:spPr bwMode="auto">
              <a:xfrm rot="10800000">
                <a:off x="6797" y="6534"/>
                <a:ext cx="2100" cy="6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4 w 21600"/>
                  <a:gd name="T13" fmla="*/ 5725 h 21600"/>
                  <a:gd name="T14" fmla="*/ 18967 w 21600"/>
                  <a:gd name="T15" fmla="*/ 15875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004" y="0"/>
                    </a:moveTo>
                    <a:lnTo>
                      <a:pt x="16004" y="5724"/>
                    </a:lnTo>
                    <a:lnTo>
                      <a:pt x="3375" y="5724"/>
                    </a:lnTo>
                    <a:lnTo>
                      <a:pt x="3375" y="15876"/>
                    </a:lnTo>
                    <a:lnTo>
                      <a:pt x="16004" y="15876"/>
                    </a:lnTo>
                    <a:lnTo>
                      <a:pt x="16004" y="21600"/>
                    </a:lnTo>
                    <a:lnTo>
                      <a:pt x="21600" y="10800"/>
                    </a:lnTo>
                    <a:lnTo>
                      <a:pt x="16004" y="0"/>
                    </a:lnTo>
                    <a:close/>
                  </a:path>
                  <a:path w="21600" h="21600">
                    <a:moveTo>
                      <a:pt x="1350" y="5724"/>
                    </a:moveTo>
                    <a:lnTo>
                      <a:pt x="1350" y="15876"/>
                    </a:lnTo>
                    <a:lnTo>
                      <a:pt x="2700" y="15876"/>
                    </a:lnTo>
                    <a:lnTo>
                      <a:pt x="2700" y="5724"/>
                    </a:lnTo>
                    <a:lnTo>
                      <a:pt x="1350" y="5724"/>
                    </a:lnTo>
                    <a:close/>
                  </a:path>
                  <a:path w="21600" h="21600">
                    <a:moveTo>
                      <a:pt x="0" y="5724"/>
                    </a:moveTo>
                    <a:lnTo>
                      <a:pt x="0" y="15876"/>
                    </a:lnTo>
                    <a:lnTo>
                      <a:pt x="675" y="15876"/>
                    </a:lnTo>
                    <a:lnTo>
                      <a:pt x="675" y="5724"/>
                    </a:lnTo>
                    <a:lnTo>
                      <a:pt x="0" y="572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AA600"/>
                  </a:gs>
                  <a:gs pos="100000">
                    <a:srgbClr val="FFC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9487" y="7809"/>
                <a:ext cx="1872" cy="75"/>
              </a:xfrm>
              <a:prstGeom prst="rect">
                <a:avLst/>
              </a:prstGeom>
              <a:solidFill>
                <a:srgbClr val="5C8E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AutoShape 11"/>
              <p:cNvSpPr>
                <a:spLocks noChangeArrowheads="1"/>
              </p:cNvSpPr>
              <p:nvPr/>
            </p:nvSpPr>
            <p:spPr bwMode="auto">
              <a:xfrm rot="10800000">
                <a:off x="5747" y="8694"/>
                <a:ext cx="3150" cy="6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4 w 21600"/>
                  <a:gd name="T13" fmla="*/ 5584 h 21600"/>
                  <a:gd name="T14" fmla="*/ 19694 w 21600"/>
                  <a:gd name="T15" fmla="*/ 1601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7650" y="0"/>
                    </a:moveTo>
                    <a:lnTo>
                      <a:pt x="17650" y="5584"/>
                    </a:lnTo>
                    <a:lnTo>
                      <a:pt x="3375" y="5584"/>
                    </a:lnTo>
                    <a:lnTo>
                      <a:pt x="3375" y="16016"/>
                    </a:lnTo>
                    <a:lnTo>
                      <a:pt x="17650" y="16016"/>
                    </a:lnTo>
                    <a:lnTo>
                      <a:pt x="17650" y="21600"/>
                    </a:lnTo>
                    <a:lnTo>
                      <a:pt x="21600" y="10800"/>
                    </a:lnTo>
                    <a:lnTo>
                      <a:pt x="17650" y="0"/>
                    </a:lnTo>
                    <a:close/>
                  </a:path>
                  <a:path w="21600" h="21600">
                    <a:moveTo>
                      <a:pt x="1350" y="5584"/>
                    </a:moveTo>
                    <a:lnTo>
                      <a:pt x="1350" y="16016"/>
                    </a:lnTo>
                    <a:lnTo>
                      <a:pt x="2700" y="16016"/>
                    </a:lnTo>
                    <a:lnTo>
                      <a:pt x="2700" y="5584"/>
                    </a:lnTo>
                    <a:lnTo>
                      <a:pt x="1350" y="5584"/>
                    </a:lnTo>
                    <a:close/>
                  </a:path>
                  <a:path w="21600" h="21600">
                    <a:moveTo>
                      <a:pt x="0" y="5584"/>
                    </a:moveTo>
                    <a:lnTo>
                      <a:pt x="0" y="16016"/>
                    </a:lnTo>
                    <a:lnTo>
                      <a:pt x="675" y="16016"/>
                    </a:lnTo>
                    <a:lnTo>
                      <a:pt x="675" y="5584"/>
                    </a:lnTo>
                    <a:lnTo>
                      <a:pt x="0" y="55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C8E26"/>
                  </a:gs>
                  <a:gs pos="100000">
                    <a:srgbClr val="92D05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AutoShape 12"/>
              <p:cNvSpPr>
                <a:spLocks noChangeArrowheads="1"/>
              </p:cNvSpPr>
              <p:nvPr/>
            </p:nvSpPr>
            <p:spPr bwMode="auto">
              <a:xfrm rot="10800000">
                <a:off x="7727" y="4314"/>
                <a:ext cx="1170" cy="6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8 w 21600"/>
                  <a:gd name="T13" fmla="*/ 5830 h 21600"/>
                  <a:gd name="T14" fmla="*/ 17391 w 21600"/>
                  <a:gd name="T15" fmla="*/ 157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2449" y="0"/>
                    </a:moveTo>
                    <a:lnTo>
                      <a:pt x="12449" y="5830"/>
                    </a:lnTo>
                    <a:lnTo>
                      <a:pt x="3375" y="5830"/>
                    </a:lnTo>
                    <a:lnTo>
                      <a:pt x="3375" y="15770"/>
                    </a:lnTo>
                    <a:lnTo>
                      <a:pt x="12449" y="15770"/>
                    </a:lnTo>
                    <a:lnTo>
                      <a:pt x="12449" y="21600"/>
                    </a:lnTo>
                    <a:lnTo>
                      <a:pt x="21600" y="10800"/>
                    </a:lnTo>
                    <a:lnTo>
                      <a:pt x="12449" y="0"/>
                    </a:lnTo>
                    <a:close/>
                  </a:path>
                  <a:path w="21600" h="21600">
                    <a:moveTo>
                      <a:pt x="1350" y="5830"/>
                    </a:moveTo>
                    <a:lnTo>
                      <a:pt x="1350" y="15770"/>
                    </a:lnTo>
                    <a:lnTo>
                      <a:pt x="2700" y="15770"/>
                    </a:lnTo>
                    <a:lnTo>
                      <a:pt x="2700" y="5830"/>
                    </a:lnTo>
                    <a:lnTo>
                      <a:pt x="1350" y="5830"/>
                    </a:lnTo>
                    <a:close/>
                  </a:path>
                  <a:path w="21600" h="21600">
                    <a:moveTo>
                      <a:pt x="0" y="5830"/>
                    </a:moveTo>
                    <a:lnTo>
                      <a:pt x="0" y="15770"/>
                    </a:lnTo>
                    <a:lnTo>
                      <a:pt x="675" y="15770"/>
                    </a:lnTo>
                    <a:lnTo>
                      <a:pt x="675" y="5830"/>
                    </a:lnTo>
                    <a:lnTo>
                      <a:pt x="0" y="583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-381000" y="1524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0" hangingPunct="0"/>
            <a:r>
              <a:rPr lang="en-US" sz="4400" dirty="0">
                <a:solidFill>
                  <a:srgbClr val="FFFF00"/>
                </a:solidFill>
              </a:rPr>
              <a:t>NHC Storm Surge Product Decision Support Wedge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Prototype Warning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72" y="1"/>
            <a:ext cx="9165771" cy="6883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695C3B-CAFC-4932-89B3-37BA8E26EB9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9487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MEOW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695C3B-CAFC-4932-89B3-37BA8E26EB9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7" name="Picture 6" descr="NC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6638" y="1540203"/>
            <a:ext cx="6876161" cy="501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MEOW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695C3B-CAFC-4932-89B3-37BA8E26EB9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4" descr="NC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524000"/>
            <a:ext cx="6477000" cy="5054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MEOW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866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4351C81-3C29-4D88-B6E4-82887081526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17413" name="Picture 19" descr="W:\Jamie\EarlMiniMEOWImages\HT2_MEOW_NNE_Cat3@15mph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74813"/>
            <a:ext cx="7620000" cy="479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6658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695C3B-CAFC-4932-89B3-37BA8E26EB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3250" name="Picture 2" descr="Loading Storm Graphics Loo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099"/>
            <a:ext cx="9144000" cy="6819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Cat 4 MOM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" name="Content Placeholder 4" descr="NC.t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462003"/>
            <a:ext cx="6858000" cy="499975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695C3B-CAFC-4932-89B3-37BA8E26EB9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1695C3B-CAFC-4932-89B3-37BA8E26EB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7586" name="Picture 2" descr="Loading Storm Graphics Loop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9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Cat 4 MEOW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4" name="Picture 3" descr="NC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447800"/>
            <a:ext cx="7085203" cy="5165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Cat 4 MEOW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4" descr="NC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159" y="1540203"/>
            <a:ext cx="6771641" cy="49367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Cat 4 MEOW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E198CD-8427-48F1-9EE5-6B0E6360F4F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 descr="NC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159" y="1595756"/>
            <a:ext cx="6695441" cy="48812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Adv</a:t>
            </a:r>
            <a:r>
              <a:rPr lang="en-US" dirty="0" smtClean="0">
                <a:solidFill>
                  <a:srgbClr val="FFFF00"/>
                </a:solidFill>
              </a:rPr>
              <a:t> #29 Track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866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2B61C6D-5F2B-4E91-BA15-D72022473CF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19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234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11041</TotalTime>
  <Words>141</Words>
  <Application>Microsoft Office PowerPoint</Application>
  <PresentationFormat>On-screen Show (4:3)</PresentationFormat>
  <Paragraphs>62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Times New Roman</vt:lpstr>
      <vt:lpstr>TradeGothicBold</vt:lpstr>
      <vt:lpstr>Calibri</vt:lpstr>
      <vt:lpstr>Weather</vt:lpstr>
      <vt:lpstr>TradeGothicCondEighteen</vt:lpstr>
      <vt:lpstr>Verdana</vt:lpstr>
      <vt:lpstr>TradeGothicBoldCondTwenty</vt:lpstr>
      <vt:lpstr>Default Design</vt:lpstr>
      <vt:lpstr>Hurricane Earl: A Case Study for the NHC Storm Surge Toolbox</vt:lpstr>
      <vt:lpstr>Slide 2</vt:lpstr>
      <vt:lpstr>Slide 3</vt:lpstr>
      <vt:lpstr>Cat 4 MOM</vt:lpstr>
      <vt:lpstr>Slide 5</vt:lpstr>
      <vt:lpstr>Cat 4 MEOW</vt:lpstr>
      <vt:lpstr>Cat 4 MEOW</vt:lpstr>
      <vt:lpstr>Cat 4 MEOW</vt:lpstr>
      <vt:lpstr>Adv #29 Track</vt:lpstr>
      <vt:lpstr>Cat 4 MEOW</vt:lpstr>
      <vt:lpstr>Cat 4 MEOW</vt:lpstr>
      <vt:lpstr>Cat 4 MEOW</vt:lpstr>
      <vt:lpstr>Ensemble/Probabilistic</vt:lpstr>
      <vt:lpstr>Ensemble/Probabilistic</vt:lpstr>
      <vt:lpstr>Ensemble/Probabilistic</vt:lpstr>
      <vt:lpstr>Deterministic Run </vt:lpstr>
      <vt:lpstr>Left Side of Cone</vt:lpstr>
      <vt:lpstr>Slide 18</vt:lpstr>
      <vt:lpstr>Slide 19</vt:lpstr>
      <vt:lpstr>Prototype Warning</vt:lpstr>
      <vt:lpstr>MEOW</vt:lpstr>
      <vt:lpstr>MEOW</vt:lpstr>
      <vt:lpstr>MEOW</vt:lpstr>
    </vt:vector>
  </TitlesOfParts>
  <Manager>Tim McClung</Manager>
  <Company>NOAA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Nation's Hurricane Program: An Interagency Success Story</dc:title>
  <dc:subject>Hurricanes, Hurricane Research</dc:subject>
  <dc:creator>Kandis Boyd</dc:creator>
  <cp:lastModifiedBy>jrhome</cp:lastModifiedBy>
  <cp:revision>291</cp:revision>
  <dcterms:created xsi:type="dcterms:W3CDTF">2007-02-12T21:03:51Z</dcterms:created>
  <dcterms:modified xsi:type="dcterms:W3CDTF">2011-05-15T17:49:39Z</dcterms:modified>
</cp:coreProperties>
</file>