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omments/modernComment_10D_0.xml" ContentType="application/vnd.ms-powerpoint.comments+xml"/>
  <Override PartName="/ppt/notesSlides/notesSlide2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4"/>
  </p:sldMasterIdLst>
  <p:notesMasterIdLst>
    <p:notesMasterId r:id="rId30"/>
  </p:notesMasterIdLst>
  <p:sldIdLst>
    <p:sldId id="271" r:id="rId5"/>
    <p:sldId id="272" r:id="rId6"/>
    <p:sldId id="273" r:id="rId7"/>
    <p:sldId id="274" r:id="rId8"/>
    <p:sldId id="275" r:id="rId9"/>
    <p:sldId id="279" r:id="rId10"/>
    <p:sldId id="280" r:id="rId11"/>
    <p:sldId id="281" r:id="rId12"/>
    <p:sldId id="282" r:id="rId13"/>
    <p:sldId id="257" r:id="rId14"/>
    <p:sldId id="258" r:id="rId15"/>
    <p:sldId id="285" r:id="rId16"/>
    <p:sldId id="286" r:id="rId17"/>
    <p:sldId id="261" r:id="rId18"/>
    <p:sldId id="263" r:id="rId19"/>
    <p:sldId id="264" r:id="rId20"/>
    <p:sldId id="265" r:id="rId21"/>
    <p:sldId id="287" r:id="rId22"/>
    <p:sldId id="267" r:id="rId23"/>
    <p:sldId id="268" r:id="rId24"/>
    <p:sldId id="290" r:id="rId25"/>
    <p:sldId id="289" r:id="rId26"/>
    <p:sldId id="256" r:id="rId27"/>
    <p:sldId id="269" r:id="rId28"/>
    <p:sldId id="270" r:id="rId29"/>
  </p:sldIdLst>
  <p:sldSz cx="18288000" cy="10287000"/>
  <p:notesSz cx="6858000" cy="9144000"/>
  <p:embeddedFontLst>
    <p:embeddedFont>
      <p:font typeface="Calibri" panose="020F0502020204030204" pitchFamily="34" charset="0"/>
      <p:regular r:id="rId31"/>
      <p:bold r:id="rId32"/>
      <p:italic r:id="rId33"/>
      <p:boldItalic r:id="rId34"/>
    </p:embeddedFont>
    <p:embeddedFont>
      <p:font typeface="Raleway" pitchFamily="2" charset="0"/>
      <p:regular r:id="rId35"/>
      <p:bold r:id="rId36"/>
      <p:italic r:id="rId37"/>
      <p:boldItalic r:id="rId38"/>
    </p:embeddedFont>
    <p:embeddedFont>
      <p:font typeface="Raleway Bold" charset="0"/>
      <p:regular r:id="rId39"/>
      <p:bold r:id="rId40"/>
    </p:embeddedFont>
    <p:embeddedFont>
      <p:font typeface="Raleway Medium" pitchFamily="2" charset="0"/>
      <p:regular r:id="rId41"/>
      <p:italic r:id="rId42"/>
    </p:embeddedFont>
    <p:embeddedFont>
      <p:font typeface="Rubik" panose="020B0604020202020204" charset="-79"/>
      <p:regular r:id="rId43"/>
    </p:embeddedFont>
    <p:embeddedFont>
      <p:font typeface="Rubik Bold" panose="020B0604020202020204" charset="-79"/>
      <p:regular r:id="rId44"/>
      <p:bold r:id="rId45"/>
    </p:embeddedFont>
    <p:embeddedFont>
      <p:font typeface="Rubik Italics" panose="020B0604020202020204" charset="-79"/>
      <p:regular r:id="rId46"/>
      <p:italic r:id="rId47"/>
    </p:embeddedFont>
    <p:embeddedFont>
      <p:font typeface="Rubik Light" panose="020B0604020202020204" charset="-79"/>
      <p:regular r:id="rId48"/>
    </p:embeddedFont>
    <p:embeddedFont>
      <p:font typeface="Rubik Light Italics" panose="020B0604020202020204" charset="-79"/>
      <p:regular r:id="rId49"/>
      <p:italic r:id="rId50"/>
    </p:embeddedFont>
    <p:embeddedFont>
      <p:font typeface="Rubik Medium" panose="020B0604020202020204" charset="-79"/>
      <p:regular r:id="rId51"/>
    </p:embeddedFont>
    <p:embeddedFont>
      <p:font typeface="Rubik Semi-Bold" panose="020B0604020202020204" charset="-79"/>
      <p:regular r:id="rId5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E5179C9-BC74-CF6D-E1CE-9C6692F2492C}" name="Kolasa, Kathryn" initials="KK" userId="S::kolasaka@ecu.edu::4ee23f0b-ce9f-4ae5-87b3-0ccaa4c1799c"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228" autoAdjust="0"/>
    <p:restoredTop sz="76296" autoAdjust="0"/>
  </p:normalViewPr>
  <p:slideViewPr>
    <p:cSldViewPr>
      <p:cViewPr varScale="1">
        <p:scale>
          <a:sx n="65" d="100"/>
          <a:sy n="65" d="100"/>
        </p:scale>
        <p:origin x="924"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928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font" Target="fonts/font9.fntdata"/><Relationship Id="rId21" Type="http://schemas.openxmlformats.org/officeDocument/2006/relationships/slide" Target="slides/slide17.xml"/><Relationship Id="rId34" Type="http://schemas.openxmlformats.org/officeDocument/2006/relationships/font" Target="fonts/font4.fntdata"/><Relationship Id="rId42" Type="http://schemas.openxmlformats.org/officeDocument/2006/relationships/font" Target="fonts/font12.fntdata"/><Relationship Id="rId47" Type="http://schemas.openxmlformats.org/officeDocument/2006/relationships/font" Target="fonts/font17.fntdata"/><Relationship Id="rId50" Type="http://schemas.openxmlformats.org/officeDocument/2006/relationships/font" Target="fonts/font20.fntdata"/><Relationship Id="rId55"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font" Target="fonts/font3.fntdata"/><Relationship Id="rId38" Type="http://schemas.openxmlformats.org/officeDocument/2006/relationships/font" Target="fonts/font8.fntdata"/><Relationship Id="rId46" Type="http://schemas.openxmlformats.org/officeDocument/2006/relationships/font" Target="fonts/font16.fntdata"/><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font" Target="fonts/font11.fntdata"/><Relationship Id="rId54"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font" Target="fonts/font2.fntdata"/><Relationship Id="rId37" Type="http://schemas.openxmlformats.org/officeDocument/2006/relationships/font" Target="fonts/font7.fntdata"/><Relationship Id="rId40" Type="http://schemas.openxmlformats.org/officeDocument/2006/relationships/font" Target="fonts/font10.fntdata"/><Relationship Id="rId45" Type="http://schemas.openxmlformats.org/officeDocument/2006/relationships/font" Target="fonts/font15.fntdata"/><Relationship Id="rId53"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font" Target="fonts/font6.fntdata"/><Relationship Id="rId49" Type="http://schemas.openxmlformats.org/officeDocument/2006/relationships/font" Target="fonts/font19.fntdata"/><Relationship Id="rId57" Type="http://schemas.microsoft.com/office/2018/10/relationships/authors" Targe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1.fntdata"/><Relationship Id="rId44" Type="http://schemas.openxmlformats.org/officeDocument/2006/relationships/font" Target="fonts/font14.fntdata"/><Relationship Id="rId52" Type="http://schemas.openxmlformats.org/officeDocument/2006/relationships/font" Target="fonts/font22.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font" Target="fonts/font5.fntdata"/><Relationship Id="rId43" Type="http://schemas.openxmlformats.org/officeDocument/2006/relationships/font" Target="fonts/font13.fntdata"/><Relationship Id="rId48" Type="http://schemas.openxmlformats.org/officeDocument/2006/relationships/font" Target="fonts/font18.fntdata"/><Relationship Id="rId56"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font" Target="fonts/font21.fntdata"/><Relationship Id="rId3" Type="http://schemas.openxmlformats.org/officeDocument/2006/relationships/customXml" Target="../customXml/item3.xml"/></Relationships>
</file>

<file path=ppt/comments/modernComment_10D_0.xml><?xml version="1.0" encoding="utf-8"?>
<p188:cmLst xmlns:a="http://schemas.openxmlformats.org/drawingml/2006/main" xmlns:r="http://schemas.openxmlformats.org/officeDocument/2006/relationships" xmlns:p188="http://schemas.microsoft.com/office/powerpoint/2018/8/main">
  <p188:cm id="{CF9EA787-BEBB-4306-82BC-4E600E6D3A9A}" authorId="{3E5179C9-BC74-CF6D-E1CE-9C6692F2492C}" status="resolved" created="2023-09-15T19:54:28.145" complete="100000">
    <pc:sldMkLst xmlns:pc="http://schemas.microsoft.com/office/powerpoint/2013/main/command">
      <pc:docMk/>
      <pc:sldMk cId="0" sldId="269"/>
    </pc:sldMkLst>
    <p188:txBody>
      <a:bodyPr/>
      <a:lstStyle/>
      <a:p>
        <a:r>
          <a:rPr lang="en-US"/>
          <a:t>Give the url or links</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16.10.2023</a:t>
            </a:fld>
            <a:endParaRPr lang="cs-CZ"/>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a:t>
            </a:fld>
            <a:endParaRPr lang="cs-CZ"/>
          </a:p>
        </p:txBody>
      </p:sp>
    </p:spTree>
    <p:extLst>
      <p:ext uri="{BB962C8B-B14F-4D97-AF65-F5344CB8AC3E}">
        <p14:creationId xmlns:p14="http://schemas.microsoft.com/office/powerpoint/2010/main" val="1798889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dirty="0"/>
              <a:t>This session was an education session for Family Medicine Faculty and Residents, ECU Family Medicine, Brody School of Medicine</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Function and food sources of common short-fall nutrients</a:t>
            </a:r>
          </a:p>
          <a:p>
            <a:r>
              <a:rPr lang="en-US" dirty="0"/>
              <a:t>Seafood (at least 8 and up to 12oz/week of low-mercury fish).  The unintended consequence of focusing on avoiding mercury in fish is that women stopped eating any seafood.  They need it for DHA.</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90763" y="512763"/>
            <a:ext cx="4562475" cy="2566987"/>
          </a:xfrm>
        </p:spPr>
      </p:sp>
      <p:sp>
        <p:nvSpPr>
          <p:cNvPr id="3" name="Notes Placeholder 2"/>
          <p:cNvSpPr>
            <a:spLocks noGrp="1"/>
          </p:cNvSpPr>
          <p:nvPr>
            <p:ph type="body" idx="1"/>
          </p:nvPr>
        </p:nvSpPr>
        <p:spPr/>
        <p:txBody>
          <a:bodyPr/>
          <a:lstStyle/>
          <a:p>
            <a:r>
              <a:rPr lang="en-US" dirty="0"/>
              <a:t>Diet assessment to ensure adequate intake of nutrients that are almost exclusively found in animal-derived foods. Refer to an RDN for diet assessment and to develop a safe vegetarian diet plan during pregnancy.</a:t>
            </a:r>
          </a:p>
        </p:txBody>
      </p:sp>
      <p:sp>
        <p:nvSpPr>
          <p:cNvPr id="4" name="Slide Number Placeholder 3"/>
          <p:cNvSpPr>
            <a:spLocks noGrp="1"/>
          </p:cNvSpPr>
          <p:nvPr>
            <p:ph type="sldNum" sz="quarter" idx="5"/>
          </p:nvPr>
        </p:nvSpPr>
        <p:spPr/>
        <p:txBody>
          <a:bodyPr/>
          <a:lstStyle/>
          <a:p>
            <a:fld id="{871B2431-D351-4C6E-A3CF-9DFAC0E3E050}" type="slidenum">
              <a:rPr lang="cs-CZ" smtClean="0"/>
              <a:t>14</a:t>
            </a:fld>
            <a:endParaRPr lang="cs-CZ"/>
          </a:p>
        </p:txBody>
      </p:sp>
    </p:spTree>
    <p:extLst>
      <p:ext uri="{BB962C8B-B14F-4D97-AF65-F5344CB8AC3E}">
        <p14:creationId xmlns:p14="http://schemas.microsoft.com/office/powerpoint/2010/main" val="20558400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dirty="0"/>
              <a:t>AI for choline based on prevention of liver damage.</a:t>
            </a:r>
          </a:p>
          <a:p>
            <a:r>
              <a:rPr lang="en-US" dirty="0"/>
              <a:t>Research studies have used higher amounts and suggest that intake around 930mg/d may be optimum for fetal development pregnancy outcomes. </a:t>
            </a:r>
          </a:p>
          <a:p>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dirty="0"/>
              <a:t>Many common prenatal vitamins do not contain choline, or contain little amounts. Those that do contain choline in meaningful amounts are expensive, lack other essential nutrients, and require administration of multiple tablets/day.</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Check the amount of choline as supplements usually list the amount of choline-containing compounds.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Food-based products like sunflower liquid lecithin and soy lecithin powder may be good options for vegan/vegetarian women.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TMAO - </a:t>
            </a:r>
            <a:r>
              <a:rPr lang="en-US" sz="1200" dirty="0">
                <a:solidFill>
                  <a:srgbClr val="000000"/>
                </a:solidFill>
                <a:latin typeface="Raleway"/>
              </a:rPr>
              <a:t>(a compound associated with increased CVD risk)</a:t>
            </a:r>
          </a:p>
          <a:p>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90763" y="512763"/>
            <a:ext cx="4562475" cy="2566987"/>
          </a:xfrm>
        </p:spPr>
      </p:sp>
      <p:sp>
        <p:nvSpPr>
          <p:cNvPr id="3" name="Notes Placeholder 2"/>
          <p:cNvSpPr>
            <a:spLocks noGrp="1"/>
          </p:cNvSpPr>
          <p:nvPr>
            <p:ph type="body" idx="1"/>
          </p:nvPr>
        </p:nvSpPr>
        <p:spPr/>
        <p:txBody>
          <a:bodyPr/>
          <a:lstStyle/>
          <a:p>
            <a:endParaRPr lang="en-US" dirty="0"/>
          </a:p>
          <a:p>
            <a:r>
              <a:rPr lang="en-US" dirty="0"/>
              <a:t>ACOG Practice Bulletin No. 190: Gestational Diabetes Mellitus. Obstetrics &amp; Gynecology. 2018; 131 (2): e49-e64. doi:10.1097/AOG.0000000000002501.</a:t>
            </a:r>
          </a:p>
          <a:p>
            <a:endParaRPr lang="en-US" dirty="0">
              <a:cs typeface="Calibri"/>
            </a:endParaRPr>
          </a:p>
          <a:p>
            <a:r>
              <a:rPr lang="en-US" dirty="0">
                <a:cs typeface="Calibri"/>
              </a:rPr>
              <a:t>Notes: </a:t>
            </a:r>
          </a:p>
          <a:p>
            <a:r>
              <a:rPr lang="en-US" dirty="0">
                <a:cs typeface="Calibri"/>
              </a:rPr>
              <a:t>Carbs: </a:t>
            </a:r>
          </a:p>
          <a:p>
            <a:pPr marL="171450" indent="-171450">
              <a:buFont typeface="Calibri"/>
              <a:buChar char="-"/>
            </a:pPr>
            <a:r>
              <a:rPr lang="en-US" dirty="0">
                <a:cs typeface="Calibri"/>
              </a:rPr>
              <a:t>(DRI) 175 g/day is the minimum (ADA &amp; AND) </a:t>
            </a:r>
          </a:p>
          <a:p>
            <a:pPr marL="171450" indent="-171450">
              <a:buFont typeface="Calibri"/>
              <a:buChar char="-"/>
            </a:pPr>
            <a:r>
              <a:rPr lang="en-US" dirty="0">
                <a:cs typeface="Calibri"/>
              </a:rPr>
              <a:t>At least 28 g fiber/day</a:t>
            </a:r>
          </a:p>
          <a:p>
            <a:pPr marL="171450" indent="-171450">
              <a:buFont typeface="Calibri"/>
              <a:buChar char="-"/>
            </a:pPr>
            <a:r>
              <a:rPr lang="en-US" dirty="0">
                <a:cs typeface="Calibri"/>
              </a:rPr>
              <a:t>Focus on good carbs like whole grains and starchy vegetables. Also want to avoid starchy carbohydrates. </a:t>
            </a:r>
          </a:p>
          <a:p>
            <a:pPr marL="171450" indent="-171450">
              <a:buFont typeface="Calibri"/>
              <a:buChar char="-"/>
            </a:pPr>
            <a:r>
              <a:rPr lang="en-US" dirty="0">
                <a:cs typeface="Calibri"/>
              </a:rPr>
              <a:t>If you cant get Blood glucose under control on the minimal carb intake, implement insulin.</a:t>
            </a:r>
          </a:p>
          <a:p>
            <a:pPr marL="171450" indent="-171450">
              <a:buFont typeface="Calibri"/>
              <a:buChar char="-"/>
            </a:pPr>
            <a:r>
              <a:rPr lang="en-US" dirty="0">
                <a:cs typeface="Calibri"/>
              </a:rPr>
              <a:t>ACOG: 33%-40% of daily calories</a:t>
            </a:r>
          </a:p>
          <a:p>
            <a:r>
              <a:rPr lang="en-US" dirty="0">
                <a:cs typeface="Calibri"/>
              </a:rPr>
              <a:t>Fat: </a:t>
            </a:r>
          </a:p>
          <a:p>
            <a:pPr marL="171450" indent="-171450">
              <a:buFont typeface="Calibri"/>
              <a:buChar char="-"/>
            </a:pPr>
            <a:r>
              <a:rPr lang="en-US" dirty="0">
                <a:cs typeface="Calibri"/>
              </a:rPr>
              <a:t>(DRI) (ADA &amp; AND)</a:t>
            </a:r>
          </a:p>
          <a:p>
            <a:pPr marL="171450" indent="-171450">
              <a:buFont typeface="Calibri"/>
              <a:buChar char="-"/>
            </a:pPr>
            <a:r>
              <a:rPr lang="en-US" dirty="0">
                <a:cs typeface="Calibri"/>
              </a:rPr>
              <a:t>Emphasize healthy fats including mono and polyunsaturated fats. </a:t>
            </a:r>
          </a:p>
          <a:p>
            <a:pPr marL="171450" indent="-171450">
              <a:buFont typeface="Calibri"/>
              <a:buChar char="-"/>
            </a:pPr>
            <a:r>
              <a:rPr lang="en-US" dirty="0">
                <a:cs typeface="Calibri"/>
              </a:rPr>
              <a:t>ACOG: 40% of daily calories</a:t>
            </a:r>
          </a:p>
          <a:p>
            <a:pPr marL="171450" indent="-171450">
              <a:buFont typeface="Calibri"/>
              <a:buChar char="-"/>
            </a:pPr>
            <a:endParaRPr lang="en-US" dirty="0">
              <a:cs typeface="Calibri"/>
            </a:endParaRPr>
          </a:p>
          <a:p>
            <a:r>
              <a:rPr lang="en-US" dirty="0">
                <a:cs typeface="Calibri"/>
              </a:rPr>
              <a:t>Protein: </a:t>
            </a:r>
          </a:p>
          <a:p>
            <a:pPr marL="171450" indent="-171450">
              <a:buFont typeface="Calibri"/>
              <a:buChar char="-"/>
            </a:pPr>
            <a:r>
              <a:rPr lang="en-US" dirty="0">
                <a:cs typeface="Calibri"/>
              </a:rPr>
              <a:t>71 g/day minimum (ADA &amp; AND)</a:t>
            </a:r>
          </a:p>
          <a:p>
            <a:pPr marL="171450" indent="-171450">
              <a:buFont typeface="Calibri"/>
              <a:buChar char="-"/>
            </a:pPr>
            <a:r>
              <a:rPr lang="en-US" dirty="0">
                <a:cs typeface="Calibri"/>
              </a:rPr>
              <a:t>Can also use 1.1 g/kg/BW</a:t>
            </a:r>
          </a:p>
          <a:p>
            <a:pPr marL="171450" indent="-171450">
              <a:buFont typeface="Calibri"/>
              <a:buChar char="-"/>
            </a:pPr>
            <a:r>
              <a:rPr lang="en-US" dirty="0">
                <a:cs typeface="Calibri"/>
              </a:rPr>
              <a:t>ACOG: 20% of daily calories</a:t>
            </a:r>
          </a:p>
          <a:p>
            <a:endParaRPr lang="en-US" dirty="0">
              <a:cs typeface="Calibri"/>
            </a:endParaRPr>
          </a:p>
        </p:txBody>
      </p:sp>
      <p:sp>
        <p:nvSpPr>
          <p:cNvPr id="4" name="Slide Number Placeholder 3"/>
          <p:cNvSpPr>
            <a:spLocks noGrp="1"/>
          </p:cNvSpPr>
          <p:nvPr>
            <p:ph type="sldNum" sz="quarter" idx="5"/>
          </p:nvPr>
        </p:nvSpPr>
        <p:spPr/>
        <p:txBody>
          <a:bodyPr/>
          <a:lstStyle/>
          <a:p>
            <a:fld id="{871B2431-D351-4C6E-A3CF-9DFAC0E3E050}" type="slidenum">
              <a:rPr lang="cs-CZ" smtClean="0"/>
              <a:t>21</a:t>
            </a:fld>
            <a:endParaRPr lang="cs-CZ"/>
          </a:p>
        </p:txBody>
      </p:sp>
    </p:spTree>
    <p:extLst>
      <p:ext uri="{BB962C8B-B14F-4D97-AF65-F5344CB8AC3E}">
        <p14:creationId xmlns:p14="http://schemas.microsoft.com/office/powerpoint/2010/main" val="29636163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90763" y="512763"/>
            <a:ext cx="4562475" cy="2566987"/>
          </a:xfrm>
        </p:spPr>
      </p:sp>
      <p:sp>
        <p:nvSpPr>
          <p:cNvPr id="3" name="Notes Placeholder 2"/>
          <p:cNvSpPr>
            <a:spLocks noGrp="1"/>
          </p:cNvSpPr>
          <p:nvPr>
            <p:ph type="body" idx="1"/>
          </p:nvPr>
        </p:nvSpPr>
        <p:spPr/>
        <p:txBody>
          <a:bodyPr/>
          <a:lstStyle/>
          <a:p>
            <a:r>
              <a:rPr lang="en-US" dirty="0">
                <a:cs typeface="Calibri"/>
              </a:rPr>
              <a:t>Notes: </a:t>
            </a:r>
          </a:p>
          <a:p>
            <a:pPr marL="171450" indent="-171450">
              <a:buFont typeface="Calibri"/>
              <a:buChar char="-"/>
            </a:pPr>
            <a:r>
              <a:rPr lang="en-US" dirty="0">
                <a:cs typeface="Calibri"/>
              </a:rPr>
              <a:t>Changing composition of meals, snacks and drinks</a:t>
            </a:r>
          </a:p>
          <a:p>
            <a:pPr lvl="1" indent="-171450">
              <a:buFont typeface="Calibri"/>
              <a:buChar char="-"/>
            </a:pPr>
            <a:r>
              <a:rPr lang="en-US" dirty="0">
                <a:cs typeface="Calibri"/>
              </a:rPr>
              <a:t>Use </a:t>
            </a:r>
            <a:r>
              <a:rPr lang="en-US" dirty="0"/>
              <a:t>MOTHERS’ Plate and SHOPPING GUIDE</a:t>
            </a:r>
            <a:endParaRPr lang="en-US" dirty="0">
              <a:cs typeface="Calibri"/>
            </a:endParaRPr>
          </a:p>
          <a:p>
            <a:pPr marL="171450" indent="-171450">
              <a:buFont typeface="Calibri"/>
              <a:buChar char="-"/>
            </a:pPr>
            <a:r>
              <a:rPr lang="en-US">
                <a:cs typeface="Calibri"/>
              </a:rPr>
              <a:t>Use Pyramid as a guide</a:t>
            </a:r>
          </a:p>
          <a:p>
            <a:pPr marL="171450" indent="-171450">
              <a:buFont typeface="Calibri"/>
              <a:buChar char="-"/>
            </a:pPr>
            <a:r>
              <a:rPr lang="en-US">
                <a:cs typeface="Calibri"/>
              </a:rPr>
              <a:t>Focusing on they type of carbohydrates, we don’t want them consuming little/no carbs</a:t>
            </a:r>
          </a:p>
          <a:p>
            <a:pPr marL="171450" indent="-171450">
              <a:buFont typeface="Calibri"/>
              <a:buChar char="-"/>
            </a:pPr>
            <a:r>
              <a:rPr lang="en-US" dirty="0">
                <a:cs typeface="Calibri"/>
              </a:rPr>
              <a:t>Avoids juices, soft drinks, and SSB's</a:t>
            </a:r>
          </a:p>
          <a:p>
            <a:pPr marL="171450" indent="-171450">
              <a:buFont typeface="Calibri"/>
              <a:buChar char="-"/>
            </a:pPr>
            <a:r>
              <a:rPr lang="en-US" dirty="0">
                <a:cs typeface="Calibri"/>
              </a:rPr>
              <a:t>Avoid junk foods </a:t>
            </a:r>
          </a:p>
          <a:p>
            <a:pPr marL="171450" indent="-171450">
              <a:buFont typeface="Calibri"/>
              <a:buChar char="-"/>
            </a:pPr>
            <a:r>
              <a:rPr lang="en-US" dirty="0">
                <a:cs typeface="Calibri"/>
              </a:rPr>
              <a:t>Portion-controlled, regularly scheduled meals and snacks</a:t>
            </a:r>
          </a:p>
        </p:txBody>
      </p:sp>
      <p:sp>
        <p:nvSpPr>
          <p:cNvPr id="4" name="Slide Number Placeholder 3"/>
          <p:cNvSpPr>
            <a:spLocks noGrp="1"/>
          </p:cNvSpPr>
          <p:nvPr>
            <p:ph type="sldNum" sz="quarter" idx="5"/>
          </p:nvPr>
        </p:nvSpPr>
        <p:spPr/>
        <p:txBody>
          <a:bodyPr/>
          <a:lstStyle/>
          <a:p>
            <a:fld id="{871B2431-D351-4C6E-A3CF-9DFAC0E3E050}" type="slidenum">
              <a:rPr lang="cs-CZ" smtClean="0"/>
              <a:t>22</a:t>
            </a:fld>
            <a:endParaRPr lang="cs-CZ"/>
          </a:p>
        </p:txBody>
      </p:sp>
    </p:spTree>
    <p:extLst>
      <p:ext uri="{BB962C8B-B14F-4D97-AF65-F5344CB8AC3E}">
        <p14:creationId xmlns:p14="http://schemas.microsoft.com/office/powerpoint/2010/main" val="6023950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90763" y="512763"/>
            <a:ext cx="4562475" cy="2566987"/>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rgbClr val="000000"/>
                </a:solidFill>
                <a:latin typeface="Rubik Light" panose="020B0604020202020204" charset="-79"/>
                <a:cs typeface="Rubik Light" panose="020B0604020202020204" charset="-79"/>
              </a:rPr>
              <a:t>Marshall NE, Abrams B, Barbour LA et al.  The importance of nutrition in pregnancy and lactation:  lifelong consequences.  ACOG. 2022; doi.org/10.1016/j.ajog.2021.21.035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dirty="0">
              <a:solidFill>
                <a:srgbClr val="000000"/>
              </a:solidFill>
              <a:latin typeface="Rubik Light" panose="020B0604020202020204" charset="-79"/>
              <a:cs typeface="Rubik Light" panose="020B0604020202020204" charset="-79"/>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rgbClr val="000000"/>
                </a:solidFill>
                <a:latin typeface="Rubik Light" panose="020B0604020202020204" charset="-79"/>
                <a:cs typeface="Rubik Light" panose="020B0604020202020204" charset="-79"/>
              </a:rPr>
              <a:t>The NASEM documents were the most authoritative describing appropriate weight gain guidelines and dietary supplement guidelines.  The ACOG review is the first of its kind from ACOG.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dirty="0">
              <a:solidFill>
                <a:srgbClr val="000000"/>
              </a:solidFill>
              <a:latin typeface="Rubik Light" panose="020B0604020202020204" charset="-79"/>
              <a:cs typeface="Rubik Light" panose="020B0604020202020204" charset="-79"/>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rgbClr val="000000"/>
                </a:solidFill>
                <a:latin typeface="Rubik Light" panose="020B0604020202020204" charset="-79"/>
                <a:cs typeface="Rubik Light" panose="020B0604020202020204" charset="-79"/>
              </a:rPr>
              <a:t>We also distributed an overview of prenatal care published in the American Family Physician in 2023.  This type of article has been published at intervals in Am Fam Phys but this is the most extensive discussion of weight gain, diet quality and dietary supplements.  (see reference list for the citation)</a:t>
            </a:r>
          </a:p>
          <a:p>
            <a:endParaRPr lang="en-US" dirty="0"/>
          </a:p>
        </p:txBody>
      </p:sp>
      <p:sp>
        <p:nvSpPr>
          <p:cNvPr id="4" name="Slide Number Placeholder 3"/>
          <p:cNvSpPr>
            <a:spLocks noGrp="1"/>
          </p:cNvSpPr>
          <p:nvPr>
            <p:ph type="sldNum" sz="quarter" idx="5"/>
          </p:nvPr>
        </p:nvSpPr>
        <p:spPr/>
        <p:txBody>
          <a:bodyPr/>
          <a:lstStyle/>
          <a:p>
            <a:fld id="{871B2431-D351-4C6E-A3CF-9DFAC0E3E050}" type="slidenum">
              <a:rPr lang="cs-CZ" smtClean="0"/>
              <a:t>3</a:t>
            </a:fld>
            <a:endParaRPr lang="cs-CZ"/>
          </a:p>
        </p:txBody>
      </p:sp>
    </p:spTree>
    <p:extLst>
      <p:ext uri="{BB962C8B-B14F-4D97-AF65-F5344CB8AC3E}">
        <p14:creationId xmlns:p14="http://schemas.microsoft.com/office/powerpoint/2010/main" val="8819169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90763" y="512763"/>
            <a:ext cx="4562475" cy="2566987"/>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Brittany (10/223):   prenatal vitamins currently sold in the Fam Med pharmacy ($4 for Medicaid).  The Major vitamins have 400IU vitamin D, folic acid, iron, B12, and some calcium, but no iodine, DHA, or choline. The M-Natal vitamins contain folic acid, iron, B12, 400IU Vit D, and some calcium, but also no iodine, DHA, or choline.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It was thought the high doses of folic acid could mask vitamin B12 deficiency or pernicious anemia.  Thus </a:t>
            </a:r>
            <a:r>
              <a:rPr lang="en-US" dirty="0" err="1"/>
              <a:t>prenatals</a:t>
            </a:r>
            <a:r>
              <a:rPr lang="en-US" dirty="0"/>
              <a:t> that had more than 1 gram of folic acid were available only by prescription in many states.  This has not been found to be true with the fortification of many foods with folic acid to prevent neural tube defect</a:t>
            </a:r>
          </a:p>
          <a:p>
            <a:endParaRPr lang="en-US" dirty="0"/>
          </a:p>
        </p:txBody>
      </p:sp>
      <p:sp>
        <p:nvSpPr>
          <p:cNvPr id="4" name="Slide Number Placeholder 3"/>
          <p:cNvSpPr>
            <a:spLocks noGrp="1"/>
          </p:cNvSpPr>
          <p:nvPr>
            <p:ph type="sldNum" sz="quarter" idx="5"/>
          </p:nvPr>
        </p:nvSpPr>
        <p:spPr/>
        <p:txBody>
          <a:bodyPr/>
          <a:lstStyle/>
          <a:p>
            <a:fld id="{871B2431-D351-4C6E-A3CF-9DFAC0E3E050}" type="slidenum">
              <a:rPr lang="cs-CZ" smtClean="0"/>
              <a:t>23</a:t>
            </a:fld>
            <a:endParaRPr lang="cs-CZ"/>
          </a:p>
        </p:txBody>
      </p:sp>
    </p:spTree>
    <p:extLst>
      <p:ext uri="{BB962C8B-B14F-4D97-AF65-F5344CB8AC3E}">
        <p14:creationId xmlns:p14="http://schemas.microsoft.com/office/powerpoint/2010/main" val="35828296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dirty="0"/>
              <a:t>The </a:t>
            </a:r>
            <a:r>
              <a:rPr lang="en-US" dirty="0" err="1"/>
              <a:t>MOTHeRS</a:t>
            </a:r>
            <a:r>
              <a:rPr lang="en-US" dirty="0"/>
              <a:t> Project was developed at East Carolina University, Brody School of Medicine. Kay Craven was the lead investigator of the component to address food insecurity among women living in rural areas.  The project  demonstrate that screening for and addressing food insecurity through the direct provision of medically tailored emergency food bags is both feasible and acceptable in an ambulatory clinical setting. The materials can be used with other pregnant women and are found on the ECU Repository  The Scholarship.  There is no copyright and providers should feel free to use with their patients.  </a:t>
            </a:r>
          </a:p>
          <a:p>
            <a:endParaRPr lang="en-US" dirty="0"/>
          </a:p>
          <a:p>
            <a:r>
              <a:rPr lang="en-US" dirty="0"/>
              <a:t>Plate and Guide: </a:t>
            </a:r>
          </a:p>
          <a:p>
            <a:r>
              <a:rPr lang="en-US" dirty="0"/>
              <a:t>http://hdl.handle.net/10342/8944</a:t>
            </a:r>
          </a:p>
          <a:p>
            <a:endParaRPr lang="en-US" dirty="0"/>
          </a:p>
          <a:p>
            <a:r>
              <a:rPr lang="en-US" dirty="0"/>
              <a:t>Food Safety:</a:t>
            </a:r>
          </a:p>
          <a:p>
            <a:r>
              <a:rPr lang="en-US" dirty="0"/>
              <a:t>http://hdl.handle.net/10342/8946</a:t>
            </a:r>
          </a:p>
          <a:p>
            <a:endParaRPr lang="en-US" dirty="0"/>
          </a:p>
          <a:p>
            <a:r>
              <a:rPr lang="en-US" dirty="0"/>
              <a:t>Recipes:</a:t>
            </a:r>
          </a:p>
          <a:p>
            <a:r>
              <a:rPr lang="en-US" dirty="0"/>
              <a:t>http://hdl.handle.net/10342/8943</a:t>
            </a:r>
          </a:p>
          <a:p>
            <a:endParaRPr lang="en-US" dirty="0"/>
          </a:p>
          <a:p>
            <a:r>
              <a:rPr lang="en-US" dirty="0"/>
              <a:t>GDM:</a:t>
            </a:r>
          </a:p>
          <a:p>
            <a:r>
              <a:rPr lang="en-US" dirty="0"/>
              <a:t>http://hdl.handle.net/10342/8941</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90763" y="512763"/>
            <a:ext cx="4562475" cy="25669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71B2431-D351-4C6E-A3CF-9DFAC0E3E050}" type="slidenum">
              <a:rPr lang="cs-CZ" smtClean="0"/>
              <a:t>25</a:t>
            </a:fld>
            <a:endParaRPr lang="cs-CZ"/>
          </a:p>
        </p:txBody>
      </p:sp>
    </p:spTree>
    <p:extLst>
      <p:ext uri="{BB962C8B-B14F-4D97-AF65-F5344CB8AC3E}">
        <p14:creationId xmlns:p14="http://schemas.microsoft.com/office/powerpoint/2010/main" val="32900077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90763" y="512763"/>
            <a:ext cx="4562475" cy="2566987"/>
          </a:xfrm>
        </p:spPr>
      </p:sp>
      <p:sp>
        <p:nvSpPr>
          <p:cNvPr id="3" name="Notes Placeholder 2"/>
          <p:cNvSpPr>
            <a:spLocks noGrp="1"/>
          </p:cNvSpPr>
          <p:nvPr>
            <p:ph type="body" idx="1"/>
          </p:nvPr>
        </p:nvSpPr>
        <p:spPr/>
        <p:txBody>
          <a:bodyPr/>
          <a:lstStyle/>
          <a:p>
            <a:r>
              <a:rPr lang="en-US" dirty="0"/>
              <a:t>It is important to give patients a weight tracker.  There are a variety of trackers available on the web.</a:t>
            </a:r>
          </a:p>
        </p:txBody>
      </p:sp>
      <p:sp>
        <p:nvSpPr>
          <p:cNvPr id="4" name="Slide Number Placeholder 3"/>
          <p:cNvSpPr>
            <a:spLocks noGrp="1"/>
          </p:cNvSpPr>
          <p:nvPr>
            <p:ph type="sldNum" sz="quarter" idx="5"/>
          </p:nvPr>
        </p:nvSpPr>
        <p:spPr/>
        <p:txBody>
          <a:bodyPr/>
          <a:lstStyle/>
          <a:p>
            <a:fld id="{871B2431-D351-4C6E-A3CF-9DFAC0E3E050}" type="slidenum">
              <a:rPr lang="cs-CZ" smtClean="0"/>
              <a:t>4</a:t>
            </a:fld>
            <a:endParaRPr lang="cs-CZ"/>
          </a:p>
        </p:txBody>
      </p:sp>
    </p:spTree>
    <p:extLst>
      <p:ext uri="{BB962C8B-B14F-4D97-AF65-F5344CB8AC3E}">
        <p14:creationId xmlns:p14="http://schemas.microsoft.com/office/powerpoint/2010/main" val="30952747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90763" y="512763"/>
            <a:ext cx="4562475" cy="2566987"/>
          </a:xfrm>
        </p:spPr>
      </p:sp>
      <p:sp>
        <p:nvSpPr>
          <p:cNvPr id="3" name="Notes Placeholder 2"/>
          <p:cNvSpPr>
            <a:spLocks noGrp="1"/>
          </p:cNvSpPr>
          <p:nvPr>
            <p:ph type="body" idx="1"/>
          </p:nvPr>
        </p:nvSpPr>
        <p:spPr/>
        <p:txBody>
          <a:bodyPr/>
          <a:lstStyle/>
          <a:p>
            <a:r>
              <a:rPr lang="en-US" dirty="0"/>
              <a:t>The weight gain guidelines were issued in 2009 and have not changed although there has been discussion about the safety of zero weight gain and/or weight loss by women starting their pregnancy in the obese class.  There is not firm consensus but there is evidence that no weigh gain and supervised healthy weight loss can be accomplished without harming mom or baby.</a:t>
            </a:r>
          </a:p>
          <a:p>
            <a:br>
              <a:rPr lang="en-US" dirty="0"/>
            </a:br>
            <a:r>
              <a:rPr lang="en-US" dirty="0"/>
              <a:t>It is equally important but less talked about, to help women lose their weigh gain after delivery.  </a:t>
            </a:r>
          </a:p>
        </p:txBody>
      </p:sp>
      <p:sp>
        <p:nvSpPr>
          <p:cNvPr id="4" name="Slide Number Placeholder 3"/>
          <p:cNvSpPr>
            <a:spLocks noGrp="1"/>
          </p:cNvSpPr>
          <p:nvPr>
            <p:ph type="sldNum" sz="quarter" idx="5"/>
          </p:nvPr>
        </p:nvSpPr>
        <p:spPr/>
        <p:txBody>
          <a:bodyPr/>
          <a:lstStyle/>
          <a:p>
            <a:fld id="{871B2431-D351-4C6E-A3CF-9DFAC0E3E050}" type="slidenum">
              <a:rPr lang="cs-CZ" smtClean="0"/>
              <a:t>5</a:t>
            </a:fld>
            <a:endParaRPr lang="cs-CZ"/>
          </a:p>
        </p:txBody>
      </p:sp>
    </p:spTree>
    <p:extLst>
      <p:ext uri="{BB962C8B-B14F-4D97-AF65-F5344CB8AC3E}">
        <p14:creationId xmlns:p14="http://schemas.microsoft.com/office/powerpoint/2010/main" val="24653271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90763" y="512763"/>
            <a:ext cx="4562475" cy="2566987"/>
          </a:xfrm>
        </p:spPr>
      </p:sp>
      <p:sp>
        <p:nvSpPr>
          <p:cNvPr id="3" name="Notes Placeholder 2"/>
          <p:cNvSpPr>
            <a:spLocks noGrp="1"/>
          </p:cNvSpPr>
          <p:nvPr>
            <p:ph type="body" idx="1"/>
          </p:nvPr>
        </p:nvSpPr>
        <p:spPr/>
        <p:txBody>
          <a:bodyPr/>
          <a:lstStyle/>
          <a:p>
            <a:r>
              <a:rPr lang="en-US" dirty="0"/>
              <a:t>Food Insecurity can lead to both excess weight gain (eating high calorie low nutrients foods when available) and/or  too little weight gain with just a lack of calories.  Assess for Food Insecurity.  Make sure those who screen positive are signed up for WIC and SNAP benefits</a:t>
            </a:r>
          </a:p>
        </p:txBody>
      </p:sp>
      <p:sp>
        <p:nvSpPr>
          <p:cNvPr id="4" name="Slide Number Placeholder 3"/>
          <p:cNvSpPr>
            <a:spLocks noGrp="1"/>
          </p:cNvSpPr>
          <p:nvPr>
            <p:ph type="sldNum" sz="quarter" idx="5"/>
          </p:nvPr>
        </p:nvSpPr>
        <p:spPr/>
        <p:txBody>
          <a:bodyPr/>
          <a:lstStyle/>
          <a:p>
            <a:fld id="{871B2431-D351-4C6E-A3CF-9DFAC0E3E050}" type="slidenum">
              <a:rPr lang="cs-CZ" smtClean="0"/>
              <a:t>6</a:t>
            </a:fld>
            <a:endParaRPr lang="cs-CZ"/>
          </a:p>
        </p:txBody>
      </p:sp>
    </p:spTree>
    <p:extLst>
      <p:ext uri="{BB962C8B-B14F-4D97-AF65-F5344CB8AC3E}">
        <p14:creationId xmlns:p14="http://schemas.microsoft.com/office/powerpoint/2010/main" val="12602586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90763" y="512763"/>
            <a:ext cx="4562475" cy="2566987"/>
          </a:xfrm>
        </p:spPr>
      </p:sp>
      <p:sp>
        <p:nvSpPr>
          <p:cNvPr id="3" name="Notes Placeholder 2"/>
          <p:cNvSpPr>
            <a:spLocks noGrp="1"/>
          </p:cNvSpPr>
          <p:nvPr>
            <p:ph type="body" idx="1"/>
          </p:nvPr>
        </p:nvSpPr>
        <p:spPr/>
        <p:txBody>
          <a:bodyPr/>
          <a:lstStyle/>
          <a:p>
            <a:r>
              <a:rPr lang="en-US" dirty="0"/>
              <a:t>Pica can lead to too high or too low intake</a:t>
            </a:r>
          </a:p>
          <a:p>
            <a:endParaRPr lang="en-US" dirty="0"/>
          </a:p>
          <a:p>
            <a:endParaRPr lang="en-US" dirty="0"/>
          </a:p>
        </p:txBody>
      </p:sp>
      <p:sp>
        <p:nvSpPr>
          <p:cNvPr id="4" name="Slide Number Placeholder 3"/>
          <p:cNvSpPr>
            <a:spLocks noGrp="1"/>
          </p:cNvSpPr>
          <p:nvPr>
            <p:ph type="sldNum" sz="quarter" idx="5"/>
          </p:nvPr>
        </p:nvSpPr>
        <p:spPr/>
        <p:txBody>
          <a:bodyPr/>
          <a:lstStyle/>
          <a:p>
            <a:fld id="{871B2431-D351-4C6E-A3CF-9DFAC0E3E050}" type="slidenum">
              <a:rPr lang="cs-CZ" smtClean="0"/>
              <a:t>7</a:t>
            </a:fld>
            <a:endParaRPr lang="cs-CZ"/>
          </a:p>
        </p:txBody>
      </p:sp>
    </p:spTree>
    <p:extLst>
      <p:ext uri="{BB962C8B-B14F-4D97-AF65-F5344CB8AC3E}">
        <p14:creationId xmlns:p14="http://schemas.microsoft.com/office/powerpoint/2010/main" val="9164679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90763" y="512763"/>
            <a:ext cx="4562475" cy="2566987"/>
          </a:xfrm>
        </p:spPr>
      </p:sp>
      <p:sp>
        <p:nvSpPr>
          <p:cNvPr id="3" name="Notes Placeholder 2"/>
          <p:cNvSpPr>
            <a:spLocks noGrp="1"/>
          </p:cNvSpPr>
          <p:nvPr>
            <p:ph type="body" idx="1"/>
          </p:nvPr>
        </p:nvSpPr>
        <p:spPr/>
        <p:txBody>
          <a:bodyPr/>
          <a:lstStyle/>
          <a:p>
            <a:r>
              <a:rPr lang="en-US" dirty="0"/>
              <a:t>Its always been a chicken and egg question.  Does the pica cause the anemia or does the anemia lead to women craving and looking for something that will “treat” it.</a:t>
            </a:r>
          </a:p>
          <a:p>
            <a:endParaRPr lang="en-US" dirty="0"/>
          </a:p>
        </p:txBody>
      </p:sp>
      <p:sp>
        <p:nvSpPr>
          <p:cNvPr id="4" name="Slide Number Placeholder 3"/>
          <p:cNvSpPr>
            <a:spLocks noGrp="1"/>
          </p:cNvSpPr>
          <p:nvPr>
            <p:ph type="sldNum" sz="quarter" idx="5"/>
          </p:nvPr>
        </p:nvSpPr>
        <p:spPr/>
        <p:txBody>
          <a:bodyPr/>
          <a:lstStyle/>
          <a:p>
            <a:fld id="{871B2431-D351-4C6E-A3CF-9DFAC0E3E050}" type="slidenum">
              <a:rPr lang="cs-CZ" smtClean="0"/>
              <a:t>9</a:t>
            </a:fld>
            <a:endParaRPr lang="cs-CZ"/>
          </a:p>
        </p:txBody>
      </p:sp>
    </p:spTree>
    <p:extLst>
      <p:ext uri="{BB962C8B-B14F-4D97-AF65-F5344CB8AC3E}">
        <p14:creationId xmlns:p14="http://schemas.microsoft.com/office/powerpoint/2010/main" val="29877042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dirty="0"/>
              <a:t>Best to avoid restrictive diets that limit variety and exclude food groups (keto, paleo, </a:t>
            </a:r>
            <a:r>
              <a:rPr lang="en-US" dirty="0" err="1"/>
              <a:t>etc</a:t>
            </a:r>
            <a:r>
              <a:rPr lang="en-US" dirty="0"/>
              <a:t>)</a:t>
            </a:r>
          </a:p>
          <a:p>
            <a:r>
              <a:rPr lang="en-US" dirty="0"/>
              <a:t>Certain nutrients which are important in fetal growth and development are commonly consumed in inadequate amounts among even healthy, food secure women – folate, iron, iodine, vitamin D, calcium, choline, omega-3s (DHA), and in some populations, vitamin B12.</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dirty="0"/>
              <a:t>Function and food sources of common short-fall nutrients</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10/16/2023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10/16/2023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10/16/2023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10/16/2023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10/16/2023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10/16/2023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31.svg"/><Relationship Id="rId2" Type="http://schemas.openxmlformats.org/officeDocument/2006/relationships/image" Target="../media/image30.png"/><Relationship Id="rId1" Type="http://schemas.openxmlformats.org/officeDocument/2006/relationships/slideLayout" Target="../slideLayouts/slideLayout7.xml"/><Relationship Id="rId5" Type="http://schemas.openxmlformats.org/officeDocument/2006/relationships/image" Target="../media/image33.svg"/><Relationship Id="rId4" Type="http://schemas.openxmlformats.org/officeDocument/2006/relationships/image" Target="../media/image32.png"/></Relationships>
</file>

<file path=ppt/slides/_rels/slide1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31.svg"/></Relationships>
</file>

<file path=ppt/slides/_rels/slide12.xml.rels><?xml version="1.0" encoding="UTF-8" standalone="yes"?>
<Relationships xmlns="http://schemas.openxmlformats.org/package/2006/relationships"><Relationship Id="rId8" Type="http://schemas.openxmlformats.org/officeDocument/2006/relationships/image" Target="../media/image37.svg"/><Relationship Id="rId3" Type="http://schemas.openxmlformats.org/officeDocument/2006/relationships/image" Target="../media/image5.png"/><Relationship Id="rId7" Type="http://schemas.openxmlformats.org/officeDocument/2006/relationships/image" Target="../media/image36.png"/><Relationship Id="rId12" Type="http://schemas.openxmlformats.org/officeDocument/2006/relationships/image" Target="../media/image41.sv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35.svg"/><Relationship Id="rId11" Type="http://schemas.openxmlformats.org/officeDocument/2006/relationships/image" Target="../media/image40.png"/><Relationship Id="rId5" Type="http://schemas.openxmlformats.org/officeDocument/2006/relationships/image" Target="../media/image34.png"/><Relationship Id="rId10" Type="http://schemas.openxmlformats.org/officeDocument/2006/relationships/image" Target="../media/image39.svg"/><Relationship Id="rId4" Type="http://schemas.openxmlformats.org/officeDocument/2006/relationships/image" Target="../media/image6.svg"/><Relationship Id="rId9" Type="http://schemas.openxmlformats.org/officeDocument/2006/relationships/image" Target="../media/image38.png"/></Relationships>
</file>

<file path=ppt/slides/_rels/slide13.xml.rels><?xml version="1.0" encoding="UTF-8" standalone="yes"?>
<Relationships xmlns="http://schemas.openxmlformats.org/package/2006/relationships"><Relationship Id="rId8" Type="http://schemas.openxmlformats.org/officeDocument/2006/relationships/image" Target="../media/image37.svg"/><Relationship Id="rId3" Type="http://schemas.openxmlformats.org/officeDocument/2006/relationships/image" Target="../media/image5.png"/><Relationship Id="rId7" Type="http://schemas.openxmlformats.org/officeDocument/2006/relationships/image" Target="../media/image36.png"/><Relationship Id="rId12" Type="http://schemas.openxmlformats.org/officeDocument/2006/relationships/image" Target="../media/image47.sv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43.svg"/><Relationship Id="rId11" Type="http://schemas.openxmlformats.org/officeDocument/2006/relationships/image" Target="../media/image46.png"/><Relationship Id="rId5" Type="http://schemas.openxmlformats.org/officeDocument/2006/relationships/image" Target="../media/image42.png"/><Relationship Id="rId10" Type="http://schemas.openxmlformats.org/officeDocument/2006/relationships/image" Target="../media/image45.svg"/><Relationship Id="rId4" Type="http://schemas.openxmlformats.org/officeDocument/2006/relationships/image" Target="../media/image6.svg"/><Relationship Id="rId9" Type="http://schemas.openxmlformats.org/officeDocument/2006/relationships/image" Target="../media/image44.png"/></Relationships>
</file>

<file path=ppt/slides/_rels/slide14.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50.jpeg"/><Relationship Id="rId5" Type="http://schemas.openxmlformats.org/officeDocument/2006/relationships/image" Target="../media/image49.svg"/><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53.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52.svg"/><Relationship Id="rId5" Type="http://schemas.openxmlformats.org/officeDocument/2006/relationships/image" Target="../media/image3.png"/><Relationship Id="rId4" Type="http://schemas.openxmlformats.org/officeDocument/2006/relationships/image" Target="../media/image51.svg"/></Relationships>
</file>

<file path=ppt/slides/_rels/slide16.xml.rels><?xml version="1.0" encoding="UTF-8" standalone="yes"?>
<Relationships xmlns="http://schemas.openxmlformats.org/package/2006/relationships"><Relationship Id="rId3" Type="http://schemas.openxmlformats.org/officeDocument/2006/relationships/image" Target="../media/image54.jpeg"/><Relationship Id="rId7" Type="http://schemas.openxmlformats.org/officeDocument/2006/relationships/image" Target="../media/image22.sv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51.svg"/><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8" Type="http://schemas.openxmlformats.org/officeDocument/2006/relationships/image" Target="../media/image56.svg"/><Relationship Id="rId3" Type="http://schemas.openxmlformats.org/officeDocument/2006/relationships/image" Target="../media/image9.png"/><Relationship Id="rId7" Type="http://schemas.openxmlformats.org/officeDocument/2006/relationships/image" Target="../media/image55.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49.svg"/><Relationship Id="rId5" Type="http://schemas.openxmlformats.org/officeDocument/2006/relationships/image" Target="../media/image24.png"/><Relationship Id="rId4" Type="http://schemas.openxmlformats.org/officeDocument/2006/relationships/image" Target="../media/image23.svg"/><Relationship Id="rId9" Type="http://schemas.openxmlformats.org/officeDocument/2006/relationships/image" Target="../media/image57.png"/></Relationships>
</file>

<file path=ppt/slides/_rels/slide18.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63.sv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59.svg"/><Relationship Id="rId11" Type="http://schemas.openxmlformats.org/officeDocument/2006/relationships/image" Target="../media/image62.png"/><Relationship Id="rId5" Type="http://schemas.openxmlformats.org/officeDocument/2006/relationships/image" Target="../media/image58.png"/><Relationship Id="rId10" Type="http://schemas.openxmlformats.org/officeDocument/2006/relationships/image" Target="../media/image61.svg"/><Relationship Id="rId4" Type="http://schemas.openxmlformats.org/officeDocument/2006/relationships/image" Target="../media/image6.svg"/><Relationship Id="rId9" Type="http://schemas.openxmlformats.org/officeDocument/2006/relationships/image" Target="../media/image60.png"/></Relationships>
</file>

<file path=ppt/slides/_rels/slide19.xml.rels><?xml version="1.0" encoding="UTF-8" standalone="yes"?>
<Relationships xmlns="http://schemas.openxmlformats.org/package/2006/relationships"><Relationship Id="rId8" Type="http://schemas.openxmlformats.org/officeDocument/2006/relationships/image" Target="../media/image65.png"/><Relationship Id="rId3" Type="http://schemas.openxmlformats.org/officeDocument/2006/relationships/image" Target="../media/image5.png"/><Relationship Id="rId7" Type="http://schemas.openxmlformats.org/officeDocument/2006/relationships/image" Target="../media/image64.png"/><Relationship Id="rId12" Type="http://schemas.openxmlformats.org/officeDocument/2006/relationships/image" Target="../media/image69.pn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23.svg"/><Relationship Id="rId11" Type="http://schemas.openxmlformats.org/officeDocument/2006/relationships/image" Target="../media/image68.png"/><Relationship Id="rId5" Type="http://schemas.openxmlformats.org/officeDocument/2006/relationships/image" Target="../media/image9.png"/><Relationship Id="rId10" Type="http://schemas.openxmlformats.org/officeDocument/2006/relationships/image" Target="../media/image67.png"/><Relationship Id="rId4" Type="http://schemas.openxmlformats.org/officeDocument/2006/relationships/image" Target="../media/image51.svg"/><Relationship Id="rId9" Type="http://schemas.openxmlformats.org/officeDocument/2006/relationships/image" Target="../media/image66.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slides/_rels/slide20.xml.rels><?xml version="1.0" encoding="UTF-8" standalone="yes"?>
<Relationships xmlns="http://schemas.openxmlformats.org/package/2006/relationships"><Relationship Id="rId8" Type="http://schemas.openxmlformats.org/officeDocument/2006/relationships/image" Target="../media/image71.png"/><Relationship Id="rId3" Type="http://schemas.openxmlformats.org/officeDocument/2006/relationships/image" Target="../media/image70.jpeg"/><Relationship Id="rId7" Type="http://schemas.openxmlformats.org/officeDocument/2006/relationships/image" Target="../media/image51.sv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52.svg"/><Relationship Id="rId4" Type="http://schemas.openxmlformats.org/officeDocument/2006/relationships/image" Target="../media/image3.png"/><Relationship Id="rId9" Type="http://schemas.openxmlformats.org/officeDocument/2006/relationships/image" Target="../media/image72.svg"/></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51.svg"/><Relationship Id="rId5" Type="http://schemas.openxmlformats.org/officeDocument/2006/relationships/image" Target="../media/image5.png"/><Relationship Id="rId4" Type="http://schemas.openxmlformats.org/officeDocument/2006/relationships/image" Target="../media/image23.svg"/></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73.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51.svg"/><Relationship Id="rId5" Type="http://schemas.openxmlformats.org/officeDocument/2006/relationships/image" Target="../media/image5.png"/><Relationship Id="rId4" Type="http://schemas.openxmlformats.org/officeDocument/2006/relationships/image" Target="../media/image23.svg"/></Relationships>
</file>

<file path=ppt/slides/_rels/slide23.xml.rels><?xml version="1.0" encoding="UTF-8" standalone="yes"?>
<Relationships xmlns="http://schemas.openxmlformats.org/package/2006/relationships"><Relationship Id="rId8" Type="http://schemas.openxmlformats.org/officeDocument/2006/relationships/image" Target="../media/image77.png"/><Relationship Id="rId3" Type="http://schemas.openxmlformats.org/officeDocument/2006/relationships/image" Target="../media/image5.png"/><Relationship Id="rId7" Type="http://schemas.openxmlformats.org/officeDocument/2006/relationships/image" Target="../media/image76.pn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75.png"/><Relationship Id="rId5" Type="http://schemas.openxmlformats.org/officeDocument/2006/relationships/image" Target="../media/image74.png"/><Relationship Id="rId4" Type="http://schemas.openxmlformats.org/officeDocument/2006/relationships/image" Target="../media/image6.svg"/></Relationships>
</file>

<file path=ppt/slides/_rels/slide24.xml.rels><?xml version="1.0" encoding="UTF-8" standalone="yes"?>
<Relationships xmlns="http://schemas.openxmlformats.org/package/2006/relationships"><Relationship Id="rId8" Type="http://schemas.openxmlformats.org/officeDocument/2006/relationships/image" Target="../media/image78.png"/><Relationship Id="rId13" Type="http://schemas.openxmlformats.org/officeDocument/2006/relationships/image" Target="../media/image83.png"/><Relationship Id="rId3" Type="http://schemas.microsoft.com/office/2018/10/relationships/comments" Target="../comments/modernComment_10D_0.xml"/><Relationship Id="rId7" Type="http://schemas.openxmlformats.org/officeDocument/2006/relationships/image" Target="../media/image23.svg"/><Relationship Id="rId12" Type="http://schemas.openxmlformats.org/officeDocument/2006/relationships/image" Target="../media/image82.png"/><Relationship Id="rId17" Type="http://schemas.openxmlformats.org/officeDocument/2006/relationships/hyperlink" Target="http://hdl.handle.net/10342/8941" TargetMode="External"/><Relationship Id="rId2" Type="http://schemas.openxmlformats.org/officeDocument/2006/relationships/notesSlide" Target="../notesSlides/notesSlide21.xml"/><Relationship Id="rId16" Type="http://schemas.openxmlformats.org/officeDocument/2006/relationships/hyperlink" Target="http://hdl.handle.net/10342/8943" TargetMode="External"/><Relationship Id="rId1" Type="http://schemas.openxmlformats.org/officeDocument/2006/relationships/slideLayout" Target="../slideLayouts/slideLayout7.xml"/><Relationship Id="rId6" Type="http://schemas.openxmlformats.org/officeDocument/2006/relationships/image" Target="../media/image9.png"/><Relationship Id="rId11" Type="http://schemas.openxmlformats.org/officeDocument/2006/relationships/image" Target="../media/image81.png"/><Relationship Id="rId5" Type="http://schemas.openxmlformats.org/officeDocument/2006/relationships/image" Target="../media/image51.svg"/><Relationship Id="rId15" Type="http://schemas.openxmlformats.org/officeDocument/2006/relationships/hyperlink" Target="http://hdl.handle.net/10342/8946" TargetMode="External"/><Relationship Id="rId10" Type="http://schemas.openxmlformats.org/officeDocument/2006/relationships/image" Target="../media/image80.png"/><Relationship Id="rId4" Type="http://schemas.openxmlformats.org/officeDocument/2006/relationships/image" Target="../media/image5.png"/><Relationship Id="rId9" Type="http://schemas.openxmlformats.org/officeDocument/2006/relationships/image" Target="../media/image79.png"/><Relationship Id="rId14" Type="http://schemas.openxmlformats.org/officeDocument/2006/relationships/hyperlink" Target="http://hdl.handle.net/10342/8944"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3.sv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hyperlink" Target="https://doi.org/10.3390/nu11081823" TargetMode="External"/><Relationship Id="rId4" Type="http://schemas.openxmlformats.org/officeDocument/2006/relationships/image" Target="../media/image51.svg"/></Relationships>
</file>

<file path=ppt/slides/_rels/slide3.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2.sv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8.svg"/><Relationship Id="rId11" Type="http://schemas.openxmlformats.org/officeDocument/2006/relationships/image" Target="../media/image11.png"/><Relationship Id="rId5" Type="http://schemas.openxmlformats.org/officeDocument/2006/relationships/image" Target="../media/image7.png"/><Relationship Id="rId10" Type="http://schemas.openxmlformats.org/officeDocument/2006/relationships/hyperlink" Target="https://doi.org/10.1016/j.ajog.2021.12.035" TargetMode="External"/><Relationship Id="rId4" Type="http://schemas.openxmlformats.org/officeDocument/2006/relationships/image" Target="../media/image6.svg"/><Relationship Id="rId9" Type="http://schemas.openxmlformats.org/officeDocument/2006/relationships/hyperlink" Target="https://doi.org/10.17226/25831" TargetMode="External"/></Relationships>
</file>

<file path=ppt/slides/_rels/slide4.xml.rels><?xml version="1.0" encoding="UTF-8" standalone="yes"?>
<Relationships xmlns="http://schemas.openxmlformats.org/package/2006/relationships"><Relationship Id="rId8" Type="http://schemas.openxmlformats.org/officeDocument/2006/relationships/hyperlink" Target="https://www.cdc.gov/reproductivehealth/maternalinfanthealth/pregnancy-weight-gain.htm#trackers" TargetMode="External"/><Relationship Id="rId3" Type="http://schemas.openxmlformats.org/officeDocument/2006/relationships/image" Target="../media/image13.jpeg"/><Relationship Id="rId7" Type="http://schemas.openxmlformats.org/officeDocument/2006/relationships/image" Target="../media/image6.sv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10.sv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8" Type="http://schemas.openxmlformats.org/officeDocument/2006/relationships/hyperlink" Target="https://nap.nationalacademies.org/catalog/12584/weight-gain-during-pregnancy-reexamining-the-guidelines" TargetMode="External"/><Relationship Id="rId3" Type="http://schemas.openxmlformats.org/officeDocument/2006/relationships/image" Target="../media/image5.png"/><Relationship Id="rId7"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0.svg"/><Relationship Id="rId5" Type="http://schemas.openxmlformats.org/officeDocument/2006/relationships/image" Target="../media/image9.png"/><Relationship Id="rId10" Type="http://schemas.openxmlformats.org/officeDocument/2006/relationships/image" Target="../media/image16.svg"/><Relationship Id="rId4" Type="http://schemas.openxmlformats.org/officeDocument/2006/relationships/image" Target="../media/image6.svg"/><Relationship Id="rId9" Type="http://schemas.openxmlformats.org/officeDocument/2006/relationships/image" Target="../media/image15.png"/></Relationships>
</file>

<file path=ppt/slides/_rels/slide6.xml.rels><?xml version="1.0" encoding="UTF-8" standalone="yes"?>
<Relationships xmlns="http://schemas.openxmlformats.org/package/2006/relationships"><Relationship Id="rId8" Type="http://schemas.openxmlformats.org/officeDocument/2006/relationships/image" Target="../media/image22.sv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20.svg"/><Relationship Id="rId5" Type="http://schemas.openxmlformats.org/officeDocument/2006/relationships/image" Target="../media/image19.png"/><Relationship Id="rId4" Type="http://schemas.openxmlformats.org/officeDocument/2006/relationships/image" Target="../media/image18.svg"/></Relationships>
</file>

<file path=ppt/slides/_rels/slide7.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9.png"/><Relationship Id="rId7" Type="http://schemas.openxmlformats.org/officeDocument/2006/relationships/image" Target="../media/image26.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25.svg"/><Relationship Id="rId5" Type="http://schemas.openxmlformats.org/officeDocument/2006/relationships/image" Target="../media/image24.png"/><Relationship Id="rId10" Type="http://schemas.openxmlformats.org/officeDocument/2006/relationships/image" Target="../media/image29.png"/><Relationship Id="rId4" Type="http://schemas.openxmlformats.org/officeDocument/2006/relationships/image" Target="../media/image23.svg"/><Relationship Id="rId9" Type="http://schemas.openxmlformats.org/officeDocument/2006/relationships/image" Target="../media/image28.png"/></Relationships>
</file>

<file path=ppt/slides/_rels/slide8.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image" Target="../media/image10.sv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6.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2510"/>
            <a:ext cx="18288000" cy="6518815"/>
            <a:chOff x="0" y="0"/>
            <a:chExt cx="3982957" cy="1419738"/>
          </a:xfrm>
        </p:grpSpPr>
        <p:sp>
          <p:nvSpPr>
            <p:cNvPr id="3" name="Freeform 3"/>
            <p:cNvSpPr/>
            <p:nvPr/>
          </p:nvSpPr>
          <p:spPr>
            <a:xfrm>
              <a:off x="0" y="0"/>
              <a:ext cx="3982957" cy="1419738"/>
            </a:xfrm>
            <a:custGeom>
              <a:avLst/>
              <a:gdLst/>
              <a:ahLst/>
              <a:cxnLst/>
              <a:rect l="l" t="t" r="r" b="b"/>
              <a:pathLst>
                <a:path w="3982957" h="1419738">
                  <a:moveTo>
                    <a:pt x="0" y="0"/>
                  </a:moveTo>
                  <a:lnTo>
                    <a:pt x="3982957" y="0"/>
                  </a:lnTo>
                  <a:lnTo>
                    <a:pt x="3982957" y="1419738"/>
                  </a:lnTo>
                  <a:lnTo>
                    <a:pt x="0" y="1419738"/>
                  </a:lnTo>
                  <a:close/>
                </a:path>
              </a:pathLst>
            </a:custGeom>
            <a:solidFill>
              <a:srgbClr val="F0F1EC"/>
            </a:solidFill>
          </p:spPr>
          <p:txBody>
            <a:bodyPr/>
            <a:lstStyle/>
            <a:p>
              <a:endParaRPr lang="en-US"/>
            </a:p>
          </p:txBody>
        </p:sp>
      </p:grpSp>
      <p:sp>
        <p:nvSpPr>
          <p:cNvPr id="4" name="Freeform 4"/>
          <p:cNvSpPr/>
          <p:nvPr/>
        </p:nvSpPr>
        <p:spPr>
          <a:xfrm>
            <a:off x="9600342" y="389195"/>
            <a:ext cx="8687658" cy="9436199"/>
          </a:xfrm>
          <a:custGeom>
            <a:avLst/>
            <a:gdLst/>
            <a:ahLst/>
            <a:cxnLst/>
            <a:rect l="l" t="t" r="r" b="b"/>
            <a:pathLst>
              <a:path w="8687658" h="9436199">
                <a:moveTo>
                  <a:pt x="0" y="0"/>
                </a:moveTo>
                <a:lnTo>
                  <a:pt x="8687658" y="0"/>
                </a:lnTo>
                <a:lnTo>
                  <a:pt x="8687658" y="9436199"/>
                </a:lnTo>
                <a:lnTo>
                  <a:pt x="0" y="9436199"/>
                </a:lnTo>
                <a:lnTo>
                  <a:pt x="0" y="0"/>
                </a:lnTo>
                <a:close/>
              </a:path>
            </a:pathLst>
          </a:custGeom>
          <a:blipFill>
            <a:blip r:embed="rId3"/>
            <a:stretch>
              <a:fillRect l="-31360" r="-31360"/>
            </a:stretch>
          </a:blipFill>
        </p:spPr>
        <p:txBody>
          <a:bodyPr/>
          <a:lstStyle/>
          <a:p>
            <a:endParaRPr lang="en-US"/>
          </a:p>
        </p:txBody>
      </p:sp>
      <p:sp>
        <p:nvSpPr>
          <p:cNvPr id="5" name="TextBox 5"/>
          <p:cNvSpPr txBox="1"/>
          <p:nvPr/>
        </p:nvSpPr>
        <p:spPr>
          <a:xfrm>
            <a:off x="1028700" y="2432139"/>
            <a:ext cx="7647711" cy="2171319"/>
          </a:xfrm>
          <a:prstGeom prst="rect">
            <a:avLst/>
          </a:prstGeom>
        </p:spPr>
        <p:txBody>
          <a:bodyPr lIns="0" tIns="0" rIns="0" bIns="0" rtlCol="0" anchor="t">
            <a:spAutoFit/>
          </a:bodyPr>
          <a:lstStyle/>
          <a:p>
            <a:pPr>
              <a:lnSpc>
                <a:spcPts val="8568"/>
              </a:lnSpc>
            </a:pPr>
            <a:r>
              <a:rPr lang="en-US" sz="7200">
                <a:solidFill>
                  <a:srgbClr val="000000"/>
                </a:solidFill>
                <a:latin typeface="Rubik Semi-Bold"/>
              </a:rPr>
              <a:t>PRENATAL </a:t>
            </a:r>
          </a:p>
          <a:p>
            <a:pPr>
              <a:lnSpc>
                <a:spcPts val="8568"/>
              </a:lnSpc>
            </a:pPr>
            <a:r>
              <a:rPr lang="en-US" sz="7200">
                <a:solidFill>
                  <a:srgbClr val="000000"/>
                </a:solidFill>
                <a:latin typeface="Rubik Semi-Bold"/>
              </a:rPr>
              <a:t>NUTRITION</a:t>
            </a:r>
          </a:p>
        </p:txBody>
      </p:sp>
      <p:sp>
        <p:nvSpPr>
          <p:cNvPr id="6" name="TextBox 6"/>
          <p:cNvSpPr txBox="1"/>
          <p:nvPr/>
        </p:nvSpPr>
        <p:spPr>
          <a:xfrm>
            <a:off x="1028700" y="4731558"/>
            <a:ext cx="7133054" cy="491490"/>
          </a:xfrm>
          <a:prstGeom prst="rect">
            <a:avLst/>
          </a:prstGeom>
        </p:spPr>
        <p:txBody>
          <a:bodyPr lIns="0" tIns="0" rIns="0" bIns="0" rtlCol="0" anchor="t">
            <a:spAutoFit/>
          </a:bodyPr>
          <a:lstStyle/>
          <a:p>
            <a:pPr>
              <a:lnSpc>
                <a:spcPts val="4139"/>
              </a:lnSpc>
            </a:pPr>
            <a:r>
              <a:rPr lang="en-US" sz="2299">
                <a:solidFill>
                  <a:srgbClr val="000000">
                    <a:alpha val="60000"/>
                  </a:srgbClr>
                </a:solidFill>
                <a:latin typeface="Raleway"/>
              </a:rPr>
              <a:t>October 10, 2023</a:t>
            </a:r>
          </a:p>
        </p:txBody>
      </p:sp>
      <p:sp>
        <p:nvSpPr>
          <p:cNvPr id="7" name="TextBox 7"/>
          <p:cNvSpPr txBox="1"/>
          <p:nvPr/>
        </p:nvSpPr>
        <p:spPr>
          <a:xfrm>
            <a:off x="1028700" y="7980510"/>
            <a:ext cx="7133054" cy="728853"/>
          </a:xfrm>
          <a:prstGeom prst="rect">
            <a:avLst/>
          </a:prstGeom>
        </p:spPr>
        <p:txBody>
          <a:bodyPr lIns="0" tIns="0" rIns="0" bIns="0" rtlCol="0" anchor="t">
            <a:spAutoFit/>
          </a:bodyPr>
          <a:lstStyle/>
          <a:p>
            <a:pPr>
              <a:lnSpc>
                <a:spcPts val="2856"/>
              </a:lnSpc>
            </a:pPr>
            <a:r>
              <a:rPr lang="en-US" sz="2100">
                <a:solidFill>
                  <a:srgbClr val="000000">
                    <a:alpha val="85882"/>
                  </a:srgbClr>
                </a:solidFill>
                <a:latin typeface="Raleway"/>
              </a:rPr>
              <a:t>Brittany Smith MS, RDN, LDN</a:t>
            </a:r>
          </a:p>
          <a:p>
            <a:pPr>
              <a:lnSpc>
                <a:spcPts val="2856"/>
              </a:lnSpc>
            </a:pPr>
            <a:r>
              <a:rPr lang="en-US" sz="2100">
                <a:solidFill>
                  <a:srgbClr val="000000">
                    <a:alpha val="85882"/>
                  </a:srgbClr>
                </a:solidFill>
                <a:latin typeface="Raleway"/>
              </a:rPr>
              <a:t>Nutrition Specialist, ECU Family Medicine Center</a:t>
            </a:r>
          </a:p>
        </p:txBody>
      </p:sp>
      <p:sp>
        <p:nvSpPr>
          <p:cNvPr id="8" name="TextBox 8"/>
          <p:cNvSpPr txBox="1"/>
          <p:nvPr/>
        </p:nvSpPr>
        <p:spPr>
          <a:xfrm>
            <a:off x="1028700" y="7032582"/>
            <a:ext cx="7133054" cy="728853"/>
          </a:xfrm>
          <a:prstGeom prst="rect">
            <a:avLst/>
          </a:prstGeom>
        </p:spPr>
        <p:txBody>
          <a:bodyPr lIns="0" tIns="0" rIns="0" bIns="0" rtlCol="0" anchor="t">
            <a:spAutoFit/>
          </a:bodyPr>
          <a:lstStyle/>
          <a:p>
            <a:pPr>
              <a:lnSpc>
                <a:spcPts val="2856"/>
              </a:lnSpc>
            </a:pPr>
            <a:r>
              <a:rPr lang="en-US" sz="2100">
                <a:solidFill>
                  <a:srgbClr val="000000">
                    <a:alpha val="85882"/>
                  </a:srgbClr>
                </a:solidFill>
                <a:latin typeface="Raleway"/>
              </a:rPr>
              <a:t>Kathryn M Kolasa PhD, RDN, LDN</a:t>
            </a:r>
          </a:p>
          <a:p>
            <a:pPr>
              <a:lnSpc>
                <a:spcPts val="2856"/>
              </a:lnSpc>
            </a:pPr>
            <a:r>
              <a:rPr lang="en-US" sz="2100">
                <a:solidFill>
                  <a:srgbClr val="000000">
                    <a:alpha val="85882"/>
                  </a:srgbClr>
                </a:solidFill>
                <a:latin typeface="Raleway"/>
              </a:rPr>
              <a:t>Professor Emerita, Brody School of Medicine, ECU</a:t>
            </a:r>
          </a:p>
        </p:txBody>
      </p:sp>
      <p:sp>
        <p:nvSpPr>
          <p:cNvPr id="9" name="TextBox 9"/>
          <p:cNvSpPr txBox="1"/>
          <p:nvPr/>
        </p:nvSpPr>
        <p:spPr>
          <a:xfrm>
            <a:off x="1028700" y="8928438"/>
            <a:ext cx="7133054" cy="728853"/>
          </a:xfrm>
          <a:prstGeom prst="rect">
            <a:avLst/>
          </a:prstGeom>
        </p:spPr>
        <p:txBody>
          <a:bodyPr lIns="0" tIns="0" rIns="0" bIns="0" rtlCol="0" anchor="t">
            <a:spAutoFit/>
          </a:bodyPr>
          <a:lstStyle/>
          <a:p>
            <a:pPr>
              <a:lnSpc>
                <a:spcPts val="2856"/>
              </a:lnSpc>
            </a:pPr>
            <a:r>
              <a:rPr lang="en-US" sz="2100" dirty="0">
                <a:solidFill>
                  <a:srgbClr val="000000">
                    <a:alpha val="85882"/>
                  </a:srgbClr>
                </a:solidFill>
                <a:latin typeface="Raleway"/>
              </a:rPr>
              <a:t>Dukes McCoy MS</a:t>
            </a:r>
          </a:p>
          <a:p>
            <a:pPr>
              <a:lnSpc>
                <a:spcPts val="2856"/>
              </a:lnSpc>
            </a:pPr>
            <a:r>
              <a:rPr lang="en-US" sz="2100" dirty="0">
                <a:solidFill>
                  <a:srgbClr val="000000">
                    <a:alpha val="85882"/>
                  </a:srgbClr>
                </a:solidFill>
                <a:latin typeface="Raleway"/>
              </a:rPr>
              <a:t>ECU Dietetic Intern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656201" y="7190765"/>
            <a:ext cx="16975597" cy="2640615"/>
            <a:chOff x="0" y="0"/>
            <a:chExt cx="10100182" cy="1571120"/>
          </a:xfrm>
        </p:grpSpPr>
        <p:sp>
          <p:nvSpPr>
            <p:cNvPr id="3" name="Freeform 3"/>
            <p:cNvSpPr/>
            <p:nvPr/>
          </p:nvSpPr>
          <p:spPr>
            <a:xfrm>
              <a:off x="0" y="0"/>
              <a:ext cx="10100183" cy="1571120"/>
            </a:xfrm>
            <a:custGeom>
              <a:avLst/>
              <a:gdLst/>
              <a:ahLst/>
              <a:cxnLst/>
              <a:rect l="l" t="t" r="r" b="b"/>
              <a:pathLst>
                <a:path w="10100183" h="1571120">
                  <a:moveTo>
                    <a:pt x="9975722" y="1571120"/>
                  </a:moveTo>
                  <a:lnTo>
                    <a:pt x="124460" y="1571120"/>
                  </a:lnTo>
                  <a:cubicBezTo>
                    <a:pt x="55880" y="1571120"/>
                    <a:pt x="0" y="1515240"/>
                    <a:pt x="0" y="1446660"/>
                  </a:cubicBezTo>
                  <a:lnTo>
                    <a:pt x="0" y="124460"/>
                  </a:lnTo>
                  <a:cubicBezTo>
                    <a:pt x="0" y="55880"/>
                    <a:pt x="55880" y="0"/>
                    <a:pt x="124460" y="0"/>
                  </a:cubicBezTo>
                  <a:lnTo>
                    <a:pt x="9975722" y="0"/>
                  </a:lnTo>
                  <a:cubicBezTo>
                    <a:pt x="10044302" y="0"/>
                    <a:pt x="10100183" y="55880"/>
                    <a:pt x="10100183" y="124460"/>
                  </a:cubicBezTo>
                  <a:lnTo>
                    <a:pt x="10100183" y="1446660"/>
                  </a:lnTo>
                  <a:cubicBezTo>
                    <a:pt x="10100183" y="1515240"/>
                    <a:pt x="10044302" y="1571120"/>
                    <a:pt x="9975722" y="1571120"/>
                  </a:cubicBezTo>
                  <a:close/>
                </a:path>
              </a:pathLst>
            </a:custGeom>
            <a:solidFill>
              <a:srgbClr val="F0F1EC"/>
            </a:solidFill>
          </p:spPr>
          <p:txBody>
            <a:bodyPr/>
            <a:lstStyle/>
            <a:p>
              <a:endParaRPr lang="en-US"/>
            </a:p>
          </p:txBody>
        </p:sp>
      </p:grpSp>
      <p:sp>
        <p:nvSpPr>
          <p:cNvPr id="4" name="Freeform 4"/>
          <p:cNvSpPr/>
          <p:nvPr/>
        </p:nvSpPr>
        <p:spPr>
          <a:xfrm rot="-1541404">
            <a:off x="1004531" y="7982425"/>
            <a:ext cx="1014105" cy="976076"/>
          </a:xfrm>
          <a:custGeom>
            <a:avLst/>
            <a:gdLst/>
            <a:ahLst/>
            <a:cxnLst/>
            <a:rect l="l" t="t" r="r" b="b"/>
            <a:pathLst>
              <a:path w="1014105" h="976076">
                <a:moveTo>
                  <a:pt x="0" y="0"/>
                </a:moveTo>
                <a:lnTo>
                  <a:pt x="1014105" y="0"/>
                </a:lnTo>
                <a:lnTo>
                  <a:pt x="1014105" y="976076"/>
                </a:lnTo>
                <a:lnTo>
                  <a:pt x="0" y="976076"/>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5" name="Freeform 5"/>
          <p:cNvSpPr/>
          <p:nvPr/>
        </p:nvSpPr>
        <p:spPr>
          <a:xfrm>
            <a:off x="1337280" y="6002961"/>
            <a:ext cx="1113171" cy="315862"/>
          </a:xfrm>
          <a:custGeom>
            <a:avLst/>
            <a:gdLst/>
            <a:ahLst/>
            <a:cxnLst/>
            <a:rect l="l" t="t" r="r" b="b"/>
            <a:pathLst>
              <a:path w="1113171" h="315862">
                <a:moveTo>
                  <a:pt x="0" y="0"/>
                </a:moveTo>
                <a:lnTo>
                  <a:pt x="1113172" y="0"/>
                </a:lnTo>
                <a:lnTo>
                  <a:pt x="1113172" y="315863"/>
                </a:lnTo>
                <a:lnTo>
                  <a:pt x="0" y="315863"/>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
        <p:nvSpPr>
          <p:cNvPr id="6" name="TextBox 6"/>
          <p:cNvSpPr txBox="1"/>
          <p:nvPr/>
        </p:nvSpPr>
        <p:spPr>
          <a:xfrm>
            <a:off x="1884082" y="2362548"/>
            <a:ext cx="14719887" cy="888234"/>
          </a:xfrm>
          <a:prstGeom prst="rect">
            <a:avLst/>
          </a:prstGeom>
        </p:spPr>
        <p:txBody>
          <a:bodyPr lIns="0" tIns="0" rIns="0" bIns="0" rtlCol="0" anchor="t">
            <a:spAutoFit/>
          </a:bodyPr>
          <a:lstStyle/>
          <a:p>
            <a:pPr marL="546257" lvl="1" indent="-273129">
              <a:lnSpc>
                <a:spcPts val="3542"/>
              </a:lnSpc>
              <a:buFont typeface="Arial"/>
              <a:buChar char="•"/>
            </a:pPr>
            <a:r>
              <a:rPr lang="en-US" sz="2530">
                <a:solidFill>
                  <a:srgbClr val="000000"/>
                </a:solidFill>
                <a:latin typeface="Rubik"/>
              </a:rPr>
              <a:t>Optimum nutrition is important to meet the mother’s increased nutrient requirements, support fetal growth and development, and improve pregnancy outcomes.</a:t>
            </a:r>
          </a:p>
        </p:txBody>
      </p:sp>
      <p:sp>
        <p:nvSpPr>
          <p:cNvPr id="7" name="TextBox 7"/>
          <p:cNvSpPr txBox="1"/>
          <p:nvPr/>
        </p:nvSpPr>
        <p:spPr>
          <a:xfrm>
            <a:off x="2534055" y="7530790"/>
            <a:ext cx="14062832" cy="637540"/>
          </a:xfrm>
          <a:prstGeom prst="rect">
            <a:avLst/>
          </a:prstGeom>
        </p:spPr>
        <p:txBody>
          <a:bodyPr lIns="0" tIns="0" rIns="0" bIns="0" rtlCol="0" anchor="t">
            <a:spAutoFit/>
          </a:bodyPr>
          <a:lstStyle/>
          <a:p>
            <a:pPr>
              <a:lnSpc>
                <a:spcPts val="2480"/>
              </a:lnSpc>
            </a:pPr>
            <a:r>
              <a:rPr lang="en-US" sz="2000">
                <a:solidFill>
                  <a:srgbClr val="000000"/>
                </a:solidFill>
                <a:latin typeface="Rubik Semi-Bold"/>
              </a:rPr>
              <a:t>Summary of the findings and recommendations from a 2020 workshop exploring the relationship between nutrition and maternal and fetal outcomes during pregnancy and lactation</a:t>
            </a:r>
          </a:p>
        </p:txBody>
      </p:sp>
      <p:sp>
        <p:nvSpPr>
          <p:cNvPr id="8" name="TextBox 8"/>
          <p:cNvSpPr txBox="1"/>
          <p:nvPr/>
        </p:nvSpPr>
        <p:spPr>
          <a:xfrm>
            <a:off x="3266631" y="8161654"/>
            <a:ext cx="13330255" cy="632841"/>
          </a:xfrm>
          <a:prstGeom prst="rect">
            <a:avLst/>
          </a:prstGeom>
        </p:spPr>
        <p:txBody>
          <a:bodyPr lIns="0" tIns="0" rIns="0" bIns="0" rtlCol="0" anchor="t">
            <a:spAutoFit/>
          </a:bodyPr>
          <a:lstStyle/>
          <a:p>
            <a:pPr>
              <a:lnSpc>
                <a:spcPts val="2502"/>
              </a:lnSpc>
            </a:pPr>
            <a:r>
              <a:rPr lang="en-US" sz="1800" dirty="0">
                <a:solidFill>
                  <a:srgbClr val="000000">
                    <a:alpha val="60000"/>
                  </a:srgbClr>
                </a:solidFill>
                <a:latin typeface="Raleway"/>
              </a:rPr>
              <a:t>NASEM - Nutrition during pregnancy and lactation: Exploring new evidence: Proceedings of a workshop National Academies of Sciences, Engineering, and Medicine 2020. Washington, DC: The National Academies Press.</a:t>
            </a:r>
          </a:p>
        </p:txBody>
      </p:sp>
      <p:sp>
        <p:nvSpPr>
          <p:cNvPr id="9" name="TextBox 9"/>
          <p:cNvSpPr txBox="1"/>
          <p:nvPr/>
        </p:nvSpPr>
        <p:spPr>
          <a:xfrm>
            <a:off x="2534054" y="8987486"/>
            <a:ext cx="14062832" cy="323215"/>
          </a:xfrm>
          <a:prstGeom prst="rect">
            <a:avLst/>
          </a:prstGeom>
        </p:spPr>
        <p:txBody>
          <a:bodyPr lIns="0" tIns="0" rIns="0" bIns="0" rtlCol="0" anchor="t">
            <a:spAutoFit/>
          </a:bodyPr>
          <a:lstStyle/>
          <a:p>
            <a:pPr>
              <a:lnSpc>
                <a:spcPts val="2480"/>
              </a:lnSpc>
            </a:pPr>
            <a:r>
              <a:rPr lang="en-US" sz="2000" dirty="0">
                <a:solidFill>
                  <a:srgbClr val="000000"/>
                </a:solidFill>
                <a:latin typeface="Rubik Semi-Bold"/>
              </a:rPr>
              <a:t>DGA 2020-2025, Chapter 5: Women who are Pregnant or Lactating</a:t>
            </a:r>
          </a:p>
        </p:txBody>
      </p:sp>
      <p:sp>
        <p:nvSpPr>
          <p:cNvPr id="10" name="TextBox 10"/>
          <p:cNvSpPr txBox="1"/>
          <p:nvPr/>
        </p:nvSpPr>
        <p:spPr>
          <a:xfrm>
            <a:off x="3266631" y="9309686"/>
            <a:ext cx="13330255" cy="318516"/>
          </a:xfrm>
          <a:prstGeom prst="rect">
            <a:avLst/>
          </a:prstGeom>
        </p:spPr>
        <p:txBody>
          <a:bodyPr lIns="0" tIns="0" rIns="0" bIns="0" rtlCol="0" anchor="t">
            <a:spAutoFit/>
          </a:bodyPr>
          <a:lstStyle/>
          <a:p>
            <a:pPr>
              <a:lnSpc>
                <a:spcPts val="2502"/>
              </a:lnSpc>
            </a:pPr>
            <a:r>
              <a:rPr lang="en-US" sz="1800" dirty="0">
                <a:solidFill>
                  <a:srgbClr val="000000">
                    <a:alpha val="60000"/>
                  </a:srgbClr>
                </a:solidFill>
                <a:latin typeface="Raleway"/>
              </a:rPr>
              <a:t>https://www.dietaryguidelines.gov/sites/default/files/2021-03/Dietary_Guidelines_for_Americans-2020-2025.pdf</a:t>
            </a:r>
          </a:p>
        </p:txBody>
      </p:sp>
      <p:sp>
        <p:nvSpPr>
          <p:cNvPr id="11" name="TextBox 11"/>
          <p:cNvSpPr txBox="1"/>
          <p:nvPr/>
        </p:nvSpPr>
        <p:spPr>
          <a:xfrm>
            <a:off x="1884082" y="3409597"/>
            <a:ext cx="14719887" cy="2081399"/>
          </a:xfrm>
          <a:prstGeom prst="rect">
            <a:avLst/>
          </a:prstGeom>
        </p:spPr>
        <p:txBody>
          <a:bodyPr lIns="0" tIns="0" rIns="0" bIns="0" rtlCol="0" anchor="t">
            <a:spAutoFit/>
          </a:bodyPr>
          <a:lstStyle/>
          <a:p>
            <a:pPr marL="546257" lvl="1" indent="-273129">
              <a:lnSpc>
                <a:spcPts val="3542"/>
              </a:lnSpc>
              <a:buFont typeface="Arial"/>
              <a:buChar char="•"/>
            </a:pPr>
            <a:r>
              <a:rPr lang="en-US" sz="2530">
                <a:solidFill>
                  <a:srgbClr val="000000"/>
                </a:solidFill>
                <a:latin typeface="Rubik"/>
              </a:rPr>
              <a:t>Core nutrition recommendations are the same as for women who are not pregnant</a:t>
            </a:r>
          </a:p>
          <a:p>
            <a:pPr marL="1006157" lvl="2" indent="-335386">
              <a:lnSpc>
                <a:spcPts val="3262"/>
              </a:lnSpc>
              <a:buFont typeface="Arial"/>
              <a:buChar char="⚬"/>
            </a:pPr>
            <a:r>
              <a:rPr lang="en-US" sz="2330">
                <a:solidFill>
                  <a:srgbClr val="000000"/>
                </a:solidFill>
                <a:latin typeface="Rubik Light"/>
              </a:rPr>
              <a:t>Consume a variety of fruits and vegetables, whole grains, dairy, lean &amp; plant protein, and healthy fats</a:t>
            </a:r>
          </a:p>
          <a:p>
            <a:pPr marL="1006157" lvl="2" indent="-335386">
              <a:lnSpc>
                <a:spcPts val="3262"/>
              </a:lnSpc>
              <a:buFont typeface="Arial"/>
              <a:buChar char="⚬"/>
            </a:pPr>
            <a:r>
              <a:rPr lang="en-US" sz="2330">
                <a:solidFill>
                  <a:srgbClr val="000000"/>
                </a:solidFill>
                <a:latin typeface="Rubik Light"/>
              </a:rPr>
              <a:t>Limit calories from refined grains, added sugars, and saturated fat</a:t>
            </a:r>
          </a:p>
          <a:p>
            <a:pPr marL="1006157" lvl="2" indent="-335386">
              <a:lnSpc>
                <a:spcPts val="3262"/>
              </a:lnSpc>
              <a:buFont typeface="Arial"/>
              <a:buChar char="⚬"/>
            </a:pPr>
            <a:r>
              <a:rPr lang="en-US" sz="2330">
                <a:solidFill>
                  <a:srgbClr val="000000"/>
                </a:solidFill>
                <a:latin typeface="Rubik Light"/>
              </a:rPr>
              <a:t>Focus on nutrient-rich forms of whole foods, while considering preference, lifestyle, tradition, culture, budget, and tolerance (nausea, vomiting, food aversions)</a:t>
            </a:r>
          </a:p>
        </p:txBody>
      </p:sp>
      <p:sp>
        <p:nvSpPr>
          <p:cNvPr id="12" name="TextBox 12"/>
          <p:cNvSpPr txBox="1"/>
          <p:nvPr/>
        </p:nvSpPr>
        <p:spPr>
          <a:xfrm>
            <a:off x="2450452" y="5955336"/>
            <a:ext cx="13387097" cy="772795"/>
          </a:xfrm>
          <a:prstGeom prst="rect">
            <a:avLst/>
          </a:prstGeom>
        </p:spPr>
        <p:txBody>
          <a:bodyPr lIns="0" tIns="0" rIns="0" bIns="0" rtlCol="0" anchor="t">
            <a:spAutoFit/>
          </a:bodyPr>
          <a:lstStyle/>
          <a:p>
            <a:pPr algn="ctr">
              <a:lnSpc>
                <a:spcPts val="3079"/>
              </a:lnSpc>
            </a:pPr>
            <a:r>
              <a:rPr lang="en-US" sz="2199">
                <a:solidFill>
                  <a:srgbClr val="000000"/>
                </a:solidFill>
                <a:latin typeface="Rubik"/>
              </a:rPr>
              <a:t>In the US, many women who are pregnant have diets that are below recommendations for healthful food groups while exceeding recommendations for added sugars, saturated fat, and sodium</a:t>
            </a:r>
          </a:p>
        </p:txBody>
      </p:sp>
      <p:sp>
        <p:nvSpPr>
          <p:cNvPr id="13" name="TextBox 13"/>
          <p:cNvSpPr txBox="1"/>
          <p:nvPr/>
        </p:nvSpPr>
        <p:spPr>
          <a:xfrm>
            <a:off x="1558628" y="1326626"/>
            <a:ext cx="15170744" cy="768350"/>
          </a:xfrm>
          <a:prstGeom prst="rect">
            <a:avLst/>
          </a:prstGeom>
        </p:spPr>
        <p:txBody>
          <a:bodyPr lIns="0" tIns="0" rIns="0" bIns="0" rtlCol="0" anchor="t">
            <a:spAutoFit/>
          </a:bodyPr>
          <a:lstStyle/>
          <a:p>
            <a:pPr>
              <a:lnSpc>
                <a:spcPts val="5950"/>
              </a:lnSpc>
            </a:pPr>
            <a:r>
              <a:rPr lang="en-US" sz="5000">
                <a:solidFill>
                  <a:srgbClr val="000000"/>
                </a:solidFill>
                <a:latin typeface="Rubik Semi-Bold"/>
              </a:rPr>
              <a:t>Basic Guidelines from the DGA</a:t>
            </a:r>
          </a:p>
        </p:txBody>
      </p:sp>
      <p:sp>
        <p:nvSpPr>
          <p:cNvPr id="14" name="TextBox 9">
            <a:extLst>
              <a:ext uri="{FF2B5EF4-FFF2-40B4-BE49-F238E27FC236}">
                <a16:creationId xmlns:a16="http://schemas.microsoft.com/office/drawing/2014/main" id="{A3225FD4-2BC9-B23E-736D-547368DD6C2F}"/>
              </a:ext>
            </a:extLst>
          </p:cNvPr>
          <p:cNvSpPr txBox="1"/>
          <p:nvPr/>
        </p:nvSpPr>
        <p:spPr>
          <a:xfrm>
            <a:off x="15011400" y="9789079"/>
            <a:ext cx="2726425" cy="315727"/>
          </a:xfrm>
          <a:prstGeom prst="rect">
            <a:avLst/>
          </a:prstGeom>
        </p:spPr>
        <p:txBody>
          <a:bodyPr wrap="square" lIns="0" tIns="0" rIns="0" bIns="0" rtlCol="0" anchor="t">
            <a:spAutoFit/>
          </a:bodyPr>
          <a:lstStyle/>
          <a:p>
            <a:pPr algn="r">
              <a:lnSpc>
                <a:spcPts val="2856"/>
              </a:lnSpc>
            </a:pPr>
            <a:r>
              <a:rPr lang="en-US" sz="1200" dirty="0">
                <a:solidFill>
                  <a:srgbClr val="000000">
                    <a:alpha val="85882"/>
                  </a:srgbClr>
                </a:solidFill>
                <a:latin typeface="Raleway"/>
              </a:rPr>
              <a:t>B Smith, ECU Fam Med, 2023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1558628" y="1497507"/>
            <a:ext cx="15170744" cy="768350"/>
          </a:xfrm>
          <a:prstGeom prst="rect">
            <a:avLst/>
          </a:prstGeom>
        </p:spPr>
        <p:txBody>
          <a:bodyPr lIns="0" tIns="0" rIns="0" bIns="0" rtlCol="0" anchor="t">
            <a:spAutoFit/>
          </a:bodyPr>
          <a:lstStyle/>
          <a:p>
            <a:pPr>
              <a:lnSpc>
                <a:spcPts val="5950"/>
              </a:lnSpc>
            </a:pPr>
            <a:r>
              <a:rPr lang="en-US" sz="5000">
                <a:solidFill>
                  <a:srgbClr val="000000"/>
                </a:solidFill>
                <a:latin typeface="Rubik Semi-Bold"/>
              </a:rPr>
              <a:t>Basic Guidelines from the DGA - </a:t>
            </a:r>
            <a:r>
              <a:rPr lang="en-US" sz="5000">
                <a:solidFill>
                  <a:srgbClr val="000000"/>
                </a:solidFill>
                <a:latin typeface="Rubik"/>
              </a:rPr>
              <a:t>Supplementation</a:t>
            </a:r>
          </a:p>
        </p:txBody>
      </p:sp>
      <p:sp>
        <p:nvSpPr>
          <p:cNvPr id="3" name="TextBox 3"/>
          <p:cNvSpPr txBox="1"/>
          <p:nvPr/>
        </p:nvSpPr>
        <p:spPr>
          <a:xfrm>
            <a:off x="1884082" y="2793713"/>
            <a:ext cx="14719887" cy="440559"/>
          </a:xfrm>
          <a:prstGeom prst="rect">
            <a:avLst/>
          </a:prstGeom>
        </p:spPr>
        <p:txBody>
          <a:bodyPr lIns="0" tIns="0" rIns="0" bIns="0" rtlCol="0" anchor="t">
            <a:spAutoFit/>
          </a:bodyPr>
          <a:lstStyle/>
          <a:p>
            <a:pPr marL="546257" lvl="1" indent="-273129">
              <a:lnSpc>
                <a:spcPts val="3542"/>
              </a:lnSpc>
              <a:buFont typeface="Arial"/>
              <a:buChar char="•"/>
            </a:pPr>
            <a:r>
              <a:rPr lang="en-US" sz="2530" dirty="0">
                <a:solidFill>
                  <a:srgbClr val="000000"/>
                </a:solidFill>
                <a:latin typeface="Rubik"/>
              </a:rPr>
              <a:t>Nutrient needs should primarily be met through a healthful diet, but this can be difficult</a:t>
            </a:r>
          </a:p>
        </p:txBody>
      </p:sp>
      <p:sp>
        <p:nvSpPr>
          <p:cNvPr id="4" name="TextBox 4"/>
          <p:cNvSpPr txBox="1"/>
          <p:nvPr/>
        </p:nvSpPr>
        <p:spPr>
          <a:xfrm>
            <a:off x="1884082" y="3464824"/>
            <a:ext cx="14719887" cy="1709924"/>
          </a:xfrm>
          <a:prstGeom prst="rect">
            <a:avLst/>
          </a:prstGeom>
        </p:spPr>
        <p:txBody>
          <a:bodyPr lIns="0" tIns="0" rIns="0" bIns="0" rtlCol="0" anchor="t">
            <a:spAutoFit/>
          </a:bodyPr>
          <a:lstStyle/>
          <a:p>
            <a:pPr marL="546257" lvl="1" indent="-273129">
              <a:lnSpc>
                <a:spcPts val="3542"/>
              </a:lnSpc>
              <a:buFont typeface="Arial"/>
              <a:buChar char="•"/>
            </a:pPr>
            <a:r>
              <a:rPr lang="en-US" sz="2530" dirty="0">
                <a:solidFill>
                  <a:srgbClr val="000000"/>
                </a:solidFill>
                <a:latin typeface="Rubik"/>
              </a:rPr>
              <a:t>Recommend a daily Prenatal Vitamin (PNV) in addition to a healthy diet for all women who are planning to become or are pregnant</a:t>
            </a:r>
          </a:p>
          <a:p>
            <a:pPr marL="1006157" lvl="2" indent="-335386">
              <a:lnSpc>
                <a:spcPts val="3262"/>
              </a:lnSpc>
              <a:buFont typeface="Arial"/>
              <a:buChar char="⚬"/>
            </a:pPr>
            <a:r>
              <a:rPr lang="en-US" sz="2330" dirty="0">
                <a:solidFill>
                  <a:srgbClr val="000000"/>
                </a:solidFill>
                <a:latin typeface="Rubik"/>
              </a:rPr>
              <a:t>Especially to help meet requirements for nutrients that are essential but often lacking in the diets of even healthy (and food secure) pregnant women</a:t>
            </a:r>
          </a:p>
        </p:txBody>
      </p:sp>
      <p:sp>
        <p:nvSpPr>
          <p:cNvPr id="12" name="TextBox 12"/>
          <p:cNvSpPr txBox="1"/>
          <p:nvPr/>
        </p:nvSpPr>
        <p:spPr>
          <a:xfrm>
            <a:off x="1884082" y="5290121"/>
            <a:ext cx="3458832" cy="1107944"/>
          </a:xfrm>
          <a:prstGeom prst="rect">
            <a:avLst/>
          </a:prstGeom>
        </p:spPr>
        <p:txBody>
          <a:bodyPr lIns="0" tIns="0" rIns="0" bIns="0" rtlCol="0" anchor="t">
            <a:spAutoFit/>
          </a:bodyPr>
          <a:lstStyle/>
          <a:p>
            <a:pPr marL="1379698" lvl="3" indent="-344925">
              <a:lnSpc>
                <a:spcPts val="2982"/>
              </a:lnSpc>
              <a:buFont typeface="Arial"/>
              <a:buChar char="￭"/>
            </a:pPr>
            <a:r>
              <a:rPr lang="en-US" sz="2130">
                <a:solidFill>
                  <a:srgbClr val="000000"/>
                </a:solidFill>
                <a:latin typeface="Rubik"/>
              </a:rPr>
              <a:t>Folate</a:t>
            </a:r>
          </a:p>
          <a:p>
            <a:pPr marL="1379698" lvl="3" indent="-344925">
              <a:lnSpc>
                <a:spcPts val="2982"/>
              </a:lnSpc>
              <a:buFont typeface="Arial"/>
              <a:buChar char="￭"/>
            </a:pPr>
            <a:r>
              <a:rPr lang="en-US" sz="2130">
                <a:solidFill>
                  <a:srgbClr val="000000"/>
                </a:solidFill>
                <a:latin typeface="Rubik"/>
              </a:rPr>
              <a:t>Iron</a:t>
            </a:r>
          </a:p>
          <a:p>
            <a:pPr marL="1379698" lvl="3" indent="-344925">
              <a:lnSpc>
                <a:spcPts val="2982"/>
              </a:lnSpc>
              <a:buFont typeface="Arial"/>
              <a:buChar char="￭"/>
            </a:pPr>
            <a:r>
              <a:rPr lang="en-US" sz="2130">
                <a:solidFill>
                  <a:srgbClr val="000000"/>
                </a:solidFill>
                <a:latin typeface="Rubik"/>
              </a:rPr>
              <a:t>Iodine</a:t>
            </a:r>
          </a:p>
        </p:txBody>
      </p:sp>
      <p:sp>
        <p:nvSpPr>
          <p:cNvPr id="13" name="TextBox 13"/>
          <p:cNvSpPr txBox="1"/>
          <p:nvPr/>
        </p:nvSpPr>
        <p:spPr>
          <a:xfrm>
            <a:off x="4633873" y="5290121"/>
            <a:ext cx="3458832" cy="1107944"/>
          </a:xfrm>
          <a:prstGeom prst="rect">
            <a:avLst/>
          </a:prstGeom>
        </p:spPr>
        <p:txBody>
          <a:bodyPr lIns="0" tIns="0" rIns="0" bIns="0" rtlCol="0" anchor="t">
            <a:spAutoFit/>
          </a:bodyPr>
          <a:lstStyle/>
          <a:p>
            <a:pPr marL="1379698" lvl="3" indent="-344925">
              <a:lnSpc>
                <a:spcPts val="2982"/>
              </a:lnSpc>
              <a:buFont typeface="Arial"/>
              <a:buChar char="￭"/>
            </a:pPr>
            <a:r>
              <a:rPr lang="en-US" sz="2130">
                <a:solidFill>
                  <a:srgbClr val="000000"/>
                </a:solidFill>
                <a:latin typeface="Rubik"/>
              </a:rPr>
              <a:t>Vitamin D</a:t>
            </a:r>
          </a:p>
          <a:p>
            <a:pPr marL="1379698" lvl="3" indent="-344925">
              <a:lnSpc>
                <a:spcPts val="2982"/>
              </a:lnSpc>
              <a:buFont typeface="Arial"/>
              <a:buChar char="￭"/>
            </a:pPr>
            <a:r>
              <a:rPr lang="en-US" sz="2130">
                <a:solidFill>
                  <a:srgbClr val="000000"/>
                </a:solidFill>
                <a:latin typeface="Rubik"/>
              </a:rPr>
              <a:t>Calcium</a:t>
            </a:r>
          </a:p>
          <a:p>
            <a:pPr marL="1379698" lvl="3" indent="-344925">
              <a:lnSpc>
                <a:spcPts val="2982"/>
              </a:lnSpc>
              <a:buFont typeface="Arial"/>
              <a:buChar char="￭"/>
            </a:pPr>
            <a:r>
              <a:rPr lang="en-US" sz="2130">
                <a:solidFill>
                  <a:srgbClr val="000000"/>
                </a:solidFill>
                <a:latin typeface="Rubik"/>
              </a:rPr>
              <a:t>Choline</a:t>
            </a:r>
          </a:p>
        </p:txBody>
      </p:sp>
      <p:sp>
        <p:nvSpPr>
          <p:cNvPr id="14" name="TextBox 14"/>
          <p:cNvSpPr txBox="1"/>
          <p:nvPr/>
        </p:nvSpPr>
        <p:spPr>
          <a:xfrm>
            <a:off x="7414584" y="5290121"/>
            <a:ext cx="3458832" cy="736469"/>
          </a:xfrm>
          <a:prstGeom prst="rect">
            <a:avLst/>
          </a:prstGeom>
        </p:spPr>
        <p:txBody>
          <a:bodyPr lIns="0" tIns="0" rIns="0" bIns="0" rtlCol="0" anchor="t">
            <a:spAutoFit/>
          </a:bodyPr>
          <a:lstStyle/>
          <a:p>
            <a:pPr marL="1379698" lvl="3" indent="-344925">
              <a:lnSpc>
                <a:spcPts val="2982"/>
              </a:lnSpc>
              <a:buFont typeface="Arial"/>
              <a:buChar char="￭"/>
            </a:pPr>
            <a:r>
              <a:rPr lang="en-US" sz="2130">
                <a:solidFill>
                  <a:srgbClr val="000000"/>
                </a:solidFill>
                <a:latin typeface="Rubik"/>
              </a:rPr>
              <a:t>Omega-3s/DHA</a:t>
            </a:r>
          </a:p>
          <a:p>
            <a:pPr marL="1379698" lvl="3" indent="-344925">
              <a:lnSpc>
                <a:spcPts val="2982"/>
              </a:lnSpc>
              <a:buFont typeface="Arial"/>
              <a:buChar char="￭"/>
            </a:pPr>
            <a:r>
              <a:rPr lang="en-US" sz="2130">
                <a:solidFill>
                  <a:srgbClr val="000000"/>
                </a:solidFill>
                <a:latin typeface="Rubik"/>
              </a:rPr>
              <a:t>B12*</a:t>
            </a:r>
          </a:p>
        </p:txBody>
      </p:sp>
      <p:grpSp>
        <p:nvGrpSpPr>
          <p:cNvPr id="15" name="Group 2">
            <a:extLst>
              <a:ext uri="{FF2B5EF4-FFF2-40B4-BE49-F238E27FC236}">
                <a16:creationId xmlns:a16="http://schemas.microsoft.com/office/drawing/2014/main" id="{92F005AE-68A0-5ACA-CF4E-4F153F01B11E}"/>
              </a:ext>
            </a:extLst>
          </p:cNvPr>
          <p:cNvGrpSpPr/>
          <p:nvPr/>
        </p:nvGrpSpPr>
        <p:grpSpPr>
          <a:xfrm>
            <a:off x="656201" y="7200900"/>
            <a:ext cx="16975597" cy="2640615"/>
            <a:chOff x="0" y="0"/>
            <a:chExt cx="10100182" cy="1571120"/>
          </a:xfrm>
        </p:grpSpPr>
        <p:sp>
          <p:nvSpPr>
            <p:cNvPr id="16" name="Freeform 3">
              <a:extLst>
                <a:ext uri="{FF2B5EF4-FFF2-40B4-BE49-F238E27FC236}">
                  <a16:creationId xmlns:a16="http://schemas.microsoft.com/office/drawing/2014/main" id="{AC20EDE7-AB95-A429-733C-ADA717ABDACA}"/>
                </a:ext>
              </a:extLst>
            </p:cNvPr>
            <p:cNvSpPr/>
            <p:nvPr/>
          </p:nvSpPr>
          <p:spPr>
            <a:xfrm>
              <a:off x="0" y="0"/>
              <a:ext cx="10100183" cy="1571120"/>
            </a:xfrm>
            <a:custGeom>
              <a:avLst/>
              <a:gdLst/>
              <a:ahLst/>
              <a:cxnLst/>
              <a:rect l="l" t="t" r="r" b="b"/>
              <a:pathLst>
                <a:path w="10100183" h="1571120">
                  <a:moveTo>
                    <a:pt x="9975722" y="1571120"/>
                  </a:moveTo>
                  <a:lnTo>
                    <a:pt x="124460" y="1571120"/>
                  </a:lnTo>
                  <a:cubicBezTo>
                    <a:pt x="55880" y="1571120"/>
                    <a:pt x="0" y="1515240"/>
                    <a:pt x="0" y="1446660"/>
                  </a:cubicBezTo>
                  <a:lnTo>
                    <a:pt x="0" y="124460"/>
                  </a:lnTo>
                  <a:cubicBezTo>
                    <a:pt x="0" y="55880"/>
                    <a:pt x="55880" y="0"/>
                    <a:pt x="124460" y="0"/>
                  </a:cubicBezTo>
                  <a:lnTo>
                    <a:pt x="9975722" y="0"/>
                  </a:lnTo>
                  <a:cubicBezTo>
                    <a:pt x="10044302" y="0"/>
                    <a:pt x="10100183" y="55880"/>
                    <a:pt x="10100183" y="124460"/>
                  </a:cubicBezTo>
                  <a:lnTo>
                    <a:pt x="10100183" y="1446660"/>
                  </a:lnTo>
                  <a:cubicBezTo>
                    <a:pt x="10100183" y="1515240"/>
                    <a:pt x="10044302" y="1571120"/>
                    <a:pt x="9975722" y="1571120"/>
                  </a:cubicBezTo>
                  <a:close/>
                </a:path>
              </a:pathLst>
            </a:custGeom>
            <a:solidFill>
              <a:srgbClr val="F0F1EC"/>
            </a:solidFill>
          </p:spPr>
          <p:txBody>
            <a:bodyPr/>
            <a:lstStyle/>
            <a:p>
              <a:endParaRPr lang="en-US"/>
            </a:p>
          </p:txBody>
        </p:sp>
      </p:grpSp>
      <p:sp>
        <p:nvSpPr>
          <p:cNvPr id="17" name="Freeform 4">
            <a:extLst>
              <a:ext uri="{FF2B5EF4-FFF2-40B4-BE49-F238E27FC236}">
                <a16:creationId xmlns:a16="http://schemas.microsoft.com/office/drawing/2014/main" id="{8BF7F259-E669-A8E0-4D72-5C78EBBDA347}"/>
              </a:ext>
            </a:extLst>
          </p:cNvPr>
          <p:cNvSpPr/>
          <p:nvPr/>
        </p:nvSpPr>
        <p:spPr>
          <a:xfrm rot="-1541404">
            <a:off x="1004531" y="7992560"/>
            <a:ext cx="1014105" cy="976076"/>
          </a:xfrm>
          <a:custGeom>
            <a:avLst/>
            <a:gdLst/>
            <a:ahLst/>
            <a:cxnLst/>
            <a:rect l="l" t="t" r="r" b="b"/>
            <a:pathLst>
              <a:path w="1014105" h="976076">
                <a:moveTo>
                  <a:pt x="0" y="0"/>
                </a:moveTo>
                <a:lnTo>
                  <a:pt x="1014105" y="0"/>
                </a:lnTo>
                <a:lnTo>
                  <a:pt x="1014105" y="976076"/>
                </a:lnTo>
                <a:lnTo>
                  <a:pt x="0" y="976076"/>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18" name="TextBox 7">
            <a:extLst>
              <a:ext uri="{FF2B5EF4-FFF2-40B4-BE49-F238E27FC236}">
                <a16:creationId xmlns:a16="http://schemas.microsoft.com/office/drawing/2014/main" id="{43F8807C-E67A-895D-8F78-23F7A1A17CC5}"/>
              </a:ext>
            </a:extLst>
          </p:cNvPr>
          <p:cNvSpPr txBox="1"/>
          <p:nvPr/>
        </p:nvSpPr>
        <p:spPr>
          <a:xfrm>
            <a:off x="2534055" y="7540925"/>
            <a:ext cx="14062832" cy="637540"/>
          </a:xfrm>
          <a:prstGeom prst="rect">
            <a:avLst/>
          </a:prstGeom>
        </p:spPr>
        <p:txBody>
          <a:bodyPr lIns="0" tIns="0" rIns="0" bIns="0" rtlCol="0" anchor="t">
            <a:spAutoFit/>
          </a:bodyPr>
          <a:lstStyle/>
          <a:p>
            <a:pPr>
              <a:lnSpc>
                <a:spcPts val="2480"/>
              </a:lnSpc>
            </a:pPr>
            <a:r>
              <a:rPr lang="en-US" sz="2000">
                <a:solidFill>
                  <a:srgbClr val="000000"/>
                </a:solidFill>
                <a:latin typeface="Rubik Semi-Bold"/>
              </a:rPr>
              <a:t>Summary of the findings and recommendations from a 2020 workshop exploring the relationship between nutrition and maternal and fetal outcomes during pregnancy and lactation</a:t>
            </a:r>
          </a:p>
        </p:txBody>
      </p:sp>
      <p:sp>
        <p:nvSpPr>
          <p:cNvPr id="19" name="TextBox 8">
            <a:extLst>
              <a:ext uri="{FF2B5EF4-FFF2-40B4-BE49-F238E27FC236}">
                <a16:creationId xmlns:a16="http://schemas.microsoft.com/office/drawing/2014/main" id="{2ABFFA24-CC6E-DC43-906A-549A52FD1BED}"/>
              </a:ext>
            </a:extLst>
          </p:cNvPr>
          <p:cNvSpPr txBox="1"/>
          <p:nvPr/>
        </p:nvSpPr>
        <p:spPr>
          <a:xfrm>
            <a:off x="3266631" y="8171789"/>
            <a:ext cx="13330255" cy="632841"/>
          </a:xfrm>
          <a:prstGeom prst="rect">
            <a:avLst/>
          </a:prstGeom>
        </p:spPr>
        <p:txBody>
          <a:bodyPr lIns="0" tIns="0" rIns="0" bIns="0" rtlCol="0" anchor="t">
            <a:spAutoFit/>
          </a:bodyPr>
          <a:lstStyle/>
          <a:p>
            <a:pPr>
              <a:lnSpc>
                <a:spcPts val="2502"/>
              </a:lnSpc>
            </a:pPr>
            <a:r>
              <a:rPr lang="en-US" sz="1800" dirty="0">
                <a:solidFill>
                  <a:srgbClr val="000000">
                    <a:alpha val="60000"/>
                  </a:srgbClr>
                </a:solidFill>
                <a:latin typeface="Raleway"/>
              </a:rPr>
              <a:t>NASEM - Nutrition during pregnancy and lactation: Exploring new evidence: Proceedings of a workshop National Academies of Sciences, Engineering, and Medicine 2020. Washington, DC: The National Academies Press.</a:t>
            </a:r>
          </a:p>
        </p:txBody>
      </p:sp>
      <p:sp>
        <p:nvSpPr>
          <p:cNvPr id="20" name="TextBox 9">
            <a:extLst>
              <a:ext uri="{FF2B5EF4-FFF2-40B4-BE49-F238E27FC236}">
                <a16:creationId xmlns:a16="http://schemas.microsoft.com/office/drawing/2014/main" id="{6F737885-B3BC-B96B-A163-4F51072729DF}"/>
              </a:ext>
            </a:extLst>
          </p:cNvPr>
          <p:cNvSpPr txBox="1"/>
          <p:nvPr/>
        </p:nvSpPr>
        <p:spPr>
          <a:xfrm>
            <a:off x="2534054" y="8997621"/>
            <a:ext cx="14062832" cy="323215"/>
          </a:xfrm>
          <a:prstGeom prst="rect">
            <a:avLst/>
          </a:prstGeom>
        </p:spPr>
        <p:txBody>
          <a:bodyPr lIns="0" tIns="0" rIns="0" bIns="0" rtlCol="0" anchor="t">
            <a:spAutoFit/>
          </a:bodyPr>
          <a:lstStyle/>
          <a:p>
            <a:pPr>
              <a:lnSpc>
                <a:spcPts val="2480"/>
              </a:lnSpc>
            </a:pPr>
            <a:r>
              <a:rPr lang="en-US" sz="2000" dirty="0">
                <a:solidFill>
                  <a:srgbClr val="000000"/>
                </a:solidFill>
                <a:latin typeface="Rubik Semi-Bold"/>
              </a:rPr>
              <a:t>DGA 2020-2025, Chapter 5: Women who are Pregnant or Lactating</a:t>
            </a:r>
          </a:p>
        </p:txBody>
      </p:sp>
      <p:sp>
        <p:nvSpPr>
          <p:cNvPr id="21" name="TextBox 10">
            <a:extLst>
              <a:ext uri="{FF2B5EF4-FFF2-40B4-BE49-F238E27FC236}">
                <a16:creationId xmlns:a16="http://schemas.microsoft.com/office/drawing/2014/main" id="{CE388E69-4838-7244-2225-1E897AC87781}"/>
              </a:ext>
            </a:extLst>
          </p:cNvPr>
          <p:cNvSpPr txBox="1"/>
          <p:nvPr/>
        </p:nvSpPr>
        <p:spPr>
          <a:xfrm>
            <a:off x="3266631" y="9319821"/>
            <a:ext cx="13330255" cy="318516"/>
          </a:xfrm>
          <a:prstGeom prst="rect">
            <a:avLst/>
          </a:prstGeom>
        </p:spPr>
        <p:txBody>
          <a:bodyPr lIns="0" tIns="0" rIns="0" bIns="0" rtlCol="0" anchor="t">
            <a:spAutoFit/>
          </a:bodyPr>
          <a:lstStyle/>
          <a:p>
            <a:pPr>
              <a:lnSpc>
                <a:spcPts val="2502"/>
              </a:lnSpc>
            </a:pPr>
            <a:r>
              <a:rPr lang="en-US" sz="1800" dirty="0">
                <a:solidFill>
                  <a:srgbClr val="000000">
                    <a:alpha val="60000"/>
                  </a:srgbClr>
                </a:solidFill>
                <a:latin typeface="Raleway"/>
              </a:rPr>
              <a:t>https://www.dietaryguidelines.gov/sites/default/files/2021-03/Dietary_Guidelines_for_Americans-2020-2025.pdf</a:t>
            </a:r>
          </a:p>
        </p:txBody>
      </p:sp>
      <p:sp>
        <p:nvSpPr>
          <p:cNvPr id="5" name="TextBox 9">
            <a:extLst>
              <a:ext uri="{FF2B5EF4-FFF2-40B4-BE49-F238E27FC236}">
                <a16:creationId xmlns:a16="http://schemas.microsoft.com/office/drawing/2014/main" id="{A68CB1C2-B80F-0AD3-4369-F7632E941FC1}"/>
              </a:ext>
            </a:extLst>
          </p:cNvPr>
          <p:cNvSpPr txBox="1"/>
          <p:nvPr/>
        </p:nvSpPr>
        <p:spPr>
          <a:xfrm>
            <a:off x="15011400" y="9789079"/>
            <a:ext cx="2726425" cy="315727"/>
          </a:xfrm>
          <a:prstGeom prst="rect">
            <a:avLst/>
          </a:prstGeom>
        </p:spPr>
        <p:txBody>
          <a:bodyPr wrap="square" lIns="0" tIns="0" rIns="0" bIns="0" rtlCol="0" anchor="t">
            <a:spAutoFit/>
          </a:bodyPr>
          <a:lstStyle/>
          <a:p>
            <a:pPr algn="r">
              <a:lnSpc>
                <a:spcPts val="2856"/>
              </a:lnSpc>
            </a:pPr>
            <a:r>
              <a:rPr lang="en-US" sz="1200" dirty="0">
                <a:solidFill>
                  <a:srgbClr val="000000">
                    <a:alpha val="85882"/>
                  </a:srgbClr>
                </a:solidFill>
                <a:latin typeface="Raleway"/>
              </a:rPr>
              <a:t>B Smith, ECU Fam Med, 2023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4924430" y="-458300"/>
            <a:ext cx="3097686" cy="2904081"/>
          </a:xfrm>
          <a:custGeom>
            <a:avLst/>
            <a:gdLst/>
            <a:ahLst/>
            <a:cxnLst/>
            <a:rect l="l" t="t" r="r" b="b"/>
            <a:pathLst>
              <a:path w="3097686" h="2904081">
                <a:moveTo>
                  <a:pt x="0" y="0"/>
                </a:moveTo>
                <a:lnTo>
                  <a:pt x="3097686" y="0"/>
                </a:lnTo>
                <a:lnTo>
                  <a:pt x="3097686" y="2904081"/>
                </a:lnTo>
                <a:lnTo>
                  <a:pt x="0" y="2904081"/>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grpSp>
        <p:nvGrpSpPr>
          <p:cNvPr id="3" name="Group 3"/>
          <p:cNvGrpSpPr/>
          <p:nvPr/>
        </p:nvGrpSpPr>
        <p:grpSpPr>
          <a:xfrm>
            <a:off x="618766" y="4910415"/>
            <a:ext cx="17050469" cy="4932295"/>
            <a:chOff x="0" y="0"/>
            <a:chExt cx="6223094" cy="1724025"/>
          </a:xfrm>
        </p:grpSpPr>
        <p:sp>
          <p:nvSpPr>
            <p:cNvPr id="4" name="Freeform 4"/>
            <p:cNvSpPr/>
            <p:nvPr/>
          </p:nvSpPr>
          <p:spPr>
            <a:xfrm>
              <a:off x="0" y="0"/>
              <a:ext cx="6223094" cy="1724025"/>
            </a:xfrm>
            <a:custGeom>
              <a:avLst/>
              <a:gdLst/>
              <a:ahLst/>
              <a:cxnLst/>
              <a:rect l="l" t="t" r="r" b="b"/>
              <a:pathLst>
                <a:path w="6223094" h="1724025">
                  <a:moveTo>
                    <a:pt x="0" y="0"/>
                  </a:moveTo>
                  <a:lnTo>
                    <a:pt x="6223094" y="0"/>
                  </a:lnTo>
                  <a:lnTo>
                    <a:pt x="6223094" y="1724025"/>
                  </a:lnTo>
                  <a:lnTo>
                    <a:pt x="0" y="1724025"/>
                  </a:lnTo>
                  <a:close/>
                </a:path>
              </a:pathLst>
            </a:custGeom>
            <a:solidFill>
              <a:srgbClr val="F0F1EC">
                <a:alpha val="74902"/>
              </a:srgbClr>
            </a:solidFill>
          </p:spPr>
          <p:txBody>
            <a:bodyPr/>
            <a:lstStyle/>
            <a:p>
              <a:endParaRPr lang="en-US"/>
            </a:p>
          </p:txBody>
        </p:sp>
      </p:grpSp>
      <p:grpSp>
        <p:nvGrpSpPr>
          <p:cNvPr id="5" name="Group 5"/>
          <p:cNvGrpSpPr/>
          <p:nvPr/>
        </p:nvGrpSpPr>
        <p:grpSpPr>
          <a:xfrm>
            <a:off x="1439318" y="2665809"/>
            <a:ext cx="3550382" cy="6897291"/>
            <a:chOff x="0" y="0"/>
            <a:chExt cx="5693596" cy="10572096"/>
          </a:xfrm>
        </p:grpSpPr>
        <p:sp>
          <p:nvSpPr>
            <p:cNvPr id="6" name="Freeform 6"/>
            <p:cNvSpPr/>
            <p:nvPr/>
          </p:nvSpPr>
          <p:spPr>
            <a:xfrm>
              <a:off x="0" y="0"/>
              <a:ext cx="5693596" cy="10572097"/>
            </a:xfrm>
            <a:custGeom>
              <a:avLst/>
              <a:gdLst/>
              <a:ahLst/>
              <a:cxnLst/>
              <a:rect l="l" t="t" r="r" b="b"/>
              <a:pathLst>
                <a:path w="5693596" h="10572097">
                  <a:moveTo>
                    <a:pt x="0" y="0"/>
                  </a:moveTo>
                  <a:lnTo>
                    <a:pt x="0" y="10572097"/>
                  </a:lnTo>
                  <a:lnTo>
                    <a:pt x="5693596" y="10572097"/>
                  </a:lnTo>
                  <a:lnTo>
                    <a:pt x="5693596" y="0"/>
                  </a:lnTo>
                  <a:lnTo>
                    <a:pt x="0" y="0"/>
                  </a:lnTo>
                  <a:close/>
                  <a:moveTo>
                    <a:pt x="5632636" y="10511137"/>
                  </a:moveTo>
                  <a:lnTo>
                    <a:pt x="59690" y="10511137"/>
                  </a:lnTo>
                  <a:lnTo>
                    <a:pt x="59690" y="59690"/>
                  </a:lnTo>
                  <a:lnTo>
                    <a:pt x="5632636" y="59690"/>
                  </a:lnTo>
                  <a:lnTo>
                    <a:pt x="5632636" y="10511137"/>
                  </a:lnTo>
                  <a:close/>
                </a:path>
              </a:pathLst>
            </a:custGeom>
            <a:solidFill>
              <a:srgbClr val="E1E1E1"/>
            </a:solidFill>
          </p:spPr>
          <p:txBody>
            <a:bodyPr/>
            <a:lstStyle/>
            <a:p>
              <a:endParaRPr lang="en-US"/>
            </a:p>
          </p:txBody>
        </p:sp>
      </p:grpSp>
      <p:grpSp>
        <p:nvGrpSpPr>
          <p:cNvPr id="7" name="Group 7"/>
          <p:cNvGrpSpPr/>
          <p:nvPr/>
        </p:nvGrpSpPr>
        <p:grpSpPr>
          <a:xfrm>
            <a:off x="5388714" y="2665809"/>
            <a:ext cx="3550382" cy="6897292"/>
            <a:chOff x="0" y="0"/>
            <a:chExt cx="5693596" cy="10572096"/>
          </a:xfrm>
        </p:grpSpPr>
        <p:sp>
          <p:nvSpPr>
            <p:cNvPr id="8" name="Freeform 8"/>
            <p:cNvSpPr/>
            <p:nvPr/>
          </p:nvSpPr>
          <p:spPr>
            <a:xfrm>
              <a:off x="0" y="0"/>
              <a:ext cx="5693596" cy="10572097"/>
            </a:xfrm>
            <a:custGeom>
              <a:avLst/>
              <a:gdLst/>
              <a:ahLst/>
              <a:cxnLst/>
              <a:rect l="l" t="t" r="r" b="b"/>
              <a:pathLst>
                <a:path w="5693596" h="10572097">
                  <a:moveTo>
                    <a:pt x="0" y="0"/>
                  </a:moveTo>
                  <a:lnTo>
                    <a:pt x="0" y="10572097"/>
                  </a:lnTo>
                  <a:lnTo>
                    <a:pt x="5693596" y="10572097"/>
                  </a:lnTo>
                  <a:lnTo>
                    <a:pt x="5693596" y="0"/>
                  </a:lnTo>
                  <a:lnTo>
                    <a:pt x="0" y="0"/>
                  </a:lnTo>
                  <a:close/>
                  <a:moveTo>
                    <a:pt x="5632636" y="10511137"/>
                  </a:moveTo>
                  <a:lnTo>
                    <a:pt x="59690" y="10511137"/>
                  </a:lnTo>
                  <a:lnTo>
                    <a:pt x="59690" y="59690"/>
                  </a:lnTo>
                  <a:lnTo>
                    <a:pt x="5632636" y="59690"/>
                  </a:lnTo>
                  <a:lnTo>
                    <a:pt x="5632636" y="10511137"/>
                  </a:lnTo>
                  <a:close/>
                </a:path>
              </a:pathLst>
            </a:custGeom>
            <a:solidFill>
              <a:srgbClr val="E1E1E1"/>
            </a:solidFill>
          </p:spPr>
          <p:txBody>
            <a:bodyPr/>
            <a:lstStyle/>
            <a:p>
              <a:endParaRPr lang="en-US"/>
            </a:p>
          </p:txBody>
        </p:sp>
      </p:grpSp>
      <p:grpSp>
        <p:nvGrpSpPr>
          <p:cNvPr id="9" name="Group 9"/>
          <p:cNvGrpSpPr/>
          <p:nvPr/>
        </p:nvGrpSpPr>
        <p:grpSpPr>
          <a:xfrm>
            <a:off x="9334854" y="2665809"/>
            <a:ext cx="3550382" cy="6897292"/>
            <a:chOff x="0" y="0"/>
            <a:chExt cx="5693596" cy="10572096"/>
          </a:xfrm>
        </p:grpSpPr>
        <p:sp>
          <p:nvSpPr>
            <p:cNvPr id="10" name="Freeform 10"/>
            <p:cNvSpPr/>
            <p:nvPr/>
          </p:nvSpPr>
          <p:spPr>
            <a:xfrm>
              <a:off x="0" y="0"/>
              <a:ext cx="5693596" cy="10572097"/>
            </a:xfrm>
            <a:custGeom>
              <a:avLst/>
              <a:gdLst/>
              <a:ahLst/>
              <a:cxnLst/>
              <a:rect l="l" t="t" r="r" b="b"/>
              <a:pathLst>
                <a:path w="5693596" h="10572097">
                  <a:moveTo>
                    <a:pt x="0" y="0"/>
                  </a:moveTo>
                  <a:lnTo>
                    <a:pt x="0" y="10572097"/>
                  </a:lnTo>
                  <a:lnTo>
                    <a:pt x="5693596" y="10572097"/>
                  </a:lnTo>
                  <a:lnTo>
                    <a:pt x="5693596" y="0"/>
                  </a:lnTo>
                  <a:lnTo>
                    <a:pt x="0" y="0"/>
                  </a:lnTo>
                  <a:close/>
                  <a:moveTo>
                    <a:pt x="5632636" y="10511137"/>
                  </a:moveTo>
                  <a:lnTo>
                    <a:pt x="59690" y="10511137"/>
                  </a:lnTo>
                  <a:lnTo>
                    <a:pt x="59690" y="59690"/>
                  </a:lnTo>
                  <a:lnTo>
                    <a:pt x="5632636" y="59690"/>
                  </a:lnTo>
                  <a:lnTo>
                    <a:pt x="5632636" y="10511137"/>
                  </a:lnTo>
                  <a:close/>
                </a:path>
              </a:pathLst>
            </a:custGeom>
            <a:solidFill>
              <a:srgbClr val="E1E1E1"/>
            </a:solidFill>
          </p:spPr>
          <p:txBody>
            <a:bodyPr/>
            <a:lstStyle/>
            <a:p>
              <a:endParaRPr lang="en-US"/>
            </a:p>
          </p:txBody>
        </p:sp>
      </p:grpSp>
      <p:grpSp>
        <p:nvGrpSpPr>
          <p:cNvPr id="11" name="Group 11"/>
          <p:cNvGrpSpPr/>
          <p:nvPr/>
        </p:nvGrpSpPr>
        <p:grpSpPr>
          <a:xfrm>
            <a:off x="13281277" y="2665809"/>
            <a:ext cx="3550382" cy="6897292"/>
            <a:chOff x="0" y="0"/>
            <a:chExt cx="5693596" cy="10572096"/>
          </a:xfrm>
        </p:grpSpPr>
        <p:sp>
          <p:nvSpPr>
            <p:cNvPr id="12" name="Freeform 12"/>
            <p:cNvSpPr/>
            <p:nvPr/>
          </p:nvSpPr>
          <p:spPr>
            <a:xfrm>
              <a:off x="0" y="0"/>
              <a:ext cx="5693596" cy="10572097"/>
            </a:xfrm>
            <a:custGeom>
              <a:avLst/>
              <a:gdLst/>
              <a:ahLst/>
              <a:cxnLst/>
              <a:rect l="l" t="t" r="r" b="b"/>
              <a:pathLst>
                <a:path w="5693596" h="10572097">
                  <a:moveTo>
                    <a:pt x="0" y="0"/>
                  </a:moveTo>
                  <a:lnTo>
                    <a:pt x="0" y="10572097"/>
                  </a:lnTo>
                  <a:lnTo>
                    <a:pt x="5693596" y="10572097"/>
                  </a:lnTo>
                  <a:lnTo>
                    <a:pt x="5693596" y="0"/>
                  </a:lnTo>
                  <a:lnTo>
                    <a:pt x="0" y="0"/>
                  </a:lnTo>
                  <a:close/>
                  <a:moveTo>
                    <a:pt x="5632636" y="10511137"/>
                  </a:moveTo>
                  <a:lnTo>
                    <a:pt x="59690" y="10511137"/>
                  </a:lnTo>
                  <a:lnTo>
                    <a:pt x="59690" y="59690"/>
                  </a:lnTo>
                  <a:lnTo>
                    <a:pt x="5632636" y="59690"/>
                  </a:lnTo>
                  <a:lnTo>
                    <a:pt x="5632636" y="10511137"/>
                  </a:lnTo>
                  <a:close/>
                </a:path>
              </a:pathLst>
            </a:custGeom>
            <a:solidFill>
              <a:srgbClr val="E1E1E1"/>
            </a:solidFill>
          </p:spPr>
          <p:txBody>
            <a:bodyPr/>
            <a:lstStyle/>
            <a:p>
              <a:endParaRPr lang="en-US"/>
            </a:p>
          </p:txBody>
        </p:sp>
      </p:grpSp>
      <p:sp>
        <p:nvSpPr>
          <p:cNvPr id="13" name="Freeform 13"/>
          <p:cNvSpPr/>
          <p:nvPr/>
        </p:nvSpPr>
        <p:spPr>
          <a:xfrm rot="-1775410">
            <a:off x="2879041" y="2844059"/>
            <a:ext cx="670937" cy="1177083"/>
          </a:xfrm>
          <a:custGeom>
            <a:avLst/>
            <a:gdLst/>
            <a:ahLst/>
            <a:cxnLst/>
            <a:rect l="l" t="t" r="r" b="b"/>
            <a:pathLst>
              <a:path w="670937" h="1177083">
                <a:moveTo>
                  <a:pt x="0" y="0"/>
                </a:moveTo>
                <a:lnTo>
                  <a:pt x="670937" y="0"/>
                </a:lnTo>
                <a:lnTo>
                  <a:pt x="670937" y="1177083"/>
                </a:lnTo>
                <a:lnTo>
                  <a:pt x="0" y="1177083"/>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a:p>
        </p:txBody>
      </p:sp>
      <p:sp>
        <p:nvSpPr>
          <p:cNvPr id="14" name="Freeform 14"/>
          <p:cNvSpPr/>
          <p:nvPr/>
        </p:nvSpPr>
        <p:spPr>
          <a:xfrm>
            <a:off x="10747277" y="2802241"/>
            <a:ext cx="725536" cy="1129239"/>
          </a:xfrm>
          <a:custGeom>
            <a:avLst/>
            <a:gdLst/>
            <a:ahLst/>
            <a:cxnLst/>
            <a:rect l="l" t="t" r="r" b="b"/>
            <a:pathLst>
              <a:path w="725536" h="1129239">
                <a:moveTo>
                  <a:pt x="0" y="0"/>
                </a:moveTo>
                <a:lnTo>
                  <a:pt x="725536" y="0"/>
                </a:lnTo>
                <a:lnTo>
                  <a:pt x="725536" y="1129239"/>
                </a:lnTo>
                <a:lnTo>
                  <a:pt x="0" y="1129239"/>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US"/>
          </a:p>
        </p:txBody>
      </p:sp>
      <p:sp>
        <p:nvSpPr>
          <p:cNvPr id="15" name="Freeform 15"/>
          <p:cNvSpPr/>
          <p:nvPr/>
        </p:nvSpPr>
        <p:spPr>
          <a:xfrm>
            <a:off x="14554200" y="2907648"/>
            <a:ext cx="1265998" cy="903606"/>
          </a:xfrm>
          <a:custGeom>
            <a:avLst/>
            <a:gdLst/>
            <a:ahLst/>
            <a:cxnLst/>
            <a:rect l="l" t="t" r="r" b="b"/>
            <a:pathLst>
              <a:path w="1265998" h="903606">
                <a:moveTo>
                  <a:pt x="0" y="0"/>
                </a:moveTo>
                <a:lnTo>
                  <a:pt x="1265998" y="0"/>
                </a:lnTo>
                <a:lnTo>
                  <a:pt x="1265998" y="903606"/>
                </a:lnTo>
                <a:lnTo>
                  <a:pt x="0" y="903606"/>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US"/>
          </a:p>
        </p:txBody>
      </p:sp>
      <p:sp>
        <p:nvSpPr>
          <p:cNvPr id="16" name="Freeform 16"/>
          <p:cNvSpPr/>
          <p:nvPr/>
        </p:nvSpPr>
        <p:spPr>
          <a:xfrm>
            <a:off x="6630049" y="2907648"/>
            <a:ext cx="1064846" cy="917099"/>
          </a:xfrm>
          <a:custGeom>
            <a:avLst/>
            <a:gdLst/>
            <a:ahLst/>
            <a:cxnLst/>
            <a:rect l="l" t="t" r="r" b="b"/>
            <a:pathLst>
              <a:path w="1064846" h="917099">
                <a:moveTo>
                  <a:pt x="0" y="0"/>
                </a:moveTo>
                <a:lnTo>
                  <a:pt x="1064847" y="0"/>
                </a:lnTo>
                <a:lnTo>
                  <a:pt x="1064847" y="917099"/>
                </a:lnTo>
                <a:lnTo>
                  <a:pt x="0" y="917099"/>
                </a:lnTo>
                <a:lnTo>
                  <a:pt x="0" y="0"/>
                </a:lnTo>
                <a:close/>
              </a:path>
            </a:pathLst>
          </a:custGeom>
          <a:blipFill>
            <a:blip r:embed="rId11">
              <a:extLst>
                <a:ext uri="{96DAC541-7B7A-43D3-8B79-37D633B846F1}">
                  <asvg:svgBlip xmlns:asvg="http://schemas.microsoft.com/office/drawing/2016/SVG/main" r:embed="rId12"/>
                </a:ext>
              </a:extLst>
            </a:blip>
            <a:stretch>
              <a:fillRect/>
            </a:stretch>
          </a:blipFill>
        </p:spPr>
        <p:txBody>
          <a:bodyPr/>
          <a:lstStyle/>
          <a:p>
            <a:endParaRPr lang="en-US"/>
          </a:p>
        </p:txBody>
      </p:sp>
      <p:sp>
        <p:nvSpPr>
          <p:cNvPr id="17" name="TextBox 17"/>
          <p:cNvSpPr txBox="1"/>
          <p:nvPr/>
        </p:nvSpPr>
        <p:spPr>
          <a:xfrm>
            <a:off x="1439318" y="1398546"/>
            <a:ext cx="8977759" cy="819588"/>
          </a:xfrm>
          <a:prstGeom prst="rect">
            <a:avLst/>
          </a:prstGeom>
        </p:spPr>
        <p:txBody>
          <a:bodyPr lIns="0" tIns="0" rIns="0" bIns="0" rtlCol="0" anchor="t">
            <a:spAutoFit/>
          </a:bodyPr>
          <a:lstStyle/>
          <a:p>
            <a:pPr>
              <a:lnSpc>
                <a:spcPts val="6356"/>
              </a:lnSpc>
            </a:pPr>
            <a:r>
              <a:rPr lang="en-US" sz="5341">
                <a:solidFill>
                  <a:srgbClr val="000000"/>
                </a:solidFill>
                <a:latin typeface="Rubik Semi-Bold"/>
              </a:rPr>
              <a:t>Key Short-Fall Nutrients</a:t>
            </a:r>
          </a:p>
        </p:txBody>
      </p:sp>
      <p:sp>
        <p:nvSpPr>
          <p:cNvPr id="18" name="TextBox 18"/>
          <p:cNvSpPr txBox="1"/>
          <p:nvPr/>
        </p:nvSpPr>
        <p:spPr>
          <a:xfrm>
            <a:off x="1954114" y="4000886"/>
            <a:ext cx="2520790" cy="378751"/>
          </a:xfrm>
          <a:prstGeom prst="rect">
            <a:avLst/>
          </a:prstGeom>
        </p:spPr>
        <p:txBody>
          <a:bodyPr lIns="0" tIns="0" rIns="0" bIns="0" rtlCol="0" anchor="t">
            <a:spAutoFit/>
          </a:bodyPr>
          <a:lstStyle/>
          <a:p>
            <a:pPr algn="ctr">
              <a:lnSpc>
                <a:spcPts val="3148"/>
              </a:lnSpc>
            </a:pPr>
            <a:r>
              <a:rPr lang="en-US" sz="2249" dirty="0">
                <a:solidFill>
                  <a:srgbClr val="000000"/>
                </a:solidFill>
                <a:latin typeface="Rubik Semi-Bold"/>
              </a:rPr>
              <a:t>FOLIC ACID</a:t>
            </a:r>
          </a:p>
        </p:txBody>
      </p:sp>
      <p:sp>
        <p:nvSpPr>
          <p:cNvPr id="19" name="TextBox 19"/>
          <p:cNvSpPr txBox="1"/>
          <p:nvPr/>
        </p:nvSpPr>
        <p:spPr>
          <a:xfrm>
            <a:off x="1755789" y="4377286"/>
            <a:ext cx="2919069" cy="382270"/>
          </a:xfrm>
          <a:prstGeom prst="rect">
            <a:avLst/>
          </a:prstGeom>
        </p:spPr>
        <p:txBody>
          <a:bodyPr lIns="0" tIns="0" rIns="0" bIns="0" rtlCol="0" anchor="t">
            <a:spAutoFit/>
          </a:bodyPr>
          <a:lstStyle/>
          <a:p>
            <a:pPr algn="ctr">
              <a:lnSpc>
                <a:spcPts val="3079"/>
              </a:lnSpc>
            </a:pPr>
            <a:r>
              <a:rPr lang="en-US" sz="2199" dirty="0">
                <a:solidFill>
                  <a:srgbClr val="000000"/>
                </a:solidFill>
                <a:latin typeface="Rubik"/>
              </a:rPr>
              <a:t>400-800 mcg/d</a:t>
            </a:r>
          </a:p>
        </p:txBody>
      </p:sp>
      <p:sp>
        <p:nvSpPr>
          <p:cNvPr id="20" name="TextBox 20"/>
          <p:cNvSpPr txBox="1"/>
          <p:nvPr/>
        </p:nvSpPr>
        <p:spPr>
          <a:xfrm>
            <a:off x="1755789" y="5095566"/>
            <a:ext cx="2919069" cy="686791"/>
          </a:xfrm>
          <a:prstGeom prst="rect">
            <a:avLst/>
          </a:prstGeom>
        </p:spPr>
        <p:txBody>
          <a:bodyPr lIns="0" tIns="0" rIns="0" bIns="0" rtlCol="0" anchor="t">
            <a:spAutoFit/>
          </a:bodyPr>
          <a:lstStyle/>
          <a:p>
            <a:pPr algn="ctr">
              <a:lnSpc>
                <a:spcPts val="2755"/>
              </a:lnSpc>
            </a:pPr>
            <a:r>
              <a:rPr lang="en-US" dirty="0">
                <a:solidFill>
                  <a:srgbClr val="000000"/>
                </a:solidFill>
                <a:latin typeface="Rubik"/>
              </a:rPr>
              <a:t>1 month preconception to at least 12 weeks gestation</a:t>
            </a:r>
          </a:p>
        </p:txBody>
      </p:sp>
      <p:sp>
        <p:nvSpPr>
          <p:cNvPr id="21" name="TextBox 21"/>
          <p:cNvSpPr txBox="1"/>
          <p:nvPr/>
        </p:nvSpPr>
        <p:spPr>
          <a:xfrm>
            <a:off x="1755789" y="6152361"/>
            <a:ext cx="2919069" cy="1764009"/>
          </a:xfrm>
          <a:prstGeom prst="rect">
            <a:avLst/>
          </a:prstGeom>
        </p:spPr>
        <p:txBody>
          <a:bodyPr lIns="0" tIns="0" rIns="0" bIns="0" rtlCol="0" anchor="t">
            <a:spAutoFit/>
          </a:bodyPr>
          <a:lstStyle/>
          <a:p>
            <a:pPr algn="ctr">
              <a:lnSpc>
                <a:spcPts val="2755"/>
              </a:lnSpc>
            </a:pPr>
            <a:r>
              <a:rPr lang="en-US" dirty="0">
                <a:solidFill>
                  <a:srgbClr val="000000"/>
                </a:solidFill>
                <a:latin typeface="Rubik"/>
              </a:rPr>
              <a:t>Key nutrient in brain functioning and development and preventing neural tube defects</a:t>
            </a:r>
          </a:p>
        </p:txBody>
      </p:sp>
      <p:sp>
        <p:nvSpPr>
          <p:cNvPr id="22" name="TextBox 22"/>
          <p:cNvSpPr txBox="1"/>
          <p:nvPr/>
        </p:nvSpPr>
        <p:spPr>
          <a:xfrm>
            <a:off x="5904323" y="4000886"/>
            <a:ext cx="2520790" cy="378751"/>
          </a:xfrm>
          <a:prstGeom prst="rect">
            <a:avLst/>
          </a:prstGeom>
        </p:spPr>
        <p:txBody>
          <a:bodyPr lIns="0" tIns="0" rIns="0" bIns="0" rtlCol="0" anchor="t">
            <a:spAutoFit/>
          </a:bodyPr>
          <a:lstStyle/>
          <a:p>
            <a:pPr algn="ctr">
              <a:lnSpc>
                <a:spcPts val="3148"/>
              </a:lnSpc>
            </a:pPr>
            <a:r>
              <a:rPr lang="en-US" sz="2249">
                <a:solidFill>
                  <a:srgbClr val="000000"/>
                </a:solidFill>
                <a:latin typeface="Rubik Semi-Bold"/>
              </a:rPr>
              <a:t>IRON</a:t>
            </a:r>
          </a:p>
        </p:txBody>
      </p:sp>
      <p:sp>
        <p:nvSpPr>
          <p:cNvPr id="23" name="TextBox 23"/>
          <p:cNvSpPr txBox="1"/>
          <p:nvPr/>
        </p:nvSpPr>
        <p:spPr>
          <a:xfrm>
            <a:off x="5705998" y="4377286"/>
            <a:ext cx="2919069" cy="382270"/>
          </a:xfrm>
          <a:prstGeom prst="rect">
            <a:avLst/>
          </a:prstGeom>
        </p:spPr>
        <p:txBody>
          <a:bodyPr lIns="0" tIns="0" rIns="0" bIns="0" rtlCol="0" anchor="t">
            <a:spAutoFit/>
          </a:bodyPr>
          <a:lstStyle/>
          <a:p>
            <a:pPr algn="ctr">
              <a:lnSpc>
                <a:spcPts val="3079"/>
              </a:lnSpc>
            </a:pPr>
            <a:r>
              <a:rPr lang="en-US" sz="2199">
                <a:solidFill>
                  <a:srgbClr val="000000"/>
                </a:solidFill>
                <a:latin typeface="Rubik"/>
              </a:rPr>
              <a:t>27 mg/d</a:t>
            </a:r>
          </a:p>
        </p:txBody>
      </p:sp>
      <p:sp>
        <p:nvSpPr>
          <p:cNvPr id="24" name="TextBox 24"/>
          <p:cNvSpPr txBox="1"/>
          <p:nvPr/>
        </p:nvSpPr>
        <p:spPr>
          <a:xfrm>
            <a:off x="5706194" y="5091845"/>
            <a:ext cx="2919069" cy="340540"/>
          </a:xfrm>
          <a:prstGeom prst="rect">
            <a:avLst/>
          </a:prstGeom>
        </p:spPr>
        <p:txBody>
          <a:bodyPr lIns="0" tIns="0" rIns="0" bIns="0" rtlCol="0" anchor="t">
            <a:spAutoFit/>
          </a:bodyPr>
          <a:lstStyle/>
          <a:p>
            <a:pPr algn="ctr">
              <a:lnSpc>
                <a:spcPts val="2755"/>
              </a:lnSpc>
            </a:pPr>
            <a:r>
              <a:rPr lang="en-US" dirty="0">
                <a:solidFill>
                  <a:srgbClr val="000000"/>
                </a:solidFill>
                <a:latin typeface="Rubik"/>
              </a:rPr>
              <a:t>Anemia: +40-200mg/d</a:t>
            </a:r>
          </a:p>
        </p:txBody>
      </p:sp>
      <p:sp>
        <p:nvSpPr>
          <p:cNvPr id="25" name="TextBox 25"/>
          <p:cNvSpPr txBox="1"/>
          <p:nvPr/>
        </p:nvSpPr>
        <p:spPr>
          <a:xfrm>
            <a:off x="5703752" y="8295396"/>
            <a:ext cx="2919069" cy="340540"/>
          </a:xfrm>
          <a:prstGeom prst="rect">
            <a:avLst/>
          </a:prstGeom>
        </p:spPr>
        <p:txBody>
          <a:bodyPr lIns="0" tIns="0" rIns="0" bIns="0" rtlCol="0" anchor="t">
            <a:spAutoFit/>
          </a:bodyPr>
          <a:lstStyle/>
          <a:p>
            <a:pPr algn="ctr">
              <a:lnSpc>
                <a:spcPts val="2755"/>
              </a:lnSpc>
            </a:pPr>
            <a:r>
              <a:rPr lang="en-US" dirty="0">
                <a:solidFill>
                  <a:srgbClr val="000000"/>
                </a:solidFill>
                <a:latin typeface="Rubik"/>
              </a:rPr>
              <a:t>Include in your PNV rec</a:t>
            </a:r>
          </a:p>
        </p:txBody>
      </p:sp>
      <p:sp>
        <p:nvSpPr>
          <p:cNvPr id="26" name="TextBox 26"/>
          <p:cNvSpPr txBox="1"/>
          <p:nvPr/>
        </p:nvSpPr>
        <p:spPr>
          <a:xfrm>
            <a:off x="5705184" y="5725868"/>
            <a:ext cx="2919069" cy="1045864"/>
          </a:xfrm>
          <a:prstGeom prst="rect">
            <a:avLst/>
          </a:prstGeom>
        </p:spPr>
        <p:txBody>
          <a:bodyPr lIns="0" tIns="0" rIns="0" bIns="0" rtlCol="0" anchor="t">
            <a:spAutoFit/>
          </a:bodyPr>
          <a:lstStyle/>
          <a:p>
            <a:pPr algn="ctr">
              <a:lnSpc>
                <a:spcPts val="2755"/>
              </a:lnSpc>
            </a:pPr>
            <a:r>
              <a:rPr lang="en-US">
                <a:solidFill>
                  <a:srgbClr val="000000"/>
                </a:solidFill>
                <a:latin typeface="Rubik"/>
              </a:rPr>
              <a:t>Necessary for blood volume expansion and fetal development</a:t>
            </a:r>
          </a:p>
        </p:txBody>
      </p:sp>
      <p:sp>
        <p:nvSpPr>
          <p:cNvPr id="27" name="TextBox 27"/>
          <p:cNvSpPr txBox="1"/>
          <p:nvPr/>
        </p:nvSpPr>
        <p:spPr>
          <a:xfrm>
            <a:off x="9853495" y="4000886"/>
            <a:ext cx="2520790" cy="378751"/>
          </a:xfrm>
          <a:prstGeom prst="rect">
            <a:avLst/>
          </a:prstGeom>
        </p:spPr>
        <p:txBody>
          <a:bodyPr lIns="0" tIns="0" rIns="0" bIns="0" rtlCol="0" anchor="t">
            <a:spAutoFit/>
          </a:bodyPr>
          <a:lstStyle/>
          <a:p>
            <a:pPr algn="ctr">
              <a:lnSpc>
                <a:spcPts val="3148"/>
              </a:lnSpc>
            </a:pPr>
            <a:r>
              <a:rPr lang="en-US" sz="2249">
                <a:solidFill>
                  <a:srgbClr val="000000"/>
                </a:solidFill>
                <a:latin typeface="Rubik Semi-Bold"/>
              </a:rPr>
              <a:t>IODINE</a:t>
            </a:r>
          </a:p>
        </p:txBody>
      </p:sp>
      <p:sp>
        <p:nvSpPr>
          <p:cNvPr id="28" name="TextBox 28"/>
          <p:cNvSpPr txBox="1"/>
          <p:nvPr/>
        </p:nvSpPr>
        <p:spPr>
          <a:xfrm>
            <a:off x="9655170" y="4377286"/>
            <a:ext cx="2919069" cy="382270"/>
          </a:xfrm>
          <a:prstGeom prst="rect">
            <a:avLst/>
          </a:prstGeom>
        </p:spPr>
        <p:txBody>
          <a:bodyPr lIns="0" tIns="0" rIns="0" bIns="0" rtlCol="0" anchor="t">
            <a:spAutoFit/>
          </a:bodyPr>
          <a:lstStyle/>
          <a:p>
            <a:pPr algn="ctr">
              <a:lnSpc>
                <a:spcPts val="3079"/>
              </a:lnSpc>
            </a:pPr>
            <a:r>
              <a:rPr lang="en-US" sz="2199" dirty="0">
                <a:solidFill>
                  <a:srgbClr val="000000"/>
                </a:solidFill>
                <a:latin typeface="Rubik"/>
              </a:rPr>
              <a:t>220-250 mcg/d</a:t>
            </a:r>
          </a:p>
        </p:txBody>
      </p:sp>
      <p:sp>
        <p:nvSpPr>
          <p:cNvPr id="29" name="TextBox 29"/>
          <p:cNvSpPr txBox="1"/>
          <p:nvPr/>
        </p:nvSpPr>
        <p:spPr>
          <a:xfrm>
            <a:off x="9655984" y="5095566"/>
            <a:ext cx="2919069" cy="1045864"/>
          </a:xfrm>
          <a:prstGeom prst="rect">
            <a:avLst/>
          </a:prstGeom>
        </p:spPr>
        <p:txBody>
          <a:bodyPr lIns="0" tIns="0" rIns="0" bIns="0" rtlCol="0" anchor="t">
            <a:spAutoFit/>
          </a:bodyPr>
          <a:lstStyle/>
          <a:p>
            <a:pPr algn="ctr">
              <a:lnSpc>
                <a:spcPts val="2755"/>
              </a:lnSpc>
            </a:pPr>
            <a:r>
              <a:rPr lang="en-US" dirty="0">
                <a:solidFill>
                  <a:srgbClr val="000000"/>
                </a:solidFill>
                <a:latin typeface="Rubik"/>
              </a:rPr>
              <a:t>Supports neurocognitive development and TH synthesis</a:t>
            </a:r>
          </a:p>
        </p:txBody>
      </p:sp>
      <p:sp>
        <p:nvSpPr>
          <p:cNvPr id="30" name="TextBox 30"/>
          <p:cNvSpPr txBox="1"/>
          <p:nvPr/>
        </p:nvSpPr>
        <p:spPr>
          <a:xfrm>
            <a:off x="5703752" y="6956049"/>
            <a:ext cx="2919069" cy="1045864"/>
          </a:xfrm>
          <a:prstGeom prst="rect">
            <a:avLst/>
          </a:prstGeom>
        </p:spPr>
        <p:txBody>
          <a:bodyPr lIns="0" tIns="0" rIns="0" bIns="0" rtlCol="0" anchor="t">
            <a:spAutoFit/>
          </a:bodyPr>
          <a:lstStyle/>
          <a:p>
            <a:pPr algn="ctr">
              <a:lnSpc>
                <a:spcPts val="2755"/>
              </a:lnSpc>
            </a:pPr>
            <a:r>
              <a:rPr lang="en-US" dirty="0">
                <a:solidFill>
                  <a:srgbClr val="000000"/>
                </a:solidFill>
                <a:latin typeface="Rubik"/>
              </a:rPr>
              <a:t>Absorption of non-heme iron is enhanced with heme and Vitamin C</a:t>
            </a:r>
          </a:p>
        </p:txBody>
      </p:sp>
      <p:sp>
        <p:nvSpPr>
          <p:cNvPr id="31" name="TextBox 31"/>
          <p:cNvSpPr txBox="1"/>
          <p:nvPr/>
        </p:nvSpPr>
        <p:spPr>
          <a:xfrm>
            <a:off x="9658129" y="7583052"/>
            <a:ext cx="2919069" cy="340540"/>
          </a:xfrm>
          <a:prstGeom prst="rect">
            <a:avLst/>
          </a:prstGeom>
        </p:spPr>
        <p:txBody>
          <a:bodyPr lIns="0" tIns="0" rIns="0" bIns="0" rtlCol="0" anchor="t">
            <a:spAutoFit/>
          </a:bodyPr>
          <a:lstStyle/>
          <a:p>
            <a:pPr algn="ctr">
              <a:lnSpc>
                <a:spcPts val="2755"/>
              </a:lnSpc>
            </a:pPr>
            <a:r>
              <a:rPr lang="en-US" dirty="0">
                <a:solidFill>
                  <a:srgbClr val="000000"/>
                </a:solidFill>
                <a:latin typeface="Rubik"/>
              </a:rPr>
              <a:t>Include in your PNV rec</a:t>
            </a:r>
          </a:p>
        </p:txBody>
      </p:sp>
      <p:sp>
        <p:nvSpPr>
          <p:cNvPr id="32" name="TextBox 32"/>
          <p:cNvSpPr txBox="1"/>
          <p:nvPr/>
        </p:nvSpPr>
        <p:spPr>
          <a:xfrm>
            <a:off x="9517464" y="6337573"/>
            <a:ext cx="3200400" cy="1045864"/>
          </a:xfrm>
          <a:prstGeom prst="rect">
            <a:avLst/>
          </a:prstGeom>
        </p:spPr>
        <p:txBody>
          <a:bodyPr wrap="square" lIns="0" tIns="0" rIns="0" bIns="0" rtlCol="0" anchor="t">
            <a:spAutoFit/>
          </a:bodyPr>
          <a:lstStyle/>
          <a:p>
            <a:pPr algn="ctr">
              <a:lnSpc>
                <a:spcPts val="2755"/>
              </a:lnSpc>
            </a:pPr>
            <a:r>
              <a:rPr lang="en-US" dirty="0">
                <a:solidFill>
                  <a:srgbClr val="000000"/>
                </a:solidFill>
                <a:latin typeface="Rubik"/>
              </a:rPr>
              <a:t>Risk of deficiency if not regularly consuming dairy, eggs, seafood, or </a:t>
            </a:r>
            <a:r>
              <a:rPr lang="en-US" dirty="0">
                <a:solidFill>
                  <a:srgbClr val="000000"/>
                </a:solidFill>
                <a:latin typeface="Rubik Italics"/>
              </a:rPr>
              <a:t>iodized </a:t>
            </a:r>
            <a:r>
              <a:rPr lang="en-US" dirty="0">
                <a:solidFill>
                  <a:srgbClr val="000000"/>
                </a:solidFill>
                <a:latin typeface="Rubik"/>
              </a:rPr>
              <a:t>salt</a:t>
            </a:r>
          </a:p>
        </p:txBody>
      </p:sp>
      <p:sp>
        <p:nvSpPr>
          <p:cNvPr id="33" name="TextBox 33"/>
          <p:cNvSpPr txBox="1"/>
          <p:nvPr/>
        </p:nvSpPr>
        <p:spPr>
          <a:xfrm>
            <a:off x="9658127" y="8091556"/>
            <a:ext cx="2919069" cy="683440"/>
          </a:xfrm>
          <a:prstGeom prst="rect">
            <a:avLst/>
          </a:prstGeom>
        </p:spPr>
        <p:txBody>
          <a:bodyPr lIns="0" tIns="0" rIns="0" bIns="0" rtlCol="0" anchor="t">
            <a:spAutoFit/>
          </a:bodyPr>
          <a:lstStyle/>
          <a:p>
            <a:pPr algn="ctr">
              <a:lnSpc>
                <a:spcPts val="2755"/>
              </a:lnSpc>
            </a:pPr>
            <a:r>
              <a:rPr lang="en-US" dirty="0">
                <a:solidFill>
                  <a:srgbClr val="000000"/>
                </a:solidFill>
                <a:latin typeface="Rubik"/>
              </a:rPr>
              <a:t>May be best not to exceed 500mcg/d</a:t>
            </a:r>
          </a:p>
        </p:txBody>
      </p:sp>
      <p:sp>
        <p:nvSpPr>
          <p:cNvPr id="34" name="TextBox 34"/>
          <p:cNvSpPr txBox="1"/>
          <p:nvPr/>
        </p:nvSpPr>
        <p:spPr>
          <a:xfrm>
            <a:off x="13796073" y="4000886"/>
            <a:ext cx="2520790" cy="378751"/>
          </a:xfrm>
          <a:prstGeom prst="rect">
            <a:avLst/>
          </a:prstGeom>
        </p:spPr>
        <p:txBody>
          <a:bodyPr lIns="0" tIns="0" rIns="0" bIns="0" rtlCol="0" anchor="t">
            <a:spAutoFit/>
          </a:bodyPr>
          <a:lstStyle/>
          <a:p>
            <a:pPr algn="ctr">
              <a:lnSpc>
                <a:spcPts val="3148"/>
              </a:lnSpc>
            </a:pPr>
            <a:r>
              <a:rPr lang="en-US" sz="2249">
                <a:solidFill>
                  <a:srgbClr val="000000"/>
                </a:solidFill>
                <a:latin typeface="Rubik Semi-Bold"/>
              </a:rPr>
              <a:t>B12</a:t>
            </a:r>
          </a:p>
        </p:txBody>
      </p:sp>
      <p:sp>
        <p:nvSpPr>
          <p:cNvPr id="35" name="TextBox 35"/>
          <p:cNvSpPr txBox="1"/>
          <p:nvPr/>
        </p:nvSpPr>
        <p:spPr>
          <a:xfrm>
            <a:off x="13600424" y="4377286"/>
            <a:ext cx="2919069" cy="382270"/>
          </a:xfrm>
          <a:prstGeom prst="rect">
            <a:avLst/>
          </a:prstGeom>
        </p:spPr>
        <p:txBody>
          <a:bodyPr lIns="0" tIns="0" rIns="0" bIns="0" rtlCol="0" anchor="t">
            <a:spAutoFit/>
          </a:bodyPr>
          <a:lstStyle/>
          <a:p>
            <a:pPr algn="ctr">
              <a:lnSpc>
                <a:spcPts val="3079"/>
              </a:lnSpc>
            </a:pPr>
            <a:r>
              <a:rPr lang="en-US" sz="2199">
                <a:solidFill>
                  <a:srgbClr val="000000"/>
                </a:solidFill>
                <a:latin typeface="Rubik"/>
              </a:rPr>
              <a:t>2.6 mcg/d</a:t>
            </a:r>
          </a:p>
        </p:txBody>
      </p:sp>
      <p:sp>
        <p:nvSpPr>
          <p:cNvPr id="36" name="TextBox 36"/>
          <p:cNvSpPr txBox="1"/>
          <p:nvPr/>
        </p:nvSpPr>
        <p:spPr>
          <a:xfrm>
            <a:off x="13600424" y="5095566"/>
            <a:ext cx="2919069" cy="683440"/>
          </a:xfrm>
          <a:prstGeom prst="rect">
            <a:avLst/>
          </a:prstGeom>
        </p:spPr>
        <p:txBody>
          <a:bodyPr lIns="0" tIns="0" rIns="0" bIns="0" rtlCol="0" anchor="t">
            <a:spAutoFit/>
          </a:bodyPr>
          <a:lstStyle/>
          <a:p>
            <a:pPr algn="ctr">
              <a:lnSpc>
                <a:spcPts val="2755"/>
              </a:lnSpc>
            </a:pPr>
            <a:r>
              <a:rPr lang="en-US" dirty="0">
                <a:solidFill>
                  <a:srgbClr val="000000"/>
                </a:solidFill>
                <a:latin typeface="Rubik"/>
              </a:rPr>
              <a:t>Most women are likely meeting RDA</a:t>
            </a:r>
          </a:p>
        </p:txBody>
      </p:sp>
      <p:sp>
        <p:nvSpPr>
          <p:cNvPr id="37" name="TextBox 37"/>
          <p:cNvSpPr txBox="1"/>
          <p:nvPr/>
        </p:nvSpPr>
        <p:spPr>
          <a:xfrm>
            <a:off x="13600424" y="6074280"/>
            <a:ext cx="2919069" cy="1404936"/>
          </a:xfrm>
          <a:prstGeom prst="rect">
            <a:avLst/>
          </a:prstGeom>
        </p:spPr>
        <p:txBody>
          <a:bodyPr lIns="0" tIns="0" rIns="0" bIns="0" rtlCol="0" anchor="t">
            <a:spAutoFit/>
          </a:bodyPr>
          <a:lstStyle/>
          <a:p>
            <a:pPr algn="ctr">
              <a:lnSpc>
                <a:spcPts val="2755"/>
              </a:lnSpc>
            </a:pPr>
            <a:r>
              <a:rPr lang="en-US">
                <a:solidFill>
                  <a:srgbClr val="000000"/>
                </a:solidFill>
                <a:latin typeface="Rubik"/>
              </a:rPr>
              <a:t>Populations at risk of deficiency are those who exclude or limit animal sources</a:t>
            </a:r>
          </a:p>
        </p:txBody>
      </p:sp>
      <p:sp>
        <p:nvSpPr>
          <p:cNvPr id="38" name="TextBox 38"/>
          <p:cNvSpPr txBox="1"/>
          <p:nvPr/>
        </p:nvSpPr>
        <p:spPr>
          <a:xfrm>
            <a:off x="1755789" y="8143259"/>
            <a:ext cx="2919069" cy="340540"/>
          </a:xfrm>
          <a:prstGeom prst="rect">
            <a:avLst/>
          </a:prstGeom>
        </p:spPr>
        <p:txBody>
          <a:bodyPr lIns="0" tIns="0" rIns="0" bIns="0" rtlCol="0" anchor="t">
            <a:spAutoFit/>
          </a:bodyPr>
          <a:lstStyle/>
          <a:p>
            <a:pPr algn="ctr">
              <a:lnSpc>
                <a:spcPts val="2755"/>
              </a:lnSpc>
            </a:pPr>
            <a:r>
              <a:rPr lang="en-US" dirty="0">
                <a:solidFill>
                  <a:srgbClr val="000000"/>
                </a:solidFill>
                <a:latin typeface="Rubik"/>
              </a:rPr>
              <a:t>Include in your PNV rec</a:t>
            </a:r>
          </a:p>
        </p:txBody>
      </p:sp>
      <p:sp>
        <p:nvSpPr>
          <p:cNvPr id="39" name="TextBox 39"/>
          <p:cNvSpPr txBox="1"/>
          <p:nvPr/>
        </p:nvSpPr>
        <p:spPr>
          <a:xfrm>
            <a:off x="618766" y="9937960"/>
            <a:ext cx="17050469" cy="148590"/>
          </a:xfrm>
          <a:prstGeom prst="rect">
            <a:avLst/>
          </a:prstGeom>
        </p:spPr>
        <p:txBody>
          <a:bodyPr lIns="0" tIns="0" rIns="0" bIns="0" rtlCol="0" anchor="t">
            <a:spAutoFit/>
          </a:bodyPr>
          <a:lstStyle/>
          <a:p>
            <a:pPr>
              <a:lnSpc>
                <a:spcPts val="1260"/>
              </a:lnSpc>
            </a:pPr>
            <a:r>
              <a:rPr lang="en-US" sz="900">
                <a:solidFill>
                  <a:srgbClr val="000000"/>
                </a:solidFill>
                <a:latin typeface="Rubik Light"/>
              </a:rPr>
              <a:t>U.S. Department of Agriculture and U.S. Department of Health and Human Services. Dietary Guidelines for Americans, 2020-2025. 9th Edition. December 2020. Available at DietaryGuidelines.gov. </a:t>
            </a:r>
          </a:p>
        </p:txBody>
      </p:sp>
      <p:sp>
        <p:nvSpPr>
          <p:cNvPr id="40" name="TextBox 9">
            <a:extLst>
              <a:ext uri="{FF2B5EF4-FFF2-40B4-BE49-F238E27FC236}">
                <a16:creationId xmlns:a16="http://schemas.microsoft.com/office/drawing/2014/main" id="{2E036551-5A4C-61D1-D3F6-7859178F1E21}"/>
              </a:ext>
            </a:extLst>
          </p:cNvPr>
          <p:cNvSpPr txBox="1"/>
          <p:nvPr/>
        </p:nvSpPr>
        <p:spPr>
          <a:xfrm>
            <a:off x="15011400" y="9789079"/>
            <a:ext cx="2726425" cy="315727"/>
          </a:xfrm>
          <a:prstGeom prst="rect">
            <a:avLst/>
          </a:prstGeom>
        </p:spPr>
        <p:txBody>
          <a:bodyPr wrap="square" lIns="0" tIns="0" rIns="0" bIns="0" rtlCol="0" anchor="t">
            <a:spAutoFit/>
          </a:bodyPr>
          <a:lstStyle/>
          <a:p>
            <a:pPr algn="r">
              <a:lnSpc>
                <a:spcPts val="2856"/>
              </a:lnSpc>
            </a:pPr>
            <a:r>
              <a:rPr lang="en-US" sz="1200" dirty="0">
                <a:solidFill>
                  <a:srgbClr val="000000">
                    <a:alpha val="85882"/>
                  </a:srgbClr>
                </a:solidFill>
                <a:latin typeface="Raleway"/>
              </a:rPr>
              <a:t>B Smith, ECU Fam Med, 2023 </a:t>
            </a:r>
          </a:p>
        </p:txBody>
      </p:sp>
      <p:sp>
        <p:nvSpPr>
          <p:cNvPr id="41" name="TextBox 38">
            <a:extLst>
              <a:ext uri="{FF2B5EF4-FFF2-40B4-BE49-F238E27FC236}">
                <a16:creationId xmlns:a16="http://schemas.microsoft.com/office/drawing/2014/main" id="{7792E321-1249-FB86-481F-F942CBC41EF4}"/>
              </a:ext>
            </a:extLst>
          </p:cNvPr>
          <p:cNvSpPr txBox="1"/>
          <p:nvPr/>
        </p:nvSpPr>
        <p:spPr>
          <a:xfrm>
            <a:off x="1755789" y="8756619"/>
            <a:ext cx="2919069" cy="552139"/>
          </a:xfrm>
          <a:prstGeom prst="rect">
            <a:avLst/>
          </a:prstGeom>
        </p:spPr>
        <p:txBody>
          <a:bodyPr lIns="0" tIns="0" rIns="0" bIns="0" rtlCol="0" anchor="t">
            <a:spAutoFit/>
          </a:bodyPr>
          <a:lstStyle/>
          <a:p>
            <a:pPr algn="ctr">
              <a:lnSpc>
                <a:spcPts val="2200"/>
              </a:lnSpc>
            </a:pPr>
            <a:r>
              <a:rPr lang="en-US" sz="1500" dirty="0">
                <a:solidFill>
                  <a:srgbClr val="000000"/>
                </a:solidFill>
                <a:latin typeface="Rubik Medium" panose="020B0604020202020204" charset="-79"/>
                <a:cs typeface="Rubik Medium" panose="020B0604020202020204" charset="-79"/>
              </a:rPr>
              <a:t>Leafy greens, legumes, fortified breakfast cereal</a:t>
            </a:r>
          </a:p>
        </p:txBody>
      </p:sp>
      <p:sp>
        <p:nvSpPr>
          <p:cNvPr id="42" name="TextBox 38">
            <a:extLst>
              <a:ext uri="{FF2B5EF4-FFF2-40B4-BE49-F238E27FC236}">
                <a16:creationId xmlns:a16="http://schemas.microsoft.com/office/drawing/2014/main" id="{F8960B7A-92EF-749A-3E44-CFFD3C614A6C}"/>
              </a:ext>
            </a:extLst>
          </p:cNvPr>
          <p:cNvSpPr txBox="1"/>
          <p:nvPr/>
        </p:nvSpPr>
        <p:spPr>
          <a:xfrm>
            <a:off x="5679868" y="8881635"/>
            <a:ext cx="2919069" cy="545662"/>
          </a:xfrm>
          <a:prstGeom prst="rect">
            <a:avLst/>
          </a:prstGeom>
        </p:spPr>
        <p:txBody>
          <a:bodyPr lIns="0" tIns="0" rIns="0" bIns="0" rtlCol="0" anchor="t">
            <a:spAutoFit/>
          </a:bodyPr>
          <a:lstStyle/>
          <a:p>
            <a:pPr algn="ctr">
              <a:lnSpc>
                <a:spcPts val="2200"/>
              </a:lnSpc>
            </a:pPr>
            <a:r>
              <a:rPr lang="en-US" sz="1500" dirty="0">
                <a:solidFill>
                  <a:srgbClr val="000000"/>
                </a:solidFill>
                <a:latin typeface="Rubik Medium" panose="020B0604020202020204" charset="-79"/>
                <a:cs typeface="Rubik Medium" panose="020B0604020202020204" charset="-79"/>
              </a:rPr>
              <a:t>Fortified breakfast cereal, meats, legumes, leafy greens</a:t>
            </a:r>
          </a:p>
        </p:txBody>
      </p:sp>
      <p:sp>
        <p:nvSpPr>
          <p:cNvPr id="43" name="TextBox 38">
            <a:extLst>
              <a:ext uri="{FF2B5EF4-FFF2-40B4-BE49-F238E27FC236}">
                <a16:creationId xmlns:a16="http://schemas.microsoft.com/office/drawing/2014/main" id="{15831FBB-CA8F-EDCC-8AD9-251095A752ED}"/>
              </a:ext>
            </a:extLst>
          </p:cNvPr>
          <p:cNvSpPr txBox="1"/>
          <p:nvPr/>
        </p:nvSpPr>
        <p:spPr>
          <a:xfrm>
            <a:off x="9658128" y="8911708"/>
            <a:ext cx="2919069" cy="545662"/>
          </a:xfrm>
          <a:prstGeom prst="rect">
            <a:avLst/>
          </a:prstGeom>
        </p:spPr>
        <p:txBody>
          <a:bodyPr lIns="0" tIns="0" rIns="0" bIns="0" rtlCol="0" anchor="t">
            <a:spAutoFit/>
          </a:bodyPr>
          <a:lstStyle/>
          <a:p>
            <a:pPr algn="ctr">
              <a:lnSpc>
                <a:spcPts val="2200"/>
              </a:lnSpc>
            </a:pPr>
            <a:r>
              <a:rPr lang="en-US" sz="1500" dirty="0">
                <a:solidFill>
                  <a:srgbClr val="000000"/>
                </a:solidFill>
                <a:latin typeface="Rubik Medium" panose="020B0604020202020204" charset="-79"/>
                <a:cs typeface="Rubik Medium" panose="020B0604020202020204" charset="-79"/>
              </a:rPr>
              <a:t>Iodized salt, dairy products, seaweed, seafood (cod)</a:t>
            </a:r>
          </a:p>
        </p:txBody>
      </p:sp>
      <p:sp>
        <p:nvSpPr>
          <p:cNvPr id="44" name="TextBox 38">
            <a:extLst>
              <a:ext uri="{FF2B5EF4-FFF2-40B4-BE49-F238E27FC236}">
                <a16:creationId xmlns:a16="http://schemas.microsoft.com/office/drawing/2014/main" id="{4F7993FB-A7A2-7A77-8C2B-27D108715E48}"/>
              </a:ext>
            </a:extLst>
          </p:cNvPr>
          <p:cNvSpPr txBox="1"/>
          <p:nvPr/>
        </p:nvSpPr>
        <p:spPr>
          <a:xfrm>
            <a:off x="13596933" y="7774490"/>
            <a:ext cx="2919069" cy="1109919"/>
          </a:xfrm>
          <a:prstGeom prst="rect">
            <a:avLst/>
          </a:prstGeom>
        </p:spPr>
        <p:txBody>
          <a:bodyPr lIns="0" tIns="0" rIns="0" bIns="0" rtlCol="0" anchor="t">
            <a:spAutoFit/>
          </a:bodyPr>
          <a:lstStyle/>
          <a:p>
            <a:pPr algn="ctr">
              <a:lnSpc>
                <a:spcPts val="2200"/>
              </a:lnSpc>
            </a:pPr>
            <a:r>
              <a:rPr lang="en-US" sz="1500" dirty="0">
                <a:solidFill>
                  <a:srgbClr val="000000"/>
                </a:solidFill>
                <a:latin typeface="Rubik Medium" panose="020B0604020202020204" charset="-79"/>
                <a:cs typeface="Rubik Medium" panose="020B0604020202020204" charset="-79"/>
              </a:rPr>
              <a:t>Animal products (fish, meat, poultry, eggs, dairy), nutritional yeast, fortified breakfast cereals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4924430" y="-458300"/>
            <a:ext cx="3097686" cy="2904081"/>
          </a:xfrm>
          <a:custGeom>
            <a:avLst/>
            <a:gdLst/>
            <a:ahLst/>
            <a:cxnLst/>
            <a:rect l="l" t="t" r="r" b="b"/>
            <a:pathLst>
              <a:path w="3097686" h="2904081">
                <a:moveTo>
                  <a:pt x="0" y="0"/>
                </a:moveTo>
                <a:lnTo>
                  <a:pt x="3097686" y="0"/>
                </a:lnTo>
                <a:lnTo>
                  <a:pt x="3097686" y="2904081"/>
                </a:lnTo>
                <a:lnTo>
                  <a:pt x="0" y="2904081"/>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grpSp>
        <p:nvGrpSpPr>
          <p:cNvPr id="3" name="Group 3"/>
          <p:cNvGrpSpPr/>
          <p:nvPr/>
        </p:nvGrpSpPr>
        <p:grpSpPr>
          <a:xfrm>
            <a:off x="618766" y="4987691"/>
            <a:ext cx="17050469" cy="4855019"/>
            <a:chOff x="0" y="0"/>
            <a:chExt cx="6223094" cy="1724025"/>
          </a:xfrm>
        </p:grpSpPr>
        <p:sp>
          <p:nvSpPr>
            <p:cNvPr id="4" name="Freeform 4"/>
            <p:cNvSpPr/>
            <p:nvPr/>
          </p:nvSpPr>
          <p:spPr>
            <a:xfrm>
              <a:off x="0" y="0"/>
              <a:ext cx="6223094" cy="1724025"/>
            </a:xfrm>
            <a:custGeom>
              <a:avLst/>
              <a:gdLst/>
              <a:ahLst/>
              <a:cxnLst/>
              <a:rect l="l" t="t" r="r" b="b"/>
              <a:pathLst>
                <a:path w="6223094" h="1724025">
                  <a:moveTo>
                    <a:pt x="0" y="0"/>
                  </a:moveTo>
                  <a:lnTo>
                    <a:pt x="6223094" y="0"/>
                  </a:lnTo>
                  <a:lnTo>
                    <a:pt x="6223094" y="1724025"/>
                  </a:lnTo>
                  <a:lnTo>
                    <a:pt x="0" y="1724025"/>
                  </a:lnTo>
                  <a:close/>
                </a:path>
              </a:pathLst>
            </a:custGeom>
            <a:solidFill>
              <a:srgbClr val="F0F1EC">
                <a:alpha val="74902"/>
              </a:srgbClr>
            </a:solidFill>
          </p:spPr>
          <p:txBody>
            <a:bodyPr/>
            <a:lstStyle/>
            <a:p>
              <a:endParaRPr lang="en-US"/>
            </a:p>
          </p:txBody>
        </p:sp>
      </p:grpSp>
      <p:grpSp>
        <p:nvGrpSpPr>
          <p:cNvPr id="5" name="Group 5"/>
          <p:cNvGrpSpPr/>
          <p:nvPr/>
        </p:nvGrpSpPr>
        <p:grpSpPr>
          <a:xfrm>
            <a:off x="1439318" y="2665809"/>
            <a:ext cx="3550382" cy="6973491"/>
            <a:chOff x="0" y="0"/>
            <a:chExt cx="5693596" cy="10572096"/>
          </a:xfrm>
        </p:grpSpPr>
        <p:sp>
          <p:nvSpPr>
            <p:cNvPr id="6" name="Freeform 6"/>
            <p:cNvSpPr/>
            <p:nvPr/>
          </p:nvSpPr>
          <p:spPr>
            <a:xfrm>
              <a:off x="0" y="0"/>
              <a:ext cx="5693596" cy="10572097"/>
            </a:xfrm>
            <a:custGeom>
              <a:avLst/>
              <a:gdLst/>
              <a:ahLst/>
              <a:cxnLst/>
              <a:rect l="l" t="t" r="r" b="b"/>
              <a:pathLst>
                <a:path w="5693596" h="10572097">
                  <a:moveTo>
                    <a:pt x="0" y="0"/>
                  </a:moveTo>
                  <a:lnTo>
                    <a:pt x="0" y="10572097"/>
                  </a:lnTo>
                  <a:lnTo>
                    <a:pt x="5693596" y="10572097"/>
                  </a:lnTo>
                  <a:lnTo>
                    <a:pt x="5693596" y="0"/>
                  </a:lnTo>
                  <a:lnTo>
                    <a:pt x="0" y="0"/>
                  </a:lnTo>
                  <a:close/>
                  <a:moveTo>
                    <a:pt x="5632636" y="10511137"/>
                  </a:moveTo>
                  <a:lnTo>
                    <a:pt x="59690" y="10511137"/>
                  </a:lnTo>
                  <a:lnTo>
                    <a:pt x="59690" y="59690"/>
                  </a:lnTo>
                  <a:lnTo>
                    <a:pt x="5632636" y="59690"/>
                  </a:lnTo>
                  <a:lnTo>
                    <a:pt x="5632636" y="10511137"/>
                  </a:lnTo>
                  <a:close/>
                </a:path>
              </a:pathLst>
            </a:custGeom>
            <a:solidFill>
              <a:srgbClr val="E1E1E1"/>
            </a:solidFill>
          </p:spPr>
          <p:txBody>
            <a:bodyPr/>
            <a:lstStyle/>
            <a:p>
              <a:endParaRPr lang="en-US"/>
            </a:p>
          </p:txBody>
        </p:sp>
      </p:grpSp>
      <p:grpSp>
        <p:nvGrpSpPr>
          <p:cNvPr id="7" name="Group 7"/>
          <p:cNvGrpSpPr/>
          <p:nvPr/>
        </p:nvGrpSpPr>
        <p:grpSpPr>
          <a:xfrm>
            <a:off x="5388714" y="2665809"/>
            <a:ext cx="3550382" cy="6973492"/>
            <a:chOff x="0" y="0"/>
            <a:chExt cx="5693596" cy="10572096"/>
          </a:xfrm>
        </p:grpSpPr>
        <p:sp>
          <p:nvSpPr>
            <p:cNvPr id="8" name="Freeform 8"/>
            <p:cNvSpPr/>
            <p:nvPr/>
          </p:nvSpPr>
          <p:spPr>
            <a:xfrm>
              <a:off x="0" y="0"/>
              <a:ext cx="5693596" cy="10572097"/>
            </a:xfrm>
            <a:custGeom>
              <a:avLst/>
              <a:gdLst/>
              <a:ahLst/>
              <a:cxnLst/>
              <a:rect l="l" t="t" r="r" b="b"/>
              <a:pathLst>
                <a:path w="5693596" h="10572097">
                  <a:moveTo>
                    <a:pt x="0" y="0"/>
                  </a:moveTo>
                  <a:lnTo>
                    <a:pt x="0" y="10572097"/>
                  </a:lnTo>
                  <a:lnTo>
                    <a:pt x="5693596" y="10572097"/>
                  </a:lnTo>
                  <a:lnTo>
                    <a:pt x="5693596" y="0"/>
                  </a:lnTo>
                  <a:lnTo>
                    <a:pt x="0" y="0"/>
                  </a:lnTo>
                  <a:close/>
                  <a:moveTo>
                    <a:pt x="5632636" y="10511137"/>
                  </a:moveTo>
                  <a:lnTo>
                    <a:pt x="59690" y="10511137"/>
                  </a:lnTo>
                  <a:lnTo>
                    <a:pt x="59690" y="59690"/>
                  </a:lnTo>
                  <a:lnTo>
                    <a:pt x="5632636" y="59690"/>
                  </a:lnTo>
                  <a:lnTo>
                    <a:pt x="5632636" y="10511137"/>
                  </a:lnTo>
                  <a:close/>
                </a:path>
              </a:pathLst>
            </a:custGeom>
            <a:solidFill>
              <a:srgbClr val="E1E1E1"/>
            </a:solidFill>
          </p:spPr>
          <p:txBody>
            <a:bodyPr/>
            <a:lstStyle/>
            <a:p>
              <a:endParaRPr lang="en-US"/>
            </a:p>
          </p:txBody>
        </p:sp>
      </p:grpSp>
      <p:grpSp>
        <p:nvGrpSpPr>
          <p:cNvPr id="9" name="Group 9"/>
          <p:cNvGrpSpPr/>
          <p:nvPr/>
        </p:nvGrpSpPr>
        <p:grpSpPr>
          <a:xfrm>
            <a:off x="9334854" y="2665809"/>
            <a:ext cx="3550382" cy="6973492"/>
            <a:chOff x="0" y="0"/>
            <a:chExt cx="5693596" cy="10572096"/>
          </a:xfrm>
        </p:grpSpPr>
        <p:sp>
          <p:nvSpPr>
            <p:cNvPr id="10" name="Freeform 10"/>
            <p:cNvSpPr/>
            <p:nvPr/>
          </p:nvSpPr>
          <p:spPr>
            <a:xfrm>
              <a:off x="0" y="0"/>
              <a:ext cx="5693596" cy="10572097"/>
            </a:xfrm>
            <a:custGeom>
              <a:avLst/>
              <a:gdLst/>
              <a:ahLst/>
              <a:cxnLst/>
              <a:rect l="l" t="t" r="r" b="b"/>
              <a:pathLst>
                <a:path w="5693596" h="10572097">
                  <a:moveTo>
                    <a:pt x="0" y="0"/>
                  </a:moveTo>
                  <a:lnTo>
                    <a:pt x="0" y="10572097"/>
                  </a:lnTo>
                  <a:lnTo>
                    <a:pt x="5693596" y="10572097"/>
                  </a:lnTo>
                  <a:lnTo>
                    <a:pt x="5693596" y="0"/>
                  </a:lnTo>
                  <a:lnTo>
                    <a:pt x="0" y="0"/>
                  </a:lnTo>
                  <a:close/>
                  <a:moveTo>
                    <a:pt x="5632636" y="10511137"/>
                  </a:moveTo>
                  <a:lnTo>
                    <a:pt x="59690" y="10511137"/>
                  </a:lnTo>
                  <a:lnTo>
                    <a:pt x="59690" y="59690"/>
                  </a:lnTo>
                  <a:lnTo>
                    <a:pt x="5632636" y="59690"/>
                  </a:lnTo>
                  <a:lnTo>
                    <a:pt x="5632636" y="10511137"/>
                  </a:lnTo>
                  <a:close/>
                </a:path>
              </a:pathLst>
            </a:custGeom>
            <a:solidFill>
              <a:srgbClr val="E1E1E1"/>
            </a:solidFill>
          </p:spPr>
          <p:txBody>
            <a:bodyPr/>
            <a:lstStyle/>
            <a:p>
              <a:endParaRPr lang="en-US"/>
            </a:p>
          </p:txBody>
        </p:sp>
      </p:grpSp>
      <p:grpSp>
        <p:nvGrpSpPr>
          <p:cNvPr id="11" name="Group 11"/>
          <p:cNvGrpSpPr/>
          <p:nvPr/>
        </p:nvGrpSpPr>
        <p:grpSpPr>
          <a:xfrm>
            <a:off x="13281277" y="2665809"/>
            <a:ext cx="3550382" cy="6973492"/>
            <a:chOff x="0" y="0"/>
            <a:chExt cx="5693596" cy="10572096"/>
          </a:xfrm>
        </p:grpSpPr>
        <p:sp>
          <p:nvSpPr>
            <p:cNvPr id="12" name="Freeform 12"/>
            <p:cNvSpPr/>
            <p:nvPr/>
          </p:nvSpPr>
          <p:spPr>
            <a:xfrm>
              <a:off x="0" y="0"/>
              <a:ext cx="5693596" cy="10572097"/>
            </a:xfrm>
            <a:custGeom>
              <a:avLst/>
              <a:gdLst/>
              <a:ahLst/>
              <a:cxnLst/>
              <a:rect l="l" t="t" r="r" b="b"/>
              <a:pathLst>
                <a:path w="5693596" h="10572097">
                  <a:moveTo>
                    <a:pt x="0" y="0"/>
                  </a:moveTo>
                  <a:lnTo>
                    <a:pt x="0" y="10572097"/>
                  </a:lnTo>
                  <a:lnTo>
                    <a:pt x="5693596" y="10572097"/>
                  </a:lnTo>
                  <a:lnTo>
                    <a:pt x="5693596" y="0"/>
                  </a:lnTo>
                  <a:lnTo>
                    <a:pt x="0" y="0"/>
                  </a:lnTo>
                  <a:close/>
                  <a:moveTo>
                    <a:pt x="5632636" y="10511137"/>
                  </a:moveTo>
                  <a:lnTo>
                    <a:pt x="59690" y="10511137"/>
                  </a:lnTo>
                  <a:lnTo>
                    <a:pt x="59690" y="59690"/>
                  </a:lnTo>
                  <a:lnTo>
                    <a:pt x="5632636" y="59690"/>
                  </a:lnTo>
                  <a:lnTo>
                    <a:pt x="5632636" y="10511137"/>
                  </a:lnTo>
                  <a:close/>
                </a:path>
              </a:pathLst>
            </a:custGeom>
            <a:solidFill>
              <a:srgbClr val="E1E1E1"/>
            </a:solidFill>
          </p:spPr>
          <p:txBody>
            <a:bodyPr/>
            <a:lstStyle/>
            <a:p>
              <a:endParaRPr lang="en-US"/>
            </a:p>
          </p:txBody>
        </p:sp>
      </p:grpSp>
      <p:sp>
        <p:nvSpPr>
          <p:cNvPr id="13" name="Freeform 13"/>
          <p:cNvSpPr/>
          <p:nvPr/>
        </p:nvSpPr>
        <p:spPr>
          <a:xfrm>
            <a:off x="2693695" y="2952335"/>
            <a:ext cx="1023169" cy="1023169"/>
          </a:xfrm>
          <a:custGeom>
            <a:avLst/>
            <a:gdLst/>
            <a:ahLst/>
            <a:cxnLst/>
            <a:rect l="l" t="t" r="r" b="b"/>
            <a:pathLst>
              <a:path w="1023169" h="1023169">
                <a:moveTo>
                  <a:pt x="0" y="0"/>
                </a:moveTo>
                <a:lnTo>
                  <a:pt x="1023169" y="0"/>
                </a:lnTo>
                <a:lnTo>
                  <a:pt x="1023169" y="1023169"/>
                </a:lnTo>
                <a:lnTo>
                  <a:pt x="0" y="1023169"/>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a:p>
        </p:txBody>
      </p:sp>
      <p:sp>
        <p:nvSpPr>
          <p:cNvPr id="14" name="Freeform 14"/>
          <p:cNvSpPr/>
          <p:nvPr/>
        </p:nvSpPr>
        <p:spPr>
          <a:xfrm>
            <a:off x="6801950" y="2846265"/>
            <a:ext cx="725536" cy="1129239"/>
          </a:xfrm>
          <a:custGeom>
            <a:avLst/>
            <a:gdLst/>
            <a:ahLst/>
            <a:cxnLst/>
            <a:rect l="l" t="t" r="r" b="b"/>
            <a:pathLst>
              <a:path w="725536" h="1129239">
                <a:moveTo>
                  <a:pt x="0" y="0"/>
                </a:moveTo>
                <a:lnTo>
                  <a:pt x="725536" y="0"/>
                </a:lnTo>
                <a:lnTo>
                  <a:pt x="725536" y="1129239"/>
                </a:lnTo>
                <a:lnTo>
                  <a:pt x="0" y="1129239"/>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US"/>
          </a:p>
        </p:txBody>
      </p:sp>
      <p:sp>
        <p:nvSpPr>
          <p:cNvPr id="15" name="Freeform 15"/>
          <p:cNvSpPr/>
          <p:nvPr/>
        </p:nvSpPr>
        <p:spPr>
          <a:xfrm>
            <a:off x="10285671" y="3160242"/>
            <a:ext cx="1662358" cy="627540"/>
          </a:xfrm>
          <a:custGeom>
            <a:avLst/>
            <a:gdLst/>
            <a:ahLst/>
            <a:cxnLst/>
            <a:rect l="l" t="t" r="r" b="b"/>
            <a:pathLst>
              <a:path w="1662358" h="627540">
                <a:moveTo>
                  <a:pt x="0" y="0"/>
                </a:moveTo>
                <a:lnTo>
                  <a:pt x="1662359" y="0"/>
                </a:lnTo>
                <a:lnTo>
                  <a:pt x="1662359" y="627540"/>
                </a:lnTo>
                <a:lnTo>
                  <a:pt x="0" y="627540"/>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US"/>
          </a:p>
        </p:txBody>
      </p:sp>
      <p:sp>
        <p:nvSpPr>
          <p:cNvPr id="16" name="Freeform 16"/>
          <p:cNvSpPr/>
          <p:nvPr/>
        </p:nvSpPr>
        <p:spPr>
          <a:xfrm>
            <a:off x="14307808" y="3055437"/>
            <a:ext cx="1602202" cy="837151"/>
          </a:xfrm>
          <a:custGeom>
            <a:avLst/>
            <a:gdLst/>
            <a:ahLst/>
            <a:cxnLst/>
            <a:rect l="l" t="t" r="r" b="b"/>
            <a:pathLst>
              <a:path w="1602202" h="837151">
                <a:moveTo>
                  <a:pt x="0" y="0"/>
                </a:moveTo>
                <a:lnTo>
                  <a:pt x="1602203" y="0"/>
                </a:lnTo>
                <a:lnTo>
                  <a:pt x="1602203" y="837150"/>
                </a:lnTo>
                <a:lnTo>
                  <a:pt x="0" y="837150"/>
                </a:lnTo>
                <a:lnTo>
                  <a:pt x="0" y="0"/>
                </a:lnTo>
                <a:close/>
              </a:path>
            </a:pathLst>
          </a:custGeom>
          <a:blipFill>
            <a:blip r:embed="rId11">
              <a:extLst>
                <a:ext uri="{96DAC541-7B7A-43D3-8B79-37D633B846F1}">
                  <asvg:svgBlip xmlns:asvg="http://schemas.microsoft.com/office/drawing/2016/SVG/main" r:embed="rId12"/>
                </a:ext>
              </a:extLst>
            </a:blip>
            <a:stretch>
              <a:fillRect/>
            </a:stretch>
          </a:blipFill>
        </p:spPr>
        <p:txBody>
          <a:bodyPr/>
          <a:lstStyle/>
          <a:p>
            <a:endParaRPr lang="en-US"/>
          </a:p>
        </p:txBody>
      </p:sp>
      <p:sp>
        <p:nvSpPr>
          <p:cNvPr id="17" name="TextBox 17"/>
          <p:cNvSpPr txBox="1"/>
          <p:nvPr/>
        </p:nvSpPr>
        <p:spPr>
          <a:xfrm>
            <a:off x="1439318" y="1398546"/>
            <a:ext cx="9457282" cy="820738"/>
          </a:xfrm>
          <a:prstGeom prst="rect">
            <a:avLst/>
          </a:prstGeom>
        </p:spPr>
        <p:txBody>
          <a:bodyPr wrap="square" lIns="0" tIns="0" rIns="0" bIns="0" rtlCol="0" anchor="t">
            <a:spAutoFit/>
          </a:bodyPr>
          <a:lstStyle/>
          <a:p>
            <a:pPr>
              <a:lnSpc>
                <a:spcPts val="6356"/>
              </a:lnSpc>
            </a:pPr>
            <a:r>
              <a:rPr lang="en-US" sz="5341" dirty="0">
                <a:solidFill>
                  <a:srgbClr val="000000"/>
                </a:solidFill>
                <a:latin typeface="Rubik Semi-Bold"/>
              </a:rPr>
              <a:t>Key Short-Fall Nutrients</a:t>
            </a:r>
          </a:p>
        </p:txBody>
      </p:sp>
      <p:sp>
        <p:nvSpPr>
          <p:cNvPr id="18" name="TextBox 18"/>
          <p:cNvSpPr txBox="1"/>
          <p:nvPr/>
        </p:nvSpPr>
        <p:spPr>
          <a:xfrm>
            <a:off x="1954114" y="4083057"/>
            <a:ext cx="2520790" cy="378751"/>
          </a:xfrm>
          <a:prstGeom prst="rect">
            <a:avLst/>
          </a:prstGeom>
        </p:spPr>
        <p:txBody>
          <a:bodyPr lIns="0" tIns="0" rIns="0" bIns="0" rtlCol="0" anchor="t">
            <a:spAutoFit/>
          </a:bodyPr>
          <a:lstStyle/>
          <a:p>
            <a:pPr algn="ctr">
              <a:lnSpc>
                <a:spcPts val="3148"/>
              </a:lnSpc>
            </a:pPr>
            <a:r>
              <a:rPr lang="en-US" sz="2249">
                <a:solidFill>
                  <a:srgbClr val="000000"/>
                </a:solidFill>
                <a:latin typeface="Rubik Semi-Bold"/>
              </a:rPr>
              <a:t>Vitamin D</a:t>
            </a:r>
          </a:p>
        </p:txBody>
      </p:sp>
      <p:sp>
        <p:nvSpPr>
          <p:cNvPr id="19" name="TextBox 19"/>
          <p:cNvSpPr txBox="1"/>
          <p:nvPr/>
        </p:nvSpPr>
        <p:spPr>
          <a:xfrm>
            <a:off x="1754975" y="4456540"/>
            <a:ext cx="2919069" cy="382270"/>
          </a:xfrm>
          <a:prstGeom prst="rect">
            <a:avLst/>
          </a:prstGeom>
        </p:spPr>
        <p:txBody>
          <a:bodyPr lIns="0" tIns="0" rIns="0" bIns="0" rtlCol="0" anchor="t">
            <a:spAutoFit/>
          </a:bodyPr>
          <a:lstStyle/>
          <a:p>
            <a:pPr algn="ctr">
              <a:lnSpc>
                <a:spcPts val="3079"/>
              </a:lnSpc>
            </a:pPr>
            <a:r>
              <a:rPr lang="en-US" sz="2199" dirty="0">
                <a:solidFill>
                  <a:srgbClr val="000000"/>
                </a:solidFill>
                <a:latin typeface="Rubik"/>
              </a:rPr>
              <a:t>15 mcg/d (600 IU)</a:t>
            </a:r>
          </a:p>
        </p:txBody>
      </p:sp>
      <p:sp>
        <p:nvSpPr>
          <p:cNvPr id="20" name="TextBox 20"/>
          <p:cNvSpPr txBox="1"/>
          <p:nvPr/>
        </p:nvSpPr>
        <p:spPr>
          <a:xfrm>
            <a:off x="1764205" y="5117937"/>
            <a:ext cx="2919069" cy="683440"/>
          </a:xfrm>
          <a:prstGeom prst="rect">
            <a:avLst/>
          </a:prstGeom>
        </p:spPr>
        <p:txBody>
          <a:bodyPr lIns="0" tIns="0" rIns="0" bIns="0" rtlCol="0" anchor="t">
            <a:spAutoFit/>
          </a:bodyPr>
          <a:lstStyle/>
          <a:p>
            <a:pPr algn="ctr">
              <a:lnSpc>
                <a:spcPts val="2755"/>
              </a:lnSpc>
            </a:pPr>
            <a:r>
              <a:rPr lang="en-US" dirty="0">
                <a:solidFill>
                  <a:srgbClr val="000000"/>
                </a:solidFill>
                <a:latin typeface="Rubik"/>
              </a:rPr>
              <a:t>Supports maternal and fetal bone health</a:t>
            </a:r>
          </a:p>
        </p:txBody>
      </p:sp>
      <p:sp>
        <p:nvSpPr>
          <p:cNvPr id="21" name="TextBox 21"/>
          <p:cNvSpPr txBox="1"/>
          <p:nvPr/>
        </p:nvSpPr>
        <p:spPr>
          <a:xfrm>
            <a:off x="1774025" y="5921619"/>
            <a:ext cx="2919069" cy="1045864"/>
          </a:xfrm>
          <a:prstGeom prst="rect">
            <a:avLst/>
          </a:prstGeom>
        </p:spPr>
        <p:txBody>
          <a:bodyPr lIns="0" tIns="0" rIns="0" bIns="0" rtlCol="0" anchor="t">
            <a:spAutoFit/>
          </a:bodyPr>
          <a:lstStyle/>
          <a:p>
            <a:pPr algn="ctr">
              <a:lnSpc>
                <a:spcPts val="2755"/>
              </a:lnSpc>
            </a:pPr>
            <a:r>
              <a:rPr lang="en-US" dirty="0">
                <a:solidFill>
                  <a:srgbClr val="000000"/>
                </a:solidFill>
                <a:latin typeface="Rubik"/>
              </a:rPr>
              <a:t>Deficiencies are associated with risk of pre-eclampsia and LBW</a:t>
            </a:r>
          </a:p>
        </p:txBody>
      </p:sp>
      <p:sp>
        <p:nvSpPr>
          <p:cNvPr id="22" name="TextBox 22"/>
          <p:cNvSpPr txBox="1"/>
          <p:nvPr/>
        </p:nvSpPr>
        <p:spPr>
          <a:xfrm>
            <a:off x="5904323" y="4083057"/>
            <a:ext cx="2520790" cy="378751"/>
          </a:xfrm>
          <a:prstGeom prst="rect">
            <a:avLst/>
          </a:prstGeom>
        </p:spPr>
        <p:txBody>
          <a:bodyPr lIns="0" tIns="0" rIns="0" bIns="0" rtlCol="0" anchor="t">
            <a:spAutoFit/>
          </a:bodyPr>
          <a:lstStyle/>
          <a:p>
            <a:pPr algn="ctr">
              <a:lnSpc>
                <a:spcPts val="3148"/>
              </a:lnSpc>
            </a:pPr>
            <a:r>
              <a:rPr lang="en-US" sz="2249">
                <a:solidFill>
                  <a:srgbClr val="000000"/>
                </a:solidFill>
                <a:latin typeface="Rubik Semi-Bold"/>
              </a:rPr>
              <a:t>Calcium</a:t>
            </a:r>
          </a:p>
        </p:txBody>
      </p:sp>
      <p:sp>
        <p:nvSpPr>
          <p:cNvPr id="23" name="TextBox 23"/>
          <p:cNvSpPr txBox="1"/>
          <p:nvPr/>
        </p:nvSpPr>
        <p:spPr>
          <a:xfrm>
            <a:off x="5705184" y="4456540"/>
            <a:ext cx="2919069" cy="382270"/>
          </a:xfrm>
          <a:prstGeom prst="rect">
            <a:avLst/>
          </a:prstGeom>
        </p:spPr>
        <p:txBody>
          <a:bodyPr lIns="0" tIns="0" rIns="0" bIns="0" rtlCol="0" anchor="t">
            <a:spAutoFit/>
          </a:bodyPr>
          <a:lstStyle/>
          <a:p>
            <a:pPr algn="ctr">
              <a:lnSpc>
                <a:spcPts val="3079"/>
              </a:lnSpc>
            </a:pPr>
            <a:r>
              <a:rPr lang="en-US" sz="2199">
                <a:solidFill>
                  <a:srgbClr val="000000"/>
                </a:solidFill>
                <a:latin typeface="Rubik"/>
              </a:rPr>
              <a:t>1000-1300 mg/d</a:t>
            </a:r>
          </a:p>
        </p:txBody>
      </p:sp>
      <p:sp>
        <p:nvSpPr>
          <p:cNvPr id="24" name="TextBox 24"/>
          <p:cNvSpPr txBox="1"/>
          <p:nvPr/>
        </p:nvSpPr>
        <p:spPr>
          <a:xfrm>
            <a:off x="5636064" y="5140965"/>
            <a:ext cx="3070883" cy="1404936"/>
          </a:xfrm>
          <a:prstGeom prst="rect">
            <a:avLst/>
          </a:prstGeom>
        </p:spPr>
        <p:txBody>
          <a:bodyPr wrap="square" lIns="0" tIns="0" rIns="0" bIns="0" rtlCol="0" anchor="t">
            <a:spAutoFit/>
          </a:bodyPr>
          <a:lstStyle/>
          <a:p>
            <a:pPr algn="ctr">
              <a:lnSpc>
                <a:spcPts val="2755"/>
              </a:lnSpc>
            </a:pPr>
            <a:r>
              <a:rPr lang="en-US" dirty="0">
                <a:solidFill>
                  <a:srgbClr val="000000"/>
                </a:solidFill>
                <a:latin typeface="Rubik"/>
              </a:rPr>
              <a:t>Supports maternal and fetal bone health and may reduce risk of pre-eclampsia and pre-term delivery</a:t>
            </a:r>
          </a:p>
        </p:txBody>
      </p:sp>
      <p:sp>
        <p:nvSpPr>
          <p:cNvPr id="25" name="TextBox 25"/>
          <p:cNvSpPr txBox="1"/>
          <p:nvPr/>
        </p:nvSpPr>
        <p:spPr>
          <a:xfrm>
            <a:off x="9853495" y="4083057"/>
            <a:ext cx="2520790" cy="378751"/>
          </a:xfrm>
          <a:prstGeom prst="rect">
            <a:avLst/>
          </a:prstGeom>
        </p:spPr>
        <p:txBody>
          <a:bodyPr lIns="0" tIns="0" rIns="0" bIns="0" rtlCol="0" anchor="t">
            <a:spAutoFit/>
          </a:bodyPr>
          <a:lstStyle/>
          <a:p>
            <a:pPr algn="ctr">
              <a:lnSpc>
                <a:spcPts val="3148"/>
              </a:lnSpc>
            </a:pPr>
            <a:r>
              <a:rPr lang="en-US" sz="2249">
                <a:solidFill>
                  <a:srgbClr val="000000"/>
                </a:solidFill>
                <a:latin typeface="Rubik Semi-Bold"/>
              </a:rPr>
              <a:t>Omega-3/DHA</a:t>
            </a:r>
          </a:p>
        </p:txBody>
      </p:sp>
      <p:sp>
        <p:nvSpPr>
          <p:cNvPr id="26" name="TextBox 26"/>
          <p:cNvSpPr txBox="1"/>
          <p:nvPr/>
        </p:nvSpPr>
        <p:spPr>
          <a:xfrm>
            <a:off x="9654356" y="4456540"/>
            <a:ext cx="2919069" cy="382270"/>
          </a:xfrm>
          <a:prstGeom prst="rect">
            <a:avLst/>
          </a:prstGeom>
        </p:spPr>
        <p:txBody>
          <a:bodyPr lIns="0" tIns="0" rIns="0" bIns="0" rtlCol="0" anchor="t">
            <a:spAutoFit/>
          </a:bodyPr>
          <a:lstStyle/>
          <a:p>
            <a:pPr algn="ctr">
              <a:lnSpc>
                <a:spcPts val="3079"/>
              </a:lnSpc>
            </a:pPr>
            <a:r>
              <a:rPr lang="en-US" sz="2199">
                <a:solidFill>
                  <a:srgbClr val="000000"/>
                </a:solidFill>
                <a:latin typeface="Rubik"/>
              </a:rPr>
              <a:t>1.4g/d / 300mg/d</a:t>
            </a:r>
          </a:p>
        </p:txBody>
      </p:sp>
      <p:sp>
        <p:nvSpPr>
          <p:cNvPr id="27" name="TextBox 27"/>
          <p:cNvSpPr txBox="1"/>
          <p:nvPr/>
        </p:nvSpPr>
        <p:spPr>
          <a:xfrm>
            <a:off x="9664400" y="5117937"/>
            <a:ext cx="2919069" cy="683440"/>
          </a:xfrm>
          <a:prstGeom prst="rect">
            <a:avLst/>
          </a:prstGeom>
        </p:spPr>
        <p:txBody>
          <a:bodyPr lIns="0" tIns="0" rIns="0" bIns="0" rtlCol="0" anchor="t">
            <a:spAutoFit/>
          </a:bodyPr>
          <a:lstStyle/>
          <a:p>
            <a:pPr algn="ctr">
              <a:lnSpc>
                <a:spcPts val="2755"/>
              </a:lnSpc>
            </a:pPr>
            <a:r>
              <a:rPr lang="en-US">
                <a:solidFill>
                  <a:srgbClr val="000000"/>
                </a:solidFill>
                <a:latin typeface="Rubik"/>
              </a:rPr>
              <a:t>Supports fetal brain, eye, and CNS development</a:t>
            </a:r>
          </a:p>
        </p:txBody>
      </p:sp>
      <p:sp>
        <p:nvSpPr>
          <p:cNvPr id="28" name="TextBox 28"/>
          <p:cNvSpPr txBox="1"/>
          <p:nvPr/>
        </p:nvSpPr>
        <p:spPr>
          <a:xfrm>
            <a:off x="5711970" y="6725212"/>
            <a:ext cx="2919069" cy="1764009"/>
          </a:xfrm>
          <a:prstGeom prst="rect">
            <a:avLst/>
          </a:prstGeom>
        </p:spPr>
        <p:txBody>
          <a:bodyPr lIns="0" tIns="0" rIns="0" bIns="0" rtlCol="0" anchor="t">
            <a:spAutoFit/>
          </a:bodyPr>
          <a:lstStyle/>
          <a:p>
            <a:pPr algn="ctr">
              <a:lnSpc>
                <a:spcPts val="2755"/>
              </a:lnSpc>
            </a:pPr>
            <a:r>
              <a:rPr lang="en-US" dirty="0">
                <a:solidFill>
                  <a:srgbClr val="000000"/>
                </a:solidFill>
                <a:latin typeface="Rubik"/>
              </a:rPr>
              <a:t>Dairy is one of the best sources in the SAD - recommend that women are meeting the DGA </a:t>
            </a:r>
          </a:p>
          <a:p>
            <a:pPr algn="ctr">
              <a:lnSpc>
                <a:spcPts val="2755"/>
              </a:lnSpc>
            </a:pPr>
            <a:r>
              <a:rPr lang="en-US" dirty="0">
                <a:solidFill>
                  <a:srgbClr val="000000"/>
                </a:solidFill>
                <a:latin typeface="Rubik"/>
              </a:rPr>
              <a:t>(3 servings/day)</a:t>
            </a:r>
          </a:p>
        </p:txBody>
      </p:sp>
      <p:sp>
        <p:nvSpPr>
          <p:cNvPr id="29" name="TextBox 29"/>
          <p:cNvSpPr txBox="1"/>
          <p:nvPr/>
        </p:nvSpPr>
        <p:spPr>
          <a:xfrm>
            <a:off x="9666546" y="6096651"/>
            <a:ext cx="2919069" cy="2482154"/>
          </a:xfrm>
          <a:prstGeom prst="rect">
            <a:avLst/>
          </a:prstGeom>
        </p:spPr>
        <p:txBody>
          <a:bodyPr lIns="0" tIns="0" rIns="0" bIns="0" rtlCol="0" anchor="t">
            <a:spAutoFit/>
          </a:bodyPr>
          <a:lstStyle/>
          <a:p>
            <a:pPr algn="ctr">
              <a:lnSpc>
                <a:spcPts val="2755"/>
              </a:lnSpc>
            </a:pPr>
            <a:r>
              <a:rPr lang="en-US" dirty="0">
                <a:solidFill>
                  <a:srgbClr val="000000"/>
                </a:solidFill>
                <a:latin typeface="Rubik"/>
              </a:rPr>
              <a:t>To meet DHA requirements, recommend weekly consumption of at least 1-2 servings of low-mercury fatty fish like salmon, herring, and sardines</a:t>
            </a:r>
          </a:p>
        </p:txBody>
      </p:sp>
      <p:sp>
        <p:nvSpPr>
          <p:cNvPr id="30" name="TextBox 30"/>
          <p:cNvSpPr txBox="1"/>
          <p:nvPr/>
        </p:nvSpPr>
        <p:spPr>
          <a:xfrm>
            <a:off x="13796073" y="4083057"/>
            <a:ext cx="2520790" cy="378751"/>
          </a:xfrm>
          <a:prstGeom prst="rect">
            <a:avLst/>
          </a:prstGeom>
        </p:spPr>
        <p:txBody>
          <a:bodyPr lIns="0" tIns="0" rIns="0" bIns="0" rtlCol="0" anchor="t">
            <a:spAutoFit/>
          </a:bodyPr>
          <a:lstStyle/>
          <a:p>
            <a:pPr algn="ctr">
              <a:lnSpc>
                <a:spcPts val="3148"/>
              </a:lnSpc>
            </a:pPr>
            <a:r>
              <a:rPr lang="en-US" sz="2249">
                <a:solidFill>
                  <a:srgbClr val="000000"/>
                </a:solidFill>
                <a:latin typeface="Rubik Semi-Bold"/>
              </a:rPr>
              <a:t>Choline</a:t>
            </a:r>
          </a:p>
        </p:txBody>
      </p:sp>
      <p:sp>
        <p:nvSpPr>
          <p:cNvPr id="31" name="TextBox 31"/>
          <p:cNvSpPr txBox="1"/>
          <p:nvPr/>
        </p:nvSpPr>
        <p:spPr>
          <a:xfrm>
            <a:off x="13599610" y="4456540"/>
            <a:ext cx="2919069" cy="382270"/>
          </a:xfrm>
          <a:prstGeom prst="rect">
            <a:avLst/>
          </a:prstGeom>
        </p:spPr>
        <p:txBody>
          <a:bodyPr lIns="0" tIns="0" rIns="0" bIns="0" rtlCol="0" anchor="t">
            <a:spAutoFit/>
          </a:bodyPr>
          <a:lstStyle/>
          <a:p>
            <a:pPr algn="ctr">
              <a:lnSpc>
                <a:spcPts val="3079"/>
              </a:lnSpc>
            </a:pPr>
            <a:r>
              <a:rPr lang="en-US" sz="2199">
                <a:solidFill>
                  <a:srgbClr val="000000"/>
                </a:solidFill>
                <a:latin typeface="Rubik"/>
              </a:rPr>
              <a:t>450mg/d</a:t>
            </a:r>
          </a:p>
        </p:txBody>
      </p:sp>
      <p:sp>
        <p:nvSpPr>
          <p:cNvPr id="32" name="TextBox 32"/>
          <p:cNvSpPr txBox="1"/>
          <p:nvPr/>
        </p:nvSpPr>
        <p:spPr>
          <a:xfrm>
            <a:off x="13608840" y="5117937"/>
            <a:ext cx="2919069" cy="1404936"/>
          </a:xfrm>
          <a:prstGeom prst="rect">
            <a:avLst/>
          </a:prstGeom>
        </p:spPr>
        <p:txBody>
          <a:bodyPr lIns="0" tIns="0" rIns="0" bIns="0" rtlCol="0" anchor="t">
            <a:spAutoFit/>
          </a:bodyPr>
          <a:lstStyle/>
          <a:p>
            <a:pPr algn="ctr">
              <a:lnSpc>
                <a:spcPts val="2755"/>
              </a:lnSpc>
            </a:pPr>
            <a:r>
              <a:rPr lang="en-US">
                <a:solidFill>
                  <a:srgbClr val="000000"/>
                </a:solidFill>
                <a:latin typeface="Rubik"/>
              </a:rPr>
              <a:t>Replenish mom’s stores, and support fetal growth and brain and spinal cord development</a:t>
            </a:r>
          </a:p>
        </p:txBody>
      </p:sp>
      <p:sp>
        <p:nvSpPr>
          <p:cNvPr id="33" name="TextBox 33"/>
          <p:cNvSpPr txBox="1"/>
          <p:nvPr/>
        </p:nvSpPr>
        <p:spPr>
          <a:xfrm>
            <a:off x="1754975" y="7071784"/>
            <a:ext cx="2919069" cy="683440"/>
          </a:xfrm>
          <a:prstGeom prst="rect">
            <a:avLst/>
          </a:prstGeom>
        </p:spPr>
        <p:txBody>
          <a:bodyPr lIns="0" tIns="0" rIns="0" bIns="0" rtlCol="0" anchor="t">
            <a:spAutoFit/>
          </a:bodyPr>
          <a:lstStyle/>
          <a:p>
            <a:pPr algn="ctr">
              <a:lnSpc>
                <a:spcPts val="2755"/>
              </a:lnSpc>
            </a:pPr>
            <a:r>
              <a:rPr lang="en-US" dirty="0">
                <a:solidFill>
                  <a:srgbClr val="000000"/>
                </a:solidFill>
                <a:latin typeface="Rubik"/>
              </a:rPr>
              <a:t>No consensus on </a:t>
            </a:r>
            <a:r>
              <a:rPr lang="en-US" i="1" dirty="0">
                <a:solidFill>
                  <a:srgbClr val="000000"/>
                </a:solidFill>
                <a:latin typeface="Rubik"/>
              </a:rPr>
              <a:t>routine</a:t>
            </a:r>
            <a:r>
              <a:rPr lang="en-US" dirty="0">
                <a:solidFill>
                  <a:srgbClr val="000000"/>
                </a:solidFill>
                <a:latin typeface="Rubik"/>
              </a:rPr>
              <a:t> supplementation.</a:t>
            </a:r>
          </a:p>
        </p:txBody>
      </p:sp>
      <p:sp>
        <p:nvSpPr>
          <p:cNvPr id="34" name="TextBox 34"/>
          <p:cNvSpPr txBox="1"/>
          <p:nvPr/>
        </p:nvSpPr>
        <p:spPr>
          <a:xfrm>
            <a:off x="1774025" y="7785316"/>
            <a:ext cx="2919069" cy="1045864"/>
          </a:xfrm>
          <a:prstGeom prst="rect">
            <a:avLst/>
          </a:prstGeom>
        </p:spPr>
        <p:txBody>
          <a:bodyPr lIns="0" tIns="0" rIns="0" bIns="0" rtlCol="0" anchor="t">
            <a:spAutoFit/>
          </a:bodyPr>
          <a:lstStyle/>
          <a:p>
            <a:pPr algn="ctr">
              <a:lnSpc>
                <a:spcPts val="2755"/>
              </a:lnSpc>
            </a:pPr>
            <a:r>
              <a:rPr lang="en-US" dirty="0">
                <a:solidFill>
                  <a:srgbClr val="000000"/>
                </a:solidFill>
                <a:latin typeface="Rubik"/>
              </a:rPr>
              <a:t>Supplementation is necessary in cases of deficiency</a:t>
            </a:r>
          </a:p>
        </p:txBody>
      </p:sp>
      <p:sp>
        <p:nvSpPr>
          <p:cNvPr id="35" name="TextBox 35"/>
          <p:cNvSpPr txBox="1"/>
          <p:nvPr/>
        </p:nvSpPr>
        <p:spPr>
          <a:xfrm>
            <a:off x="13658605" y="7811151"/>
            <a:ext cx="2919069" cy="1045864"/>
          </a:xfrm>
          <a:prstGeom prst="rect">
            <a:avLst/>
          </a:prstGeom>
        </p:spPr>
        <p:txBody>
          <a:bodyPr lIns="0" tIns="0" rIns="0" bIns="0" rtlCol="0" anchor="t">
            <a:spAutoFit/>
          </a:bodyPr>
          <a:lstStyle/>
          <a:p>
            <a:pPr algn="ctr">
              <a:lnSpc>
                <a:spcPts val="2755"/>
              </a:lnSpc>
            </a:pPr>
            <a:r>
              <a:rPr lang="en-US">
                <a:solidFill>
                  <a:srgbClr val="000000"/>
                </a:solidFill>
                <a:latin typeface="Rubik"/>
              </a:rPr>
              <a:t>Found in small amounts in food, and largely missing from PNV</a:t>
            </a:r>
          </a:p>
        </p:txBody>
      </p:sp>
      <p:sp>
        <p:nvSpPr>
          <p:cNvPr id="36" name="TextBox 36"/>
          <p:cNvSpPr txBox="1"/>
          <p:nvPr/>
        </p:nvSpPr>
        <p:spPr>
          <a:xfrm>
            <a:off x="13658605" y="6635994"/>
            <a:ext cx="2919069" cy="1045864"/>
          </a:xfrm>
          <a:prstGeom prst="rect">
            <a:avLst/>
          </a:prstGeom>
        </p:spPr>
        <p:txBody>
          <a:bodyPr lIns="0" tIns="0" rIns="0" bIns="0" rtlCol="0" anchor="t">
            <a:spAutoFit/>
          </a:bodyPr>
          <a:lstStyle/>
          <a:p>
            <a:pPr algn="ctr">
              <a:lnSpc>
                <a:spcPts val="2755"/>
              </a:lnSpc>
            </a:pPr>
            <a:r>
              <a:rPr lang="en-US">
                <a:solidFill>
                  <a:srgbClr val="000000"/>
                </a:solidFill>
                <a:latin typeface="Rubik"/>
              </a:rPr>
              <a:t>Some research suggests greater benefit with intake ~900mg/d</a:t>
            </a:r>
          </a:p>
        </p:txBody>
      </p:sp>
      <p:sp>
        <p:nvSpPr>
          <p:cNvPr id="37" name="TextBox 37"/>
          <p:cNvSpPr txBox="1"/>
          <p:nvPr/>
        </p:nvSpPr>
        <p:spPr>
          <a:xfrm>
            <a:off x="618766" y="9937960"/>
            <a:ext cx="17050469" cy="148590"/>
          </a:xfrm>
          <a:prstGeom prst="rect">
            <a:avLst/>
          </a:prstGeom>
        </p:spPr>
        <p:txBody>
          <a:bodyPr lIns="0" tIns="0" rIns="0" bIns="0" rtlCol="0" anchor="t">
            <a:spAutoFit/>
          </a:bodyPr>
          <a:lstStyle/>
          <a:p>
            <a:pPr>
              <a:lnSpc>
                <a:spcPts val="1260"/>
              </a:lnSpc>
            </a:pPr>
            <a:r>
              <a:rPr lang="en-US" sz="900" dirty="0">
                <a:solidFill>
                  <a:srgbClr val="000000"/>
                </a:solidFill>
                <a:latin typeface="Rubik Light"/>
              </a:rPr>
              <a:t>U.S. Department of Agriculture and U.S. Department of Health and Human Services. Dietary Guidelines for Americans, 2020-2025. 9th Edition. December 2020. Available at DietaryGuidelines.gov. </a:t>
            </a:r>
          </a:p>
        </p:txBody>
      </p:sp>
      <p:sp>
        <p:nvSpPr>
          <p:cNvPr id="38" name="TextBox 9">
            <a:extLst>
              <a:ext uri="{FF2B5EF4-FFF2-40B4-BE49-F238E27FC236}">
                <a16:creationId xmlns:a16="http://schemas.microsoft.com/office/drawing/2014/main" id="{EB7706AD-87FC-BA6B-6EBB-1E9F4D48F1F2}"/>
              </a:ext>
            </a:extLst>
          </p:cNvPr>
          <p:cNvSpPr txBox="1"/>
          <p:nvPr/>
        </p:nvSpPr>
        <p:spPr>
          <a:xfrm>
            <a:off x="15011400" y="9789079"/>
            <a:ext cx="2726425" cy="315727"/>
          </a:xfrm>
          <a:prstGeom prst="rect">
            <a:avLst/>
          </a:prstGeom>
        </p:spPr>
        <p:txBody>
          <a:bodyPr wrap="square" lIns="0" tIns="0" rIns="0" bIns="0" rtlCol="0" anchor="t">
            <a:spAutoFit/>
          </a:bodyPr>
          <a:lstStyle/>
          <a:p>
            <a:pPr algn="r">
              <a:lnSpc>
                <a:spcPts val="2856"/>
              </a:lnSpc>
            </a:pPr>
            <a:r>
              <a:rPr lang="en-US" sz="1200" dirty="0">
                <a:solidFill>
                  <a:srgbClr val="000000">
                    <a:alpha val="85882"/>
                  </a:srgbClr>
                </a:solidFill>
                <a:latin typeface="Raleway"/>
              </a:rPr>
              <a:t>B Smith, ECU Fam Med, 2023 </a:t>
            </a:r>
          </a:p>
        </p:txBody>
      </p:sp>
      <p:sp>
        <p:nvSpPr>
          <p:cNvPr id="39" name="TextBox 38">
            <a:extLst>
              <a:ext uri="{FF2B5EF4-FFF2-40B4-BE49-F238E27FC236}">
                <a16:creationId xmlns:a16="http://schemas.microsoft.com/office/drawing/2014/main" id="{6FF811F9-4C27-7709-0A72-EE977EBC0118}"/>
              </a:ext>
            </a:extLst>
          </p:cNvPr>
          <p:cNvSpPr txBox="1"/>
          <p:nvPr/>
        </p:nvSpPr>
        <p:spPr>
          <a:xfrm>
            <a:off x="1745744" y="8967937"/>
            <a:ext cx="2919069" cy="545662"/>
          </a:xfrm>
          <a:prstGeom prst="rect">
            <a:avLst/>
          </a:prstGeom>
        </p:spPr>
        <p:txBody>
          <a:bodyPr lIns="0" tIns="0" rIns="0" bIns="0" rtlCol="0" anchor="t">
            <a:spAutoFit/>
          </a:bodyPr>
          <a:lstStyle/>
          <a:p>
            <a:pPr algn="ctr">
              <a:lnSpc>
                <a:spcPts val="2200"/>
              </a:lnSpc>
            </a:pPr>
            <a:r>
              <a:rPr lang="en-US" sz="1500" dirty="0">
                <a:solidFill>
                  <a:srgbClr val="000000"/>
                </a:solidFill>
                <a:latin typeface="Rubik Medium" panose="020B0604020202020204" charset="-79"/>
                <a:cs typeface="Rubik Medium" panose="020B0604020202020204" charset="-79"/>
              </a:rPr>
              <a:t>Fatty fish, fortified milks and breakfast cereals</a:t>
            </a:r>
          </a:p>
        </p:txBody>
      </p:sp>
      <p:sp>
        <p:nvSpPr>
          <p:cNvPr id="40" name="TextBox 39">
            <a:extLst>
              <a:ext uri="{FF2B5EF4-FFF2-40B4-BE49-F238E27FC236}">
                <a16:creationId xmlns:a16="http://schemas.microsoft.com/office/drawing/2014/main" id="{BCB431CB-63D6-24CA-6B0B-45EC250A4722}"/>
              </a:ext>
            </a:extLst>
          </p:cNvPr>
          <p:cNvSpPr txBox="1"/>
          <p:nvPr/>
        </p:nvSpPr>
        <p:spPr>
          <a:xfrm>
            <a:off x="5563705" y="8702368"/>
            <a:ext cx="3200400" cy="827791"/>
          </a:xfrm>
          <a:prstGeom prst="rect">
            <a:avLst/>
          </a:prstGeom>
        </p:spPr>
        <p:txBody>
          <a:bodyPr wrap="square" lIns="0" tIns="0" rIns="0" bIns="0" rtlCol="0" anchor="t">
            <a:spAutoFit/>
          </a:bodyPr>
          <a:lstStyle/>
          <a:p>
            <a:pPr algn="ctr">
              <a:lnSpc>
                <a:spcPts val="2200"/>
              </a:lnSpc>
            </a:pPr>
            <a:r>
              <a:rPr lang="en-US" sz="1500" dirty="0">
                <a:solidFill>
                  <a:srgbClr val="000000"/>
                </a:solidFill>
                <a:latin typeface="Rubik Medium" panose="020B0604020202020204" charset="-79"/>
                <a:cs typeface="Rubik Medium" panose="020B0604020202020204" charset="-79"/>
              </a:rPr>
              <a:t>Dairy, fortified nondairy milk/juice, fish (with bones), tofu, leafy greens</a:t>
            </a:r>
          </a:p>
        </p:txBody>
      </p:sp>
      <p:sp>
        <p:nvSpPr>
          <p:cNvPr id="41" name="TextBox 40">
            <a:extLst>
              <a:ext uri="{FF2B5EF4-FFF2-40B4-BE49-F238E27FC236}">
                <a16:creationId xmlns:a16="http://schemas.microsoft.com/office/drawing/2014/main" id="{9A24AA60-B5A1-84F0-5C8E-29474CF4B669}"/>
              </a:ext>
            </a:extLst>
          </p:cNvPr>
          <p:cNvSpPr txBox="1"/>
          <p:nvPr/>
        </p:nvSpPr>
        <p:spPr>
          <a:xfrm>
            <a:off x="9664400" y="8957145"/>
            <a:ext cx="2919069" cy="545662"/>
          </a:xfrm>
          <a:prstGeom prst="rect">
            <a:avLst/>
          </a:prstGeom>
        </p:spPr>
        <p:txBody>
          <a:bodyPr lIns="0" tIns="0" rIns="0" bIns="0" rtlCol="0" anchor="t">
            <a:spAutoFit/>
          </a:bodyPr>
          <a:lstStyle/>
          <a:p>
            <a:pPr algn="ctr">
              <a:lnSpc>
                <a:spcPts val="2200"/>
              </a:lnSpc>
              <a:spcAft>
                <a:spcPts val="400"/>
              </a:spcAft>
            </a:pPr>
            <a:r>
              <a:rPr lang="en-US" sz="1500" dirty="0">
                <a:solidFill>
                  <a:srgbClr val="000000"/>
                </a:solidFill>
                <a:latin typeface="Rubik Medium" panose="020B0604020202020204" charset="-79"/>
                <a:cs typeface="Rubik Medium" panose="020B0604020202020204" charset="-79"/>
              </a:rPr>
              <a:t>Fatty fish, sardines, enriched eggs or fortified milk</a:t>
            </a:r>
          </a:p>
        </p:txBody>
      </p:sp>
      <p:sp>
        <p:nvSpPr>
          <p:cNvPr id="42" name="TextBox 41">
            <a:extLst>
              <a:ext uri="{FF2B5EF4-FFF2-40B4-BE49-F238E27FC236}">
                <a16:creationId xmlns:a16="http://schemas.microsoft.com/office/drawing/2014/main" id="{E82F6BF1-B7D8-CD28-B15E-2EAD7ABB4C93}"/>
              </a:ext>
            </a:extLst>
          </p:cNvPr>
          <p:cNvSpPr txBox="1"/>
          <p:nvPr/>
        </p:nvSpPr>
        <p:spPr>
          <a:xfrm>
            <a:off x="13608839" y="9064783"/>
            <a:ext cx="2919069" cy="263534"/>
          </a:xfrm>
          <a:prstGeom prst="rect">
            <a:avLst/>
          </a:prstGeom>
        </p:spPr>
        <p:txBody>
          <a:bodyPr lIns="0" tIns="0" rIns="0" bIns="0" rtlCol="0" anchor="t">
            <a:spAutoFit/>
          </a:bodyPr>
          <a:lstStyle/>
          <a:p>
            <a:pPr algn="ctr">
              <a:lnSpc>
                <a:spcPts val="2200"/>
              </a:lnSpc>
            </a:pPr>
            <a:r>
              <a:rPr lang="en-US" sz="1500" dirty="0">
                <a:solidFill>
                  <a:srgbClr val="000000"/>
                </a:solidFill>
                <a:latin typeface="Rubik Medium" panose="020B0604020202020204" charset="-79"/>
                <a:cs typeface="Rubik Medium" panose="020B0604020202020204" charset="-79"/>
              </a:rPr>
              <a:t>Eggs, soybeans, meat, dairy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0"/>
            <a:ext cx="7764361" cy="9737846"/>
            <a:chOff x="0" y="0"/>
            <a:chExt cx="2833843" cy="3554127"/>
          </a:xfrm>
        </p:grpSpPr>
        <p:sp>
          <p:nvSpPr>
            <p:cNvPr id="3" name="Freeform 3"/>
            <p:cNvSpPr/>
            <p:nvPr/>
          </p:nvSpPr>
          <p:spPr>
            <a:xfrm>
              <a:off x="0" y="0"/>
              <a:ext cx="2833843" cy="3554127"/>
            </a:xfrm>
            <a:custGeom>
              <a:avLst/>
              <a:gdLst/>
              <a:ahLst/>
              <a:cxnLst/>
              <a:rect l="l" t="t" r="r" b="b"/>
              <a:pathLst>
                <a:path w="2833843" h="3554127">
                  <a:moveTo>
                    <a:pt x="0" y="0"/>
                  </a:moveTo>
                  <a:lnTo>
                    <a:pt x="2833843" y="0"/>
                  </a:lnTo>
                  <a:lnTo>
                    <a:pt x="2833843" y="3554127"/>
                  </a:lnTo>
                  <a:lnTo>
                    <a:pt x="0" y="3554127"/>
                  </a:lnTo>
                  <a:close/>
                </a:path>
              </a:pathLst>
            </a:custGeom>
            <a:solidFill>
              <a:srgbClr val="F0F1EC"/>
            </a:solidFill>
          </p:spPr>
          <p:txBody>
            <a:bodyPr/>
            <a:lstStyle/>
            <a:p>
              <a:endParaRPr lang="en-US"/>
            </a:p>
          </p:txBody>
        </p:sp>
      </p:grpSp>
      <p:sp>
        <p:nvSpPr>
          <p:cNvPr id="4" name="Freeform 4"/>
          <p:cNvSpPr/>
          <p:nvPr/>
        </p:nvSpPr>
        <p:spPr>
          <a:xfrm>
            <a:off x="402200" y="1028700"/>
            <a:ext cx="5451835" cy="5132401"/>
          </a:xfrm>
          <a:custGeom>
            <a:avLst/>
            <a:gdLst/>
            <a:ahLst/>
            <a:cxnLst/>
            <a:rect l="l" t="t" r="r" b="b"/>
            <a:pathLst>
              <a:path w="5451835" h="5132401">
                <a:moveTo>
                  <a:pt x="0" y="0"/>
                </a:moveTo>
                <a:lnTo>
                  <a:pt x="5451835" y="0"/>
                </a:lnTo>
                <a:lnTo>
                  <a:pt x="5451835" y="5132401"/>
                </a:lnTo>
                <a:lnTo>
                  <a:pt x="0" y="5132401"/>
                </a:lnTo>
                <a:lnTo>
                  <a:pt x="0" y="0"/>
                </a:lnTo>
                <a:close/>
              </a:path>
            </a:pathLst>
          </a:custGeom>
          <a:blipFill>
            <a:blip r:embed="rId3"/>
            <a:stretch>
              <a:fillRect l="-4600" r="-36698"/>
            </a:stretch>
          </a:blipFill>
        </p:spPr>
        <p:txBody>
          <a:bodyPr/>
          <a:lstStyle/>
          <a:p>
            <a:endParaRPr lang="en-US"/>
          </a:p>
        </p:txBody>
      </p:sp>
      <p:sp>
        <p:nvSpPr>
          <p:cNvPr id="5" name="Freeform 5"/>
          <p:cNvSpPr/>
          <p:nvPr/>
        </p:nvSpPr>
        <p:spPr>
          <a:xfrm>
            <a:off x="1243016" y="6804341"/>
            <a:ext cx="2856626" cy="2678087"/>
          </a:xfrm>
          <a:custGeom>
            <a:avLst/>
            <a:gdLst/>
            <a:ahLst/>
            <a:cxnLst/>
            <a:rect l="l" t="t" r="r" b="b"/>
            <a:pathLst>
              <a:path w="2856626" h="2678087">
                <a:moveTo>
                  <a:pt x="0" y="0"/>
                </a:moveTo>
                <a:lnTo>
                  <a:pt x="2856626" y="0"/>
                </a:lnTo>
                <a:lnTo>
                  <a:pt x="2856626" y="2678087"/>
                </a:lnTo>
                <a:lnTo>
                  <a:pt x="0" y="2678087"/>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
        <p:nvSpPr>
          <p:cNvPr id="6" name="Freeform 6"/>
          <p:cNvSpPr/>
          <p:nvPr/>
        </p:nvSpPr>
        <p:spPr>
          <a:xfrm>
            <a:off x="4752339" y="4664147"/>
            <a:ext cx="3896106" cy="4005286"/>
          </a:xfrm>
          <a:custGeom>
            <a:avLst/>
            <a:gdLst/>
            <a:ahLst/>
            <a:cxnLst/>
            <a:rect l="l" t="t" r="r" b="b"/>
            <a:pathLst>
              <a:path w="3896106" h="4005286">
                <a:moveTo>
                  <a:pt x="0" y="0"/>
                </a:moveTo>
                <a:lnTo>
                  <a:pt x="3896106" y="0"/>
                </a:lnTo>
                <a:lnTo>
                  <a:pt x="3896106" y="4005286"/>
                </a:lnTo>
                <a:lnTo>
                  <a:pt x="0" y="4005286"/>
                </a:lnTo>
                <a:lnTo>
                  <a:pt x="0" y="0"/>
                </a:lnTo>
                <a:close/>
              </a:path>
            </a:pathLst>
          </a:custGeom>
          <a:blipFill>
            <a:blip r:embed="rId6"/>
            <a:stretch>
              <a:fillRect l="-27005" r="-27005"/>
            </a:stretch>
          </a:blipFill>
        </p:spPr>
        <p:txBody>
          <a:bodyPr/>
          <a:lstStyle/>
          <a:p>
            <a:endParaRPr lang="en-US"/>
          </a:p>
        </p:txBody>
      </p:sp>
      <p:sp>
        <p:nvSpPr>
          <p:cNvPr id="7" name="TextBox 7"/>
          <p:cNvSpPr txBox="1"/>
          <p:nvPr/>
        </p:nvSpPr>
        <p:spPr>
          <a:xfrm>
            <a:off x="8648445" y="866775"/>
            <a:ext cx="2557846" cy="542925"/>
          </a:xfrm>
          <a:prstGeom prst="rect">
            <a:avLst/>
          </a:prstGeom>
        </p:spPr>
        <p:txBody>
          <a:bodyPr lIns="0" tIns="0" rIns="0" bIns="0" rtlCol="0" anchor="t">
            <a:spAutoFit/>
          </a:bodyPr>
          <a:lstStyle/>
          <a:p>
            <a:pPr>
              <a:lnSpc>
                <a:spcPts val="4500"/>
              </a:lnSpc>
            </a:pPr>
            <a:r>
              <a:rPr lang="en-US" sz="2500">
                <a:solidFill>
                  <a:srgbClr val="000000"/>
                </a:solidFill>
                <a:latin typeface="Raleway"/>
              </a:rPr>
              <a:t>A WORD ON</a:t>
            </a:r>
          </a:p>
        </p:txBody>
      </p:sp>
      <p:sp>
        <p:nvSpPr>
          <p:cNvPr id="8" name="TextBox 8"/>
          <p:cNvSpPr txBox="1"/>
          <p:nvPr/>
        </p:nvSpPr>
        <p:spPr>
          <a:xfrm>
            <a:off x="8648445" y="1400175"/>
            <a:ext cx="8610855" cy="835585"/>
          </a:xfrm>
          <a:prstGeom prst="rect">
            <a:avLst/>
          </a:prstGeom>
        </p:spPr>
        <p:txBody>
          <a:bodyPr lIns="0" tIns="0" rIns="0" bIns="0" rtlCol="0" anchor="t">
            <a:spAutoFit/>
          </a:bodyPr>
          <a:lstStyle/>
          <a:p>
            <a:pPr>
              <a:lnSpc>
                <a:spcPts val="6475"/>
              </a:lnSpc>
            </a:pPr>
            <a:r>
              <a:rPr lang="en-US" sz="5441">
                <a:solidFill>
                  <a:srgbClr val="000000"/>
                </a:solidFill>
                <a:latin typeface="Rubik Semi-Bold"/>
              </a:rPr>
              <a:t>Vegan/Vegetarian Diets</a:t>
            </a:r>
          </a:p>
        </p:txBody>
      </p:sp>
      <p:sp>
        <p:nvSpPr>
          <p:cNvPr id="9" name="TextBox 9"/>
          <p:cNvSpPr txBox="1"/>
          <p:nvPr/>
        </p:nvSpPr>
        <p:spPr>
          <a:xfrm>
            <a:off x="9144000" y="2558666"/>
            <a:ext cx="7733379" cy="6749796"/>
          </a:xfrm>
          <a:prstGeom prst="rect">
            <a:avLst/>
          </a:prstGeom>
        </p:spPr>
        <p:txBody>
          <a:bodyPr lIns="0" tIns="0" rIns="0" bIns="0" rtlCol="0" anchor="t">
            <a:spAutoFit/>
          </a:bodyPr>
          <a:lstStyle/>
          <a:p>
            <a:pPr marL="546257" lvl="1" indent="-273129">
              <a:lnSpc>
                <a:spcPts val="3921"/>
              </a:lnSpc>
              <a:buFont typeface="Arial"/>
              <a:buChar char="•"/>
            </a:pPr>
            <a:r>
              <a:rPr lang="en-US" sz="2530" dirty="0">
                <a:solidFill>
                  <a:srgbClr val="000000"/>
                </a:solidFill>
                <a:latin typeface="Rubik Italics"/>
              </a:rPr>
              <a:t>Properly planned</a:t>
            </a:r>
            <a:r>
              <a:rPr lang="en-US" sz="2530" dirty="0">
                <a:solidFill>
                  <a:srgbClr val="000000"/>
                </a:solidFill>
                <a:latin typeface="Rubik"/>
              </a:rPr>
              <a:t> plant-based diets can be safe during pregnancy</a:t>
            </a:r>
          </a:p>
          <a:p>
            <a:pPr marL="546257" lvl="1" indent="-273129">
              <a:lnSpc>
                <a:spcPts val="3921"/>
              </a:lnSpc>
              <a:buFont typeface="Arial"/>
              <a:buChar char="•"/>
            </a:pPr>
            <a:r>
              <a:rPr lang="en-US" sz="2530" dirty="0">
                <a:solidFill>
                  <a:srgbClr val="000000"/>
                </a:solidFill>
                <a:latin typeface="Rubik"/>
              </a:rPr>
              <a:t>Take special care to ensure nutrient adequacy through foods and supplements</a:t>
            </a:r>
          </a:p>
          <a:p>
            <a:pPr marL="1006157" lvl="2" indent="-335386">
              <a:lnSpc>
                <a:spcPts val="3611"/>
              </a:lnSpc>
              <a:buFont typeface="Arial"/>
              <a:buChar char="⚬"/>
            </a:pPr>
            <a:r>
              <a:rPr lang="en-US" sz="2330" dirty="0">
                <a:solidFill>
                  <a:srgbClr val="000000"/>
                </a:solidFill>
                <a:latin typeface="Rubik Bold"/>
              </a:rPr>
              <a:t>Iron </a:t>
            </a:r>
            <a:r>
              <a:rPr lang="en-US" sz="2330" dirty="0">
                <a:solidFill>
                  <a:srgbClr val="000000"/>
                </a:solidFill>
                <a:latin typeface="Rubik"/>
              </a:rPr>
              <a:t>and </a:t>
            </a:r>
            <a:r>
              <a:rPr lang="en-US" sz="2330" dirty="0">
                <a:solidFill>
                  <a:srgbClr val="000000"/>
                </a:solidFill>
                <a:latin typeface="Rubik Bold"/>
              </a:rPr>
              <a:t>Zinc</a:t>
            </a:r>
            <a:r>
              <a:rPr lang="en-US" sz="2330" dirty="0">
                <a:solidFill>
                  <a:srgbClr val="000000"/>
                </a:solidFill>
                <a:latin typeface="Rubik"/>
              </a:rPr>
              <a:t>: ensure adequate in a prenatal vitamin (PNV)</a:t>
            </a:r>
          </a:p>
          <a:p>
            <a:pPr marL="1006157" lvl="2" indent="-335386">
              <a:lnSpc>
                <a:spcPts val="3611"/>
              </a:lnSpc>
              <a:buFont typeface="Arial"/>
              <a:buChar char="⚬"/>
            </a:pPr>
            <a:r>
              <a:rPr lang="en-US" sz="2330" dirty="0">
                <a:solidFill>
                  <a:srgbClr val="000000"/>
                </a:solidFill>
                <a:latin typeface="Rubik Bold"/>
              </a:rPr>
              <a:t>B12: </a:t>
            </a:r>
            <a:r>
              <a:rPr lang="en-US" sz="2330" dirty="0">
                <a:solidFill>
                  <a:srgbClr val="000000"/>
                </a:solidFill>
                <a:latin typeface="Rubik"/>
              </a:rPr>
              <a:t>25mcg/d supplement or in fortified foods</a:t>
            </a:r>
          </a:p>
          <a:p>
            <a:pPr marL="1006157" lvl="2" indent="-335386">
              <a:lnSpc>
                <a:spcPts val="3611"/>
              </a:lnSpc>
              <a:buFont typeface="Arial"/>
              <a:buChar char="⚬"/>
            </a:pPr>
            <a:r>
              <a:rPr lang="en-US" sz="2330" dirty="0">
                <a:solidFill>
                  <a:srgbClr val="000000"/>
                </a:solidFill>
                <a:latin typeface="Rubik Bold"/>
              </a:rPr>
              <a:t>Iodine: </a:t>
            </a:r>
            <a:r>
              <a:rPr lang="en-US" sz="2330" dirty="0">
                <a:solidFill>
                  <a:srgbClr val="000000"/>
                </a:solidFill>
                <a:latin typeface="Rubik"/>
              </a:rPr>
              <a:t>ensure at least 150mcg in your PNV</a:t>
            </a:r>
          </a:p>
          <a:p>
            <a:pPr marL="1006157" lvl="2" indent="-335386">
              <a:lnSpc>
                <a:spcPts val="3611"/>
              </a:lnSpc>
              <a:buFont typeface="Arial"/>
              <a:buChar char="⚬"/>
            </a:pPr>
            <a:r>
              <a:rPr lang="en-US" sz="2330" dirty="0">
                <a:solidFill>
                  <a:srgbClr val="000000"/>
                </a:solidFill>
                <a:latin typeface="Rubik Bold"/>
              </a:rPr>
              <a:t>DHA: </a:t>
            </a:r>
            <a:r>
              <a:rPr lang="en-US" sz="2330" dirty="0">
                <a:solidFill>
                  <a:srgbClr val="000000"/>
                </a:solidFill>
                <a:latin typeface="Rubik"/>
              </a:rPr>
              <a:t>200-300mg from a supplement</a:t>
            </a:r>
          </a:p>
          <a:p>
            <a:pPr marL="1006157" lvl="2" indent="-335386">
              <a:lnSpc>
                <a:spcPts val="3611"/>
              </a:lnSpc>
              <a:buFont typeface="Arial"/>
              <a:buChar char="⚬"/>
            </a:pPr>
            <a:r>
              <a:rPr lang="en-US" sz="2330" dirty="0">
                <a:solidFill>
                  <a:srgbClr val="000000"/>
                </a:solidFill>
                <a:latin typeface="Rubik Bold"/>
              </a:rPr>
              <a:t>Calcium</a:t>
            </a:r>
            <a:r>
              <a:rPr lang="en-US" sz="2330" dirty="0">
                <a:solidFill>
                  <a:srgbClr val="000000"/>
                </a:solidFill>
                <a:latin typeface="Rubik"/>
              </a:rPr>
              <a:t>: encourage calcium-fortified foods</a:t>
            </a:r>
          </a:p>
          <a:p>
            <a:pPr marL="1006157" lvl="2" indent="-335386">
              <a:lnSpc>
                <a:spcPts val="3611"/>
              </a:lnSpc>
              <a:buFont typeface="Arial"/>
              <a:buChar char="⚬"/>
            </a:pPr>
            <a:r>
              <a:rPr lang="en-US" sz="2330" dirty="0">
                <a:solidFill>
                  <a:srgbClr val="000000"/>
                </a:solidFill>
                <a:latin typeface="Rubik Bold"/>
              </a:rPr>
              <a:t>Choline: </a:t>
            </a:r>
            <a:r>
              <a:rPr lang="en-US" sz="2330" dirty="0">
                <a:solidFill>
                  <a:srgbClr val="000000"/>
                </a:solidFill>
                <a:latin typeface="Rubik"/>
              </a:rPr>
              <a:t>will likely benefit from a supplement</a:t>
            </a:r>
          </a:p>
          <a:p>
            <a:pPr marL="1006157" lvl="2" indent="-335386">
              <a:lnSpc>
                <a:spcPts val="3611"/>
              </a:lnSpc>
              <a:buFont typeface="Arial"/>
              <a:buChar char="⚬"/>
            </a:pPr>
            <a:r>
              <a:rPr lang="en-US" sz="2330" dirty="0">
                <a:solidFill>
                  <a:srgbClr val="000000"/>
                </a:solidFill>
                <a:latin typeface="Rubik Bold"/>
              </a:rPr>
              <a:t>Protein</a:t>
            </a:r>
          </a:p>
          <a:p>
            <a:pPr marL="1006157" lvl="2" indent="-335386">
              <a:lnSpc>
                <a:spcPts val="3611"/>
              </a:lnSpc>
              <a:buFont typeface="Arial"/>
              <a:buChar char="⚬"/>
            </a:pPr>
            <a:r>
              <a:rPr lang="en-US" sz="2330" dirty="0">
                <a:solidFill>
                  <a:srgbClr val="000000"/>
                </a:solidFill>
                <a:latin typeface="Rubik Bold"/>
              </a:rPr>
              <a:t>Vitamin D</a:t>
            </a:r>
            <a:r>
              <a:rPr lang="en-US" sz="2330" dirty="0">
                <a:solidFill>
                  <a:srgbClr val="000000"/>
                </a:solidFill>
                <a:latin typeface="Rubik"/>
              </a:rPr>
              <a:t>: will likely benefit from a supplement</a:t>
            </a:r>
          </a:p>
          <a:p>
            <a:pPr marL="546257" lvl="1" indent="-273129">
              <a:lnSpc>
                <a:spcPts val="3921"/>
              </a:lnSpc>
              <a:spcBef>
                <a:spcPts val="1000"/>
              </a:spcBef>
              <a:buFont typeface="Arial"/>
              <a:buChar char="•"/>
            </a:pPr>
            <a:r>
              <a:rPr lang="en-US" sz="2800" dirty="0">
                <a:solidFill>
                  <a:srgbClr val="000000"/>
                </a:solidFill>
                <a:latin typeface="Rubik Medium" panose="020B0604020202020204" charset="-79"/>
                <a:cs typeface="Rubik Medium" panose="020B0604020202020204" charset="-79"/>
              </a:rPr>
              <a:t>Refer to an RDN for nutrition counseling</a:t>
            </a:r>
          </a:p>
        </p:txBody>
      </p:sp>
      <p:sp>
        <p:nvSpPr>
          <p:cNvPr id="10" name="TextBox 10"/>
          <p:cNvSpPr txBox="1"/>
          <p:nvPr/>
        </p:nvSpPr>
        <p:spPr>
          <a:xfrm>
            <a:off x="618766" y="9937960"/>
            <a:ext cx="17050469" cy="148590"/>
          </a:xfrm>
          <a:prstGeom prst="rect">
            <a:avLst/>
          </a:prstGeom>
        </p:spPr>
        <p:txBody>
          <a:bodyPr lIns="0" tIns="0" rIns="0" bIns="0" rtlCol="0" anchor="t">
            <a:spAutoFit/>
          </a:bodyPr>
          <a:lstStyle/>
          <a:p>
            <a:pPr>
              <a:lnSpc>
                <a:spcPts val="1260"/>
              </a:lnSpc>
            </a:pPr>
            <a:r>
              <a:rPr lang="en-US" sz="900">
                <a:solidFill>
                  <a:srgbClr val="000000"/>
                </a:solidFill>
                <a:latin typeface="Rubik Light"/>
              </a:rPr>
              <a:t>U.S. Department of Agriculture and U.S. Department of Health and Human Services. Dietary Guidelines for Americans, 2020-2025. 9th Edition. December 2020. Available at DietaryGuidelines.gov. </a:t>
            </a:r>
          </a:p>
        </p:txBody>
      </p:sp>
      <p:sp>
        <p:nvSpPr>
          <p:cNvPr id="11" name="TextBox 9">
            <a:extLst>
              <a:ext uri="{FF2B5EF4-FFF2-40B4-BE49-F238E27FC236}">
                <a16:creationId xmlns:a16="http://schemas.microsoft.com/office/drawing/2014/main" id="{33FB8245-1AB3-1FC6-CC04-D3853D888818}"/>
              </a:ext>
            </a:extLst>
          </p:cNvPr>
          <p:cNvSpPr txBox="1"/>
          <p:nvPr/>
        </p:nvSpPr>
        <p:spPr>
          <a:xfrm>
            <a:off x="15011400" y="9789079"/>
            <a:ext cx="2726425" cy="315727"/>
          </a:xfrm>
          <a:prstGeom prst="rect">
            <a:avLst/>
          </a:prstGeom>
        </p:spPr>
        <p:txBody>
          <a:bodyPr wrap="square" lIns="0" tIns="0" rIns="0" bIns="0" rtlCol="0" anchor="t">
            <a:spAutoFit/>
          </a:bodyPr>
          <a:lstStyle/>
          <a:p>
            <a:pPr algn="r">
              <a:lnSpc>
                <a:spcPts val="2856"/>
              </a:lnSpc>
            </a:pPr>
            <a:r>
              <a:rPr lang="en-US" sz="1200" dirty="0">
                <a:solidFill>
                  <a:srgbClr val="000000">
                    <a:alpha val="85882"/>
                  </a:srgbClr>
                </a:solidFill>
                <a:latin typeface="Raleway"/>
              </a:rPr>
              <a:t>B Smith, ECU Fam Med, 2023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510470"/>
            <a:ext cx="2856626" cy="2319012"/>
          </a:xfrm>
          <a:custGeom>
            <a:avLst/>
            <a:gdLst/>
            <a:ahLst/>
            <a:cxnLst/>
            <a:rect l="l" t="t" r="r" b="b"/>
            <a:pathLst>
              <a:path w="2856626" h="2319012">
                <a:moveTo>
                  <a:pt x="0" y="0"/>
                </a:moveTo>
                <a:lnTo>
                  <a:pt x="2856626" y="0"/>
                </a:lnTo>
                <a:lnTo>
                  <a:pt x="2856626" y="2319012"/>
                </a:lnTo>
                <a:lnTo>
                  <a:pt x="0" y="2319012"/>
                </a:lnTo>
                <a:lnTo>
                  <a:pt x="0" y="0"/>
                </a:lnTo>
                <a:close/>
              </a:path>
            </a:pathLst>
          </a:custGeom>
          <a:blipFill>
            <a:blip r:embed="rId3">
              <a:extLst>
                <a:ext uri="{96DAC541-7B7A-43D3-8B79-37D633B846F1}">
                  <asvg:svgBlip xmlns:asvg="http://schemas.microsoft.com/office/drawing/2016/SVG/main" r:embed="rId4"/>
                </a:ext>
              </a:extLst>
            </a:blip>
            <a:stretch>
              <a:fillRect b="-15483"/>
            </a:stretch>
          </a:blipFill>
        </p:spPr>
        <p:txBody>
          <a:bodyPr/>
          <a:lstStyle/>
          <a:p>
            <a:endParaRPr lang="en-US"/>
          </a:p>
        </p:txBody>
      </p:sp>
      <p:grpSp>
        <p:nvGrpSpPr>
          <p:cNvPr id="3" name="Group 3"/>
          <p:cNvGrpSpPr/>
          <p:nvPr/>
        </p:nvGrpSpPr>
        <p:grpSpPr>
          <a:xfrm>
            <a:off x="0" y="3180162"/>
            <a:ext cx="9002061" cy="5723130"/>
            <a:chOff x="0" y="0"/>
            <a:chExt cx="3285580" cy="2088833"/>
          </a:xfrm>
        </p:grpSpPr>
        <p:sp>
          <p:nvSpPr>
            <p:cNvPr id="4" name="Freeform 4"/>
            <p:cNvSpPr/>
            <p:nvPr/>
          </p:nvSpPr>
          <p:spPr>
            <a:xfrm>
              <a:off x="0" y="0"/>
              <a:ext cx="3285580" cy="2088833"/>
            </a:xfrm>
            <a:custGeom>
              <a:avLst/>
              <a:gdLst/>
              <a:ahLst/>
              <a:cxnLst/>
              <a:rect l="l" t="t" r="r" b="b"/>
              <a:pathLst>
                <a:path w="3285580" h="2088833">
                  <a:moveTo>
                    <a:pt x="0" y="0"/>
                  </a:moveTo>
                  <a:lnTo>
                    <a:pt x="3285580" y="0"/>
                  </a:lnTo>
                  <a:lnTo>
                    <a:pt x="3285580" y="2088833"/>
                  </a:lnTo>
                  <a:lnTo>
                    <a:pt x="0" y="2088833"/>
                  </a:lnTo>
                  <a:close/>
                </a:path>
              </a:pathLst>
            </a:custGeom>
            <a:solidFill>
              <a:srgbClr val="F0F1EC"/>
            </a:solidFill>
          </p:spPr>
          <p:txBody>
            <a:bodyPr/>
            <a:lstStyle/>
            <a:p>
              <a:endParaRPr lang="en-US"/>
            </a:p>
          </p:txBody>
        </p:sp>
      </p:grpSp>
      <p:sp>
        <p:nvSpPr>
          <p:cNvPr id="5" name="Freeform 5"/>
          <p:cNvSpPr/>
          <p:nvPr/>
        </p:nvSpPr>
        <p:spPr>
          <a:xfrm>
            <a:off x="9613677" y="2829482"/>
            <a:ext cx="529200" cy="384332"/>
          </a:xfrm>
          <a:custGeom>
            <a:avLst/>
            <a:gdLst/>
            <a:ahLst/>
            <a:cxnLst/>
            <a:rect l="l" t="t" r="r" b="b"/>
            <a:pathLst>
              <a:path w="529200" h="384332">
                <a:moveTo>
                  <a:pt x="0" y="0"/>
                </a:moveTo>
                <a:lnTo>
                  <a:pt x="529200" y="0"/>
                </a:lnTo>
                <a:lnTo>
                  <a:pt x="529200" y="384332"/>
                </a:lnTo>
                <a:lnTo>
                  <a:pt x="0" y="384332"/>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a:p>
        </p:txBody>
      </p:sp>
      <p:sp>
        <p:nvSpPr>
          <p:cNvPr id="6" name="Freeform 6"/>
          <p:cNvSpPr/>
          <p:nvPr/>
        </p:nvSpPr>
        <p:spPr>
          <a:xfrm>
            <a:off x="9613677" y="4203499"/>
            <a:ext cx="529200" cy="384332"/>
          </a:xfrm>
          <a:custGeom>
            <a:avLst/>
            <a:gdLst/>
            <a:ahLst/>
            <a:cxnLst/>
            <a:rect l="l" t="t" r="r" b="b"/>
            <a:pathLst>
              <a:path w="529200" h="384332">
                <a:moveTo>
                  <a:pt x="0" y="0"/>
                </a:moveTo>
                <a:lnTo>
                  <a:pt x="529200" y="0"/>
                </a:lnTo>
                <a:lnTo>
                  <a:pt x="529200" y="384332"/>
                </a:lnTo>
                <a:lnTo>
                  <a:pt x="0" y="384332"/>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a:p>
        </p:txBody>
      </p:sp>
      <p:sp>
        <p:nvSpPr>
          <p:cNvPr id="7" name="Freeform 7"/>
          <p:cNvSpPr/>
          <p:nvPr/>
        </p:nvSpPr>
        <p:spPr>
          <a:xfrm>
            <a:off x="9613677" y="5013350"/>
            <a:ext cx="529200" cy="384332"/>
          </a:xfrm>
          <a:custGeom>
            <a:avLst/>
            <a:gdLst/>
            <a:ahLst/>
            <a:cxnLst/>
            <a:rect l="l" t="t" r="r" b="b"/>
            <a:pathLst>
              <a:path w="529200" h="384332">
                <a:moveTo>
                  <a:pt x="0" y="0"/>
                </a:moveTo>
                <a:lnTo>
                  <a:pt x="529200" y="0"/>
                </a:lnTo>
                <a:lnTo>
                  <a:pt x="529200" y="384332"/>
                </a:lnTo>
                <a:lnTo>
                  <a:pt x="0" y="384332"/>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a:p>
        </p:txBody>
      </p:sp>
      <p:sp>
        <p:nvSpPr>
          <p:cNvPr id="8" name="Freeform 8"/>
          <p:cNvSpPr/>
          <p:nvPr/>
        </p:nvSpPr>
        <p:spPr>
          <a:xfrm>
            <a:off x="9613677" y="6417173"/>
            <a:ext cx="529200" cy="384332"/>
          </a:xfrm>
          <a:custGeom>
            <a:avLst/>
            <a:gdLst/>
            <a:ahLst/>
            <a:cxnLst/>
            <a:rect l="l" t="t" r="r" b="b"/>
            <a:pathLst>
              <a:path w="529200" h="384332">
                <a:moveTo>
                  <a:pt x="0" y="0"/>
                </a:moveTo>
                <a:lnTo>
                  <a:pt x="529200" y="0"/>
                </a:lnTo>
                <a:lnTo>
                  <a:pt x="529200" y="384332"/>
                </a:lnTo>
                <a:lnTo>
                  <a:pt x="0" y="384332"/>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a:p>
        </p:txBody>
      </p:sp>
      <p:sp>
        <p:nvSpPr>
          <p:cNvPr id="9" name="Freeform 9"/>
          <p:cNvSpPr/>
          <p:nvPr/>
        </p:nvSpPr>
        <p:spPr>
          <a:xfrm>
            <a:off x="9613677" y="7449521"/>
            <a:ext cx="529200" cy="384332"/>
          </a:xfrm>
          <a:custGeom>
            <a:avLst/>
            <a:gdLst/>
            <a:ahLst/>
            <a:cxnLst/>
            <a:rect l="l" t="t" r="r" b="b"/>
            <a:pathLst>
              <a:path w="529200" h="384332">
                <a:moveTo>
                  <a:pt x="0" y="0"/>
                </a:moveTo>
                <a:lnTo>
                  <a:pt x="529200" y="0"/>
                </a:lnTo>
                <a:lnTo>
                  <a:pt x="529200" y="384332"/>
                </a:lnTo>
                <a:lnTo>
                  <a:pt x="0" y="384332"/>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a:p>
        </p:txBody>
      </p:sp>
      <p:sp>
        <p:nvSpPr>
          <p:cNvPr id="10" name="Freeform 10"/>
          <p:cNvSpPr/>
          <p:nvPr/>
        </p:nvSpPr>
        <p:spPr>
          <a:xfrm>
            <a:off x="9613677" y="8855870"/>
            <a:ext cx="529200" cy="384332"/>
          </a:xfrm>
          <a:custGeom>
            <a:avLst/>
            <a:gdLst/>
            <a:ahLst/>
            <a:cxnLst/>
            <a:rect l="l" t="t" r="r" b="b"/>
            <a:pathLst>
              <a:path w="529200" h="384332">
                <a:moveTo>
                  <a:pt x="0" y="0"/>
                </a:moveTo>
                <a:lnTo>
                  <a:pt x="529200" y="0"/>
                </a:lnTo>
                <a:lnTo>
                  <a:pt x="529200" y="384332"/>
                </a:lnTo>
                <a:lnTo>
                  <a:pt x="0" y="384332"/>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a:p>
        </p:txBody>
      </p:sp>
      <p:sp>
        <p:nvSpPr>
          <p:cNvPr id="11" name="Freeform 11"/>
          <p:cNvSpPr/>
          <p:nvPr/>
        </p:nvSpPr>
        <p:spPr>
          <a:xfrm>
            <a:off x="0" y="3379622"/>
            <a:ext cx="8776171" cy="5324210"/>
          </a:xfrm>
          <a:custGeom>
            <a:avLst/>
            <a:gdLst/>
            <a:ahLst/>
            <a:cxnLst/>
            <a:rect l="l" t="t" r="r" b="b"/>
            <a:pathLst>
              <a:path w="8776171" h="5324210">
                <a:moveTo>
                  <a:pt x="0" y="0"/>
                </a:moveTo>
                <a:lnTo>
                  <a:pt x="8776171" y="0"/>
                </a:lnTo>
                <a:lnTo>
                  <a:pt x="8776171" y="5324210"/>
                </a:lnTo>
                <a:lnTo>
                  <a:pt x="0" y="5324210"/>
                </a:lnTo>
                <a:lnTo>
                  <a:pt x="0" y="0"/>
                </a:lnTo>
                <a:close/>
              </a:path>
            </a:pathLst>
          </a:custGeom>
          <a:blipFill>
            <a:blip r:embed="rId7"/>
            <a:stretch>
              <a:fillRect/>
            </a:stretch>
          </a:blipFill>
        </p:spPr>
        <p:txBody>
          <a:bodyPr/>
          <a:lstStyle/>
          <a:p>
            <a:endParaRPr lang="en-US"/>
          </a:p>
        </p:txBody>
      </p:sp>
      <p:sp>
        <p:nvSpPr>
          <p:cNvPr id="12" name="TextBox 12"/>
          <p:cNvSpPr txBox="1"/>
          <p:nvPr/>
        </p:nvSpPr>
        <p:spPr>
          <a:xfrm>
            <a:off x="833672" y="1255420"/>
            <a:ext cx="5632630" cy="819588"/>
          </a:xfrm>
          <a:prstGeom prst="rect">
            <a:avLst/>
          </a:prstGeom>
        </p:spPr>
        <p:txBody>
          <a:bodyPr lIns="0" tIns="0" rIns="0" bIns="0" rtlCol="0" anchor="t">
            <a:spAutoFit/>
          </a:bodyPr>
          <a:lstStyle/>
          <a:p>
            <a:pPr>
              <a:lnSpc>
                <a:spcPts val="6356"/>
              </a:lnSpc>
            </a:pPr>
            <a:r>
              <a:rPr lang="en-US" sz="5341">
                <a:solidFill>
                  <a:srgbClr val="000000"/>
                </a:solidFill>
                <a:latin typeface="Rubik Semi-Bold"/>
              </a:rPr>
              <a:t>CHOLINE</a:t>
            </a:r>
          </a:p>
        </p:txBody>
      </p:sp>
      <p:sp>
        <p:nvSpPr>
          <p:cNvPr id="13" name="TextBox 13"/>
          <p:cNvSpPr txBox="1"/>
          <p:nvPr/>
        </p:nvSpPr>
        <p:spPr>
          <a:xfrm>
            <a:off x="4501031" y="1058500"/>
            <a:ext cx="12535095" cy="1016507"/>
          </a:xfrm>
          <a:prstGeom prst="rect">
            <a:avLst/>
          </a:prstGeom>
        </p:spPr>
        <p:txBody>
          <a:bodyPr lIns="0" tIns="0" rIns="0" bIns="0" rtlCol="0" anchor="t">
            <a:spAutoFit/>
          </a:bodyPr>
          <a:lstStyle/>
          <a:p>
            <a:pPr marL="518162" lvl="1" indent="-259081">
              <a:lnSpc>
                <a:spcPts val="4176"/>
              </a:lnSpc>
              <a:buFont typeface="Arial"/>
              <a:buChar char="•"/>
            </a:pPr>
            <a:r>
              <a:rPr lang="en-US" sz="2400">
                <a:solidFill>
                  <a:srgbClr val="000000"/>
                </a:solidFill>
                <a:latin typeface="Raleway"/>
              </a:rPr>
              <a:t>An essential nutrient throughout the lifespan, but especially critical during pregnancy</a:t>
            </a:r>
          </a:p>
          <a:p>
            <a:pPr marL="518162" lvl="1" indent="-259081">
              <a:lnSpc>
                <a:spcPts val="4176"/>
              </a:lnSpc>
              <a:buFont typeface="Arial"/>
              <a:buChar char="•"/>
            </a:pPr>
            <a:r>
              <a:rPr lang="en-US" sz="2400">
                <a:solidFill>
                  <a:srgbClr val="000000"/>
                </a:solidFill>
                <a:latin typeface="Raleway"/>
              </a:rPr>
              <a:t>Endogenous synthesis not adequate to meet increased demands during pregnancy</a:t>
            </a:r>
          </a:p>
        </p:txBody>
      </p:sp>
      <p:sp>
        <p:nvSpPr>
          <p:cNvPr id="14" name="TextBox 14"/>
          <p:cNvSpPr txBox="1"/>
          <p:nvPr/>
        </p:nvSpPr>
        <p:spPr>
          <a:xfrm>
            <a:off x="10434884" y="2772332"/>
            <a:ext cx="7012658" cy="1190244"/>
          </a:xfrm>
          <a:prstGeom prst="rect">
            <a:avLst/>
          </a:prstGeom>
        </p:spPr>
        <p:txBody>
          <a:bodyPr lIns="0" tIns="0" rIns="0" bIns="0" rtlCol="0" anchor="t">
            <a:spAutoFit/>
          </a:bodyPr>
          <a:lstStyle/>
          <a:p>
            <a:pPr>
              <a:lnSpc>
                <a:spcPts val="3167"/>
              </a:lnSpc>
            </a:pPr>
            <a:r>
              <a:rPr lang="en-US" sz="2199">
                <a:solidFill>
                  <a:srgbClr val="000000">
                    <a:alpha val="80000"/>
                  </a:srgbClr>
                </a:solidFill>
                <a:latin typeface="Raleway"/>
              </a:rPr>
              <a:t>Needed for cell membrane structure and signaling, lipid transport and metabolism, gene expression, and production of neurotransmitters (ACh)</a:t>
            </a:r>
          </a:p>
        </p:txBody>
      </p:sp>
      <p:sp>
        <p:nvSpPr>
          <p:cNvPr id="15" name="TextBox 15"/>
          <p:cNvSpPr txBox="1"/>
          <p:nvPr/>
        </p:nvSpPr>
        <p:spPr>
          <a:xfrm>
            <a:off x="10434884" y="4213689"/>
            <a:ext cx="6312046" cy="390144"/>
          </a:xfrm>
          <a:prstGeom prst="rect">
            <a:avLst/>
          </a:prstGeom>
        </p:spPr>
        <p:txBody>
          <a:bodyPr lIns="0" tIns="0" rIns="0" bIns="0" rtlCol="0" anchor="t">
            <a:spAutoFit/>
          </a:bodyPr>
          <a:lstStyle/>
          <a:p>
            <a:pPr>
              <a:lnSpc>
                <a:spcPts val="3167"/>
              </a:lnSpc>
            </a:pPr>
            <a:r>
              <a:rPr lang="en-US" sz="2199">
                <a:solidFill>
                  <a:srgbClr val="000000">
                    <a:alpha val="80000"/>
                  </a:srgbClr>
                </a:solidFill>
                <a:latin typeface="Raleway"/>
              </a:rPr>
              <a:t>Early brain development</a:t>
            </a:r>
          </a:p>
        </p:txBody>
      </p:sp>
      <p:sp>
        <p:nvSpPr>
          <p:cNvPr id="16" name="TextBox 16"/>
          <p:cNvSpPr txBox="1"/>
          <p:nvPr/>
        </p:nvSpPr>
        <p:spPr>
          <a:xfrm>
            <a:off x="10434884" y="4851483"/>
            <a:ext cx="7012658" cy="1190244"/>
          </a:xfrm>
          <a:prstGeom prst="rect">
            <a:avLst/>
          </a:prstGeom>
        </p:spPr>
        <p:txBody>
          <a:bodyPr lIns="0" tIns="0" rIns="0" bIns="0" rtlCol="0" anchor="t">
            <a:spAutoFit/>
          </a:bodyPr>
          <a:lstStyle/>
          <a:p>
            <a:pPr>
              <a:lnSpc>
                <a:spcPts val="3167"/>
              </a:lnSpc>
            </a:pPr>
            <a:r>
              <a:rPr lang="en-US" sz="2199">
                <a:solidFill>
                  <a:srgbClr val="000000">
                    <a:alpha val="80000"/>
                  </a:srgbClr>
                </a:solidFill>
                <a:latin typeface="Raleway"/>
              </a:rPr>
              <a:t>Supplementation in the 3rd trimester is associated with better cognitive function in infants at 1yo and into school years</a:t>
            </a:r>
          </a:p>
        </p:txBody>
      </p:sp>
      <p:sp>
        <p:nvSpPr>
          <p:cNvPr id="17" name="TextBox 17"/>
          <p:cNvSpPr txBox="1"/>
          <p:nvPr/>
        </p:nvSpPr>
        <p:spPr>
          <a:xfrm>
            <a:off x="10434884" y="6289377"/>
            <a:ext cx="7012658" cy="790194"/>
          </a:xfrm>
          <a:prstGeom prst="rect">
            <a:avLst/>
          </a:prstGeom>
        </p:spPr>
        <p:txBody>
          <a:bodyPr lIns="0" tIns="0" rIns="0" bIns="0" rtlCol="0" anchor="t">
            <a:spAutoFit/>
          </a:bodyPr>
          <a:lstStyle/>
          <a:p>
            <a:pPr>
              <a:lnSpc>
                <a:spcPts val="3167"/>
              </a:lnSpc>
            </a:pPr>
            <a:r>
              <a:rPr lang="en-US" sz="2199">
                <a:solidFill>
                  <a:srgbClr val="000000">
                    <a:alpha val="80000"/>
                  </a:srgbClr>
                </a:solidFill>
                <a:latin typeface="Raleway"/>
              </a:rPr>
              <a:t>Associated with reduce risk of neural tube defects, independent of folate intake</a:t>
            </a:r>
          </a:p>
        </p:txBody>
      </p:sp>
      <p:sp>
        <p:nvSpPr>
          <p:cNvPr id="18" name="TextBox 18"/>
          <p:cNvSpPr txBox="1"/>
          <p:nvPr/>
        </p:nvSpPr>
        <p:spPr>
          <a:xfrm>
            <a:off x="10434884" y="7327221"/>
            <a:ext cx="7012658" cy="1190244"/>
          </a:xfrm>
          <a:prstGeom prst="rect">
            <a:avLst/>
          </a:prstGeom>
        </p:spPr>
        <p:txBody>
          <a:bodyPr lIns="0" tIns="0" rIns="0" bIns="0" rtlCol="0" anchor="t">
            <a:spAutoFit/>
          </a:bodyPr>
          <a:lstStyle/>
          <a:p>
            <a:pPr>
              <a:lnSpc>
                <a:spcPts val="3167"/>
              </a:lnSpc>
            </a:pPr>
            <a:r>
              <a:rPr lang="en-US" sz="2199">
                <a:solidFill>
                  <a:srgbClr val="000000">
                    <a:alpha val="80000"/>
                  </a:srgbClr>
                </a:solidFill>
                <a:latin typeface="Raleway"/>
              </a:rPr>
              <a:t>Associated with reduced stress reactivity, which can lower risk of depression, T2DM, HTN, and immunological disorders</a:t>
            </a:r>
          </a:p>
        </p:txBody>
      </p:sp>
      <p:sp>
        <p:nvSpPr>
          <p:cNvPr id="19" name="TextBox 19"/>
          <p:cNvSpPr txBox="1"/>
          <p:nvPr/>
        </p:nvSpPr>
        <p:spPr>
          <a:xfrm>
            <a:off x="10434884" y="8765115"/>
            <a:ext cx="6789709" cy="390144"/>
          </a:xfrm>
          <a:prstGeom prst="rect">
            <a:avLst/>
          </a:prstGeom>
        </p:spPr>
        <p:txBody>
          <a:bodyPr lIns="0" tIns="0" rIns="0" bIns="0" rtlCol="0" anchor="t">
            <a:spAutoFit/>
          </a:bodyPr>
          <a:lstStyle/>
          <a:p>
            <a:pPr>
              <a:lnSpc>
                <a:spcPts val="3167"/>
              </a:lnSpc>
            </a:pPr>
            <a:r>
              <a:rPr lang="en-US" sz="2199">
                <a:solidFill>
                  <a:srgbClr val="000000">
                    <a:alpha val="80000"/>
                  </a:srgbClr>
                </a:solidFill>
                <a:latin typeface="Raleway"/>
              </a:rPr>
              <a:t>Support development and function of the placenta</a:t>
            </a:r>
          </a:p>
        </p:txBody>
      </p:sp>
      <p:sp>
        <p:nvSpPr>
          <p:cNvPr id="20" name="TextBox 20"/>
          <p:cNvSpPr txBox="1"/>
          <p:nvPr/>
        </p:nvSpPr>
        <p:spPr>
          <a:xfrm>
            <a:off x="618766" y="9937960"/>
            <a:ext cx="17050469" cy="148590"/>
          </a:xfrm>
          <a:prstGeom prst="rect">
            <a:avLst/>
          </a:prstGeom>
        </p:spPr>
        <p:txBody>
          <a:bodyPr lIns="0" tIns="0" rIns="0" bIns="0" rtlCol="0" anchor="t">
            <a:spAutoFit/>
          </a:bodyPr>
          <a:lstStyle/>
          <a:p>
            <a:pPr>
              <a:lnSpc>
                <a:spcPts val="1260"/>
              </a:lnSpc>
            </a:pPr>
            <a:r>
              <a:rPr lang="en-US" sz="900">
                <a:solidFill>
                  <a:srgbClr val="000000"/>
                </a:solidFill>
                <a:latin typeface="Rubik Light"/>
              </a:rPr>
              <a:t>Korsmo HW, Jiang X, Caudill MA. Choline: Exploring the Growing Science on Its Benefits for Moms and Babies. Nutrients. 2019; 11(8):1823. https://doi.org/10.3390/nu11081823</a:t>
            </a:r>
          </a:p>
        </p:txBody>
      </p:sp>
      <p:sp>
        <p:nvSpPr>
          <p:cNvPr id="21" name="TextBox 9">
            <a:extLst>
              <a:ext uri="{FF2B5EF4-FFF2-40B4-BE49-F238E27FC236}">
                <a16:creationId xmlns:a16="http://schemas.microsoft.com/office/drawing/2014/main" id="{D4428C5E-EABF-B35C-B1E6-292ABB9E17A8}"/>
              </a:ext>
            </a:extLst>
          </p:cNvPr>
          <p:cNvSpPr txBox="1"/>
          <p:nvPr/>
        </p:nvSpPr>
        <p:spPr>
          <a:xfrm>
            <a:off x="15011400" y="9789079"/>
            <a:ext cx="2726425" cy="315727"/>
          </a:xfrm>
          <a:prstGeom prst="rect">
            <a:avLst/>
          </a:prstGeom>
        </p:spPr>
        <p:txBody>
          <a:bodyPr wrap="square" lIns="0" tIns="0" rIns="0" bIns="0" rtlCol="0" anchor="t">
            <a:spAutoFit/>
          </a:bodyPr>
          <a:lstStyle/>
          <a:p>
            <a:pPr algn="r">
              <a:lnSpc>
                <a:spcPts val="2856"/>
              </a:lnSpc>
            </a:pPr>
            <a:r>
              <a:rPr lang="en-US" sz="1200" dirty="0">
                <a:solidFill>
                  <a:srgbClr val="000000">
                    <a:alpha val="85882"/>
                  </a:srgbClr>
                </a:solidFill>
                <a:latin typeface="Raleway"/>
              </a:rPr>
              <a:t>B Smith, ECU Fam Med, 2023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9688023" y="1426182"/>
            <a:ext cx="9144000" cy="8860818"/>
            <a:chOff x="0" y="0"/>
            <a:chExt cx="3337385" cy="3234029"/>
          </a:xfrm>
        </p:grpSpPr>
        <p:sp>
          <p:nvSpPr>
            <p:cNvPr id="3" name="Freeform 3"/>
            <p:cNvSpPr/>
            <p:nvPr/>
          </p:nvSpPr>
          <p:spPr>
            <a:xfrm>
              <a:off x="0" y="0"/>
              <a:ext cx="3337385" cy="3234029"/>
            </a:xfrm>
            <a:custGeom>
              <a:avLst/>
              <a:gdLst/>
              <a:ahLst/>
              <a:cxnLst/>
              <a:rect l="l" t="t" r="r" b="b"/>
              <a:pathLst>
                <a:path w="3337385" h="3234029">
                  <a:moveTo>
                    <a:pt x="0" y="0"/>
                  </a:moveTo>
                  <a:lnTo>
                    <a:pt x="3337385" y="0"/>
                  </a:lnTo>
                  <a:lnTo>
                    <a:pt x="3337385" y="3234029"/>
                  </a:lnTo>
                  <a:lnTo>
                    <a:pt x="0" y="3234029"/>
                  </a:lnTo>
                  <a:close/>
                </a:path>
              </a:pathLst>
            </a:custGeom>
            <a:solidFill>
              <a:srgbClr val="F0F1EC"/>
            </a:solidFill>
          </p:spPr>
          <p:txBody>
            <a:bodyPr/>
            <a:lstStyle/>
            <a:p>
              <a:endParaRPr lang="en-US"/>
            </a:p>
          </p:txBody>
        </p:sp>
      </p:grpSp>
      <p:grpSp>
        <p:nvGrpSpPr>
          <p:cNvPr id="4" name="Group 4"/>
          <p:cNvGrpSpPr/>
          <p:nvPr/>
        </p:nvGrpSpPr>
        <p:grpSpPr>
          <a:xfrm>
            <a:off x="0" y="7896862"/>
            <a:ext cx="19636091" cy="1785535"/>
            <a:chOff x="0" y="0"/>
            <a:chExt cx="7166797" cy="651686"/>
          </a:xfrm>
        </p:grpSpPr>
        <p:sp>
          <p:nvSpPr>
            <p:cNvPr id="5" name="Freeform 5"/>
            <p:cNvSpPr/>
            <p:nvPr/>
          </p:nvSpPr>
          <p:spPr>
            <a:xfrm>
              <a:off x="0" y="0"/>
              <a:ext cx="7166797" cy="651686"/>
            </a:xfrm>
            <a:custGeom>
              <a:avLst/>
              <a:gdLst/>
              <a:ahLst/>
              <a:cxnLst/>
              <a:rect l="l" t="t" r="r" b="b"/>
              <a:pathLst>
                <a:path w="7166797" h="651686">
                  <a:moveTo>
                    <a:pt x="0" y="0"/>
                  </a:moveTo>
                  <a:lnTo>
                    <a:pt x="7166797" y="0"/>
                  </a:lnTo>
                  <a:lnTo>
                    <a:pt x="7166797" y="651686"/>
                  </a:lnTo>
                  <a:lnTo>
                    <a:pt x="0" y="651686"/>
                  </a:lnTo>
                  <a:close/>
                </a:path>
              </a:pathLst>
            </a:custGeom>
            <a:solidFill>
              <a:srgbClr val="FFD28D">
                <a:alpha val="80784"/>
              </a:srgbClr>
            </a:solidFill>
          </p:spPr>
          <p:txBody>
            <a:bodyPr/>
            <a:lstStyle/>
            <a:p>
              <a:endParaRPr lang="en-US"/>
            </a:p>
          </p:txBody>
        </p:sp>
      </p:grpSp>
      <p:sp>
        <p:nvSpPr>
          <p:cNvPr id="6" name="Freeform 6"/>
          <p:cNvSpPr/>
          <p:nvPr/>
        </p:nvSpPr>
        <p:spPr>
          <a:xfrm>
            <a:off x="10250723" y="823995"/>
            <a:ext cx="7552600" cy="9463005"/>
          </a:xfrm>
          <a:custGeom>
            <a:avLst/>
            <a:gdLst/>
            <a:ahLst/>
            <a:cxnLst/>
            <a:rect l="l" t="t" r="r" b="b"/>
            <a:pathLst>
              <a:path w="7552600" h="9463005">
                <a:moveTo>
                  <a:pt x="0" y="0"/>
                </a:moveTo>
                <a:lnTo>
                  <a:pt x="7552600" y="0"/>
                </a:lnTo>
                <a:lnTo>
                  <a:pt x="7552600" y="9463005"/>
                </a:lnTo>
                <a:lnTo>
                  <a:pt x="0" y="9463005"/>
                </a:lnTo>
                <a:lnTo>
                  <a:pt x="0" y="0"/>
                </a:lnTo>
                <a:close/>
              </a:path>
            </a:pathLst>
          </a:custGeom>
          <a:blipFill>
            <a:blip r:embed="rId3"/>
            <a:stretch>
              <a:fillRect l="-78534" r="-25196"/>
            </a:stretch>
          </a:blipFill>
        </p:spPr>
        <p:txBody>
          <a:bodyPr/>
          <a:lstStyle/>
          <a:p>
            <a:endParaRPr lang="en-US"/>
          </a:p>
        </p:txBody>
      </p:sp>
      <p:sp>
        <p:nvSpPr>
          <p:cNvPr id="7" name="Freeform 7"/>
          <p:cNvSpPr/>
          <p:nvPr/>
        </p:nvSpPr>
        <p:spPr>
          <a:xfrm>
            <a:off x="538267" y="0"/>
            <a:ext cx="3181604" cy="2435716"/>
          </a:xfrm>
          <a:custGeom>
            <a:avLst/>
            <a:gdLst/>
            <a:ahLst/>
            <a:cxnLst/>
            <a:rect l="l" t="t" r="r" b="b"/>
            <a:pathLst>
              <a:path w="3181604" h="2542360">
                <a:moveTo>
                  <a:pt x="0" y="0"/>
                </a:moveTo>
                <a:lnTo>
                  <a:pt x="3181604" y="0"/>
                </a:lnTo>
                <a:lnTo>
                  <a:pt x="3181604" y="2542360"/>
                </a:lnTo>
                <a:lnTo>
                  <a:pt x="0" y="2542360"/>
                </a:lnTo>
                <a:lnTo>
                  <a:pt x="0" y="0"/>
                </a:lnTo>
                <a:close/>
              </a:path>
            </a:pathLst>
          </a:custGeom>
          <a:blipFill>
            <a:blip r:embed="rId4">
              <a:extLst>
                <a:ext uri="{96DAC541-7B7A-43D3-8B79-37D633B846F1}">
                  <asvg:svgBlip xmlns:asvg="http://schemas.microsoft.com/office/drawing/2016/SVG/main" r:embed="rId5"/>
                </a:ext>
              </a:extLst>
            </a:blip>
            <a:stretch>
              <a:fillRect t="-4378" b="-18080"/>
            </a:stretch>
          </a:blipFill>
        </p:spPr>
        <p:txBody>
          <a:bodyPr/>
          <a:lstStyle/>
          <a:p>
            <a:endParaRPr lang="en-US"/>
          </a:p>
        </p:txBody>
      </p:sp>
      <p:sp>
        <p:nvSpPr>
          <p:cNvPr id="8" name="Freeform 8"/>
          <p:cNvSpPr/>
          <p:nvPr/>
        </p:nvSpPr>
        <p:spPr>
          <a:xfrm>
            <a:off x="416755" y="8173087"/>
            <a:ext cx="1022770" cy="290211"/>
          </a:xfrm>
          <a:custGeom>
            <a:avLst/>
            <a:gdLst/>
            <a:ahLst/>
            <a:cxnLst/>
            <a:rect l="l" t="t" r="r" b="b"/>
            <a:pathLst>
              <a:path w="1022770" h="290211">
                <a:moveTo>
                  <a:pt x="0" y="0"/>
                </a:moveTo>
                <a:lnTo>
                  <a:pt x="1022770" y="0"/>
                </a:lnTo>
                <a:lnTo>
                  <a:pt x="1022770" y="290211"/>
                </a:lnTo>
                <a:lnTo>
                  <a:pt x="0" y="290211"/>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US"/>
          </a:p>
        </p:txBody>
      </p:sp>
      <p:sp>
        <p:nvSpPr>
          <p:cNvPr id="9" name="TextBox 9"/>
          <p:cNvSpPr txBox="1"/>
          <p:nvPr/>
        </p:nvSpPr>
        <p:spPr>
          <a:xfrm>
            <a:off x="1562546" y="1216442"/>
            <a:ext cx="7181698" cy="816408"/>
          </a:xfrm>
          <a:prstGeom prst="rect">
            <a:avLst/>
          </a:prstGeom>
        </p:spPr>
        <p:txBody>
          <a:bodyPr lIns="0" tIns="0" rIns="0" bIns="0" rtlCol="0" anchor="t">
            <a:spAutoFit/>
          </a:bodyPr>
          <a:lstStyle/>
          <a:p>
            <a:pPr>
              <a:lnSpc>
                <a:spcPts val="6356"/>
              </a:lnSpc>
            </a:pPr>
            <a:r>
              <a:rPr lang="en-US" sz="5341" dirty="0">
                <a:solidFill>
                  <a:srgbClr val="000000"/>
                </a:solidFill>
                <a:latin typeface="Rubik Semi-Bold"/>
              </a:rPr>
              <a:t>CHOLINE - </a:t>
            </a:r>
            <a:r>
              <a:rPr lang="en-US" sz="5341" dirty="0">
                <a:solidFill>
                  <a:srgbClr val="000000"/>
                </a:solidFill>
                <a:latin typeface="Rubik"/>
              </a:rPr>
              <a:t>INTAKES</a:t>
            </a:r>
          </a:p>
        </p:txBody>
      </p:sp>
      <p:sp>
        <p:nvSpPr>
          <p:cNvPr id="10" name="TextBox 10"/>
          <p:cNvSpPr txBox="1"/>
          <p:nvPr/>
        </p:nvSpPr>
        <p:spPr>
          <a:xfrm>
            <a:off x="2250164" y="2780304"/>
            <a:ext cx="1913275" cy="385683"/>
          </a:xfrm>
          <a:prstGeom prst="rect">
            <a:avLst/>
          </a:prstGeom>
        </p:spPr>
        <p:txBody>
          <a:bodyPr wrap="square" lIns="0" tIns="0" rIns="0" bIns="0" rtlCol="0" anchor="t">
            <a:spAutoFit/>
          </a:bodyPr>
          <a:lstStyle/>
          <a:p>
            <a:pPr>
              <a:lnSpc>
                <a:spcPts val="1500"/>
              </a:lnSpc>
            </a:pPr>
            <a:r>
              <a:rPr lang="en-US" sz="1599" dirty="0">
                <a:solidFill>
                  <a:srgbClr val="000000"/>
                </a:solidFill>
                <a:latin typeface="Raleway"/>
              </a:rPr>
              <a:t>Amount assumed to ensure adequacy</a:t>
            </a:r>
          </a:p>
        </p:txBody>
      </p:sp>
      <p:sp>
        <p:nvSpPr>
          <p:cNvPr id="11" name="TextBox 11"/>
          <p:cNvSpPr txBox="1"/>
          <p:nvPr/>
        </p:nvSpPr>
        <p:spPr>
          <a:xfrm>
            <a:off x="5308112" y="2750737"/>
            <a:ext cx="3537766" cy="614680"/>
          </a:xfrm>
          <a:prstGeom prst="rect">
            <a:avLst/>
          </a:prstGeom>
        </p:spPr>
        <p:txBody>
          <a:bodyPr lIns="0" tIns="0" rIns="0" bIns="0" rtlCol="0" anchor="t">
            <a:spAutoFit/>
          </a:bodyPr>
          <a:lstStyle/>
          <a:p>
            <a:pPr algn="ctr">
              <a:lnSpc>
                <a:spcPts val="4759"/>
              </a:lnSpc>
            </a:pPr>
            <a:r>
              <a:rPr lang="en-US" sz="3999" dirty="0">
                <a:solidFill>
                  <a:srgbClr val="F4A12D"/>
                </a:solidFill>
                <a:latin typeface="Rubik Semi-Bold"/>
              </a:rPr>
              <a:t>450mg/d</a:t>
            </a:r>
          </a:p>
        </p:txBody>
      </p:sp>
      <p:sp>
        <p:nvSpPr>
          <p:cNvPr id="12" name="TextBox 12"/>
          <p:cNvSpPr txBox="1"/>
          <p:nvPr/>
        </p:nvSpPr>
        <p:spPr>
          <a:xfrm>
            <a:off x="1668125" y="2564730"/>
            <a:ext cx="1675892" cy="680507"/>
          </a:xfrm>
          <a:prstGeom prst="rect">
            <a:avLst/>
          </a:prstGeom>
        </p:spPr>
        <p:txBody>
          <a:bodyPr lIns="0" tIns="0" rIns="0" bIns="0" rtlCol="0" anchor="t">
            <a:spAutoFit/>
          </a:bodyPr>
          <a:lstStyle/>
          <a:p>
            <a:pPr>
              <a:lnSpc>
                <a:spcPts val="5760"/>
              </a:lnSpc>
            </a:pPr>
            <a:r>
              <a:rPr lang="en-US" sz="3600" dirty="0">
                <a:solidFill>
                  <a:srgbClr val="000000">
                    <a:alpha val="56863"/>
                  </a:srgbClr>
                </a:solidFill>
                <a:latin typeface="Raleway Bold"/>
              </a:rPr>
              <a:t>AI</a:t>
            </a:r>
            <a:endParaRPr lang="en-US" sz="3200" dirty="0">
              <a:solidFill>
                <a:srgbClr val="000000">
                  <a:alpha val="56863"/>
                </a:srgbClr>
              </a:solidFill>
              <a:latin typeface="Raleway Bold"/>
            </a:endParaRPr>
          </a:p>
        </p:txBody>
      </p:sp>
      <p:sp>
        <p:nvSpPr>
          <p:cNvPr id="13" name="TextBox 13"/>
          <p:cNvSpPr txBox="1"/>
          <p:nvPr/>
        </p:nvSpPr>
        <p:spPr>
          <a:xfrm>
            <a:off x="1668125" y="5093051"/>
            <a:ext cx="3590849" cy="273685"/>
          </a:xfrm>
          <a:prstGeom prst="rect">
            <a:avLst/>
          </a:prstGeom>
        </p:spPr>
        <p:txBody>
          <a:bodyPr lIns="0" tIns="0" rIns="0" bIns="0" rtlCol="0" anchor="t">
            <a:spAutoFit/>
          </a:bodyPr>
          <a:lstStyle/>
          <a:p>
            <a:pPr>
              <a:lnSpc>
                <a:spcPts val="2239"/>
              </a:lnSpc>
            </a:pPr>
            <a:r>
              <a:rPr lang="en-US" sz="1599">
                <a:solidFill>
                  <a:srgbClr val="000000"/>
                </a:solidFill>
                <a:latin typeface="Raleway"/>
              </a:rPr>
              <a:t>Average intake among women</a:t>
            </a:r>
          </a:p>
        </p:txBody>
      </p:sp>
      <p:sp>
        <p:nvSpPr>
          <p:cNvPr id="14" name="TextBox 14"/>
          <p:cNvSpPr txBox="1"/>
          <p:nvPr/>
        </p:nvSpPr>
        <p:spPr>
          <a:xfrm>
            <a:off x="5308112" y="4691366"/>
            <a:ext cx="3537766" cy="614680"/>
          </a:xfrm>
          <a:prstGeom prst="rect">
            <a:avLst/>
          </a:prstGeom>
        </p:spPr>
        <p:txBody>
          <a:bodyPr lIns="0" tIns="0" rIns="0" bIns="0" rtlCol="0" anchor="t">
            <a:spAutoFit/>
          </a:bodyPr>
          <a:lstStyle/>
          <a:p>
            <a:pPr algn="ctr">
              <a:lnSpc>
                <a:spcPts val="4759"/>
              </a:lnSpc>
            </a:pPr>
            <a:r>
              <a:rPr lang="en-US" sz="3999" dirty="0">
                <a:solidFill>
                  <a:srgbClr val="F4A12D"/>
                </a:solidFill>
                <a:latin typeface="Rubik Semi-Bold"/>
              </a:rPr>
              <a:t>278mg/d</a:t>
            </a:r>
          </a:p>
        </p:txBody>
      </p:sp>
      <p:sp>
        <p:nvSpPr>
          <p:cNvPr id="15" name="TextBox 15"/>
          <p:cNvSpPr txBox="1"/>
          <p:nvPr/>
        </p:nvSpPr>
        <p:spPr>
          <a:xfrm>
            <a:off x="1668125" y="4515835"/>
            <a:ext cx="2359415" cy="670560"/>
          </a:xfrm>
          <a:prstGeom prst="rect">
            <a:avLst/>
          </a:prstGeom>
        </p:spPr>
        <p:txBody>
          <a:bodyPr lIns="0" tIns="0" rIns="0" bIns="0" rtlCol="0" anchor="t">
            <a:spAutoFit/>
          </a:bodyPr>
          <a:lstStyle/>
          <a:p>
            <a:pPr>
              <a:lnSpc>
                <a:spcPts val="5760"/>
              </a:lnSpc>
            </a:pPr>
            <a:r>
              <a:rPr lang="en-US" sz="3600" dirty="0">
                <a:solidFill>
                  <a:srgbClr val="000000">
                    <a:alpha val="56863"/>
                  </a:srgbClr>
                </a:solidFill>
                <a:latin typeface="Raleway Bold"/>
              </a:rPr>
              <a:t>U.S. intake</a:t>
            </a:r>
          </a:p>
        </p:txBody>
      </p:sp>
      <p:sp>
        <p:nvSpPr>
          <p:cNvPr id="16" name="TextBox 16"/>
          <p:cNvSpPr txBox="1"/>
          <p:nvPr/>
        </p:nvSpPr>
        <p:spPr>
          <a:xfrm>
            <a:off x="1668125" y="5452461"/>
            <a:ext cx="6738157" cy="630555"/>
          </a:xfrm>
          <a:prstGeom prst="rect">
            <a:avLst/>
          </a:prstGeom>
        </p:spPr>
        <p:txBody>
          <a:bodyPr lIns="0" tIns="0" rIns="0" bIns="0" rtlCol="0" anchor="t">
            <a:spAutoFit/>
          </a:bodyPr>
          <a:lstStyle/>
          <a:p>
            <a:pPr marL="388618" lvl="1" indent="-194309">
              <a:lnSpc>
                <a:spcPts val="2519"/>
              </a:lnSpc>
              <a:buFont typeface="Arial"/>
              <a:buChar char="•"/>
            </a:pPr>
            <a:r>
              <a:rPr lang="en-US" sz="1799">
                <a:solidFill>
                  <a:srgbClr val="000000"/>
                </a:solidFill>
                <a:latin typeface="Raleway"/>
              </a:rPr>
              <a:t>An estimated 90-95% of pregnant women consume &lt;AI</a:t>
            </a:r>
          </a:p>
          <a:p>
            <a:pPr marL="388618" lvl="1" indent="-194309">
              <a:lnSpc>
                <a:spcPts val="2519"/>
              </a:lnSpc>
              <a:buFont typeface="Arial"/>
              <a:buChar char="•"/>
            </a:pPr>
            <a:r>
              <a:rPr lang="en-US" sz="1799">
                <a:solidFill>
                  <a:srgbClr val="000000"/>
                </a:solidFill>
                <a:latin typeface="Raleway"/>
              </a:rPr>
              <a:t>Intake is lowest among vegetarians (192mg/d)</a:t>
            </a:r>
          </a:p>
        </p:txBody>
      </p:sp>
      <p:sp>
        <p:nvSpPr>
          <p:cNvPr id="17" name="TextBox 17"/>
          <p:cNvSpPr txBox="1"/>
          <p:nvPr/>
        </p:nvSpPr>
        <p:spPr>
          <a:xfrm>
            <a:off x="1668125" y="6856130"/>
            <a:ext cx="3590849" cy="273685"/>
          </a:xfrm>
          <a:prstGeom prst="rect">
            <a:avLst/>
          </a:prstGeom>
        </p:spPr>
        <p:txBody>
          <a:bodyPr lIns="0" tIns="0" rIns="0" bIns="0" rtlCol="0" anchor="t">
            <a:spAutoFit/>
          </a:bodyPr>
          <a:lstStyle/>
          <a:p>
            <a:pPr>
              <a:lnSpc>
                <a:spcPts val="2239"/>
              </a:lnSpc>
            </a:pPr>
            <a:r>
              <a:rPr lang="en-US" sz="1599">
                <a:solidFill>
                  <a:srgbClr val="000000"/>
                </a:solidFill>
                <a:latin typeface="Raleway"/>
              </a:rPr>
              <a:t>Tolerable upper limit</a:t>
            </a:r>
          </a:p>
        </p:txBody>
      </p:sp>
      <p:sp>
        <p:nvSpPr>
          <p:cNvPr id="18" name="TextBox 18"/>
          <p:cNvSpPr txBox="1"/>
          <p:nvPr/>
        </p:nvSpPr>
        <p:spPr>
          <a:xfrm>
            <a:off x="5308112" y="6482400"/>
            <a:ext cx="3537766" cy="614680"/>
          </a:xfrm>
          <a:prstGeom prst="rect">
            <a:avLst/>
          </a:prstGeom>
        </p:spPr>
        <p:txBody>
          <a:bodyPr lIns="0" tIns="0" rIns="0" bIns="0" rtlCol="0" anchor="t">
            <a:spAutoFit/>
          </a:bodyPr>
          <a:lstStyle/>
          <a:p>
            <a:pPr algn="ctr">
              <a:lnSpc>
                <a:spcPts val="4759"/>
              </a:lnSpc>
            </a:pPr>
            <a:r>
              <a:rPr lang="en-US" sz="3999" dirty="0">
                <a:solidFill>
                  <a:srgbClr val="F4A12D"/>
                </a:solidFill>
                <a:latin typeface="Rubik Semi-Bold"/>
              </a:rPr>
              <a:t>3.5g/d</a:t>
            </a:r>
          </a:p>
        </p:txBody>
      </p:sp>
      <p:sp>
        <p:nvSpPr>
          <p:cNvPr id="19" name="TextBox 19"/>
          <p:cNvSpPr txBox="1"/>
          <p:nvPr/>
        </p:nvSpPr>
        <p:spPr>
          <a:xfrm>
            <a:off x="1668125" y="6278914"/>
            <a:ext cx="2359415" cy="670560"/>
          </a:xfrm>
          <a:prstGeom prst="rect">
            <a:avLst/>
          </a:prstGeom>
        </p:spPr>
        <p:txBody>
          <a:bodyPr lIns="0" tIns="0" rIns="0" bIns="0" rtlCol="0" anchor="t">
            <a:spAutoFit/>
          </a:bodyPr>
          <a:lstStyle/>
          <a:p>
            <a:pPr>
              <a:lnSpc>
                <a:spcPts val="5760"/>
              </a:lnSpc>
            </a:pPr>
            <a:r>
              <a:rPr lang="en-US" sz="3600" dirty="0">
                <a:solidFill>
                  <a:srgbClr val="000000">
                    <a:alpha val="56863"/>
                  </a:srgbClr>
                </a:solidFill>
                <a:latin typeface="Raleway Bold"/>
              </a:rPr>
              <a:t>UL</a:t>
            </a:r>
            <a:endParaRPr lang="en-US" sz="3200" dirty="0">
              <a:solidFill>
                <a:srgbClr val="000000">
                  <a:alpha val="56863"/>
                </a:srgbClr>
              </a:solidFill>
              <a:latin typeface="Raleway Bold"/>
            </a:endParaRPr>
          </a:p>
        </p:txBody>
      </p:sp>
      <p:sp>
        <p:nvSpPr>
          <p:cNvPr id="20" name="TextBox 20"/>
          <p:cNvSpPr txBox="1"/>
          <p:nvPr/>
        </p:nvSpPr>
        <p:spPr>
          <a:xfrm>
            <a:off x="1668125" y="3379412"/>
            <a:ext cx="7643826" cy="944880"/>
          </a:xfrm>
          <a:prstGeom prst="rect">
            <a:avLst/>
          </a:prstGeom>
        </p:spPr>
        <p:txBody>
          <a:bodyPr lIns="0" tIns="0" rIns="0" bIns="0" rtlCol="0" anchor="t">
            <a:spAutoFit/>
          </a:bodyPr>
          <a:lstStyle/>
          <a:p>
            <a:pPr marL="388618" lvl="1" indent="-194309">
              <a:lnSpc>
                <a:spcPts val="2519"/>
              </a:lnSpc>
              <a:buFont typeface="Arial"/>
              <a:buChar char="•"/>
            </a:pPr>
            <a:r>
              <a:rPr lang="en-US" sz="1799" dirty="0">
                <a:solidFill>
                  <a:srgbClr val="000000"/>
                </a:solidFill>
                <a:latin typeface="Raleway"/>
              </a:rPr>
              <a:t>Human studies suggest that the AI may not be sufficient to meet increased demands during pregnancy</a:t>
            </a:r>
          </a:p>
          <a:p>
            <a:pPr marL="388618" lvl="1" indent="-194309">
              <a:lnSpc>
                <a:spcPts val="2519"/>
              </a:lnSpc>
              <a:buFont typeface="Arial"/>
              <a:buChar char="•"/>
            </a:pPr>
            <a:r>
              <a:rPr lang="en-US" sz="1799" dirty="0">
                <a:solidFill>
                  <a:srgbClr val="000000"/>
                </a:solidFill>
                <a:latin typeface="Raleway Bold"/>
              </a:rPr>
              <a:t>930mg/d </a:t>
            </a:r>
            <a:r>
              <a:rPr lang="en-US" sz="1799" dirty="0">
                <a:solidFill>
                  <a:srgbClr val="000000"/>
                </a:solidFill>
                <a:latin typeface="Raleway"/>
              </a:rPr>
              <a:t>may be optimum</a:t>
            </a:r>
          </a:p>
        </p:txBody>
      </p:sp>
      <p:sp>
        <p:nvSpPr>
          <p:cNvPr id="21" name="TextBox 21"/>
          <p:cNvSpPr txBox="1"/>
          <p:nvPr/>
        </p:nvSpPr>
        <p:spPr>
          <a:xfrm>
            <a:off x="1668125" y="7215540"/>
            <a:ext cx="6738157" cy="316230"/>
          </a:xfrm>
          <a:prstGeom prst="rect">
            <a:avLst/>
          </a:prstGeom>
        </p:spPr>
        <p:txBody>
          <a:bodyPr lIns="0" tIns="0" rIns="0" bIns="0" rtlCol="0" anchor="t">
            <a:spAutoFit/>
          </a:bodyPr>
          <a:lstStyle/>
          <a:p>
            <a:pPr marL="388618" lvl="1" indent="-194309">
              <a:lnSpc>
                <a:spcPts val="2519"/>
              </a:lnSpc>
              <a:buFont typeface="Arial"/>
              <a:buChar char="•"/>
            </a:pPr>
            <a:r>
              <a:rPr lang="en-US" sz="1799">
                <a:solidFill>
                  <a:srgbClr val="000000"/>
                </a:solidFill>
                <a:latin typeface="Raleway"/>
              </a:rPr>
              <a:t>Hypotension and fishy body odor</a:t>
            </a:r>
          </a:p>
        </p:txBody>
      </p:sp>
      <p:sp>
        <p:nvSpPr>
          <p:cNvPr id="22" name="TextBox 22"/>
          <p:cNvSpPr txBox="1"/>
          <p:nvPr/>
        </p:nvSpPr>
        <p:spPr>
          <a:xfrm>
            <a:off x="1668125" y="8115937"/>
            <a:ext cx="6956113" cy="1253490"/>
          </a:xfrm>
          <a:prstGeom prst="rect">
            <a:avLst/>
          </a:prstGeom>
        </p:spPr>
        <p:txBody>
          <a:bodyPr lIns="0" tIns="0" rIns="0" bIns="0" rtlCol="0" anchor="t">
            <a:spAutoFit/>
          </a:bodyPr>
          <a:lstStyle/>
          <a:p>
            <a:pPr>
              <a:lnSpc>
                <a:spcPts val="3359"/>
              </a:lnSpc>
            </a:pPr>
            <a:r>
              <a:rPr lang="en-US" sz="2400">
                <a:solidFill>
                  <a:srgbClr val="000000"/>
                </a:solidFill>
                <a:latin typeface="Raleway"/>
              </a:rPr>
              <a:t>Intake/supplementation around </a:t>
            </a:r>
            <a:r>
              <a:rPr lang="en-US" sz="2400" u="sng">
                <a:solidFill>
                  <a:srgbClr val="000000"/>
                </a:solidFill>
                <a:latin typeface="Raleway Bold"/>
              </a:rPr>
              <a:t>450-1000mg/d</a:t>
            </a:r>
            <a:r>
              <a:rPr lang="en-US" sz="2400">
                <a:solidFill>
                  <a:srgbClr val="000000"/>
                </a:solidFill>
                <a:latin typeface="Raleway"/>
              </a:rPr>
              <a:t> likely adequate to support fetal development and pregnancy outcomes</a:t>
            </a:r>
          </a:p>
        </p:txBody>
      </p:sp>
      <p:sp>
        <p:nvSpPr>
          <p:cNvPr id="23" name="TextBox 23"/>
          <p:cNvSpPr txBox="1"/>
          <p:nvPr/>
        </p:nvSpPr>
        <p:spPr>
          <a:xfrm>
            <a:off x="618766" y="9937960"/>
            <a:ext cx="17050469" cy="148590"/>
          </a:xfrm>
          <a:prstGeom prst="rect">
            <a:avLst/>
          </a:prstGeom>
        </p:spPr>
        <p:txBody>
          <a:bodyPr lIns="0" tIns="0" rIns="0" bIns="0" rtlCol="0" anchor="t">
            <a:spAutoFit/>
          </a:bodyPr>
          <a:lstStyle/>
          <a:p>
            <a:pPr>
              <a:lnSpc>
                <a:spcPts val="1260"/>
              </a:lnSpc>
            </a:pPr>
            <a:r>
              <a:rPr lang="en-US" sz="900">
                <a:solidFill>
                  <a:srgbClr val="000000"/>
                </a:solidFill>
                <a:latin typeface="Rubik Light"/>
              </a:rPr>
              <a:t>Choline Fact Sheet for Health Professionals. NIH ODS. Updated June 2022. https://ods.od.nih.gov/factsheets/Choline-HealthProfessional/</a:t>
            </a:r>
          </a:p>
        </p:txBody>
      </p:sp>
      <p:sp>
        <p:nvSpPr>
          <p:cNvPr id="24" name="TextBox 9">
            <a:extLst>
              <a:ext uri="{FF2B5EF4-FFF2-40B4-BE49-F238E27FC236}">
                <a16:creationId xmlns:a16="http://schemas.microsoft.com/office/drawing/2014/main" id="{33CAA1F8-1F25-F140-0448-ED0176180FFE}"/>
              </a:ext>
            </a:extLst>
          </p:cNvPr>
          <p:cNvSpPr txBox="1"/>
          <p:nvPr/>
        </p:nvSpPr>
        <p:spPr>
          <a:xfrm>
            <a:off x="15011400" y="9789079"/>
            <a:ext cx="2726425" cy="315727"/>
          </a:xfrm>
          <a:prstGeom prst="rect">
            <a:avLst/>
          </a:prstGeom>
        </p:spPr>
        <p:txBody>
          <a:bodyPr wrap="square" lIns="0" tIns="0" rIns="0" bIns="0" rtlCol="0" anchor="t">
            <a:spAutoFit/>
          </a:bodyPr>
          <a:lstStyle/>
          <a:p>
            <a:pPr algn="r">
              <a:lnSpc>
                <a:spcPts val="2856"/>
              </a:lnSpc>
            </a:pPr>
            <a:r>
              <a:rPr lang="en-US" sz="1200" dirty="0">
                <a:solidFill>
                  <a:srgbClr val="000000">
                    <a:alpha val="85882"/>
                  </a:srgbClr>
                </a:solidFill>
                <a:latin typeface="Raleway"/>
              </a:rPr>
              <a:t>B Smith, ECU Fam Med, 2023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flipH="1">
            <a:off x="15394354" y="-158688"/>
            <a:ext cx="3729892" cy="3885304"/>
          </a:xfrm>
          <a:custGeom>
            <a:avLst/>
            <a:gdLst/>
            <a:ahLst/>
            <a:cxnLst/>
            <a:rect l="l" t="t" r="r" b="b"/>
            <a:pathLst>
              <a:path w="3729892" h="3885304">
                <a:moveTo>
                  <a:pt x="3729892" y="0"/>
                </a:moveTo>
                <a:lnTo>
                  <a:pt x="0" y="0"/>
                </a:lnTo>
                <a:lnTo>
                  <a:pt x="0" y="3885304"/>
                </a:lnTo>
                <a:lnTo>
                  <a:pt x="3729892" y="3885304"/>
                </a:lnTo>
                <a:lnTo>
                  <a:pt x="3729892" y="0"/>
                </a:lnTo>
                <a:close/>
              </a:path>
            </a:pathLst>
          </a:custGeom>
          <a:blipFill>
            <a:blip r:embed="rId3">
              <a:alphaModFix amt="4000"/>
              <a:extLst>
                <a:ext uri="{96DAC541-7B7A-43D3-8B79-37D633B846F1}">
                  <asvg:svgBlip xmlns:asvg="http://schemas.microsoft.com/office/drawing/2016/SVG/main" r:embed="rId4"/>
                </a:ext>
              </a:extLst>
            </a:blip>
            <a:stretch>
              <a:fillRect/>
            </a:stretch>
          </a:blipFill>
        </p:spPr>
        <p:txBody>
          <a:bodyPr/>
          <a:lstStyle/>
          <a:p>
            <a:endParaRPr lang="en-US"/>
          </a:p>
        </p:txBody>
      </p:sp>
      <p:grpSp>
        <p:nvGrpSpPr>
          <p:cNvPr id="3" name="Group 3"/>
          <p:cNvGrpSpPr/>
          <p:nvPr/>
        </p:nvGrpSpPr>
        <p:grpSpPr>
          <a:xfrm>
            <a:off x="-202544" y="2933257"/>
            <a:ext cx="8582511" cy="6662454"/>
            <a:chOff x="0" y="0"/>
            <a:chExt cx="5106443" cy="3964043"/>
          </a:xfrm>
        </p:grpSpPr>
        <p:sp>
          <p:nvSpPr>
            <p:cNvPr id="4" name="Freeform 4"/>
            <p:cNvSpPr/>
            <p:nvPr/>
          </p:nvSpPr>
          <p:spPr>
            <a:xfrm>
              <a:off x="0" y="0"/>
              <a:ext cx="5106444" cy="3964044"/>
            </a:xfrm>
            <a:custGeom>
              <a:avLst/>
              <a:gdLst/>
              <a:ahLst/>
              <a:cxnLst/>
              <a:rect l="l" t="t" r="r" b="b"/>
              <a:pathLst>
                <a:path w="5106444" h="3964044">
                  <a:moveTo>
                    <a:pt x="4981984" y="3964043"/>
                  </a:moveTo>
                  <a:lnTo>
                    <a:pt x="124460" y="3964043"/>
                  </a:lnTo>
                  <a:cubicBezTo>
                    <a:pt x="55880" y="3964043"/>
                    <a:pt x="0" y="3908163"/>
                    <a:pt x="0" y="3839583"/>
                  </a:cubicBezTo>
                  <a:lnTo>
                    <a:pt x="0" y="124460"/>
                  </a:lnTo>
                  <a:cubicBezTo>
                    <a:pt x="0" y="55880"/>
                    <a:pt x="55880" y="0"/>
                    <a:pt x="124460" y="0"/>
                  </a:cubicBezTo>
                  <a:lnTo>
                    <a:pt x="4981984" y="0"/>
                  </a:lnTo>
                  <a:cubicBezTo>
                    <a:pt x="5050563" y="0"/>
                    <a:pt x="5106444" y="55880"/>
                    <a:pt x="5106444" y="124460"/>
                  </a:cubicBezTo>
                  <a:lnTo>
                    <a:pt x="5106444" y="3839583"/>
                  </a:lnTo>
                  <a:cubicBezTo>
                    <a:pt x="5106444" y="3908163"/>
                    <a:pt x="5050563" y="3964044"/>
                    <a:pt x="4981984" y="3964044"/>
                  </a:cubicBezTo>
                  <a:close/>
                </a:path>
              </a:pathLst>
            </a:custGeom>
            <a:solidFill>
              <a:srgbClr val="F0F1EC"/>
            </a:solidFill>
          </p:spPr>
          <p:txBody>
            <a:bodyPr/>
            <a:lstStyle/>
            <a:p>
              <a:endParaRPr lang="en-US"/>
            </a:p>
          </p:txBody>
        </p:sp>
      </p:grpSp>
      <p:sp>
        <p:nvSpPr>
          <p:cNvPr id="5" name="Freeform 5"/>
          <p:cNvSpPr/>
          <p:nvPr/>
        </p:nvSpPr>
        <p:spPr>
          <a:xfrm>
            <a:off x="2611671" y="7354062"/>
            <a:ext cx="2954082" cy="2444589"/>
          </a:xfrm>
          <a:custGeom>
            <a:avLst/>
            <a:gdLst/>
            <a:ahLst/>
            <a:cxnLst/>
            <a:rect l="l" t="t" r="r" b="b"/>
            <a:pathLst>
              <a:path w="2954082" h="2444589">
                <a:moveTo>
                  <a:pt x="0" y="0"/>
                </a:moveTo>
                <a:lnTo>
                  <a:pt x="2954082" y="0"/>
                </a:lnTo>
                <a:lnTo>
                  <a:pt x="2954082" y="2444589"/>
                </a:lnTo>
                <a:lnTo>
                  <a:pt x="0" y="2444589"/>
                </a:lnTo>
                <a:lnTo>
                  <a:pt x="0" y="0"/>
                </a:lnTo>
                <a:close/>
              </a:path>
            </a:pathLst>
          </a:custGeom>
          <a:blipFill>
            <a:blip r:embed="rId5">
              <a:extLst>
                <a:ext uri="{96DAC541-7B7A-43D3-8B79-37D633B846F1}">
                  <asvg:svgBlip xmlns:asvg="http://schemas.microsoft.com/office/drawing/2016/SVG/main" r:embed="rId6"/>
                </a:ext>
              </a:extLst>
            </a:blip>
            <a:stretch>
              <a:fillRect b="-13289"/>
            </a:stretch>
          </a:blipFill>
        </p:spPr>
        <p:txBody>
          <a:bodyPr/>
          <a:lstStyle/>
          <a:p>
            <a:endParaRPr lang="en-US"/>
          </a:p>
        </p:txBody>
      </p:sp>
      <p:graphicFrame>
        <p:nvGraphicFramePr>
          <p:cNvPr id="6" name="Table 6"/>
          <p:cNvGraphicFramePr>
            <a:graphicFrameLocks noGrp="1"/>
          </p:cNvGraphicFramePr>
          <p:nvPr/>
        </p:nvGraphicFramePr>
        <p:xfrm>
          <a:off x="9857503" y="1783964"/>
          <a:ext cx="6679700" cy="7791451"/>
        </p:xfrm>
        <a:graphic>
          <a:graphicData uri="http://schemas.openxmlformats.org/drawingml/2006/table">
            <a:tbl>
              <a:tblPr/>
              <a:tblGrid>
                <a:gridCol w="4888101">
                  <a:extLst>
                    <a:ext uri="{9D8B030D-6E8A-4147-A177-3AD203B41FA5}">
                      <a16:colId xmlns:a16="http://schemas.microsoft.com/office/drawing/2014/main" val="20000"/>
                    </a:ext>
                  </a:extLst>
                </a:gridCol>
                <a:gridCol w="1791599">
                  <a:extLst>
                    <a:ext uri="{9D8B030D-6E8A-4147-A177-3AD203B41FA5}">
                      <a16:colId xmlns:a16="http://schemas.microsoft.com/office/drawing/2014/main" val="20001"/>
                    </a:ext>
                  </a:extLst>
                </a:gridCol>
              </a:tblGrid>
              <a:tr h="572901">
                <a:tc>
                  <a:txBody>
                    <a:bodyPr/>
                    <a:lstStyle/>
                    <a:p>
                      <a:pPr algn="ctr">
                        <a:lnSpc>
                          <a:spcPts val="2755"/>
                        </a:lnSpc>
                        <a:defRPr/>
                      </a:pPr>
                      <a:r>
                        <a:rPr lang="en-US" sz="1967">
                          <a:solidFill>
                            <a:srgbClr val="000000"/>
                          </a:solidFill>
                          <a:latin typeface="Rubik Medium"/>
                        </a:rPr>
                        <a:t>Egg (1 large)</a:t>
                      </a:r>
                      <a:endParaRPr lang="en-US" sz="1100"/>
                    </a:p>
                  </a:txBody>
                  <a:tcPr marL="95250" marR="95250" marT="95250" marB="9525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BD59"/>
                    </a:solidFill>
                  </a:tcPr>
                </a:tc>
                <a:tc>
                  <a:txBody>
                    <a:bodyPr/>
                    <a:lstStyle/>
                    <a:p>
                      <a:pPr algn="ctr">
                        <a:lnSpc>
                          <a:spcPts val="2755"/>
                        </a:lnSpc>
                        <a:defRPr/>
                      </a:pPr>
                      <a:r>
                        <a:rPr lang="en-US" sz="1967">
                          <a:solidFill>
                            <a:srgbClr val="000000"/>
                          </a:solidFill>
                          <a:latin typeface="Rubik Medium"/>
                        </a:rPr>
                        <a:t>150mg</a:t>
                      </a:r>
                      <a:endParaRPr lang="en-US" sz="1100"/>
                    </a:p>
                  </a:txBody>
                  <a:tcPr marL="95250" marR="95250" marT="95250" marB="9525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BD59"/>
                    </a:solidFill>
                  </a:tcPr>
                </a:tc>
                <a:extLst>
                  <a:ext uri="{0D108BD9-81ED-4DB2-BD59-A6C34878D82A}">
                    <a16:rowId xmlns:a16="http://schemas.microsoft.com/office/drawing/2014/main" val="10000"/>
                  </a:ext>
                </a:extLst>
              </a:tr>
              <a:tr h="572901">
                <a:tc>
                  <a:txBody>
                    <a:bodyPr/>
                    <a:lstStyle/>
                    <a:p>
                      <a:pPr algn="ctr">
                        <a:lnSpc>
                          <a:spcPts val="2755"/>
                        </a:lnSpc>
                        <a:defRPr/>
                      </a:pPr>
                      <a:r>
                        <a:rPr lang="en-US" sz="1967">
                          <a:solidFill>
                            <a:srgbClr val="000000"/>
                          </a:solidFill>
                          <a:latin typeface="Rubik Medium"/>
                        </a:rPr>
                        <a:t>Soybeans (1/2 cup)</a:t>
                      </a:r>
                      <a:endParaRPr lang="en-US" sz="1100"/>
                    </a:p>
                  </a:txBody>
                  <a:tcPr marL="95250" marR="95250" marT="95250" marB="9525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DC268"/>
                    </a:solidFill>
                  </a:tcPr>
                </a:tc>
                <a:tc>
                  <a:txBody>
                    <a:bodyPr/>
                    <a:lstStyle/>
                    <a:p>
                      <a:pPr algn="ctr">
                        <a:lnSpc>
                          <a:spcPts val="2755"/>
                        </a:lnSpc>
                        <a:defRPr/>
                      </a:pPr>
                      <a:r>
                        <a:rPr lang="en-US" sz="1967">
                          <a:solidFill>
                            <a:srgbClr val="000000"/>
                          </a:solidFill>
                          <a:latin typeface="Rubik Medium"/>
                        </a:rPr>
                        <a:t>107mg</a:t>
                      </a:r>
                      <a:endParaRPr lang="en-US" sz="1100"/>
                    </a:p>
                  </a:txBody>
                  <a:tcPr marL="95250" marR="95250" marT="95250" marB="9525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DC268"/>
                    </a:solidFill>
                  </a:tcPr>
                </a:tc>
                <a:extLst>
                  <a:ext uri="{0D108BD9-81ED-4DB2-BD59-A6C34878D82A}">
                    <a16:rowId xmlns:a16="http://schemas.microsoft.com/office/drawing/2014/main" val="10001"/>
                  </a:ext>
                </a:extLst>
              </a:tr>
              <a:tr h="1947862">
                <a:tc>
                  <a:txBody>
                    <a:bodyPr/>
                    <a:lstStyle/>
                    <a:p>
                      <a:pPr algn="ctr">
                        <a:lnSpc>
                          <a:spcPts val="2755"/>
                        </a:lnSpc>
                        <a:defRPr/>
                      </a:pPr>
                      <a:r>
                        <a:rPr lang="en-US" sz="1967">
                          <a:solidFill>
                            <a:srgbClr val="000000"/>
                          </a:solidFill>
                          <a:latin typeface="Rubik Medium"/>
                        </a:rPr>
                        <a:t>Pork loin (3oz)</a:t>
                      </a:r>
                      <a:endParaRPr lang="en-US" sz="1100"/>
                    </a:p>
                    <a:p>
                      <a:pPr algn="ctr">
                        <a:lnSpc>
                          <a:spcPts val="2755"/>
                        </a:lnSpc>
                      </a:pPr>
                      <a:r>
                        <a:rPr lang="en-US" sz="1967">
                          <a:solidFill>
                            <a:srgbClr val="000000"/>
                          </a:solidFill>
                          <a:latin typeface="Rubik Medium"/>
                        </a:rPr>
                        <a:t>Canned salmon (3oz)</a:t>
                      </a:r>
                    </a:p>
                    <a:p>
                      <a:pPr algn="ctr">
                        <a:lnSpc>
                          <a:spcPts val="2755"/>
                        </a:lnSpc>
                      </a:pPr>
                      <a:r>
                        <a:rPr lang="en-US" sz="1967">
                          <a:solidFill>
                            <a:srgbClr val="000000"/>
                          </a:solidFill>
                          <a:latin typeface="Rubik Medium"/>
                        </a:rPr>
                        <a:t>Chicken breast (3oz)</a:t>
                      </a:r>
                    </a:p>
                    <a:p>
                      <a:pPr algn="ctr">
                        <a:lnSpc>
                          <a:spcPts val="2755"/>
                        </a:lnSpc>
                      </a:pPr>
                      <a:r>
                        <a:rPr lang="en-US" sz="1967">
                          <a:solidFill>
                            <a:srgbClr val="000000"/>
                          </a:solidFill>
                          <a:latin typeface="Rubik Medium"/>
                        </a:rPr>
                        <a:t>93% lean ground beef (3oz)</a:t>
                      </a:r>
                    </a:p>
                    <a:p>
                      <a:pPr algn="ctr">
                        <a:lnSpc>
                          <a:spcPts val="2755"/>
                        </a:lnSpc>
                      </a:pPr>
                      <a:r>
                        <a:rPr lang="en-US" sz="1967">
                          <a:solidFill>
                            <a:srgbClr val="000000"/>
                          </a:solidFill>
                          <a:latin typeface="Rubik Medium"/>
                        </a:rPr>
                        <a:t>Cod (3oz)</a:t>
                      </a:r>
                    </a:p>
                  </a:txBody>
                  <a:tcPr marL="95250" marR="95250" marT="95250" marB="9525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CA7A"/>
                    </a:solidFill>
                  </a:tcPr>
                </a:tc>
                <a:tc>
                  <a:txBody>
                    <a:bodyPr/>
                    <a:lstStyle/>
                    <a:p>
                      <a:pPr algn="ctr">
                        <a:lnSpc>
                          <a:spcPts val="2755"/>
                        </a:lnSpc>
                        <a:defRPr/>
                      </a:pPr>
                      <a:r>
                        <a:rPr lang="en-US" sz="1967">
                          <a:solidFill>
                            <a:srgbClr val="000000"/>
                          </a:solidFill>
                          <a:latin typeface="Rubik Medium"/>
                        </a:rPr>
                        <a:t>78mg</a:t>
                      </a:r>
                      <a:endParaRPr lang="en-US" sz="1100"/>
                    </a:p>
                    <a:p>
                      <a:pPr algn="ctr">
                        <a:lnSpc>
                          <a:spcPts val="2755"/>
                        </a:lnSpc>
                      </a:pPr>
                      <a:r>
                        <a:rPr lang="en-US" sz="1967">
                          <a:solidFill>
                            <a:srgbClr val="000000"/>
                          </a:solidFill>
                          <a:latin typeface="Rubik Medium"/>
                        </a:rPr>
                        <a:t>75mg</a:t>
                      </a:r>
                    </a:p>
                    <a:p>
                      <a:pPr algn="ctr">
                        <a:lnSpc>
                          <a:spcPts val="2755"/>
                        </a:lnSpc>
                      </a:pPr>
                      <a:r>
                        <a:rPr lang="en-US" sz="1967">
                          <a:solidFill>
                            <a:srgbClr val="000000"/>
                          </a:solidFill>
                          <a:latin typeface="Rubik Medium"/>
                        </a:rPr>
                        <a:t>72mg</a:t>
                      </a:r>
                    </a:p>
                    <a:p>
                      <a:pPr algn="ctr">
                        <a:lnSpc>
                          <a:spcPts val="2755"/>
                        </a:lnSpc>
                      </a:pPr>
                      <a:r>
                        <a:rPr lang="en-US" sz="1967">
                          <a:solidFill>
                            <a:srgbClr val="000000"/>
                          </a:solidFill>
                          <a:latin typeface="Rubik Medium"/>
                        </a:rPr>
                        <a:t>72mg</a:t>
                      </a:r>
                    </a:p>
                    <a:p>
                      <a:pPr algn="ctr">
                        <a:lnSpc>
                          <a:spcPts val="2755"/>
                        </a:lnSpc>
                      </a:pPr>
                      <a:r>
                        <a:rPr lang="en-US" sz="1967">
                          <a:solidFill>
                            <a:srgbClr val="000000"/>
                          </a:solidFill>
                          <a:latin typeface="Rubik Medium"/>
                        </a:rPr>
                        <a:t>71mg</a:t>
                      </a:r>
                    </a:p>
                  </a:txBody>
                  <a:tcPr marL="95250" marR="95250" marT="95250" marB="9525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CA7A"/>
                    </a:solidFill>
                  </a:tcPr>
                </a:tc>
                <a:extLst>
                  <a:ext uri="{0D108BD9-81ED-4DB2-BD59-A6C34878D82A}">
                    <a16:rowId xmlns:a16="http://schemas.microsoft.com/office/drawing/2014/main" val="10002"/>
                  </a:ext>
                </a:extLst>
              </a:tr>
              <a:tr h="572901">
                <a:tc>
                  <a:txBody>
                    <a:bodyPr/>
                    <a:lstStyle/>
                    <a:p>
                      <a:pPr algn="ctr">
                        <a:lnSpc>
                          <a:spcPts val="2755"/>
                        </a:lnSpc>
                        <a:defRPr/>
                      </a:pPr>
                      <a:r>
                        <a:rPr lang="en-US" sz="1967">
                          <a:solidFill>
                            <a:srgbClr val="000000"/>
                          </a:solidFill>
                          <a:latin typeface="Rubik Medium"/>
                        </a:rPr>
                        <a:t>Red potato (1 large)</a:t>
                      </a:r>
                      <a:endParaRPr lang="en-US" sz="1100"/>
                    </a:p>
                  </a:txBody>
                  <a:tcPr marL="95250" marR="95250" marT="95250" marB="9525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CF86"/>
                    </a:solidFill>
                  </a:tcPr>
                </a:tc>
                <a:tc>
                  <a:txBody>
                    <a:bodyPr/>
                    <a:lstStyle/>
                    <a:p>
                      <a:pPr algn="ctr">
                        <a:lnSpc>
                          <a:spcPts val="2755"/>
                        </a:lnSpc>
                        <a:defRPr/>
                      </a:pPr>
                      <a:r>
                        <a:rPr lang="en-US" sz="1967">
                          <a:solidFill>
                            <a:srgbClr val="000000"/>
                          </a:solidFill>
                          <a:latin typeface="Rubik Medium"/>
                        </a:rPr>
                        <a:t>57mg</a:t>
                      </a:r>
                      <a:endParaRPr lang="en-US" sz="1100"/>
                    </a:p>
                  </a:txBody>
                  <a:tcPr marL="95250" marR="95250" marT="95250" marB="9525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CF86"/>
                    </a:solidFill>
                  </a:tcPr>
                </a:tc>
                <a:extLst>
                  <a:ext uri="{0D108BD9-81ED-4DB2-BD59-A6C34878D82A}">
                    <a16:rowId xmlns:a16="http://schemas.microsoft.com/office/drawing/2014/main" val="10003"/>
                  </a:ext>
                </a:extLst>
              </a:tr>
              <a:tr h="572901">
                <a:tc>
                  <a:txBody>
                    <a:bodyPr/>
                    <a:lstStyle/>
                    <a:p>
                      <a:pPr algn="ctr">
                        <a:lnSpc>
                          <a:spcPts val="2755"/>
                        </a:lnSpc>
                        <a:defRPr/>
                      </a:pPr>
                      <a:r>
                        <a:rPr lang="en-US" sz="1967">
                          <a:solidFill>
                            <a:srgbClr val="000000"/>
                          </a:solidFill>
                          <a:latin typeface="Rubik Medium"/>
                        </a:rPr>
                        <a:t>Kidney beans (1/2 cup)</a:t>
                      </a:r>
                      <a:endParaRPr lang="en-US" sz="1100"/>
                    </a:p>
                  </a:txBody>
                  <a:tcPr marL="95250" marR="95250" marT="95250" marB="9525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D28D"/>
                    </a:solidFill>
                  </a:tcPr>
                </a:tc>
                <a:tc>
                  <a:txBody>
                    <a:bodyPr/>
                    <a:lstStyle/>
                    <a:p>
                      <a:pPr algn="ctr">
                        <a:lnSpc>
                          <a:spcPts val="2755"/>
                        </a:lnSpc>
                        <a:defRPr/>
                      </a:pPr>
                      <a:r>
                        <a:rPr lang="en-US" sz="1967">
                          <a:solidFill>
                            <a:srgbClr val="000000"/>
                          </a:solidFill>
                          <a:latin typeface="Rubik Medium"/>
                        </a:rPr>
                        <a:t>45mg</a:t>
                      </a:r>
                      <a:endParaRPr lang="en-US" sz="1100"/>
                    </a:p>
                  </a:txBody>
                  <a:tcPr marL="95250" marR="95250" marT="95250" marB="9525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D28D"/>
                    </a:solidFill>
                  </a:tcPr>
                </a:tc>
                <a:extLst>
                  <a:ext uri="{0D108BD9-81ED-4DB2-BD59-A6C34878D82A}">
                    <a16:rowId xmlns:a16="http://schemas.microsoft.com/office/drawing/2014/main" val="10004"/>
                  </a:ext>
                </a:extLst>
              </a:tr>
              <a:tr h="572901">
                <a:tc>
                  <a:txBody>
                    <a:bodyPr/>
                    <a:lstStyle/>
                    <a:p>
                      <a:pPr algn="ctr">
                        <a:lnSpc>
                          <a:spcPts val="2755"/>
                        </a:lnSpc>
                        <a:defRPr/>
                      </a:pPr>
                      <a:r>
                        <a:rPr lang="en-US" sz="1967">
                          <a:solidFill>
                            <a:srgbClr val="000000"/>
                          </a:solidFill>
                          <a:latin typeface="Rubik Medium"/>
                        </a:rPr>
                        <a:t>Quinoa (1 cup)</a:t>
                      </a:r>
                      <a:endParaRPr lang="en-US" sz="1100"/>
                    </a:p>
                  </a:txBody>
                  <a:tcPr marL="95250" marR="95250" marT="95250" marB="9525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D493"/>
                    </a:solidFill>
                  </a:tcPr>
                </a:tc>
                <a:tc>
                  <a:txBody>
                    <a:bodyPr/>
                    <a:lstStyle/>
                    <a:p>
                      <a:pPr algn="ctr">
                        <a:lnSpc>
                          <a:spcPts val="2755"/>
                        </a:lnSpc>
                        <a:defRPr/>
                      </a:pPr>
                      <a:r>
                        <a:rPr lang="en-US" sz="1967">
                          <a:solidFill>
                            <a:srgbClr val="000000"/>
                          </a:solidFill>
                          <a:latin typeface="Rubik Medium"/>
                        </a:rPr>
                        <a:t>43mg</a:t>
                      </a:r>
                      <a:endParaRPr lang="en-US" sz="1100"/>
                    </a:p>
                  </a:txBody>
                  <a:tcPr marL="95250" marR="95250" marT="95250" marB="9525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D493"/>
                    </a:solidFill>
                  </a:tcPr>
                </a:tc>
                <a:extLst>
                  <a:ext uri="{0D108BD9-81ED-4DB2-BD59-A6C34878D82A}">
                    <a16:rowId xmlns:a16="http://schemas.microsoft.com/office/drawing/2014/main" val="10005"/>
                  </a:ext>
                </a:extLst>
              </a:tr>
              <a:tr h="916641">
                <a:tc>
                  <a:txBody>
                    <a:bodyPr/>
                    <a:lstStyle/>
                    <a:p>
                      <a:pPr algn="ctr">
                        <a:lnSpc>
                          <a:spcPts val="2755"/>
                        </a:lnSpc>
                        <a:defRPr/>
                      </a:pPr>
                      <a:r>
                        <a:rPr lang="en-US" sz="1967">
                          <a:solidFill>
                            <a:srgbClr val="000000"/>
                          </a:solidFill>
                          <a:latin typeface="Rubik Medium"/>
                        </a:rPr>
                        <a:t>1% milk (1 cup)</a:t>
                      </a:r>
                      <a:endParaRPr lang="en-US" sz="1100"/>
                    </a:p>
                    <a:p>
                      <a:pPr algn="ctr">
                        <a:lnSpc>
                          <a:spcPts val="2755"/>
                        </a:lnSpc>
                      </a:pPr>
                      <a:r>
                        <a:rPr lang="en-US" sz="1967">
                          <a:solidFill>
                            <a:srgbClr val="000000"/>
                          </a:solidFill>
                          <a:latin typeface="Rubik Medium"/>
                        </a:rPr>
                        <a:t>Nonfat yogurt (1 cup)</a:t>
                      </a:r>
                    </a:p>
                  </a:txBody>
                  <a:tcPr marL="95250" marR="95250" marT="95250" marB="9525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DAA2"/>
                    </a:solidFill>
                  </a:tcPr>
                </a:tc>
                <a:tc>
                  <a:txBody>
                    <a:bodyPr/>
                    <a:lstStyle/>
                    <a:p>
                      <a:pPr algn="ctr">
                        <a:lnSpc>
                          <a:spcPts val="2755"/>
                        </a:lnSpc>
                        <a:defRPr/>
                      </a:pPr>
                      <a:r>
                        <a:rPr lang="en-US" sz="1967">
                          <a:solidFill>
                            <a:srgbClr val="000000"/>
                          </a:solidFill>
                          <a:latin typeface="Rubik Medium"/>
                        </a:rPr>
                        <a:t>43mg</a:t>
                      </a:r>
                      <a:endParaRPr lang="en-US" sz="1100"/>
                    </a:p>
                    <a:p>
                      <a:pPr algn="ctr">
                        <a:lnSpc>
                          <a:spcPts val="2755"/>
                        </a:lnSpc>
                      </a:pPr>
                      <a:r>
                        <a:rPr lang="en-US" sz="1967">
                          <a:solidFill>
                            <a:srgbClr val="000000"/>
                          </a:solidFill>
                          <a:latin typeface="Rubik Medium"/>
                        </a:rPr>
                        <a:t>38mg</a:t>
                      </a:r>
                    </a:p>
                  </a:txBody>
                  <a:tcPr marL="95250" marR="95250" marT="95250" marB="9525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DAA2"/>
                    </a:solidFill>
                  </a:tcPr>
                </a:tc>
                <a:extLst>
                  <a:ext uri="{0D108BD9-81ED-4DB2-BD59-A6C34878D82A}">
                    <a16:rowId xmlns:a16="http://schemas.microsoft.com/office/drawing/2014/main" val="10006"/>
                  </a:ext>
                </a:extLst>
              </a:tr>
              <a:tr h="916641">
                <a:tc>
                  <a:txBody>
                    <a:bodyPr/>
                    <a:lstStyle/>
                    <a:p>
                      <a:pPr algn="ctr">
                        <a:lnSpc>
                          <a:spcPts val="2755"/>
                        </a:lnSpc>
                        <a:defRPr/>
                      </a:pPr>
                      <a:r>
                        <a:rPr lang="en-US" sz="1967">
                          <a:solidFill>
                            <a:srgbClr val="000000"/>
                          </a:solidFill>
                          <a:latin typeface="Rubik Medium"/>
                        </a:rPr>
                        <a:t>Broccoli, brussel sprouts, mushrooms, cauliflower, asparagus (1/2 cup)</a:t>
                      </a:r>
                      <a:endParaRPr lang="en-US" sz="1100"/>
                    </a:p>
                  </a:txBody>
                  <a:tcPr marL="95250" marR="95250" marT="95250" marB="9525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DEAB"/>
                    </a:solidFill>
                  </a:tcPr>
                </a:tc>
                <a:tc>
                  <a:txBody>
                    <a:bodyPr/>
                    <a:lstStyle/>
                    <a:p>
                      <a:pPr algn="ctr">
                        <a:lnSpc>
                          <a:spcPts val="2755"/>
                        </a:lnSpc>
                        <a:defRPr/>
                      </a:pPr>
                      <a:r>
                        <a:rPr lang="en-US" sz="1967">
                          <a:solidFill>
                            <a:srgbClr val="000000"/>
                          </a:solidFill>
                          <a:latin typeface="Rubik Medium"/>
                        </a:rPr>
                        <a:t> about 30mg</a:t>
                      </a:r>
                      <a:endParaRPr lang="en-US" sz="1100"/>
                    </a:p>
                  </a:txBody>
                  <a:tcPr marL="95250" marR="95250" marT="95250" marB="9525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DEAB"/>
                    </a:solidFill>
                  </a:tcPr>
                </a:tc>
                <a:extLst>
                  <a:ext uri="{0D108BD9-81ED-4DB2-BD59-A6C34878D82A}">
                    <a16:rowId xmlns:a16="http://schemas.microsoft.com/office/drawing/2014/main" val="10007"/>
                  </a:ext>
                </a:extLst>
              </a:tr>
              <a:tr h="572901">
                <a:tc>
                  <a:txBody>
                    <a:bodyPr/>
                    <a:lstStyle/>
                    <a:p>
                      <a:pPr algn="ctr">
                        <a:lnSpc>
                          <a:spcPts val="2755"/>
                        </a:lnSpc>
                        <a:defRPr/>
                      </a:pPr>
                      <a:r>
                        <a:rPr lang="en-US" sz="1967">
                          <a:solidFill>
                            <a:srgbClr val="000000"/>
                          </a:solidFill>
                          <a:latin typeface="Rubik Medium"/>
                        </a:rPr>
                        <a:t>Tuna, canned (3oz)</a:t>
                      </a:r>
                      <a:endParaRPr lang="en-US" sz="1100"/>
                    </a:p>
                  </a:txBody>
                  <a:tcPr marL="95250" marR="95250" marT="95250" marB="9525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DE1B7"/>
                    </a:solidFill>
                  </a:tcPr>
                </a:tc>
                <a:tc>
                  <a:txBody>
                    <a:bodyPr/>
                    <a:lstStyle/>
                    <a:p>
                      <a:pPr algn="ctr">
                        <a:lnSpc>
                          <a:spcPts val="2755"/>
                        </a:lnSpc>
                        <a:defRPr/>
                      </a:pPr>
                      <a:r>
                        <a:rPr lang="en-US" sz="1967">
                          <a:solidFill>
                            <a:srgbClr val="000000"/>
                          </a:solidFill>
                          <a:latin typeface="Rubik Medium"/>
                        </a:rPr>
                        <a:t>25mg</a:t>
                      </a:r>
                      <a:endParaRPr lang="en-US" sz="1100"/>
                    </a:p>
                  </a:txBody>
                  <a:tcPr marL="95250" marR="95250" marT="95250" marB="9525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DE1B7"/>
                    </a:solidFill>
                  </a:tcPr>
                </a:tc>
                <a:extLst>
                  <a:ext uri="{0D108BD9-81ED-4DB2-BD59-A6C34878D82A}">
                    <a16:rowId xmlns:a16="http://schemas.microsoft.com/office/drawing/2014/main" val="10008"/>
                  </a:ext>
                </a:extLst>
              </a:tr>
              <a:tr h="572901">
                <a:tc>
                  <a:txBody>
                    <a:bodyPr/>
                    <a:lstStyle/>
                    <a:p>
                      <a:pPr algn="ctr">
                        <a:lnSpc>
                          <a:spcPts val="2755"/>
                        </a:lnSpc>
                        <a:defRPr/>
                      </a:pPr>
                      <a:r>
                        <a:rPr lang="en-US" sz="1967">
                          <a:solidFill>
                            <a:srgbClr val="000000"/>
                          </a:solidFill>
                          <a:latin typeface="Rubik Medium"/>
                        </a:rPr>
                        <a:t>Peanuts (1/4 cup)</a:t>
                      </a:r>
                      <a:endParaRPr lang="en-US" sz="1100"/>
                    </a:p>
                  </a:txBody>
                  <a:tcPr marL="95250" marR="95250" marT="95250" marB="9525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EED4"/>
                    </a:solidFill>
                  </a:tcPr>
                </a:tc>
                <a:tc>
                  <a:txBody>
                    <a:bodyPr/>
                    <a:lstStyle/>
                    <a:p>
                      <a:pPr algn="ctr">
                        <a:lnSpc>
                          <a:spcPts val="2755"/>
                        </a:lnSpc>
                        <a:defRPr/>
                      </a:pPr>
                      <a:r>
                        <a:rPr lang="en-US" sz="1967">
                          <a:solidFill>
                            <a:srgbClr val="000000"/>
                          </a:solidFill>
                          <a:latin typeface="Rubik Medium"/>
                        </a:rPr>
                        <a:t>24mg</a:t>
                      </a:r>
                      <a:endParaRPr lang="en-US" sz="1100"/>
                    </a:p>
                  </a:txBody>
                  <a:tcPr marL="95250" marR="95250" marT="95250" marB="9525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EED4"/>
                    </a:solidFill>
                  </a:tcPr>
                </a:tc>
                <a:extLst>
                  <a:ext uri="{0D108BD9-81ED-4DB2-BD59-A6C34878D82A}">
                    <a16:rowId xmlns:a16="http://schemas.microsoft.com/office/drawing/2014/main" val="10009"/>
                  </a:ext>
                </a:extLst>
              </a:tr>
            </a:tbl>
          </a:graphicData>
        </a:graphic>
      </p:graphicFrame>
      <p:sp>
        <p:nvSpPr>
          <p:cNvPr id="7" name="Freeform 7"/>
          <p:cNvSpPr/>
          <p:nvPr/>
        </p:nvSpPr>
        <p:spPr>
          <a:xfrm>
            <a:off x="1640319" y="5467178"/>
            <a:ext cx="304800" cy="304800"/>
          </a:xfrm>
          <a:custGeom>
            <a:avLst/>
            <a:gdLst/>
            <a:ahLst/>
            <a:cxnLst/>
            <a:rect l="l" t="t" r="r" b="b"/>
            <a:pathLst>
              <a:path w="304800" h="304800">
                <a:moveTo>
                  <a:pt x="0" y="0"/>
                </a:moveTo>
                <a:lnTo>
                  <a:pt x="304800" y="0"/>
                </a:lnTo>
                <a:lnTo>
                  <a:pt x="304800" y="304800"/>
                </a:lnTo>
                <a:lnTo>
                  <a:pt x="0" y="304800"/>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US"/>
          </a:p>
        </p:txBody>
      </p:sp>
      <p:sp>
        <p:nvSpPr>
          <p:cNvPr id="8" name="Freeform 8"/>
          <p:cNvSpPr/>
          <p:nvPr/>
        </p:nvSpPr>
        <p:spPr>
          <a:xfrm rot="646489">
            <a:off x="6321879" y="7628442"/>
            <a:ext cx="3117617" cy="1932922"/>
          </a:xfrm>
          <a:custGeom>
            <a:avLst/>
            <a:gdLst/>
            <a:ahLst/>
            <a:cxnLst/>
            <a:rect l="l" t="t" r="r" b="b"/>
            <a:pathLst>
              <a:path w="3117617" h="1932922">
                <a:moveTo>
                  <a:pt x="0" y="0"/>
                </a:moveTo>
                <a:lnTo>
                  <a:pt x="3117617" y="0"/>
                </a:lnTo>
                <a:lnTo>
                  <a:pt x="3117617" y="1932922"/>
                </a:lnTo>
                <a:lnTo>
                  <a:pt x="0" y="1932922"/>
                </a:lnTo>
                <a:lnTo>
                  <a:pt x="0" y="0"/>
                </a:lnTo>
                <a:close/>
              </a:path>
            </a:pathLst>
          </a:custGeom>
          <a:blipFill>
            <a:blip r:embed="rId9"/>
            <a:stretch>
              <a:fillRect/>
            </a:stretch>
          </a:blipFill>
        </p:spPr>
        <p:txBody>
          <a:bodyPr/>
          <a:lstStyle/>
          <a:p>
            <a:endParaRPr lang="en-US"/>
          </a:p>
        </p:txBody>
      </p:sp>
      <p:sp>
        <p:nvSpPr>
          <p:cNvPr id="9" name="TextBox 9"/>
          <p:cNvSpPr txBox="1"/>
          <p:nvPr/>
        </p:nvSpPr>
        <p:spPr>
          <a:xfrm>
            <a:off x="1640319" y="1774439"/>
            <a:ext cx="6620607" cy="816408"/>
          </a:xfrm>
          <a:prstGeom prst="rect">
            <a:avLst/>
          </a:prstGeom>
        </p:spPr>
        <p:txBody>
          <a:bodyPr lIns="0" tIns="0" rIns="0" bIns="0" rtlCol="0" anchor="t">
            <a:spAutoFit/>
          </a:bodyPr>
          <a:lstStyle/>
          <a:p>
            <a:pPr>
              <a:lnSpc>
                <a:spcPts val="6356"/>
              </a:lnSpc>
            </a:pPr>
            <a:r>
              <a:rPr lang="en-US" sz="5341">
                <a:solidFill>
                  <a:srgbClr val="000000"/>
                </a:solidFill>
                <a:latin typeface="Rubik Semi-Bold"/>
              </a:rPr>
              <a:t>Choline </a:t>
            </a:r>
            <a:r>
              <a:rPr lang="en-US" sz="5341">
                <a:solidFill>
                  <a:srgbClr val="000000"/>
                </a:solidFill>
                <a:latin typeface="Rubik"/>
              </a:rPr>
              <a:t>in the Diet</a:t>
            </a:r>
          </a:p>
        </p:txBody>
      </p:sp>
      <p:sp>
        <p:nvSpPr>
          <p:cNvPr id="10" name="TextBox 10"/>
          <p:cNvSpPr txBox="1"/>
          <p:nvPr/>
        </p:nvSpPr>
        <p:spPr>
          <a:xfrm>
            <a:off x="1529107" y="3390310"/>
            <a:ext cx="6101377" cy="512445"/>
          </a:xfrm>
          <a:prstGeom prst="rect">
            <a:avLst/>
          </a:prstGeom>
        </p:spPr>
        <p:txBody>
          <a:bodyPr lIns="0" tIns="0" rIns="0" bIns="0" rtlCol="0" anchor="t">
            <a:spAutoFit/>
          </a:bodyPr>
          <a:lstStyle/>
          <a:p>
            <a:pPr marL="518160" lvl="1" indent="-259080">
              <a:lnSpc>
                <a:spcPts val="4320"/>
              </a:lnSpc>
              <a:buFont typeface="Arial"/>
              <a:buChar char="•"/>
            </a:pPr>
            <a:r>
              <a:rPr lang="en-US" sz="2400">
                <a:solidFill>
                  <a:srgbClr val="000000"/>
                </a:solidFill>
                <a:latin typeface="Raleway"/>
              </a:rPr>
              <a:t>Widely distributed</a:t>
            </a:r>
          </a:p>
        </p:txBody>
      </p:sp>
      <p:sp>
        <p:nvSpPr>
          <p:cNvPr id="11" name="TextBox 11"/>
          <p:cNvSpPr txBox="1"/>
          <p:nvPr/>
        </p:nvSpPr>
        <p:spPr>
          <a:xfrm>
            <a:off x="9857503" y="1132801"/>
            <a:ext cx="6800001" cy="523875"/>
          </a:xfrm>
          <a:prstGeom prst="rect">
            <a:avLst/>
          </a:prstGeom>
        </p:spPr>
        <p:txBody>
          <a:bodyPr lIns="0" tIns="0" rIns="0" bIns="0" rtlCol="0" anchor="t">
            <a:spAutoFit/>
          </a:bodyPr>
          <a:lstStyle/>
          <a:p>
            <a:pPr algn="ctr">
              <a:lnSpc>
                <a:spcPts val="4200"/>
              </a:lnSpc>
            </a:pPr>
            <a:r>
              <a:rPr lang="en-US" sz="3000">
                <a:solidFill>
                  <a:srgbClr val="000000"/>
                </a:solidFill>
                <a:latin typeface="Rubik Semi-Bold"/>
              </a:rPr>
              <a:t>FOOD SOURCES</a:t>
            </a:r>
          </a:p>
        </p:txBody>
      </p:sp>
      <p:sp>
        <p:nvSpPr>
          <p:cNvPr id="12" name="TextBox 12"/>
          <p:cNvSpPr txBox="1"/>
          <p:nvPr/>
        </p:nvSpPr>
        <p:spPr>
          <a:xfrm>
            <a:off x="1529107" y="4190066"/>
            <a:ext cx="6101377" cy="905637"/>
          </a:xfrm>
          <a:prstGeom prst="rect">
            <a:avLst/>
          </a:prstGeom>
        </p:spPr>
        <p:txBody>
          <a:bodyPr lIns="0" tIns="0" rIns="0" bIns="0" rtlCol="0" anchor="t">
            <a:spAutoFit/>
          </a:bodyPr>
          <a:lstStyle/>
          <a:p>
            <a:pPr marL="518160" lvl="1" indent="-259080">
              <a:lnSpc>
                <a:spcPts val="3624"/>
              </a:lnSpc>
              <a:buFont typeface="Arial"/>
              <a:buChar char="•"/>
            </a:pPr>
            <a:r>
              <a:rPr lang="en-US" sz="2400">
                <a:solidFill>
                  <a:srgbClr val="000000"/>
                </a:solidFill>
                <a:latin typeface="Raleway"/>
              </a:rPr>
              <a:t>Primarily found in animal sources and to a lesser degree in plant foods</a:t>
            </a:r>
          </a:p>
        </p:txBody>
      </p:sp>
      <p:sp>
        <p:nvSpPr>
          <p:cNvPr id="13" name="TextBox 13"/>
          <p:cNvSpPr txBox="1"/>
          <p:nvPr/>
        </p:nvSpPr>
        <p:spPr>
          <a:xfrm>
            <a:off x="2030780" y="5381453"/>
            <a:ext cx="5849908" cy="1362837"/>
          </a:xfrm>
          <a:prstGeom prst="rect">
            <a:avLst/>
          </a:prstGeom>
        </p:spPr>
        <p:txBody>
          <a:bodyPr lIns="0" tIns="0" rIns="0" bIns="0" rtlCol="0" anchor="t">
            <a:spAutoFit/>
          </a:bodyPr>
          <a:lstStyle/>
          <a:p>
            <a:pPr>
              <a:lnSpc>
                <a:spcPts val="3624"/>
              </a:lnSpc>
            </a:pPr>
            <a:r>
              <a:rPr lang="en-US" sz="2400">
                <a:solidFill>
                  <a:srgbClr val="000000"/>
                </a:solidFill>
                <a:latin typeface="Raleway"/>
              </a:rPr>
              <a:t>Incorporating </a:t>
            </a:r>
            <a:r>
              <a:rPr lang="en-US" sz="2400">
                <a:solidFill>
                  <a:srgbClr val="000000"/>
                </a:solidFill>
                <a:latin typeface="Raleway Bold"/>
              </a:rPr>
              <a:t>1-2 eggs per day</a:t>
            </a:r>
            <a:r>
              <a:rPr lang="en-US" sz="2400">
                <a:solidFill>
                  <a:srgbClr val="000000"/>
                </a:solidFill>
                <a:latin typeface="Raleway"/>
              </a:rPr>
              <a:t> may help bring a healthy US-style diet closer to the DRI for Choline</a:t>
            </a:r>
          </a:p>
        </p:txBody>
      </p:sp>
      <p:sp>
        <p:nvSpPr>
          <p:cNvPr id="14" name="TextBox 14"/>
          <p:cNvSpPr txBox="1"/>
          <p:nvPr/>
        </p:nvSpPr>
        <p:spPr>
          <a:xfrm>
            <a:off x="618766" y="9816693"/>
            <a:ext cx="17050469" cy="148590"/>
          </a:xfrm>
          <a:prstGeom prst="rect">
            <a:avLst/>
          </a:prstGeom>
        </p:spPr>
        <p:txBody>
          <a:bodyPr lIns="0" tIns="0" rIns="0" bIns="0" rtlCol="0" anchor="t">
            <a:spAutoFit/>
          </a:bodyPr>
          <a:lstStyle/>
          <a:p>
            <a:pPr>
              <a:lnSpc>
                <a:spcPts val="1260"/>
              </a:lnSpc>
            </a:pPr>
            <a:r>
              <a:rPr lang="en-US" sz="900">
                <a:solidFill>
                  <a:srgbClr val="000000"/>
                </a:solidFill>
                <a:latin typeface="Rubik Light"/>
              </a:rPr>
              <a:t>Choline Fact Sheet for Health Professionals. NIH ODS. Updated June 2022. https://ods.od.nih.gov/factsheets/Choline-HealthProfessional/</a:t>
            </a:r>
          </a:p>
        </p:txBody>
      </p:sp>
      <p:sp>
        <p:nvSpPr>
          <p:cNvPr id="15" name="TextBox 15"/>
          <p:cNvSpPr txBox="1"/>
          <p:nvPr/>
        </p:nvSpPr>
        <p:spPr>
          <a:xfrm>
            <a:off x="618766" y="10017144"/>
            <a:ext cx="17050469" cy="148590"/>
          </a:xfrm>
          <a:prstGeom prst="rect">
            <a:avLst/>
          </a:prstGeom>
        </p:spPr>
        <p:txBody>
          <a:bodyPr lIns="0" tIns="0" rIns="0" bIns="0" rtlCol="0" anchor="t">
            <a:spAutoFit/>
          </a:bodyPr>
          <a:lstStyle/>
          <a:p>
            <a:pPr>
              <a:lnSpc>
                <a:spcPts val="1260"/>
              </a:lnSpc>
            </a:pPr>
            <a:r>
              <a:rPr lang="en-US" sz="900">
                <a:solidFill>
                  <a:srgbClr val="000000"/>
                </a:solidFill>
                <a:latin typeface="Rubik Light"/>
              </a:rPr>
              <a:t>Abridged List Ordered by Nutrient Content in Household Measure, Source: USDA National Nutrient Database for Standard Reference Legacy, Choline, total (mg). USDA ARS. Updated 2018. https://www.nal.usda.gov/sites/www.nal.usda.gov/files/choline.pdf</a:t>
            </a:r>
          </a:p>
        </p:txBody>
      </p:sp>
      <p:sp>
        <p:nvSpPr>
          <p:cNvPr id="16" name="TextBox 9">
            <a:extLst>
              <a:ext uri="{FF2B5EF4-FFF2-40B4-BE49-F238E27FC236}">
                <a16:creationId xmlns:a16="http://schemas.microsoft.com/office/drawing/2014/main" id="{20B369BB-072E-A0D9-9F75-2EF58935AB84}"/>
              </a:ext>
            </a:extLst>
          </p:cNvPr>
          <p:cNvSpPr txBox="1"/>
          <p:nvPr/>
        </p:nvSpPr>
        <p:spPr>
          <a:xfrm>
            <a:off x="15011400" y="9789079"/>
            <a:ext cx="2726425" cy="315727"/>
          </a:xfrm>
          <a:prstGeom prst="rect">
            <a:avLst/>
          </a:prstGeom>
        </p:spPr>
        <p:txBody>
          <a:bodyPr wrap="square" lIns="0" tIns="0" rIns="0" bIns="0" rtlCol="0" anchor="t">
            <a:spAutoFit/>
          </a:bodyPr>
          <a:lstStyle/>
          <a:p>
            <a:pPr algn="r">
              <a:lnSpc>
                <a:spcPts val="2856"/>
              </a:lnSpc>
            </a:pPr>
            <a:r>
              <a:rPr lang="en-US" sz="1200" dirty="0">
                <a:solidFill>
                  <a:srgbClr val="000000">
                    <a:alpha val="85882"/>
                  </a:srgbClr>
                </a:solidFill>
                <a:latin typeface="Raleway"/>
              </a:rPr>
              <a:t>B Smith, ECU Fam Med, 2023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633964" y="552557"/>
            <a:ext cx="3097686" cy="2115752"/>
          </a:xfrm>
          <a:custGeom>
            <a:avLst/>
            <a:gdLst/>
            <a:ahLst/>
            <a:cxnLst/>
            <a:rect l="l" t="t" r="r" b="b"/>
            <a:pathLst>
              <a:path w="3097686" h="2115752">
                <a:moveTo>
                  <a:pt x="0" y="0"/>
                </a:moveTo>
                <a:lnTo>
                  <a:pt x="3097686" y="0"/>
                </a:lnTo>
                <a:lnTo>
                  <a:pt x="3097686" y="2115751"/>
                </a:lnTo>
                <a:lnTo>
                  <a:pt x="0" y="2115751"/>
                </a:lnTo>
                <a:lnTo>
                  <a:pt x="0" y="0"/>
                </a:lnTo>
                <a:close/>
              </a:path>
            </a:pathLst>
          </a:custGeom>
          <a:blipFill>
            <a:blip r:embed="rId3">
              <a:extLst>
                <a:ext uri="{96DAC541-7B7A-43D3-8B79-37D633B846F1}">
                  <asvg:svgBlip xmlns:asvg="http://schemas.microsoft.com/office/drawing/2016/SVG/main" r:embed="rId4"/>
                </a:ext>
              </a:extLst>
            </a:blip>
            <a:stretch>
              <a:fillRect b="-37259"/>
            </a:stretch>
          </a:blipFill>
        </p:spPr>
        <p:txBody>
          <a:bodyPr/>
          <a:lstStyle/>
          <a:p>
            <a:endParaRPr lang="en-US"/>
          </a:p>
        </p:txBody>
      </p:sp>
      <p:grpSp>
        <p:nvGrpSpPr>
          <p:cNvPr id="3" name="Group 3"/>
          <p:cNvGrpSpPr/>
          <p:nvPr/>
        </p:nvGrpSpPr>
        <p:grpSpPr>
          <a:xfrm>
            <a:off x="633964" y="6114364"/>
            <a:ext cx="14308181" cy="3521045"/>
            <a:chOff x="0" y="0"/>
            <a:chExt cx="3768410" cy="927353"/>
          </a:xfrm>
        </p:grpSpPr>
        <p:sp>
          <p:nvSpPr>
            <p:cNvPr id="4" name="Freeform 4"/>
            <p:cNvSpPr/>
            <p:nvPr/>
          </p:nvSpPr>
          <p:spPr>
            <a:xfrm>
              <a:off x="0" y="0"/>
              <a:ext cx="3768410" cy="927353"/>
            </a:xfrm>
            <a:custGeom>
              <a:avLst/>
              <a:gdLst/>
              <a:ahLst/>
              <a:cxnLst/>
              <a:rect l="l" t="t" r="r" b="b"/>
              <a:pathLst>
                <a:path w="3768410" h="927353">
                  <a:moveTo>
                    <a:pt x="0" y="0"/>
                  </a:moveTo>
                  <a:lnTo>
                    <a:pt x="3768410" y="0"/>
                  </a:lnTo>
                  <a:lnTo>
                    <a:pt x="3768410" y="927353"/>
                  </a:lnTo>
                  <a:lnTo>
                    <a:pt x="0" y="927353"/>
                  </a:lnTo>
                  <a:close/>
                </a:path>
              </a:pathLst>
            </a:custGeom>
            <a:solidFill>
              <a:srgbClr val="F0F1EC">
                <a:alpha val="34902"/>
              </a:srgbClr>
            </a:solidFill>
            <a:ln w="28575" cap="sq">
              <a:solidFill>
                <a:srgbClr val="000000">
                  <a:alpha val="34902"/>
                </a:srgbClr>
              </a:solidFill>
              <a:miter/>
            </a:ln>
          </p:spPr>
          <p:txBody>
            <a:bodyPr/>
            <a:lstStyle/>
            <a:p>
              <a:endParaRPr lang="en-US"/>
            </a:p>
          </p:txBody>
        </p:sp>
        <p:sp>
          <p:nvSpPr>
            <p:cNvPr id="5" name="TextBox 5"/>
            <p:cNvSpPr txBox="1"/>
            <p:nvPr/>
          </p:nvSpPr>
          <p:spPr>
            <a:xfrm>
              <a:off x="0" y="-47625"/>
              <a:ext cx="812800" cy="860425"/>
            </a:xfrm>
            <a:prstGeom prst="rect">
              <a:avLst/>
            </a:prstGeom>
          </p:spPr>
          <p:txBody>
            <a:bodyPr lIns="50800" tIns="50800" rIns="50800" bIns="50800" rtlCol="0" anchor="ctr"/>
            <a:lstStyle/>
            <a:p>
              <a:pPr algn="ctr">
                <a:lnSpc>
                  <a:spcPts val="2755"/>
                </a:lnSpc>
              </a:pPr>
              <a:endParaRPr/>
            </a:p>
          </p:txBody>
        </p:sp>
      </p:grpSp>
      <p:sp>
        <p:nvSpPr>
          <p:cNvPr id="6" name="Freeform 6"/>
          <p:cNvSpPr/>
          <p:nvPr/>
        </p:nvSpPr>
        <p:spPr>
          <a:xfrm>
            <a:off x="7408457" y="5437374"/>
            <a:ext cx="655637" cy="591265"/>
          </a:xfrm>
          <a:custGeom>
            <a:avLst/>
            <a:gdLst/>
            <a:ahLst/>
            <a:cxnLst/>
            <a:rect l="l" t="t" r="r" b="b"/>
            <a:pathLst>
              <a:path w="655637" h="591265">
                <a:moveTo>
                  <a:pt x="0" y="0"/>
                </a:moveTo>
                <a:lnTo>
                  <a:pt x="655637" y="0"/>
                </a:lnTo>
                <a:lnTo>
                  <a:pt x="655637" y="591265"/>
                </a:lnTo>
                <a:lnTo>
                  <a:pt x="0" y="591265"/>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a:p>
        </p:txBody>
      </p:sp>
      <p:sp>
        <p:nvSpPr>
          <p:cNvPr id="7" name="Freeform 7"/>
          <p:cNvSpPr/>
          <p:nvPr/>
        </p:nvSpPr>
        <p:spPr>
          <a:xfrm rot="-88708">
            <a:off x="16423585" y="4031981"/>
            <a:ext cx="2355096" cy="2453225"/>
          </a:xfrm>
          <a:custGeom>
            <a:avLst/>
            <a:gdLst/>
            <a:ahLst/>
            <a:cxnLst/>
            <a:rect l="l" t="t" r="r" b="b"/>
            <a:pathLst>
              <a:path w="2355096" h="2453225">
                <a:moveTo>
                  <a:pt x="0" y="0"/>
                </a:moveTo>
                <a:lnTo>
                  <a:pt x="2355096" y="0"/>
                </a:lnTo>
                <a:lnTo>
                  <a:pt x="2355096" y="2453225"/>
                </a:lnTo>
                <a:lnTo>
                  <a:pt x="0" y="2453225"/>
                </a:lnTo>
                <a:lnTo>
                  <a:pt x="0" y="0"/>
                </a:lnTo>
                <a:close/>
              </a:path>
            </a:pathLst>
          </a:custGeom>
          <a:blipFill>
            <a:blip r:embed="rId7">
              <a:alphaModFix amt="6000"/>
              <a:extLst>
                <a:ext uri="{96DAC541-7B7A-43D3-8B79-37D633B846F1}">
                  <asvg:svgBlip xmlns:asvg="http://schemas.microsoft.com/office/drawing/2016/SVG/main" r:embed="rId8"/>
                </a:ext>
              </a:extLst>
            </a:blip>
            <a:stretch>
              <a:fillRect/>
            </a:stretch>
          </a:blipFill>
        </p:spPr>
        <p:txBody>
          <a:bodyPr/>
          <a:lstStyle/>
          <a:p>
            <a:endParaRPr lang="en-US"/>
          </a:p>
        </p:txBody>
      </p:sp>
      <p:grpSp>
        <p:nvGrpSpPr>
          <p:cNvPr id="8" name="Group 8"/>
          <p:cNvGrpSpPr/>
          <p:nvPr/>
        </p:nvGrpSpPr>
        <p:grpSpPr>
          <a:xfrm>
            <a:off x="1028700" y="6438900"/>
            <a:ext cx="973896" cy="973896"/>
            <a:chOff x="0" y="0"/>
            <a:chExt cx="1298528" cy="1298528"/>
          </a:xfrm>
        </p:grpSpPr>
        <p:grpSp>
          <p:nvGrpSpPr>
            <p:cNvPr id="9" name="Group 9"/>
            <p:cNvGrpSpPr/>
            <p:nvPr/>
          </p:nvGrpSpPr>
          <p:grpSpPr>
            <a:xfrm>
              <a:off x="0" y="0"/>
              <a:ext cx="1298528" cy="1298528"/>
              <a:chOff x="0" y="0"/>
              <a:chExt cx="660400" cy="660400"/>
            </a:xfrm>
          </p:grpSpPr>
          <p:sp>
            <p:nvSpPr>
              <p:cNvPr id="10" name="Freeform 10"/>
              <p:cNvSpPr/>
              <p:nvPr/>
            </p:nvSpPr>
            <p:spPr>
              <a:xfrm>
                <a:off x="0" y="0"/>
                <a:ext cx="660400" cy="660400"/>
              </a:xfrm>
              <a:custGeom>
                <a:avLst/>
                <a:gdLst/>
                <a:ahLst/>
                <a:cxnLst/>
                <a:rect l="l" t="t" r="r" b="b"/>
                <a:pathLst>
                  <a:path w="660400" h="660400">
                    <a:moveTo>
                      <a:pt x="535940" y="660400"/>
                    </a:moveTo>
                    <a:lnTo>
                      <a:pt x="124460" y="660400"/>
                    </a:lnTo>
                    <a:cubicBezTo>
                      <a:pt x="55880" y="660400"/>
                      <a:pt x="0" y="604520"/>
                      <a:pt x="0" y="535940"/>
                    </a:cubicBezTo>
                    <a:lnTo>
                      <a:pt x="0" y="124460"/>
                    </a:lnTo>
                    <a:cubicBezTo>
                      <a:pt x="0" y="55880"/>
                      <a:pt x="55880" y="0"/>
                      <a:pt x="124460" y="0"/>
                    </a:cubicBezTo>
                    <a:lnTo>
                      <a:pt x="535940" y="0"/>
                    </a:lnTo>
                    <a:cubicBezTo>
                      <a:pt x="604520" y="0"/>
                      <a:pt x="660400" y="55880"/>
                      <a:pt x="660400" y="124460"/>
                    </a:cubicBezTo>
                    <a:lnTo>
                      <a:pt x="660400" y="535940"/>
                    </a:lnTo>
                    <a:cubicBezTo>
                      <a:pt x="660400" y="604520"/>
                      <a:pt x="604520" y="660400"/>
                      <a:pt x="535940" y="660400"/>
                    </a:cubicBezTo>
                    <a:close/>
                  </a:path>
                </a:pathLst>
              </a:custGeom>
              <a:solidFill>
                <a:srgbClr val="F4A12D"/>
              </a:solidFill>
            </p:spPr>
            <p:txBody>
              <a:bodyPr/>
              <a:lstStyle/>
              <a:p>
                <a:endParaRPr lang="en-US"/>
              </a:p>
            </p:txBody>
          </p:sp>
        </p:grpSp>
        <p:sp>
          <p:nvSpPr>
            <p:cNvPr id="11" name="Freeform 11"/>
            <p:cNvSpPr/>
            <p:nvPr/>
          </p:nvSpPr>
          <p:spPr>
            <a:xfrm>
              <a:off x="209255" y="211455"/>
              <a:ext cx="880019" cy="875619"/>
            </a:xfrm>
            <a:custGeom>
              <a:avLst/>
              <a:gdLst/>
              <a:ahLst/>
              <a:cxnLst/>
              <a:rect l="l" t="t" r="r" b="b"/>
              <a:pathLst>
                <a:path w="880019" h="875619">
                  <a:moveTo>
                    <a:pt x="0" y="0"/>
                  </a:moveTo>
                  <a:lnTo>
                    <a:pt x="880018" y="0"/>
                  </a:lnTo>
                  <a:lnTo>
                    <a:pt x="880018" y="875618"/>
                  </a:lnTo>
                  <a:lnTo>
                    <a:pt x="0" y="875618"/>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US"/>
            </a:p>
          </p:txBody>
        </p:sp>
      </p:grpSp>
      <p:graphicFrame>
        <p:nvGraphicFramePr>
          <p:cNvPr id="12" name="Table 12"/>
          <p:cNvGraphicFramePr>
            <a:graphicFrameLocks noGrp="1"/>
          </p:cNvGraphicFramePr>
          <p:nvPr/>
        </p:nvGraphicFramePr>
        <p:xfrm>
          <a:off x="10367850" y="2357910"/>
          <a:ext cx="7142692" cy="7029930"/>
        </p:xfrm>
        <a:graphic>
          <a:graphicData uri="http://schemas.openxmlformats.org/drawingml/2006/table">
            <a:tbl>
              <a:tblPr/>
              <a:tblGrid>
                <a:gridCol w="3432685">
                  <a:extLst>
                    <a:ext uri="{9D8B030D-6E8A-4147-A177-3AD203B41FA5}">
                      <a16:colId xmlns:a16="http://schemas.microsoft.com/office/drawing/2014/main" val="20000"/>
                    </a:ext>
                  </a:extLst>
                </a:gridCol>
                <a:gridCol w="2000106">
                  <a:extLst>
                    <a:ext uri="{9D8B030D-6E8A-4147-A177-3AD203B41FA5}">
                      <a16:colId xmlns:a16="http://schemas.microsoft.com/office/drawing/2014/main" val="20001"/>
                    </a:ext>
                  </a:extLst>
                </a:gridCol>
                <a:gridCol w="1709901">
                  <a:extLst>
                    <a:ext uri="{9D8B030D-6E8A-4147-A177-3AD203B41FA5}">
                      <a16:colId xmlns:a16="http://schemas.microsoft.com/office/drawing/2014/main" val="20002"/>
                    </a:ext>
                  </a:extLst>
                </a:gridCol>
              </a:tblGrid>
              <a:tr h="873070">
                <a:tc>
                  <a:txBody>
                    <a:bodyPr/>
                    <a:lstStyle/>
                    <a:p>
                      <a:pPr algn="ctr">
                        <a:lnSpc>
                          <a:spcPts val="2755"/>
                        </a:lnSpc>
                        <a:defRPr/>
                      </a:pPr>
                      <a:r>
                        <a:rPr lang="en-US" sz="1967">
                          <a:solidFill>
                            <a:srgbClr val="000000"/>
                          </a:solidFill>
                          <a:latin typeface="Rubik"/>
                        </a:rPr>
                        <a:t>One-a-Day PNV </a:t>
                      </a:r>
                      <a:endParaRPr lang="en-US" sz="1100"/>
                    </a:p>
                    <a:p>
                      <a:pPr algn="ctr">
                        <a:lnSpc>
                          <a:spcPts val="2033"/>
                        </a:lnSpc>
                      </a:pPr>
                      <a:r>
                        <a:rPr lang="en-US" sz="1767">
                          <a:solidFill>
                            <a:srgbClr val="000000"/>
                          </a:solidFill>
                          <a:latin typeface="Rubik Light"/>
                        </a:rPr>
                        <a:t>(folic acid, DHA, Fe, Vit D)</a:t>
                      </a:r>
                    </a:p>
                  </a:txBody>
                  <a:tcPr marL="76200" marR="76200" marT="76200" marB="762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a:txBody>
                    <a:bodyPr/>
                    <a:lstStyle/>
                    <a:p>
                      <a:pPr algn="ctr">
                        <a:lnSpc>
                          <a:spcPts val="2755"/>
                        </a:lnSpc>
                        <a:defRPr/>
                      </a:pPr>
                      <a:r>
                        <a:rPr lang="en-US" sz="1967" dirty="0">
                          <a:solidFill>
                            <a:srgbClr val="000000"/>
                          </a:solidFill>
                          <a:latin typeface="Rubik"/>
                        </a:rPr>
                        <a:t>0mg Choline</a:t>
                      </a:r>
                      <a:endParaRPr lang="en-US" sz="1100" dirty="0"/>
                    </a:p>
                  </a:txBody>
                  <a:tcPr marL="76200" marR="76200" marT="76200" marB="762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a:txBody>
                    <a:bodyPr/>
                    <a:lstStyle/>
                    <a:p>
                      <a:pPr algn="ctr">
                        <a:lnSpc>
                          <a:spcPts val="2755"/>
                        </a:lnSpc>
                        <a:defRPr/>
                      </a:pPr>
                      <a:r>
                        <a:rPr lang="en-US" sz="1967" dirty="0">
                          <a:solidFill>
                            <a:srgbClr val="000000"/>
                          </a:solidFill>
                          <a:latin typeface="Rubik"/>
                        </a:rPr>
                        <a:t>$16.97/</a:t>
                      </a:r>
                      <a:r>
                        <a:rPr lang="en-US" sz="1967" dirty="0" err="1">
                          <a:solidFill>
                            <a:srgbClr val="000000"/>
                          </a:solidFill>
                          <a:latin typeface="Rubik"/>
                        </a:rPr>
                        <a:t>mo</a:t>
                      </a:r>
                      <a:endParaRPr lang="en-US" sz="1100" dirty="0"/>
                    </a:p>
                    <a:p>
                      <a:pPr algn="ctr">
                        <a:lnSpc>
                          <a:spcPts val="2475"/>
                        </a:lnSpc>
                      </a:pPr>
                      <a:r>
                        <a:rPr lang="en-US" sz="1767" dirty="0">
                          <a:solidFill>
                            <a:srgbClr val="000000"/>
                          </a:solidFill>
                          <a:latin typeface="Rubik Light"/>
                        </a:rPr>
                        <a:t>(1 soft-gel/d)</a:t>
                      </a:r>
                    </a:p>
                  </a:txBody>
                  <a:tcPr marL="76200" marR="76200" marT="76200" marB="762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0"/>
                  </a:ext>
                </a:extLst>
              </a:tr>
              <a:tr h="873070">
                <a:tc>
                  <a:txBody>
                    <a:bodyPr/>
                    <a:lstStyle/>
                    <a:p>
                      <a:pPr algn="ctr">
                        <a:lnSpc>
                          <a:spcPts val="2755"/>
                        </a:lnSpc>
                        <a:defRPr/>
                      </a:pPr>
                      <a:r>
                        <a:rPr lang="en-US" sz="1967">
                          <a:solidFill>
                            <a:srgbClr val="000000"/>
                          </a:solidFill>
                          <a:latin typeface="Rubik"/>
                        </a:rPr>
                        <a:t>Spring Valley PNV</a:t>
                      </a:r>
                      <a:endParaRPr lang="en-US" sz="1100"/>
                    </a:p>
                    <a:p>
                      <a:pPr algn="ctr">
                        <a:lnSpc>
                          <a:spcPts val="2475"/>
                        </a:lnSpc>
                      </a:pPr>
                      <a:r>
                        <a:rPr lang="en-US" sz="1767">
                          <a:solidFill>
                            <a:srgbClr val="000000"/>
                          </a:solidFill>
                          <a:latin typeface="Rubik Light"/>
                        </a:rPr>
                        <a:t>(folic acid, DHA, Fe, Vit D)</a:t>
                      </a:r>
                    </a:p>
                  </a:txBody>
                  <a:tcPr marL="76200" marR="76200" marT="76200" marB="762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a:txBody>
                    <a:bodyPr/>
                    <a:lstStyle/>
                    <a:p>
                      <a:pPr algn="ctr">
                        <a:lnSpc>
                          <a:spcPts val="2755"/>
                        </a:lnSpc>
                        <a:defRPr/>
                      </a:pPr>
                      <a:r>
                        <a:rPr lang="en-US" sz="1967">
                          <a:solidFill>
                            <a:srgbClr val="000000"/>
                          </a:solidFill>
                          <a:latin typeface="Rubik"/>
                        </a:rPr>
                        <a:t>0mg Choline</a:t>
                      </a:r>
                      <a:endParaRPr lang="en-US" sz="1100"/>
                    </a:p>
                  </a:txBody>
                  <a:tcPr marL="76200" marR="76200" marT="76200" marB="762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a:txBody>
                    <a:bodyPr/>
                    <a:lstStyle/>
                    <a:p>
                      <a:pPr algn="ctr">
                        <a:lnSpc>
                          <a:spcPts val="2755"/>
                        </a:lnSpc>
                        <a:defRPr/>
                      </a:pPr>
                      <a:r>
                        <a:rPr lang="en-US" sz="1967">
                          <a:solidFill>
                            <a:srgbClr val="000000"/>
                          </a:solidFill>
                          <a:latin typeface="Rubik"/>
                        </a:rPr>
                        <a:t>$6.24/mo</a:t>
                      </a:r>
                      <a:endParaRPr lang="en-US" sz="1100"/>
                    </a:p>
                    <a:p>
                      <a:pPr algn="ctr">
                        <a:lnSpc>
                          <a:spcPts val="2475"/>
                        </a:lnSpc>
                      </a:pPr>
                      <a:r>
                        <a:rPr lang="en-US" sz="1767">
                          <a:solidFill>
                            <a:srgbClr val="000000"/>
                          </a:solidFill>
                          <a:latin typeface="Rubik Light"/>
                        </a:rPr>
                        <a:t>(2 soft-gels/d)</a:t>
                      </a:r>
                    </a:p>
                  </a:txBody>
                  <a:tcPr marL="76200" marR="76200" marT="76200" marB="762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895755">
                <a:tc>
                  <a:txBody>
                    <a:bodyPr/>
                    <a:lstStyle/>
                    <a:p>
                      <a:pPr algn="ctr">
                        <a:lnSpc>
                          <a:spcPts val="2755"/>
                        </a:lnSpc>
                        <a:defRPr/>
                      </a:pPr>
                      <a:r>
                        <a:rPr lang="en-US" sz="1967">
                          <a:solidFill>
                            <a:srgbClr val="000000"/>
                          </a:solidFill>
                          <a:latin typeface="Rubik"/>
                        </a:rPr>
                        <a:t>Nature Made PNV</a:t>
                      </a:r>
                      <a:endParaRPr lang="en-US" sz="1100"/>
                    </a:p>
                    <a:p>
                      <a:pPr algn="ctr">
                        <a:lnSpc>
                          <a:spcPts val="2475"/>
                        </a:lnSpc>
                      </a:pPr>
                      <a:r>
                        <a:rPr lang="en-US" sz="1767">
                          <a:solidFill>
                            <a:srgbClr val="000000"/>
                          </a:solidFill>
                          <a:latin typeface="Rubik Light"/>
                        </a:rPr>
                        <a:t>(folic acid, DHA, Fe, Vit D)</a:t>
                      </a:r>
                    </a:p>
                  </a:txBody>
                  <a:tcPr marL="76200" marR="76200" marT="76200" marB="762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a:txBody>
                    <a:bodyPr/>
                    <a:lstStyle/>
                    <a:p>
                      <a:pPr algn="ctr">
                        <a:lnSpc>
                          <a:spcPts val="2755"/>
                        </a:lnSpc>
                        <a:defRPr/>
                      </a:pPr>
                      <a:r>
                        <a:rPr lang="en-US" sz="1967">
                          <a:solidFill>
                            <a:srgbClr val="000000"/>
                          </a:solidFill>
                          <a:latin typeface="Rubik"/>
                        </a:rPr>
                        <a:t>0mg Choline</a:t>
                      </a:r>
                      <a:endParaRPr lang="en-US" sz="1100"/>
                    </a:p>
                  </a:txBody>
                  <a:tcPr marL="76200" marR="76200" marT="76200" marB="762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a:txBody>
                    <a:bodyPr/>
                    <a:lstStyle/>
                    <a:p>
                      <a:pPr algn="ctr">
                        <a:lnSpc>
                          <a:spcPts val="2755"/>
                        </a:lnSpc>
                        <a:defRPr/>
                      </a:pPr>
                      <a:r>
                        <a:rPr lang="en-US" sz="1967">
                          <a:solidFill>
                            <a:srgbClr val="000000"/>
                          </a:solidFill>
                          <a:latin typeface="Rubik"/>
                        </a:rPr>
                        <a:t>$6.87/mo</a:t>
                      </a:r>
                      <a:endParaRPr lang="en-US" sz="1100"/>
                    </a:p>
                    <a:p>
                      <a:pPr algn="ctr">
                        <a:lnSpc>
                          <a:spcPts val="2475"/>
                        </a:lnSpc>
                      </a:pPr>
                      <a:r>
                        <a:rPr lang="en-US" sz="1767">
                          <a:solidFill>
                            <a:srgbClr val="000000"/>
                          </a:solidFill>
                          <a:latin typeface="Rubik Light"/>
                        </a:rPr>
                        <a:t>(1 soft-gel/d)</a:t>
                      </a:r>
                    </a:p>
                  </a:txBody>
                  <a:tcPr marL="76200" marR="76200" marT="76200" marB="762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895755">
                <a:tc>
                  <a:txBody>
                    <a:bodyPr/>
                    <a:lstStyle/>
                    <a:p>
                      <a:pPr algn="ctr">
                        <a:lnSpc>
                          <a:spcPts val="2755"/>
                        </a:lnSpc>
                        <a:defRPr/>
                      </a:pPr>
                      <a:r>
                        <a:rPr lang="en-US" sz="1967">
                          <a:solidFill>
                            <a:srgbClr val="000000"/>
                          </a:solidFill>
                          <a:latin typeface="Rubik"/>
                        </a:rPr>
                        <a:t>Ritual PNV (</a:t>
                      </a:r>
                      <a:r>
                        <a:rPr lang="en-US" sz="1967" u="sng">
                          <a:solidFill>
                            <a:srgbClr val="000000"/>
                          </a:solidFill>
                          <a:latin typeface="Rubik"/>
                        </a:rPr>
                        <a:t>not complete</a:t>
                      </a:r>
                      <a:r>
                        <a:rPr lang="en-US" sz="1967">
                          <a:solidFill>
                            <a:srgbClr val="000000"/>
                          </a:solidFill>
                          <a:latin typeface="Rubik"/>
                        </a:rPr>
                        <a:t>)</a:t>
                      </a:r>
                      <a:endParaRPr lang="en-US" sz="1100"/>
                    </a:p>
                    <a:p>
                      <a:pPr algn="ctr">
                        <a:lnSpc>
                          <a:spcPts val="2475"/>
                        </a:lnSpc>
                      </a:pPr>
                      <a:r>
                        <a:rPr lang="en-US" sz="1767">
                          <a:solidFill>
                            <a:srgbClr val="000000"/>
                          </a:solidFill>
                          <a:latin typeface="Rubik Light"/>
                        </a:rPr>
                        <a:t>(folic acid, DHA, Fe, Vit D)</a:t>
                      </a:r>
                    </a:p>
                  </a:txBody>
                  <a:tcPr marL="76200" marR="76200" marT="76200" marB="762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a:txBody>
                    <a:bodyPr/>
                    <a:lstStyle/>
                    <a:p>
                      <a:pPr algn="ctr">
                        <a:lnSpc>
                          <a:spcPts val="2755"/>
                        </a:lnSpc>
                        <a:defRPr/>
                      </a:pPr>
                      <a:r>
                        <a:rPr lang="en-US" sz="1967">
                          <a:solidFill>
                            <a:srgbClr val="000000"/>
                          </a:solidFill>
                          <a:latin typeface="Rubik"/>
                        </a:rPr>
                        <a:t>55mg Choline</a:t>
                      </a:r>
                      <a:endParaRPr lang="en-US" sz="1100"/>
                    </a:p>
                  </a:txBody>
                  <a:tcPr marL="76200" marR="76200" marT="76200" marB="762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a:txBody>
                    <a:bodyPr/>
                    <a:lstStyle/>
                    <a:p>
                      <a:pPr algn="ctr">
                        <a:lnSpc>
                          <a:spcPts val="2755"/>
                        </a:lnSpc>
                        <a:defRPr/>
                      </a:pPr>
                      <a:r>
                        <a:rPr lang="en-US" sz="1967">
                          <a:solidFill>
                            <a:srgbClr val="000000"/>
                          </a:solidFill>
                          <a:latin typeface="Rubik"/>
                        </a:rPr>
                        <a:t>$39/mo</a:t>
                      </a:r>
                      <a:endParaRPr lang="en-US" sz="1100"/>
                    </a:p>
                    <a:p>
                      <a:pPr algn="ctr">
                        <a:lnSpc>
                          <a:spcPts val="2475"/>
                        </a:lnSpc>
                      </a:pPr>
                      <a:r>
                        <a:rPr lang="en-US" sz="1767">
                          <a:solidFill>
                            <a:srgbClr val="000000"/>
                          </a:solidFill>
                          <a:latin typeface="Rubik Light"/>
                        </a:rPr>
                        <a:t>(2 soft-gels/d)</a:t>
                      </a:r>
                    </a:p>
                  </a:txBody>
                  <a:tcPr marL="76200" marR="76200" marT="76200" marB="762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r h="873070">
                <a:tc>
                  <a:txBody>
                    <a:bodyPr/>
                    <a:lstStyle/>
                    <a:p>
                      <a:pPr algn="ctr">
                        <a:lnSpc>
                          <a:spcPts val="2755"/>
                        </a:lnSpc>
                        <a:defRPr/>
                      </a:pPr>
                      <a:r>
                        <a:rPr lang="en-US" sz="1967">
                          <a:solidFill>
                            <a:srgbClr val="000000"/>
                          </a:solidFill>
                          <a:latin typeface="Rubik"/>
                        </a:rPr>
                        <a:t>Full Well PNV</a:t>
                      </a:r>
                      <a:endParaRPr lang="en-US" sz="1100"/>
                    </a:p>
                    <a:p>
                      <a:pPr algn="ctr">
                        <a:lnSpc>
                          <a:spcPts val="2475"/>
                        </a:lnSpc>
                      </a:pPr>
                      <a:r>
                        <a:rPr lang="en-US" sz="1767">
                          <a:solidFill>
                            <a:srgbClr val="000000"/>
                          </a:solidFill>
                          <a:latin typeface="Rubik Light"/>
                        </a:rPr>
                        <a:t>(folic acid, Vit D, </a:t>
                      </a:r>
                      <a:r>
                        <a:rPr lang="en-US" sz="1767" u="sng">
                          <a:solidFill>
                            <a:srgbClr val="000000"/>
                          </a:solidFill>
                          <a:latin typeface="Rubik Light"/>
                        </a:rPr>
                        <a:t>NO DHA or Fe</a:t>
                      </a:r>
                      <a:r>
                        <a:rPr lang="en-US" sz="1767">
                          <a:solidFill>
                            <a:srgbClr val="000000"/>
                          </a:solidFill>
                          <a:latin typeface="Rubik Light"/>
                        </a:rPr>
                        <a:t>)</a:t>
                      </a:r>
                    </a:p>
                  </a:txBody>
                  <a:tcPr marL="76200" marR="76200" marT="76200" marB="762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a:txBody>
                    <a:bodyPr/>
                    <a:lstStyle/>
                    <a:p>
                      <a:pPr algn="ctr">
                        <a:lnSpc>
                          <a:spcPts val="2755"/>
                        </a:lnSpc>
                        <a:defRPr/>
                      </a:pPr>
                      <a:r>
                        <a:rPr lang="en-US" sz="1967">
                          <a:solidFill>
                            <a:srgbClr val="000000"/>
                          </a:solidFill>
                          <a:latin typeface="Rubik"/>
                        </a:rPr>
                        <a:t>300mg Choline</a:t>
                      </a:r>
                      <a:endParaRPr lang="en-US" sz="1100"/>
                    </a:p>
                  </a:txBody>
                  <a:tcPr marL="76200" marR="76200" marT="76200" marB="762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a:txBody>
                    <a:bodyPr/>
                    <a:lstStyle/>
                    <a:p>
                      <a:pPr algn="ctr">
                        <a:lnSpc>
                          <a:spcPts val="2755"/>
                        </a:lnSpc>
                        <a:defRPr/>
                      </a:pPr>
                      <a:r>
                        <a:rPr lang="en-US" sz="1967" dirty="0">
                          <a:solidFill>
                            <a:srgbClr val="000000"/>
                          </a:solidFill>
                          <a:latin typeface="Rubik Medium" panose="020B0604020202020204" charset="-79"/>
                          <a:cs typeface="Rubik Medium" panose="020B0604020202020204" charset="-79"/>
                        </a:rPr>
                        <a:t>$49.95</a:t>
                      </a:r>
                      <a:r>
                        <a:rPr lang="en-US" sz="1967" dirty="0">
                          <a:solidFill>
                            <a:srgbClr val="000000"/>
                          </a:solidFill>
                          <a:latin typeface="Rubik"/>
                        </a:rPr>
                        <a:t>/</a:t>
                      </a:r>
                      <a:r>
                        <a:rPr lang="en-US" sz="1967" dirty="0" err="1">
                          <a:solidFill>
                            <a:srgbClr val="000000"/>
                          </a:solidFill>
                          <a:latin typeface="Rubik"/>
                        </a:rPr>
                        <a:t>mo</a:t>
                      </a:r>
                      <a:endParaRPr lang="en-US" sz="1100" dirty="0"/>
                    </a:p>
                    <a:p>
                      <a:pPr algn="ctr">
                        <a:lnSpc>
                          <a:spcPts val="2475"/>
                        </a:lnSpc>
                      </a:pPr>
                      <a:r>
                        <a:rPr lang="en-US" sz="1767" dirty="0">
                          <a:solidFill>
                            <a:srgbClr val="000000"/>
                          </a:solidFill>
                          <a:latin typeface="Rubik Light"/>
                        </a:rPr>
                        <a:t>(</a:t>
                      </a:r>
                      <a:r>
                        <a:rPr lang="en-US" sz="1767" dirty="0">
                          <a:solidFill>
                            <a:srgbClr val="000000"/>
                          </a:solidFill>
                          <a:latin typeface="Rubik Medium" panose="020B0604020202020204" charset="-79"/>
                          <a:cs typeface="Rubik Medium" panose="020B0604020202020204" charset="-79"/>
                        </a:rPr>
                        <a:t>8</a:t>
                      </a:r>
                      <a:r>
                        <a:rPr lang="en-US" sz="1767" dirty="0">
                          <a:solidFill>
                            <a:srgbClr val="000000"/>
                          </a:solidFill>
                          <a:latin typeface="Rubik Light"/>
                        </a:rPr>
                        <a:t> soft-gels/d)</a:t>
                      </a:r>
                    </a:p>
                  </a:txBody>
                  <a:tcPr marL="76200" marR="76200" marT="76200" marB="762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r h="873070">
                <a:tc>
                  <a:txBody>
                    <a:bodyPr/>
                    <a:lstStyle/>
                    <a:p>
                      <a:pPr algn="ctr">
                        <a:lnSpc>
                          <a:spcPts val="2755"/>
                        </a:lnSpc>
                        <a:defRPr/>
                      </a:pPr>
                      <a:r>
                        <a:rPr lang="en-US" sz="1967" dirty="0">
                          <a:solidFill>
                            <a:srgbClr val="000000"/>
                          </a:solidFill>
                          <a:latin typeface="Rubik"/>
                        </a:rPr>
                        <a:t>One-a-Day PNV adv.</a:t>
                      </a:r>
                      <a:endParaRPr lang="en-US" sz="1100" dirty="0"/>
                    </a:p>
                    <a:p>
                      <a:pPr algn="ctr">
                        <a:lnSpc>
                          <a:spcPts val="2475"/>
                        </a:lnSpc>
                      </a:pPr>
                      <a:r>
                        <a:rPr lang="en-US" sz="1767" dirty="0">
                          <a:solidFill>
                            <a:srgbClr val="000000"/>
                          </a:solidFill>
                          <a:latin typeface="Rubik Light"/>
                        </a:rPr>
                        <a:t>(folic acid, DHA, iron, Vit D)</a:t>
                      </a:r>
                    </a:p>
                  </a:txBody>
                  <a:tcPr marL="76200" marR="76200" marT="76200" marB="762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a:txBody>
                    <a:bodyPr/>
                    <a:lstStyle/>
                    <a:p>
                      <a:pPr algn="ctr">
                        <a:lnSpc>
                          <a:spcPts val="2755"/>
                        </a:lnSpc>
                        <a:defRPr/>
                      </a:pPr>
                      <a:r>
                        <a:rPr lang="en-US" sz="1967">
                          <a:solidFill>
                            <a:srgbClr val="000000"/>
                          </a:solidFill>
                          <a:latin typeface="Rubik"/>
                        </a:rPr>
                        <a:t>110mg Choline</a:t>
                      </a:r>
                      <a:endParaRPr lang="en-US" sz="1100"/>
                    </a:p>
                  </a:txBody>
                  <a:tcPr marL="76200" marR="76200" marT="76200" marB="762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a:txBody>
                    <a:bodyPr/>
                    <a:lstStyle/>
                    <a:p>
                      <a:pPr algn="ctr">
                        <a:lnSpc>
                          <a:spcPts val="2755"/>
                        </a:lnSpc>
                        <a:defRPr/>
                      </a:pPr>
                      <a:r>
                        <a:rPr lang="en-US" sz="1967" dirty="0">
                          <a:solidFill>
                            <a:srgbClr val="000000"/>
                          </a:solidFill>
                          <a:latin typeface="Rubik"/>
                        </a:rPr>
                        <a:t>$21.88/</a:t>
                      </a:r>
                      <a:r>
                        <a:rPr lang="en-US" sz="1967" dirty="0" err="1">
                          <a:solidFill>
                            <a:srgbClr val="000000"/>
                          </a:solidFill>
                          <a:latin typeface="Rubik"/>
                        </a:rPr>
                        <a:t>mo</a:t>
                      </a:r>
                      <a:endParaRPr lang="en-US" sz="1100" dirty="0"/>
                    </a:p>
                    <a:p>
                      <a:pPr algn="ctr">
                        <a:lnSpc>
                          <a:spcPts val="2475"/>
                        </a:lnSpc>
                      </a:pPr>
                      <a:r>
                        <a:rPr lang="en-US" sz="1767" dirty="0">
                          <a:solidFill>
                            <a:srgbClr val="000000"/>
                          </a:solidFill>
                          <a:latin typeface="Rubik Light"/>
                        </a:rPr>
                        <a:t>(2 pills/d)</a:t>
                      </a:r>
                    </a:p>
                  </a:txBody>
                  <a:tcPr marL="76200" marR="76200" marT="76200" marB="762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5"/>
                  </a:ext>
                </a:extLst>
              </a:tr>
              <a:tr h="873070">
                <a:tc>
                  <a:txBody>
                    <a:bodyPr/>
                    <a:lstStyle/>
                    <a:p>
                      <a:pPr algn="ctr">
                        <a:lnSpc>
                          <a:spcPts val="2755"/>
                        </a:lnSpc>
                        <a:defRPr/>
                      </a:pPr>
                      <a:r>
                        <a:rPr lang="en-US" sz="1967" dirty="0">
                          <a:solidFill>
                            <a:srgbClr val="000000"/>
                          </a:solidFill>
                          <a:latin typeface="Rubik"/>
                        </a:rPr>
                        <a:t>Major Prenatal (ECU OTC)</a:t>
                      </a:r>
                      <a:endParaRPr lang="en-US" sz="1100" dirty="0"/>
                    </a:p>
                    <a:p>
                      <a:pPr algn="ctr">
                        <a:lnSpc>
                          <a:spcPts val="2475"/>
                        </a:lnSpc>
                      </a:pPr>
                      <a:r>
                        <a:rPr lang="en-US" sz="1767" dirty="0">
                          <a:solidFill>
                            <a:srgbClr val="000000"/>
                          </a:solidFill>
                          <a:latin typeface="Rubik Light"/>
                        </a:rPr>
                        <a:t>(folic acid, iron, Vit D)</a:t>
                      </a:r>
                    </a:p>
                  </a:txBody>
                  <a:tcPr marL="76200" marR="76200" marT="76200" marB="762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EF5E6"/>
                    </a:solidFill>
                  </a:tcPr>
                </a:tc>
                <a:tc>
                  <a:txBody>
                    <a:bodyPr/>
                    <a:lstStyle/>
                    <a:p>
                      <a:pPr marL="0" marR="0" lvl="0" indent="0" algn="ctr" defTabSz="914400" rtl="0" eaLnBrk="1" fontAlgn="auto" latinLnBrk="0" hangingPunct="1">
                        <a:lnSpc>
                          <a:spcPts val="2755"/>
                        </a:lnSpc>
                        <a:spcBef>
                          <a:spcPts val="0"/>
                        </a:spcBef>
                        <a:spcAft>
                          <a:spcPts val="0"/>
                        </a:spcAft>
                        <a:buClrTx/>
                        <a:buSzTx/>
                        <a:buFontTx/>
                        <a:buNone/>
                        <a:tabLst/>
                        <a:defRPr/>
                      </a:pPr>
                      <a:r>
                        <a:rPr kumimoji="0" lang="en-US" sz="1967" b="0" i="0" u="none" strike="noStrike" kern="1200" cap="none" spc="0" normalizeH="0" baseline="0" noProof="0" dirty="0">
                          <a:ln>
                            <a:noFill/>
                          </a:ln>
                          <a:solidFill>
                            <a:srgbClr val="000000"/>
                          </a:solidFill>
                          <a:effectLst/>
                          <a:uLnTx/>
                          <a:uFillTx/>
                          <a:latin typeface="Rubik"/>
                          <a:ea typeface="+mn-ea"/>
                          <a:cs typeface="+mn-cs"/>
                        </a:rPr>
                        <a:t>0mg Choline</a:t>
                      </a:r>
                      <a:endParaRPr kumimoji="0" lang="en-US" sz="1100" b="0" i="0" u="none" strike="noStrike" kern="1200" cap="none" spc="0" normalizeH="0" baseline="0" noProof="0" dirty="0">
                        <a:ln>
                          <a:noFill/>
                        </a:ln>
                        <a:solidFill>
                          <a:prstClr val="black"/>
                        </a:solidFill>
                        <a:effectLst/>
                        <a:uLnTx/>
                        <a:uFillTx/>
                        <a:latin typeface="+mn-lt"/>
                        <a:ea typeface="+mn-ea"/>
                        <a:cs typeface="+mn-cs"/>
                      </a:endParaRPr>
                    </a:p>
                  </a:txBody>
                  <a:tcPr marL="76200" marR="76200" marT="76200" marB="762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EF5E6"/>
                    </a:solidFill>
                  </a:tcPr>
                </a:tc>
                <a:tc>
                  <a:txBody>
                    <a:bodyPr/>
                    <a:lstStyle/>
                    <a:p>
                      <a:pPr algn="ctr">
                        <a:lnSpc>
                          <a:spcPts val="2755"/>
                        </a:lnSpc>
                        <a:defRPr/>
                      </a:pPr>
                      <a:r>
                        <a:rPr lang="en-US" sz="1967" dirty="0">
                          <a:solidFill>
                            <a:srgbClr val="000000"/>
                          </a:solidFill>
                          <a:latin typeface="Rubik"/>
                        </a:rPr>
                        <a:t>$1.20/</a:t>
                      </a:r>
                      <a:r>
                        <a:rPr lang="en-US" sz="1967" dirty="0" err="1">
                          <a:solidFill>
                            <a:srgbClr val="000000"/>
                          </a:solidFill>
                          <a:latin typeface="Rubik"/>
                        </a:rPr>
                        <a:t>mo</a:t>
                      </a:r>
                      <a:endParaRPr lang="en-US" sz="1100" dirty="0"/>
                    </a:p>
                    <a:p>
                      <a:pPr algn="ctr">
                        <a:lnSpc>
                          <a:spcPts val="2475"/>
                        </a:lnSpc>
                      </a:pPr>
                      <a:r>
                        <a:rPr lang="en-US" sz="1767" dirty="0">
                          <a:solidFill>
                            <a:srgbClr val="000000"/>
                          </a:solidFill>
                          <a:latin typeface="Rubik Light"/>
                        </a:rPr>
                        <a:t>(1 tablet/d)</a:t>
                      </a:r>
                    </a:p>
                  </a:txBody>
                  <a:tcPr marL="76200" marR="76200" marT="76200" marB="762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EF5E6"/>
                    </a:solidFill>
                  </a:tcPr>
                </a:tc>
                <a:extLst>
                  <a:ext uri="{0D108BD9-81ED-4DB2-BD59-A6C34878D82A}">
                    <a16:rowId xmlns:a16="http://schemas.microsoft.com/office/drawing/2014/main" val="4072016739"/>
                  </a:ext>
                </a:extLst>
              </a:tr>
              <a:tr h="873070">
                <a:tc>
                  <a:txBody>
                    <a:bodyPr/>
                    <a:lstStyle/>
                    <a:p>
                      <a:pPr algn="ctr">
                        <a:lnSpc>
                          <a:spcPts val="2755"/>
                        </a:lnSpc>
                        <a:defRPr/>
                      </a:pPr>
                      <a:r>
                        <a:rPr lang="en-US" sz="1967" dirty="0">
                          <a:solidFill>
                            <a:srgbClr val="000000"/>
                          </a:solidFill>
                          <a:latin typeface="Rubik"/>
                        </a:rPr>
                        <a:t>M-Natal Plus (ECU Rx)</a:t>
                      </a:r>
                      <a:endParaRPr lang="en-US" sz="1100" dirty="0"/>
                    </a:p>
                    <a:p>
                      <a:pPr algn="ctr">
                        <a:lnSpc>
                          <a:spcPts val="2475"/>
                        </a:lnSpc>
                      </a:pPr>
                      <a:r>
                        <a:rPr lang="en-US" sz="1767" dirty="0">
                          <a:solidFill>
                            <a:srgbClr val="000000"/>
                          </a:solidFill>
                          <a:latin typeface="Rubik Light"/>
                        </a:rPr>
                        <a:t>(folic acid, iron, Vit D)</a:t>
                      </a:r>
                    </a:p>
                  </a:txBody>
                  <a:tcPr marL="76200" marR="76200" marT="76200" marB="762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EF5E6"/>
                    </a:solidFill>
                  </a:tcPr>
                </a:tc>
                <a:tc>
                  <a:txBody>
                    <a:bodyPr/>
                    <a:lstStyle/>
                    <a:p>
                      <a:pPr marL="0" marR="0" lvl="0" indent="0" algn="ctr" defTabSz="914400" rtl="0" eaLnBrk="1" fontAlgn="auto" latinLnBrk="0" hangingPunct="1">
                        <a:lnSpc>
                          <a:spcPts val="2755"/>
                        </a:lnSpc>
                        <a:spcBef>
                          <a:spcPts val="0"/>
                        </a:spcBef>
                        <a:spcAft>
                          <a:spcPts val="0"/>
                        </a:spcAft>
                        <a:buClrTx/>
                        <a:buSzTx/>
                        <a:buFontTx/>
                        <a:buNone/>
                        <a:tabLst/>
                        <a:defRPr/>
                      </a:pPr>
                      <a:r>
                        <a:rPr kumimoji="0" lang="en-US" sz="1967" b="0" i="0" u="none" strike="noStrike" kern="1200" cap="none" spc="0" normalizeH="0" baseline="0" noProof="0" dirty="0">
                          <a:ln>
                            <a:noFill/>
                          </a:ln>
                          <a:solidFill>
                            <a:srgbClr val="000000"/>
                          </a:solidFill>
                          <a:effectLst/>
                          <a:uLnTx/>
                          <a:uFillTx/>
                          <a:latin typeface="Rubik"/>
                          <a:ea typeface="+mn-ea"/>
                          <a:cs typeface="+mn-cs"/>
                        </a:rPr>
                        <a:t>0mg Choline</a:t>
                      </a:r>
                      <a:endParaRPr kumimoji="0" lang="en-US" sz="1100" b="0" i="0" u="none" strike="noStrike" kern="1200" cap="none" spc="0" normalizeH="0" baseline="0" noProof="0" dirty="0">
                        <a:ln>
                          <a:noFill/>
                        </a:ln>
                        <a:solidFill>
                          <a:prstClr val="black"/>
                        </a:solidFill>
                        <a:effectLst/>
                        <a:uLnTx/>
                        <a:uFillTx/>
                        <a:latin typeface="+mn-lt"/>
                        <a:ea typeface="+mn-ea"/>
                        <a:cs typeface="+mn-cs"/>
                      </a:endParaRPr>
                    </a:p>
                  </a:txBody>
                  <a:tcPr marL="76200" marR="76200" marT="76200" marB="762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EF5E6"/>
                    </a:solidFill>
                  </a:tcPr>
                </a:tc>
                <a:tc>
                  <a:txBody>
                    <a:bodyPr/>
                    <a:lstStyle/>
                    <a:p>
                      <a:pPr algn="ctr">
                        <a:lnSpc>
                          <a:spcPts val="2755"/>
                        </a:lnSpc>
                        <a:defRPr/>
                      </a:pPr>
                      <a:r>
                        <a:rPr lang="en-US" sz="1967" dirty="0">
                          <a:solidFill>
                            <a:srgbClr val="000000"/>
                          </a:solidFill>
                          <a:latin typeface="Rubik"/>
                        </a:rPr>
                        <a:t>$1.20/</a:t>
                      </a:r>
                      <a:r>
                        <a:rPr lang="en-US" sz="1967" dirty="0" err="1">
                          <a:solidFill>
                            <a:srgbClr val="000000"/>
                          </a:solidFill>
                          <a:latin typeface="Rubik"/>
                        </a:rPr>
                        <a:t>mo</a:t>
                      </a:r>
                      <a:endParaRPr lang="en-US" sz="1100" dirty="0"/>
                    </a:p>
                    <a:p>
                      <a:pPr algn="ctr">
                        <a:lnSpc>
                          <a:spcPts val="2475"/>
                        </a:lnSpc>
                      </a:pPr>
                      <a:r>
                        <a:rPr lang="en-US" sz="1767" dirty="0">
                          <a:solidFill>
                            <a:srgbClr val="000000"/>
                          </a:solidFill>
                          <a:latin typeface="Rubik Light"/>
                        </a:rPr>
                        <a:t>(1 tablet/d)</a:t>
                      </a:r>
                    </a:p>
                  </a:txBody>
                  <a:tcPr marL="76200" marR="76200" marT="76200" marB="7620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EF5E6"/>
                    </a:solidFill>
                  </a:tcPr>
                </a:tc>
                <a:extLst>
                  <a:ext uri="{0D108BD9-81ED-4DB2-BD59-A6C34878D82A}">
                    <a16:rowId xmlns:a16="http://schemas.microsoft.com/office/drawing/2014/main" val="321038435"/>
                  </a:ext>
                </a:extLst>
              </a:tr>
            </a:tbl>
          </a:graphicData>
        </a:graphic>
      </p:graphicFrame>
      <p:sp>
        <p:nvSpPr>
          <p:cNvPr id="13" name="Freeform 13"/>
          <p:cNvSpPr/>
          <p:nvPr/>
        </p:nvSpPr>
        <p:spPr>
          <a:xfrm>
            <a:off x="1277578" y="8361495"/>
            <a:ext cx="476140" cy="386269"/>
          </a:xfrm>
          <a:custGeom>
            <a:avLst/>
            <a:gdLst/>
            <a:ahLst/>
            <a:cxnLst/>
            <a:rect l="l" t="t" r="r" b="b"/>
            <a:pathLst>
              <a:path w="476140" h="386269">
                <a:moveTo>
                  <a:pt x="0" y="0"/>
                </a:moveTo>
                <a:lnTo>
                  <a:pt x="476140" y="0"/>
                </a:lnTo>
                <a:lnTo>
                  <a:pt x="476140" y="386269"/>
                </a:lnTo>
                <a:lnTo>
                  <a:pt x="0" y="386269"/>
                </a:lnTo>
                <a:lnTo>
                  <a:pt x="0" y="0"/>
                </a:lnTo>
                <a:close/>
              </a:path>
            </a:pathLst>
          </a:custGeom>
          <a:blipFill>
            <a:blip r:embed="rId11">
              <a:extLst>
                <a:ext uri="{96DAC541-7B7A-43D3-8B79-37D633B846F1}">
                  <asvg:svgBlip xmlns:asvg="http://schemas.microsoft.com/office/drawing/2016/SVG/main" r:embed="rId12"/>
                </a:ext>
              </a:extLst>
            </a:blip>
            <a:stretch>
              <a:fillRect/>
            </a:stretch>
          </a:blipFill>
        </p:spPr>
        <p:txBody>
          <a:bodyPr/>
          <a:lstStyle/>
          <a:p>
            <a:endParaRPr lang="en-US"/>
          </a:p>
        </p:txBody>
      </p:sp>
      <p:sp>
        <p:nvSpPr>
          <p:cNvPr id="15" name="TextBox 15"/>
          <p:cNvSpPr txBox="1"/>
          <p:nvPr/>
        </p:nvSpPr>
        <p:spPr>
          <a:xfrm>
            <a:off x="1185641" y="2974037"/>
            <a:ext cx="8158288" cy="1568891"/>
          </a:xfrm>
          <a:prstGeom prst="rect">
            <a:avLst/>
          </a:prstGeom>
        </p:spPr>
        <p:txBody>
          <a:bodyPr lIns="0" tIns="0" rIns="0" bIns="0" rtlCol="0" anchor="t">
            <a:spAutoFit/>
          </a:bodyPr>
          <a:lstStyle/>
          <a:p>
            <a:pPr marL="589436" lvl="1" indent="-294718">
              <a:lnSpc>
                <a:spcPts val="4259"/>
              </a:lnSpc>
              <a:buFont typeface="Arial"/>
              <a:buChar char="•"/>
            </a:pPr>
            <a:r>
              <a:rPr lang="en-US" sz="2800" dirty="0">
                <a:solidFill>
                  <a:srgbClr val="000000"/>
                </a:solidFill>
                <a:latin typeface="Rubik"/>
              </a:rPr>
              <a:t>About 10% of health professionals indicate moderate familiarity with choline</a:t>
            </a:r>
          </a:p>
          <a:p>
            <a:pPr>
              <a:lnSpc>
                <a:spcPts val="3947"/>
              </a:lnSpc>
            </a:pPr>
            <a:endParaRPr lang="en-US" sz="2800" dirty="0">
              <a:solidFill>
                <a:srgbClr val="000000"/>
              </a:solidFill>
              <a:latin typeface="Rubik"/>
            </a:endParaRPr>
          </a:p>
        </p:txBody>
      </p:sp>
      <p:sp>
        <p:nvSpPr>
          <p:cNvPr id="16" name="TextBox 16"/>
          <p:cNvSpPr txBox="1"/>
          <p:nvPr/>
        </p:nvSpPr>
        <p:spPr>
          <a:xfrm>
            <a:off x="1442755" y="4282345"/>
            <a:ext cx="7901174" cy="1465472"/>
          </a:xfrm>
          <a:prstGeom prst="rect">
            <a:avLst/>
          </a:prstGeom>
        </p:spPr>
        <p:txBody>
          <a:bodyPr lIns="0" tIns="0" rIns="0" bIns="0" rtlCol="0" anchor="t">
            <a:spAutoFit/>
          </a:bodyPr>
          <a:lstStyle/>
          <a:p>
            <a:pPr marL="1092514" lvl="2" indent="-364171">
              <a:lnSpc>
                <a:spcPts val="3947"/>
              </a:lnSpc>
              <a:buFont typeface="Arial"/>
              <a:buChar char="⚬"/>
            </a:pPr>
            <a:r>
              <a:rPr lang="en-US" sz="2600" dirty="0">
                <a:solidFill>
                  <a:srgbClr val="000000"/>
                </a:solidFill>
                <a:latin typeface="Rubik"/>
              </a:rPr>
              <a:t>6% of OBGYNs report that they are likely to recommend choline-rich foods to pregnant women</a:t>
            </a:r>
          </a:p>
        </p:txBody>
      </p:sp>
      <p:sp>
        <p:nvSpPr>
          <p:cNvPr id="17" name="TextBox 17"/>
          <p:cNvSpPr txBox="1"/>
          <p:nvPr/>
        </p:nvSpPr>
        <p:spPr>
          <a:xfrm>
            <a:off x="989203" y="1278919"/>
            <a:ext cx="12357315" cy="819588"/>
          </a:xfrm>
          <a:prstGeom prst="rect">
            <a:avLst/>
          </a:prstGeom>
        </p:spPr>
        <p:txBody>
          <a:bodyPr lIns="0" tIns="0" rIns="0" bIns="0" rtlCol="0" anchor="t">
            <a:spAutoFit/>
          </a:bodyPr>
          <a:lstStyle/>
          <a:p>
            <a:pPr>
              <a:lnSpc>
                <a:spcPts val="6356"/>
              </a:lnSpc>
            </a:pPr>
            <a:r>
              <a:rPr lang="en-US" sz="5341" dirty="0">
                <a:solidFill>
                  <a:srgbClr val="000000"/>
                </a:solidFill>
                <a:latin typeface="Rubik Semi-Bold"/>
              </a:rPr>
              <a:t>Choline in the Health Setting</a:t>
            </a:r>
          </a:p>
        </p:txBody>
      </p:sp>
      <p:sp>
        <p:nvSpPr>
          <p:cNvPr id="18" name="TextBox 18"/>
          <p:cNvSpPr txBox="1"/>
          <p:nvPr/>
        </p:nvSpPr>
        <p:spPr>
          <a:xfrm>
            <a:off x="2280881" y="7159211"/>
            <a:ext cx="7408832" cy="866775"/>
          </a:xfrm>
          <a:prstGeom prst="rect">
            <a:avLst/>
          </a:prstGeom>
        </p:spPr>
        <p:txBody>
          <a:bodyPr lIns="0" tIns="0" rIns="0" bIns="0" rtlCol="0" anchor="t">
            <a:spAutoFit/>
          </a:bodyPr>
          <a:lstStyle/>
          <a:p>
            <a:pPr marL="431799" lvl="1" indent="-215899">
              <a:lnSpc>
                <a:spcPts val="3599"/>
              </a:lnSpc>
              <a:buFont typeface="Arial"/>
              <a:buChar char="•"/>
            </a:pPr>
            <a:r>
              <a:rPr lang="en-US" sz="1999">
                <a:solidFill>
                  <a:srgbClr val="000000"/>
                </a:solidFill>
                <a:latin typeface="Raleway"/>
              </a:rPr>
              <a:t>Do NOT routinely contain choline or contain small amounts</a:t>
            </a:r>
          </a:p>
          <a:p>
            <a:pPr marL="431799" lvl="1" indent="-215899">
              <a:lnSpc>
                <a:spcPts val="3599"/>
              </a:lnSpc>
              <a:buFont typeface="Arial"/>
              <a:buChar char="•"/>
            </a:pPr>
            <a:r>
              <a:rPr lang="en-US" sz="1999">
                <a:solidFill>
                  <a:srgbClr val="000000"/>
                </a:solidFill>
                <a:latin typeface="Raleway"/>
              </a:rPr>
              <a:t>Limited in part by space (AI in mg vs mcg)</a:t>
            </a:r>
          </a:p>
        </p:txBody>
      </p:sp>
      <p:sp>
        <p:nvSpPr>
          <p:cNvPr id="19" name="TextBox 19"/>
          <p:cNvSpPr txBox="1"/>
          <p:nvPr/>
        </p:nvSpPr>
        <p:spPr>
          <a:xfrm>
            <a:off x="2297781" y="6644860"/>
            <a:ext cx="3969415" cy="504825"/>
          </a:xfrm>
          <a:prstGeom prst="rect">
            <a:avLst/>
          </a:prstGeom>
        </p:spPr>
        <p:txBody>
          <a:bodyPr lIns="0" tIns="0" rIns="0" bIns="0" rtlCol="0" anchor="t">
            <a:spAutoFit/>
          </a:bodyPr>
          <a:lstStyle/>
          <a:p>
            <a:pPr>
              <a:lnSpc>
                <a:spcPts val="4199"/>
              </a:lnSpc>
            </a:pPr>
            <a:r>
              <a:rPr lang="en-US" sz="2999">
                <a:solidFill>
                  <a:srgbClr val="000000"/>
                </a:solidFill>
                <a:latin typeface="Rubik Semi-Bold"/>
              </a:rPr>
              <a:t>Prenatal Vitamins</a:t>
            </a:r>
          </a:p>
        </p:txBody>
      </p:sp>
      <p:sp>
        <p:nvSpPr>
          <p:cNvPr id="20" name="TextBox 20"/>
          <p:cNvSpPr txBox="1"/>
          <p:nvPr/>
        </p:nvSpPr>
        <p:spPr>
          <a:xfrm>
            <a:off x="10604071" y="1883087"/>
            <a:ext cx="6615312" cy="464820"/>
          </a:xfrm>
          <a:prstGeom prst="rect">
            <a:avLst/>
          </a:prstGeom>
        </p:spPr>
        <p:txBody>
          <a:bodyPr lIns="0" tIns="0" rIns="0" bIns="0" rtlCol="0" anchor="t">
            <a:spAutoFit/>
          </a:bodyPr>
          <a:lstStyle/>
          <a:p>
            <a:pPr algn="ctr">
              <a:lnSpc>
                <a:spcPts val="3779"/>
              </a:lnSpc>
            </a:pPr>
            <a:r>
              <a:rPr lang="en-US" sz="2700" dirty="0">
                <a:solidFill>
                  <a:srgbClr val="655A58"/>
                </a:solidFill>
                <a:latin typeface="Rubik Medium"/>
              </a:rPr>
              <a:t>Prenatal Vitamins on the Market</a:t>
            </a:r>
          </a:p>
        </p:txBody>
      </p:sp>
      <p:sp>
        <p:nvSpPr>
          <p:cNvPr id="21" name="TextBox 21"/>
          <p:cNvSpPr txBox="1"/>
          <p:nvPr/>
        </p:nvSpPr>
        <p:spPr>
          <a:xfrm>
            <a:off x="2002596" y="8351970"/>
            <a:ext cx="7687117" cy="670687"/>
          </a:xfrm>
          <a:prstGeom prst="rect">
            <a:avLst/>
          </a:prstGeom>
        </p:spPr>
        <p:txBody>
          <a:bodyPr lIns="0" tIns="0" rIns="0" bIns="0" rtlCol="0" anchor="t">
            <a:spAutoFit/>
          </a:bodyPr>
          <a:lstStyle/>
          <a:p>
            <a:pPr>
              <a:lnSpc>
                <a:spcPts val="2683"/>
              </a:lnSpc>
            </a:pPr>
            <a:r>
              <a:rPr lang="en-US" sz="2199">
                <a:solidFill>
                  <a:srgbClr val="000000"/>
                </a:solidFill>
                <a:latin typeface="Rubik"/>
              </a:rPr>
              <a:t>June 2017 AMA annual meeting - voted to support evidence-based amounts of choline in all prenatal vitamins</a:t>
            </a:r>
          </a:p>
        </p:txBody>
      </p:sp>
      <p:sp>
        <p:nvSpPr>
          <p:cNvPr id="22" name="TextBox 22"/>
          <p:cNvSpPr txBox="1"/>
          <p:nvPr/>
        </p:nvSpPr>
        <p:spPr>
          <a:xfrm>
            <a:off x="618766" y="9816693"/>
            <a:ext cx="17050469" cy="148590"/>
          </a:xfrm>
          <a:prstGeom prst="rect">
            <a:avLst/>
          </a:prstGeom>
        </p:spPr>
        <p:txBody>
          <a:bodyPr lIns="0" tIns="0" rIns="0" bIns="0" rtlCol="0" anchor="t">
            <a:spAutoFit/>
          </a:bodyPr>
          <a:lstStyle/>
          <a:p>
            <a:pPr>
              <a:lnSpc>
                <a:spcPts val="1260"/>
              </a:lnSpc>
            </a:pPr>
            <a:r>
              <a:rPr lang="en-US" sz="900">
                <a:solidFill>
                  <a:srgbClr val="000000"/>
                </a:solidFill>
                <a:latin typeface="Rubik Light"/>
              </a:rPr>
              <a:t>Wallace TC, Blusztajn JK, Caudill MA, Klatt KC, Natker E, Zeisel SH, Zelman KM. Choline: The Underconsumed and Underappreciated Essential Nutrient. </a:t>
            </a:r>
            <a:r>
              <a:rPr lang="en-US" sz="900">
                <a:solidFill>
                  <a:srgbClr val="000000"/>
                </a:solidFill>
                <a:latin typeface="Rubik Light Italics"/>
              </a:rPr>
              <a:t>Nutr Today</a:t>
            </a:r>
            <a:r>
              <a:rPr lang="en-US" sz="900">
                <a:solidFill>
                  <a:srgbClr val="000000"/>
                </a:solidFill>
                <a:latin typeface="Rubik Light"/>
              </a:rPr>
              <a:t>. 2018 Nov-Dec;53(6):240-253. doi: 10.1097/NT.0000000000000302. </a:t>
            </a:r>
          </a:p>
        </p:txBody>
      </p:sp>
      <p:sp>
        <p:nvSpPr>
          <p:cNvPr id="23" name="TextBox 23"/>
          <p:cNvSpPr txBox="1"/>
          <p:nvPr/>
        </p:nvSpPr>
        <p:spPr>
          <a:xfrm>
            <a:off x="15686426" y="9486819"/>
            <a:ext cx="1824116" cy="148590"/>
          </a:xfrm>
          <a:prstGeom prst="rect">
            <a:avLst/>
          </a:prstGeom>
        </p:spPr>
        <p:txBody>
          <a:bodyPr lIns="0" tIns="0" rIns="0" bIns="0" rtlCol="0" anchor="t">
            <a:spAutoFit/>
          </a:bodyPr>
          <a:lstStyle/>
          <a:p>
            <a:pPr algn="r">
              <a:lnSpc>
                <a:spcPts val="1260"/>
              </a:lnSpc>
            </a:pPr>
            <a:r>
              <a:rPr lang="en-US" sz="900" dirty="0">
                <a:solidFill>
                  <a:srgbClr val="000000"/>
                </a:solidFill>
                <a:latin typeface="Rubik"/>
              </a:rPr>
              <a:t>Cost as of September 2023</a:t>
            </a:r>
          </a:p>
        </p:txBody>
      </p:sp>
      <p:sp>
        <p:nvSpPr>
          <p:cNvPr id="24" name="TextBox 24"/>
          <p:cNvSpPr txBox="1"/>
          <p:nvPr/>
        </p:nvSpPr>
        <p:spPr>
          <a:xfrm>
            <a:off x="633964" y="10012908"/>
            <a:ext cx="17050469" cy="148590"/>
          </a:xfrm>
          <a:prstGeom prst="rect">
            <a:avLst/>
          </a:prstGeom>
        </p:spPr>
        <p:txBody>
          <a:bodyPr lIns="0" tIns="0" rIns="0" bIns="0" rtlCol="0" anchor="t">
            <a:spAutoFit/>
          </a:bodyPr>
          <a:lstStyle/>
          <a:p>
            <a:pPr>
              <a:lnSpc>
                <a:spcPts val="1260"/>
              </a:lnSpc>
            </a:pPr>
            <a:r>
              <a:rPr lang="en-US" sz="900">
                <a:solidFill>
                  <a:srgbClr val="000000"/>
                </a:solidFill>
                <a:latin typeface="Rubik Light"/>
              </a:rPr>
              <a:t>Choline and Lecithin Supplements Review ConsumerLab.com. Updated April 2023. https://www.consumerlab.com/reviews/choline-review/choline/?search=Choline%20(many%20forms)</a:t>
            </a:r>
          </a:p>
        </p:txBody>
      </p:sp>
      <p:sp>
        <p:nvSpPr>
          <p:cNvPr id="25" name="TextBox 9">
            <a:extLst>
              <a:ext uri="{FF2B5EF4-FFF2-40B4-BE49-F238E27FC236}">
                <a16:creationId xmlns:a16="http://schemas.microsoft.com/office/drawing/2014/main" id="{6D3D6BDD-63BE-71F3-B3D3-90F19FB1F7BA}"/>
              </a:ext>
            </a:extLst>
          </p:cNvPr>
          <p:cNvSpPr txBox="1"/>
          <p:nvPr/>
        </p:nvSpPr>
        <p:spPr>
          <a:xfrm>
            <a:off x="15011400" y="9789079"/>
            <a:ext cx="2726425" cy="315727"/>
          </a:xfrm>
          <a:prstGeom prst="rect">
            <a:avLst/>
          </a:prstGeom>
        </p:spPr>
        <p:txBody>
          <a:bodyPr wrap="square" lIns="0" tIns="0" rIns="0" bIns="0" rtlCol="0" anchor="t">
            <a:spAutoFit/>
          </a:bodyPr>
          <a:lstStyle/>
          <a:p>
            <a:pPr algn="r">
              <a:lnSpc>
                <a:spcPts val="2856"/>
              </a:lnSpc>
            </a:pPr>
            <a:r>
              <a:rPr lang="en-US" sz="1200" dirty="0">
                <a:solidFill>
                  <a:srgbClr val="000000">
                    <a:alpha val="85882"/>
                  </a:srgbClr>
                </a:solidFill>
                <a:latin typeface="Raleway"/>
              </a:rPr>
              <a:t>B Smith, ECU Fam Med, 2023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7704548" y="512182"/>
            <a:ext cx="2954082" cy="2769452"/>
          </a:xfrm>
          <a:custGeom>
            <a:avLst/>
            <a:gdLst/>
            <a:ahLst/>
            <a:cxnLst/>
            <a:rect l="l" t="t" r="r" b="b"/>
            <a:pathLst>
              <a:path w="2954082" h="2769452">
                <a:moveTo>
                  <a:pt x="0" y="0"/>
                </a:moveTo>
                <a:lnTo>
                  <a:pt x="2954082" y="0"/>
                </a:lnTo>
                <a:lnTo>
                  <a:pt x="2954082" y="2769452"/>
                </a:lnTo>
                <a:lnTo>
                  <a:pt x="0" y="276945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grpSp>
        <p:nvGrpSpPr>
          <p:cNvPr id="3" name="Group 3"/>
          <p:cNvGrpSpPr/>
          <p:nvPr/>
        </p:nvGrpSpPr>
        <p:grpSpPr>
          <a:xfrm>
            <a:off x="1574266" y="2965975"/>
            <a:ext cx="7481762" cy="2953799"/>
            <a:chOff x="0" y="0"/>
            <a:chExt cx="2730700" cy="1078080"/>
          </a:xfrm>
        </p:grpSpPr>
        <p:sp>
          <p:nvSpPr>
            <p:cNvPr id="4" name="Freeform 4"/>
            <p:cNvSpPr/>
            <p:nvPr/>
          </p:nvSpPr>
          <p:spPr>
            <a:xfrm>
              <a:off x="0" y="0"/>
              <a:ext cx="2730700" cy="1078080"/>
            </a:xfrm>
            <a:custGeom>
              <a:avLst/>
              <a:gdLst/>
              <a:ahLst/>
              <a:cxnLst/>
              <a:rect l="l" t="t" r="r" b="b"/>
              <a:pathLst>
                <a:path w="2730700" h="1078080">
                  <a:moveTo>
                    <a:pt x="0" y="0"/>
                  </a:moveTo>
                  <a:lnTo>
                    <a:pt x="2730700" y="0"/>
                  </a:lnTo>
                  <a:lnTo>
                    <a:pt x="2730700" y="1078080"/>
                  </a:lnTo>
                  <a:lnTo>
                    <a:pt x="0" y="1078080"/>
                  </a:lnTo>
                  <a:close/>
                </a:path>
              </a:pathLst>
            </a:custGeom>
            <a:solidFill>
              <a:srgbClr val="F0F1EC"/>
            </a:solidFill>
          </p:spPr>
          <p:txBody>
            <a:bodyPr/>
            <a:lstStyle/>
            <a:p>
              <a:endParaRPr lang="en-US"/>
            </a:p>
          </p:txBody>
        </p:sp>
      </p:grpSp>
      <p:grpSp>
        <p:nvGrpSpPr>
          <p:cNvPr id="5" name="Group 5"/>
          <p:cNvGrpSpPr/>
          <p:nvPr/>
        </p:nvGrpSpPr>
        <p:grpSpPr>
          <a:xfrm>
            <a:off x="9246529" y="2965975"/>
            <a:ext cx="7467205" cy="2953799"/>
            <a:chOff x="0" y="0"/>
            <a:chExt cx="2725387" cy="1078080"/>
          </a:xfrm>
        </p:grpSpPr>
        <p:sp>
          <p:nvSpPr>
            <p:cNvPr id="6" name="Freeform 6"/>
            <p:cNvSpPr/>
            <p:nvPr/>
          </p:nvSpPr>
          <p:spPr>
            <a:xfrm>
              <a:off x="0" y="0"/>
              <a:ext cx="2725387" cy="1078080"/>
            </a:xfrm>
            <a:custGeom>
              <a:avLst/>
              <a:gdLst/>
              <a:ahLst/>
              <a:cxnLst/>
              <a:rect l="l" t="t" r="r" b="b"/>
              <a:pathLst>
                <a:path w="2725387" h="1078080">
                  <a:moveTo>
                    <a:pt x="0" y="0"/>
                  </a:moveTo>
                  <a:lnTo>
                    <a:pt x="2725387" y="0"/>
                  </a:lnTo>
                  <a:lnTo>
                    <a:pt x="2725387" y="1078080"/>
                  </a:lnTo>
                  <a:lnTo>
                    <a:pt x="0" y="1078080"/>
                  </a:lnTo>
                  <a:close/>
                </a:path>
              </a:pathLst>
            </a:custGeom>
            <a:solidFill>
              <a:srgbClr val="F0F1EC">
                <a:alpha val="52941"/>
              </a:srgbClr>
            </a:solidFill>
          </p:spPr>
          <p:txBody>
            <a:bodyPr/>
            <a:lstStyle/>
            <a:p>
              <a:endParaRPr lang="en-US"/>
            </a:p>
          </p:txBody>
        </p:sp>
      </p:grpSp>
      <p:sp>
        <p:nvSpPr>
          <p:cNvPr id="7" name="Freeform 7"/>
          <p:cNvSpPr/>
          <p:nvPr/>
        </p:nvSpPr>
        <p:spPr>
          <a:xfrm rot="-559795">
            <a:off x="523412" y="7829723"/>
            <a:ext cx="1896652" cy="1975680"/>
          </a:xfrm>
          <a:custGeom>
            <a:avLst/>
            <a:gdLst/>
            <a:ahLst/>
            <a:cxnLst/>
            <a:rect l="l" t="t" r="r" b="b"/>
            <a:pathLst>
              <a:path w="1896652" h="1975680">
                <a:moveTo>
                  <a:pt x="0" y="0"/>
                </a:moveTo>
                <a:lnTo>
                  <a:pt x="1896652" y="0"/>
                </a:lnTo>
                <a:lnTo>
                  <a:pt x="1896652" y="1975680"/>
                </a:lnTo>
                <a:lnTo>
                  <a:pt x="0" y="1975680"/>
                </a:lnTo>
                <a:lnTo>
                  <a:pt x="0" y="0"/>
                </a:lnTo>
                <a:close/>
              </a:path>
            </a:pathLst>
          </a:custGeom>
          <a:blipFill>
            <a:blip r:embed="rId5">
              <a:alphaModFix amt="6000"/>
              <a:extLst>
                <a:ext uri="{96DAC541-7B7A-43D3-8B79-37D633B846F1}">
                  <asvg:svgBlip xmlns:asvg="http://schemas.microsoft.com/office/drawing/2016/SVG/main" r:embed="rId6"/>
                </a:ext>
              </a:extLst>
            </a:blip>
            <a:stretch>
              <a:fillRect/>
            </a:stretch>
          </a:blipFill>
        </p:spPr>
        <p:txBody>
          <a:bodyPr/>
          <a:lstStyle/>
          <a:p>
            <a:endParaRPr lang="en-US"/>
          </a:p>
        </p:txBody>
      </p:sp>
      <p:grpSp>
        <p:nvGrpSpPr>
          <p:cNvPr id="8" name="Group 8"/>
          <p:cNvGrpSpPr/>
          <p:nvPr/>
        </p:nvGrpSpPr>
        <p:grpSpPr>
          <a:xfrm>
            <a:off x="1574266" y="6119798"/>
            <a:ext cx="7481762" cy="2950533"/>
            <a:chOff x="0" y="0"/>
            <a:chExt cx="2730700" cy="1076888"/>
          </a:xfrm>
        </p:grpSpPr>
        <p:sp>
          <p:nvSpPr>
            <p:cNvPr id="9" name="Freeform 9"/>
            <p:cNvSpPr/>
            <p:nvPr/>
          </p:nvSpPr>
          <p:spPr>
            <a:xfrm>
              <a:off x="0" y="0"/>
              <a:ext cx="2730700" cy="1076888"/>
            </a:xfrm>
            <a:custGeom>
              <a:avLst/>
              <a:gdLst/>
              <a:ahLst/>
              <a:cxnLst/>
              <a:rect l="l" t="t" r="r" b="b"/>
              <a:pathLst>
                <a:path w="2730700" h="1076888">
                  <a:moveTo>
                    <a:pt x="0" y="0"/>
                  </a:moveTo>
                  <a:lnTo>
                    <a:pt x="2730700" y="0"/>
                  </a:lnTo>
                  <a:lnTo>
                    <a:pt x="2730700" y="1076888"/>
                  </a:lnTo>
                  <a:lnTo>
                    <a:pt x="0" y="1076888"/>
                  </a:lnTo>
                  <a:close/>
                </a:path>
              </a:pathLst>
            </a:custGeom>
            <a:solidFill>
              <a:srgbClr val="F0F1EC">
                <a:alpha val="52941"/>
              </a:srgbClr>
            </a:solidFill>
          </p:spPr>
          <p:txBody>
            <a:bodyPr/>
            <a:lstStyle/>
            <a:p>
              <a:endParaRPr lang="en-US"/>
            </a:p>
          </p:txBody>
        </p:sp>
      </p:grpSp>
      <p:grpSp>
        <p:nvGrpSpPr>
          <p:cNvPr id="10" name="Group 10"/>
          <p:cNvGrpSpPr/>
          <p:nvPr/>
        </p:nvGrpSpPr>
        <p:grpSpPr>
          <a:xfrm>
            <a:off x="9246529" y="6119798"/>
            <a:ext cx="7467205" cy="2950533"/>
            <a:chOff x="0" y="0"/>
            <a:chExt cx="2725387" cy="1076888"/>
          </a:xfrm>
        </p:grpSpPr>
        <p:sp>
          <p:nvSpPr>
            <p:cNvPr id="11" name="Freeform 11"/>
            <p:cNvSpPr/>
            <p:nvPr/>
          </p:nvSpPr>
          <p:spPr>
            <a:xfrm>
              <a:off x="0" y="0"/>
              <a:ext cx="2725387" cy="1076888"/>
            </a:xfrm>
            <a:custGeom>
              <a:avLst/>
              <a:gdLst/>
              <a:ahLst/>
              <a:cxnLst/>
              <a:rect l="l" t="t" r="r" b="b"/>
              <a:pathLst>
                <a:path w="2725387" h="1076888">
                  <a:moveTo>
                    <a:pt x="0" y="0"/>
                  </a:moveTo>
                  <a:lnTo>
                    <a:pt x="2725387" y="0"/>
                  </a:lnTo>
                  <a:lnTo>
                    <a:pt x="2725387" y="1076888"/>
                  </a:lnTo>
                  <a:lnTo>
                    <a:pt x="0" y="1076888"/>
                  </a:lnTo>
                  <a:close/>
                </a:path>
              </a:pathLst>
            </a:custGeom>
            <a:solidFill>
              <a:srgbClr val="F0F1EC"/>
            </a:solidFill>
          </p:spPr>
          <p:txBody>
            <a:bodyPr/>
            <a:lstStyle/>
            <a:p>
              <a:endParaRPr lang="en-US"/>
            </a:p>
          </p:txBody>
        </p:sp>
      </p:grpSp>
      <p:sp>
        <p:nvSpPr>
          <p:cNvPr id="12" name="Freeform 12"/>
          <p:cNvSpPr/>
          <p:nvPr/>
        </p:nvSpPr>
        <p:spPr>
          <a:xfrm rot="615695">
            <a:off x="15999316" y="1233167"/>
            <a:ext cx="1896652" cy="1975680"/>
          </a:xfrm>
          <a:custGeom>
            <a:avLst/>
            <a:gdLst/>
            <a:ahLst/>
            <a:cxnLst/>
            <a:rect l="l" t="t" r="r" b="b"/>
            <a:pathLst>
              <a:path w="1896652" h="1975680">
                <a:moveTo>
                  <a:pt x="0" y="0"/>
                </a:moveTo>
                <a:lnTo>
                  <a:pt x="1896653" y="0"/>
                </a:lnTo>
                <a:lnTo>
                  <a:pt x="1896653" y="1975680"/>
                </a:lnTo>
                <a:lnTo>
                  <a:pt x="0" y="1975680"/>
                </a:lnTo>
                <a:lnTo>
                  <a:pt x="0" y="0"/>
                </a:lnTo>
                <a:close/>
              </a:path>
            </a:pathLst>
          </a:custGeom>
          <a:blipFill>
            <a:blip r:embed="rId5">
              <a:alphaModFix amt="6000"/>
              <a:extLst>
                <a:ext uri="{96DAC541-7B7A-43D3-8B79-37D633B846F1}">
                  <asvg:svgBlip xmlns:asvg="http://schemas.microsoft.com/office/drawing/2016/SVG/main" r:embed="rId6"/>
                </a:ext>
              </a:extLst>
            </a:blip>
            <a:stretch>
              <a:fillRect/>
            </a:stretch>
          </a:blipFill>
        </p:spPr>
        <p:txBody>
          <a:bodyPr/>
          <a:lstStyle/>
          <a:p>
            <a:endParaRPr lang="en-US"/>
          </a:p>
        </p:txBody>
      </p:sp>
      <p:sp>
        <p:nvSpPr>
          <p:cNvPr id="13" name="Freeform 13"/>
          <p:cNvSpPr/>
          <p:nvPr/>
        </p:nvSpPr>
        <p:spPr>
          <a:xfrm>
            <a:off x="9559042" y="3394249"/>
            <a:ext cx="1846407" cy="1846407"/>
          </a:xfrm>
          <a:custGeom>
            <a:avLst/>
            <a:gdLst/>
            <a:ahLst/>
            <a:cxnLst/>
            <a:rect l="l" t="t" r="r" b="b"/>
            <a:pathLst>
              <a:path w="1846407" h="1846407">
                <a:moveTo>
                  <a:pt x="0" y="0"/>
                </a:moveTo>
                <a:lnTo>
                  <a:pt x="1846407" y="0"/>
                </a:lnTo>
                <a:lnTo>
                  <a:pt x="1846407" y="1846407"/>
                </a:lnTo>
                <a:lnTo>
                  <a:pt x="0" y="1846407"/>
                </a:lnTo>
                <a:lnTo>
                  <a:pt x="0" y="0"/>
                </a:lnTo>
                <a:close/>
              </a:path>
            </a:pathLst>
          </a:custGeom>
          <a:blipFill>
            <a:blip r:embed="rId7"/>
            <a:stretch>
              <a:fillRect/>
            </a:stretch>
          </a:blipFill>
        </p:spPr>
        <p:txBody>
          <a:bodyPr/>
          <a:lstStyle/>
          <a:p>
            <a:endParaRPr lang="en-US"/>
          </a:p>
        </p:txBody>
      </p:sp>
      <p:sp>
        <p:nvSpPr>
          <p:cNvPr id="14" name="Freeform 14"/>
          <p:cNvSpPr/>
          <p:nvPr/>
        </p:nvSpPr>
        <p:spPr>
          <a:xfrm>
            <a:off x="11214613" y="3394249"/>
            <a:ext cx="1846407" cy="1846407"/>
          </a:xfrm>
          <a:custGeom>
            <a:avLst/>
            <a:gdLst/>
            <a:ahLst/>
            <a:cxnLst/>
            <a:rect l="l" t="t" r="r" b="b"/>
            <a:pathLst>
              <a:path w="1846407" h="1846407">
                <a:moveTo>
                  <a:pt x="0" y="0"/>
                </a:moveTo>
                <a:lnTo>
                  <a:pt x="1846408" y="0"/>
                </a:lnTo>
                <a:lnTo>
                  <a:pt x="1846408" y="1846407"/>
                </a:lnTo>
                <a:lnTo>
                  <a:pt x="0" y="1846407"/>
                </a:lnTo>
                <a:lnTo>
                  <a:pt x="0" y="0"/>
                </a:lnTo>
                <a:close/>
              </a:path>
            </a:pathLst>
          </a:custGeom>
          <a:blipFill>
            <a:blip r:embed="rId8"/>
            <a:stretch>
              <a:fillRect/>
            </a:stretch>
          </a:blipFill>
        </p:spPr>
        <p:txBody>
          <a:bodyPr/>
          <a:lstStyle/>
          <a:p>
            <a:endParaRPr lang="en-US"/>
          </a:p>
        </p:txBody>
      </p:sp>
      <p:sp>
        <p:nvSpPr>
          <p:cNvPr id="15" name="Freeform 15"/>
          <p:cNvSpPr/>
          <p:nvPr/>
        </p:nvSpPr>
        <p:spPr>
          <a:xfrm>
            <a:off x="12851355" y="3394249"/>
            <a:ext cx="1846407" cy="1846407"/>
          </a:xfrm>
          <a:custGeom>
            <a:avLst/>
            <a:gdLst/>
            <a:ahLst/>
            <a:cxnLst/>
            <a:rect l="l" t="t" r="r" b="b"/>
            <a:pathLst>
              <a:path w="1846407" h="1846407">
                <a:moveTo>
                  <a:pt x="0" y="0"/>
                </a:moveTo>
                <a:lnTo>
                  <a:pt x="1846407" y="0"/>
                </a:lnTo>
                <a:lnTo>
                  <a:pt x="1846407" y="1846407"/>
                </a:lnTo>
                <a:lnTo>
                  <a:pt x="0" y="1846407"/>
                </a:lnTo>
                <a:lnTo>
                  <a:pt x="0" y="0"/>
                </a:lnTo>
                <a:close/>
              </a:path>
            </a:pathLst>
          </a:custGeom>
          <a:blipFill>
            <a:blip r:embed="rId9"/>
            <a:stretch>
              <a:fillRect/>
            </a:stretch>
          </a:blipFill>
        </p:spPr>
        <p:txBody>
          <a:bodyPr/>
          <a:lstStyle/>
          <a:p>
            <a:endParaRPr lang="en-US"/>
          </a:p>
        </p:txBody>
      </p:sp>
      <p:sp>
        <p:nvSpPr>
          <p:cNvPr id="16" name="Freeform 16"/>
          <p:cNvSpPr/>
          <p:nvPr/>
        </p:nvSpPr>
        <p:spPr>
          <a:xfrm>
            <a:off x="14567151" y="3394249"/>
            <a:ext cx="1846407" cy="1846407"/>
          </a:xfrm>
          <a:custGeom>
            <a:avLst/>
            <a:gdLst/>
            <a:ahLst/>
            <a:cxnLst/>
            <a:rect l="l" t="t" r="r" b="b"/>
            <a:pathLst>
              <a:path w="1846407" h="1846407">
                <a:moveTo>
                  <a:pt x="0" y="0"/>
                </a:moveTo>
                <a:lnTo>
                  <a:pt x="1846407" y="0"/>
                </a:lnTo>
                <a:lnTo>
                  <a:pt x="1846407" y="1846407"/>
                </a:lnTo>
                <a:lnTo>
                  <a:pt x="0" y="1846407"/>
                </a:lnTo>
                <a:lnTo>
                  <a:pt x="0" y="0"/>
                </a:lnTo>
                <a:close/>
              </a:path>
            </a:pathLst>
          </a:custGeom>
          <a:blipFill>
            <a:blip r:embed="rId10"/>
            <a:stretch>
              <a:fillRect/>
            </a:stretch>
          </a:blipFill>
        </p:spPr>
        <p:txBody>
          <a:bodyPr/>
          <a:lstStyle/>
          <a:p>
            <a:endParaRPr lang="en-US"/>
          </a:p>
        </p:txBody>
      </p:sp>
      <p:sp>
        <p:nvSpPr>
          <p:cNvPr id="17" name="Freeform 17"/>
          <p:cNvSpPr/>
          <p:nvPr/>
        </p:nvSpPr>
        <p:spPr>
          <a:xfrm>
            <a:off x="1672801" y="6543099"/>
            <a:ext cx="2026550" cy="2026550"/>
          </a:xfrm>
          <a:custGeom>
            <a:avLst/>
            <a:gdLst/>
            <a:ahLst/>
            <a:cxnLst/>
            <a:rect l="l" t="t" r="r" b="b"/>
            <a:pathLst>
              <a:path w="2026550" h="2026550">
                <a:moveTo>
                  <a:pt x="0" y="0"/>
                </a:moveTo>
                <a:lnTo>
                  <a:pt x="2026551" y="0"/>
                </a:lnTo>
                <a:lnTo>
                  <a:pt x="2026551" y="2026551"/>
                </a:lnTo>
                <a:lnTo>
                  <a:pt x="0" y="2026551"/>
                </a:lnTo>
                <a:lnTo>
                  <a:pt x="0" y="0"/>
                </a:lnTo>
                <a:close/>
              </a:path>
            </a:pathLst>
          </a:custGeom>
          <a:blipFill>
            <a:blip r:embed="rId11"/>
            <a:stretch>
              <a:fillRect/>
            </a:stretch>
          </a:blipFill>
        </p:spPr>
        <p:txBody>
          <a:bodyPr/>
          <a:lstStyle/>
          <a:p>
            <a:endParaRPr lang="en-US"/>
          </a:p>
        </p:txBody>
      </p:sp>
      <p:sp>
        <p:nvSpPr>
          <p:cNvPr id="18" name="Freeform 18"/>
          <p:cNvSpPr/>
          <p:nvPr/>
        </p:nvSpPr>
        <p:spPr>
          <a:xfrm>
            <a:off x="5077563" y="6543099"/>
            <a:ext cx="2026550" cy="2026550"/>
          </a:xfrm>
          <a:custGeom>
            <a:avLst/>
            <a:gdLst/>
            <a:ahLst/>
            <a:cxnLst/>
            <a:rect l="l" t="t" r="r" b="b"/>
            <a:pathLst>
              <a:path w="2026550" h="2026550">
                <a:moveTo>
                  <a:pt x="0" y="0"/>
                </a:moveTo>
                <a:lnTo>
                  <a:pt x="2026550" y="0"/>
                </a:lnTo>
                <a:lnTo>
                  <a:pt x="2026550" y="2026551"/>
                </a:lnTo>
                <a:lnTo>
                  <a:pt x="0" y="2026551"/>
                </a:lnTo>
                <a:lnTo>
                  <a:pt x="0" y="0"/>
                </a:lnTo>
                <a:close/>
              </a:path>
            </a:pathLst>
          </a:custGeom>
          <a:blipFill>
            <a:blip r:embed="rId12"/>
            <a:stretch>
              <a:fillRect/>
            </a:stretch>
          </a:blipFill>
        </p:spPr>
        <p:txBody>
          <a:bodyPr/>
          <a:lstStyle/>
          <a:p>
            <a:endParaRPr lang="en-US"/>
          </a:p>
        </p:txBody>
      </p:sp>
      <p:sp>
        <p:nvSpPr>
          <p:cNvPr id="19" name="TextBox 19"/>
          <p:cNvSpPr txBox="1"/>
          <p:nvPr/>
        </p:nvSpPr>
        <p:spPr>
          <a:xfrm>
            <a:off x="3186570" y="1480343"/>
            <a:ext cx="11914860" cy="819588"/>
          </a:xfrm>
          <a:prstGeom prst="rect">
            <a:avLst/>
          </a:prstGeom>
        </p:spPr>
        <p:txBody>
          <a:bodyPr lIns="0" tIns="0" rIns="0" bIns="0" rtlCol="0" anchor="t">
            <a:spAutoFit/>
          </a:bodyPr>
          <a:lstStyle/>
          <a:p>
            <a:pPr algn="ctr">
              <a:lnSpc>
                <a:spcPts val="6356"/>
              </a:lnSpc>
            </a:pPr>
            <a:r>
              <a:rPr lang="en-US" sz="5341">
                <a:solidFill>
                  <a:srgbClr val="000000"/>
                </a:solidFill>
                <a:latin typeface="Rubik Semi-Bold"/>
              </a:rPr>
              <a:t>Choline through Supplementation</a:t>
            </a:r>
          </a:p>
        </p:txBody>
      </p:sp>
      <p:sp>
        <p:nvSpPr>
          <p:cNvPr id="20" name="TextBox 20"/>
          <p:cNvSpPr txBox="1"/>
          <p:nvPr/>
        </p:nvSpPr>
        <p:spPr>
          <a:xfrm>
            <a:off x="2001057" y="3337099"/>
            <a:ext cx="5571360" cy="434688"/>
          </a:xfrm>
          <a:prstGeom prst="rect">
            <a:avLst/>
          </a:prstGeom>
        </p:spPr>
        <p:txBody>
          <a:bodyPr lIns="0" tIns="0" rIns="0" bIns="0" rtlCol="0" anchor="t">
            <a:spAutoFit/>
          </a:bodyPr>
          <a:lstStyle/>
          <a:p>
            <a:pPr>
              <a:lnSpc>
                <a:spcPts val="3542"/>
              </a:lnSpc>
            </a:pPr>
            <a:r>
              <a:rPr lang="en-US" sz="2530">
                <a:solidFill>
                  <a:srgbClr val="000000"/>
                </a:solidFill>
                <a:latin typeface="Rubik Semi-Bold"/>
              </a:rPr>
              <a:t>In single supplements</a:t>
            </a:r>
          </a:p>
        </p:txBody>
      </p:sp>
      <p:sp>
        <p:nvSpPr>
          <p:cNvPr id="21" name="TextBox 21"/>
          <p:cNvSpPr txBox="1"/>
          <p:nvPr/>
        </p:nvSpPr>
        <p:spPr>
          <a:xfrm>
            <a:off x="2100466" y="3968239"/>
            <a:ext cx="5931780" cy="1744965"/>
          </a:xfrm>
          <a:prstGeom prst="rect">
            <a:avLst/>
          </a:prstGeom>
        </p:spPr>
        <p:txBody>
          <a:bodyPr lIns="0" tIns="0" rIns="0" bIns="0" rtlCol="0" anchor="t">
            <a:spAutoFit/>
          </a:bodyPr>
          <a:lstStyle/>
          <a:p>
            <a:pPr marL="389828" lvl="1" indent="-194914">
              <a:lnSpc>
                <a:spcPts val="2888"/>
              </a:lnSpc>
              <a:buFont typeface="Arial"/>
              <a:buChar char="•"/>
            </a:pPr>
            <a:r>
              <a:rPr lang="en-US" sz="1805" dirty="0">
                <a:solidFill>
                  <a:srgbClr val="000000"/>
                </a:solidFill>
                <a:latin typeface="Raleway"/>
              </a:rPr>
              <a:t>Typically range from 60-250mg choline/serving</a:t>
            </a:r>
          </a:p>
          <a:p>
            <a:pPr marL="693298" lvl="2" indent="-231099">
              <a:lnSpc>
                <a:spcPts val="2568"/>
              </a:lnSpc>
              <a:buFont typeface="Arial"/>
              <a:buChar char="⚬"/>
            </a:pPr>
            <a:r>
              <a:rPr lang="en-US" sz="1605" dirty="0">
                <a:solidFill>
                  <a:srgbClr val="000000"/>
                </a:solidFill>
                <a:latin typeface="Raleway"/>
              </a:rPr>
              <a:t>Bottles may list the amount of “choline-containing” compounds rather than the amount of choline</a:t>
            </a:r>
          </a:p>
          <a:p>
            <a:pPr marL="389828" lvl="1" indent="-194914">
              <a:lnSpc>
                <a:spcPts val="2888"/>
              </a:lnSpc>
              <a:buFont typeface="Arial"/>
              <a:buChar char="•"/>
            </a:pPr>
            <a:r>
              <a:rPr lang="en-US" sz="1805" dirty="0">
                <a:solidFill>
                  <a:srgbClr val="000000"/>
                </a:solidFill>
                <a:latin typeface="Raleway"/>
              </a:rPr>
              <a:t>Cost ranges from $0.02 to $0.58 per 100mg choline</a:t>
            </a:r>
          </a:p>
          <a:p>
            <a:pPr marL="194914" lvl="1">
              <a:lnSpc>
                <a:spcPts val="2888"/>
              </a:lnSpc>
            </a:pPr>
            <a:r>
              <a:rPr lang="en-US" sz="1805" dirty="0">
                <a:solidFill>
                  <a:srgbClr val="000000"/>
                </a:solidFill>
                <a:latin typeface="Raleway"/>
              </a:rPr>
              <a:t>(1 lg egg is about $0.10 and provides ~150mg choline)</a:t>
            </a:r>
          </a:p>
        </p:txBody>
      </p:sp>
      <p:sp>
        <p:nvSpPr>
          <p:cNvPr id="22" name="TextBox 22"/>
          <p:cNvSpPr txBox="1"/>
          <p:nvPr/>
        </p:nvSpPr>
        <p:spPr>
          <a:xfrm>
            <a:off x="9990458" y="5278756"/>
            <a:ext cx="983575" cy="346426"/>
          </a:xfrm>
          <a:prstGeom prst="rect">
            <a:avLst/>
          </a:prstGeom>
        </p:spPr>
        <p:txBody>
          <a:bodyPr lIns="0" tIns="0" rIns="0" bIns="0" rtlCol="0" anchor="t">
            <a:spAutoFit/>
          </a:bodyPr>
          <a:lstStyle/>
          <a:p>
            <a:pPr algn="ctr">
              <a:lnSpc>
                <a:spcPts val="2888"/>
              </a:lnSpc>
            </a:pPr>
            <a:r>
              <a:rPr lang="en-US" sz="1805">
                <a:solidFill>
                  <a:srgbClr val="000000">
                    <a:alpha val="80000"/>
                  </a:srgbClr>
                </a:solidFill>
                <a:latin typeface="Raleway"/>
              </a:rPr>
              <a:t>60mg</a:t>
            </a:r>
          </a:p>
        </p:txBody>
      </p:sp>
      <p:sp>
        <p:nvSpPr>
          <p:cNvPr id="23" name="TextBox 23"/>
          <p:cNvSpPr txBox="1"/>
          <p:nvPr/>
        </p:nvSpPr>
        <p:spPr>
          <a:xfrm>
            <a:off x="9614009" y="6529373"/>
            <a:ext cx="4364169" cy="434688"/>
          </a:xfrm>
          <a:prstGeom prst="rect">
            <a:avLst/>
          </a:prstGeom>
        </p:spPr>
        <p:txBody>
          <a:bodyPr lIns="0" tIns="0" rIns="0" bIns="0" rtlCol="0" anchor="t">
            <a:spAutoFit/>
          </a:bodyPr>
          <a:lstStyle/>
          <a:p>
            <a:pPr>
              <a:lnSpc>
                <a:spcPts val="3542"/>
              </a:lnSpc>
            </a:pPr>
            <a:r>
              <a:rPr lang="en-US" sz="2530">
                <a:solidFill>
                  <a:srgbClr val="000000"/>
                </a:solidFill>
                <a:latin typeface="Rubik Semi-Bold"/>
              </a:rPr>
              <a:t>In food-based products</a:t>
            </a:r>
          </a:p>
        </p:txBody>
      </p:sp>
      <p:sp>
        <p:nvSpPr>
          <p:cNvPr id="24" name="TextBox 24"/>
          <p:cNvSpPr txBox="1"/>
          <p:nvPr/>
        </p:nvSpPr>
        <p:spPr>
          <a:xfrm>
            <a:off x="11646029" y="5278756"/>
            <a:ext cx="983575" cy="346426"/>
          </a:xfrm>
          <a:prstGeom prst="rect">
            <a:avLst/>
          </a:prstGeom>
        </p:spPr>
        <p:txBody>
          <a:bodyPr lIns="0" tIns="0" rIns="0" bIns="0" rtlCol="0" anchor="t">
            <a:spAutoFit/>
          </a:bodyPr>
          <a:lstStyle/>
          <a:p>
            <a:pPr algn="ctr">
              <a:lnSpc>
                <a:spcPts val="2888"/>
              </a:lnSpc>
            </a:pPr>
            <a:r>
              <a:rPr lang="en-US" sz="1805">
                <a:solidFill>
                  <a:srgbClr val="000000">
                    <a:alpha val="80000"/>
                  </a:srgbClr>
                </a:solidFill>
                <a:latin typeface="Raleway"/>
              </a:rPr>
              <a:t>121.5mg</a:t>
            </a:r>
          </a:p>
        </p:txBody>
      </p:sp>
      <p:sp>
        <p:nvSpPr>
          <p:cNvPr id="25" name="TextBox 25"/>
          <p:cNvSpPr txBox="1"/>
          <p:nvPr/>
        </p:nvSpPr>
        <p:spPr>
          <a:xfrm>
            <a:off x="13282771" y="5278756"/>
            <a:ext cx="983575" cy="346426"/>
          </a:xfrm>
          <a:prstGeom prst="rect">
            <a:avLst/>
          </a:prstGeom>
        </p:spPr>
        <p:txBody>
          <a:bodyPr lIns="0" tIns="0" rIns="0" bIns="0" rtlCol="0" anchor="t">
            <a:spAutoFit/>
          </a:bodyPr>
          <a:lstStyle/>
          <a:p>
            <a:pPr algn="ctr">
              <a:lnSpc>
                <a:spcPts val="2888"/>
              </a:lnSpc>
            </a:pPr>
            <a:r>
              <a:rPr lang="en-US" sz="1805">
                <a:solidFill>
                  <a:srgbClr val="000000">
                    <a:alpha val="80000"/>
                  </a:srgbClr>
                </a:solidFill>
                <a:latin typeface="Raleway"/>
              </a:rPr>
              <a:t>250mg</a:t>
            </a:r>
          </a:p>
        </p:txBody>
      </p:sp>
      <p:sp>
        <p:nvSpPr>
          <p:cNvPr id="26" name="TextBox 26"/>
          <p:cNvSpPr txBox="1"/>
          <p:nvPr/>
        </p:nvSpPr>
        <p:spPr>
          <a:xfrm>
            <a:off x="14998567" y="5278756"/>
            <a:ext cx="983575" cy="346426"/>
          </a:xfrm>
          <a:prstGeom prst="rect">
            <a:avLst/>
          </a:prstGeom>
        </p:spPr>
        <p:txBody>
          <a:bodyPr lIns="0" tIns="0" rIns="0" bIns="0" rtlCol="0" anchor="t">
            <a:spAutoFit/>
          </a:bodyPr>
          <a:lstStyle/>
          <a:p>
            <a:pPr algn="ctr">
              <a:lnSpc>
                <a:spcPts val="2888"/>
              </a:lnSpc>
            </a:pPr>
            <a:r>
              <a:rPr lang="en-US" sz="1805">
                <a:solidFill>
                  <a:srgbClr val="000000">
                    <a:alpha val="80000"/>
                  </a:srgbClr>
                </a:solidFill>
                <a:latin typeface="Raleway"/>
              </a:rPr>
              <a:t>213.3mg</a:t>
            </a:r>
          </a:p>
        </p:txBody>
      </p:sp>
      <p:sp>
        <p:nvSpPr>
          <p:cNvPr id="27" name="TextBox 27"/>
          <p:cNvSpPr txBox="1"/>
          <p:nvPr/>
        </p:nvSpPr>
        <p:spPr>
          <a:xfrm>
            <a:off x="9713418" y="7164087"/>
            <a:ext cx="6517181" cy="1450012"/>
          </a:xfrm>
          <a:prstGeom prst="rect">
            <a:avLst/>
          </a:prstGeom>
        </p:spPr>
        <p:txBody>
          <a:bodyPr wrap="square" lIns="0" tIns="0" rIns="0" bIns="0" rtlCol="0" anchor="t">
            <a:spAutoFit/>
          </a:bodyPr>
          <a:lstStyle/>
          <a:p>
            <a:pPr marL="389828" lvl="1" indent="-194914">
              <a:lnSpc>
                <a:spcPts val="2888"/>
              </a:lnSpc>
              <a:buFont typeface="Arial"/>
              <a:buChar char="•"/>
            </a:pPr>
            <a:r>
              <a:rPr lang="en-US" sz="1805" dirty="0">
                <a:solidFill>
                  <a:srgbClr val="000000"/>
                </a:solidFill>
                <a:latin typeface="Raleway"/>
              </a:rPr>
              <a:t>Contain choline in the form of phosphatidylcholine, which is better absorbed and so has a reduced risk of being converted to TMAO </a:t>
            </a:r>
          </a:p>
          <a:p>
            <a:pPr marL="389828" lvl="1" indent="-194914">
              <a:lnSpc>
                <a:spcPts val="2888"/>
              </a:lnSpc>
              <a:buFont typeface="Arial"/>
              <a:buChar char="•"/>
            </a:pPr>
            <a:r>
              <a:rPr lang="en-US" sz="1805" dirty="0">
                <a:solidFill>
                  <a:srgbClr val="000000"/>
                </a:solidFill>
                <a:latin typeface="Raleway"/>
              </a:rPr>
              <a:t>Good option for vegan/vegetarian pregnant women</a:t>
            </a:r>
          </a:p>
        </p:txBody>
      </p:sp>
      <p:sp>
        <p:nvSpPr>
          <p:cNvPr id="28" name="TextBox 28"/>
          <p:cNvSpPr txBox="1"/>
          <p:nvPr/>
        </p:nvSpPr>
        <p:spPr>
          <a:xfrm>
            <a:off x="3408689" y="7299200"/>
            <a:ext cx="1426373" cy="1070326"/>
          </a:xfrm>
          <a:prstGeom prst="rect">
            <a:avLst/>
          </a:prstGeom>
        </p:spPr>
        <p:txBody>
          <a:bodyPr lIns="0" tIns="0" rIns="0" bIns="0" rtlCol="0" anchor="t">
            <a:spAutoFit/>
          </a:bodyPr>
          <a:lstStyle/>
          <a:p>
            <a:pPr algn="ctr">
              <a:lnSpc>
                <a:spcPts val="2888"/>
              </a:lnSpc>
            </a:pPr>
            <a:r>
              <a:rPr lang="en-US" sz="1805">
                <a:solidFill>
                  <a:srgbClr val="000000">
                    <a:alpha val="80000"/>
                  </a:srgbClr>
                </a:solidFill>
                <a:latin typeface="Raleway"/>
              </a:rPr>
              <a:t>1 Tbsp</a:t>
            </a:r>
          </a:p>
          <a:p>
            <a:pPr algn="ctr">
              <a:lnSpc>
                <a:spcPts val="2888"/>
              </a:lnSpc>
            </a:pPr>
            <a:r>
              <a:rPr lang="en-US" sz="1805">
                <a:solidFill>
                  <a:srgbClr val="000000">
                    <a:alpha val="80000"/>
                  </a:srgbClr>
                </a:solidFill>
                <a:latin typeface="Raleway"/>
              </a:rPr>
              <a:t>434mg </a:t>
            </a:r>
          </a:p>
          <a:p>
            <a:pPr algn="ctr">
              <a:lnSpc>
                <a:spcPts val="2888"/>
              </a:lnSpc>
            </a:pPr>
            <a:r>
              <a:rPr lang="en-US" sz="1805">
                <a:solidFill>
                  <a:srgbClr val="000000">
                    <a:alpha val="80000"/>
                  </a:srgbClr>
                </a:solidFill>
                <a:latin typeface="Raleway"/>
              </a:rPr>
              <a:t>$0.11/100mg</a:t>
            </a:r>
          </a:p>
        </p:txBody>
      </p:sp>
      <p:sp>
        <p:nvSpPr>
          <p:cNvPr id="29" name="TextBox 29"/>
          <p:cNvSpPr txBox="1"/>
          <p:nvPr/>
        </p:nvSpPr>
        <p:spPr>
          <a:xfrm>
            <a:off x="6962391" y="7299200"/>
            <a:ext cx="1484314" cy="1070326"/>
          </a:xfrm>
          <a:prstGeom prst="rect">
            <a:avLst/>
          </a:prstGeom>
        </p:spPr>
        <p:txBody>
          <a:bodyPr lIns="0" tIns="0" rIns="0" bIns="0" rtlCol="0" anchor="t">
            <a:spAutoFit/>
          </a:bodyPr>
          <a:lstStyle/>
          <a:p>
            <a:pPr algn="ctr">
              <a:lnSpc>
                <a:spcPts val="2888"/>
              </a:lnSpc>
            </a:pPr>
            <a:r>
              <a:rPr lang="en-US" sz="1805">
                <a:solidFill>
                  <a:srgbClr val="000000">
                    <a:alpha val="80000"/>
                  </a:srgbClr>
                </a:solidFill>
                <a:latin typeface="Raleway"/>
              </a:rPr>
              <a:t>2 tsp</a:t>
            </a:r>
          </a:p>
          <a:p>
            <a:pPr algn="ctr">
              <a:lnSpc>
                <a:spcPts val="2888"/>
              </a:lnSpc>
            </a:pPr>
            <a:r>
              <a:rPr lang="en-US" sz="1805">
                <a:solidFill>
                  <a:srgbClr val="000000">
                    <a:alpha val="80000"/>
                  </a:srgbClr>
                </a:solidFill>
                <a:latin typeface="Raleway"/>
              </a:rPr>
              <a:t>134mg </a:t>
            </a:r>
          </a:p>
          <a:p>
            <a:pPr algn="ctr">
              <a:lnSpc>
                <a:spcPts val="2888"/>
              </a:lnSpc>
            </a:pPr>
            <a:r>
              <a:rPr lang="en-US" sz="1805">
                <a:solidFill>
                  <a:srgbClr val="000000">
                    <a:alpha val="80000"/>
                  </a:srgbClr>
                </a:solidFill>
                <a:latin typeface="Raleway"/>
              </a:rPr>
              <a:t>$0.05/100mg</a:t>
            </a:r>
          </a:p>
        </p:txBody>
      </p:sp>
      <p:sp>
        <p:nvSpPr>
          <p:cNvPr id="30" name="TextBox 30"/>
          <p:cNvSpPr txBox="1"/>
          <p:nvPr/>
        </p:nvSpPr>
        <p:spPr>
          <a:xfrm>
            <a:off x="3203407" y="6582225"/>
            <a:ext cx="1836936" cy="687474"/>
          </a:xfrm>
          <a:prstGeom prst="rect">
            <a:avLst/>
          </a:prstGeom>
        </p:spPr>
        <p:txBody>
          <a:bodyPr lIns="0" tIns="0" rIns="0" bIns="0" rtlCol="0" anchor="t">
            <a:spAutoFit/>
          </a:bodyPr>
          <a:lstStyle/>
          <a:p>
            <a:pPr algn="ctr">
              <a:lnSpc>
                <a:spcPts val="2888"/>
              </a:lnSpc>
            </a:pPr>
            <a:r>
              <a:rPr lang="en-US" sz="1805">
                <a:solidFill>
                  <a:srgbClr val="000000">
                    <a:alpha val="80000"/>
                  </a:srgbClr>
                </a:solidFill>
                <a:latin typeface="Raleway Bold"/>
              </a:rPr>
              <a:t>Sunflower </a:t>
            </a:r>
          </a:p>
          <a:p>
            <a:pPr algn="ctr">
              <a:lnSpc>
                <a:spcPts val="2618"/>
              </a:lnSpc>
            </a:pPr>
            <a:r>
              <a:rPr lang="en-US" sz="1805">
                <a:solidFill>
                  <a:srgbClr val="000000">
                    <a:alpha val="80000"/>
                  </a:srgbClr>
                </a:solidFill>
                <a:latin typeface="Raleway Bold"/>
              </a:rPr>
              <a:t>Liquid Lecithin</a:t>
            </a:r>
          </a:p>
        </p:txBody>
      </p:sp>
      <p:sp>
        <p:nvSpPr>
          <p:cNvPr id="31" name="TextBox 31"/>
          <p:cNvSpPr txBox="1"/>
          <p:nvPr/>
        </p:nvSpPr>
        <p:spPr>
          <a:xfrm>
            <a:off x="6786080" y="6582225"/>
            <a:ext cx="1836936" cy="708376"/>
          </a:xfrm>
          <a:prstGeom prst="rect">
            <a:avLst/>
          </a:prstGeom>
        </p:spPr>
        <p:txBody>
          <a:bodyPr lIns="0" tIns="0" rIns="0" bIns="0" rtlCol="0" anchor="t">
            <a:spAutoFit/>
          </a:bodyPr>
          <a:lstStyle/>
          <a:p>
            <a:pPr algn="ctr">
              <a:lnSpc>
                <a:spcPts val="2888"/>
              </a:lnSpc>
            </a:pPr>
            <a:r>
              <a:rPr lang="en-US" sz="1805">
                <a:solidFill>
                  <a:srgbClr val="000000">
                    <a:alpha val="80000"/>
                  </a:srgbClr>
                </a:solidFill>
                <a:latin typeface="Raleway Bold"/>
              </a:rPr>
              <a:t>Soy Lecithin Powder</a:t>
            </a:r>
          </a:p>
        </p:txBody>
      </p:sp>
      <p:sp>
        <p:nvSpPr>
          <p:cNvPr id="32" name="TextBox 32"/>
          <p:cNvSpPr txBox="1"/>
          <p:nvPr/>
        </p:nvSpPr>
        <p:spPr>
          <a:xfrm>
            <a:off x="633964" y="10012908"/>
            <a:ext cx="17050469" cy="148590"/>
          </a:xfrm>
          <a:prstGeom prst="rect">
            <a:avLst/>
          </a:prstGeom>
        </p:spPr>
        <p:txBody>
          <a:bodyPr lIns="0" tIns="0" rIns="0" bIns="0" rtlCol="0" anchor="t">
            <a:spAutoFit/>
          </a:bodyPr>
          <a:lstStyle/>
          <a:p>
            <a:pPr>
              <a:lnSpc>
                <a:spcPts val="1260"/>
              </a:lnSpc>
            </a:pPr>
            <a:r>
              <a:rPr lang="en-US" sz="900">
                <a:solidFill>
                  <a:srgbClr val="000000"/>
                </a:solidFill>
                <a:latin typeface="Rubik Light"/>
              </a:rPr>
              <a:t>Choline and Lecithin Supplements Review ConsumerLab.com. Updated April 2023. https://www.consumerlab.com/reviews/choline-review/choline/?search=Choline%20(many%20forms)</a:t>
            </a:r>
          </a:p>
        </p:txBody>
      </p:sp>
      <p:sp>
        <p:nvSpPr>
          <p:cNvPr id="33" name="TextBox 9">
            <a:extLst>
              <a:ext uri="{FF2B5EF4-FFF2-40B4-BE49-F238E27FC236}">
                <a16:creationId xmlns:a16="http://schemas.microsoft.com/office/drawing/2014/main" id="{6EFA9C3F-40DE-63E8-6A2B-D448D8CD94CD}"/>
              </a:ext>
            </a:extLst>
          </p:cNvPr>
          <p:cNvSpPr txBox="1"/>
          <p:nvPr/>
        </p:nvSpPr>
        <p:spPr>
          <a:xfrm>
            <a:off x="15011400" y="9789079"/>
            <a:ext cx="2726425" cy="315727"/>
          </a:xfrm>
          <a:prstGeom prst="rect">
            <a:avLst/>
          </a:prstGeom>
        </p:spPr>
        <p:txBody>
          <a:bodyPr wrap="square" lIns="0" tIns="0" rIns="0" bIns="0" rtlCol="0" anchor="t">
            <a:spAutoFit/>
          </a:bodyPr>
          <a:lstStyle/>
          <a:p>
            <a:pPr algn="r">
              <a:lnSpc>
                <a:spcPts val="2856"/>
              </a:lnSpc>
            </a:pPr>
            <a:r>
              <a:rPr lang="en-US" sz="1200" dirty="0">
                <a:solidFill>
                  <a:srgbClr val="000000">
                    <a:alpha val="85882"/>
                  </a:srgbClr>
                </a:solidFill>
                <a:latin typeface="Raleway"/>
              </a:rPr>
              <a:t>B Smith, ECU Fam Med, 2023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0"/>
            <a:ext cx="9408431" cy="7096215"/>
            <a:chOff x="0" y="0"/>
            <a:chExt cx="3433897" cy="2589982"/>
          </a:xfrm>
        </p:grpSpPr>
        <p:sp>
          <p:nvSpPr>
            <p:cNvPr id="3" name="Freeform 3"/>
            <p:cNvSpPr/>
            <p:nvPr/>
          </p:nvSpPr>
          <p:spPr>
            <a:xfrm>
              <a:off x="0" y="0"/>
              <a:ext cx="3433897" cy="2589982"/>
            </a:xfrm>
            <a:custGeom>
              <a:avLst/>
              <a:gdLst/>
              <a:ahLst/>
              <a:cxnLst/>
              <a:rect l="l" t="t" r="r" b="b"/>
              <a:pathLst>
                <a:path w="3433897" h="2589982">
                  <a:moveTo>
                    <a:pt x="0" y="0"/>
                  </a:moveTo>
                  <a:lnTo>
                    <a:pt x="3433897" y="0"/>
                  </a:lnTo>
                  <a:lnTo>
                    <a:pt x="3433897" y="2589982"/>
                  </a:lnTo>
                  <a:lnTo>
                    <a:pt x="0" y="2589982"/>
                  </a:lnTo>
                  <a:close/>
                </a:path>
              </a:pathLst>
            </a:custGeom>
            <a:solidFill>
              <a:srgbClr val="F0F1EC"/>
            </a:solidFill>
          </p:spPr>
          <p:txBody>
            <a:bodyPr/>
            <a:lstStyle/>
            <a:p>
              <a:endParaRPr lang="en-US"/>
            </a:p>
          </p:txBody>
        </p:sp>
      </p:grpSp>
      <p:sp>
        <p:nvSpPr>
          <p:cNvPr id="4" name="Freeform 4"/>
          <p:cNvSpPr/>
          <p:nvPr/>
        </p:nvSpPr>
        <p:spPr>
          <a:xfrm>
            <a:off x="1554910" y="0"/>
            <a:ext cx="7335169" cy="7544822"/>
          </a:xfrm>
          <a:custGeom>
            <a:avLst/>
            <a:gdLst/>
            <a:ahLst/>
            <a:cxnLst/>
            <a:rect l="l" t="t" r="r" b="b"/>
            <a:pathLst>
              <a:path w="7335169" h="7544822">
                <a:moveTo>
                  <a:pt x="0" y="0"/>
                </a:moveTo>
                <a:lnTo>
                  <a:pt x="7335169" y="0"/>
                </a:lnTo>
                <a:lnTo>
                  <a:pt x="7335169" y="7544822"/>
                </a:lnTo>
                <a:lnTo>
                  <a:pt x="0" y="7544822"/>
                </a:lnTo>
                <a:lnTo>
                  <a:pt x="0" y="0"/>
                </a:lnTo>
                <a:close/>
              </a:path>
            </a:pathLst>
          </a:custGeom>
          <a:blipFill>
            <a:blip r:embed="rId2"/>
            <a:stretch>
              <a:fillRect l="-44342" r="-10041"/>
            </a:stretch>
          </a:blipFill>
        </p:spPr>
        <p:txBody>
          <a:bodyPr/>
          <a:lstStyle/>
          <a:p>
            <a:endParaRPr lang="en-US"/>
          </a:p>
        </p:txBody>
      </p:sp>
      <p:sp>
        <p:nvSpPr>
          <p:cNvPr id="5" name="Freeform 5"/>
          <p:cNvSpPr/>
          <p:nvPr/>
        </p:nvSpPr>
        <p:spPr>
          <a:xfrm>
            <a:off x="10315852" y="3473950"/>
            <a:ext cx="277272" cy="198800"/>
          </a:xfrm>
          <a:custGeom>
            <a:avLst/>
            <a:gdLst/>
            <a:ahLst/>
            <a:cxnLst/>
            <a:rect l="l" t="t" r="r" b="b"/>
            <a:pathLst>
              <a:path w="273735" h="198800">
                <a:moveTo>
                  <a:pt x="0" y="0"/>
                </a:moveTo>
                <a:lnTo>
                  <a:pt x="273735" y="0"/>
                </a:lnTo>
                <a:lnTo>
                  <a:pt x="273735" y="198800"/>
                </a:lnTo>
                <a:lnTo>
                  <a:pt x="0" y="19880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6" name="Freeform 6"/>
          <p:cNvSpPr/>
          <p:nvPr/>
        </p:nvSpPr>
        <p:spPr>
          <a:xfrm>
            <a:off x="10315852" y="4975664"/>
            <a:ext cx="273735" cy="198800"/>
          </a:xfrm>
          <a:custGeom>
            <a:avLst/>
            <a:gdLst/>
            <a:ahLst/>
            <a:cxnLst/>
            <a:rect l="l" t="t" r="r" b="b"/>
            <a:pathLst>
              <a:path w="273735" h="198800">
                <a:moveTo>
                  <a:pt x="0" y="0"/>
                </a:moveTo>
                <a:lnTo>
                  <a:pt x="273735" y="0"/>
                </a:lnTo>
                <a:lnTo>
                  <a:pt x="273735" y="198801"/>
                </a:lnTo>
                <a:lnTo>
                  <a:pt x="0" y="198801"/>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7" name="Freeform 7"/>
          <p:cNvSpPr/>
          <p:nvPr/>
        </p:nvSpPr>
        <p:spPr>
          <a:xfrm>
            <a:off x="10315852" y="6141707"/>
            <a:ext cx="273735" cy="198800"/>
          </a:xfrm>
          <a:custGeom>
            <a:avLst/>
            <a:gdLst/>
            <a:ahLst/>
            <a:cxnLst/>
            <a:rect l="l" t="t" r="r" b="b"/>
            <a:pathLst>
              <a:path w="273735" h="198800">
                <a:moveTo>
                  <a:pt x="0" y="0"/>
                </a:moveTo>
                <a:lnTo>
                  <a:pt x="273735" y="0"/>
                </a:lnTo>
                <a:lnTo>
                  <a:pt x="273735" y="198800"/>
                </a:lnTo>
                <a:lnTo>
                  <a:pt x="0" y="19880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8" name="Freeform 8"/>
          <p:cNvSpPr/>
          <p:nvPr/>
        </p:nvSpPr>
        <p:spPr>
          <a:xfrm>
            <a:off x="10185953" y="559470"/>
            <a:ext cx="2812183" cy="2368930"/>
          </a:xfrm>
          <a:custGeom>
            <a:avLst/>
            <a:gdLst/>
            <a:ahLst/>
            <a:cxnLst/>
            <a:rect l="l" t="t" r="r" b="b"/>
            <a:pathLst>
              <a:path w="2812183" h="2368930">
                <a:moveTo>
                  <a:pt x="0" y="0"/>
                </a:moveTo>
                <a:lnTo>
                  <a:pt x="2812184" y="0"/>
                </a:lnTo>
                <a:lnTo>
                  <a:pt x="2812184" y="2368930"/>
                </a:lnTo>
                <a:lnTo>
                  <a:pt x="0" y="2368930"/>
                </a:lnTo>
                <a:lnTo>
                  <a:pt x="0" y="0"/>
                </a:lnTo>
                <a:close/>
              </a:path>
            </a:pathLst>
          </a:custGeom>
          <a:blipFill>
            <a:blip r:embed="rId5">
              <a:extLst>
                <a:ext uri="{96DAC541-7B7A-43D3-8B79-37D633B846F1}">
                  <asvg:svgBlip xmlns:asvg="http://schemas.microsoft.com/office/drawing/2016/SVG/main" r:embed="rId6"/>
                </a:ext>
              </a:extLst>
            </a:blip>
            <a:stretch>
              <a:fillRect t="-13050" r="-1580"/>
            </a:stretch>
          </a:blipFill>
        </p:spPr>
        <p:txBody>
          <a:bodyPr/>
          <a:lstStyle/>
          <a:p>
            <a:endParaRPr lang="en-US"/>
          </a:p>
        </p:txBody>
      </p:sp>
      <p:sp>
        <p:nvSpPr>
          <p:cNvPr id="9" name="TextBox 9"/>
          <p:cNvSpPr txBox="1"/>
          <p:nvPr/>
        </p:nvSpPr>
        <p:spPr>
          <a:xfrm>
            <a:off x="10830158" y="1366107"/>
            <a:ext cx="5632630" cy="819588"/>
          </a:xfrm>
          <a:prstGeom prst="rect">
            <a:avLst/>
          </a:prstGeom>
        </p:spPr>
        <p:txBody>
          <a:bodyPr lIns="0" tIns="0" rIns="0" bIns="0" rtlCol="0" anchor="t">
            <a:spAutoFit/>
          </a:bodyPr>
          <a:lstStyle/>
          <a:p>
            <a:pPr>
              <a:lnSpc>
                <a:spcPts val="6356"/>
              </a:lnSpc>
            </a:pPr>
            <a:r>
              <a:rPr lang="en-US" sz="5341" dirty="0">
                <a:solidFill>
                  <a:srgbClr val="000000"/>
                </a:solidFill>
                <a:latin typeface="Rubik Semi-Bold"/>
              </a:rPr>
              <a:t>Objectives</a:t>
            </a:r>
          </a:p>
        </p:txBody>
      </p:sp>
      <p:sp>
        <p:nvSpPr>
          <p:cNvPr id="10" name="TextBox 10"/>
          <p:cNvSpPr txBox="1"/>
          <p:nvPr/>
        </p:nvSpPr>
        <p:spPr>
          <a:xfrm>
            <a:off x="10859384" y="3370350"/>
            <a:ext cx="6971415" cy="1310039"/>
          </a:xfrm>
          <a:prstGeom prst="rect">
            <a:avLst/>
          </a:prstGeom>
        </p:spPr>
        <p:txBody>
          <a:bodyPr wrap="square" lIns="0" tIns="0" rIns="0" bIns="0" rtlCol="0" anchor="t">
            <a:spAutoFit/>
          </a:bodyPr>
          <a:lstStyle/>
          <a:p>
            <a:pPr>
              <a:lnSpc>
                <a:spcPts val="3454"/>
              </a:lnSpc>
            </a:pPr>
            <a:r>
              <a:rPr lang="en-US" sz="2467" dirty="0">
                <a:solidFill>
                  <a:srgbClr val="000000">
                    <a:alpha val="80000"/>
                  </a:srgbClr>
                </a:solidFill>
                <a:latin typeface="Raleway"/>
              </a:rPr>
              <a:t>Review weight gain guidelines during pregnancy and concerns (e.g. pica, food insecurity).</a:t>
            </a:r>
          </a:p>
        </p:txBody>
      </p:sp>
      <p:sp>
        <p:nvSpPr>
          <p:cNvPr id="11" name="TextBox 11"/>
          <p:cNvSpPr txBox="1"/>
          <p:nvPr/>
        </p:nvSpPr>
        <p:spPr>
          <a:xfrm>
            <a:off x="10859385" y="4872065"/>
            <a:ext cx="5603403" cy="870768"/>
          </a:xfrm>
          <a:prstGeom prst="rect">
            <a:avLst/>
          </a:prstGeom>
        </p:spPr>
        <p:txBody>
          <a:bodyPr lIns="0" tIns="0" rIns="0" bIns="0" rtlCol="0" anchor="t">
            <a:spAutoFit/>
          </a:bodyPr>
          <a:lstStyle/>
          <a:p>
            <a:pPr>
              <a:lnSpc>
                <a:spcPts val="3454"/>
              </a:lnSpc>
            </a:pPr>
            <a:r>
              <a:rPr lang="en-US" sz="2467" dirty="0">
                <a:solidFill>
                  <a:srgbClr val="000000">
                    <a:alpha val="80000"/>
                  </a:srgbClr>
                </a:solidFill>
                <a:latin typeface="Raleway"/>
              </a:rPr>
              <a:t>Summarize basic guidelines for prenatal nutrition.</a:t>
            </a:r>
          </a:p>
        </p:txBody>
      </p:sp>
      <p:sp>
        <p:nvSpPr>
          <p:cNvPr id="12" name="TextBox 12"/>
          <p:cNvSpPr txBox="1"/>
          <p:nvPr/>
        </p:nvSpPr>
        <p:spPr>
          <a:xfrm>
            <a:off x="10859385" y="6038108"/>
            <a:ext cx="5603403" cy="1308918"/>
          </a:xfrm>
          <a:prstGeom prst="rect">
            <a:avLst/>
          </a:prstGeom>
        </p:spPr>
        <p:txBody>
          <a:bodyPr lIns="0" tIns="0" rIns="0" bIns="0" rtlCol="0" anchor="t">
            <a:spAutoFit/>
          </a:bodyPr>
          <a:lstStyle/>
          <a:p>
            <a:pPr>
              <a:lnSpc>
                <a:spcPts val="3454"/>
              </a:lnSpc>
            </a:pPr>
            <a:r>
              <a:rPr lang="en-US" sz="2467">
                <a:solidFill>
                  <a:srgbClr val="000000">
                    <a:alpha val="80000"/>
                  </a:srgbClr>
                </a:solidFill>
                <a:latin typeface="Raleway"/>
              </a:rPr>
              <a:t>Discuss the importance of choline in the maternal diet and what you can tell your patients about choline.</a:t>
            </a:r>
          </a:p>
        </p:txBody>
      </p:sp>
      <p:sp>
        <p:nvSpPr>
          <p:cNvPr id="13" name="Freeform 13"/>
          <p:cNvSpPr/>
          <p:nvPr/>
        </p:nvSpPr>
        <p:spPr>
          <a:xfrm>
            <a:off x="10315852" y="7745900"/>
            <a:ext cx="273735" cy="198800"/>
          </a:xfrm>
          <a:custGeom>
            <a:avLst/>
            <a:gdLst/>
            <a:ahLst/>
            <a:cxnLst/>
            <a:rect l="l" t="t" r="r" b="b"/>
            <a:pathLst>
              <a:path w="273735" h="198800">
                <a:moveTo>
                  <a:pt x="0" y="0"/>
                </a:moveTo>
                <a:lnTo>
                  <a:pt x="273735" y="0"/>
                </a:lnTo>
                <a:lnTo>
                  <a:pt x="273735" y="198800"/>
                </a:lnTo>
                <a:lnTo>
                  <a:pt x="0" y="19880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14" name="TextBox 14"/>
          <p:cNvSpPr txBox="1"/>
          <p:nvPr/>
        </p:nvSpPr>
        <p:spPr>
          <a:xfrm>
            <a:off x="10859385" y="7642300"/>
            <a:ext cx="5603403" cy="870768"/>
          </a:xfrm>
          <a:prstGeom prst="rect">
            <a:avLst/>
          </a:prstGeom>
        </p:spPr>
        <p:txBody>
          <a:bodyPr lIns="0" tIns="0" rIns="0" bIns="0" rtlCol="0" anchor="t">
            <a:spAutoFit/>
          </a:bodyPr>
          <a:lstStyle/>
          <a:p>
            <a:pPr>
              <a:lnSpc>
                <a:spcPts val="3454"/>
              </a:lnSpc>
            </a:pPr>
            <a:r>
              <a:rPr lang="en-US" sz="2467">
                <a:solidFill>
                  <a:srgbClr val="000000">
                    <a:alpha val="80000"/>
                  </a:srgbClr>
                </a:solidFill>
                <a:latin typeface="Raleway"/>
              </a:rPr>
              <a:t>Examine dietary recommendations for gestational diabetes.</a:t>
            </a:r>
          </a:p>
        </p:txBody>
      </p:sp>
      <p:sp>
        <p:nvSpPr>
          <p:cNvPr id="15" name="Freeform 15"/>
          <p:cNvSpPr/>
          <p:nvPr/>
        </p:nvSpPr>
        <p:spPr>
          <a:xfrm>
            <a:off x="10315852" y="8911943"/>
            <a:ext cx="273735" cy="198800"/>
          </a:xfrm>
          <a:custGeom>
            <a:avLst/>
            <a:gdLst/>
            <a:ahLst/>
            <a:cxnLst/>
            <a:rect l="l" t="t" r="r" b="b"/>
            <a:pathLst>
              <a:path w="273735" h="198800">
                <a:moveTo>
                  <a:pt x="0" y="0"/>
                </a:moveTo>
                <a:lnTo>
                  <a:pt x="273735" y="0"/>
                </a:lnTo>
                <a:lnTo>
                  <a:pt x="273735" y="198800"/>
                </a:lnTo>
                <a:lnTo>
                  <a:pt x="0" y="19880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16" name="TextBox 16"/>
          <p:cNvSpPr txBox="1"/>
          <p:nvPr/>
        </p:nvSpPr>
        <p:spPr>
          <a:xfrm>
            <a:off x="10859385" y="8808343"/>
            <a:ext cx="6082383" cy="432618"/>
          </a:xfrm>
          <a:prstGeom prst="rect">
            <a:avLst/>
          </a:prstGeom>
        </p:spPr>
        <p:txBody>
          <a:bodyPr lIns="0" tIns="0" rIns="0" bIns="0" rtlCol="0" anchor="t">
            <a:spAutoFit/>
          </a:bodyPr>
          <a:lstStyle/>
          <a:p>
            <a:pPr>
              <a:lnSpc>
                <a:spcPts val="3454"/>
              </a:lnSpc>
            </a:pPr>
            <a:r>
              <a:rPr lang="en-US" sz="2467">
                <a:solidFill>
                  <a:srgbClr val="000000">
                    <a:alpha val="80000"/>
                  </a:srgbClr>
                </a:solidFill>
                <a:latin typeface="Raleway"/>
              </a:rPr>
              <a:t>Discuss prenatal vitamins and minerals.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624055" y="0"/>
            <a:ext cx="9408431" cy="7096215"/>
            <a:chOff x="0" y="0"/>
            <a:chExt cx="3433897" cy="2589982"/>
          </a:xfrm>
        </p:grpSpPr>
        <p:sp>
          <p:nvSpPr>
            <p:cNvPr id="3" name="Freeform 3"/>
            <p:cNvSpPr/>
            <p:nvPr/>
          </p:nvSpPr>
          <p:spPr>
            <a:xfrm>
              <a:off x="0" y="0"/>
              <a:ext cx="3433897" cy="2589982"/>
            </a:xfrm>
            <a:custGeom>
              <a:avLst/>
              <a:gdLst/>
              <a:ahLst/>
              <a:cxnLst/>
              <a:rect l="l" t="t" r="r" b="b"/>
              <a:pathLst>
                <a:path w="3433897" h="2589982">
                  <a:moveTo>
                    <a:pt x="0" y="0"/>
                  </a:moveTo>
                  <a:lnTo>
                    <a:pt x="3433897" y="0"/>
                  </a:lnTo>
                  <a:lnTo>
                    <a:pt x="3433897" y="2589982"/>
                  </a:lnTo>
                  <a:lnTo>
                    <a:pt x="0" y="2589982"/>
                  </a:lnTo>
                  <a:close/>
                </a:path>
              </a:pathLst>
            </a:custGeom>
            <a:solidFill>
              <a:srgbClr val="F0F1EC"/>
            </a:solidFill>
          </p:spPr>
          <p:txBody>
            <a:bodyPr/>
            <a:lstStyle/>
            <a:p>
              <a:endParaRPr lang="en-US"/>
            </a:p>
          </p:txBody>
        </p:sp>
      </p:grpSp>
      <p:sp>
        <p:nvSpPr>
          <p:cNvPr id="4" name="Freeform 4"/>
          <p:cNvSpPr/>
          <p:nvPr/>
        </p:nvSpPr>
        <p:spPr>
          <a:xfrm>
            <a:off x="1028700" y="0"/>
            <a:ext cx="7237324" cy="7544822"/>
          </a:xfrm>
          <a:custGeom>
            <a:avLst/>
            <a:gdLst/>
            <a:ahLst/>
            <a:cxnLst/>
            <a:rect l="l" t="t" r="r" b="b"/>
            <a:pathLst>
              <a:path w="7237324" h="7544822">
                <a:moveTo>
                  <a:pt x="0" y="0"/>
                </a:moveTo>
                <a:lnTo>
                  <a:pt x="7237324" y="0"/>
                </a:lnTo>
                <a:lnTo>
                  <a:pt x="7237324" y="7544822"/>
                </a:lnTo>
                <a:lnTo>
                  <a:pt x="0" y="7544822"/>
                </a:lnTo>
                <a:lnTo>
                  <a:pt x="0" y="0"/>
                </a:lnTo>
                <a:close/>
              </a:path>
            </a:pathLst>
          </a:custGeom>
          <a:blipFill>
            <a:blip r:embed="rId3"/>
            <a:stretch>
              <a:fillRect l="-28235" r="-28235"/>
            </a:stretch>
          </a:blipFill>
        </p:spPr>
        <p:txBody>
          <a:bodyPr/>
          <a:lstStyle/>
          <a:p>
            <a:endParaRPr lang="en-US"/>
          </a:p>
        </p:txBody>
      </p:sp>
      <p:sp>
        <p:nvSpPr>
          <p:cNvPr id="5" name="Freeform 5"/>
          <p:cNvSpPr/>
          <p:nvPr/>
        </p:nvSpPr>
        <p:spPr>
          <a:xfrm>
            <a:off x="9406203" y="3422915"/>
            <a:ext cx="319570" cy="232088"/>
          </a:xfrm>
          <a:custGeom>
            <a:avLst/>
            <a:gdLst/>
            <a:ahLst/>
            <a:cxnLst/>
            <a:rect l="l" t="t" r="r" b="b"/>
            <a:pathLst>
              <a:path w="319570" h="232088">
                <a:moveTo>
                  <a:pt x="0" y="0"/>
                </a:moveTo>
                <a:lnTo>
                  <a:pt x="319570" y="0"/>
                </a:lnTo>
                <a:lnTo>
                  <a:pt x="319570" y="232088"/>
                </a:lnTo>
                <a:lnTo>
                  <a:pt x="0" y="23208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
        <p:nvSpPr>
          <p:cNvPr id="6" name="Freeform 6"/>
          <p:cNvSpPr/>
          <p:nvPr/>
        </p:nvSpPr>
        <p:spPr>
          <a:xfrm>
            <a:off x="9406203" y="4437332"/>
            <a:ext cx="319570" cy="232088"/>
          </a:xfrm>
          <a:custGeom>
            <a:avLst/>
            <a:gdLst/>
            <a:ahLst/>
            <a:cxnLst/>
            <a:rect l="l" t="t" r="r" b="b"/>
            <a:pathLst>
              <a:path w="319570" h="232088">
                <a:moveTo>
                  <a:pt x="0" y="0"/>
                </a:moveTo>
                <a:lnTo>
                  <a:pt x="319570" y="0"/>
                </a:lnTo>
                <a:lnTo>
                  <a:pt x="319570" y="232088"/>
                </a:lnTo>
                <a:lnTo>
                  <a:pt x="0" y="23208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
        <p:nvSpPr>
          <p:cNvPr id="7" name="Freeform 7"/>
          <p:cNvSpPr/>
          <p:nvPr/>
        </p:nvSpPr>
        <p:spPr>
          <a:xfrm>
            <a:off x="9452038" y="357451"/>
            <a:ext cx="2856626" cy="2678087"/>
          </a:xfrm>
          <a:custGeom>
            <a:avLst/>
            <a:gdLst/>
            <a:ahLst/>
            <a:cxnLst/>
            <a:rect l="l" t="t" r="r" b="b"/>
            <a:pathLst>
              <a:path w="2856626" h="2678087">
                <a:moveTo>
                  <a:pt x="0" y="0"/>
                </a:moveTo>
                <a:lnTo>
                  <a:pt x="2856626" y="0"/>
                </a:lnTo>
                <a:lnTo>
                  <a:pt x="2856626" y="2678087"/>
                </a:lnTo>
                <a:lnTo>
                  <a:pt x="0" y="2678087"/>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US"/>
          </a:p>
        </p:txBody>
      </p:sp>
      <p:sp>
        <p:nvSpPr>
          <p:cNvPr id="8" name="Freeform 8"/>
          <p:cNvSpPr/>
          <p:nvPr/>
        </p:nvSpPr>
        <p:spPr>
          <a:xfrm>
            <a:off x="9406203" y="5143500"/>
            <a:ext cx="319570" cy="232088"/>
          </a:xfrm>
          <a:custGeom>
            <a:avLst/>
            <a:gdLst/>
            <a:ahLst/>
            <a:cxnLst/>
            <a:rect l="l" t="t" r="r" b="b"/>
            <a:pathLst>
              <a:path w="319570" h="232088">
                <a:moveTo>
                  <a:pt x="0" y="0"/>
                </a:moveTo>
                <a:lnTo>
                  <a:pt x="319570" y="0"/>
                </a:lnTo>
                <a:lnTo>
                  <a:pt x="319570" y="232088"/>
                </a:lnTo>
                <a:lnTo>
                  <a:pt x="0" y="23208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
        <p:nvSpPr>
          <p:cNvPr id="9" name="Freeform 9"/>
          <p:cNvSpPr/>
          <p:nvPr/>
        </p:nvSpPr>
        <p:spPr>
          <a:xfrm>
            <a:off x="9452038" y="6156638"/>
            <a:ext cx="319570" cy="232088"/>
          </a:xfrm>
          <a:custGeom>
            <a:avLst/>
            <a:gdLst/>
            <a:ahLst/>
            <a:cxnLst/>
            <a:rect l="l" t="t" r="r" b="b"/>
            <a:pathLst>
              <a:path w="319570" h="232088">
                <a:moveTo>
                  <a:pt x="0" y="0"/>
                </a:moveTo>
                <a:lnTo>
                  <a:pt x="319570" y="0"/>
                </a:lnTo>
                <a:lnTo>
                  <a:pt x="319570" y="232088"/>
                </a:lnTo>
                <a:lnTo>
                  <a:pt x="0" y="23208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
        <p:nvSpPr>
          <p:cNvPr id="10" name="Freeform 10"/>
          <p:cNvSpPr/>
          <p:nvPr/>
        </p:nvSpPr>
        <p:spPr>
          <a:xfrm>
            <a:off x="9452038" y="8101785"/>
            <a:ext cx="319570" cy="232088"/>
          </a:xfrm>
          <a:custGeom>
            <a:avLst/>
            <a:gdLst/>
            <a:ahLst/>
            <a:cxnLst/>
            <a:rect l="l" t="t" r="r" b="b"/>
            <a:pathLst>
              <a:path w="319570" h="232088">
                <a:moveTo>
                  <a:pt x="0" y="0"/>
                </a:moveTo>
                <a:lnTo>
                  <a:pt x="319570" y="0"/>
                </a:lnTo>
                <a:lnTo>
                  <a:pt x="319570" y="232088"/>
                </a:lnTo>
                <a:lnTo>
                  <a:pt x="0" y="23208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
        <p:nvSpPr>
          <p:cNvPr id="11" name="Freeform 11"/>
          <p:cNvSpPr/>
          <p:nvPr/>
        </p:nvSpPr>
        <p:spPr>
          <a:xfrm>
            <a:off x="10095762" y="7611878"/>
            <a:ext cx="131379" cy="131379"/>
          </a:xfrm>
          <a:custGeom>
            <a:avLst/>
            <a:gdLst/>
            <a:ahLst/>
            <a:cxnLst/>
            <a:rect l="l" t="t" r="r" b="b"/>
            <a:pathLst>
              <a:path w="131379" h="131379">
                <a:moveTo>
                  <a:pt x="0" y="0"/>
                </a:moveTo>
                <a:lnTo>
                  <a:pt x="131380" y="0"/>
                </a:lnTo>
                <a:lnTo>
                  <a:pt x="131380" y="131379"/>
                </a:lnTo>
                <a:lnTo>
                  <a:pt x="0" y="131379"/>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US"/>
          </a:p>
        </p:txBody>
      </p:sp>
      <p:sp>
        <p:nvSpPr>
          <p:cNvPr id="12" name="TextBox 12"/>
          <p:cNvSpPr txBox="1"/>
          <p:nvPr/>
        </p:nvSpPr>
        <p:spPr>
          <a:xfrm>
            <a:off x="10444250" y="1031572"/>
            <a:ext cx="6486600" cy="1622868"/>
          </a:xfrm>
          <a:prstGeom prst="rect">
            <a:avLst/>
          </a:prstGeom>
        </p:spPr>
        <p:txBody>
          <a:bodyPr lIns="0" tIns="0" rIns="0" bIns="0" rtlCol="0" anchor="t">
            <a:spAutoFit/>
          </a:bodyPr>
          <a:lstStyle/>
          <a:p>
            <a:pPr>
              <a:lnSpc>
                <a:spcPts val="6356"/>
              </a:lnSpc>
            </a:pPr>
            <a:r>
              <a:rPr lang="en-US" sz="5341">
                <a:solidFill>
                  <a:srgbClr val="000000"/>
                </a:solidFill>
                <a:latin typeface="Rubik Semi-Bold"/>
              </a:rPr>
              <a:t>What should you tell your patients?</a:t>
            </a:r>
          </a:p>
        </p:txBody>
      </p:sp>
      <p:sp>
        <p:nvSpPr>
          <p:cNvPr id="13" name="TextBox 13"/>
          <p:cNvSpPr txBox="1"/>
          <p:nvPr/>
        </p:nvSpPr>
        <p:spPr>
          <a:xfrm>
            <a:off x="9995571" y="3290740"/>
            <a:ext cx="6461061" cy="877391"/>
          </a:xfrm>
          <a:prstGeom prst="rect">
            <a:avLst/>
          </a:prstGeom>
        </p:spPr>
        <p:txBody>
          <a:bodyPr lIns="0" tIns="0" rIns="0" bIns="0" rtlCol="0" anchor="t">
            <a:spAutoFit/>
          </a:bodyPr>
          <a:lstStyle/>
          <a:p>
            <a:pPr>
              <a:lnSpc>
                <a:spcPts val="3537"/>
              </a:lnSpc>
            </a:pPr>
            <a:r>
              <a:rPr lang="en-US" sz="2267">
                <a:solidFill>
                  <a:srgbClr val="000000">
                    <a:alpha val="80000"/>
                  </a:srgbClr>
                </a:solidFill>
                <a:latin typeface="Raleway"/>
              </a:rPr>
              <a:t>Choline is an essential nutrient that supports fetal brain development and cognitive function</a:t>
            </a:r>
          </a:p>
        </p:txBody>
      </p:sp>
      <p:sp>
        <p:nvSpPr>
          <p:cNvPr id="14" name="TextBox 14"/>
          <p:cNvSpPr txBox="1"/>
          <p:nvPr/>
        </p:nvSpPr>
        <p:spPr>
          <a:xfrm>
            <a:off x="9995571" y="4351607"/>
            <a:ext cx="6461061" cy="429716"/>
          </a:xfrm>
          <a:prstGeom prst="rect">
            <a:avLst/>
          </a:prstGeom>
        </p:spPr>
        <p:txBody>
          <a:bodyPr lIns="0" tIns="0" rIns="0" bIns="0" rtlCol="0" anchor="t">
            <a:spAutoFit/>
          </a:bodyPr>
          <a:lstStyle/>
          <a:p>
            <a:pPr>
              <a:lnSpc>
                <a:spcPts val="3537"/>
              </a:lnSpc>
            </a:pPr>
            <a:r>
              <a:rPr lang="en-US" sz="2267">
                <a:solidFill>
                  <a:srgbClr val="000000">
                    <a:alpha val="80000"/>
                  </a:srgbClr>
                </a:solidFill>
                <a:latin typeface="Raleway"/>
              </a:rPr>
              <a:t>But is likely missing from your PNV</a:t>
            </a:r>
          </a:p>
        </p:txBody>
      </p:sp>
      <p:sp>
        <p:nvSpPr>
          <p:cNvPr id="15" name="TextBox 15"/>
          <p:cNvSpPr txBox="1"/>
          <p:nvPr/>
        </p:nvSpPr>
        <p:spPr>
          <a:xfrm>
            <a:off x="9970032" y="4962298"/>
            <a:ext cx="7117962" cy="877391"/>
          </a:xfrm>
          <a:prstGeom prst="rect">
            <a:avLst/>
          </a:prstGeom>
        </p:spPr>
        <p:txBody>
          <a:bodyPr lIns="0" tIns="0" rIns="0" bIns="0" rtlCol="0" anchor="t">
            <a:spAutoFit/>
          </a:bodyPr>
          <a:lstStyle/>
          <a:p>
            <a:pPr>
              <a:lnSpc>
                <a:spcPts val="3537"/>
              </a:lnSpc>
            </a:pPr>
            <a:r>
              <a:rPr lang="en-US" sz="2267">
                <a:solidFill>
                  <a:srgbClr val="000000">
                    <a:alpha val="80000"/>
                  </a:srgbClr>
                </a:solidFill>
                <a:latin typeface="Raleway"/>
              </a:rPr>
              <a:t>A healthy, well-balanced eating pattern can promote intake of short-fall nutrients, including choline </a:t>
            </a:r>
          </a:p>
        </p:txBody>
      </p:sp>
      <p:sp>
        <p:nvSpPr>
          <p:cNvPr id="16" name="TextBox 16"/>
          <p:cNvSpPr txBox="1"/>
          <p:nvPr/>
        </p:nvSpPr>
        <p:spPr>
          <a:xfrm>
            <a:off x="9995571" y="6020664"/>
            <a:ext cx="7092423" cy="877391"/>
          </a:xfrm>
          <a:prstGeom prst="rect">
            <a:avLst/>
          </a:prstGeom>
        </p:spPr>
        <p:txBody>
          <a:bodyPr lIns="0" tIns="0" rIns="0" bIns="0" rtlCol="0" anchor="t">
            <a:spAutoFit/>
          </a:bodyPr>
          <a:lstStyle/>
          <a:p>
            <a:pPr>
              <a:lnSpc>
                <a:spcPts val="3537"/>
              </a:lnSpc>
            </a:pPr>
            <a:r>
              <a:rPr lang="en-US" sz="2267" dirty="0">
                <a:solidFill>
                  <a:srgbClr val="000000">
                    <a:alpha val="80000"/>
                  </a:srgbClr>
                </a:solidFill>
                <a:latin typeface="Raleway"/>
              </a:rPr>
              <a:t>Including nutrient-dense animal-derived foods can support adequate choline intake</a:t>
            </a:r>
          </a:p>
        </p:txBody>
      </p:sp>
      <p:sp>
        <p:nvSpPr>
          <p:cNvPr id="17" name="TextBox 17"/>
          <p:cNvSpPr txBox="1"/>
          <p:nvPr/>
        </p:nvSpPr>
        <p:spPr>
          <a:xfrm>
            <a:off x="9995571" y="6919075"/>
            <a:ext cx="6435523" cy="429716"/>
          </a:xfrm>
          <a:prstGeom prst="rect">
            <a:avLst/>
          </a:prstGeom>
        </p:spPr>
        <p:txBody>
          <a:bodyPr lIns="0" tIns="0" rIns="0" bIns="0" rtlCol="0" anchor="t">
            <a:spAutoFit/>
          </a:bodyPr>
          <a:lstStyle/>
          <a:p>
            <a:pPr>
              <a:lnSpc>
                <a:spcPts val="3537"/>
              </a:lnSpc>
            </a:pPr>
            <a:r>
              <a:rPr lang="en-US" sz="2267">
                <a:solidFill>
                  <a:srgbClr val="000000">
                    <a:alpha val="80000"/>
                  </a:srgbClr>
                </a:solidFill>
                <a:latin typeface="Raleway"/>
              </a:rPr>
              <a:t>(e.g. eggs, lean meat, poulty, fish, dairy)</a:t>
            </a:r>
          </a:p>
        </p:txBody>
      </p:sp>
      <p:sp>
        <p:nvSpPr>
          <p:cNvPr id="18" name="TextBox 18"/>
          <p:cNvSpPr txBox="1"/>
          <p:nvPr/>
        </p:nvSpPr>
        <p:spPr>
          <a:xfrm>
            <a:off x="10380595" y="7434325"/>
            <a:ext cx="6296836" cy="368114"/>
          </a:xfrm>
          <a:prstGeom prst="rect">
            <a:avLst/>
          </a:prstGeom>
        </p:spPr>
        <p:txBody>
          <a:bodyPr lIns="0" tIns="0" rIns="0" bIns="0" rtlCol="0" anchor="t">
            <a:spAutoFit/>
          </a:bodyPr>
          <a:lstStyle/>
          <a:p>
            <a:pPr>
              <a:lnSpc>
                <a:spcPts val="3225"/>
              </a:lnSpc>
            </a:pPr>
            <a:r>
              <a:rPr lang="en-US" sz="2067" dirty="0">
                <a:solidFill>
                  <a:srgbClr val="000000">
                    <a:alpha val="80000"/>
                  </a:srgbClr>
                </a:solidFill>
                <a:latin typeface="Raleway Medium" panose="020B0604020202020204" pitchFamily="2" charset="0"/>
              </a:rPr>
              <a:t>You might recommend incorporating 1-2 eggs/d</a:t>
            </a:r>
          </a:p>
        </p:txBody>
      </p:sp>
      <p:sp>
        <p:nvSpPr>
          <p:cNvPr id="19" name="TextBox 19"/>
          <p:cNvSpPr txBox="1"/>
          <p:nvPr/>
        </p:nvSpPr>
        <p:spPr>
          <a:xfrm>
            <a:off x="9995571" y="8016060"/>
            <a:ext cx="7092423" cy="1325066"/>
          </a:xfrm>
          <a:prstGeom prst="rect">
            <a:avLst/>
          </a:prstGeom>
        </p:spPr>
        <p:txBody>
          <a:bodyPr lIns="0" tIns="0" rIns="0" bIns="0" rtlCol="0" anchor="t">
            <a:spAutoFit/>
          </a:bodyPr>
          <a:lstStyle/>
          <a:p>
            <a:pPr>
              <a:lnSpc>
                <a:spcPts val="3537"/>
              </a:lnSpc>
            </a:pPr>
            <a:r>
              <a:rPr lang="en-US" sz="2267">
                <a:solidFill>
                  <a:srgbClr val="000000">
                    <a:alpha val="80000"/>
                  </a:srgbClr>
                </a:solidFill>
                <a:latin typeface="Raleway"/>
              </a:rPr>
              <a:t>Pregnant women with restrictive diets or diets which lack animal-derived foods will likely benefit from supplementation</a:t>
            </a:r>
          </a:p>
        </p:txBody>
      </p:sp>
      <p:sp>
        <p:nvSpPr>
          <p:cNvPr id="20" name="TextBox 20"/>
          <p:cNvSpPr txBox="1"/>
          <p:nvPr/>
        </p:nvSpPr>
        <p:spPr>
          <a:xfrm>
            <a:off x="14244748" y="2568715"/>
            <a:ext cx="2432684" cy="429716"/>
          </a:xfrm>
          <a:prstGeom prst="rect">
            <a:avLst/>
          </a:prstGeom>
        </p:spPr>
        <p:txBody>
          <a:bodyPr lIns="0" tIns="0" rIns="0" bIns="0" rtlCol="0" anchor="t">
            <a:spAutoFit/>
          </a:bodyPr>
          <a:lstStyle/>
          <a:p>
            <a:pPr>
              <a:lnSpc>
                <a:spcPts val="3537"/>
              </a:lnSpc>
            </a:pPr>
            <a:r>
              <a:rPr lang="en-US" sz="2267">
                <a:solidFill>
                  <a:srgbClr val="000000">
                    <a:alpha val="80000"/>
                  </a:srgbClr>
                </a:solidFill>
                <a:latin typeface="Rubik Semi-Bold"/>
              </a:rPr>
              <a:t>about CHOLINE</a:t>
            </a:r>
          </a:p>
        </p:txBody>
      </p:sp>
      <p:sp>
        <p:nvSpPr>
          <p:cNvPr id="21" name="TextBox 9">
            <a:extLst>
              <a:ext uri="{FF2B5EF4-FFF2-40B4-BE49-F238E27FC236}">
                <a16:creationId xmlns:a16="http://schemas.microsoft.com/office/drawing/2014/main" id="{9774779B-BC51-9C20-AA40-C5847E9AFDF8}"/>
              </a:ext>
            </a:extLst>
          </p:cNvPr>
          <p:cNvSpPr txBox="1"/>
          <p:nvPr/>
        </p:nvSpPr>
        <p:spPr>
          <a:xfrm>
            <a:off x="15011400" y="9789079"/>
            <a:ext cx="2726425" cy="315727"/>
          </a:xfrm>
          <a:prstGeom prst="rect">
            <a:avLst/>
          </a:prstGeom>
        </p:spPr>
        <p:txBody>
          <a:bodyPr wrap="square" lIns="0" tIns="0" rIns="0" bIns="0" rtlCol="0" anchor="t">
            <a:spAutoFit/>
          </a:bodyPr>
          <a:lstStyle/>
          <a:p>
            <a:pPr algn="r">
              <a:lnSpc>
                <a:spcPts val="2856"/>
              </a:lnSpc>
            </a:pPr>
            <a:r>
              <a:rPr lang="en-US" sz="1200" dirty="0">
                <a:solidFill>
                  <a:srgbClr val="000000">
                    <a:alpha val="85882"/>
                  </a:srgbClr>
                </a:solidFill>
                <a:latin typeface="Raleway"/>
              </a:rPr>
              <a:t>B Smith, ECU Fam Med, 2023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rot="-821201">
            <a:off x="-606549" y="6844273"/>
            <a:ext cx="1896652" cy="1975680"/>
          </a:xfrm>
          <a:custGeom>
            <a:avLst/>
            <a:gdLst/>
            <a:ahLst/>
            <a:cxnLst/>
            <a:rect l="l" t="t" r="r" b="b"/>
            <a:pathLst>
              <a:path w="1896652" h="1975680">
                <a:moveTo>
                  <a:pt x="0" y="0"/>
                </a:moveTo>
                <a:lnTo>
                  <a:pt x="1896652" y="0"/>
                </a:lnTo>
                <a:lnTo>
                  <a:pt x="1896652" y="1975680"/>
                </a:lnTo>
                <a:lnTo>
                  <a:pt x="0" y="1975680"/>
                </a:lnTo>
                <a:lnTo>
                  <a:pt x="0" y="0"/>
                </a:lnTo>
                <a:close/>
              </a:path>
            </a:pathLst>
          </a:custGeom>
          <a:blipFill>
            <a:blip r:embed="rId3">
              <a:alphaModFix amt="6000"/>
              <a:extLst>
                <a:ext uri="{96DAC541-7B7A-43D3-8B79-37D633B846F1}">
                  <asvg:svgBlip xmlns:asvg="http://schemas.microsoft.com/office/drawing/2016/SVG/main" r:embed="rId4"/>
                </a:ext>
              </a:extLst>
            </a:blip>
            <a:stretch>
              <a:fillRect/>
            </a:stretch>
          </a:blipFill>
        </p:spPr>
        <p:txBody>
          <a:bodyPr/>
          <a:lstStyle/>
          <a:p>
            <a:endParaRPr lang="en-US" dirty="0"/>
          </a:p>
        </p:txBody>
      </p:sp>
      <p:sp>
        <p:nvSpPr>
          <p:cNvPr id="3" name="Freeform 3"/>
          <p:cNvSpPr/>
          <p:nvPr/>
        </p:nvSpPr>
        <p:spPr>
          <a:xfrm>
            <a:off x="15573335" y="-688632"/>
            <a:ext cx="2954082" cy="2769452"/>
          </a:xfrm>
          <a:custGeom>
            <a:avLst/>
            <a:gdLst/>
            <a:ahLst/>
            <a:cxnLst/>
            <a:rect l="l" t="t" r="r" b="b"/>
            <a:pathLst>
              <a:path w="2954082" h="2769452">
                <a:moveTo>
                  <a:pt x="0" y="0"/>
                </a:moveTo>
                <a:lnTo>
                  <a:pt x="2954082" y="0"/>
                </a:lnTo>
                <a:lnTo>
                  <a:pt x="2954082" y="2769452"/>
                </a:lnTo>
                <a:lnTo>
                  <a:pt x="0" y="2769452"/>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4" name="TextBox 4"/>
          <p:cNvSpPr txBox="1"/>
          <p:nvPr/>
        </p:nvSpPr>
        <p:spPr>
          <a:xfrm>
            <a:off x="4560734" y="440255"/>
            <a:ext cx="9982200" cy="837024"/>
          </a:xfrm>
          <a:prstGeom prst="rect">
            <a:avLst/>
          </a:prstGeom>
        </p:spPr>
        <p:txBody>
          <a:bodyPr wrap="square" lIns="0" tIns="0" rIns="0" bIns="0" rtlCol="0" anchor="t">
            <a:spAutoFit/>
          </a:bodyPr>
          <a:lstStyle/>
          <a:p>
            <a:pPr>
              <a:lnSpc>
                <a:spcPts val="6762"/>
              </a:lnSpc>
            </a:pPr>
            <a:r>
              <a:rPr lang="en-US" sz="5635" dirty="0">
                <a:solidFill>
                  <a:srgbClr val="000000"/>
                </a:solidFill>
                <a:latin typeface="Rubik Semi-Bold"/>
              </a:rPr>
              <a:t>Dietary Guidelines for GDM</a:t>
            </a:r>
          </a:p>
        </p:txBody>
      </p:sp>
      <p:sp>
        <p:nvSpPr>
          <p:cNvPr id="5" name="TextBox 5"/>
          <p:cNvSpPr txBox="1"/>
          <p:nvPr/>
        </p:nvSpPr>
        <p:spPr>
          <a:xfrm>
            <a:off x="1408067" y="2500305"/>
            <a:ext cx="8560613" cy="6276205"/>
          </a:xfrm>
          <a:prstGeom prst="rect">
            <a:avLst/>
          </a:prstGeom>
        </p:spPr>
        <p:txBody>
          <a:bodyPr lIns="0" tIns="0" rIns="0" bIns="0" rtlCol="0" anchor="t">
            <a:spAutoFit/>
          </a:bodyPr>
          <a:lstStyle/>
          <a:p>
            <a:pPr marL="626112" lvl="1" indent="-313056">
              <a:lnSpc>
                <a:spcPts val="4060"/>
              </a:lnSpc>
              <a:buFont typeface="Arial"/>
              <a:buChar char="•"/>
            </a:pPr>
            <a:r>
              <a:rPr lang="en-US" sz="2900" dirty="0">
                <a:solidFill>
                  <a:srgbClr val="000000"/>
                </a:solidFill>
                <a:latin typeface="Canva Sans"/>
              </a:rPr>
              <a:t> </a:t>
            </a:r>
            <a:r>
              <a:rPr lang="en-US" sz="2900" dirty="0">
                <a:solidFill>
                  <a:srgbClr val="000000"/>
                </a:solidFill>
                <a:latin typeface="Raleway" pitchFamily="2" charset="77"/>
              </a:rPr>
              <a:t>DRI: ≥ 175g /day (minimum)(AND &amp; ADA)</a:t>
            </a:r>
          </a:p>
          <a:p>
            <a:pPr marL="1252224" lvl="2" indent="-417408">
              <a:lnSpc>
                <a:spcPts val="4060"/>
              </a:lnSpc>
              <a:buFont typeface="Arial"/>
              <a:buChar char="⚬"/>
            </a:pPr>
            <a:r>
              <a:rPr lang="en-US" sz="2900" dirty="0">
                <a:solidFill>
                  <a:srgbClr val="000000"/>
                </a:solidFill>
                <a:latin typeface="Raleway" pitchFamily="2" charset="77"/>
              </a:rPr>
              <a:t>15-30g at breakfast</a:t>
            </a:r>
          </a:p>
          <a:p>
            <a:pPr marL="1252224" lvl="2" indent="-417408">
              <a:lnSpc>
                <a:spcPts val="4060"/>
              </a:lnSpc>
              <a:buFont typeface="Arial"/>
              <a:buChar char="⚬"/>
            </a:pPr>
            <a:r>
              <a:rPr lang="en-US" sz="2900" dirty="0">
                <a:solidFill>
                  <a:srgbClr val="000000"/>
                </a:solidFill>
                <a:latin typeface="Raleway" pitchFamily="2" charset="77"/>
              </a:rPr>
              <a:t>45-60g at lunch</a:t>
            </a:r>
          </a:p>
          <a:p>
            <a:pPr marL="1252224" lvl="2" indent="-417408">
              <a:lnSpc>
                <a:spcPts val="4060"/>
              </a:lnSpc>
              <a:buFont typeface="Arial"/>
              <a:buChar char="⚬"/>
            </a:pPr>
            <a:r>
              <a:rPr lang="en-US" sz="2900" dirty="0">
                <a:solidFill>
                  <a:srgbClr val="000000"/>
                </a:solidFill>
                <a:latin typeface="Raleway" pitchFamily="2" charset="77"/>
              </a:rPr>
              <a:t>45-60g at dinner</a:t>
            </a:r>
          </a:p>
          <a:p>
            <a:pPr marL="1252224" lvl="2" indent="-417408">
              <a:lnSpc>
                <a:spcPts val="4060"/>
              </a:lnSpc>
              <a:buFont typeface="Arial"/>
              <a:buChar char="⚬"/>
            </a:pPr>
            <a:r>
              <a:rPr lang="en-US" sz="2900" dirty="0">
                <a:solidFill>
                  <a:srgbClr val="000000"/>
                </a:solidFill>
                <a:latin typeface="Raleway" pitchFamily="2" charset="77"/>
              </a:rPr>
              <a:t>15-30g at snacks</a:t>
            </a:r>
          </a:p>
          <a:p>
            <a:pPr marL="626112" lvl="1" indent="-313056">
              <a:lnSpc>
                <a:spcPts val="4060"/>
              </a:lnSpc>
              <a:buFont typeface="Arial"/>
              <a:buChar char="•"/>
            </a:pPr>
            <a:r>
              <a:rPr lang="en-US" sz="2900" dirty="0">
                <a:solidFill>
                  <a:srgbClr val="000000"/>
                </a:solidFill>
                <a:latin typeface="Raleway" pitchFamily="2" charset="77"/>
              </a:rPr>
              <a:t>Fiber: ≥ 28g /day </a:t>
            </a:r>
          </a:p>
          <a:p>
            <a:pPr marL="626112" lvl="1" indent="-313056">
              <a:lnSpc>
                <a:spcPts val="4060"/>
              </a:lnSpc>
              <a:buFont typeface="Arial"/>
              <a:buChar char="•"/>
            </a:pPr>
            <a:r>
              <a:rPr lang="en-US" sz="2900" dirty="0">
                <a:solidFill>
                  <a:srgbClr val="000000"/>
                </a:solidFill>
                <a:latin typeface="Raleway" pitchFamily="2" charset="77"/>
              </a:rPr>
              <a:t>Educate on the amount and type of CHO</a:t>
            </a:r>
          </a:p>
          <a:p>
            <a:pPr marL="1252224" lvl="2" indent="-417408">
              <a:lnSpc>
                <a:spcPts val="4060"/>
              </a:lnSpc>
              <a:buFont typeface="Arial"/>
              <a:buChar char="⚬"/>
            </a:pPr>
            <a:r>
              <a:rPr lang="en-US" sz="2900" dirty="0">
                <a:solidFill>
                  <a:srgbClr val="000000"/>
                </a:solidFill>
                <a:latin typeface="Raleway" pitchFamily="2" charset="77"/>
              </a:rPr>
              <a:t>Recommend nutrient-dense CHO’s</a:t>
            </a:r>
          </a:p>
          <a:p>
            <a:pPr marL="1878336" lvl="3" indent="-469584">
              <a:lnSpc>
                <a:spcPts val="4060"/>
              </a:lnSpc>
              <a:buFont typeface="Arial"/>
              <a:buChar char="￭"/>
            </a:pPr>
            <a:r>
              <a:rPr lang="en-US" sz="2900" dirty="0">
                <a:solidFill>
                  <a:srgbClr val="000000"/>
                </a:solidFill>
                <a:latin typeface="Raleway" pitchFamily="2" charset="77"/>
              </a:rPr>
              <a:t>Whole grains, starchy vegetables</a:t>
            </a:r>
          </a:p>
          <a:p>
            <a:pPr marL="1252224" lvl="2" indent="-417408">
              <a:lnSpc>
                <a:spcPts val="4060"/>
              </a:lnSpc>
              <a:buFont typeface="Arial"/>
              <a:buChar char="⚬"/>
            </a:pPr>
            <a:r>
              <a:rPr lang="en-US" sz="2900" dirty="0">
                <a:solidFill>
                  <a:srgbClr val="000000"/>
                </a:solidFill>
                <a:latin typeface="Raleway" pitchFamily="2" charset="77"/>
              </a:rPr>
              <a:t>Avoid refined CHO’s</a:t>
            </a:r>
          </a:p>
          <a:p>
            <a:pPr marL="1878336" lvl="3" indent="-469584">
              <a:lnSpc>
                <a:spcPts val="4060"/>
              </a:lnSpc>
              <a:buFont typeface="Arial"/>
              <a:buChar char="￭"/>
            </a:pPr>
            <a:r>
              <a:rPr lang="en-US" sz="2900" dirty="0">
                <a:solidFill>
                  <a:srgbClr val="000000"/>
                </a:solidFill>
                <a:latin typeface="Raleway" pitchFamily="2" charset="77"/>
              </a:rPr>
              <a:t>Candy, sweets, SSB’s</a:t>
            </a:r>
          </a:p>
          <a:p>
            <a:pPr marL="626112" lvl="1" indent="-313056">
              <a:lnSpc>
                <a:spcPts val="4060"/>
              </a:lnSpc>
              <a:buFont typeface="Arial"/>
              <a:buChar char="•"/>
            </a:pPr>
            <a:r>
              <a:rPr lang="en-US" sz="2900" dirty="0">
                <a:solidFill>
                  <a:srgbClr val="000000"/>
                </a:solidFill>
                <a:latin typeface="Raleway" pitchFamily="2" charset="77"/>
              </a:rPr>
              <a:t>33%-40% of daily calories (ACOG)</a:t>
            </a:r>
          </a:p>
        </p:txBody>
      </p:sp>
      <p:sp>
        <p:nvSpPr>
          <p:cNvPr id="6" name="TextBox 6"/>
          <p:cNvSpPr txBox="1"/>
          <p:nvPr/>
        </p:nvSpPr>
        <p:spPr>
          <a:xfrm>
            <a:off x="1233423" y="1542090"/>
            <a:ext cx="8221147" cy="811530"/>
          </a:xfrm>
          <a:prstGeom prst="rect">
            <a:avLst/>
          </a:prstGeom>
        </p:spPr>
        <p:txBody>
          <a:bodyPr lIns="0" tIns="0" rIns="0" bIns="0" rtlCol="0" anchor="t">
            <a:spAutoFit/>
          </a:bodyPr>
          <a:lstStyle/>
          <a:p>
            <a:pPr algn="ctr">
              <a:lnSpc>
                <a:spcPts val="6720"/>
              </a:lnSpc>
            </a:pPr>
            <a:r>
              <a:rPr lang="en-US" sz="4800" b="1" dirty="0">
                <a:solidFill>
                  <a:srgbClr val="000000"/>
                </a:solidFill>
                <a:latin typeface="Raleway" pitchFamily="2" charset="77"/>
              </a:rPr>
              <a:t>Carbohydrates</a:t>
            </a:r>
          </a:p>
        </p:txBody>
      </p:sp>
      <p:sp>
        <p:nvSpPr>
          <p:cNvPr id="7" name="TextBox 7"/>
          <p:cNvSpPr txBox="1"/>
          <p:nvPr/>
        </p:nvSpPr>
        <p:spPr>
          <a:xfrm>
            <a:off x="10344814" y="1552635"/>
            <a:ext cx="7716485" cy="811530"/>
          </a:xfrm>
          <a:prstGeom prst="rect">
            <a:avLst/>
          </a:prstGeom>
        </p:spPr>
        <p:txBody>
          <a:bodyPr lIns="0" tIns="0" rIns="0" bIns="0" rtlCol="0" anchor="t">
            <a:spAutoFit/>
          </a:bodyPr>
          <a:lstStyle/>
          <a:p>
            <a:pPr algn="ctr">
              <a:lnSpc>
                <a:spcPts val="6720"/>
              </a:lnSpc>
            </a:pPr>
            <a:r>
              <a:rPr lang="en-US" sz="4800" b="1" dirty="0">
                <a:solidFill>
                  <a:srgbClr val="000000"/>
                </a:solidFill>
                <a:latin typeface="Raleway" pitchFamily="2" charset="77"/>
              </a:rPr>
              <a:t>Fat</a:t>
            </a:r>
          </a:p>
        </p:txBody>
      </p:sp>
      <p:sp>
        <p:nvSpPr>
          <p:cNvPr id="8" name="TextBox 8"/>
          <p:cNvSpPr txBox="1"/>
          <p:nvPr/>
        </p:nvSpPr>
        <p:spPr>
          <a:xfrm>
            <a:off x="10579476" y="2307015"/>
            <a:ext cx="7716485" cy="2884829"/>
          </a:xfrm>
          <a:prstGeom prst="rect">
            <a:avLst/>
          </a:prstGeom>
        </p:spPr>
        <p:txBody>
          <a:bodyPr lIns="0" tIns="0" rIns="0" bIns="0" rtlCol="0" anchor="t">
            <a:spAutoFit/>
          </a:bodyPr>
          <a:lstStyle/>
          <a:p>
            <a:pPr marL="582933" lvl="1" indent="-291467">
              <a:lnSpc>
                <a:spcPts val="3780"/>
              </a:lnSpc>
              <a:buFont typeface="Arial"/>
              <a:buChar char="•"/>
            </a:pPr>
            <a:r>
              <a:rPr lang="en-US" sz="2700" dirty="0">
                <a:solidFill>
                  <a:srgbClr val="000000"/>
                </a:solidFill>
                <a:latin typeface="Canva Sans"/>
              </a:rPr>
              <a:t> </a:t>
            </a:r>
            <a:r>
              <a:rPr lang="en-US" sz="2700" dirty="0">
                <a:solidFill>
                  <a:srgbClr val="000000"/>
                </a:solidFill>
                <a:latin typeface="Raleway" pitchFamily="2" charset="77"/>
              </a:rPr>
              <a:t>DRI (AND &amp; ADA)</a:t>
            </a:r>
          </a:p>
          <a:p>
            <a:pPr marL="582933" lvl="1" indent="-291467">
              <a:lnSpc>
                <a:spcPts val="3780"/>
              </a:lnSpc>
              <a:buFont typeface="Arial"/>
              <a:buChar char="•"/>
            </a:pPr>
            <a:r>
              <a:rPr lang="en-US" sz="2700" dirty="0">
                <a:solidFill>
                  <a:srgbClr val="000000"/>
                </a:solidFill>
                <a:latin typeface="Raleway" pitchFamily="2" charset="77"/>
              </a:rPr>
              <a:t>Utilize mono/polyunsaturated fats</a:t>
            </a:r>
          </a:p>
          <a:p>
            <a:pPr marL="1165866" lvl="2" indent="-388622">
              <a:lnSpc>
                <a:spcPts val="3780"/>
              </a:lnSpc>
              <a:buFont typeface="Arial"/>
              <a:buChar char="⚬"/>
            </a:pPr>
            <a:r>
              <a:rPr lang="en-US" sz="2700" dirty="0">
                <a:solidFill>
                  <a:srgbClr val="000000"/>
                </a:solidFill>
                <a:latin typeface="Raleway" pitchFamily="2" charset="77"/>
              </a:rPr>
              <a:t>nuts/seeds</a:t>
            </a:r>
          </a:p>
          <a:p>
            <a:pPr marL="1165866" lvl="2" indent="-388622">
              <a:lnSpc>
                <a:spcPts val="3780"/>
              </a:lnSpc>
              <a:buFont typeface="Arial"/>
              <a:buChar char="⚬"/>
            </a:pPr>
            <a:r>
              <a:rPr lang="en-US" sz="2700" dirty="0">
                <a:solidFill>
                  <a:srgbClr val="000000"/>
                </a:solidFill>
                <a:latin typeface="Raleway" pitchFamily="2" charset="77"/>
              </a:rPr>
              <a:t>avocado</a:t>
            </a:r>
          </a:p>
          <a:p>
            <a:pPr marL="1165866" lvl="2" indent="-388622">
              <a:lnSpc>
                <a:spcPts val="3780"/>
              </a:lnSpc>
              <a:buFont typeface="Arial"/>
              <a:buChar char="⚬"/>
            </a:pPr>
            <a:r>
              <a:rPr lang="en-US" sz="2700" dirty="0">
                <a:solidFill>
                  <a:srgbClr val="000000"/>
                </a:solidFill>
                <a:latin typeface="Raleway" pitchFamily="2" charset="77"/>
              </a:rPr>
              <a:t>olive oil</a:t>
            </a:r>
          </a:p>
          <a:p>
            <a:pPr marL="582933" lvl="1" indent="-291467">
              <a:lnSpc>
                <a:spcPts val="3780"/>
              </a:lnSpc>
              <a:buFont typeface="Arial"/>
              <a:buChar char="•"/>
            </a:pPr>
            <a:r>
              <a:rPr lang="en-US" sz="2700" dirty="0">
                <a:solidFill>
                  <a:srgbClr val="000000"/>
                </a:solidFill>
                <a:latin typeface="Raleway" pitchFamily="2" charset="77"/>
              </a:rPr>
              <a:t>40% of daily calories (ACOG)</a:t>
            </a:r>
          </a:p>
        </p:txBody>
      </p:sp>
      <p:sp>
        <p:nvSpPr>
          <p:cNvPr id="9" name="TextBox 9"/>
          <p:cNvSpPr txBox="1"/>
          <p:nvPr/>
        </p:nvSpPr>
        <p:spPr>
          <a:xfrm>
            <a:off x="10579476" y="5836408"/>
            <a:ext cx="7716485" cy="811530"/>
          </a:xfrm>
          <a:prstGeom prst="rect">
            <a:avLst/>
          </a:prstGeom>
        </p:spPr>
        <p:txBody>
          <a:bodyPr lIns="0" tIns="0" rIns="0" bIns="0" rtlCol="0" anchor="t">
            <a:spAutoFit/>
          </a:bodyPr>
          <a:lstStyle/>
          <a:p>
            <a:pPr algn="ctr">
              <a:lnSpc>
                <a:spcPts val="6720"/>
              </a:lnSpc>
            </a:pPr>
            <a:r>
              <a:rPr lang="en-US" sz="4800" b="1" dirty="0">
                <a:solidFill>
                  <a:srgbClr val="000000"/>
                </a:solidFill>
                <a:latin typeface="Raleway" pitchFamily="2" charset="77"/>
              </a:rPr>
              <a:t>Protein</a:t>
            </a:r>
          </a:p>
        </p:txBody>
      </p:sp>
      <p:sp>
        <p:nvSpPr>
          <p:cNvPr id="10" name="TextBox 10"/>
          <p:cNvSpPr txBox="1"/>
          <p:nvPr/>
        </p:nvSpPr>
        <p:spPr>
          <a:xfrm>
            <a:off x="10789907" y="6581263"/>
            <a:ext cx="7506054" cy="1893570"/>
          </a:xfrm>
          <a:prstGeom prst="rect">
            <a:avLst/>
          </a:prstGeom>
        </p:spPr>
        <p:txBody>
          <a:bodyPr lIns="0" tIns="0" rIns="0" bIns="0" rtlCol="0" anchor="t">
            <a:spAutoFit/>
          </a:bodyPr>
          <a:lstStyle/>
          <a:p>
            <a:pPr marL="582933" lvl="1" indent="-291467">
              <a:lnSpc>
                <a:spcPts val="3780"/>
              </a:lnSpc>
              <a:buFont typeface="Arial"/>
              <a:buChar char="•"/>
            </a:pPr>
            <a:r>
              <a:rPr lang="en-US" sz="2700" dirty="0">
                <a:solidFill>
                  <a:srgbClr val="000000"/>
                </a:solidFill>
                <a:latin typeface="Raleway" pitchFamily="2" charset="77"/>
              </a:rPr>
              <a:t> DRI: ≥71 g/day (AND &amp; ADA)</a:t>
            </a:r>
          </a:p>
          <a:p>
            <a:pPr>
              <a:lnSpc>
                <a:spcPts val="3780"/>
              </a:lnSpc>
            </a:pPr>
            <a:r>
              <a:rPr lang="en-US" sz="2700" dirty="0">
                <a:solidFill>
                  <a:srgbClr val="000000"/>
                </a:solidFill>
                <a:latin typeface="Raleway" pitchFamily="2" charset="77"/>
              </a:rPr>
              <a:t>                or</a:t>
            </a:r>
          </a:p>
          <a:p>
            <a:pPr marL="582933" lvl="1" indent="-291467">
              <a:lnSpc>
                <a:spcPts val="3780"/>
              </a:lnSpc>
              <a:buFont typeface="Arial"/>
              <a:buChar char="•"/>
            </a:pPr>
            <a:r>
              <a:rPr lang="en-US" sz="2700" dirty="0">
                <a:solidFill>
                  <a:srgbClr val="000000"/>
                </a:solidFill>
                <a:latin typeface="Raleway" pitchFamily="2" charset="77"/>
              </a:rPr>
              <a:t> ≥ 1.1 g/kg BW/day </a:t>
            </a:r>
          </a:p>
          <a:p>
            <a:pPr marL="582933" lvl="1" indent="-291467">
              <a:lnSpc>
                <a:spcPts val="3780"/>
              </a:lnSpc>
              <a:buFont typeface="Arial"/>
              <a:buChar char="•"/>
            </a:pPr>
            <a:r>
              <a:rPr lang="en-US" sz="2700" dirty="0">
                <a:solidFill>
                  <a:srgbClr val="000000"/>
                </a:solidFill>
                <a:latin typeface="Raleway" pitchFamily="2" charset="77"/>
              </a:rPr>
              <a:t>20% of daily calories (ACOG)</a:t>
            </a:r>
          </a:p>
        </p:txBody>
      </p:sp>
      <p:sp>
        <p:nvSpPr>
          <p:cNvPr id="11" name="TextBox 11"/>
          <p:cNvSpPr txBox="1"/>
          <p:nvPr/>
        </p:nvSpPr>
        <p:spPr>
          <a:xfrm>
            <a:off x="736600" y="8923195"/>
            <a:ext cx="8382000" cy="1163075"/>
          </a:xfrm>
          <a:prstGeom prst="rect">
            <a:avLst/>
          </a:prstGeom>
        </p:spPr>
        <p:txBody>
          <a:bodyPr wrap="square" lIns="0" tIns="0" rIns="0" bIns="0" rtlCol="0" anchor="t">
            <a:spAutoFit/>
          </a:bodyPr>
          <a:lstStyle/>
          <a:p>
            <a:pPr algn="ctr">
              <a:lnSpc>
                <a:spcPts val="4759"/>
              </a:lnSpc>
            </a:pPr>
            <a:r>
              <a:rPr lang="en-US" sz="2800" b="1" dirty="0">
                <a:solidFill>
                  <a:srgbClr val="000000"/>
                </a:solidFill>
                <a:latin typeface="Raleway" pitchFamily="2" charset="77"/>
              </a:rPr>
              <a:t>Bottom Line: </a:t>
            </a:r>
            <a:r>
              <a:rPr lang="en-US" sz="2800" dirty="0">
                <a:solidFill>
                  <a:srgbClr val="000000"/>
                </a:solidFill>
                <a:latin typeface="Raleway" pitchFamily="2" charset="77"/>
              </a:rPr>
              <a:t>If blood sugar cannot be controlled with minimum CHO intake, use insulin.</a:t>
            </a:r>
          </a:p>
        </p:txBody>
      </p:sp>
      <p:sp>
        <p:nvSpPr>
          <p:cNvPr id="12" name="TextBox 11">
            <a:extLst>
              <a:ext uri="{FF2B5EF4-FFF2-40B4-BE49-F238E27FC236}">
                <a16:creationId xmlns:a16="http://schemas.microsoft.com/office/drawing/2014/main" id="{5C8F9624-8D25-2879-9027-E2C5494A9955}"/>
              </a:ext>
            </a:extLst>
          </p:cNvPr>
          <p:cNvSpPr txBox="1"/>
          <p:nvPr/>
        </p:nvSpPr>
        <p:spPr>
          <a:xfrm flipH="1">
            <a:off x="10668556" y="9243100"/>
            <a:ext cx="7627404" cy="923330"/>
          </a:xfrm>
          <a:prstGeom prst="rect">
            <a:avLst/>
          </a:prstGeom>
          <a:noFill/>
        </p:spPr>
        <p:txBody>
          <a:bodyPr wrap="square" rtlCol="0">
            <a:spAutoFit/>
          </a:bodyPr>
          <a:lstStyle/>
          <a:p>
            <a:r>
              <a:rPr lang="en-US" sz="1800" b="1" dirty="0">
                <a:solidFill>
                  <a:srgbClr val="000000"/>
                </a:solidFill>
                <a:latin typeface="Raleway" pitchFamily="2" charset="77"/>
              </a:rPr>
              <a:t>AND</a:t>
            </a:r>
            <a:r>
              <a:rPr lang="en-US" sz="1800" dirty="0">
                <a:solidFill>
                  <a:srgbClr val="000000"/>
                </a:solidFill>
                <a:latin typeface="Raleway" pitchFamily="2" charset="77"/>
              </a:rPr>
              <a:t>: Academy of Nutrition &amp; Dietetics</a:t>
            </a:r>
          </a:p>
          <a:p>
            <a:r>
              <a:rPr lang="en-US" b="1" dirty="0">
                <a:latin typeface="Raleway" pitchFamily="2" charset="77"/>
              </a:rPr>
              <a:t>ADA</a:t>
            </a:r>
            <a:r>
              <a:rPr lang="en-US" dirty="0">
                <a:latin typeface="Raleway" pitchFamily="2" charset="77"/>
              </a:rPr>
              <a:t>: American Diabetes Association</a:t>
            </a:r>
          </a:p>
          <a:p>
            <a:r>
              <a:rPr lang="en-US" b="1" dirty="0">
                <a:latin typeface="Raleway" pitchFamily="2" charset="77"/>
              </a:rPr>
              <a:t>ACOG</a:t>
            </a:r>
            <a:r>
              <a:rPr lang="en-US" dirty="0">
                <a:latin typeface="Raleway" pitchFamily="2" charset="77"/>
              </a:rPr>
              <a:t>: The American College of Obstetricians and Gynecologists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rot="-821201">
            <a:off x="-643870" y="8270460"/>
            <a:ext cx="1896652" cy="1975680"/>
          </a:xfrm>
          <a:custGeom>
            <a:avLst/>
            <a:gdLst/>
            <a:ahLst/>
            <a:cxnLst/>
            <a:rect l="l" t="t" r="r" b="b"/>
            <a:pathLst>
              <a:path w="1896652" h="1975680">
                <a:moveTo>
                  <a:pt x="0" y="0"/>
                </a:moveTo>
                <a:lnTo>
                  <a:pt x="1896652" y="0"/>
                </a:lnTo>
                <a:lnTo>
                  <a:pt x="1896652" y="1975680"/>
                </a:lnTo>
                <a:lnTo>
                  <a:pt x="0" y="1975680"/>
                </a:lnTo>
                <a:lnTo>
                  <a:pt x="0" y="0"/>
                </a:lnTo>
                <a:close/>
              </a:path>
            </a:pathLst>
          </a:custGeom>
          <a:blipFill>
            <a:blip r:embed="rId3">
              <a:alphaModFix amt="6000"/>
              <a:extLst>
                <a:ext uri="{96DAC541-7B7A-43D3-8B79-37D633B846F1}">
                  <asvg:svgBlip xmlns:asvg="http://schemas.microsoft.com/office/drawing/2016/SVG/main" r:embed="rId4"/>
                </a:ext>
              </a:extLst>
            </a:blip>
            <a:stretch>
              <a:fillRect/>
            </a:stretch>
          </a:blipFill>
        </p:spPr>
        <p:txBody>
          <a:bodyPr/>
          <a:lstStyle/>
          <a:p>
            <a:endParaRPr lang="en-US"/>
          </a:p>
        </p:txBody>
      </p:sp>
      <p:sp>
        <p:nvSpPr>
          <p:cNvPr id="3" name="Freeform 3"/>
          <p:cNvSpPr/>
          <p:nvPr/>
        </p:nvSpPr>
        <p:spPr>
          <a:xfrm>
            <a:off x="7666959" y="-203272"/>
            <a:ext cx="2954082" cy="2769452"/>
          </a:xfrm>
          <a:custGeom>
            <a:avLst/>
            <a:gdLst/>
            <a:ahLst/>
            <a:cxnLst/>
            <a:rect l="l" t="t" r="r" b="b"/>
            <a:pathLst>
              <a:path w="2954082" h="2769452">
                <a:moveTo>
                  <a:pt x="0" y="0"/>
                </a:moveTo>
                <a:lnTo>
                  <a:pt x="2954082" y="0"/>
                </a:lnTo>
                <a:lnTo>
                  <a:pt x="2954082" y="2769451"/>
                </a:lnTo>
                <a:lnTo>
                  <a:pt x="0" y="2769451"/>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a:p>
        </p:txBody>
      </p:sp>
      <p:sp>
        <p:nvSpPr>
          <p:cNvPr id="4" name="Freeform 4"/>
          <p:cNvSpPr/>
          <p:nvPr/>
        </p:nvSpPr>
        <p:spPr>
          <a:xfrm>
            <a:off x="304456" y="209377"/>
            <a:ext cx="7362503" cy="9762306"/>
          </a:xfrm>
          <a:custGeom>
            <a:avLst/>
            <a:gdLst/>
            <a:ahLst/>
            <a:cxnLst/>
            <a:rect l="l" t="t" r="r" b="b"/>
            <a:pathLst>
              <a:path w="7362503" h="9762306">
                <a:moveTo>
                  <a:pt x="0" y="0"/>
                </a:moveTo>
                <a:lnTo>
                  <a:pt x="7362503" y="0"/>
                </a:lnTo>
                <a:lnTo>
                  <a:pt x="7362503" y="9762306"/>
                </a:lnTo>
                <a:lnTo>
                  <a:pt x="0" y="9762306"/>
                </a:lnTo>
                <a:lnTo>
                  <a:pt x="0" y="0"/>
                </a:lnTo>
                <a:close/>
              </a:path>
            </a:pathLst>
          </a:custGeom>
          <a:blipFill>
            <a:blip r:embed="rId7"/>
            <a:stretch>
              <a:fillRect/>
            </a:stretch>
          </a:blipFill>
          <a:ln w="9525" cap="sq">
            <a:solidFill>
              <a:srgbClr val="000000"/>
            </a:solidFill>
            <a:prstDash val="solid"/>
            <a:miter/>
          </a:ln>
        </p:spPr>
        <p:txBody>
          <a:bodyPr/>
          <a:lstStyle/>
          <a:p>
            <a:endParaRPr lang="en-US"/>
          </a:p>
        </p:txBody>
      </p:sp>
      <p:sp>
        <p:nvSpPr>
          <p:cNvPr id="5" name="TextBox 5"/>
          <p:cNvSpPr txBox="1"/>
          <p:nvPr/>
        </p:nvSpPr>
        <p:spPr>
          <a:xfrm>
            <a:off x="8252821" y="678505"/>
            <a:ext cx="7998263" cy="1543050"/>
          </a:xfrm>
          <a:prstGeom prst="rect">
            <a:avLst/>
          </a:prstGeom>
        </p:spPr>
        <p:txBody>
          <a:bodyPr lIns="0" tIns="0" rIns="0" bIns="0" rtlCol="0" anchor="t">
            <a:spAutoFit/>
          </a:bodyPr>
          <a:lstStyle/>
          <a:p>
            <a:pPr>
              <a:lnSpc>
                <a:spcPts val="6000"/>
              </a:lnSpc>
            </a:pPr>
            <a:r>
              <a:rPr lang="en-US" sz="5000">
                <a:solidFill>
                  <a:srgbClr val="000000"/>
                </a:solidFill>
                <a:latin typeface="Rubik Semi-Bold"/>
              </a:rPr>
              <a:t>Points to Review with your Patients with GDM</a:t>
            </a:r>
          </a:p>
        </p:txBody>
      </p:sp>
      <p:sp>
        <p:nvSpPr>
          <p:cNvPr id="6" name="TextBox 6"/>
          <p:cNvSpPr txBox="1"/>
          <p:nvPr/>
        </p:nvSpPr>
        <p:spPr>
          <a:xfrm>
            <a:off x="7787578" y="2715991"/>
            <a:ext cx="9874864" cy="6662927"/>
          </a:xfrm>
          <a:prstGeom prst="rect">
            <a:avLst/>
          </a:prstGeom>
        </p:spPr>
        <p:txBody>
          <a:bodyPr lIns="0" tIns="0" rIns="0" bIns="0" rtlCol="0" anchor="t">
            <a:spAutoFit/>
          </a:bodyPr>
          <a:lstStyle/>
          <a:p>
            <a:pPr marL="561344" lvl="1" indent="-280672">
              <a:lnSpc>
                <a:spcPts val="4056"/>
              </a:lnSpc>
              <a:buFont typeface="Arial"/>
              <a:buChar char="•"/>
            </a:pPr>
            <a:r>
              <a:rPr lang="en-US" sz="2600">
                <a:solidFill>
                  <a:srgbClr val="000000"/>
                </a:solidFill>
                <a:latin typeface="Raleway"/>
              </a:rPr>
              <a:t>You may have to modify the composition of your meals, snacks, and drinks to improve outcomes for both you and your baby</a:t>
            </a:r>
          </a:p>
          <a:p>
            <a:pPr marL="1122688" lvl="2" indent="-374229">
              <a:lnSpc>
                <a:spcPts val="4056"/>
              </a:lnSpc>
              <a:buFont typeface="Arial"/>
              <a:buChar char="⚬"/>
            </a:pPr>
            <a:r>
              <a:rPr lang="en-US" sz="2600">
                <a:solidFill>
                  <a:srgbClr val="000000"/>
                </a:solidFill>
                <a:latin typeface="Raleway"/>
              </a:rPr>
              <a:t>MOTHERS’ Plate and SHOPPING GUIDE</a:t>
            </a:r>
          </a:p>
          <a:p>
            <a:pPr marL="561344" lvl="1" indent="-280672">
              <a:lnSpc>
                <a:spcPts val="4056"/>
              </a:lnSpc>
              <a:buFont typeface="Arial"/>
              <a:buChar char="•"/>
            </a:pPr>
            <a:r>
              <a:rPr lang="en-US" sz="2600">
                <a:solidFill>
                  <a:srgbClr val="000000"/>
                </a:solidFill>
                <a:latin typeface="Raleway"/>
              </a:rPr>
              <a:t>Use this pyramid as your guide unless indicated otherwise (allergies, intolerances, medical status?)</a:t>
            </a:r>
          </a:p>
          <a:p>
            <a:pPr marL="561344" lvl="1" indent="-280672">
              <a:lnSpc>
                <a:spcPts val="4056"/>
              </a:lnSpc>
              <a:buFont typeface="Arial"/>
              <a:buChar char="•"/>
            </a:pPr>
            <a:r>
              <a:rPr lang="en-US" sz="2600">
                <a:solidFill>
                  <a:srgbClr val="000000"/>
                </a:solidFill>
                <a:latin typeface="Raleway"/>
              </a:rPr>
              <a:t>Not low/no-carb, but focus on consuming unrefined carbohydrates (whole grains, legumes, fruits, vegetables, and dairy) instead of refined carbohydrates</a:t>
            </a:r>
          </a:p>
          <a:p>
            <a:pPr marL="561344" lvl="1" indent="-280672">
              <a:lnSpc>
                <a:spcPts val="4056"/>
              </a:lnSpc>
              <a:buFont typeface="Arial"/>
              <a:buChar char="•"/>
            </a:pPr>
            <a:r>
              <a:rPr lang="en-US" sz="2600">
                <a:solidFill>
                  <a:srgbClr val="000000"/>
                </a:solidFill>
                <a:latin typeface="Raleway"/>
              </a:rPr>
              <a:t>Avoid juices, soft drinks, and other sugar-sweetened beverages</a:t>
            </a:r>
          </a:p>
          <a:p>
            <a:pPr marL="561344" lvl="1" indent="-280672">
              <a:lnSpc>
                <a:spcPts val="4056"/>
              </a:lnSpc>
              <a:buFont typeface="Arial"/>
              <a:buChar char="•"/>
            </a:pPr>
            <a:r>
              <a:rPr lang="en-US" sz="2600">
                <a:solidFill>
                  <a:srgbClr val="000000"/>
                </a:solidFill>
                <a:latin typeface="Raleway"/>
              </a:rPr>
              <a:t>Avoid junk foods (candy, sweets, and fried foods)</a:t>
            </a:r>
          </a:p>
          <a:p>
            <a:pPr marL="561344" lvl="1" indent="-280672">
              <a:lnSpc>
                <a:spcPts val="4056"/>
              </a:lnSpc>
              <a:buFont typeface="Arial"/>
              <a:buChar char="•"/>
            </a:pPr>
            <a:r>
              <a:rPr lang="en-US" sz="2600">
                <a:solidFill>
                  <a:srgbClr val="000000"/>
                </a:solidFill>
                <a:latin typeface="Raleway"/>
              </a:rPr>
              <a:t>Eat portion-controlled, regularly scheduled meals/snacks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498469" y="-462677"/>
            <a:ext cx="3181604" cy="2982754"/>
          </a:xfrm>
          <a:custGeom>
            <a:avLst/>
            <a:gdLst/>
            <a:ahLst/>
            <a:cxnLst/>
            <a:rect l="l" t="t" r="r" b="b"/>
            <a:pathLst>
              <a:path w="3181604" h="2982754">
                <a:moveTo>
                  <a:pt x="0" y="0"/>
                </a:moveTo>
                <a:lnTo>
                  <a:pt x="3181604" y="0"/>
                </a:lnTo>
                <a:lnTo>
                  <a:pt x="3181604" y="2982754"/>
                </a:lnTo>
                <a:lnTo>
                  <a:pt x="0" y="2982754"/>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3" name="TextBox 3"/>
          <p:cNvSpPr txBox="1"/>
          <p:nvPr/>
        </p:nvSpPr>
        <p:spPr>
          <a:xfrm>
            <a:off x="1028700" y="2483826"/>
            <a:ext cx="12133391" cy="2750818"/>
          </a:xfrm>
          <a:prstGeom prst="rect">
            <a:avLst/>
          </a:prstGeom>
        </p:spPr>
        <p:txBody>
          <a:bodyPr lIns="0" tIns="0" rIns="0" bIns="0" rtlCol="0" anchor="t">
            <a:spAutoFit/>
          </a:bodyPr>
          <a:lstStyle/>
          <a:p>
            <a:pPr marL="558465" lvl="1" indent="-279232">
              <a:lnSpc>
                <a:spcPct val="125000"/>
              </a:lnSpc>
              <a:buFont typeface="Arial"/>
              <a:buChar char="•"/>
            </a:pPr>
            <a:r>
              <a:rPr lang="en-US" sz="2586" dirty="0">
                <a:solidFill>
                  <a:srgbClr val="000000"/>
                </a:solidFill>
                <a:latin typeface="Raleway"/>
              </a:rPr>
              <a:t>Prenatal vitamin-mineral supplement: prescription or OTC (with folic acid)</a:t>
            </a:r>
          </a:p>
          <a:p>
            <a:pPr marL="1030572" lvl="2" indent="-343524">
              <a:lnSpc>
                <a:spcPct val="125000"/>
              </a:lnSpc>
              <a:buFont typeface="Arial"/>
              <a:buChar char="⚬"/>
            </a:pPr>
            <a:r>
              <a:rPr lang="en-US" sz="2386" dirty="0">
                <a:solidFill>
                  <a:srgbClr val="000000"/>
                </a:solidFill>
                <a:latin typeface="Raleway"/>
              </a:rPr>
              <a:t>&gt;70% of pregnant women take a supplement, at least some of the time</a:t>
            </a:r>
          </a:p>
          <a:p>
            <a:pPr marL="1030572" lvl="2" indent="-343524">
              <a:lnSpc>
                <a:spcPct val="125000"/>
              </a:lnSpc>
              <a:buFont typeface="Arial"/>
              <a:buChar char="⚬"/>
            </a:pPr>
            <a:r>
              <a:rPr lang="en-US" sz="2386" dirty="0">
                <a:solidFill>
                  <a:srgbClr val="000000"/>
                </a:solidFill>
                <a:latin typeface="Raleway"/>
              </a:rPr>
              <a:t>Inadequate and/or excessive intake of nutrients during pregnancy is associated with adverse maternal and offspring health outcomes</a:t>
            </a:r>
          </a:p>
          <a:p>
            <a:pPr marL="1030572" lvl="2" indent="-343524">
              <a:lnSpc>
                <a:spcPct val="125000"/>
              </a:lnSpc>
              <a:buFont typeface="Arial"/>
              <a:buChar char="⚬"/>
            </a:pPr>
            <a:r>
              <a:rPr lang="en-US" sz="2386" dirty="0">
                <a:solidFill>
                  <a:srgbClr val="000000"/>
                </a:solidFill>
                <a:latin typeface="Raleway"/>
              </a:rPr>
              <a:t>Strongest evidence for nutrients that are both low in the diet and for which supplementation will make a difference (AJCN; 2023;117:823-829)</a:t>
            </a:r>
          </a:p>
        </p:txBody>
      </p:sp>
      <p:sp>
        <p:nvSpPr>
          <p:cNvPr id="4" name="Freeform 4"/>
          <p:cNvSpPr/>
          <p:nvPr/>
        </p:nvSpPr>
        <p:spPr>
          <a:xfrm>
            <a:off x="14572574" y="344248"/>
            <a:ext cx="4125844" cy="4125844"/>
          </a:xfrm>
          <a:custGeom>
            <a:avLst/>
            <a:gdLst/>
            <a:ahLst/>
            <a:cxnLst/>
            <a:rect l="l" t="t" r="r" b="b"/>
            <a:pathLst>
              <a:path w="4125844" h="4125844">
                <a:moveTo>
                  <a:pt x="0" y="0"/>
                </a:moveTo>
                <a:lnTo>
                  <a:pt x="4125843" y="0"/>
                </a:lnTo>
                <a:lnTo>
                  <a:pt x="4125843" y="4125843"/>
                </a:lnTo>
                <a:lnTo>
                  <a:pt x="0" y="4125843"/>
                </a:lnTo>
                <a:lnTo>
                  <a:pt x="0" y="0"/>
                </a:lnTo>
                <a:close/>
              </a:path>
            </a:pathLst>
          </a:custGeom>
          <a:blipFill>
            <a:blip r:embed="rId5"/>
            <a:stretch>
              <a:fillRect/>
            </a:stretch>
          </a:blipFill>
        </p:spPr>
        <p:txBody>
          <a:bodyPr/>
          <a:lstStyle/>
          <a:p>
            <a:endParaRPr lang="en-US"/>
          </a:p>
        </p:txBody>
      </p:sp>
      <p:sp>
        <p:nvSpPr>
          <p:cNvPr id="5" name="Freeform 5"/>
          <p:cNvSpPr/>
          <p:nvPr/>
        </p:nvSpPr>
        <p:spPr>
          <a:xfrm>
            <a:off x="13162091" y="2588601"/>
            <a:ext cx="4135054" cy="3203982"/>
          </a:xfrm>
          <a:custGeom>
            <a:avLst/>
            <a:gdLst/>
            <a:ahLst/>
            <a:cxnLst/>
            <a:rect l="l" t="t" r="r" b="b"/>
            <a:pathLst>
              <a:path w="4135054" h="3203982">
                <a:moveTo>
                  <a:pt x="0" y="0"/>
                </a:moveTo>
                <a:lnTo>
                  <a:pt x="4135054" y="0"/>
                </a:lnTo>
                <a:lnTo>
                  <a:pt x="4135054" y="3203982"/>
                </a:lnTo>
                <a:lnTo>
                  <a:pt x="0" y="3203982"/>
                </a:lnTo>
                <a:lnTo>
                  <a:pt x="0" y="0"/>
                </a:lnTo>
                <a:close/>
              </a:path>
            </a:pathLst>
          </a:custGeom>
          <a:blipFill>
            <a:blip r:embed="rId6"/>
            <a:stretch>
              <a:fillRect/>
            </a:stretch>
          </a:blipFill>
        </p:spPr>
        <p:txBody>
          <a:bodyPr/>
          <a:lstStyle/>
          <a:p>
            <a:endParaRPr lang="en-US"/>
          </a:p>
        </p:txBody>
      </p:sp>
      <p:sp>
        <p:nvSpPr>
          <p:cNvPr id="6" name="TextBox 6"/>
          <p:cNvSpPr txBox="1"/>
          <p:nvPr/>
        </p:nvSpPr>
        <p:spPr>
          <a:xfrm>
            <a:off x="1028700" y="6687451"/>
            <a:ext cx="11356738" cy="2824479"/>
          </a:xfrm>
          <a:prstGeom prst="rect">
            <a:avLst/>
          </a:prstGeom>
        </p:spPr>
        <p:txBody>
          <a:bodyPr lIns="0" tIns="0" rIns="0" bIns="0" rtlCol="0" anchor="t">
            <a:spAutoFit/>
          </a:bodyPr>
          <a:lstStyle/>
          <a:p>
            <a:pPr marL="558465" lvl="1" indent="-279232">
              <a:lnSpc>
                <a:spcPts val="4138"/>
              </a:lnSpc>
              <a:buFont typeface="Arial"/>
              <a:buChar char="•"/>
            </a:pPr>
            <a:r>
              <a:rPr lang="en-US" sz="2586" dirty="0">
                <a:solidFill>
                  <a:srgbClr val="000000"/>
                </a:solidFill>
                <a:latin typeface="Raleway"/>
              </a:rPr>
              <a:t>During 1st trimester, don’t need added iron unless anemic</a:t>
            </a:r>
          </a:p>
          <a:p>
            <a:pPr marL="1030572" lvl="2" indent="-343524">
              <a:lnSpc>
                <a:spcPts val="3699"/>
              </a:lnSpc>
              <a:buFont typeface="Arial"/>
              <a:buChar char="⚬"/>
            </a:pPr>
            <a:r>
              <a:rPr lang="en-US" sz="2386" dirty="0">
                <a:solidFill>
                  <a:srgbClr val="000000"/>
                </a:solidFill>
                <a:latin typeface="Raleway"/>
              </a:rPr>
              <a:t>Added iron: dose of 30mg/d, about week 12 of gestation</a:t>
            </a:r>
          </a:p>
          <a:p>
            <a:pPr marL="1030572" lvl="2" indent="-343524">
              <a:lnSpc>
                <a:spcPts val="3699"/>
              </a:lnSpc>
              <a:buFont typeface="Arial"/>
              <a:buChar char="⚬"/>
            </a:pPr>
            <a:r>
              <a:rPr lang="en-US" sz="2386" dirty="0">
                <a:solidFill>
                  <a:srgbClr val="000000"/>
                </a:solidFill>
                <a:latin typeface="Raleway"/>
              </a:rPr>
              <a:t>If anemic, dose of 60-120mg/d</a:t>
            </a:r>
          </a:p>
          <a:p>
            <a:pPr marL="1481089" lvl="3" indent="-370272">
              <a:lnSpc>
                <a:spcPts val="3544"/>
              </a:lnSpc>
              <a:buFont typeface="Arial"/>
              <a:buChar char="￭"/>
            </a:pPr>
            <a:r>
              <a:rPr lang="en-US" sz="2286" dirty="0">
                <a:solidFill>
                  <a:srgbClr val="000000"/>
                </a:solidFill>
                <a:latin typeface="Raleway"/>
              </a:rPr>
              <a:t>Cut back by 30mg when lab values are WNL</a:t>
            </a:r>
          </a:p>
          <a:p>
            <a:pPr marL="1030572" lvl="2" indent="-343524">
              <a:lnSpc>
                <a:spcPts val="3699"/>
              </a:lnSpc>
              <a:buFont typeface="Arial"/>
              <a:buChar char="⚬"/>
            </a:pPr>
            <a:r>
              <a:rPr lang="en-US" sz="2386" dirty="0">
                <a:solidFill>
                  <a:srgbClr val="000000"/>
                </a:solidFill>
                <a:latin typeface="Raleway"/>
              </a:rPr>
              <a:t>Change brands if not well tolerated</a:t>
            </a:r>
          </a:p>
          <a:p>
            <a:pPr marL="1030572" lvl="2" indent="-343524">
              <a:lnSpc>
                <a:spcPts val="3699"/>
              </a:lnSpc>
              <a:buFont typeface="Arial"/>
              <a:buChar char="⚬"/>
            </a:pPr>
            <a:r>
              <a:rPr lang="en-US" sz="2386" dirty="0">
                <a:solidFill>
                  <a:srgbClr val="000000"/>
                </a:solidFill>
                <a:latin typeface="Raleway"/>
              </a:rPr>
              <a:t>(325mg ferrous sulfate = 65g elemental iron)</a:t>
            </a:r>
          </a:p>
        </p:txBody>
      </p:sp>
      <p:sp>
        <p:nvSpPr>
          <p:cNvPr id="7" name="TextBox 7"/>
          <p:cNvSpPr txBox="1"/>
          <p:nvPr/>
        </p:nvSpPr>
        <p:spPr>
          <a:xfrm>
            <a:off x="2072967" y="5284064"/>
            <a:ext cx="5238090" cy="1247410"/>
          </a:xfrm>
          <a:prstGeom prst="rect">
            <a:avLst/>
          </a:prstGeom>
        </p:spPr>
        <p:txBody>
          <a:bodyPr lIns="0" tIns="0" rIns="0" bIns="0" rtlCol="0" anchor="t">
            <a:spAutoFit/>
          </a:bodyPr>
          <a:lstStyle/>
          <a:p>
            <a:pPr marL="1416321" lvl="3" indent="-354080">
              <a:lnSpc>
                <a:spcPts val="3301"/>
              </a:lnSpc>
              <a:buFont typeface="Arial"/>
              <a:buChar char="￭"/>
            </a:pPr>
            <a:r>
              <a:rPr lang="en-US" sz="2186" dirty="0">
                <a:solidFill>
                  <a:srgbClr val="000000"/>
                </a:solidFill>
                <a:latin typeface="Raleway"/>
              </a:rPr>
              <a:t>Vitamin A (preformed)</a:t>
            </a:r>
          </a:p>
          <a:p>
            <a:pPr marL="1416321" lvl="3" indent="-354080">
              <a:lnSpc>
                <a:spcPts val="3301"/>
              </a:lnSpc>
              <a:buFont typeface="Arial"/>
              <a:buChar char="￭"/>
            </a:pPr>
            <a:r>
              <a:rPr lang="en-US" sz="2186" dirty="0">
                <a:solidFill>
                  <a:srgbClr val="000000"/>
                </a:solidFill>
                <a:latin typeface="Raleway"/>
              </a:rPr>
              <a:t>Vitamin D</a:t>
            </a:r>
          </a:p>
          <a:p>
            <a:pPr marL="1416321" lvl="3" indent="-354080">
              <a:lnSpc>
                <a:spcPts val="3301"/>
              </a:lnSpc>
              <a:buFont typeface="Arial"/>
              <a:buChar char="￭"/>
            </a:pPr>
            <a:r>
              <a:rPr lang="en-US" sz="2186" dirty="0">
                <a:solidFill>
                  <a:srgbClr val="000000"/>
                </a:solidFill>
                <a:latin typeface="Raleway"/>
              </a:rPr>
              <a:t>Folate/Folic acid</a:t>
            </a:r>
          </a:p>
        </p:txBody>
      </p:sp>
      <p:sp>
        <p:nvSpPr>
          <p:cNvPr id="8" name="TextBox 8"/>
          <p:cNvSpPr txBox="1"/>
          <p:nvPr/>
        </p:nvSpPr>
        <p:spPr>
          <a:xfrm>
            <a:off x="6682494" y="5284064"/>
            <a:ext cx="5238090" cy="1247410"/>
          </a:xfrm>
          <a:prstGeom prst="rect">
            <a:avLst/>
          </a:prstGeom>
        </p:spPr>
        <p:txBody>
          <a:bodyPr lIns="0" tIns="0" rIns="0" bIns="0" rtlCol="0" anchor="t">
            <a:spAutoFit/>
          </a:bodyPr>
          <a:lstStyle/>
          <a:p>
            <a:pPr marL="1416321" lvl="3" indent="-354080">
              <a:lnSpc>
                <a:spcPts val="3301"/>
              </a:lnSpc>
              <a:buFont typeface="Arial"/>
              <a:buChar char="￭"/>
            </a:pPr>
            <a:r>
              <a:rPr lang="en-US" sz="2186">
                <a:solidFill>
                  <a:srgbClr val="000000"/>
                </a:solidFill>
                <a:latin typeface="Raleway"/>
              </a:rPr>
              <a:t>Calcium</a:t>
            </a:r>
          </a:p>
          <a:p>
            <a:pPr marL="1416321" lvl="3" indent="-354080">
              <a:lnSpc>
                <a:spcPts val="3301"/>
              </a:lnSpc>
              <a:buFont typeface="Arial"/>
              <a:buChar char="￭"/>
            </a:pPr>
            <a:r>
              <a:rPr lang="en-US" sz="2186">
                <a:solidFill>
                  <a:srgbClr val="000000"/>
                </a:solidFill>
                <a:latin typeface="Raleway"/>
              </a:rPr>
              <a:t>Iron</a:t>
            </a:r>
          </a:p>
          <a:p>
            <a:pPr marL="1416321" lvl="3" indent="-354080">
              <a:lnSpc>
                <a:spcPts val="3301"/>
              </a:lnSpc>
              <a:buFont typeface="Arial"/>
              <a:buChar char="￭"/>
            </a:pPr>
            <a:r>
              <a:rPr lang="en-US" sz="2186">
                <a:solidFill>
                  <a:srgbClr val="000000"/>
                </a:solidFill>
                <a:latin typeface="Raleway"/>
              </a:rPr>
              <a:t>Omega-3 fatty acids</a:t>
            </a:r>
          </a:p>
        </p:txBody>
      </p:sp>
      <p:sp>
        <p:nvSpPr>
          <p:cNvPr id="9" name="TextBox 9"/>
          <p:cNvSpPr txBox="1"/>
          <p:nvPr/>
        </p:nvSpPr>
        <p:spPr>
          <a:xfrm>
            <a:off x="1028700" y="859058"/>
            <a:ext cx="13348196" cy="819588"/>
          </a:xfrm>
          <a:prstGeom prst="rect">
            <a:avLst/>
          </a:prstGeom>
        </p:spPr>
        <p:txBody>
          <a:bodyPr lIns="0" tIns="0" rIns="0" bIns="0" rtlCol="0" anchor="t">
            <a:spAutoFit/>
          </a:bodyPr>
          <a:lstStyle/>
          <a:p>
            <a:pPr>
              <a:lnSpc>
                <a:spcPts val="6356"/>
              </a:lnSpc>
            </a:pPr>
            <a:r>
              <a:rPr lang="en-US" sz="5341">
                <a:solidFill>
                  <a:srgbClr val="000000"/>
                </a:solidFill>
                <a:latin typeface="Rubik Semi-Bold"/>
              </a:rPr>
              <a:t>Prenatal Vitamin-Mineral Supplement</a:t>
            </a:r>
          </a:p>
        </p:txBody>
      </p:sp>
      <p:sp>
        <p:nvSpPr>
          <p:cNvPr id="10" name="TextBox 10"/>
          <p:cNvSpPr txBox="1"/>
          <p:nvPr/>
        </p:nvSpPr>
        <p:spPr>
          <a:xfrm>
            <a:off x="1028700" y="1669121"/>
            <a:ext cx="6824608" cy="614680"/>
          </a:xfrm>
          <a:prstGeom prst="rect">
            <a:avLst/>
          </a:prstGeom>
        </p:spPr>
        <p:txBody>
          <a:bodyPr lIns="0" tIns="0" rIns="0" bIns="0" rtlCol="0" anchor="t">
            <a:spAutoFit/>
          </a:bodyPr>
          <a:lstStyle/>
          <a:p>
            <a:pPr>
              <a:lnSpc>
                <a:spcPts val="4759"/>
              </a:lnSpc>
            </a:pPr>
            <a:r>
              <a:rPr lang="en-US" sz="3999">
                <a:solidFill>
                  <a:srgbClr val="F4A12D"/>
                </a:solidFill>
                <a:latin typeface="Rubik"/>
              </a:rPr>
              <a:t>and IRON SUPPLEMENT</a:t>
            </a:r>
          </a:p>
        </p:txBody>
      </p:sp>
      <p:grpSp>
        <p:nvGrpSpPr>
          <p:cNvPr id="11" name="Group 11"/>
          <p:cNvGrpSpPr/>
          <p:nvPr/>
        </p:nvGrpSpPr>
        <p:grpSpPr>
          <a:xfrm>
            <a:off x="12133852" y="5907769"/>
            <a:ext cx="5474399" cy="3999471"/>
            <a:chOff x="0" y="0"/>
            <a:chExt cx="7299198" cy="5332628"/>
          </a:xfrm>
        </p:grpSpPr>
        <p:sp>
          <p:nvSpPr>
            <p:cNvPr id="12" name="Freeform 12"/>
            <p:cNvSpPr/>
            <p:nvPr/>
          </p:nvSpPr>
          <p:spPr>
            <a:xfrm>
              <a:off x="0" y="0"/>
              <a:ext cx="3025212" cy="5289179"/>
            </a:xfrm>
            <a:custGeom>
              <a:avLst/>
              <a:gdLst/>
              <a:ahLst/>
              <a:cxnLst/>
              <a:rect l="l" t="t" r="r" b="b"/>
              <a:pathLst>
                <a:path w="3025212" h="5289179">
                  <a:moveTo>
                    <a:pt x="0" y="0"/>
                  </a:moveTo>
                  <a:lnTo>
                    <a:pt x="3025212" y="0"/>
                  </a:lnTo>
                  <a:lnTo>
                    <a:pt x="3025212" y="5289179"/>
                  </a:lnTo>
                  <a:lnTo>
                    <a:pt x="0" y="5289179"/>
                  </a:lnTo>
                  <a:lnTo>
                    <a:pt x="0" y="0"/>
                  </a:lnTo>
                  <a:close/>
                </a:path>
              </a:pathLst>
            </a:custGeom>
            <a:blipFill>
              <a:blip r:embed="rId7"/>
              <a:stretch>
                <a:fillRect/>
              </a:stretch>
            </a:blipFill>
          </p:spPr>
          <p:txBody>
            <a:bodyPr/>
            <a:lstStyle/>
            <a:p>
              <a:endParaRPr lang="en-US"/>
            </a:p>
          </p:txBody>
        </p:sp>
        <p:sp>
          <p:nvSpPr>
            <p:cNvPr id="13" name="Freeform 13"/>
            <p:cNvSpPr/>
            <p:nvPr/>
          </p:nvSpPr>
          <p:spPr>
            <a:xfrm>
              <a:off x="3068353" y="0"/>
              <a:ext cx="4230846" cy="5332628"/>
            </a:xfrm>
            <a:custGeom>
              <a:avLst/>
              <a:gdLst/>
              <a:ahLst/>
              <a:cxnLst/>
              <a:rect l="l" t="t" r="r" b="b"/>
              <a:pathLst>
                <a:path w="4230846" h="5332628">
                  <a:moveTo>
                    <a:pt x="0" y="0"/>
                  </a:moveTo>
                  <a:lnTo>
                    <a:pt x="4230845" y="0"/>
                  </a:lnTo>
                  <a:lnTo>
                    <a:pt x="4230845" y="5332628"/>
                  </a:lnTo>
                  <a:lnTo>
                    <a:pt x="0" y="5332628"/>
                  </a:lnTo>
                  <a:lnTo>
                    <a:pt x="0" y="0"/>
                  </a:lnTo>
                  <a:close/>
                </a:path>
              </a:pathLst>
            </a:custGeom>
            <a:blipFill>
              <a:blip r:embed="rId8"/>
              <a:stretch>
                <a:fillRect/>
              </a:stretch>
            </a:blipFill>
          </p:spPr>
          <p:txBody>
            <a:bodyPr/>
            <a:lstStyle/>
            <a:p>
              <a:endParaRPr lang="en-US"/>
            </a:p>
          </p:txBody>
        </p:sp>
      </p:grpSp>
      <p:sp>
        <p:nvSpPr>
          <p:cNvPr id="14" name="TextBox 13">
            <a:extLst>
              <a:ext uri="{FF2B5EF4-FFF2-40B4-BE49-F238E27FC236}">
                <a16:creationId xmlns:a16="http://schemas.microsoft.com/office/drawing/2014/main" id="{2678616C-0563-9DD1-B01F-87473D549E76}"/>
              </a:ext>
            </a:extLst>
          </p:cNvPr>
          <p:cNvSpPr txBox="1"/>
          <p:nvPr/>
        </p:nvSpPr>
        <p:spPr>
          <a:xfrm>
            <a:off x="144790" y="9691796"/>
            <a:ext cx="11971946" cy="430887"/>
          </a:xfrm>
          <a:prstGeom prst="rect">
            <a:avLst/>
          </a:prstGeom>
          <a:noFill/>
        </p:spPr>
        <p:txBody>
          <a:bodyPr wrap="square">
            <a:spAutoFit/>
          </a:bodyPr>
          <a:lstStyle/>
          <a:p>
            <a:r>
              <a:rPr lang="en-US" sz="1100" dirty="0">
                <a:latin typeface="Raleway" pitchFamily="2" charset="0"/>
              </a:rPr>
              <a:t>Institute of Medicine (US) Committee on Nutritional Status During Pregnancy and Lactation. Nutrition During Pregnancy: Part I Weight Gain: Part II Nutrient Supplements. Washington (DC): National Academies Press (US); 1990. 14, Iron Nutrition During Pregnancy. Available from: https://www.ncbi.nlm.nih.gov/books/NBK235217/</a:t>
            </a:r>
          </a:p>
        </p:txBody>
      </p:sp>
      <p:sp>
        <p:nvSpPr>
          <p:cNvPr id="15" name="TextBox 9">
            <a:extLst>
              <a:ext uri="{FF2B5EF4-FFF2-40B4-BE49-F238E27FC236}">
                <a16:creationId xmlns:a16="http://schemas.microsoft.com/office/drawing/2014/main" id="{13E4AB84-49FB-9C11-24E9-7101A1ADD89E}"/>
              </a:ext>
            </a:extLst>
          </p:cNvPr>
          <p:cNvSpPr txBox="1"/>
          <p:nvPr/>
        </p:nvSpPr>
        <p:spPr>
          <a:xfrm>
            <a:off x="15087600" y="9832386"/>
            <a:ext cx="2726425" cy="315727"/>
          </a:xfrm>
          <a:prstGeom prst="rect">
            <a:avLst/>
          </a:prstGeom>
        </p:spPr>
        <p:txBody>
          <a:bodyPr wrap="square" lIns="0" tIns="0" rIns="0" bIns="0" rtlCol="0" anchor="t">
            <a:spAutoFit/>
          </a:bodyPr>
          <a:lstStyle/>
          <a:p>
            <a:pPr algn="r">
              <a:lnSpc>
                <a:spcPts val="2856"/>
              </a:lnSpc>
            </a:pPr>
            <a:r>
              <a:rPr lang="en-US" sz="1200" dirty="0">
                <a:solidFill>
                  <a:srgbClr val="000000">
                    <a:alpha val="85882"/>
                  </a:srgbClr>
                </a:solidFill>
                <a:latin typeface="Raleway"/>
              </a:rPr>
              <a:t>KM Kolasa, ECU Fam Med, 2023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7666959" y="-1646358"/>
            <a:ext cx="2954082" cy="2769452"/>
          </a:xfrm>
          <a:custGeom>
            <a:avLst/>
            <a:gdLst/>
            <a:ahLst/>
            <a:cxnLst/>
            <a:rect l="l" t="t" r="r" b="b"/>
            <a:pathLst>
              <a:path w="2954082" h="2769452">
                <a:moveTo>
                  <a:pt x="0" y="0"/>
                </a:moveTo>
                <a:lnTo>
                  <a:pt x="2954082" y="0"/>
                </a:lnTo>
                <a:lnTo>
                  <a:pt x="2954082" y="2769452"/>
                </a:lnTo>
                <a:lnTo>
                  <a:pt x="0" y="2769452"/>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
        <p:nvSpPr>
          <p:cNvPr id="3" name="Freeform 3"/>
          <p:cNvSpPr/>
          <p:nvPr/>
        </p:nvSpPr>
        <p:spPr>
          <a:xfrm rot="-821201">
            <a:off x="-421482" y="1685787"/>
            <a:ext cx="1896652" cy="1975680"/>
          </a:xfrm>
          <a:custGeom>
            <a:avLst/>
            <a:gdLst/>
            <a:ahLst/>
            <a:cxnLst/>
            <a:rect l="l" t="t" r="r" b="b"/>
            <a:pathLst>
              <a:path w="1896652" h="1975680">
                <a:moveTo>
                  <a:pt x="0" y="0"/>
                </a:moveTo>
                <a:lnTo>
                  <a:pt x="1896652" y="0"/>
                </a:lnTo>
                <a:lnTo>
                  <a:pt x="1896652" y="1975680"/>
                </a:lnTo>
                <a:lnTo>
                  <a:pt x="0" y="1975680"/>
                </a:lnTo>
                <a:lnTo>
                  <a:pt x="0" y="0"/>
                </a:lnTo>
                <a:close/>
              </a:path>
            </a:pathLst>
          </a:custGeom>
          <a:blipFill>
            <a:blip r:embed="rId6">
              <a:alphaModFix amt="6000"/>
              <a:extLst>
                <a:ext uri="{96DAC541-7B7A-43D3-8B79-37D633B846F1}">
                  <asvg:svgBlip xmlns:asvg="http://schemas.microsoft.com/office/drawing/2016/SVG/main" r:embed="rId7"/>
                </a:ext>
              </a:extLst>
            </a:blip>
            <a:stretch>
              <a:fillRect/>
            </a:stretch>
          </a:blipFill>
        </p:spPr>
        <p:txBody>
          <a:bodyPr/>
          <a:lstStyle/>
          <a:p>
            <a:endParaRPr lang="en-US"/>
          </a:p>
        </p:txBody>
      </p:sp>
      <p:sp>
        <p:nvSpPr>
          <p:cNvPr id="4" name="Freeform 4"/>
          <p:cNvSpPr/>
          <p:nvPr/>
        </p:nvSpPr>
        <p:spPr>
          <a:xfrm rot="664453" flipH="1">
            <a:off x="17058159" y="45815"/>
            <a:ext cx="1896652" cy="1975680"/>
          </a:xfrm>
          <a:custGeom>
            <a:avLst/>
            <a:gdLst/>
            <a:ahLst/>
            <a:cxnLst/>
            <a:rect l="l" t="t" r="r" b="b"/>
            <a:pathLst>
              <a:path w="1896652" h="1975680">
                <a:moveTo>
                  <a:pt x="1896653" y="0"/>
                </a:moveTo>
                <a:lnTo>
                  <a:pt x="0" y="0"/>
                </a:lnTo>
                <a:lnTo>
                  <a:pt x="0" y="1975679"/>
                </a:lnTo>
                <a:lnTo>
                  <a:pt x="1896653" y="1975679"/>
                </a:lnTo>
                <a:lnTo>
                  <a:pt x="1896653" y="0"/>
                </a:lnTo>
                <a:close/>
              </a:path>
            </a:pathLst>
          </a:custGeom>
          <a:blipFill>
            <a:blip r:embed="rId6">
              <a:alphaModFix amt="6000"/>
              <a:extLst>
                <a:ext uri="{96DAC541-7B7A-43D3-8B79-37D633B846F1}">
                  <asvg:svgBlip xmlns:asvg="http://schemas.microsoft.com/office/drawing/2016/SVG/main" r:embed="rId7"/>
                </a:ext>
              </a:extLst>
            </a:blip>
            <a:stretch>
              <a:fillRect/>
            </a:stretch>
          </a:blipFill>
        </p:spPr>
        <p:txBody>
          <a:bodyPr/>
          <a:lstStyle/>
          <a:p>
            <a:endParaRPr lang="en-US"/>
          </a:p>
        </p:txBody>
      </p:sp>
      <p:grpSp>
        <p:nvGrpSpPr>
          <p:cNvPr id="5" name="Group 5"/>
          <p:cNvGrpSpPr/>
          <p:nvPr/>
        </p:nvGrpSpPr>
        <p:grpSpPr>
          <a:xfrm>
            <a:off x="604498" y="3813019"/>
            <a:ext cx="5032195" cy="4848270"/>
            <a:chOff x="0" y="0"/>
            <a:chExt cx="6709594" cy="6464359"/>
          </a:xfrm>
        </p:grpSpPr>
        <p:sp>
          <p:nvSpPr>
            <p:cNvPr id="6" name="Freeform 6"/>
            <p:cNvSpPr/>
            <p:nvPr/>
          </p:nvSpPr>
          <p:spPr>
            <a:xfrm>
              <a:off x="0" y="0"/>
              <a:ext cx="5087268" cy="3898890"/>
            </a:xfrm>
            <a:custGeom>
              <a:avLst/>
              <a:gdLst/>
              <a:ahLst/>
              <a:cxnLst/>
              <a:rect l="l" t="t" r="r" b="b"/>
              <a:pathLst>
                <a:path w="5087268" h="3898890">
                  <a:moveTo>
                    <a:pt x="0" y="0"/>
                  </a:moveTo>
                  <a:lnTo>
                    <a:pt x="5087268" y="0"/>
                  </a:lnTo>
                  <a:lnTo>
                    <a:pt x="5087268" y="3898890"/>
                  </a:lnTo>
                  <a:lnTo>
                    <a:pt x="0" y="3898890"/>
                  </a:lnTo>
                  <a:lnTo>
                    <a:pt x="0" y="0"/>
                  </a:lnTo>
                  <a:close/>
                </a:path>
              </a:pathLst>
            </a:custGeom>
            <a:blipFill>
              <a:blip r:embed="rId8"/>
              <a:stretch>
                <a:fillRect/>
              </a:stretch>
            </a:blipFill>
            <a:ln w="9525" cap="sq">
              <a:solidFill>
                <a:srgbClr val="000000"/>
              </a:solidFill>
              <a:miter/>
            </a:ln>
          </p:spPr>
          <p:txBody>
            <a:bodyPr/>
            <a:lstStyle/>
            <a:p>
              <a:endParaRPr lang="en-US"/>
            </a:p>
          </p:txBody>
        </p:sp>
        <p:sp>
          <p:nvSpPr>
            <p:cNvPr id="7" name="Freeform 7"/>
            <p:cNvSpPr/>
            <p:nvPr/>
          </p:nvSpPr>
          <p:spPr>
            <a:xfrm>
              <a:off x="1803652" y="867789"/>
              <a:ext cx="4905942" cy="3805313"/>
            </a:xfrm>
            <a:custGeom>
              <a:avLst/>
              <a:gdLst/>
              <a:ahLst/>
              <a:cxnLst/>
              <a:rect l="l" t="t" r="r" b="b"/>
              <a:pathLst>
                <a:path w="4905942" h="3805313">
                  <a:moveTo>
                    <a:pt x="0" y="0"/>
                  </a:moveTo>
                  <a:lnTo>
                    <a:pt x="4905942" y="0"/>
                  </a:lnTo>
                  <a:lnTo>
                    <a:pt x="4905942" y="3805313"/>
                  </a:lnTo>
                  <a:lnTo>
                    <a:pt x="0" y="3805313"/>
                  </a:lnTo>
                  <a:lnTo>
                    <a:pt x="0" y="0"/>
                  </a:lnTo>
                  <a:close/>
                </a:path>
              </a:pathLst>
            </a:custGeom>
            <a:blipFill>
              <a:blip r:embed="rId9"/>
              <a:stretch>
                <a:fillRect/>
              </a:stretch>
            </a:blipFill>
            <a:ln w="9525" cap="sq">
              <a:solidFill>
                <a:srgbClr val="000000"/>
              </a:solidFill>
              <a:miter/>
            </a:ln>
          </p:spPr>
          <p:txBody>
            <a:bodyPr/>
            <a:lstStyle/>
            <a:p>
              <a:endParaRPr lang="en-US"/>
            </a:p>
          </p:txBody>
        </p:sp>
        <p:sp>
          <p:nvSpPr>
            <p:cNvPr id="8" name="TextBox 8"/>
            <p:cNvSpPr txBox="1"/>
            <p:nvPr/>
          </p:nvSpPr>
          <p:spPr>
            <a:xfrm>
              <a:off x="0" y="5343111"/>
              <a:ext cx="6709593" cy="1121248"/>
            </a:xfrm>
            <a:prstGeom prst="rect">
              <a:avLst/>
            </a:prstGeom>
          </p:spPr>
          <p:txBody>
            <a:bodyPr wrap="square" lIns="0" tIns="0" rIns="0" bIns="0" rtlCol="0" anchor="t">
              <a:spAutoFit/>
            </a:bodyPr>
            <a:lstStyle/>
            <a:p>
              <a:pPr algn="ctr">
                <a:lnSpc>
                  <a:spcPts val="3359"/>
                </a:lnSpc>
              </a:pPr>
              <a:r>
                <a:rPr lang="en-US" sz="2400" dirty="0">
                  <a:solidFill>
                    <a:srgbClr val="000000"/>
                  </a:solidFill>
                  <a:latin typeface="Rubik Semi-Bold"/>
                </a:rPr>
                <a:t>MOTHERS’ PLATE and </a:t>
              </a:r>
            </a:p>
            <a:p>
              <a:pPr algn="ctr">
                <a:lnSpc>
                  <a:spcPts val="3359"/>
                </a:lnSpc>
              </a:pPr>
              <a:r>
                <a:rPr lang="en-US" sz="2400" dirty="0">
                  <a:solidFill>
                    <a:srgbClr val="000000"/>
                  </a:solidFill>
                  <a:latin typeface="Rubik Semi-Bold"/>
                </a:rPr>
                <a:t>SHOPPING GUIDE</a:t>
              </a:r>
            </a:p>
          </p:txBody>
        </p:sp>
      </p:grpSp>
      <p:sp>
        <p:nvSpPr>
          <p:cNvPr id="9" name="TextBox 9"/>
          <p:cNvSpPr txBox="1"/>
          <p:nvPr/>
        </p:nvSpPr>
        <p:spPr>
          <a:xfrm>
            <a:off x="5211509" y="1304069"/>
            <a:ext cx="7864982" cy="819588"/>
          </a:xfrm>
          <a:prstGeom prst="rect">
            <a:avLst/>
          </a:prstGeom>
        </p:spPr>
        <p:txBody>
          <a:bodyPr lIns="0" tIns="0" rIns="0" bIns="0" rtlCol="0" anchor="t">
            <a:spAutoFit/>
          </a:bodyPr>
          <a:lstStyle/>
          <a:p>
            <a:pPr algn="ctr">
              <a:lnSpc>
                <a:spcPts val="6356"/>
              </a:lnSpc>
            </a:pPr>
            <a:r>
              <a:rPr lang="en-US" sz="5341">
                <a:solidFill>
                  <a:srgbClr val="000000"/>
                </a:solidFill>
                <a:latin typeface="Rubik Semi-Bold"/>
              </a:rPr>
              <a:t>MOTHERS’ HANDOUTS</a:t>
            </a:r>
          </a:p>
        </p:txBody>
      </p:sp>
      <p:sp>
        <p:nvSpPr>
          <p:cNvPr id="10" name="TextBox 10"/>
          <p:cNvSpPr txBox="1"/>
          <p:nvPr/>
        </p:nvSpPr>
        <p:spPr>
          <a:xfrm>
            <a:off x="3811046" y="2200616"/>
            <a:ext cx="10665908" cy="946023"/>
          </a:xfrm>
          <a:prstGeom prst="rect">
            <a:avLst/>
          </a:prstGeom>
        </p:spPr>
        <p:txBody>
          <a:bodyPr lIns="0" tIns="0" rIns="0" bIns="0" rtlCol="0" anchor="t">
            <a:spAutoFit/>
          </a:bodyPr>
          <a:lstStyle/>
          <a:p>
            <a:pPr algn="ctr">
              <a:lnSpc>
                <a:spcPts val="3936"/>
              </a:lnSpc>
            </a:pPr>
            <a:r>
              <a:rPr lang="en-US" sz="2400" dirty="0">
                <a:solidFill>
                  <a:srgbClr val="000000"/>
                </a:solidFill>
                <a:latin typeface="Raleway"/>
              </a:rPr>
              <a:t>Available free for use on ECU </a:t>
            </a:r>
            <a:r>
              <a:rPr lang="en-US" sz="2400" dirty="0" err="1">
                <a:solidFill>
                  <a:srgbClr val="000000"/>
                </a:solidFill>
                <a:latin typeface="Raleway"/>
              </a:rPr>
              <a:t>ScholarShip</a:t>
            </a:r>
            <a:endParaRPr lang="en-US" sz="2400" dirty="0">
              <a:solidFill>
                <a:srgbClr val="000000"/>
              </a:solidFill>
              <a:latin typeface="Raleway"/>
            </a:endParaRPr>
          </a:p>
          <a:p>
            <a:pPr algn="ctr">
              <a:lnSpc>
                <a:spcPts val="3576"/>
              </a:lnSpc>
            </a:pPr>
            <a:r>
              <a:rPr lang="en-US" sz="2400" dirty="0">
                <a:solidFill>
                  <a:srgbClr val="000000"/>
                </a:solidFill>
                <a:latin typeface="Raleway"/>
              </a:rPr>
              <a:t>In English and Spanish</a:t>
            </a:r>
          </a:p>
        </p:txBody>
      </p:sp>
      <p:grpSp>
        <p:nvGrpSpPr>
          <p:cNvPr id="11" name="Group 11"/>
          <p:cNvGrpSpPr/>
          <p:nvPr/>
        </p:nvGrpSpPr>
        <p:grpSpPr>
          <a:xfrm>
            <a:off x="6071474" y="3710259"/>
            <a:ext cx="3068936" cy="4557301"/>
            <a:chOff x="0" y="0"/>
            <a:chExt cx="4091914" cy="6076401"/>
          </a:xfrm>
        </p:grpSpPr>
        <p:sp>
          <p:nvSpPr>
            <p:cNvPr id="12" name="Freeform 12"/>
            <p:cNvSpPr/>
            <p:nvPr/>
          </p:nvSpPr>
          <p:spPr>
            <a:xfrm>
              <a:off x="97605" y="0"/>
              <a:ext cx="3896704" cy="4989059"/>
            </a:xfrm>
            <a:custGeom>
              <a:avLst/>
              <a:gdLst/>
              <a:ahLst/>
              <a:cxnLst/>
              <a:rect l="l" t="t" r="r" b="b"/>
              <a:pathLst>
                <a:path w="3896704" h="4989059">
                  <a:moveTo>
                    <a:pt x="0" y="0"/>
                  </a:moveTo>
                  <a:lnTo>
                    <a:pt x="3896704" y="0"/>
                  </a:lnTo>
                  <a:lnTo>
                    <a:pt x="3896704" y="4989059"/>
                  </a:lnTo>
                  <a:lnTo>
                    <a:pt x="0" y="4989059"/>
                  </a:lnTo>
                  <a:lnTo>
                    <a:pt x="0" y="0"/>
                  </a:lnTo>
                  <a:close/>
                </a:path>
              </a:pathLst>
            </a:custGeom>
            <a:blipFill>
              <a:blip r:embed="rId10"/>
              <a:stretch>
                <a:fillRect/>
              </a:stretch>
            </a:blipFill>
            <a:ln w="9525" cap="sq">
              <a:solidFill>
                <a:srgbClr val="000000"/>
              </a:solidFill>
              <a:miter/>
            </a:ln>
          </p:spPr>
          <p:txBody>
            <a:bodyPr/>
            <a:lstStyle/>
            <a:p>
              <a:endParaRPr lang="en-US"/>
            </a:p>
          </p:txBody>
        </p:sp>
        <p:sp>
          <p:nvSpPr>
            <p:cNvPr id="13" name="TextBox 13"/>
            <p:cNvSpPr txBox="1"/>
            <p:nvPr/>
          </p:nvSpPr>
          <p:spPr>
            <a:xfrm>
              <a:off x="0" y="5541731"/>
              <a:ext cx="4091914" cy="534670"/>
            </a:xfrm>
            <a:prstGeom prst="rect">
              <a:avLst/>
            </a:prstGeom>
          </p:spPr>
          <p:txBody>
            <a:bodyPr lIns="0" tIns="0" rIns="0" bIns="0" rtlCol="0" anchor="t">
              <a:spAutoFit/>
            </a:bodyPr>
            <a:lstStyle/>
            <a:p>
              <a:pPr algn="ctr">
                <a:lnSpc>
                  <a:spcPts val="3359"/>
                </a:lnSpc>
              </a:pPr>
              <a:r>
                <a:rPr lang="en-US" sz="2400">
                  <a:solidFill>
                    <a:srgbClr val="000000"/>
                  </a:solidFill>
                  <a:latin typeface="Rubik Semi-Bold"/>
                </a:rPr>
                <a:t>FOOD SAFETY TIPS</a:t>
              </a:r>
            </a:p>
          </p:txBody>
        </p:sp>
      </p:grpSp>
      <p:grpSp>
        <p:nvGrpSpPr>
          <p:cNvPr id="14" name="Group 14"/>
          <p:cNvGrpSpPr/>
          <p:nvPr/>
        </p:nvGrpSpPr>
        <p:grpSpPr>
          <a:xfrm>
            <a:off x="9575189" y="3710259"/>
            <a:ext cx="3986821" cy="4976401"/>
            <a:chOff x="0" y="0"/>
            <a:chExt cx="5315762" cy="6635201"/>
          </a:xfrm>
        </p:grpSpPr>
        <p:sp>
          <p:nvSpPr>
            <p:cNvPr id="15" name="Freeform 15"/>
            <p:cNvSpPr/>
            <p:nvPr/>
          </p:nvSpPr>
          <p:spPr>
            <a:xfrm>
              <a:off x="1572806" y="461650"/>
              <a:ext cx="3742956" cy="4779109"/>
            </a:xfrm>
            <a:custGeom>
              <a:avLst/>
              <a:gdLst/>
              <a:ahLst/>
              <a:cxnLst/>
              <a:rect l="l" t="t" r="r" b="b"/>
              <a:pathLst>
                <a:path w="3742956" h="4779109">
                  <a:moveTo>
                    <a:pt x="0" y="0"/>
                  </a:moveTo>
                  <a:lnTo>
                    <a:pt x="3742956" y="0"/>
                  </a:lnTo>
                  <a:lnTo>
                    <a:pt x="3742956" y="4779109"/>
                  </a:lnTo>
                  <a:lnTo>
                    <a:pt x="0" y="4779109"/>
                  </a:lnTo>
                  <a:lnTo>
                    <a:pt x="0" y="0"/>
                  </a:lnTo>
                  <a:close/>
                </a:path>
              </a:pathLst>
            </a:custGeom>
            <a:blipFill>
              <a:blip r:embed="rId11"/>
              <a:stretch>
                <a:fillRect/>
              </a:stretch>
            </a:blipFill>
            <a:ln w="9525" cap="sq">
              <a:solidFill>
                <a:srgbClr val="000000"/>
              </a:solidFill>
              <a:miter/>
            </a:ln>
          </p:spPr>
          <p:txBody>
            <a:bodyPr/>
            <a:lstStyle/>
            <a:p>
              <a:endParaRPr lang="en-US"/>
            </a:p>
          </p:txBody>
        </p:sp>
        <p:sp>
          <p:nvSpPr>
            <p:cNvPr id="16" name="Freeform 16"/>
            <p:cNvSpPr/>
            <p:nvPr/>
          </p:nvSpPr>
          <p:spPr>
            <a:xfrm>
              <a:off x="0" y="0"/>
              <a:ext cx="3729371" cy="4739649"/>
            </a:xfrm>
            <a:custGeom>
              <a:avLst/>
              <a:gdLst/>
              <a:ahLst/>
              <a:cxnLst/>
              <a:rect l="l" t="t" r="r" b="b"/>
              <a:pathLst>
                <a:path w="3729371" h="4739649">
                  <a:moveTo>
                    <a:pt x="0" y="0"/>
                  </a:moveTo>
                  <a:lnTo>
                    <a:pt x="3729371" y="0"/>
                  </a:lnTo>
                  <a:lnTo>
                    <a:pt x="3729371" y="4739649"/>
                  </a:lnTo>
                  <a:lnTo>
                    <a:pt x="0" y="4739649"/>
                  </a:lnTo>
                  <a:lnTo>
                    <a:pt x="0" y="0"/>
                  </a:lnTo>
                  <a:close/>
                </a:path>
              </a:pathLst>
            </a:custGeom>
            <a:blipFill>
              <a:blip r:embed="rId12"/>
              <a:stretch>
                <a:fillRect/>
              </a:stretch>
            </a:blipFill>
            <a:ln w="9525" cap="sq">
              <a:solidFill>
                <a:srgbClr val="000000"/>
              </a:solidFill>
              <a:miter/>
            </a:ln>
          </p:spPr>
          <p:txBody>
            <a:bodyPr/>
            <a:lstStyle/>
            <a:p>
              <a:endParaRPr lang="en-US"/>
            </a:p>
          </p:txBody>
        </p:sp>
        <p:sp>
          <p:nvSpPr>
            <p:cNvPr id="17" name="TextBox 17"/>
            <p:cNvSpPr txBox="1"/>
            <p:nvPr/>
          </p:nvSpPr>
          <p:spPr>
            <a:xfrm>
              <a:off x="0" y="5541731"/>
              <a:ext cx="5315762" cy="1093470"/>
            </a:xfrm>
            <a:prstGeom prst="rect">
              <a:avLst/>
            </a:prstGeom>
          </p:spPr>
          <p:txBody>
            <a:bodyPr lIns="0" tIns="0" rIns="0" bIns="0" rtlCol="0" anchor="t">
              <a:spAutoFit/>
            </a:bodyPr>
            <a:lstStyle/>
            <a:p>
              <a:pPr algn="ctr">
                <a:lnSpc>
                  <a:spcPts val="3359"/>
                </a:lnSpc>
              </a:pPr>
              <a:r>
                <a:rPr lang="en-US" sz="2400">
                  <a:solidFill>
                    <a:srgbClr val="000000"/>
                  </a:solidFill>
                  <a:latin typeface="Rubik Semi-Bold"/>
                </a:rPr>
                <a:t>RECIPES </a:t>
              </a:r>
            </a:p>
            <a:p>
              <a:pPr algn="ctr">
                <a:lnSpc>
                  <a:spcPts val="3359"/>
                </a:lnSpc>
              </a:pPr>
              <a:r>
                <a:rPr lang="en-US" sz="2400">
                  <a:solidFill>
                    <a:srgbClr val="000000"/>
                  </a:solidFill>
                  <a:latin typeface="Rubik"/>
                </a:rPr>
                <a:t>using nutrient-rich foods</a:t>
              </a:r>
            </a:p>
          </p:txBody>
        </p:sp>
      </p:grpSp>
      <p:grpSp>
        <p:nvGrpSpPr>
          <p:cNvPr id="18" name="Group 18"/>
          <p:cNvGrpSpPr/>
          <p:nvPr/>
        </p:nvGrpSpPr>
        <p:grpSpPr>
          <a:xfrm>
            <a:off x="13996791" y="3710259"/>
            <a:ext cx="3367876" cy="4930197"/>
            <a:chOff x="0" y="0"/>
            <a:chExt cx="4490501" cy="6573596"/>
          </a:xfrm>
        </p:grpSpPr>
        <p:sp>
          <p:nvSpPr>
            <p:cNvPr id="19" name="Freeform 19"/>
            <p:cNvSpPr/>
            <p:nvPr/>
          </p:nvSpPr>
          <p:spPr>
            <a:xfrm>
              <a:off x="363934" y="0"/>
              <a:ext cx="3762632" cy="4989059"/>
            </a:xfrm>
            <a:custGeom>
              <a:avLst/>
              <a:gdLst/>
              <a:ahLst/>
              <a:cxnLst/>
              <a:rect l="l" t="t" r="r" b="b"/>
              <a:pathLst>
                <a:path w="3762632" h="4989059">
                  <a:moveTo>
                    <a:pt x="0" y="0"/>
                  </a:moveTo>
                  <a:lnTo>
                    <a:pt x="3762632" y="0"/>
                  </a:lnTo>
                  <a:lnTo>
                    <a:pt x="3762632" y="4989059"/>
                  </a:lnTo>
                  <a:lnTo>
                    <a:pt x="0" y="4989059"/>
                  </a:lnTo>
                  <a:lnTo>
                    <a:pt x="0" y="0"/>
                  </a:lnTo>
                  <a:close/>
                </a:path>
              </a:pathLst>
            </a:custGeom>
            <a:blipFill>
              <a:blip r:embed="rId13"/>
              <a:stretch>
                <a:fillRect/>
              </a:stretch>
            </a:blipFill>
            <a:ln w="9525" cap="sq">
              <a:solidFill>
                <a:srgbClr val="000000"/>
              </a:solidFill>
              <a:miter/>
            </a:ln>
          </p:spPr>
          <p:txBody>
            <a:bodyPr/>
            <a:lstStyle/>
            <a:p>
              <a:endParaRPr lang="en-US"/>
            </a:p>
          </p:txBody>
        </p:sp>
        <p:sp>
          <p:nvSpPr>
            <p:cNvPr id="20" name="TextBox 20"/>
            <p:cNvSpPr txBox="1"/>
            <p:nvPr/>
          </p:nvSpPr>
          <p:spPr>
            <a:xfrm>
              <a:off x="0" y="5480126"/>
              <a:ext cx="4490501" cy="1093470"/>
            </a:xfrm>
            <a:prstGeom prst="rect">
              <a:avLst/>
            </a:prstGeom>
          </p:spPr>
          <p:txBody>
            <a:bodyPr lIns="0" tIns="0" rIns="0" bIns="0" rtlCol="0" anchor="t">
              <a:spAutoFit/>
            </a:bodyPr>
            <a:lstStyle/>
            <a:p>
              <a:pPr algn="ctr">
                <a:lnSpc>
                  <a:spcPts val="3359"/>
                </a:lnSpc>
              </a:pPr>
              <a:r>
                <a:rPr lang="en-US" sz="2400">
                  <a:solidFill>
                    <a:srgbClr val="000000"/>
                  </a:solidFill>
                  <a:latin typeface="Rubik Semi-Bold"/>
                </a:rPr>
                <a:t>Guide for women with Gestational Diabetes</a:t>
              </a:r>
            </a:p>
          </p:txBody>
        </p:sp>
      </p:grpSp>
      <p:sp>
        <p:nvSpPr>
          <p:cNvPr id="21" name="TextBox 9">
            <a:extLst>
              <a:ext uri="{FF2B5EF4-FFF2-40B4-BE49-F238E27FC236}">
                <a16:creationId xmlns:a16="http://schemas.microsoft.com/office/drawing/2014/main" id="{D49C62DC-D52E-F96C-905B-D25B30B2F09D}"/>
              </a:ext>
            </a:extLst>
          </p:cNvPr>
          <p:cNvSpPr txBox="1"/>
          <p:nvPr/>
        </p:nvSpPr>
        <p:spPr>
          <a:xfrm>
            <a:off x="15011400" y="9789079"/>
            <a:ext cx="2726425" cy="315727"/>
          </a:xfrm>
          <a:prstGeom prst="rect">
            <a:avLst/>
          </a:prstGeom>
        </p:spPr>
        <p:txBody>
          <a:bodyPr wrap="square" lIns="0" tIns="0" rIns="0" bIns="0" rtlCol="0" anchor="t">
            <a:spAutoFit/>
          </a:bodyPr>
          <a:lstStyle/>
          <a:p>
            <a:pPr algn="r">
              <a:lnSpc>
                <a:spcPts val="2856"/>
              </a:lnSpc>
            </a:pPr>
            <a:r>
              <a:rPr lang="en-US" sz="1200" dirty="0">
                <a:solidFill>
                  <a:srgbClr val="000000">
                    <a:alpha val="85882"/>
                  </a:srgbClr>
                </a:solidFill>
                <a:latin typeface="Raleway"/>
              </a:rPr>
              <a:t>B Smith, ECU Fam Med, 2023 </a:t>
            </a:r>
          </a:p>
        </p:txBody>
      </p:sp>
      <p:sp>
        <p:nvSpPr>
          <p:cNvPr id="22" name="TextBox 10">
            <a:extLst>
              <a:ext uri="{FF2B5EF4-FFF2-40B4-BE49-F238E27FC236}">
                <a16:creationId xmlns:a16="http://schemas.microsoft.com/office/drawing/2014/main" id="{49D4FCD1-DB9D-900D-F99A-3418B56B0C01}"/>
              </a:ext>
            </a:extLst>
          </p:cNvPr>
          <p:cNvSpPr txBox="1"/>
          <p:nvPr/>
        </p:nvSpPr>
        <p:spPr>
          <a:xfrm>
            <a:off x="604497" y="8715083"/>
            <a:ext cx="5032195" cy="430311"/>
          </a:xfrm>
          <a:prstGeom prst="rect">
            <a:avLst/>
          </a:prstGeom>
        </p:spPr>
        <p:txBody>
          <a:bodyPr wrap="square" lIns="0" tIns="0" rIns="0" bIns="0" rtlCol="0" anchor="t">
            <a:spAutoFit/>
          </a:bodyPr>
          <a:lstStyle/>
          <a:p>
            <a:pPr algn="ctr">
              <a:lnSpc>
                <a:spcPts val="3936"/>
              </a:lnSpc>
            </a:pPr>
            <a:r>
              <a:rPr lang="en-US" dirty="0">
                <a:solidFill>
                  <a:srgbClr val="000000"/>
                </a:solidFill>
                <a:latin typeface="Raleway"/>
                <a:hlinkClick r:id="rId14"/>
              </a:rPr>
              <a:t>http://hdl.handle.net/10342/8944</a:t>
            </a:r>
            <a:r>
              <a:rPr lang="en-US" dirty="0">
                <a:solidFill>
                  <a:srgbClr val="000000"/>
                </a:solidFill>
                <a:latin typeface="Raleway"/>
              </a:rPr>
              <a:t> </a:t>
            </a:r>
          </a:p>
        </p:txBody>
      </p:sp>
      <p:sp>
        <p:nvSpPr>
          <p:cNvPr id="23" name="TextBox 10">
            <a:extLst>
              <a:ext uri="{FF2B5EF4-FFF2-40B4-BE49-F238E27FC236}">
                <a16:creationId xmlns:a16="http://schemas.microsoft.com/office/drawing/2014/main" id="{C1571383-E941-B58C-200B-6060309708AF}"/>
              </a:ext>
            </a:extLst>
          </p:cNvPr>
          <p:cNvSpPr txBox="1"/>
          <p:nvPr/>
        </p:nvSpPr>
        <p:spPr>
          <a:xfrm>
            <a:off x="5150861" y="8715082"/>
            <a:ext cx="5032195" cy="430311"/>
          </a:xfrm>
          <a:prstGeom prst="rect">
            <a:avLst/>
          </a:prstGeom>
        </p:spPr>
        <p:txBody>
          <a:bodyPr wrap="square" lIns="0" tIns="0" rIns="0" bIns="0" rtlCol="0" anchor="t">
            <a:spAutoFit/>
          </a:bodyPr>
          <a:lstStyle/>
          <a:p>
            <a:pPr algn="ctr">
              <a:lnSpc>
                <a:spcPts val="3936"/>
              </a:lnSpc>
            </a:pPr>
            <a:r>
              <a:rPr lang="en-US" dirty="0">
                <a:solidFill>
                  <a:srgbClr val="000000"/>
                </a:solidFill>
                <a:latin typeface="Raleway"/>
                <a:hlinkClick r:id="rId15"/>
              </a:rPr>
              <a:t>http://hdl.handle.net/10342/8946</a:t>
            </a:r>
            <a:r>
              <a:rPr lang="en-US" dirty="0">
                <a:solidFill>
                  <a:srgbClr val="000000"/>
                </a:solidFill>
                <a:latin typeface="Raleway"/>
              </a:rPr>
              <a:t> </a:t>
            </a:r>
          </a:p>
        </p:txBody>
      </p:sp>
      <p:sp>
        <p:nvSpPr>
          <p:cNvPr id="24" name="TextBox 10">
            <a:extLst>
              <a:ext uri="{FF2B5EF4-FFF2-40B4-BE49-F238E27FC236}">
                <a16:creationId xmlns:a16="http://schemas.microsoft.com/office/drawing/2014/main" id="{3D05088D-3FC7-CE46-CF50-4C955DFFCDE0}"/>
              </a:ext>
            </a:extLst>
          </p:cNvPr>
          <p:cNvSpPr txBox="1"/>
          <p:nvPr/>
        </p:nvSpPr>
        <p:spPr>
          <a:xfrm>
            <a:off x="9052501" y="8703871"/>
            <a:ext cx="5032195" cy="430311"/>
          </a:xfrm>
          <a:prstGeom prst="rect">
            <a:avLst/>
          </a:prstGeom>
        </p:spPr>
        <p:txBody>
          <a:bodyPr wrap="square" lIns="0" tIns="0" rIns="0" bIns="0" rtlCol="0" anchor="t">
            <a:spAutoFit/>
          </a:bodyPr>
          <a:lstStyle/>
          <a:p>
            <a:pPr algn="ctr">
              <a:lnSpc>
                <a:spcPts val="3936"/>
              </a:lnSpc>
            </a:pPr>
            <a:r>
              <a:rPr lang="en-US" dirty="0">
                <a:solidFill>
                  <a:srgbClr val="000000"/>
                </a:solidFill>
                <a:latin typeface="Raleway"/>
                <a:hlinkClick r:id="rId16"/>
              </a:rPr>
              <a:t>http://hdl.handle.net/10342/8943</a:t>
            </a:r>
            <a:r>
              <a:rPr lang="en-US" dirty="0">
                <a:solidFill>
                  <a:srgbClr val="000000"/>
                </a:solidFill>
                <a:latin typeface="Raleway"/>
              </a:rPr>
              <a:t> </a:t>
            </a:r>
          </a:p>
        </p:txBody>
      </p:sp>
      <p:sp>
        <p:nvSpPr>
          <p:cNvPr id="27" name="TextBox 10">
            <a:extLst>
              <a:ext uri="{FF2B5EF4-FFF2-40B4-BE49-F238E27FC236}">
                <a16:creationId xmlns:a16="http://schemas.microsoft.com/office/drawing/2014/main" id="{42BD45A1-1FD8-3945-F51A-178517CDF02F}"/>
              </a:ext>
            </a:extLst>
          </p:cNvPr>
          <p:cNvSpPr txBox="1"/>
          <p:nvPr/>
        </p:nvSpPr>
        <p:spPr>
          <a:xfrm>
            <a:off x="13164631" y="8715081"/>
            <a:ext cx="5032195" cy="430311"/>
          </a:xfrm>
          <a:prstGeom prst="rect">
            <a:avLst/>
          </a:prstGeom>
        </p:spPr>
        <p:txBody>
          <a:bodyPr wrap="square" lIns="0" tIns="0" rIns="0" bIns="0" rtlCol="0" anchor="t">
            <a:spAutoFit/>
          </a:bodyPr>
          <a:lstStyle/>
          <a:p>
            <a:pPr algn="ctr">
              <a:lnSpc>
                <a:spcPts val="3936"/>
              </a:lnSpc>
            </a:pPr>
            <a:r>
              <a:rPr lang="en-US" dirty="0">
                <a:solidFill>
                  <a:srgbClr val="000000"/>
                </a:solidFill>
                <a:latin typeface="Raleway"/>
                <a:hlinkClick r:id="rId17"/>
              </a:rPr>
              <a:t>http://hdl.handle.net/10342/8941</a:t>
            </a:r>
            <a:r>
              <a:rPr lang="en-US" dirty="0">
                <a:solidFill>
                  <a:srgbClr val="000000"/>
                </a:solidFill>
                <a:latin typeface="Raleway"/>
              </a:rPr>
              <a:t> </a:t>
            </a:r>
          </a:p>
        </p:txBody>
      </p:sp>
    </p:spTree>
  </p:cSld>
  <p:clrMapOvr>
    <a:masterClrMapping/>
  </p:clrMapOvr>
  <p:extLst>
    <p:ext uri="{6950BFC3-D8DA-4A85-94F7-54DA5524770B}">
      <p188:commentRel xmlns:p188="http://schemas.microsoft.com/office/powerpoint/2018/8/main" r:id="rId3"/>
    </p:ext>
  </p:extLs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443944" y="-306642"/>
            <a:ext cx="3097686" cy="2904081"/>
          </a:xfrm>
          <a:custGeom>
            <a:avLst/>
            <a:gdLst/>
            <a:ahLst/>
            <a:cxnLst/>
            <a:rect l="l" t="t" r="r" b="b"/>
            <a:pathLst>
              <a:path w="3097686" h="2904081">
                <a:moveTo>
                  <a:pt x="0" y="0"/>
                </a:moveTo>
                <a:lnTo>
                  <a:pt x="3097686" y="0"/>
                </a:lnTo>
                <a:lnTo>
                  <a:pt x="3097686" y="2904081"/>
                </a:lnTo>
                <a:lnTo>
                  <a:pt x="0" y="2904081"/>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grpSp>
        <p:nvGrpSpPr>
          <p:cNvPr id="3" name="Group 3"/>
          <p:cNvGrpSpPr/>
          <p:nvPr/>
        </p:nvGrpSpPr>
        <p:grpSpPr>
          <a:xfrm>
            <a:off x="657439" y="2904081"/>
            <a:ext cx="17050469" cy="7382919"/>
            <a:chOff x="0" y="0"/>
            <a:chExt cx="6223094" cy="2694624"/>
          </a:xfrm>
        </p:grpSpPr>
        <p:sp>
          <p:nvSpPr>
            <p:cNvPr id="4" name="Freeform 4"/>
            <p:cNvSpPr/>
            <p:nvPr/>
          </p:nvSpPr>
          <p:spPr>
            <a:xfrm>
              <a:off x="0" y="0"/>
              <a:ext cx="6223094" cy="2694624"/>
            </a:xfrm>
            <a:custGeom>
              <a:avLst/>
              <a:gdLst/>
              <a:ahLst/>
              <a:cxnLst/>
              <a:rect l="l" t="t" r="r" b="b"/>
              <a:pathLst>
                <a:path w="6223094" h="2694624">
                  <a:moveTo>
                    <a:pt x="0" y="0"/>
                  </a:moveTo>
                  <a:lnTo>
                    <a:pt x="6223094" y="0"/>
                  </a:lnTo>
                  <a:lnTo>
                    <a:pt x="6223094" y="2694624"/>
                  </a:lnTo>
                  <a:lnTo>
                    <a:pt x="0" y="2694624"/>
                  </a:lnTo>
                  <a:close/>
                </a:path>
              </a:pathLst>
            </a:custGeom>
            <a:solidFill>
              <a:srgbClr val="F0F1EC"/>
            </a:solidFill>
          </p:spPr>
          <p:txBody>
            <a:bodyPr/>
            <a:lstStyle/>
            <a:p>
              <a:endParaRPr lang="en-US"/>
            </a:p>
          </p:txBody>
        </p:sp>
      </p:grpSp>
      <p:sp>
        <p:nvSpPr>
          <p:cNvPr id="5" name="TextBox 5"/>
          <p:cNvSpPr txBox="1"/>
          <p:nvPr/>
        </p:nvSpPr>
        <p:spPr>
          <a:xfrm>
            <a:off x="1477991" y="1626193"/>
            <a:ext cx="7584768" cy="819588"/>
          </a:xfrm>
          <a:prstGeom prst="rect">
            <a:avLst/>
          </a:prstGeom>
        </p:spPr>
        <p:txBody>
          <a:bodyPr lIns="0" tIns="0" rIns="0" bIns="0" rtlCol="0" anchor="t">
            <a:spAutoFit/>
          </a:bodyPr>
          <a:lstStyle/>
          <a:p>
            <a:pPr>
              <a:lnSpc>
                <a:spcPts val="6356"/>
              </a:lnSpc>
            </a:pPr>
            <a:r>
              <a:rPr lang="en-US" sz="5341">
                <a:solidFill>
                  <a:srgbClr val="000000"/>
                </a:solidFill>
                <a:latin typeface="Rubik Semi-Bold"/>
              </a:rPr>
              <a:t>References</a:t>
            </a:r>
          </a:p>
        </p:txBody>
      </p:sp>
      <p:sp>
        <p:nvSpPr>
          <p:cNvPr id="6" name="TextBox 6"/>
          <p:cNvSpPr txBox="1"/>
          <p:nvPr/>
        </p:nvSpPr>
        <p:spPr>
          <a:xfrm>
            <a:off x="1477991" y="3347847"/>
            <a:ext cx="15438409" cy="5777800"/>
          </a:xfrm>
          <a:prstGeom prst="rect">
            <a:avLst/>
          </a:prstGeom>
        </p:spPr>
        <p:txBody>
          <a:bodyPr wrap="square" lIns="0" tIns="0" rIns="0" bIns="0" rtlCol="0" anchor="t">
            <a:spAutoFit/>
          </a:bodyPr>
          <a:lstStyle/>
          <a:p>
            <a:pPr marL="302261" lvl="1" indent="-151130">
              <a:lnSpc>
                <a:spcPts val="2000"/>
              </a:lnSpc>
              <a:spcAft>
                <a:spcPts val="600"/>
              </a:spcAft>
              <a:buFont typeface="Arial"/>
              <a:buChar char="•"/>
            </a:pPr>
            <a:r>
              <a:rPr lang="en-US" sz="1400" dirty="0">
                <a:solidFill>
                  <a:srgbClr val="000000"/>
                </a:solidFill>
                <a:latin typeface="Rubik Light" panose="020B0604020202020204" charset="-79"/>
                <a:cs typeface="Rubik Light" panose="020B0604020202020204" charset="-79"/>
              </a:rPr>
              <a:t>Abridged List Ordered by Nutrient Content in Household Measure, Source: USDA National Nutrient Database for Standard Reference Legacy, Choline, total (mg). USDA ARS. Updated 2018. https://www.nal.usda.gov/sites/www.nal.usda.gov/files/choline.pdf</a:t>
            </a:r>
          </a:p>
          <a:p>
            <a:pPr marL="302261" lvl="1" indent="-151130">
              <a:lnSpc>
                <a:spcPts val="2000"/>
              </a:lnSpc>
              <a:spcAft>
                <a:spcPts val="600"/>
              </a:spcAft>
              <a:buFont typeface="Arial"/>
              <a:buChar char="•"/>
            </a:pPr>
            <a:r>
              <a:rPr lang="en-US" sz="1400" dirty="0">
                <a:solidFill>
                  <a:srgbClr val="000000"/>
                </a:solidFill>
                <a:latin typeface="Rubik Light" panose="020B0604020202020204" charset="-79"/>
                <a:cs typeface="Rubik Light" panose="020B0604020202020204" charset="-79"/>
              </a:rPr>
              <a:t>American Dietetic Association. ADA Nutrition Care Manual. Chicago: American Dietetic Association (ADA); 2005.</a:t>
            </a:r>
          </a:p>
          <a:p>
            <a:pPr marL="302261" lvl="1" indent="-151130">
              <a:lnSpc>
                <a:spcPts val="2000"/>
              </a:lnSpc>
              <a:spcAft>
                <a:spcPts val="600"/>
              </a:spcAft>
              <a:buFont typeface="Arial"/>
              <a:buChar char="•"/>
            </a:pPr>
            <a:r>
              <a:rPr lang="en-US" sz="1400" dirty="0">
                <a:solidFill>
                  <a:srgbClr val="000000"/>
                </a:solidFill>
                <a:latin typeface="Rubik Light" panose="020B0604020202020204" charset="-79"/>
                <a:cs typeface="Rubik Light" panose="020B0604020202020204" charset="-79"/>
              </a:rPr>
              <a:t>Choline and Lecithin Supplements Review ConsumerLab.com. Updated April 2023. https://www.consumerlab.com/reviews/choline-review/choline/?search=Choline%20(many%20forms)</a:t>
            </a:r>
          </a:p>
          <a:p>
            <a:pPr marL="302261" lvl="1" indent="-151130">
              <a:lnSpc>
                <a:spcPts val="2000"/>
              </a:lnSpc>
              <a:spcAft>
                <a:spcPts val="600"/>
              </a:spcAft>
              <a:buFont typeface="Arial"/>
              <a:buChar char="•"/>
            </a:pPr>
            <a:r>
              <a:rPr lang="en-US" sz="1400" dirty="0">
                <a:solidFill>
                  <a:srgbClr val="000000"/>
                </a:solidFill>
                <a:latin typeface="Rubik Light" panose="020B0604020202020204" charset="-79"/>
                <a:cs typeface="Rubik Light" panose="020B0604020202020204" charset="-79"/>
              </a:rPr>
              <a:t>Choline Fact Sheet for Health Professionals. NIH ODS. Updated June 2022. https://ods.od.nih.gov/factsheets/Choline-HealthProfessional/</a:t>
            </a:r>
          </a:p>
          <a:p>
            <a:pPr marL="302261" lvl="1" indent="-151130">
              <a:lnSpc>
                <a:spcPts val="2000"/>
              </a:lnSpc>
              <a:spcAft>
                <a:spcPts val="600"/>
              </a:spcAft>
              <a:buFont typeface="Arial"/>
              <a:buChar char="•"/>
            </a:pPr>
            <a:r>
              <a:rPr lang="en-US" sz="1400" dirty="0" err="1">
                <a:solidFill>
                  <a:srgbClr val="000000"/>
                </a:solidFill>
                <a:latin typeface="Rubik Light" panose="020B0604020202020204" charset="-79"/>
                <a:cs typeface="Rubik Light" panose="020B0604020202020204" charset="-79"/>
              </a:rPr>
              <a:t>Houchins</a:t>
            </a:r>
            <a:r>
              <a:rPr lang="en-US" sz="1400" dirty="0">
                <a:solidFill>
                  <a:srgbClr val="000000"/>
                </a:solidFill>
                <a:latin typeface="Rubik Light" panose="020B0604020202020204" charset="-79"/>
                <a:cs typeface="Rubik Light" panose="020B0604020202020204" charset="-79"/>
              </a:rPr>
              <a:t> J. Choline during pregnancy: New study shows lasting cognitive benefit for children. The Incredible Egg. Published February 2022. https://www.incredibleegg.org/articles/choline-during-pregnancy</a:t>
            </a:r>
          </a:p>
          <a:p>
            <a:pPr marL="302261" lvl="1" indent="-151130">
              <a:lnSpc>
                <a:spcPts val="2000"/>
              </a:lnSpc>
              <a:spcAft>
                <a:spcPts val="600"/>
              </a:spcAft>
              <a:buFont typeface="Arial"/>
              <a:buChar char="•"/>
            </a:pPr>
            <a:r>
              <a:rPr lang="en-US" sz="1400" dirty="0" err="1">
                <a:solidFill>
                  <a:srgbClr val="000000"/>
                </a:solidFill>
                <a:latin typeface="Rubik Light" panose="020B0604020202020204" charset="-79"/>
                <a:cs typeface="Rubik Light" panose="020B0604020202020204" charset="-79"/>
              </a:rPr>
              <a:t>Korsmo</a:t>
            </a:r>
            <a:r>
              <a:rPr lang="en-US" sz="1400" dirty="0">
                <a:solidFill>
                  <a:srgbClr val="000000"/>
                </a:solidFill>
                <a:latin typeface="Rubik Light" panose="020B0604020202020204" charset="-79"/>
                <a:cs typeface="Rubik Light" panose="020B0604020202020204" charset="-79"/>
              </a:rPr>
              <a:t> HW, Jiang X, Caudill MA. Choline: Exploring the Growing Science on Its Benefits for Moms and Babies. Nutrients. 2019; 11(8):1823. </a:t>
            </a:r>
            <a:r>
              <a:rPr lang="en-US" sz="1400" dirty="0">
                <a:solidFill>
                  <a:srgbClr val="000000"/>
                </a:solidFill>
                <a:latin typeface="Rubik Light" panose="020B0604020202020204" charset="-79"/>
                <a:cs typeface="Rubik Light" panose="020B0604020202020204" charset="-79"/>
                <a:hlinkClick r:id="rId5"/>
              </a:rPr>
              <a:t>https://doi.org/10.3390/nu11081823</a:t>
            </a:r>
            <a:endParaRPr lang="en-US" sz="1400" dirty="0">
              <a:solidFill>
                <a:srgbClr val="000000"/>
              </a:solidFill>
              <a:latin typeface="Rubik Light" panose="020B0604020202020204" charset="-79"/>
              <a:cs typeface="Rubik Light" panose="020B0604020202020204" charset="-79"/>
            </a:endParaRPr>
          </a:p>
          <a:p>
            <a:pPr marL="302261" lvl="1" indent="-151130">
              <a:lnSpc>
                <a:spcPts val="2000"/>
              </a:lnSpc>
              <a:spcAft>
                <a:spcPts val="600"/>
              </a:spcAft>
              <a:buFont typeface="Arial"/>
              <a:buChar char="•"/>
            </a:pPr>
            <a:r>
              <a:rPr lang="en-US" sz="1400" b="1" dirty="0">
                <a:solidFill>
                  <a:srgbClr val="000000"/>
                </a:solidFill>
                <a:latin typeface="Rubik Light" panose="020B0604020202020204" charset="-79"/>
                <a:cs typeface="Rubik Light" panose="020B0604020202020204" charset="-79"/>
              </a:rPr>
              <a:t>Marshall NE, Abrams B, Barbour LA et al.  The importance of nutrition in pregnancy and lactation:  lifelong consequences.  ACOG. 2022; doi.org/10.1016/j.ajog.2021.21.035</a:t>
            </a:r>
          </a:p>
          <a:p>
            <a:pPr marL="302261" lvl="1" indent="-151130">
              <a:lnSpc>
                <a:spcPts val="2000"/>
              </a:lnSpc>
              <a:spcAft>
                <a:spcPts val="600"/>
              </a:spcAft>
              <a:buFont typeface="Arial"/>
              <a:buChar char="•"/>
            </a:pPr>
            <a:r>
              <a:rPr lang="en-US" sz="1400" dirty="0">
                <a:solidFill>
                  <a:srgbClr val="000000"/>
                </a:solidFill>
                <a:latin typeface="Rubik Light" panose="020B0604020202020204" charset="-79"/>
                <a:cs typeface="Rubik Light" panose="020B0604020202020204" charset="-79"/>
              </a:rPr>
              <a:t>NASEM - Nutrition during pregnancy and lactation: Exploring new evidence: Proceedings of a workshop National Academies of Sciences, Engineering, and Medicine 2020. Washington, DC: The National Academies Press.</a:t>
            </a:r>
          </a:p>
          <a:p>
            <a:pPr indent="-306069">
              <a:lnSpc>
                <a:spcPts val="2000"/>
              </a:lnSpc>
              <a:spcAft>
                <a:spcPts val="600"/>
              </a:spcAft>
              <a:buFont typeface="Arial"/>
              <a:buChar char="•"/>
            </a:pPr>
            <a:r>
              <a:rPr lang="en-US" sz="1400" b="1" dirty="0">
                <a:solidFill>
                  <a:srgbClr val="000000"/>
                </a:solidFill>
                <a:latin typeface="Rubik Light" panose="020B0604020202020204" charset="-79"/>
                <a:cs typeface="Rubik Light" panose="020B0604020202020204" charset="-79"/>
              </a:rPr>
              <a:t>Ramirez SI. Prenatal Care:  An evidence-based approach.  AM Fam Phys. 2023;108(3):139-150.</a:t>
            </a:r>
          </a:p>
          <a:p>
            <a:pPr marL="302261" lvl="1" indent="-151130">
              <a:lnSpc>
                <a:spcPts val="2000"/>
              </a:lnSpc>
              <a:spcAft>
                <a:spcPts val="600"/>
              </a:spcAft>
              <a:buFont typeface="Arial"/>
              <a:buChar char="•"/>
            </a:pPr>
            <a:r>
              <a:rPr lang="en-US" sz="1400" dirty="0">
                <a:solidFill>
                  <a:srgbClr val="000000"/>
                </a:solidFill>
                <a:latin typeface="Rubik Light" panose="020B0604020202020204" charset="-79"/>
                <a:cs typeface="Rubik Light" panose="020B0604020202020204" charset="-79"/>
              </a:rPr>
              <a:t>Sauder KA,  </a:t>
            </a:r>
            <a:r>
              <a:rPr lang="en-US" sz="1400" dirty="0" err="1">
                <a:solidFill>
                  <a:srgbClr val="000000"/>
                </a:solidFill>
                <a:latin typeface="Rubik Light" panose="020B0604020202020204" charset="-79"/>
                <a:cs typeface="Rubik Light" panose="020B0604020202020204" charset="-79"/>
              </a:rPr>
              <a:t>Couzens</a:t>
            </a:r>
            <a:r>
              <a:rPr lang="en-US" sz="1400" dirty="0">
                <a:solidFill>
                  <a:srgbClr val="000000"/>
                </a:solidFill>
                <a:latin typeface="Rubik Light" panose="020B0604020202020204" charset="-79"/>
                <a:cs typeface="Rubik Light" panose="020B0604020202020204" charset="-79"/>
              </a:rPr>
              <a:t> GL,  Bailey RL. et al. Selecting a dietary supplement with appropriate dosing for 6 key nutrients in pregnancy. Am J Clin Nutr. 2023;117(4):823-829.</a:t>
            </a:r>
          </a:p>
          <a:p>
            <a:pPr marL="302261" lvl="1" indent="-151130">
              <a:lnSpc>
                <a:spcPts val="2000"/>
              </a:lnSpc>
              <a:spcAft>
                <a:spcPts val="600"/>
              </a:spcAft>
              <a:buFont typeface="Arial"/>
              <a:buChar char="•"/>
            </a:pPr>
            <a:r>
              <a:rPr lang="en-US" sz="1400" dirty="0" err="1">
                <a:solidFill>
                  <a:srgbClr val="000000"/>
                </a:solidFill>
                <a:latin typeface="Rubik Light" panose="020B0604020202020204" charset="-79"/>
                <a:cs typeface="Rubik Light" panose="020B0604020202020204" charset="-79"/>
              </a:rPr>
              <a:t>Tsirou</a:t>
            </a:r>
            <a:r>
              <a:rPr lang="en-US" sz="1400" dirty="0">
                <a:solidFill>
                  <a:srgbClr val="000000"/>
                </a:solidFill>
                <a:latin typeface="Rubik Light" panose="020B0604020202020204" charset="-79"/>
                <a:cs typeface="Rubik Light" panose="020B0604020202020204" charset="-79"/>
              </a:rPr>
              <a:t> E, </a:t>
            </a:r>
            <a:r>
              <a:rPr lang="en-US" sz="1400" dirty="0" err="1">
                <a:solidFill>
                  <a:srgbClr val="000000"/>
                </a:solidFill>
                <a:latin typeface="Rubik Light" panose="020B0604020202020204" charset="-79"/>
                <a:cs typeface="Rubik Light" panose="020B0604020202020204" charset="-79"/>
              </a:rPr>
              <a:t>Grammatikopoulou</a:t>
            </a:r>
            <a:r>
              <a:rPr lang="en-US" sz="1400" dirty="0">
                <a:solidFill>
                  <a:srgbClr val="000000"/>
                </a:solidFill>
                <a:latin typeface="Rubik Light" panose="020B0604020202020204" charset="-79"/>
                <a:cs typeface="Rubik Light" panose="020B0604020202020204" charset="-79"/>
              </a:rPr>
              <a:t> MG, Theodoridis X, et al. Guidelines for Medical Nutrition Therapy in Gestational Diabetes Mellitus: Systematic Review and Critical Appraisal. Journal of the Academy of Nutrition and Dietetics. 2019;119:1320-1339.</a:t>
            </a:r>
          </a:p>
          <a:p>
            <a:pPr marL="302261" lvl="1" indent="-151130">
              <a:lnSpc>
                <a:spcPts val="2000"/>
              </a:lnSpc>
              <a:spcAft>
                <a:spcPts val="600"/>
              </a:spcAft>
              <a:buFont typeface="Arial"/>
              <a:buChar char="•"/>
            </a:pPr>
            <a:r>
              <a:rPr lang="en-US" sz="1400" dirty="0">
                <a:solidFill>
                  <a:srgbClr val="000000"/>
                </a:solidFill>
                <a:latin typeface="Rubik Light" panose="020B0604020202020204" charset="-79"/>
                <a:cs typeface="Rubik Light" panose="020B0604020202020204" charset="-79"/>
              </a:rPr>
              <a:t>U.S. Department of Agriculture and U.S. Department of Health and Human Services. Dietary Guidelines for Americans, 2020-2025. 9th Edition. December 2020. Available at DietaryGuidelines.gov. </a:t>
            </a:r>
          </a:p>
          <a:p>
            <a:pPr marL="302261" lvl="1" indent="-151130">
              <a:lnSpc>
                <a:spcPts val="2000"/>
              </a:lnSpc>
              <a:spcAft>
                <a:spcPts val="600"/>
              </a:spcAft>
              <a:buFont typeface="Arial"/>
              <a:buChar char="•"/>
            </a:pPr>
            <a:r>
              <a:rPr lang="en-US" sz="1400" dirty="0">
                <a:solidFill>
                  <a:srgbClr val="000000"/>
                </a:solidFill>
                <a:latin typeface="Rubik Light" panose="020B0604020202020204" charset="-79"/>
                <a:cs typeface="Rubik Light" panose="020B0604020202020204" charset="-79"/>
              </a:rPr>
              <a:t>Wallace TC, </a:t>
            </a:r>
            <a:r>
              <a:rPr lang="en-US" sz="1400" dirty="0" err="1">
                <a:solidFill>
                  <a:srgbClr val="000000"/>
                </a:solidFill>
                <a:latin typeface="Rubik Light" panose="020B0604020202020204" charset="-79"/>
                <a:cs typeface="Rubik Light" panose="020B0604020202020204" charset="-79"/>
              </a:rPr>
              <a:t>Blusztajn</a:t>
            </a:r>
            <a:r>
              <a:rPr lang="en-US" sz="1400" dirty="0">
                <a:solidFill>
                  <a:srgbClr val="000000"/>
                </a:solidFill>
                <a:latin typeface="Rubik Light" panose="020B0604020202020204" charset="-79"/>
                <a:cs typeface="Rubik Light" panose="020B0604020202020204" charset="-79"/>
              </a:rPr>
              <a:t> JK, Caudill MA, Klatt KC, </a:t>
            </a:r>
            <a:r>
              <a:rPr lang="en-US" sz="1400" dirty="0" err="1">
                <a:solidFill>
                  <a:srgbClr val="000000"/>
                </a:solidFill>
                <a:latin typeface="Rubik Light" panose="020B0604020202020204" charset="-79"/>
                <a:cs typeface="Rubik Light" panose="020B0604020202020204" charset="-79"/>
              </a:rPr>
              <a:t>Natker</a:t>
            </a:r>
            <a:r>
              <a:rPr lang="en-US" sz="1400" dirty="0">
                <a:solidFill>
                  <a:srgbClr val="000000"/>
                </a:solidFill>
                <a:latin typeface="Rubik Light" panose="020B0604020202020204" charset="-79"/>
                <a:cs typeface="Rubik Light" panose="020B0604020202020204" charset="-79"/>
              </a:rPr>
              <a:t> E, Zeisel SH, Zelman KM. Choline: The </a:t>
            </a:r>
            <a:r>
              <a:rPr lang="en-US" sz="1400" dirty="0" err="1">
                <a:solidFill>
                  <a:srgbClr val="000000"/>
                </a:solidFill>
                <a:latin typeface="Rubik Light" panose="020B0604020202020204" charset="-79"/>
                <a:cs typeface="Rubik Light" panose="020B0604020202020204" charset="-79"/>
              </a:rPr>
              <a:t>Underconsumed</a:t>
            </a:r>
            <a:r>
              <a:rPr lang="en-US" sz="1400" dirty="0">
                <a:solidFill>
                  <a:srgbClr val="000000"/>
                </a:solidFill>
                <a:latin typeface="Rubik Light" panose="020B0604020202020204" charset="-79"/>
                <a:cs typeface="Rubik Light" panose="020B0604020202020204" charset="-79"/>
              </a:rPr>
              <a:t> and Underappreciated Essential Nutrient. </a:t>
            </a:r>
            <a:r>
              <a:rPr lang="en-US" sz="1400" dirty="0" err="1">
                <a:solidFill>
                  <a:srgbClr val="000000"/>
                </a:solidFill>
                <a:latin typeface="Rubik Light" panose="020B0604020202020204" charset="-79"/>
                <a:cs typeface="Rubik Light" panose="020B0604020202020204" charset="-79"/>
              </a:rPr>
              <a:t>Nutr</a:t>
            </a:r>
            <a:r>
              <a:rPr lang="en-US" sz="1400" dirty="0">
                <a:solidFill>
                  <a:srgbClr val="000000"/>
                </a:solidFill>
                <a:latin typeface="Rubik Light" panose="020B0604020202020204" charset="-79"/>
                <a:cs typeface="Rubik Light" panose="020B0604020202020204" charset="-79"/>
              </a:rPr>
              <a:t> Today. 2018 Nov-Dec;53(6):240-253. </a:t>
            </a:r>
            <a:r>
              <a:rPr lang="en-US" sz="1400" dirty="0" err="1">
                <a:solidFill>
                  <a:srgbClr val="000000"/>
                </a:solidFill>
                <a:latin typeface="Rubik Light" panose="020B0604020202020204" charset="-79"/>
                <a:cs typeface="Rubik Light" panose="020B0604020202020204" charset="-79"/>
              </a:rPr>
              <a:t>doi</a:t>
            </a:r>
            <a:r>
              <a:rPr lang="en-US" sz="1400" dirty="0">
                <a:solidFill>
                  <a:srgbClr val="000000"/>
                </a:solidFill>
                <a:latin typeface="Rubik Light" panose="020B0604020202020204" charset="-79"/>
                <a:cs typeface="Rubik Light" panose="020B0604020202020204" charset="-79"/>
              </a:rPr>
              <a:t>: 10.1097/NT.0000000000000302. </a:t>
            </a:r>
          </a:p>
        </p:txBody>
      </p:sp>
      <p:sp>
        <p:nvSpPr>
          <p:cNvPr id="7" name="Freeform 7"/>
          <p:cNvSpPr/>
          <p:nvPr/>
        </p:nvSpPr>
        <p:spPr>
          <a:xfrm rot="615695">
            <a:off x="16000477" y="1457941"/>
            <a:ext cx="1896652" cy="1975680"/>
          </a:xfrm>
          <a:custGeom>
            <a:avLst/>
            <a:gdLst/>
            <a:ahLst/>
            <a:cxnLst/>
            <a:rect l="l" t="t" r="r" b="b"/>
            <a:pathLst>
              <a:path w="1896652" h="1975680">
                <a:moveTo>
                  <a:pt x="0" y="0"/>
                </a:moveTo>
                <a:lnTo>
                  <a:pt x="1896653" y="0"/>
                </a:lnTo>
                <a:lnTo>
                  <a:pt x="1896653" y="1975680"/>
                </a:lnTo>
                <a:lnTo>
                  <a:pt x="0" y="1975680"/>
                </a:lnTo>
                <a:lnTo>
                  <a:pt x="0" y="0"/>
                </a:lnTo>
                <a:close/>
              </a:path>
            </a:pathLst>
          </a:custGeom>
          <a:blipFill>
            <a:blip r:embed="rId6">
              <a:alphaModFix amt="6000"/>
              <a:extLst>
                <a:ext uri="{96DAC541-7B7A-43D3-8B79-37D633B846F1}">
                  <asvg:svgBlip xmlns:asvg="http://schemas.microsoft.com/office/drawing/2016/SVG/main" r:embed="rId7"/>
                </a:ext>
              </a:extLst>
            </a:blip>
            <a:stretch>
              <a:fillRect/>
            </a:stretch>
          </a:blipFill>
        </p:spPr>
        <p:txBody>
          <a:bodyPr/>
          <a:lstStyle/>
          <a:p>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870953" y="623581"/>
            <a:ext cx="3097686" cy="2529532"/>
          </a:xfrm>
          <a:custGeom>
            <a:avLst/>
            <a:gdLst/>
            <a:ahLst/>
            <a:cxnLst/>
            <a:rect l="l" t="t" r="r" b="b"/>
            <a:pathLst>
              <a:path w="3097686" h="2904081">
                <a:moveTo>
                  <a:pt x="0" y="0"/>
                </a:moveTo>
                <a:lnTo>
                  <a:pt x="3097686" y="0"/>
                </a:lnTo>
                <a:lnTo>
                  <a:pt x="3097686" y="2904080"/>
                </a:lnTo>
                <a:lnTo>
                  <a:pt x="0" y="2904080"/>
                </a:lnTo>
                <a:lnTo>
                  <a:pt x="0" y="0"/>
                </a:lnTo>
                <a:close/>
              </a:path>
            </a:pathLst>
          </a:custGeom>
          <a:blipFill>
            <a:blip r:embed="rId3">
              <a:extLst>
                <a:ext uri="{96DAC541-7B7A-43D3-8B79-37D633B846F1}">
                  <asvg:svgBlip xmlns:asvg="http://schemas.microsoft.com/office/drawing/2016/SVG/main" r:embed="rId4"/>
                </a:ext>
              </a:extLst>
            </a:blip>
            <a:stretch>
              <a:fillRect t="-1" b="-14806"/>
            </a:stretch>
          </a:blipFill>
        </p:spPr>
        <p:txBody>
          <a:bodyPr/>
          <a:lstStyle/>
          <a:p>
            <a:endParaRPr lang="en-US"/>
          </a:p>
        </p:txBody>
      </p:sp>
      <p:grpSp>
        <p:nvGrpSpPr>
          <p:cNvPr id="3" name="Group 3"/>
          <p:cNvGrpSpPr/>
          <p:nvPr/>
        </p:nvGrpSpPr>
        <p:grpSpPr>
          <a:xfrm>
            <a:off x="1028700" y="3390899"/>
            <a:ext cx="16230600" cy="6272519"/>
            <a:chOff x="0" y="0"/>
            <a:chExt cx="26028322" cy="7643946"/>
          </a:xfrm>
        </p:grpSpPr>
        <p:sp>
          <p:nvSpPr>
            <p:cNvPr id="4" name="Freeform 4"/>
            <p:cNvSpPr/>
            <p:nvPr/>
          </p:nvSpPr>
          <p:spPr>
            <a:xfrm>
              <a:off x="0" y="0"/>
              <a:ext cx="26028321" cy="7643946"/>
            </a:xfrm>
            <a:custGeom>
              <a:avLst/>
              <a:gdLst/>
              <a:ahLst/>
              <a:cxnLst/>
              <a:rect l="l" t="t" r="r" b="b"/>
              <a:pathLst>
                <a:path w="26028321" h="7643946">
                  <a:moveTo>
                    <a:pt x="0" y="0"/>
                  </a:moveTo>
                  <a:lnTo>
                    <a:pt x="0" y="7643946"/>
                  </a:lnTo>
                  <a:lnTo>
                    <a:pt x="26028321" y="7643946"/>
                  </a:lnTo>
                  <a:lnTo>
                    <a:pt x="26028321" y="0"/>
                  </a:lnTo>
                  <a:lnTo>
                    <a:pt x="0" y="0"/>
                  </a:lnTo>
                  <a:close/>
                  <a:moveTo>
                    <a:pt x="25967362" y="7582986"/>
                  </a:moveTo>
                  <a:lnTo>
                    <a:pt x="59690" y="7582986"/>
                  </a:lnTo>
                  <a:lnTo>
                    <a:pt x="59690" y="59690"/>
                  </a:lnTo>
                  <a:lnTo>
                    <a:pt x="25967362" y="59690"/>
                  </a:lnTo>
                  <a:lnTo>
                    <a:pt x="25967362" y="7582986"/>
                  </a:lnTo>
                  <a:close/>
                </a:path>
              </a:pathLst>
            </a:custGeom>
            <a:solidFill>
              <a:srgbClr val="E1E1E1"/>
            </a:solidFill>
          </p:spPr>
          <p:txBody>
            <a:bodyPr/>
            <a:lstStyle/>
            <a:p>
              <a:endParaRPr lang="en-US"/>
            </a:p>
          </p:txBody>
        </p:sp>
      </p:grpSp>
      <p:sp>
        <p:nvSpPr>
          <p:cNvPr id="5" name="TextBox 5"/>
          <p:cNvSpPr txBox="1"/>
          <p:nvPr/>
        </p:nvSpPr>
        <p:spPr>
          <a:xfrm>
            <a:off x="3014445" y="3655373"/>
            <a:ext cx="13500888" cy="2267929"/>
          </a:xfrm>
          <a:prstGeom prst="rect">
            <a:avLst/>
          </a:prstGeom>
        </p:spPr>
        <p:txBody>
          <a:bodyPr wrap="square" lIns="0" tIns="0" rIns="0" bIns="0" rtlCol="0" anchor="t">
            <a:spAutoFit/>
          </a:bodyPr>
          <a:lstStyle/>
          <a:p>
            <a:pPr>
              <a:lnSpc>
                <a:spcPts val="4480"/>
              </a:lnSpc>
            </a:pPr>
            <a:r>
              <a:rPr lang="en-US" sz="3200" dirty="0">
                <a:solidFill>
                  <a:srgbClr val="000000"/>
                </a:solidFill>
                <a:latin typeface="Rubik"/>
              </a:rPr>
              <a:t>NASEM - Nutrition during pregnancy and lactation: Exploring new evidence: Proceedings of a workshop National Academies of Sciences, Engineering, and Medicine 2020. Washington, DC: The National Academies Press.</a:t>
            </a:r>
          </a:p>
        </p:txBody>
      </p:sp>
      <p:sp>
        <p:nvSpPr>
          <p:cNvPr id="8" name="Freeform 8"/>
          <p:cNvSpPr/>
          <p:nvPr/>
        </p:nvSpPr>
        <p:spPr>
          <a:xfrm>
            <a:off x="3000832" y="6116564"/>
            <a:ext cx="418922" cy="344563"/>
          </a:xfrm>
          <a:custGeom>
            <a:avLst/>
            <a:gdLst/>
            <a:ahLst/>
            <a:cxnLst/>
            <a:rect l="l" t="t" r="r" b="b"/>
            <a:pathLst>
              <a:path w="418922" h="344563">
                <a:moveTo>
                  <a:pt x="0" y="0"/>
                </a:moveTo>
                <a:lnTo>
                  <a:pt x="418922" y="0"/>
                </a:lnTo>
                <a:lnTo>
                  <a:pt x="418922" y="344563"/>
                </a:lnTo>
                <a:lnTo>
                  <a:pt x="0" y="344563"/>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a:p>
        </p:txBody>
      </p:sp>
      <p:sp>
        <p:nvSpPr>
          <p:cNvPr id="9" name="Freeform 9"/>
          <p:cNvSpPr/>
          <p:nvPr/>
        </p:nvSpPr>
        <p:spPr>
          <a:xfrm rot="-88708">
            <a:off x="-1728914" y="8588916"/>
            <a:ext cx="2355096" cy="2453225"/>
          </a:xfrm>
          <a:custGeom>
            <a:avLst/>
            <a:gdLst/>
            <a:ahLst/>
            <a:cxnLst/>
            <a:rect l="l" t="t" r="r" b="b"/>
            <a:pathLst>
              <a:path w="2355096" h="2453225">
                <a:moveTo>
                  <a:pt x="0" y="0"/>
                </a:moveTo>
                <a:lnTo>
                  <a:pt x="2355096" y="0"/>
                </a:lnTo>
                <a:lnTo>
                  <a:pt x="2355096" y="2453226"/>
                </a:lnTo>
                <a:lnTo>
                  <a:pt x="0" y="2453226"/>
                </a:lnTo>
                <a:lnTo>
                  <a:pt x="0" y="0"/>
                </a:lnTo>
                <a:close/>
              </a:path>
            </a:pathLst>
          </a:custGeom>
          <a:blipFill>
            <a:blip r:embed="rId7">
              <a:alphaModFix amt="6000"/>
              <a:extLst>
                <a:ext uri="{96DAC541-7B7A-43D3-8B79-37D633B846F1}">
                  <asvg:svgBlip xmlns:asvg="http://schemas.microsoft.com/office/drawing/2016/SVG/main" r:embed="rId8"/>
                </a:ext>
              </a:extLst>
            </a:blip>
            <a:stretch>
              <a:fillRect/>
            </a:stretch>
          </a:blipFill>
        </p:spPr>
        <p:txBody>
          <a:bodyPr/>
          <a:lstStyle/>
          <a:p>
            <a:endParaRPr lang="en-US"/>
          </a:p>
        </p:txBody>
      </p:sp>
      <p:sp>
        <p:nvSpPr>
          <p:cNvPr id="10" name="Freeform 10"/>
          <p:cNvSpPr/>
          <p:nvPr/>
        </p:nvSpPr>
        <p:spPr>
          <a:xfrm>
            <a:off x="3000832" y="6729858"/>
            <a:ext cx="418922" cy="344563"/>
          </a:xfrm>
          <a:custGeom>
            <a:avLst/>
            <a:gdLst/>
            <a:ahLst/>
            <a:cxnLst/>
            <a:rect l="l" t="t" r="r" b="b"/>
            <a:pathLst>
              <a:path w="418922" h="344563">
                <a:moveTo>
                  <a:pt x="0" y="0"/>
                </a:moveTo>
                <a:lnTo>
                  <a:pt x="418922" y="0"/>
                </a:lnTo>
                <a:lnTo>
                  <a:pt x="418922" y="344564"/>
                </a:lnTo>
                <a:lnTo>
                  <a:pt x="0" y="344564"/>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a:p>
        </p:txBody>
      </p:sp>
      <p:sp>
        <p:nvSpPr>
          <p:cNvPr id="16" name="TextBox 16"/>
          <p:cNvSpPr txBox="1"/>
          <p:nvPr/>
        </p:nvSpPr>
        <p:spPr>
          <a:xfrm>
            <a:off x="1752600" y="1743540"/>
            <a:ext cx="7584768" cy="819588"/>
          </a:xfrm>
          <a:prstGeom prst="rect">
            <a:avLst/>
          </a:prstGeom>
        </p:spPr>
        <p:txBody>
          <a:bodyPr lIns="0" tIns="0" rIns="0" bIns="0" rtlCol="0" anchor="t">
            <a:spAutoFit/>
          </a:bodyPr>
          <a:lstStyle/>
          <a:p>
            <a:pPr>
              <a:lnSpc>
                <a:spcPts val="6356"/>
              </a:lnSpc>
            </a:pPr>
            <a:r>
              <a:rPr lang="en-US" sz="5341" dirty="0">
                <a:solidFill>
                  <a:srgbClr val="000000"/>
                </a:solidFill>
                <a:latin typeface="Rubik Semi-Bold"/>
              </a:rPr>
              <a:t>Prenatal Nutrition</a:t>
            </a:r>
          </a:p>
        </p:txBody>
      </p:sp>
      <p:sp>
        <p:nvSpPr>
          <p:cNvPr id="17" name="TextBox 17"/>
          <p:cNvSpPr txBox="1"/>
          <p:nvPr/>
        </p:nvSpPr>
        <p:spPr>
          <a:xfrm>
            <a:off x="3797770" y="5948682"/>
            <a:ext cx="13139797" cy="512445"/>
          </a:xfrm>
          <a:prstGeom prst="rect">
            <a:avLst/>
          </a:prstGeom>
        </p:spPr>
        <p:txBody>
          <a:bodyPr lIns="0" tIns="0" rIns="0" bIns="0" rtlCol="0" anchor="t">
            <a:spAutoFit/>
          </a:bodyPr>
          <a:lstStyle/>
          <a:p>
            <a:pPr>
              <a:lnSpc>
                <a:spcPts val="4320"/>
              </a:lnSpc>
            </a:pPr>
            <a:r>
              <a:rPr lang="en-US" sz="2400" u="sng">
                <a:solidFill>
                  <a:srgbClr val="000000">
                    <a:alpha val="74902"/>
                  </a:srgbClr>
                </a:solidFill>
                <a:latin typeface="Raleway"/>
                <a:hlinkClick r:id="rId9" tooltip="https://doi.org/10.17226/25831"/>
              </a:rPr>
              <a:t>https://doi.org/10.17226/25831</a:t>
            </a:r>
          </a:p>
        </p:txBody>
      </p:sp>
      <p:sp>
        <p:nvSpPr>
          <p:cNvPr id="18" name="TextBox 18"/>
          <p:cNvSpPr txBox="1"/>
          <p:nvPr/>
        </p:nvSpPr>
        <p:spPr>
          <a:xfrm>
            <a:off x="3790950" y="6583599"/>
            <a:ext cx="13139797" cy="487185"/>
          </a:xfrm>
          <a:prstGeom prst="rect">
            <a:avLst/>
          </a:prstGeom>
        </p:spPr>
        <p:txBody>
          <a:bodyPr lIns="0" tIns="0" rIns="0" bIns="0" rtlCol="0" anchor="t">
            <a:spAutoFit/>
          </a:bodyPr>
          <a:lstStyle/>
          <a:p>
            <a:pPr>
              <a:lnSpc>
                <a:spcPts val="4320"/>
              </a:lnSpc>
            </a:pPr>
            <a:r>
              <a:rPr lang="en-US" sz="2400" dirty="0">
                <a:solidFill>
                  <a:srgbClr val="000000">
                    <a:alpha val="74902"/>
                  </a:srgbClr>
                </a:solidFill>
                <a:latin typeface="Raleway"/>
              </a:rPr>
              <a:t>First update by the Institute of Medicine since 1990 report Nutrition During Pregnancy.</a:t>
            </a:r>
            <a:endParaRPr lang="en-US" sz="2400" dirty="0">
              <a:solidFill>
                <a:srgbClr val="000000">
                  <a:alpha val="74902"/>
                </a:srgbClr>
              </a:solidFill>
              <a:latin typeface="Raleway"/>
              <a:hlinkClick r:id="rId9" tooltip="https://doi.org/10.17226/25831"/>
            </a:endParaRPr>
          </a:p>
        </p:txBody>
      </p:sp>
      <p:sp>
        <p:nvSpPr>
          <p:cNvPr id="19" name="TextBox 9">
            <a:extLst>
              <a:ext uri="{FF2B5EF4-FFF2-40B4-BE49-F238E27FC236}">
                <a16:creationId xmlns:a16="http://schemas.microsoft.com/office/drawing/2014/main" id="{51910C2D-5601-3409-BEE8-C16E6C99416B}"/>
              </a:ext>
            </a:extLst>
          </p:cNvPr>
          <p:cNvSpPr txBox="1"/>
          <p:nvPr/>
        </p:nvSpPr>
        <p:spPr>
          <a:xfrm>
            <a:off x="14859000" y="9570833"/>
            <a:ext cx="2726425" cy="315727"/>
          </a:xfrm>
          <a:prstGeom prst="rect">
            <a:avLst/>
          </a:prstGeom>
        </p:spPr>
        <p:txBody>
          <a:bodyPr wrap="square" lIns="0" tIns="0" rIns="0" bIns="0" rtlCol="0" anchor="t">
            <a:spAutoFit/>
          </a:bodyPr>
          <a:lstStyle/>
          <a:p>
            <a:pPr algn="r">
              <a:lnSpc>
                <a:spcPts val="2856"/>
              </a:lnSpc>
            </a:pPr>
            <a:r>
              <a:rPr lang="en-US" sz="1200" dirty="0">
                <a:solidFill>
                  <a:srgbClr val="000000">
                    <a:alpha val="85882"/>
                  </a:srgbClr>
                </a:solidFill>
                <a:latin typeface="Raleway"/>
              </a:rPr>
              <a:t>KM Kolasa, ECU Fam Med, 2023 </a:t>
            </a:r>
          </a:p>
        </p:txBody>
      </p:sp>
      <p:sp>
        <p:nvSpPr>
          <p:cNvPr id="12" name="TextBox 5">
            <a:extLst>
              <a:ext uri="{FF2B5EF4-FFF2-40B4-BE49-F238E27FC236}">
                <a16:creationId xmlns:a16="http://schemas.microsoft.com/office/drawing/2014/main" id="{6D1481C4-53C2-E74C-BF80-DBB7229BA151}"/>
              </a:ext>
            </a:extLst>
          </p:cNvPr>
          <p:cNvSpPr txBox="1"/>
          <p:nvPr/>
        </p:nvSpPr>
        <p:spPr>
          <a:xfrm>
            <a:off x="3000832" y="7595580"/>
            <a:ext cx="13500888" cy="1113766"/>
          </a:xfrm>
          <a:prstGeom prst="rect">
            <a:avLst/>
          </a:prstGeom>
        </p:spPr>
        <p:txBody>
          <a:bodyPr wrap="square" lIns="0" tIns="0" rIns="0" bIns="0" rtlCol="0" anchor="t">
            <a:spAutoFit/>
          </a:bodyPr>
          <a:lstStyle/>
          <a:p>
            <a:pPr>
              <a:lnSpc>
                <a:spcPts val="4480"/>
              </a:lnSpc>
            </a:pPr>
            <a:r>
              <a:rPr lang="en-US" sz="3200" dirty="0">
                <a:solidFill>
                  <a:srgbClr val="000000"/>
                </a:solidFill>
                <a:latin typeface="Rubik"/>
              </a:rPr>
              <a:t>ACOG Expert Review, 2022 – The importance of nutrition in pregnancy and lactation: Lifelong consequences. </a:t>
            </a:r>
          </a:p>
        </p:txBody>
      </p:sp>
      <p:sp>
        <p:nvSpPr>
          <p:cNvPr id="20" name="Freeform 8">
            <a:extLst>
              <a:ext uri="{FF2B5EF4-FFF2-40B4-BE49-F238E27FC236}">
                <a16:creationId xmlns:a16="http://schemas.microsoft.com/office/drawing/2014/main" id="{3AF331FC-506B-C6BB-7637-45B9A5532F89}"/>
              </a:ext>
            </a:extLst>
          </p:cNvPr>
          <p:cNvSpPr/>
          <p:nvPr/>
        </p:nvSpPr>
        <p:spPr>
          <a:xfrm>
            <a:off x="3019817" y="8872626"/>
            <a:ext cx="418922" cy="344563"/>
          </a:xfrm>
          <a:custGeom>
            <a:avLst/>
            <a:gdLst/>
            <a:ahLst/>
            <a:cxnLst/>
            <a:rect l="l" t="t" r="r" b="b"/>
            <a:pathLst>
              <a:path w="418922" h="344563">
                <a:moveTo>
                  <a:pt x="0" y="0"/>
                </a:moveTo>
                <a:lnTo>
                  <a:pt x="418922" y="0"/>
                </a:lnTo>
                <a:lnTo>
                  <a:pt x="418922" y="344563"/>
                </a:lnTo>
                <a:lnTo>
                  <a:pt x="0" y="344563"/>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a:p>
        </p:txBody>
      </p:sp>
      <p:sp>
        <p:nvSpPr>
          <p:cNvPr id="21" name="TextBox 18">
            <a:extLst>
              <a:ext uri="{FF2B5EF4-FFF2-40B4-BE49-F238E27FC236}">
                <a16:creationId xmlns:a16="http://schemas.microsoft.com/office/drawing/2014/main" id="{0FFEE5E3-5677-879D-9D86-3BEE74E8882F}"/>
              </a:ext>
            </a:extLst>
          </p:cNvPr>
          <p:cNvSpPr txBox="1"/>
          <p:nvPr/>
        </p:nvSpPr>
        <p:spPr>
          <a:xfrm>
            <a:off x="3810000" y="8743062"/>
            <a:ext cx="13139797" cy="487185"/>
          </a:xfrm>
          <a:prstGeom prst="rect">
            <a:avLst/>
          </a:prstGeom>
        </p:spPr>
        <p:txBody>
          <a:bodyPr lIns="0" tIns="0" rIns="0" bIns="0" rtlCol="0" anchor="t">
            <a:spAutoFit/>
          </a:bodyPr>
          <a:lstStyle/>
          <a:p>
            <a:pPr>
              <a:lnSpc>
                <a:spcPts val="4320"/>
              </a:lnSpc>
            </a:pPr>
            <a:r>
              <a:rPr lang="en-US" sz="2400" dirty="0">
                <a:solidFill>
                  <a:srgbClr val="000000">
                    <a:alpha val="74902"/>
                  </a:srgbClr>
                </a:solidFill>
                <a:latin typeface="Raleway"/>
                <a:hlinkClick r:id="rId10"/>
              </a:rPr>
              <a:t>https://doi.org/10.1016/j.ajog.2021.12.035</a:t>
            </a:r>
            <a:r>
              <a:rPr lang="en-US" sz="2400" dirty="0">
                <a:solidFill>
                  <a:srgbClr val="000000">
                    <a:alpha val="74902"/>
                  </a:srgbClr>
                </a:solidFill>
                <a:latin typeface="Raleway"/>
              </a:rPr>
              <a:t> </a:t>
            </a:r>
            <a:endParaRPr lang="en-US" sz="2400" dirty="0">
              <a:solidFill>
                <a:srgbClr val="000000">
                  <a:alpha val="74902"/>
                </a:srgbClr>
              </a:solidFill>
              <a:latin typeface="Raleway"/>
              <a:hlinkClick r:id="rId9" tooltip="https://doi.org/10.17226/25831"/>
            </a:endParaRPr>
          </a:p>
        </p:txBody>
      </p:sp>
      <p:grpSp>
        <p:nvGrpSpPr>
          <p:cNvPr id="29" name="Group 6">
            <a:extLst>
              <a:ext uri="{FF2B5EF4-FFF2-40B4-BE49-F238E27FC236}">
                <a16:creationId xmlns:a16="http://schemas.microsoft.com/office/drawing/2014/main" id="{CAE15AE8-2F6E-AE4F-25D9-EDBAF95E8257}"/>
              </a:ext>
            </a:extLst>
          </p:cNvPr>
          <p:cNvGrpSpPr/>
          <p:nvPr/>
        </p:nvGrpSpPr>
        <p:grpSpPr>
          <a:xfrm>
            <a:off x="1527379" y="3709342"/>
            <a:ext cx="976958" cy="976958"/>
            <a:chOff x="0" y="0"/>
            <a:chExt cx="660400" cy="660400"/>
          </a:xfrm>
        </p:grpSpPr>
        <p:sp>
          <p:nvSpPr>
            <p:cNvPr id="31" name="Freeform 7">
              <a:extLst>
                <a:ext uri="{FF2B5EF4-FFF2-40B4-BE49-F238E27FC236}">
                  <a16:creationId xmlns:a16="http://schemas.microsoft.com/office/drawing/2014/main" id="{EBA33119-27E8-07CD-79AA-5B956343D92B}"/>
                </a:ext>
              </a:extLst>
            </p:cNvPr>
            <p:cNvSpPr/>
            <p:nvPr/>
          </p:nvSpPr>
          <p:spPr>
            <a:xfrm>
              <a:off x="0" y="0"/>
              <a:ext cx="660400" cy="660400"/>
            </a:xfrm>
            <a:custGeom>
              <a:avLst/>
              <a:gdLst/>
              <a:ahLst/>
              <a:cxnLst/>
              <a:rect l="l" t="t" r="r" b="b"/>
              <a:pathLst>
                <a:path w="660400" h="660400">
                  <a:moveTo>
                    <a:pt x="535940" y="660400"/>
                  </a:moveTo>
                  <a:lnTo>
                    <a:pt x="124460" y="660400"/>
                  </a:lnTo>
                  <a:cubicBezTo>
                    <a:pt x="55880" y="660400"/>
                    <a:pt x="0" y="604520"/>
                    <a:pt x="0" y="535940"/>
                  </a:cubicBezTo>
                  <a:lnTo>
                    <a:pt x="0" y="124460"/>
                  </a:lnTo>
                  <a:cubicBezTo>
                    <a:pt x="0" y="55880"/>
                    <a:pt x="55880" y="0"/>
                    <a:pt x="124460" y="0"/>
                  </a:cubicBezTo>
                  <a:lnTo>
                    <a:pt x="535940" y="0"/>
                  </a:lnTo>
                  <a:cubicBezTo>
                    <a:pt x="604520" y="0"/>
                    <a:pt x="660400" y="55880"/>
                    <a:pt x="660400" y="124460"/>
                  </a:cubicBezTo>
                  <a:lnTo>
                    <a:pt x="660400" y="535940"/>
                  </a:lnTo>
                  <a:cubicBezTo>
                    <a:pt x="660400" y="604520"/>
                    <a:pt x="604520" y="660400"/>
                    <a:pt x="535940" y="660400"/>
                  </a:cubicBezTo>
                  <a:close/>
                </a:path>
              </a:pathLst>
            </a:custGeom>
            <a:solidFill>
              <a:srgbClr val="F4A12D"/>
            </a:solidFill>
          </p:spPr>
          <p:txBody>
            <a:bodyPr/>
            <a:lstStyle/>
            <a:p>
              <a:endParaRPr lang="en-US"/>
            </a:p>
          </p:txBody>
        </p:sp>
      </p:grpSp>
      <p:sp>
        <p:nvSpPr>
          <p:cNvPr id="30" name="Freeform 11">
            <a:extLst>
              <a:ext uri="{FF2B5EF4-FFF2-40B4-BE49-F238E27FC236}">
                <a16:creationId xmlns:a16="http://schemas.microsoft.com/office/drawing/2014/main" id="{0CFD49A7-49AB-3C80-3AD9-2FB64E8D0EB2}"/>
              </a:ext>
            </a:extLst>
          </p:cNvPr>
          <p:cNvSpPr/>
          <p:nvPr/>
        </p:nvSpPr>
        <p:spPr>
          <a:xfrm>
            <a:off x="1672311" y="3856084"/>
            <a:ext cx="683474" cy="683474"/>
          </a:xfrm>
          <a:custGeom>
            <a:avLst/>
            <a:gdLst/>
            <a:ahLst/>
            <a:cxnLst/>
            <a:rect l="l" t="t" r="r" b="b"/>
            <a:pathLst>
              <a:path w="776514" h="776514">
                <a:moveTo>
                  <a:pt x="0" y="0"/>
                </a:moveTo>
                <a:lnTo>
                  <a:pt x="776514" y="0"/>
                </a:lnTo>
                <a:lnTo>
                  <a:pt x="776514" y="776514"/>
                </a:lnTo>
                <a:lnTo>
                  <a:pt x="0" y="776514"/>
                </a:lnTo>
                <a:lnTo>
                  <a:pt x="0" y="0"/>
                </a:lnTo>
                <a:close/>
              </a:path>
            </a:pathLst>
          </a:custGeom>
          <a:blipFill>
            <a:blip r:embed="rId11">
              <a:extLst>
                <a:ext uri="{96DAC541-7B7A-43D3-8B79-37D633B846F1}">
                  <asvg:svgBlip xmlns:asvg="http://schemas.microsoft.com/office/drawing/2016/SVG/main" r:embed="rId12"/>
                </a:ext>
              </a:extLst>
            </a:blip>
            <a:stretch>
              <a:fillRect/>
            </a:stretch>
          </a:blipFill>
        </p:spPr>
        <p:txBody>
          <a:bodyPr/>
          <a:lstStyle/>
          <a:p>
            <a:endParaRPr lang="en-US"/>
          </a:p>
        </p:txBody>
      </p:sp>
      <p:grpSp>
        <p:nvGrpSpPr>
          <p:cNvPr id="33" name="Group 6">
            <a:extLst>
              <a:ext uri="{FF2B5EF4-FFF2-40B4-BE49-F238E27FC236}">
                <a16:creationId xmlns:a16="http://schemas.microsoft.com/office/drawing/2014/main" id="{6E17F077-1521-180F-1B7A-EA4316081180}"/>
              </a:ext>
            </a:extLst>
          </p:cNvPr>
          <p:cNvGrpSpPr/>
          <p:nvPr/>
        </p:nvGrpSpPr>
        <p:grpSpPr>
          <a:xfrm>
            <a:off x="1544765" y="7595580"/>
            <a:ext cx="976958" cy="976958"/>
            <a:chOff x="0" y="0"/>
            <a:chExt cx="660400" cy="660400"/>
          </a:xfrm>
        </p:grpSpPr>
        <p:sp>
          <p:nvSpPr>
            <p:cNvPr id="35" name="Freeform 7">
              <a:extLst>
                <a:ext uri="{FF2B5EF4-FFF2-40B4-BE49-F238E27FC236}">
                  <a16:creationId xmlns:a16="http://schemas.microsoft.com/office/drawing/2014/main" id="{71050C2C-728F-FEB3-3DCD-32D8EDB8580E}"/>
                </a:ext>
              </a:extLst>
            </p:cNvPr>
            <p:cNvSpPr/>
            <p:nvPr/>
          </p:nvSpPr>
          <p:spPr>
            <a:xfrm>
              <a:off x="0" y="0"/>
              <a:ext cx="660400" cy="660400"/>
            </a:xfrm>
            <a:custGeom>
              <a:avLst/>
              <a:gdLst/>
              <a:ahLst/>
              <a:cxnLst/>
              <a:rect l="l" t="t" r="r" b="b"/>
              <a:pathLst>
                <a:path w="660400" h="660400">
                  <a:moveTo>
                    <a:pt x="535940" y="660400"/>
                  </a:moveTo>
                  <a:lnTo>
                    <a:pt x="124460" y="660400"/>
                  </a:lnTo>
                  <a:cubicBezTo>
                    <a:pt x="55880" y="660400"/>
                    <a:pt x="0" y="604520"/>
                    <a:pt x="0" y="535940"/>
                  </a:cubicBezTo>
                  <a:lnTo>
                    <a:pt x="0" y="124460"/>
                  </a:lnTo>
                  <a:cubicBezTo>
                    <a:pt x="0" y="55880"/>
                    <a:pt x="55880" y="0"/>
                    <a:pt x="124460" y="0"/>
                  </a:cubicBezTo>
                  <a:lnTo>
                    <a:pt x="535940" y="0"/>
                  </a:lnTo>
                  <a:cubicBezTo>
                    <a:pt x="604520" y="0"/>
                    <a:pt x="660400" y="55880"/>
                    <a:pt x="660400" y="124460"/>
                  </a:cubicBezTo>
                  <a:lnTo>
                    <a:pt x="660400" y="535940"/>
                  </a:lnTo>
                  <a:cubicBezTo>
                    <a:pt x="660400" y="604520"/>
                    <a:pt x="604520" y="660400"/>
                    <a:pt x="535940" y="660400"/>
                  </a:cubicBezTo>
                  <a:close/>
                </a:path>
              </a:pathLst>
            </a:custGeom>
            <a:solidFill>
              <a:srgbClr val="F4A12D"/>
            </a:solidFill>
          </p:spPr>
          <p:txBody>
            <a:bodyPr/>
            <a:lstStyle/>
            <a:p>
              <a:endParaRPr lang="en-US"/>
            </a:p>
          </p:txBody>
        </p:sp>
      </p:grpSp>
      <p:sp>
        <p:nvSpPr>
          <p:cNvPr id="34" name="Freeform 11">
            <a:extLst>
              <a:ext uri="{FF2B5EF4-FFF2-40B4-BE49-F238E27FC236}">
                <a16:creationId xmlns:a16="http://schemas.microsoft.com/office/drawing/2014/main" id="{F3A4BCCF-9ABB-B4C9-F1C5-DA1E22D8F7C8}"/>
              </a:ext>
            </a:extLst>
          </p:cNvPr>
          <p:cNvSpPr/>
          <p:nvPr/>
        </p:nvSpPr>
        <p:spPr>
          <a:xfrm>
            <a:off x="1673029" y="7742322"/>
            <a:ext cx="683474" cy="683474"/>
          </a:xfrm>
          <a:custGeom>
            <a:avLst/>
            <a:gdLst/>
            <a:ahLst/>
            <a:cxnLst/>
            <a:rect l="l" t="t" r="r" b="b"/>
            <a:pathLst>
              <a:path w="776514" h="776514">
                <a:moveTo>
                  <a:pt x="0" y="0"/>
                </a:moveTo>
                <a:lnTo>
                  <a:pt x="776514" y="0"/>
                </a:lnTo>
                <a:lnTo>
                  <a:pt x="776514" y="776514"/>
                </a:lnTo>
                <a:lnTo>
                  <a:pt x="0" y="776514"/>
                </a:lnTo>
                <a:lnTo>
                  <a:pt x="0" y="0"/>
                </a:lnTo>
                <a:close/>
              </a:path>
            </a:pathLst>
          </a:custGeom>
          <a:blipFill>
            <a:blip r:embed="rId11">
              <a:extLst>
                <a:ext uri="{96DAC541-7B7A-43D3-8B79-37D633B846F1}">
                  <asvg:svgBlip xmlns:asvg="http://schemas.microsoft.com/office/drawing/2016/SVG/main" r:embed="rId12"/>
                </a:ext>
              </a:extLst>
            </a:blip>
            <a:stretch>
              <a:fillRect/>
            </a:stretch>
          </a:blipFill>
        </p:spPr>
        <p:txBody>
          <a:bodyPr/>
          <a:lstStyle/>
          <a:p>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217315"/>
            <a:ext cx="5190696" cy="8812282"/>
            <a:chOff x="0" y="0"/>
            <a:chExt cx="2093486" cy="3554127"/>
          </a:xfrm>
        </p:grpSpPr>
        <p:sp>
          <p:nvSpPr>
            <p:cNvPr id="3" name="Freeform 3"/>
            <p:cNvSpPr/>
            <p:nvPr/>
          </p:nvSpPr>
          <p:spPr>
            <a:xfrm>
              <a:off x="0" y="0"/>
              <a:ext cx="2093487" cy="3554127"/>
            </a:xfrm>
            <a:custGeom>
              <a:avLst/>
              <a:gdLst/>
              <a:ahLst/>
              <a:cxnLst/>
              <a:rect l="l" t="t" r="r" b="b"/>
              <a:pathLst>
                <a:path w="2093487" h="3554127">
                  <a:moveTo>
                    <a:pt x="0" y="0"/>
                  </a:moveTo>
                  <a:lnTo>
                    <a:pt x="2093487" y="0"/>
                  </a:lnTo>
                  <a:lnTo>
                    <a:pt x="2093487" y="3554127"/>
                  </a:lnTo>
                  <a:lnTo>
                    <a:pt x="0" y="3554127"/>
                  </a:lnTo>
                  <a:close/>
                </a:path>
              </a:pathLst>
            </a:custGeom>
            <a:solidFill>
              <a:srgbClr val="F0F1EC"/>
            </a:solidFill>
          </p:spPr>
          <p:txBody>
            <a:bodyPr/>
            <a:lstStyle/>
            <a:p>
              <a:endParaRPr lang="en-US"/>
            </a:p>
          </p:txBody>
        </p:sp>
      </p:grpSp>
      <p:sp>
        <p:nvSpPr>
          <p:cNvPr id="4" name="Freeform 4"/>
          <p:cNvSpPr/>
          <p:nvPr/>
        </p:nvSpPr>
        <p:spPr>
          <a:xfrm>
            <a:off x="-111042" y="930924"/>
            <a:ext cx="5690384" cy="5356973"/>
          </a:xfrm>
          <a:custGeom>
            <a:avLst/>
            <a:gdLst/>
            <a:ahLst/>
            <a:cxnLst/>
            <a:rect l="l" t="t" r="r" b="b"/>
            <a:pathLst>
              <a:path w="5690384" h="5356973">
                <a:moveTo>
                  <a:pt x="0" y="0"/>
                </a:moveTo>
                <a:lnTo>
                  <a:pt x="5690385" y="0"/>
                </a:lnTo>
                <a:lnTo>
                  <a:pt x="5690385" y="5356973"/>
                </a:lnTo>
                <a:lnTo>
                  <a:pt x="0" y="5356973"/>
                </a:lnTo>
                <a:lnTo>
                  <a:pt x="0" y="0"/>
                </a:lnTo>
                <a:close/>
              </a:path>
            </a:pathLst>
          </a:custGeom>
          <a:blipFill>
            <a:blip r:embed="rId3"/>
            <a:stretch>
              <a:fillRect l="-20649" r="-20649"/>
            </a:stretch>
          </a:blipFill>
        </p:spPr>
        <p:txBody>
          <a:bodyPr/>
          <a:lstStyle/>
          <a:p>
            <a:endParaRPr lang="en-US"/>
          </a:p>
        </p:txBody>
      </p:sp>
      <p:sp>
        <p:nvSpPr>
          <p:cNvPr id="5" name="Freeform 5"/>
          <p:cNvSpPr/>
          <p:nvPr/>
        </p:nvSpPr>
        <p:spPr>
          <a:xfrm rot="-559795">
            <a:off x="1014592" y="6990843"/>
            <a:ext cx="2759223" cy="2874191"/>
          </a:xfrm>
          <a:custGeom>
            <a:avLst/>
            <a:gdLst/>
            <a:ahLst/>
            <a:cxnLst/>
            <a:rect l="l" t="t" r="r" b="b"/>
            <a:pathLst>
              <a:path w="2759223" h="2874191">
                <a:moveTo>
                  <a:pt x="0" y="0"/>
                </a:moveTo>
                <a:lnTo>
                  <a:pt x="2759223" y="0"/>
                </a:lnTo>
                <a:lnTo>
                  <a:pt x="2759223" y="2874191"/>
                </a:lnTo>
                <a:lnTo>
                  <a:pt x="0" y="2874191"/>
                </a:lnTo>
                <a:lnTo>
                  <a:pt x="0" y="0"/>
                </a:lnTo>
                <a:close/>
              </a:path>
            </a:pathLst>
          </a:custGeom>
          <a:blipFill>
            <a:blip r:embed="rId4">
              <a:alphaModFix amt="6000"/>
              <a:extLst>
                <a:ext uri="{96DAC541-7B7A-43D3-8B79-37D633B846F1}">
                  <asvg:svgBlip xmlns:asvg="http://schemas.microsoft.com/office/drawing/2016/SVG/main" r:embed="rId5"/>
                </a:ext>
              </a:extLst>
            </a:blip>
            <a:stretch>
              <a:fillRect/>
            </a:stretch>
          </a:blipFill>
        </p:spPr>
        <p:txBody>
          <a:bodyPr/>
          <a:lstStyle/>
          <a:p>
            <a:endParaRPr lang="en-US"/>
          </a:p>
        </p:txBody>
      </p:sp>
      <p:sp>
        <p:nvSpPr>
          <p:cNvPr id="6" name="Freeform 6"/>
          <p:cNvSpPr/>
          <p:nvPr/>
        </p:nvSpPr>
        <p:spPr>
          <a:xfrm>
            <a:off x="6298198" y="852637"/>
            <a:ext cx="2856626" cy="2678087"/>
          </a:xfrm>
          <a:custGeom>
            <a:avLst/>
            <a:gdLst/>
            <a:ahLst/>
            <a:cxnLst/>
            <a:rect l="l" t="t" r="r" b="b"/>
            <a:pathLst>
              <a:path w="2856626" h="2678087">
                <a:moveTo>
                  <a:pt x="0" y="0"/>
                </a:moveTo>
                <a:lnTo>
                  <a:pt x="2856626" y="0"/>
                </a:lnTo>
                <a:lnTo>
                  <a:pt x="2856626" y="2678087"/>
                </a:lnTo>
                <a:lnTo>
                  <a:pt x="0" y="2678087"/>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US"/>
          </a:p>
        </p:txBody>
      </p:sp>
      <p:sp>
        <p:nvSpPr>
          <p:cNvPr id="7" name="TextBox 7"/>
          <p:cNvSpPr txBox="1"/>
          <p:nvPr/>
        </p:nvSpPr>
        <p:spPr>
          <a:xfrm>
            <a:off x="7203164" y="1409819"/>
            <a:ext cx="8047885" cy="1616508"/>
          </a:xfrm>
          <a:prstGeom prst="rect">
            <a:avLst/>
          </a:prstGeom>
        </p:spPr>
        <p:txBody>
          <a:bodyPr lIns="0" tIns="0" rIns="0" bIns="0" rtlCol="0" anchor="t">
            <a:spAutoFit/>
          </a:bodyPr>
          <a:lstStyle/>
          <a:p>
            <a:pPr>
              <a:lnSpc>
                <a:spcPts val="6356"/>
              </a:lnSpc>
            </a:pPr>
            <a:r>
              <a:rPr lang="en-US" sz="5341">
                <a:solidFill>
                  <a:srgbClr val="000000"/>
                </a:solidFill>
                <a:latin typeface="Rubik Semi-Bold"/>
              </a:rPr>
              <a:t>Give weight gain </a:t>
            </a:r>
          </a:p>
          <a:p>
            <a:pPr>
              <a:lnSpc>
                <a:spcPts val="6356"/>
              </a:lnSpc>
            </a:pPr>
            <a:r>
              <a:rPr lang="en-US" sz="5341">
                <a:solidFill>
                  <a:srgbClr val="000000"/>
                </a:solidFill>
                <a:latin typeface="Rubik"/>
              </a:rPr>
              <a:t>(total and rate) </a:t>
            </a:r>
            <a:r>
              <a:rPr lang="en-US" sz="5341">
                <a:solidFill>
                  <a:srgbClr val="000000"/>
                </a:solidFill>
                <a:latin typeface="Rubik Bold"/>
              </a:rPr>
              <a:t>advice</a:t>
            </a:r>
          </a:p>
        </p:txBody>
      </p:sp>
      <p:sp>
        <p:nvSpPr>
          <p:cNvPr id="8" name="TextBox 8"/>
          <p:cNvSpPr txBox="1"/>
          <p:nvPr/>
        </p:nvSpPr>
        <p:spPr>
          <a:xfrm>
            <a:off x="7203164" y="3945849"/>
            <a:ext cx="9736820" cy="1481455"/>
          </a:xfrm>
          <a:prstGeom prst="rect">
            <a:avLst/>
          </a:prstGeom>
        </p:spPr>
        <p:txBody>
          <a:bodyPr lIns="0" tIns="0" rIns="0" bIns="0" rtlCol="0" anchor="t">
            <a:spAutoFit/>
          </a:bodyPr>
          <a:lstStyle/>
          <a:p>
            <a:pPr marL="604519" lvl="1" indent="-302260">
              <a:lnSpc>
                <a:spcPts val="3919"/>
              </a:lnSpc>
              <a:buFont typeface="Arial"/>
              <a:buChar char="•"/>
            </a:pPr>
            <a:r>
              <a:rPr lang="en-US" sz="2799">
                <a:solidFill>
                  <a:srgbClr val="000000">
                    <a:alpha val="84706"/>
                  </a:srgbClr>
                </a:solidFill>
                <a:latin typeface="Raleway"/>
              </a:rPr>
              <a:t>Women with overweight and obesity often blame their size based on the weight they gained with children (some even name the pounds).</a:t>
            </a:r>
          </a:p>
        </p:txBody>
      </p:sp>
      <p:sp>
        <p:nvSpPr>
          <p:cNvPr id="9" name="TextBox 9"/>
          <p:cNvSpPr txBox="1"/>
          <p:nvPr/>
        </p:nvSpPr>
        <p:spPr>
          <a:xfrm>
            <a:off x="7203164" y="5632450"/>
            <a:ext cx="9736820" cy="1819910"/>
          </a:xfrm>
          <a:prstGeom prst="rect">
            <a:avLst/>
          </a:prstGeom>
        </p:spPr>
        <p:txBody>
          <a:bodyPr lIns="0" tIns="0" rIns="0" bIns="0" rtlCol="0" anchor="t">
            <a:spAutoFit/>
          </a:bodyPr>
          <a:lstStyle/>
          <a:p>
            <a:pPr marL="1122681" lvl="2" indent="-374227">
              <a:lnSpc>
                <a:spcPts val="3640"/>
              </a:lnSpc>
              <a:buFont typeface="Arial"/>
              <a:buChar char="⚬"/>
            </a:pPr>
            <a:r>
              <a:rPr lang="en-US" sz="2600">
                <a:solidFill>
                  <a:srgbClr val="000000">
                    <a:alpha val="84706"/>
                  </a:srgbClr>
                </a:solidFill>
                <a:latin typeface="Raleway"/>
              </a:rPr>
              <a:t>The association between obesity and higher risk for severe COVID-19 should make us consider where we can work smarter to prevent obesity and severe infections in the future</a:t>
            </a:r>
          </a:p>
        </p:txBody>
      </p:sp>
      <p:sp>
        <p:nvSpPr>
          <p:cNvPr id="10" name="TextBox 10"/>
          <p:cNvSpPr txBox="1"/>
          <p:nvPr/>
        </p:nvSpPr>
        <p:spPr>
          <a:xfrm>
            <a:off x="7203164" y="7652385"/>
            <a:ext cx="9736820" cy="490855"/>
          </a:xfrm>
          <a:prstGeom prst="rect">
            <a:avLst/>
          </a:prstGeom>
        </p:spPr>
        <p:txBody>
          <a:bodyPr lIns="0" tIns="0" rIns="0" bIns="0" rtlCol="0" anchor="t">
            <a:spAutoFit/>
          </a:bodyPr>
          <a:lstStyle/>
          <a:p>
            <a:pPr marL="604519" lvl="1" indent="-302260">
              <a:lnSpc>
                <a:spcPts val="3919"/>
              </a:lnSpc>
              <a:buFont typeface="Arial"/>
              <a:buChar char="•"/>
            </a:pPr>
            <a:r>
              <a:rPr lang="en-US" sz="2799">
                <a:solidFill>
                  <a:srgbClr val="000000">
                    <a:alpha val="84706"/>
                  </a:srgbClr>
                </a:solidFill>
                <a:latin typeface="Raleway"/>
              </a:rPr>
              <a:t>CDC weight gain trackers and advice for patients at:</a:t>
            </a:r>
          </a:p>
        </p:txBody>
      </p:sp>
      <p:sp>
        <p:nvSpPr>
          <p:cNvPr id="11" name="TextBox 11"/>
          <p:cNvSpPr txBox="1"/>
          <p:nvPr/>
        </p:nvSpPr>
        <p:spPr>
          <a:xfrm>
            <a:off x="7203164" y="8352790"/>
            <a:ext cx="9736820" cy="905510"/>
          </a:xfrm>
          <a:prstGeom prst="rect">
            <a:avLst/>
          </a:prstGeom>
        </p:spPr>
        <p:txBody>
          <a:bodyPr lIns="0" tIns="0" rIns="0" bIns="0" rtlCol="0" anchor="t">
            <a:spAutoFit/>
          </a:bodyPr>
          <a:lstStyle/>
          <a:p>
            <a:pPr marL="1122681" lvl="2" indent="-374227">
              <a:lnSpc>
                <a:spcPts val="3640"/>
              </a:lnSpc>
              <a:buFont typeface="Arial"/>
              <a:buChar char="⚬"/>
            </a:pPr>
            <a:r>
              <a:rPr lang="en-US" sz="2600" u="sng" dirty="0">
                <a:solidFill>
                  <a:srgbClr val="000000">
                    <a:alpha val="84706"/>
                  </a:srgbClr>
                </a:solidFill>
                <a:latin typeface="Raleway"/>
                <a:hlinkClick r:id="rId8" tooltip="https://www.cdc.gov/reproductivehealth/maternalinfanthealth/pregnancy-weight-gain.htm#trackers"/>
              </a:rPr>
              <a:t>https://www.cdc.gov/reproductivehealth/maternalinfanthealth/pregnancy-weight-gain.htm#trackers </a:t>
            </a:r>
          </a:p>
        </p:txBody>
      </p:sp>
      <p:sp>
        <p:nvSpPr>
          <p:cNvPr id="12" name="TextBox 9">
            <a:extLst>
              <a:ext uri="{FF2B5EF4-FFF2-40B4-BE49-F238E27FC236}">
                <a16:creationId xmlns:a16="http://schemas.microsoft.com/office/drawing/2014/main" id="{FE962C0A-87AB-C77F-00AE-588ADE5790BA}"/>
              </a:ext>
            </a:extLst>
          </p:cNvPr>
          <p:cNvSpPr txBox="1"/>
          <p:nvPr/>
        </p:nvSpPr>
        <p:spPr>
          <a:xfrm>
            <a:off x="14935200" y="9575255"/>
            <a:ext cx="2726425" cy="315727"/>
          </a:xfrm>
          <a:prstGeom prst="rect">
            <a:avLst/>
          </a:prstGeom>
        </p:spPr>
        <p:txBody>
          <a:bodyPr wrap="square" lIns="0" tIns="0" rIns="0" bIns="0" rtlCol="0" anchor="t">
            <a:spAutoFit/>
          </a:bodyPr>
          <a:lstStyle/>
          <a:p>
            <a:pPr algn="r">
              <a:lnSpc>
                <a:spcPts val="2856"/>
              </a:lnSpc>
            </a:pPr>
            <a:r>
              <a:rPr lang="en-US" sz="1200" dirty="0">
                <a:solidFill>
                  <a:srgbClr val="000000">
                    <a:alpha val="85882"/>
                  </a:srgbClr>
                </a:solidFill>
                <a:latin typeface="Raleway"/>
              </a:rPr>
              <a:t>KM Kolasa, ECU Fam Med, 2023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1379460" y="512182"/>
            <a:ext cx="2954082" cy="2769452"/>
          </a:xfrm>
          <a:custGeom>
            <a:avLst/>
            <a:gdLst/>
            <a:ahLst/>
            <a:cxnLst/>
            <a:rect l="l" t="t" r="r" b="b"/>
            <a:pathLst>
              <a:path w="2954082" h="2769452">
                <a:moveTo>
                  <a:pt x="0" y="0"/>
                </a:moveTo>
                <a:lnTo>
                  <a:pt x="2954082" y="0"/>
                </a:lnTo>
                <a:lnTo>
                  <a:pt x="2954082" y="2769452"/>
                </a:lnTo>
                <a:lnTo>
                  <a:pt x="0" y="276945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3" name="Freeform 3"/>
          <p:cNvSpPr/>
          <p:nvPr/>
        </p:nvSpPr>
        <p:spPr>
          <a:xfrm rot="-559795">
            <a:off x="-524814" y="364895"/>
            <a:ext cx="1896652" cy="1975680"/>
          </a:xfrm>
          <a:custGeom>
            <a:avLst/>
            <a:gdLst/>
            <a:ahLst/>
            <a:cxnLst/>
            <a:rect l="l" t="t" r="r" b="b"/>
            <a:pathLst>
              <a:path w="1896652" h="1975680">
                <a:moveTo>
                  <a:pt x="0" y="0"/>
                </a:moveTo>
                <a:lnTo>
                  <a:pt x="1896652" y="0"/>
                </a:lnTo>
                <a:lnTo>
                  <a:pt x="1896652" y="1975679"/>
                </a:lnTo>
                <a:lnTo>
                  <a:pt x="0" y="1975679"/>
                </a:lnTo>
                <a:lnTo>
                  <a:pt x="0" y="0"/>
                </a:lnTo>
                <a:close/>
              </a:path>
            </a:pathLst>
          </a:custGeom>
          <a:blipFill>
            <a:blip r:embed="rId5">
              <a:alphaModFix amt="6000"/>
              <a:extLst>
                <a:ext uri="{96DAC541-7B7A-43D3-8B79-37D633B846F1}">
                  <asvg:svgBlip xmlns:asvg="http://schemas.microsoft.com/office/drawing/2016/SVG/main" r:embed="rId6"/>
                </a:ext>
              </a:extLst>
            </a:blip>
            <a:stretch>
              <a:fillRect/>
            </a:stretch>
          </a:blipFill>
        </p:spPr>
        <p:txBody>
          <a:bodyPr/>
          <a:lstStyle/>
          <a:p>
            <a:endParaRPr lang="en-US"/>
          </a:p>
        </p:txBody>
      </p:sp>
      <p:grpSp>
        <p:nvGrpSpPr>
          <p:cNvPr id="4" name="Group 4"/>
          <p:cNvGrpSpPr/>
          <p:nvPr/>
        </p:nvGrpSpPr>
        <p:grpSpPr>
          <a:xfrm>
            <a:off x="1802433" y="-186836"/>
            <a:ext cx="5572776" cy="11030410"/>
            <a:chOff x="0" y="0"/>
            <a:chExt cx="2033956" cy="4025888"/>
          </a:xfrm>
        </p:grpSpPr>
        <p:sp>
          <p:nvSpPr>
            <p:cNvPr id="5" name="Freeform 5"/>
            <p:cNvSpPr/>
            <p:nvPr/>
          </p:nvSpPr>
          <p:spPr>
            <a:xfrm>
              <a:off x="0" y="0"/>
              <a:ext cx="2033956" cy="4025888"/>
            </a:xfrm>
            <a:custGeom>
              <a:avLst/>
              <a:gdLst/>
              <a:ahLst/>
              <a:cxnLst/>
              <a:rect l="l" t="t" r="r" b="b"/>
              <a:pathLst>
                <a:path w="2033956" h="4025888">
                  <a:moveTo>
                    <a:pt x="0" y="0"/>
                  </a:moveTo>
                  <a:lnTo>
                    <a:pt x="2033956" y="0"/>
                  </a:lnTo>
                  <a:lnTo>
                    <a:pt x="2033956" y="4025888"/>
                  </a:lnTo>
                  <a:lnTo>
                    <a:pt x="0" y="4025888"/>
                  </a:lnTo>
                  <a:close/>
                </a:path>
              </a:pathLst>
            </a:custGeom>
            <a:solidFill>
              <a:srgbClr val="F4F4F4"/>
            </a:solidFill>
          </p:spPr>
          <p:txBody>
            <a:bodyPr/>
            <a:lstStyle/>
            <a:p>
              <a:endParaRPr lang="en-US"/>
            </a:p>
          </p:txBody>
        </p:sp>
      </p:grpSp>
      <p:sp>
        <p:nvSpPr>
          <p:cNvPr id="6" name="Freeform 6"/>
          <p:cNvSpPr/>
          <p:nvPr/>
        </p:nvSpPr>
        <p:spPr>
          <a:xfrm>
            <a:off x="1137706" y="671081"/>
            <a:ext cx="6902228" cy="8944839"/>
          </a:xfrm>
          <a:custGeom>
            <a:avLst/>
            <a:gdLst/>
            <a:ahLst/>
            <a:cxnLst/>
            <a:rect l="l" t="t" r="r" b="b"/>
            <a:pathLst>
              <a:path w="6902228" h="8944839">
                <a:moveTo>
                  <a:pt x="0" y="0"/>
                </a:moveTo>
                <a:lnTo>
                  <a:pt x="6902229" y="0"/>
                </a:lnTo>
                <a:lnTo>
                  <a:pt x="6902229" y="8944838"/>
                </a:lnTo>
                <a:lnTo>
                  <a:pt x="0" y="8944838"/>
                </a:lnTo>
                <a:lnTo>
                  <a:pt x="0" y="0"/>
                </a:lnTo>
                <a:close/>
              </a:path>
            </a:pathLst>
          </a:custGeom>
          <a:blipFill>
            <a:blip r:embed="rId7"/>
            <a:stretch>
              <a:fillRect/>
            </a:stretch>
          </a:blipFill>
        </p:spPr>
        <p:txBody>
          <a:bodyPr/>
          <a:lstStyle/>
          <a:p>
            <a:endParaRPr lang="en-US"/>
          </a:p>
        </p:txBody>
      </p:sp>
      <p:grpSp>
        <p:nvGrpSpPr>
          <p:cNvPr id="7" name="Group 7"/>
          <p:cNvGrpSpPr/>
          <p:nvPr/>
        </p:nvGrpSpPr>
        <p:grpSpPr>
          <a:xfrm>
            <a:off x="8555962" y="2965975"/>
            <a:ext cx="8601079" cy="5143315"/>
            <a:chOff x="0" y="0"/>
            <a:chExt cx="3139229" cy="1877211"/>
          </a:xfrm>
        </p:grpSpPr>
        <p:sp>
          <p:nvSpPr>
            <p:cNvPr id="8" name="Freeform 8"/>
            <p:cNvSpPr/>
            <p:nvPr/>
          </p:nvSpPr>
          <p:spPr>
            <a:xfrm>
              <a:off x="0" y="0"/>
              <a:ext cx="3139229" cy="1877211"/>
            </a:xfrm>
            <a:custGeom>
              <a:avLst/>
              <a:gdLst/>
              <a:ahLst/>
              <a:cxnLst/>
              <a:rect l="l" t="t" r="r" b="b"/>
              <a:pathLst>
                <a:path w="3139229" h="1877211">
                  <a:moveTo>
                    <a:pt x="0" y="0"/>
                  </a:moveTo>
                  <a:lnTo>
                    <a:pt x="3139229" y="0"/>
                  </a:lnTo>
                  <a:lnTo>
                    <a:pt x="3139229" y="1877211"/>
                  </a:lnTo>
                  <a:lnTo>
                    <a:pt x="0" y="1877211"/>
                  </a:lnTo>
                  <a:close/>
                </a:path>
              </a:pathLst>
            </a:custGeom>
            <a:solidFill>
              <a:srgbClr val="F4F4F4"/>
            </a:solidFill>
          </p:spPr>
          <p:txBody>
            <a:bodyPr/>
            <a:lstStyle/>
            <a:p>
              <a:endParaRPr lang="en-US"/>
            </a:p>
          </p:txBody>
        </p:sp>
      </p:grpSp>
      <p:sp>
        <p:nvSpPr>
          <p:cNvPr id="9" name="Freeform 9"/>
          <p:cNvSpPr/>
          <p:nvPr/>
        </p:nvSpPr>
        <p:spPr>
          <a:xfrm rot="615695">
            <a:off x="16310974" y="8017033"/>
            <a:ext cx="1896652" cy="1975680"/>
          </a:xfrm>
          <a:custGeom>
            <a:avLst/>
            <a:gdLst/>
            <a:ahLst/>
            <a:cxnLst/>
            <a:rect l="l" t="t" r="r" b="b"/>
            <a:pathLst>
              <a:path w="1896652" h="1975680">
                <a:moveTo>
                  <a:pt x="0" y="0"/>
                </a:moveTo>
                <a:lnTo>
                  <a:pt x="1896652" y="0"/>
                </a:lnTo>
                <a:lnTo>
                  <a:pt x="1896652" y="1975680"/>
                </a:lnTo>
                <a:lnTo>
                  <a:pt x="0" y="1975680"/>
                </a:lnTo>
                <a:lnTo>
                  <a:pt x="0" y="0"/>
                </a:lnTo>
                <a:close/>
              </a:path>
            </a:pathLst>
          </a:custGeom>
          <a:blipFill>
            <a:blip r:embed="rId5">
              <a:alphaModFix amt="6000"/>
              <a:extLst>
                <a:ext uri="{96DAC541-7B7A-43D3-8B79-37D633B846F1}">
                  <asvg:svgBlip xmlns:asvg="http://schemas.microsoft.com/office/drawing/2016/SVG/main" r:embed="rId6"/>
                </a:ext>
              </a:extLst>
            </a:blip>
            <a:stretch>
              <a:fillRect/>
            </a:stretch>
          </a:blipFill>
        </p:spPr>
        <p:txBody>
          <a:bodyPr/>
          <a:lstStyle/>
          <a:p>
            <a:endParaRPr lang="en-US"/>
          </a:p>
        </p:txBody>
      </p:sp>
      <p:graphicFrame>
        <p:nvGraphicFramePr>
          <p:cNvPr id="10" name="Table 10"/>
          <p:cNvGraphicFramePr>
            <a:graphicFrameLocks noGrp="1"/>
          </p:cNvGraphicFramePr>
          <p:nvPr/>
        </p:nvGraphicFramePr>
        <p:xfrm>
          <a:off x="8966287" y="3925872"/>
          <a:ext cx="7838889" cy="3848585"/>
        </p:xfrm>
        <a:graphic>
          <a:graphicData uri="http://schemas.openxmlformats.org/drawingml/2006/table">
            <a:tbl>
              <a:tblPr/>
              <a:tblGrid>
                <a:gridCol w="2186857">
                  <a:extLst>
                    <a:ext uri="{9D8B030D-6E8A-4147-A177-3AD203B41FA5}">
                      <a16:colId xmlns:a16="http://schemas.microsoft.com/office/drawing/2014/main" val="20000"/>
                    </a:ext>
                  </a:extLst>
                </a:gridCol>
                <a:gridCol w="1554026">
                  <a:extLst>
                    <a:ext uri="{9D8B030D-6E8A-4147-A177-3AD203B41FA5}">
                      <a16:colId xmlns:a16="http://schemas.microsoft.com/office/drawing/2014/main" val="20001"/>
                    </a:ext>
                  </a:extLst>
                </a:gridCol>
                <a:gridCol w="1539751">
                  <a:extLst>
                    <a:ext uri="{9D8B030D-6E8A-4147-A177-3AD203B41FA5}">
                      <a16:colId xmlns:a16="http://schemas.microsoft.com/office/drawing/2014/main" val="20002"/>
                    </a:ext>
                  </a:extLst>
                </a:gridCol>
                <a:gridCol w="2558255">
                  <a:extLst>
                    <a:ext uri="{9D8B030D-6E8A-4147-A177-3AD203B41FA5}">
                      <a16:colId xmlns:a16="http://schemas.microsoft.com/office/drawing/2014/main" val="20003"/>
                    </a:ext>
                  </a:extLst>
                </a:gridCol>
              </a:tblGrid>
              <a:tr h="824581">
                <a:tc>
                  <a:txBody>
                    <a:bodyPr/>
                    <a:lstStyle/>
                    <a:p>
                      <a:pPr algn="ctr">
                        <a:lnSpc>
                          <a:spcPts val="2247"/>
                        </a:lnSpc>
                        <a:defRPr/>
                      </a:pPr>
                      <a:r>
                        <a:rPr lang="en-US" sz="1605">
                          <a:solidFill>
                            <a:srgbClr val="000000"/>
                          </a:solidFill>
                          <a:latin typeface="Raleway Bold"/>
                        </a:rPr>
                        <a:t>Pre-Pregnancy</a:t>
                      </a:r>
                      <a:endParaRPr lang="en-US" sz="1100"/>
                    </a:p>
                    <a:p>
                      <a:pPr algn="ctr">
                        <a:lnSpc>
                          <a:spcPts val="2247"/>
                        </a:lnSpc>
                      </a:pPr>
                      <a:r>
                        <a:rPr lang="en-US" sz="1605">
                          <a:solidFill>
                            <a:srgbClr val="000000"/>
                          </a:solidFill>
                          <a:latin typeface="Raleway Bold"/>
                        </a:rPr>
                        <a:t>BMI Category</a:t>
                      </a:r>
                    </a:p>
                  </a:txBody>
                  <a:tcPr marL="95250" marR="95250" marT="95250" marB="952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493"/>
                    </a:solidFill>
                  </a:tcPr>
                </a:tc>
                <a:tc>
                  <a:txBody>
                    <a:bodyPr/>
                    <a:lstStyle/>
                    <a:p>
                      <a:pPr algn="ctr">
                        <a:lnSpc>
                          <a:spcPts val="2247"/>
                        </a:lnSpc>
                        <a:defRPr/>
                      </a:pPr>
                      <a:r>
                        <a:rPr lang="en-US" sz="1605">
                          <a:solidFill>
                            <a:srgbClr val="000000"/>
                          </a:solidFill>
                          <a:latin typeface="Raleway Bold"/>
                        </a:rPr>
                        <a:t>BMI</a:t>
                      </a:r>
                      <a:endParaRPr lang="en-US" sz="1100"/>
                    </a:p>
                    <a:p>
                      <a:pPr algn="ctr">
                        <a:lnSpc>
                          <a:spcPts val="2247"/>
                        </a:lnSpc>
                      </a:pPr>
                      <a:r>
                        <a:rPr lang="en-US" sz="1605">
                          <a:solidFill>
                            <a:srgbClr val="000000"/>
                          </a:solidFill>
                          <a:latin typeface="Raleway"/>
                        </a:rPr>
                        <a:t>(kg/m2)</a:t>
                      </a:r>
                    </a:p>
                  </a:txBody>
                  <a:tcPr marL="95250" marR="95250" marT="95250" marB="952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493"/>
                    </a:solidFill>
                  </a:tcPr>
                </a:tc>
                <a:tc>
                  <a:txBody>
                    <a:bodyPr/>
                    <a:lstStyle/>
                    <a:p>
                      <a:pPr algn="ctr">
                        <a:lnSpc>
                          <a:spcPts val="2247"/>
                        </a:lnSpc>
                        <a:defRPr/>
                      </a:pPr>
                      <a:r>
                        <a:rPr lang="en-US" sz="1605">
                          <a:solidFill>
                            <a:srgbClr val="000000"/>
                          </a:solidFill>
                          <a:latin typeface="Raleway Bold"/>
                        </a:rPr>
                        <a:t>Total Weight Gain </a:t>
                      </a:r>
                      <a:r>
                        <a:rPr lang="en-US" sz="1605">
                          <a:solidFill>
                            <a:srgbClr val="000000"/>
                          </a:solidFill>
                          <a:latin typeface="Raleway"/>
                        </a:rPr>
                        <a:t>(lbs)</a:t>
                      </a:r>
                      <a:endParaRPr lang="en-US" sz="1100"/>
                    </a:p>
                  </a:txBody>
                  <a:tcPr marL="95250" marR="95250" marT="95250" marB="952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493"/>
                    </a:solidFill>
                  </a:tcPr>
                </a:tc>
                <a:tc>
                  <a:txBody>
                    <a:bodyPr/>
                    <a:lstStyle/>
                    <a:p>
                      <a:pPr algn="ctr">
                        <a:lnSpc>
                          <a:spcPts val="2247"/>
                        </a:lnSpc>
                        <a:defRPr/>
                      </a:pPr>
                      <a:r>
                        <a:rPr lang="en-US" sz="1605">
                          <a:solidFill>
                            <a:srgbClr val="000000"/>
                          </a:solidFill>
                          <a:latin typeface="Raleway Bold"/>
                        </a:rPr>
                        <a:t>Rate of Gain in 2nd and 3rd Trimester </a:t>
                      </a:r>
                      <a:r>
                        <a:rPr lang="en-US" sz="1605">
                          <a:solidFill>
                            <a:srgbClr val="000000"/>
                          </a:solidFill>
                          <a:latin typeface="Raleway"/>
                        </a:rPr>
                        <a:t>(lbs/wk)</a:t>
                      </a:r>
                      <a:endParaRPr lang="en-US" sz="1100"/>
                    </a:p>
                  </a:txBody>
                  <a:tcPr marL="95250" marR="95250" marT="95250" marB="952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493"/>
                    </a:solidFill>
                  </a:tcPr>
                </a:tc>
                <a:extLst>
                  <a:ext uri="{0D108BD9-81ED-4DB2-BD59-A6C34878D82A}">
                    <a16:rowId xmlns:a16="http://schemas.microsoft.com/office/drawing/2014/main" val="10000"/>
                  </a:ext>
                </a:extLst>
              </a:tr>
              <a:tr h="756001">
                <a:tc>
                  <a:txBody>
                    <a:bodyPr/>
                    <a:lstStyle/>
                    <a:p>
                      <a:pPr algn="ctr">
                        <a:lnSpc>
                          <a:spcPts val="2247"/>
                        </a:lnSpc>
                        <a:defRPr/>
                      </a:pPr>
                      <a:r>
                        <a:rPr lang="en-US" sz="1605" dirty="0">
                          <a:solidFill>
                            <a:srgbClr val="000000"/>
                          </a:solidFill>
                          <a:latin typeface="Raleway Bold"/>
                        </a:rPr>
                        <a:t>Underweight</a:t>
                      </a:r>
                      <a:endParaRPr lang="en-US" sz="1100" dirty="0"/>
                    </a:p>
                  </a:txBody>
                  <a:tcPr marL="95250" marR="95250" marT="95250" marB="952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7C2"/>
                    </a:solidFill>
                  </a:tcPr>
                </a:tc>
                <a:tc>
                  <a:txBody>
                    <a:bodyPr/>
                    <a:lstStyle/>
                    <a:p>
                      <a:pPr algn="ctr">
                        <a:lnSpc>
                          <a:spcPts val="2247"/>
                        </a:lnSpc>
                        <a:defRPr/>
                      </a:pPr>
                      <a:r>
                        <a:rPr lang="en-US" sz="1605">
                          <a:solidFill>
                            <a:srgbClr val="000000"/>
                          </a:solidFill>
                          <a:latin typeface="Raleway"/>
                        </a:rPr>
                        <a:t>&lt; 18.5</a:t>
                      </a:r>
                      <a:endParaRPr lang="en-US" sz="1100"/>
                    </a:p>
                  </a:txBody>
                  <a:tcPr marL="95250" marR="95250" marT="95250" marB="952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BCB"/>
                    </a:solidFill>
                  </a:tcPr>
                </a:tc>
                <a:tc>
                  <a:txBody>
                    <a:bodyPr/>
                    <a:lstStyle/>
                    <a:p>
                      <a:pPr algn="ctr">
                        <a:lnSpc>
                          <a:spcPts val="2247"/>
                        </a:lnSpc>
                        <a:defRPr/>
                      </a:pPr>
                      <a:r>
                        <a:rPr lang="en-US" sz="1605">
                          <a:solidFill>
                            <a:srgbClr val="000000"/>
                          </a:solidFill>
                          <a:latin typeface="Raleway"/>
                        </a:rPr>
                        <a:t>28 -40</a:t>
                      </a:r>
                      <a:endParaRPr lang="en-US" sz="1100"/>
                    </a:p>
                  </a:txBody>
                  <a:tcPr marL="95250" marR="95250" marT="95250" marB="952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BCB"/>
                    </a:solidFill>
                  </a:tcPr>
                </a:tc>
                <a:tc>
                  <a:txBody>
                    <a:bodyPr/>
                    <a:lstStyle/>
                    <a:p>
                      <a:pPr algn="ctr">
                        <a:lnSpc>
                          <a:spcPts val="2247"/>
                        </a:lnSpc>
                        <a:defRPr/>
                      </a:pPr>
                      <a:r>
                        <a:rPr lang="en-US" sz="1605">
                          <a:solidFill>
                            <a:srgbClr val="000000"/>
                          </a:solidFill>
                          <a:latin typeface="Raleway"/>
                        </a:rPr>
                        <a:t>1 (1 - 1.5)</a:t>
                      </a:r>
                      <a:endParaRPr lang="en-US" sz="1100"/>
                    </a:p>
                  </a:txBody>
                  <a:tcPr marL="95250" marR="95250" marT="95250" marB="952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BCB"/>
                    </a:solidFill>
                  </a:tcPr>
                </a:tc>
                <a:extLst>
                  <a:ext uri="{0D108BD9-81ED-4DB2-BD59-A6C34878D82A}">
                    <a16:rowId xmlns:a16="http://schemas.microsoft.com/office/drawing/2014/main" val="10001"/>
                  </a:ext>
                </a:extLst>
              </a:tr>
              <a:tr h="756001">
                <a:tc>
                  <a:txBody>
                    <a:bodyPr/>
                    <a:lstStyle/>
                    <a:p>
                      <a:pPr algn="ctr">
                        <a:lnSpc>
                          <a:spcPts val="2247"/>
                        </a:lnSpc>
                        <a:defRPr/>
                      </a:pPr>
                      <a:r>
                        <a:rPr lang="en-US" sz="1605">
                          <a:solidFill>
                            <a:srgbClr val="000000"/>
                          </a:solidFill>
                          <a:latin typeface="Raleway Bold"/>
                        </a:rPr>
                        <a:t>Normal Weight</a:t>
                      </a:r>
                      <a:endParaRPr lang="en-US" sz="1100"/>
                    </a:p>
                  </a:txBody>
                  <a:tcPr marL="95250" marR="95250" marT="95250" marB="952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7C2"/>
                    </a:solidFill>
                  </a:tcPr>
                </a:tc>
                <a:tc>
                  <a:txBody>
                    <a:bodyPr/>
                    <a:lstStyle/>
                    <a:p>
                      <a:pPr algn="ctr">
                        <a:lnSpc>
                          <a:spcPts val="2247"/>
                        </a:lnSpc>
                        <a:defRPr/>
                      </a:pPr>
                      <a:r>
                        <a:rPr lang="en-US" sz="1605">
                          <a:solidFill>
                            <a:srgbClr val="000000"/>
                          </a:solidFill>
                          <a:latin typeface="Raleway"/>
                        </a:rPr>
                        <a:t>18.5 - 24.9</a:t>
                      </a:r>
                      <a:endParaRPr lang="en-US" sz="1100"/>
                    </a:p>
                  </a:txBody>
                  <a:tcPr marL="95250" marR="95250" marT="95250" marB="952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BCB"/>
                    </a:solidFill>
                  </a:tcPr>
                </a:tc>
                <a:tc>
                  <a:txBody>
                    <a:bodyPr/>
                    <a:lstStyle/>
                    <a:p>
                      <a:pPr algn="ctr">
                        <a:lnSpc>
                          <a:spcPts val="2247"/>
                        </a:lnSpc>
                        <a:defRPr/>
                      </a:pPr>
                      <a:r>
                        <a:rPr lang="en-US" sz="1605">
                          <a:solidFill>
                            <a:srgbClr val="000000"/>
                          </a:solidFill>
                          <a:latin typeface="Raleway"/>
                        </a:rPr>
                        <a:t>25 - 35</a:t>
                      </a:r>
                      <a:endParaRPr lang="en-US" sz="1100"/>
                    </a:p>
                  </a:txBody>
                  <a:tcPr marL="95250" marR="95250" marT="95250" marB="952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BCB"/>
                    </a:solidFill>
                  </a:tcPr>
                </a:tc>
                <a:tc>
                  <a:txBody>
                    <a:bodyPr/>
                    <a:lstStyle/>
                    <a:p>
                      <a:pPr algn="ctr">
                        <a:lnSpc>
                          <a:spcPts val="2247"/>
                        </a:lnSpc>
                        <a:defRPr/>
                      </a:pPr>
                      <a:r>
                        <a:rPr lang="en-US" sz="1605">
                          <a:solidFill>
                            <a:srgbClr val="000000"/>
                          </a:solidFill>
                          <a:latin typeface="Raleway"/>
                        </a:rPr>
                        <a:t>1 (0.8 - 1)</a:t>
                      </a:r>
                      <a:endParaRPr lang="en-US" sz="1100"/>
                    </a:p>
                  </a:txBody>
                  <a:tcPr marL="95250" marR="95250" marT="95250" marB="952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BCB"/>
                    </a:solidFill>
                  </a:tcPr>
                </a:tc>
                <a:extLst>
                  <a:ext uri="{0D108BD9-81ED-4DB2-BD59-A6C34878D82A}">
                    <a16:rowId xmlns:a16="http://schemas.microsoft.com/office/drawing/2014/main" val="10002"/>
                  </a:ext>
                </a:extLst>
              </a:tr>
              <a:tr h="756001">
                <a:tc>
                  <a:txBody>
                    <a:bodyPr/>
                    <a:lstStyle/>
                    <a:p>
                      <a:pPr algn="ctr">
                        <a:lnSpc>
                          <a:spcPts val="2247"/>
                        </a:lnSpc>
                        <a:defRPr/>
                      </a:pPr>
                      <a:r>
                        <a:rPr lang="en-US" sz="1605" dirty="0">
                          <a:solidFill>
                            <a:srgbClr val="000000"/>
                          </a:solidFill>
                          <a:latin typeface="Raleway Bold"/>
                        </a:rPr>
                        <a:t>Overweight</a:t>
                      </a:r>
                      <a:endParaRPr lang="en-US" sz="1100" dirty="0"/>
                    </a:p>
                  </a:txBody>
                  <a:tcPr marL="95250" marR="95250" marT="95250" marB="952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7C2"/>
                    </a:solidFill>
                  </a:tcPr>
                </a:tc>
                <a:tc>
                  <a:txBody>
                    <a:bodyPr/>
                    <a:lstStyle/>
                    <a:p>
                      <a:pPr algn="ctr">
                        <a:lnSpc>
                          <a:spcPts val="2247"/>
                        </a:lnSpc>
                        <a:defRPr/>
                      </a:pPr>
                      <a:r>
                        <a:rPr lang="en-US" sz="1605" dirty="0">
                          <a:solidFill>
                            <a:srgbClr val="000000"/>
                          </a:solidFill>
                          <a:latin typeface="Raleway"/>
                        </a:rPr>
                        <a:t>25 - 29.9</a:t>
                      </a:r>
                      <a:endParaRPr lang="en-US" sz="1100" dirty="0"/>
                    </a:p>
                  </a:txBody>
                  <a:tcPr marL="95250" marR="95250" marT="95250" marB="952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BCB"/>
                    </a:solidFill>
                  </a:tcPr>
                </a:tc>
                <a:tc>
                  <a:txBody>
                    <a:bodyPr/>
                    <a:lstStyle/>
                    <a:p>
                      <a:pPr algn="ctr">
                        <a:lnSpc>
                          <a:spcPts val="2247"/>
                        </a:lnSpc>
                        <a:defRPr/>
                      </a:pPr>
                      <a:r>
                        <a:rPr lang="en-US" sz="1605">
                          <a:solidFill>
                            <a:srgbClr val="000000"/>
                          </a:solidFill>
                          <a:latin typeface="Raleway"/>
                        </a:rPr>
                        <a:t>15 - 25</a:t>
                      </a:r>
                      <a:endParaRPr lang="en-US" sz="1100"/>
                    </a:p>
                  </a:txBody>
                  <a:tcPr marL="95250" marR="95250" marT="95250" marB="952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BCB"/>
                    </a:solidFill>
                  </a:tcPr>
                </a:tc>
                <a:tc>
                  <a:txBody>
                    <a:bodyPr/>
                    <a:lstStyle/>
                    <a:p>
                      <a:pPr algn="ctr">
                        <a:lnSpc>
                          <a:spcPts val="2247"/>
                        </a:lnSpc>
                        <a:defRPr/>
                      </a:pPr>
                      <a:r>
                        <a:rPr lang="en-US" sz="1605">
                          <a:solidFill>
                            <a:srgbClr val="000000"/>
                          </a:solidFill>
                          <a:latin typeface="Raleway"/>
                        </a:rPr>
                        <a:t>0.6 (0.5 - 0.7)</a:t>
                      </a:r>
                      <a:endParaRPr lang="en-US" sz="1100"/>
                    </a:p>
                  </a:txBody>
                  <a:tcPr marL="95250" marR="95250" marT="95250" marB="952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BCB"/>
                    </a:solidFill>
                  </a:tcPr>
                </a:tc>
                <a:extLst>
                  <a:ext uri="{0D108BD9-81ED-4DB2-BD59-A6C34878D82A}">
                    <a16:rowId xmlns:a16="http://schemas.microsoft.com/office/drawing/2014/main" val="10003"/>
                  </a:ext>
                </a:extLst>
              </a:tr>
              <a:tr h="756001">
                <a:tc>
                  <a:txBody>
                    <a:bodyPr/>
                    <a:lstStyle/>
                    <a:p>
                      <a:pPr algn="ctr">
                        <a:lnSpc>
                          <a:spcPts val="2247"/>
                        </a:lnSpc>
                        <a:defRPr/>
                      </a:pPr>
                      <a:r>
                        <a:rPr lang="en-US" sz="1605">
                          <a:solidFill>
                            <a:srgbClr val="000000"/>
                          </a:solidFill>
                          <a:latin typeface="Raleway Bold"/>
                        </a:rPr>
                        <a:t>Obese (all classes)</a:t>
                      </a:r>
                      <a:endParaRPr lang="en-US" sz="1100"/>
                    </a:p>
                  </a:txBody>
                  <a:tcPr marL="95250" marR="95250" marT="95250" marB="952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7C2"/>
                    </a:solidFill>
                  </a:tcPr>
                </a:tc>
                <a:tc>
                  <a:txBody>
                    <a:bodyPr/>
                    <a:lstStyle/>
                    <a:p>
                      <a:pPr algn="ctr">
                        <a:lnSpc>
                          <a:spcPts val="2247"/>
                        </a:lnSpc>
                        <a:defRPr/>
                      </a:pPr>
                      <a:r>
                        <a:rPr lang="en-US" sz="1605">
                          <a:solidFill>
                            <a:srgbClr val="000000"/>
                          </a:solidFill>
                          <a:latin typeface="Raleway"/>
                        </a:rPr>
                        <a:t>&gt; 30</a:t>
                      </a:r>
                      <a:endParaRPr lang="en-US" sz="1100"/>
                    </a:p>
                  </a:txBody>
                  <a:tcPr marL="95250" marR="95250" marT="95250" marB="952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BCB"/>
                    </a:solidFill>
                  </a:tcPr>
                </a:tc>
                <a:tc>
                  <a:txBody>
                    <a:bodyPr/>
                    <a:lstStyle/>
                    <a:p>
                      <a:pPr algn="ctr">
                        <a:lnSpc>
                          <a:spcPts val="2247"/>
                        </a:lnSpc>
                        <a:defRPr/>
                      </a:pPr>
                      <a:r>
                        <a:rPr lang="en-US" sz="1605">
                          <a:solidFill>
                            <a:srgbClr val="000000"/>
                          </a:solidFill>
                          <a:latin typeface="Raleway"/>
                        </a:rPr>
                        <a:t>11 - 20</a:t>
                      </a:r>
                      <a:endParaRPr lang="en-US" sz="1100"/>
                    </a:p>
                  </a:txBody>
                  <a:tcPr marL="95250" marR="95250" marT="95250" marB="952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BCB"/>
                    </a:solidFill>
                  </a:tcPr>
                </a:tc>
                <a:tc>
                  <a:txBody>
                    <a:bodyPr/>
                    <a:lstStyle/>
                    <a:p>
                      <a:pPr algn="ctr">
                        <a:lnSpc>
                          <a:spcPts val="2247"/>
                        </a:lnSpc>
                        <a:defRPr/>
                      </a:pPr>
                      <a:r>
                        <a:rPr lang="en-US" sz="1605" dirty="0">
                          <a:solidFill>
                            <a:srgbClr val="000000"/>
                          </a:solidFill>
                          <a:latin typeface="Raleway"/>
                        </a:rPr>
                        <a:t>0.5 (0.4 - 0.6)</a:t>
                      </a:r>
                      <a:endParaRPr lang="en-US" sz="1100" dirty="0"/>
                    </a:p>
                  </a:txBody>
                  <a:tcPr marL="95250" marR="95250" marT="95250" marB="952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BCB"/>
                    </a:solidFill>
                  </a:tcPr>
                </a:tc>
                <a:extLst>
                  <a:ext uri="{0D108BD9-81ED-4DB2-BD59-A6C34878D82A}">
                    <a16:rowId xmlns:a16="http://schemas.microsoft.com/office/drawing/2014/main" val="10004"/>
                  </a:ext>
                </a:extLst>
              </a:tr>
            </a:tbl>
          </a:graphicData>
        </a:graphic>
      </p:graphicFrame>
      <p:sp>
        <p:nvSpPr>
          <p:cNvPr id="11" name="TextBox 11"/>
          <p:cNvSpPr txBox="1"/>
          <p:nvPr/>
        </p:nvSpPr>
        <p:spPr>
          <a:xfrm>
            <a:off x="8215183" y="1248583"/>
            <a:ext cx="9282636" cy="819588"/>
          </a:xfrm>
          <a:prstGeom prst="rect">
            <a:avLst/>
          </a:prstGeom>
        </p:spPr>
        <p:txBody>
          <a:bodyPr lIns="0" tIns="0" rIns="0" bIns="0" rtlCol="0" anchor="t">
            <a:spAutoFit/>
          </a:bodyPr>
          <a:lstStyle/>
          <a:p>
            <a:pPr algn="ctr">
              <a:lnSpc>
                <a:spcPts val="6356"/>
              </a:lnSpc>
            </a:pPr>
            <a:r>
              <a:rPr lang="en-US" sz="5341">
                <a:solidFill>
                  <a:srgbClr val="000000"/>
                </a:solidFill>
                <a:latin typeface="Rubik Semi-Bold"/>
              </a:rPr>
              <a:t>Weight Gain in Pregnancy</a:t>
            </a:r>
          </a:p>
        </p:txBody>
      </p:sp>
      <p:sp>
        <p:nvSpPr>
          <p:cNvPr id="12" name="TextBox 12"/>
          <p:cNvSpPr txBox="1"/>
          <p:nvPr/>
        </p:nvSpPr>
        <p:spPr>
          <a:xfrm>
            <a:off x="11239425" y="2001496"/>
            <a:ext cx="3234152" cy="526329"/>
          </a:xfrm>
          <a:prstGeom prst="rect">
            <a:avLst/>
          </a:prstGeom>
        </p:spPr>
        <p:txBody>
          <a:bodyPr lIns="0" tIns="0" rIns="0" bIns="0" rtlCol="0" anchor="t">
            <a:spAutoFit/>
          </a:bodyPr>
          <a:lstStyle/>
          <a:p>
            <a:pPr algn="ctr">
              <a:lnSpc>
                <a:spcPts val="4442"/>
              </a:lnSpc>
            </a:pPr>
            <a:r>
              <a:rPr lang="en-US" sz="2467">
                <a:solidFill>
                  <a:srgbClr val="000000"/>
                </a:solidFill>
                <a:latin typeface="Raleway Bold"/>
              </a:rPr>
              <a:t>ASSESS/ADVISE</a:t>
            </a:r>
          </a:p>
        </p:txBody>
      </p:sp>
      <p:sp>
        <p:nvSpPr>
          <p:cNvPr id="13" name="TextBox 13"/>
          <p:cNvSpPr txBox="1"/>
          <p:nvPr/>
        </p:nvSpPr>
        <p:spPr>
          <a:xfrm>
            <a:off x="8893045" y="3224484"/>
            <a:ext cx="2040521" cy="434688"/>
          </a:xfrm>
          <a:prstGeom prst="rect">
            <a:avLst/>
          </a:prstGeom>
        </p:spPr>
        <p:txBody>
          <a:bodyPr lIns="0" tIns="0" rIns="0" bIns="0" rtlCol="0" anchor="t">
            <a:spAutoFit/>
          </a:bodyPr>
          <a:lstStyle/>
          <a:p>
            <a:pPr>
              <a:lnSpc>
                <a:spcPts val="3542"/>
              </a:lnSpc>
            </a:pPr>
            <a:r>
              <a:rPr lang="en-US" sz="2530">
                <a:solidFill>
                  <a:srgbClr val="000000"/>
                </a:solidFill>
                <a:latin typeface="Rubik Semi-Bold"/>
              </a:rPr>
              <a:t>IOM, 2009</a:t>
            </a:r>
          </a:p>
        </p:txBody>
      </p:sp>
      <p:sp>
        <p:nvSpPr>
          <p:cNvPr id="14" name="TextBox 14"/>
          <p:cNvSpPr txBox="1"/>
          <p:nvPr/>
        </p:nvSpPr>
        <p:spPr>
          <a:xfrm>
            <a:off x="9144000" y="8471137"/>
            <a:ext cx="7734418" cy="708376"/>
          </a:xfrm>
          <a:prstGeom prst="rect">
            <a:avLst/>
          </a:prstGeom>
        </p:spPr>
        <p:txBody>
          <a:bodyPr lIns="0" tIns="0" rIns="0" bIns="0" rtlCol="0" anchor="t">
            <a:spAutoFit/>
          </a:bodyPr>
          <a:lstStyle/>
          <a:p>
            <a:pPr>
              <a:lnSpc>
                <a:spcPts val="2888"/>
              </a:lnSpc>
            </a:pPr>
            <a:r>
              <a:rPr lang="en-US" sz="1805" u="sng">
                <a:solidFill>
                  <a:srgbClr val="000000">
                    <a:alpha val="80000"/>
                  </a:srgbClr>
                </a:solidFill>
                <a:latin typeface="Raleway"/>
                <a:hlinkClick r:id="rId8" tooltip="https://nap.nationalacademies.org/catalog/12584/weight-gain-during-pregnancy-reexamining-the-guidelines"/>
              </a:rPr>
              <a:t>https://nap.nationalacademies.org/catalog/12584/weight-gain-during-pregnancy-reexamining-the-guidelines</a:t>
            </a:r>
          </a:p>
        </p:txBody>
      </p:sp>
      <p:sp>
        <p:nvSpPr>
          <p:cNvPr id="15" name="Freeform 15"/>
          <p:cNvSpPr/>
          <p:nvPr/>
        </p:nvSpPr>
        <p:spPr>
          <a:xfrm>
            <a:off x="8555962" y="8547337"/>
            <a:ext cx="418922" cy="344563"/>
          </a:xfrm>
          <a:custGeom>
            <a:avLst/>
            <a:gdLst/>
            <a:ahLst/>
            <a:cxnLst/>
            <a:rect l="l" t="t" r="r" b="b"/>
            <a:pathLst>
              <a:path w="418922" h="344563">
                <a:moveTo>
                  <a:pt x="0" y="0"/>
                </a:moveTo>
                <a:lnTo>
                  <a:pt x="418921" y="0"/>
                </a:lnTo>
                <a:lnTo>
                  <a:pt x="418921" y="344563"/>
                </a:lnTo>
                <a:lnTo>
                  <a:pt x="0" y="344563"/>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US"/>
          </a:p>
        </p:txBody>
      </p:sp>
      <p:sp>
        <p:nvSpPr>
          <p:cNvPr id="16" name="TextBox 9">
            <a:extLst>
              <a:ext uri="{FF2B5EF4-FFF2-40B4-BE49-F238E27FC236}">
                <a16:creationId xmlns:a16="http://schemas.microsoft.com/office/drawing/2014/main" id="{DC3D991B-3740-1F14-A82B-8E500E0069B2}"/>
              </a:ext>
            </a:extLst>
          </p:cNvPr>
          <p:cNvSpPr txBox="1"/>
          <p:nvPr/>
        </p:nvSpPr>
        <p:spPr>
          <a:xfrm>
            <a:off x="14935200" y="9575255"/>
            <a:ext cx="2726425" cy="315727"/>
          </a:xfrm>
          <a:prstGeom prst="rect">
            <a:avLst/>
          </a:prstGeom>
        </p:spPr>
        <p:txBody>
          <a:bodyPr wrap="square" lIns="0" tIns="0" rIns="0" bIns="0" rtlCol="0" anchor="t">
            <a:spAutoFit/>
          </a:bodyPr>
          <a:lstStyle/>
          <a:p>
            <a:pPr algn="r">
              <a:lnSpc>
                <a:spcPts val="2856"/>
              </a:lnSpc>
            </a:pPr>
            <a:r>
              <a:rPr lang="en-US" sz="1200" dirty="0">
                <a:solidFill>
                  <a:srgbClr val="000000">
                    <a:alpha val="85882"/>
                  </a:srgbClr>
                </a:solidFill>
                <a:latin typeface="Raleway"/>
              </a:rPr>
              <a:t>KM Kolasa, ECU Fam Med, 2023 </a:t>
            </a:r>
          </a:p>
        </p:txBody>
      </p:sp>
      <p:sp>
        <p:nvSpPr>
          <p:cNvPr id="17" name="TextBox 16">
            <a:extLst>
              <a:ext uri="{FF2B5EF4-FFF2-40B4-BE49-F238E27FC236}">
                <a16:creationId xmlns:a16="http://schemas.microsoft.com/office/drawing/2014/main" id="{DC9C290E-8859-2676-9D58-311F26E47EA5}"/>
              </a:ext>
            </a:extLst>
          </p:cNvPr>
          <p:cNvSpPr txBox="1"/>
          <p:nvPr/>
        </p:nvSpPr>
        <p:spPr>
          <a:xfrm>
            <a:off x="9064777" y="9405486"/>
            <a:ext cx="5941435" cy="369332"/>
          </a:xfrm>
          <a:prstGeom prst="rect">
            <a:avLst/>
          </a:prstGeom>
          <a:noFill/>
        </p:spPr>
        <p:txBody>
          <a:bodyPr wrap="none" rtlCol="0">
            <a:spAutoFit/>
          </a:bodyPr>
          <a:lstStyle/>
          <a:p>
            <a:r>
              <a:rPr lang="en-US" b="1" dirty="0"/>
              <a:t>O weight gain and weight loss can be safe during pregnancy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028699" y="2412836"/>
            <a:ext cx="14358685" cy="7084698"/>
            <a:chOff x="0" y="0"/>
            <a:chExt cx="4789319" cy="2585779"/>
          </a:xfrm>
        </p:grpSpPr>
        <p:sp>
          <p:nvSpPr>
            <p:cNvPr id="3" name="Freeform 3"/>
            <p:cNvSpPr/>
            <p:nvPr/>
          </p:nvSpPr>
          <p:spPr>
            <a:xfrm>
              <a:off x="0" y="0"/>
              <a:ext cx="4789319" cy="2585779"/>
            </a:xfrm>
            <a:custGeom>
              <a:avLst/>
              <a:gdLst/>
              <a:ahLst/>
              <a:cxnLst/>
              <a:rect l="l" t="t" r="r" b="b"/>
              <a:pathLst>
                <a:path w="4789319" h="2585779">
                  <a:moveTo>
                    <a:pt x="0" y="0"/>
                  </a:moveTo>
                  <a:lnTo>
                    <a:pt x="4789319" y="0"/>
                  </a:lnTo>
                  <a:lnTo>
                    <a:pt x="4789319" y="2585779"/>
                  </a:lnTo>
                  <a:lnTo>
                    <a:pt x="0" y="2585779"/>
                  </a:lnTo>
                  <a:close/>
                </a:path>
              </a:pathLst>
            </a:custGeom>
            <a:solidFill>
              <a:srgbClr val="F0F1EC"/>
            </a:solidFill>
          </p:spPr>
          <p:txBody>
            <a:bodyPr/>
            <a:lstStyle/>
            <a:p>
              <a:endParaRPr lang="en-US"/>
            </a:p>
          </p:txBody>
        </p:sp>
      </p:grpSp>
      <p:sp>
        <p:nvSpPr>
          <p:cNvPr id="6" name="Freeform 6"/>
          <p:cNvSpPr/>
          <p:nvPr/>
        </p:nvSpPr>
        <p:spPr>
          <a:xfrm>
            <a:off x="16206046" y="-720269"/>
            <a:ext cx="2926378" cy="2743479"/>
          </a:xfrm>
          <a:custGeom>
            <a:avLst/>
            <a:gdLst/>
            <a:ahLst/>
            <a:cxnLst/>
            <a:rect l="l" t="t" r="r" b="b"/>
            <a:pathLst>
              <a:path w="2926378" h="2743479">
                <a:moveTo>
                  <a:pt x="0" y="0"/>
                </a:moveTo>
                <a:lnTo>
                  <a:pt x="2926378" y="0"/>
                </a:lnTo>
                <a:lnTo>
                  <a:pt x="2926378" y="2743480"/>
                </a:lnTo>
                <a:lnTo>
                  <a:pt x="0" y="2743480"/>
                </a:lnTo>
                <a:lnTo>
                  <a:pt x="0" y="0"/>
                </a:lnTo>
                <a:close/>
              </a:path>
            </a:pathLst>
          </a:custGeom>
          <a:blipFill>
            <a:blip r:embed="rId3">
              <a:alphaModFix amt="10999"/>
              <a:extLst>
                <a:ext uri="{96DAC541-7B7A-43D3-8B79-37D633B846F1}">
                  <asvg:svgBlip xmlns:asvg="http://schemas.microsoft.com/office/drawing/2016/SVG/main" r:embed="rId4"/>
                </a:ext>
              </a:extLst>
            </a:blip>
            <a:stretch>
              <a:fillRect/>
            </a:stretch>
          </a:blipFill>
        </p:spPr>
        <p:txBody>
          <a:bodyPr/>
          <a:lstStyle/>
          <a:p>
            <a:endParaRPr lang="en-US"/>
          </a:p>
        </p:txBody>
      </p:sp>
      <p:sp>
        <p:nvSpPr>
          <p:cNvPr id="7" name="TextBox 7"/>
          <p:cNvSpPr txBox="1"/>
          <p:nvPr/>
        </p:nvSpPr>
        <p:spPr>
          <a:xfrm>
            <a:off x="1235140" y="5101426"/>
            <a:ext cx="5312655" cy="1558247"/>
          </a:xfrm>
          <a:prstGeom prst="rect">
            <a:avLst/>
          </a:prstGeom>
        </p:spPr>
        <p:txBody>
          <a:bodyPr wrap="square" lIns="0" tIns="0" rIns="0" bIns="0" rtlCol="0" anchor="t">
            <a:spAutoFit/>
          </a:bodyPr>
          <a:lstStyle/>
          <a:p>
            <a:pPr marL="949959" lvl="2" indent="-316653">
              <a:lnSpc>
                <a:spcPts val="3079"/>
              </a:lnSpc>
              <a:buFont typeface="Arial"/>
              <a:buChar char="⚬"/>
            </a:pPr>
            <a:r>
              <a:rPr lang="en-US" sz="2199" dirty="0">
                <a:solidFill>
                  <a:srgbClr val="000000">
                    <a:alpha val="83922"/>
                  </a:srgbClr>
                </a:solidFill>
                <a:latin typeface="Raleway"/>
              </a:rPr>
              <a:t>Time </a:t>
            </a:r>
          </a:p>
          <a:p>
            <a:pPr marL="949959" lvl="2" indent="-316653">
              <a:lnSpc>
                <a:spcPts val="3079"/>
              </a:lnSpc>
              <a:buFont typeface="Arial"/>
              <a:buChar char="⚬"/>
            </a:pPr>
            <a:r>
              <a:rPr lang="en-US" sz="2199" dirty="0">
                <a:solidFill>
                  <a:srgbClr val="000000">
                    <a:alpha val="83922"/>
                  </a:srgbClr>
                </a:solidFill>
                <a:latin typeface="Raleway"/>
              </a:rPr>
              <a:t>Finances</a:t>
            </a:r>
          </a:p>
          <a:p>
            <a:pPr marL="949959" lvl="2" indent="-316653">
              <a:lnSpc>
                <a:spcPts val="3079"/>
              </a:lnSpc>
              <a:buFont typeface="Arial"/>
              <a:buChar char="⚬"/>
            </a:pPr>
            <a:r>
              <a:rPr lang="en-US" sz="2199" dirty="0">
                <a:solidFill>
                  <a:srgbClr val="000000">
                    <a:alpha val="83922"/>
                  </a:srgbClr>
                </a:solidFill>
                <a:latin typeface="Raleway"/>
              </a:rPr>
              <a:t>Access to healthy/safe food</a:t>
            </a:r>
          </a:p>
          <a:p>
            <a:pPr marL="949959" lvl="2" indent="-316653">
              <a:lnSpc>
                <a:spcPts val="3079"/>
              </a:lnSpc>
              <a:buFont typeface="Arial"/>
              <a:buChar char="⚬"/>
            </a:pPr>
            <a:r>
              <a:rPr lang="en-US" sz="2199" dirty="0">
                <a:solidFill>
                  <a:srgbClr val="000000">
                    <a:alpha val="83922"/>
                  </a:srgbClr>
                </a:solidFill>
                <a:latin typeface="Raleway Bold"/>
              </a:rPr>
              <a:t>Food Insecurity</a:t>
            </a:r>
          </a:p>
        </p:txBody>
      </p:sp>
      <p:sp>
        <p:nvSpPr>
          <p:cNvPr id="8" name="TextBox 8"/>
          <p:cNvSpPr txBox="1"/>
          <p:nvPr/>
        </p:nvSpPr>
        <p:spPr>
          <a:xfrm>
            <a:off x="1283535" y="1301152"/>
            <a:ext cx="8506864" cy="816408"/>
          </a:xfrm>
          <a:prstGeom prst="rect">
            <a:avLst/>
          </a:prstGeom>
        </p:spPr>
        <p:txBody>
          <a:bodyPr lIns="0" tIns="0" rIns="0" bIns="0" rtlCol="0" anchor="t">
            <a:spAutoFit/>
          </a:bodyPr>
          <a:lstStyle/>
          <a:p>
            <a:pPr>
              <a:lnSpc>
                <a:spcPts val="6356"/>
              </a:lnSpc>
            </a:pPr>
            <a:r>
              <a:rPr lang="en-US" sz="5341">
                <a:solidFill>
                  <a:srgbClr val="000000"/>
                </a:solidFill>
                <a:latin typeface="Rubik Semi-Bold"/>
              </a:rPr>
              <a:t>Other Considerations</a:t>
            </a:r>
          </a:p>
        </p:txBody>
      </p:sp>
      <p:sp>
        <p:nvSpPr>
          <p:cNvPr id="9" name="TextBox 9"/>
          <p:cNvSpPr txBox="1"/>
          <p:nvPr/>
        </p:nvSpPr>
        <p:spPr>
          <a:xfrm>
            <a:off x="1283534" y="2745740"/>
            <a:ext cx="10832265" cy="430631"/>
          </a:xfrm>
          <a:prstGeom prst="rect">
            <a:avLst/>
          </a:prstGeom>
        </p:spPr>
        <p:txBody>
          <a:bodyPr wrap="square" lIns="0" tIns="0" rIns="0" bIns="0" rtlCol="0" anchor="t">
            <a:spAutoFit/>
          </a:bodyPr>
          <a:lstStyle/>
          <a:p>
            <a:pPr marL="561341" lvl="1" indent="-280670">
              <a:lnSpc>
                <a:spcPts val="3640"/>
              </a:lnSpc>
              <a:buFont typeface="Arial"/>
              <a:buChar char="•"/>
            </a:pPr>
            <a:r>
              <a:rPr lang="en-US" sz="2600" dirty="0">
                <a:solidFill>
                  <a:srgbClr val="000000"/>
                </a:solidFill>
                <a:latin typeface="Rubik Semi-Bold"/>
              </a:rPr>
              <a:t>FOOD SAFETY </a:t>
            </a:r>
            <a:r>
              <a:rPr lang="en-US" sz="2600" dirty="0">
                <a:solidFill>
                  <a:srgbClr val="000000"/>
                </a:solidFill>
                <a:latin typeface="Rubik" panose="020B0604020202020204" charset="-79"/>
                <a:cs typeface="Rubik" panose="020B0604020202020204" charset="-79"/>
              </a:rPr>
              <a:t>– greater susceptibility to foodborne illness</a:t>
            </a:r>
          </a:p>
        </p:txBody>
      </p:sp>
      <p:sp>
        <p:nvSpPr>
          <p:cNvPr id="10" name="TextBox 10"/>
          <p:cNvSpPr txBox="1"/>
          <p:nvPr/>
        </p:nvSpPr>
        <p:spPr>
          <a:xfrm>
            <a:off x="1243849" y="7355312"/>
            <a:ext cx="7470124" cy="1768475"/>
          </a:xfrm>
          <a:prstGeom prst="rect">
            <a:avLst/>
          </a:prstGeom>
        </p:spPr>
        <p:txBody>
          <a:bodyPr lIns="0" tIns="0" rIns="0" bIns="0" rtlCol="0" anchor="t">
            <a:spAutoFit/>
          </a:bodyPr>
          <a:lstStyle/>
          <a:p>
            <a:pPr marL="863601" lvl="2" indent="-287867">
              <a:lnSpc>
                <a:spcPts val="2800"/>
              </a:lnSpc>
              <a:buFont typeface="Arial"/>
              <a:buChar char="⚬"/>
            </a:pPr>
            <a:r>
              <a:rPr lang="en-US" sz="2000">
                <a:solidFill>
                  <a:srgbClr val="000000">
                    <a:alpha val="83922"/>
                  </a:srgbClr>
                </a:solidFill>
                <a:latin typeface="Raleway"/>
              </a:rPr>
              <a:t>WIC</a:t>
            </a:r>
          </a:p>
          <a:p>
            <a:pPr marL="863601" lvl="2" indent="-287867">
              <a:lnSpc>
                <a:spcPts val="2800"/>
              </a:lnSpc>
              <a:buFont typeface="Arial"/>
              <a:buChar char="⚬"/>
            </a:pPr>
            <a:r>
              <a:rPr lang="en-US" sz="2000">
                <a:solidFill>
                  <a:srgbClr val="000000">
                    <a:alpha val="83922"/>
                  </a:srgbClr>
                </a:solidFill>
                <a:latin typeface="Raleway"/>
              </a:rPr>
              <a:t>SNAP</a:t>
            </a:r>
          </a:p>
          <a:p>
            <a:pPr marL="863601" lvl="2" indent="-287867">
              <a:lnSpc>
                <a:spcPts val="2800"/>
              </a:lnSpc>
              <a:buFont typeface="Arial"/>
              <a:buChar char="⚬"/>
            </a:pPr>
            <a:r>
              <a:rPr lang="en-US" sz="2000">
                <a:solidFill>
                  <a:srgbClr val="000000">
                    <a:alpha val="83922"/>
                  </a:srgbClr>
                </a:solidFill>
                <a:latin typeface="Raleway"/>
              </a:rPr>
              <a:t>Local food banks (organized by county in Krames)</a:t>
            </a:r>
          </a:p>
          <a:p>
            <a:pPr marL="863601" lvl="2" indent="-287867">
              <a:lnSpc>
                <a:spcPts val="2800"/>
              </a:lnSpc>
              <a:buFont typeface="Arial"/>
              <a:buChar char="⚬"/>
            </a:pPr>
            <a:r>
              <a:rPr lang="en-US" sz="2000">
                <a:solidFill>
                  <a:srgbClr val="000000">
                    <a:alpha val="83922"/>
                  </a:srgbClr>
                </a:solidFill>
                <a:latin typeface="Raleway"/>
              </a:rPr>
              <a:t>Community meal programs</a:t>
            </a:r>
          </a:p>
          <a:p>
            <a:pPr marL="863601" lvl="2" indent="-287867">
              <a:lnSpc>
                <a:spcPts val="2800"/>
              </a:lnSpc>
              <a:buFont typeface="Arial"/>
              <a:buChar char="⚬"/>
            </a:pPr>
            <a:r>
              <a:rPr lang="en-US" sz="2000">
                <a:solidFill>
                  <a:srgbClr val="000000">
                    <a:alpha val="83922"/>
                  </a:srgbClr>
                </a:solidFill>
                <a:latin typeface="Raleway"/>
              </a:rPr>
              <a:t>RDN</a:t>
            </a:r>
          </a:p>
        </p:txBody>
      </p:sp>
      <p:sp>
        <p:nvSpPr>
          <p:cNvPr id="11" name="TextBox 11"/>
          <p:cNvSpPr txBox="1"/>
          <p:nvPr/>
        </p:nvSpPr>
        <p:spPr>
          <a:xfrm>
            <a:off x="1235140" y="4615016"/>
            <a:ext cx="3033433" cy="448310"/>
          </a:xfrm>
          <a:prstGeom prst="rect">
            <a:avLst/>
          </a:prstGeom>
        </p:spPr>
        <p:txBody>
          <a:bodyPr lIns="0" tIns="0" rIns="0" bIns="0" rtlCol="0" anchor="t">
            <a:spAutoFit/>
          </a:bodyPr>
          <a:lstStyle/>
          <a:p>
            <a:pPr marL="561341" lvl="1" indent="-280670">
              <a:lnSpc>
                <a:spcPts val="3640"/>
              </a:lnSpc>
              <a:buFont typeface="Arial"/>
              <a:buChar char="•"/>
            </a:pPr>
            <a:r>
              <a:rPr lang="en-US" sz="2600" dirty="0">
                <a:solidFill>
                  <a:srgbClr val="000000"/>
                </a:solidFill>
                <a:latin typeface="Rubik Semi-Bold"/>
              </a:rPr>
              <a:t>BARRIERS</a:t>
            </a:r>
          </a:p>
        </p:txBody>
      </p:sp>
      <p:sp>
        <p:nvSpPr>
          <p:cNvPr id="12" name="TextBox 12"/>
          <p:cNvSpPr txBox="1"/>
          <p:nvPr/>
        </p:nvSpPr>
        <p:spPr>
          <a:xfrm>
            <a:off x="1243849" y="6868902"/>
            <a:ext cx="7049680" cy="448310"/>
          </a:xfrm>
          <a:prstGeom prst="rect">
            <a:avLst/>
          </a:prstGeom>
        </p:spPr>
        <p:txBody>
          <a:bodyPr lIns="0" tIns="0" rIns="0" bIns="0" rtlCol="0" anchor="t">
            <a:spAutoFit/>
          </a:bodyPr>
          <a:lstStyle/>
          <a:p>
            <a:pPr marL="561341" lvl="1" indent="-280670">
              <a:lnSpc>
                <a:spcPts val="3640"/>
              </a:lnSpc>
              <a:buFont typeface="Arial"/>
              <a:buChar char="•"/>
            </a:pPr>
            <a:r>
              <a:rPr lang="en-US" sz="2600" dirty="0">
                <a:solidFill>
                  <a:srgbClr val="000000"/>
                </a:solidFill>
                <a:latin typeface="Rubik Semi-Bold"/>
              </a:rPr>
              <a:t>USE OF AVAILABLE RESOURCES</a:t>
            </a:r>
          </a:p>
        </p:txBody>
      </p:sp>
      <p:sp>
        <p:nvSpPr>
          <p:cNvPr id="18" name="Freeform 18"/>
          <p:cNvSpPr/>
          <p:nvPr/>
        </p:nvSpPr>
        <p:spPr>
          <a:xfrm>
            <a:off x="15114716" y="2442624"/>
            <a:ext cx="2182313" cy="2401445"/>
          </a:xfrm>
          <a:custGeom>
            <a:avLst/>
            <a:gdLst/>
            <a:ahLst/>
            <a:cxnLst/>
            <a:rect l="l" t="t" r="r" b="b"/>
            <a:pathLst>
              <a:path w="2182313" h="2401445">
                <a:moveTo>
                  <a:pt x="0" y="0"/>
                </a:moveTo>
                <a:lnTo>
                  <a:pt x="2182314" y="0"/>
                </a:lnTo>
                <a:lnTo>
                  <a:pt x="2182314" y="2401445"/>
                </a:lnTo>
                <a:lnTo>
                  <a:pt x="0" y="2401445"/>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a:p>
        </p:txBody>
      </p:sp>
      <p:grpSp>
        <p:nvGrpSpPr>
          <p:cNvPr id="22" name="Group 21">
            <a:extLst>
              <a:ext uri="{FF2B5EF4-FFF2-40B4-BE49-F238E27FC236}">
                <a16:creationId xmlns:a16="http://schemas.microsoft.com/office/drawing/2014/main" id="{0E06C310-930B-D88D-226A-765E03563E0A}"/>
              </a:ext>
            </a:extLst>
          </p:cNvPr>
          <p:cNvGrpSpPr/>
          <p:nvPr/>
        </p:nvGrpSpPr>
        <p:grpSpPr>
          <a:xfrm>
            <a:off x="9534343" y="4998182"/>
            <a:ext cx="7969737" cy="4371483"/>
            <a:chOff x="8173545" y="2940029"/>
            <a:chExt cx="7969737" cy="4371483"/>
          </a:xfrm>
        </p:grpSpPr>
        <p:grpSp>
          <p:nvGrpSpPr>
            <p:cNvPr id="4" name="Group 4"/>
            <p:cNvGrpSpPr/>
            <p:nvPr/>
          </p:nvGrpSpPr>
          <p:grpSpPr>
            <a:xfrm>
              <a:off x="8333214" y="2940029"/>
              <a:ext cx="7810068" cy="4371483"/>
              <a:chOff x="0" y="0"/>
              <a:chExt cx="5361804" cy="3143065"/>
            </a:xfrm>
          </p:grpSpPr>
          <p:sp>
            <p:nvSpPr>
              <p:cNvPr id="5" name="Freeform 5"/>
              <p:cNvSpPr/>
              <p:nvPr/>
            </p:nvSpPr>
            <p:spPr>
              <a:xfrm>
                <a:off x="0" y="0"/>
                <a:ext cx="5361804" cy="3143065"/>
              </a:xfrm>
              <a:custGeom>
                <a:avLst/>
                <a:gdLst/>
                <a:ahLst/>
                <a:cxnLst/>
                <a:rect l="l" t="t" r="r" b="b"/>
                <a:pathLst>
                  <a:path w="5361804" h="3143065">
                    <a:moveTo>
                      <a:pt x="0" y="0"/>
                    </a:moveTo>
                    <a:lnTo>
                      <a:pt x="5361804" y="0"/>
                    </a:lnTo>
                    <a:lnTo>
                      <a:pt x="5361804" y="3143065"/>
                    </a:lnTo>
                    <a:lnTo>
                      <a:pt x="0" y="3143065"/>
                    </a:lnTo>
                    <a:close/>
                  </a:path>
                </a:pathLst>
              </a:custGeom>
              <a:solidFill>
                <a:srgbClr val="FFD28D"/>
              </a:solidFill>
            </p:spPr>
            <p:txBody>
              <a:bodyPr/>
              <a:lstStyle/>
              <a:p>
                <a:endParaRPr lang="en-US"/>
              </a:p>
            </p:txBody>
          </p:sp>
        </p:grpSp>
        <p:grpSp>
          <p:nvGrpSpPr>
            <p:cNvPr id="13" name="Group 13"/>
            <p:cNvGrpSpPr/>
            <p:nvPr/>
          </p:nvGrpSpPr>
          <p:grpSpPr>
            <a:xfrm>
              <a:off x="8564076" y="3136846"/>
              <a:ext cx="7372155" cy="3959242"/>
              <a:chOff x="0" y="0"/>
              <a:chExt cx="5608820" cy="3161037"/>
            </a:xfrm>
          </p:grpSpPr>
          <p:sp>
            <p:nvSpPr>
              <p:cNvPr id="14" name="Freeform 14"/>
              <p:cNvSpPr/>
              <p:nvPr/>
            </p:nvSpPr>
            <p:spPr>
              <a:xfrm>
                <a:off x="0" y="0"/>
                <a:ext cx="5608820" cy="3161037"/>
              </a:xfrm>
              <a:custGeom>
                <a:avLst/>
                <a:gdLst/>
                <a:ahLst/>
                <a:cxnLst/>
                <a:rect l="l" t="t" r="r" b="b"/>
                <a:pathLst>
                  <a:path w="5608820" h="3161037">
                    <a:moveTo>
                      <a:pt x="0" y="0"/>
                    </a:moveTo>
                    <a:lnTo>
                      <a:pt x="5608820" y="0"/>
                    </a:lnTo>
                    <a:lnTo>
                      <a:pt x="5608820" y="3161037"/>
                    </a:lnTo>
                    <a:lnTo>
                      <a:pt x="0" y="3161037"/>
                    </a:lnTo>
                    <a:close/>
                  </a:path>
                </a:pathLst>
              </a:custGeom>
              <a:solidFill>
                <a:srgbClr val="FFFFFF"/>
              </a:solidFill>
            </p:spPr>
            <p:txBody>
              <a:bodyPr/>
              <a:lstStyle/>
              <a:p>
                <a:endParaRPr lang="en-US"/>
              </a:p>
            </p:txBody>
          </p:sp>
        </p:grpSp>
        <p:sp>
          <p:nvSpPr>
            <p:cNvPr id="15" name="TextBox 15"/>
            <p:cNvSpPr txBox="1"/>
            <p:nvPr/>
          </p:nvSpPr>
          <p:spPr>
            <a:xfrm>
              <a:off x="8753658" y="3430014"/>
              <a:ext cx="6958402" cy="834390"/>
            </a:xfrm>
            <a:prstGeom prst="rect">
              <a:avLst/>
            </a:prstGeom>
          </p:spPr>
          <p:txBody>
            <a:bodyPr lIns="0" tIns="0" rIns="0" bIns="0" rtlCol="0" anchor="t">
              <a:spAutoFit/>
            </a:bodyPr>
            <a:lstStyle/>
            <a:p>
              <a:pPr>
                <a:lnSpc>
                  <a:spcPts val="3360"/>
                </a:lnSpc>
              </a:pPr>
              <a:r>
                <a:rPr lang="en-US" sz="2400" dirty="0">
                  <a:solidFill>
                    <a:srgbClr val="000000"/>
                  </a:solidFill>
                  <a:latin typeface="Rubik Semi-Bold"/>
                </a:rPr>
                <a:t>SCREENING FOR FOOD INSECURITY IN THE CLINICAL SETTING</a:t>
              </a:r>
            </a:p>
          </p:txBody>
        </p:sp>
        <p:sp>
          <p:nvSpPr>
            <p:cNvPr id="16" name="TextBox 16"/>
            <p:cNvSpPr txBox="1"/>
            <p:nvPr/>
          </p:nvSpPr>
          <p:spPr>
            <a:xfrm>
              <a:off x="8753658" y="4438425"/>
              <a:ext cx="6958402" cy="1558440"/>
            </a:xfrm>
            <a:prstGeom prst="rect">
              <a:avLst/>
            </a:prstGeom>
          </p:spPr>
          <p:txBody>
            <a:bodyPr lIns="0" tIns="0" rIns="0" bIns="0" rtlCol="0" anchor="t">
              <a:spAutoFit/>
            </a:bodyPr>
            <a:lstStyle/>
            <a:p>
              <a:pPr marL="453390" lvl="1" indent="-226695">
                <a:lnSpc>
                  <a:spcPts val="3000"/>
                </a:lnSpc>
                <a:spcAft>
                  <a:spcPts val="400"/>
                </a:spcAft>
                <a:buFont typeface="Arial"/>
                <a:buChar char="•"/>
              </a:pPr>
              <a:r>
                <a:rPr lang="en-US" sz="2100" dirty="0">
                  <a:solidFill>
                    <a:srgbClr val="000000">
                      <a:alpha val="83922"/>
                    </a:srgbClr>
                  </a:solidFill>
                  <a:latin typeface="Raleway"/>
                </a:rPr>
                <a:t>Within the last 12 months, I worried that food would run out before I got money to buy more.</a:t>
              </a:r>
            </a:p>
            <a:p>
              <a:pPr marL="453390" lvl="1" indent="-226695">
                <a:lnSpc>
                  <a:spcPts val="3000"/>
                </a:lnSpc>
                <a:buFont typeface="Arial"/>
                <a:buChar char="•"/>
              </a:pPr>
              <a:r>
                <a:rPr lang="en-US" sz="2100" dirty="0">
                  <a:solidFill>
                    <a:srgbClr val="000000">
                      <a:alpha val="83922"/>
                    </a:srgbClr>
                  </a:solidFill>
                  <a:latin typeface="Raleway"/>
                </a:rPr>
                <a:t>Within the last 12 months, the food I bought just didn’t last and I didn’t have money to get more.</a:t>
              </a:r>
            </a:p>
          </p:txBody>
        </p:sp>
        <p:sp>
          <p:nvSpPr>
            <p:cNvPr id="17" name="TextBox 17"/>
            <p:cNvSpPr txBox="1"/>
            <p:nvPr/>
          </p:nvSpPr>
          <p:spPr>
            <a:xfrm>
              <a:off x="9144000" y="6251279"/>
              <a:ext cx="6240702" cy="708660"/>
            </a:xfrm>
            <a:prstGeom prst="rect">
              <a:avLst/>
            </a:prstGeom>
          </p:spPr>
          <p:txBody>
            <a:bodyPr lIns="0" tIns="0" rIns="0" bIns="0" rtlCol="0" anchor="t">
              <a:spAutoFit/>
            </a:bodyPr>
            <a:lstStyle/>
            <a:p>
              <a:pPr>
                <a:lnSpc>
                  <a:spcPts val="2820"/>
                </a:lnSpc>
              </a:pPr>
              <a:r>
                <a:rPr lang="en-US" sz="2000" dirty="0">
                  <a:solidFill>
                    <a:srgbClr val="000000">
                      <a:alpha val="83922"/>
                    </a:srgbClr>
                  </a:solidFill>
                  <a:latin typeface="Raleway"/>
                </a:rPr>
                <a:t>A response of “sometimes” or “always” to either or both questions indicates a positive screen for FI</a:t>
              </a:r>
            </a:p>
          </p:txBody>
        </p:sp>
        <p:sp>
          <p:nvSpPr>
            <p:cNvPr id="19" name="Freeform 19"/>
            <p:cNvSpPr/>
            <p:nvPr/>
          </p:nvSpPr>
          <p:spPr>
            <a:xfrm>
              <a:off x="8173545" y="6364235"/>
              <a:ext cx="781061" cy="221626"/>
            </a:xfrm>
            <a:custGeom>
              <a:avLst/>
              <a:gdLst/>
              <a:ahLst/>
              <a:cxnLst/>
              <a:rect l="l" t="t" r="r" b="b"/>
              <a:pathLst>
                <a:path w="781061" h="221626">
                  <a:moveTo>
                    <a:pt x="0" y="0"/>
                  </a:moveTo>
                  <a:lnTo>
                    <a:pt x="781061" y="0"/>
                  </a:lnTo>
                  <a:lnTo>
                    <a:pt x="781061" y="221626"/>
                  </a:lnTo>
                  <a:lnTo>
                    <a:pt x="0" y="221626"/>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US"/>
            </a:p>
          </p:txBody>
        </p:sp>
      </p:grpSp>
      <p:sp>
        <p:nvSpPr>
          <p:cNvPr id="20" name="TextBox 20"/>
          <p:cNvSpPr txBox="1"/>
          <p:nvPr/>
        </p:nvSpPr>
        <p:spPr>
          <a:xfrm>
            <a:off x="618766" y="9937960"/>
            <a:ext cx="17050469" cy="148590"/>
          </a:xfrm>
          <a:prstGeom prst="rect">
            <a:avLst/>
          </a:prstGeom>
        </p:spPr>
        <p:txBody>
          <a:bodyPr lIns="0" tIns="0" rIns="0" bIns="0" rtlCol="0" anchor="t">
            <a:spAutoFit/>
          </a:bodyPr>
          <a:lstStyle/>
          <a:p>
            <a:pPr>
              <a:lnSpc>
                <a:spcPts val="1260"/>
              </a:lnSpc>
            </a:pPr>
            <a:r>
              <a:rPr lang="en-US" sz="900">
                <a:solidFill>
                  <a:srgbClr val="000000"/>
                </a:solidFill>
                <a:latin typeface="Rubik Light"/>
              </a:rPr>
              <a:t>U.S. Department of Agriculture and U.S. Department of Health and Human Services. Dietary Guidelines for Americans, 2020-2025. 9th Edition. December 2020. Available at DietaryGuidelines.gov. </a:t>
            </a:r>
          </a:p>
        </p:txBody>
      </p:sp>
      <p:sp>
        <p:nvSpPr>
          <p:cNvPr id="21" name="TextBox 9">
            <a:extLst>
              <a:ext uri="{FF2B5EF4-FFF2-40B4-BE49-F238E27FC236}">
                <a16:creationId xmlns:a16="http://schemas.microsoft.com/office/drawing/2014/main" id="{D416CED9-A1E2-DE5B-06BC-A2464897FFE3}"/>
              </a:ext>
            </a:extLst>
          </p:cNvPr>
          <p:cNvSpPr txBox="1"/>
          <p:nvPr/>
        </p:nvSpPr>
        <p:spPr>
          <a:xfrm>
            <a:off x="15011400" y="9789079"/>
            <a:ext cx="2726425" cy="315727"/>
          </a:xfrm>
          <a:prstGeom prst="rect">
            <a:avLst/>
          </a:prstGeom>
        </p:spPr>
        <p:txBody>
          <a:bodyPr wrap="square" lIns="0" tIns="0" rIns="0" bIns="0" rtlCol="0" anchor="t">
            <a:spAutoFit/>
          </a:bodyPr>
          <a:lstStyle/>
          <a:p>
            <a:pPr algn="r">
              <a:lnSpc>
                <a:spcPts val="2856"/>
              </a:lnSpc>
            </a:pPr>
            <a:r>
              <a:rPr lang="en-US" sz="1200" dirty="0">
                <a:solidFill>
                  <a:srgbClr val="000000">
                    <a:alpha val="85882"/>
                  </a:srgbClr>
                </a:solidFill>
                <a:latin typeface="Raleway"/>
              </a:rPr>
              <a:t>B Smith, ECU Fam Med, 2023 </a:t>
            </a:r>
          </a:p>
        </p:txBody>
      </p:sp>
      <p:sp>
        <p:nvSpPr>
          <p:cNvPr id="23" name="TextBox 7">
            <a:extLst>
              <a:ext uri="{FF2B5EF4-FFF2-40B4-BE49-F238E27FC236}">
                <a16:creationId xmlns:a16="http://schemas.microsoft.com/office/drawing/2014/main" id="{93E1CACC-A2B3-84DF-378A-0BD4A6031986}"/>
              </a:ext>
            </a:extLst>
          </p:cNvPr>
          <p:cNvSpPr txBox="1"/>
          <p:nvPr/>
        </p:nvSpPr>
        <p:spPr>
          <a:xfrm>
            <a:off x="5797244" y="5118266"/>
            <a:ext cx="3346756" cy="1160702"/>
          </a:xfrm>
          <a:prstGeom prst="rect">
            <a:avLst/>
          </a:prstGeom>
        </p:spPr>
        <p:txBody>
          <a:bodyPr wrap="square" lIns="0" tIns="0" rIns="0" bIns="0" rtlCol="0" anchor="t">
            <a:spAutoFit/>
          </a:bodyPr>
          <a:lstStyle/>
          <a:p>
            <a:pPr marL="949959" lvl="2" indent="-316653">
              <a:lnSpc>
                <a:spcPts val="3079"/>
              </a:lnSpc>
              <a:buFont typeface="Arial"/>
              <a:buChar char="⚬"/>
            </a:pPr>
            <a:r>
              <a:rPr lang="en-US" sz="2199" dirty="0">
                <a:solidFill>
                  <a:srgbClr val="000000">
                    <a:alpha val="83922"/>
                  </a:srgbClr>
                </a:solidFill>
                <a:latin typeface="Raleway"/>
              </a:rPr>
              <a:t>N/V/D/C</a:t>
            </a:r>
          </a:p>
          <a:p>
            <a:pPr marL="949959" lvl="2" indent="-316653">
              <a:lnSpc>
                <a:spcPts val="3079"/>
              </a:lnSpc>
              <a:buFont typeface="Arial"/>
              <a:buChar char="⚬"/>
            </a:pPr>
            <a:r>
              <a:rPr lang="en-US" sz="2199" dirty="0">
                <a:solidFill>
                  <a:srgbClr val="000000">
                    <a:alpha val="83922"/>
                  </a:srgbClr>
                </a:solidFill>
                <a:latin typeface="Raleway"/>
              </a:rPr>
              <a:t>Pica</a:t>
            </a:r>
          </a:p>
          <a:p>
            <a:pPr marL="949959" lvl="2" indent="-316653">
              <a:lnSpc>
                <a:spcPts val="3079"/>
              </a:lnSpc>
              <a:buFont typeface="Arial"/>
              <a:buChar char="⚬"/>
            </a:pPr>
            <a:r>
              <a:rPr lang="en-US" sz="2199" dirty="0">
                <a:solidFill>
                  <a:srgbClr val="000000">
                    <a:alpha val="83922"/>
                  </a:srgbClr>
                </a:solidFill>
                <a:latin typeface="Raleway"/>
              </a:rPr>
              <a:t>Aversions</a:t>
            </a:r>
          </a:p>
        </p:txBody>
      </p:sp>
      <p:sp>
        <p:nvSpPr>
          <p:cNvPr id="24" name="TextBox 7">
            <a:extLst>
              <a:ext uri="{FF2B5EF4-FFF2-40B4-BE49-F238E27FC236}">
                <a16:creationId xmlns:a16="http://schemas.microsoft.com/office/drawing/2014/main" id="{32206E3B-C8E8-74B6-D172-8A2E4C75C754}"/>
              </a:ext>
            </a:extLst>
          </p:cNvPr>
          <p:cNvSpPr txBox="1"/>
          <p:nvPr/>
        </p:nvSpPr>
        <p:spPr>
          <a:xfrm>
            <a:off x="1283534" y="3245085"/>
            <a:ext cx="13727865" cy="1160702"/>
          </a:xfrm>
          <a:prstGeom prst="rect">
            <a:avLst/>
          </a:prstGeom>
        </p:spPr>
        <p:txBody>
          <a:bodyPr wrap="square" lIns="0" tIns="0" rIns="0" bIns="0" rtlCol="0" anchor="t">
            <a:spAutoFit/>
          </a:bodyPr>
          <a:lstStyle/>
          <a:p>
            <a:pPr marL="949959" lvl="2" indent="-316653">
              <a:lnSpc>
                <a:spcPts val="3079"/>
              </a:lnSpc>
              <a:buFont typeface="Arial"/>
              <a:buChar char="⚬"/>
            </a:pPr>
            <a:r>
              <a:rPr lang="en-US" sz="2199" dirty="0">
                <a:solidFill>
                  <a:srgbClr val="000000">
                    <a:alpha val="83922"/>
                  </a:srgbClr>
                </a:solidFill>
                <a:latin typeface="Raleway"/>
              </a:rPr>
              <a:t>NO raw or undercooked meat, poultry, seafood, eggs.</a:t>
            </a:r>
          </a:p>
          <a:p>
            <a:pPr marL="949959" lvl="2" indent="-316653">
              <a:lnSpc>
                <a:spcPts val="3079"/>
              </a:lnSpc>
              <a:buFont typeface="Arial"/>
              <a:buChar char="⚬"/>
            </a:pPr>
            <a:r>
              <a:rPr lang="en-US" sz="2199" dirty="0">
                <a:solidFill>
                  <a:srgbClr val="000000">
                    <a:alpha val="83922"/>
                  </a:srgbClr>
                </a:solidFill>
                <a:latin typeface="Raleway"/>
              </a:rPr>
              <a:t>NO pre-made meat or seafood salads. Deli meat should be heated to steaming.</a:t>
            </a:r>
          </a:p>
          <a:p>
            <a:pPr marL="949959" lvl="2" indent="-316653">
              <a:lnSpc>
                <a:spcPts val="3079"/>
              </a:lnSpc>
              <a:buFont typeface="Arial"/>
              <a:buChar char="⚬"/>
            </a:pPr>
            <a:r>
              <a:rPr lang="en-US" sz="2199" dirty="0">
                <a:solidFill>
                  <a:srgbClr val="000000">
                    <a:alpha val="83922"/>
                  </a:srgbClr>
                </a:solidFill>
                <a:latin typeface="Raleway"/>
              </a:rPr>
              <a:t>NO unpasteurized juices, milks, cheeses (soft cheeses like queso, brie, feta), or raw sprouts</a:t>
            </a:r>
          </a:p>
        </p:txBody>
      </p:sp>
    </p:spTree>
    <p:extLst>
      <p:ext uri="{BB962C8B-B14F-4D97-AF65-F5344CB8AC3E}">
        <p14:creationId xmlns:p14="http://schemas.microsoft.com/office/powerpoint/2010/main" val="10017639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77626" y="954397"/>
            <a:ext cx="18972816" cy="1600351"/>
            <a:chOff x="0" y="0"/>
            <a:chExt cx="6924714" cy="584097"/>
          </a:xfrm>
        </p:grpSpPr>
        <p:sp>
          <p:nvSpPr>
            <p:cNvPr id="3" name="Freeform 3"/>
            <p:cNvSpPr/>
            <p:nvPr/>
          </p:nvSpPr>
          <p:spPr>
            <a:xfrm>
              <a:off x="0" y="0"/>
              <a:ext cx="6924714" cy="584097"/>
            </a:xfrm>
            <a:custGeom>
              <a:avLst/>
              <a:gdLst/>
              <a:ahLst/>
              <a:cxnLst/>
              <a:rect l="l" t="t" r="r" b="b"/>
              <a:pathLst>
                <a:path w="6924714" h="584097">
                  <a:moveTo>
                    <a:pt x="0" y="0"/>
                  </a:moveTo>
                  <a:lnTo>
                    <a:pt x="6924714" y="0"/>
                  </a:lnTo>
                  <a:lnTo>
                    <a:pt x="6924714" y="584097"/>
                  </a:lnTo>
                  <a:lnTo>
                    <a:pt x="0" y="584097"/>
                  </a:lnTo>
                  <a:close/>
                </a:path>
              </a:pathLst>
            </a:custGeom>
            <a:solidFill>
              <a:srgbClr val="F0F1EC"/>
            </a:solidFill>
          </p:spPr>
          <p:txBody>
            <a:bodyPr/>
            <a:lstStyle/>
            <a:p>
              <a:endParaRPr lang="en-US"/>
            </a:p>
          </p:txBody>
        </p:sp>
      </p:grpSp>
      <p:sp>
        <p:nvSpPr>
          <p:cNvPr id="4" name="Freeform 4"/>
          <p:cNvSpPr/>
          <p:nvPr/>
        </p:nvSpPr>
        <p:spPr>
          <a:xfrm rot="-559795">
            <a:off x="17496583" y="5998820"/>
            <a:ext cx="3049028" cy="3176071"/>
          </a:xfrm>
          <a:custGeom>
            <a:avLst/>
            <a:gdLst/>
            <a:ahLst/>
            <a:cxnLst/>
            <a:rect l="l" t="t" r="r" b="b"/>
            <a:pathLst>
              <a:path w="3049028" h="3176071">
                <a:moveTo>
                  <a:pt x="0" y="0"/>
                </a:moveTo>
                <a:lnTo>
                  <a:pt x="3049028" y="0"/>
                </a:lnTo>
                <a:lnTo>
                  <a:pt x="3049028" y="3176071"/>
                </a:lnTo>
                <a:lnTo>
                  <a:pt x="0" y="3176071"/>
                </a:lnTo>
                <a:lnTo>
                  <a:pt x="0" y="0"/>
                </a:lnTo>
                <a:close/>
              </a:path>
            </a:pathLst>
          </a:custGeom>
          <a:blipFill>
            <a:blip r:embed="rId3">
              <a:alphaModFix amt="6000"/>
              <a:extLst>
                <a:ext uri="{96DAC541-7B7A-43D3-8B79-37D633B846F1}">
                  <asvg:svgBlip xmlns:asvg="http://schemas.microsoft.com/office/drawing/2016/SVG/main" r:embed="rId4"/>
                </a:ext>
              </a:extLst>
            </a:blip>
            <a:stretch>
              <a:fillRect/>
            </a:stretch>
          </a:blipFill>
        </p:spPr>
        <p:txBody>
          <a:bodyPr/>
          <a:lstStyle/>
          <a:p>
            <a:endParaRPr lang="en-US"/>
          </a:p>
        </p:txBody>
      </p:sp>
      <p:sp>
        <p:nvSpPr>
          <p:cNvPr id="5" name="Freeform 5"/>
          <p:cNvSpPr/>
          <p:nvPr/>
        </p:nvSpPr>
        <p:spPr>
          <a:xfrm>
            <a:off x="-1226723" y="227261"/>
            <a:ext cx="2856626" cy="2678087"/>
          </a:xfrm>
          <a:custGeom>
            <a:avLst/>
            <a:gdLst/>
            <a:ahLst/>
            <a:cxnLst/>
            <a:rect l="l" t="t" r="r" b="b"/>
            <a:pathLst>
              <a:path w="2856626" h="2678087">
                <a:moveTo>
                  <a:pt x="0" y="0"/>
                </a:moveTo>
                <a:lnTo>
                  <a:pt x="2856626" y="0"/>
                </a:lnTo>
                <a:lnTo>
                  <a:pt x="2856626" y="2678087"/>
                </a:lnTo>
                <a:lnTo>
                  <a:pt x="0" y="2678087"/>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a:p>
        </p:txBody>
      </p:sp>
      <p:sp>
        <p:nvSpPr>
          <p:cNvPr id="6" name="TextBox 6"/>
          <p:cNvSpPr txBox="1"/>
          <p:nvPr/>
        </p:nvSpPr>
        <p:spPr>
          <a:xfrm>
            <a:off x="3929840" y="1441512"/>
            <a:ext cx="11842733" cy="534052"/>
          </a:xfrm>
          <a:prstGeom prst="rect">
            <a:avLst/>
          </a:prstGeom>
        </p:spPr>
        <p:txBody>
          <a:bodyPr lIns="0" tIns="0" rIns="0" bIns="0" rtlCol="0" anchor="t">
            <a:spAutoFit/>
          </a:bodyPr>
          <a:lstStyle/>
          <a:p>
            <a:pPr>
              <a:lnSpc>
                <a:spcPts val="4358"/>
              </a:lnSpc>
            </a:pPr>
            <a:r>
              <a:rPr lang="en-US" sz="2886">
                <a:solidFill>
                  <a:srgbClr val="000000">
                    <a:alpha val="64706"/>
                  </a:srgbClr>
                </a:solidFill>
                <a:latin typeface="Rubik Medium"/>
              </a:rPr>
              <a:t>Psychiatric eating disorder or hunger or cultural habit?</a:t>
            </a:r>
          </a:p>
        </p:txBody>
      </p:sp>
      <p:sp>
        <p:nvSpPr>
          <p:cNvPr id="7" name="TextBox 7"/>
          <p:cNvSpPr txBox="1"/>
          <p:nvPr/>
        </p:nvSpPr>
        <p:spPr>
          <a:xfrm>
            <a:off x="1952392" y="2791476"/>
            <a:ext cx="12582397" cy="3148939"/>
          </a:xfrm>
          <a:prstGeom prst="rect">
            <a:avLst/>
          </a:prstGeom>
        </p:spPr>
        <p:txBody>
          <a:bodyPr wrap="square" lIns="0" tIns="0" rIns="0" bIns="0" rtlCol="0" anchor="t">
            <a:spAutoFit/>
          </a:bodyPr>
          <a:lstStyle/>
          <a:p>
            <a:pPr marL="623233" lvl="1" indent="-311617">
              <a:lnSpc>
                <a:spcPts val="4358"/>
              </a:lnSpc>
              <a:buFont typeface="Arial"/>
              <a:buChar char="•"/>
            </a:pPr>
            <a:r>
              <a:rPr lang="en-US" sz="2886" dirty="0">
                <a:solidFill>
                  <a:srgbClr val="000000">
                    <a:alpha val="64706"/>
                  </a:srgbClr>
                </a:solidFill>
                <a:latin typeface="Rubik"/>
              </a:rPr>
              <a:t>The most common effects of pica can be classified as </a:t>
            </a:r>
          </a:p>
          <a:p>
            <a:pPr marL="1160108" lvl="2" indent="-386703">
              <a:lnSpc>
                <a:spcPts val="4056"/>
              </a:lnSpc>
              <a:buFont typeface="Arial"/>
              <a:buChar char="⚬"/>
            </a:pPr>
            <a:r>
              <a:rPr lang="en-US" sz="2686" dirty="0">
                <a:solidFill>
                  <a:srgbClr val="000000">
                    <a:alpha val="64706"/>
                  </a:srgbClr>
                </a:solidFill>
                <a:latin typeface="Rubik"/>
              </a:rPr>
              <a:t>Nutritional deprivation</a:t>
            </a:r>
          </a:p>
          <a:p>
            <a:pPr marL="1160108" lvl="2" indent="-386703">
              <a:lnSpc>
                <a:spcPts val="4056"/>
              </a:lnSpc>
              <a:buFont typeface="Arial"/>
              <a:buChar char="⚬"/>
            </a:pPr>
            <a:r>
              <a:rPr lang="en-US" sz="2686" b="1" dirty="0">
                <a:solidFill>
                  <a:srgbClr val="000000">
                    <a:alpha val="64706"/>
                  </a:srgbClr>
                </a:solidFill>
                <a:latin typeface="Rubik"/>
              </a:rPr>
              <a:t>Inadequate caloric intake leading to insufficient weight gain</a:t>
            </a:r>
          </a:p>
          <a:p>
            <a:pPr marL="1160108" lvl="2" indent="-386703">
              <a:lnSpc>
                <a:spcPts val="4056"/>
              </a:lnSpc>
              <a:buFont typeface="Arial"/>
              <a:buChar char="⚬"/>
            </a:pPr>
            <a:r>
              <a:rPr lang="en-US" sz="2686" b="1" dirty="0">
                <a:solidFill>
                  <a:srgbClr val="000000">
                    <a:alpha val="64706"/>
                  </a:srgbClr>
                </a:solidFill>
                <a:latin typeface="Rubik"/>
              </a:rPr>
              <a:t>Excessive caloric intake leading to excess weight gain</a:t>
            </a:r>
          </a:p>
          <a:p>
            <a:pPr marL="1160108" lvl="2" indent="-386703">
              <a:lnSpc>
                <a:spcPts val="4056"/>
              </a:lnSpc>
              <a:buFont typeface="Arial"/>
              <a:buChar char="⚬"/>
            </a:pPr>
            <a:r>
              <a:rPr lang="en-US" sz="2686" dirty="0">
                <a:solidFill>
                  <a:srgbClr val="000000">
                    <a:alpha val="64706"/>
                  </a:srgbClr>
                </a:solidFill>
                <a:latin typeface="Rubik"/>
              </a:rPr>
              <a:t>Toxicity</a:t>
            </a:r>
          </a:p>
          <a:p>
            <a:pPr marL="1160108" lvl="2" indent="-386703">
              <a:lnSpc>
                <a:spcPts val="4056"/>
              </a:lnSpc>
              <a:buFont typeface="Arial"/>
              <a:buChar char="⚬"/>
            </a:pPr>
            <a:r>
              <a:rPr lang="en-US" sz="2686" dirty="0">
                <a:solidFill>
                  <a:srgbClr val="000000">
                    <a:alpha val="64706"/>
                  </a:srgbClr>
                </a:solidFill>
                <a:latin typeface="Rubik"/>
              </a:rPr>
              <a:t>Other effects such as obstruction, parasitic infection and dental injury </a:t>
            </a:r>
          </a:p>
        </p:txBody>
      </p:sp>
      <p:grpSp>
        <p:nvGrpSpPr>
          <p:cNvPr id="8" name="Group 8"/>
          <p:cNvGrpSpPr/>
          <p:nvPr/>
        </p:nvGrpSpPr>
        <p:grpSpPr>
          <a:xfrm>
            <a:off x="14817679" y="452988"/>
            <a:ext cx="2247157" cy="2247157"/>
            <a:chOff x="0" y="0"/>
            <a:chExt cx="812800" cy="812800"/>
          </a:xfrm>
        </p:grpSpPr>
        <p:sp>
          <p:nvSpPr>
            <p:cNvPr id="9" name="Freeform 9"/>
            <p:cNvSpPr/>
            <p:nvPr/>
          </p:nvSpPr>
          <p:spPr>
            <a:xfrm>
              <a:off x="0" y="0"/>
              <a:ext cx="812800" cy="812800"/>
            </a:xfrm>
            <a:custGeom>
              <a:avLst/>
              <a:gdLst/>
              <a:ahLst/>
              <a:cxnLst/>
              <a:rect l="l" t="t" r="r" b="b"/>
              <a:pathLst>
                <a:path w="812800" h="812800">
                  <a:moveTo>
                    <a:pt x="0" y="0"/>
                  </a:moveTo>
                  <a:lnTo>
                    <a:pt x="812800" y="0"/>
                  </a:lnTo>
                  <a:lnTo>
                    <a:pt x="812800" y="812800"/>
                  </a:lnTo>
                  <a:lnTo>
                    <a:pt x="0" y="812800"/>
                  </a:lnTo>
                  <a:close/>
                </a:path>
              </a:pathLst>
            </a:custGeom>
            <a:blipFill>
              <a:blip r:embed="rId7"/>
              <a:stretch>
                <a:fillRect/>
              </a:stretch>
            </a:blipFill>
            <a:ln w="19050" cap="sq">
              <a:solidFill>
                <a:srgbClr val="000000"/>
              </a:solidFill>
              <a:prstDash val="solid"/>
              <a:miter/>
            </a:ln>
          </p:spPr>
          <p:txBody>
            <a:bodyPr/>
            <a:lstStyle/>
            <a:p>
              <a:endParaRPr lang="en-US"/>
            </a:p>
          </p:txBody>
        </p:sp>
      </p:grpSp>
      <p:grpSp>
        <p:nvGrpSpPr>
          <p:cNvPr id="10" name="Group 10"/>
          <p:cNvGrpSpPr/>
          <p:nvPr/>
        </p:nvGrpSpPr>
        <p:grpSpPr>
          <a:xfrm>
            <a:off x="14815020" y="2830691"/>
            <a:ext cx="2241838" cy="2247157"/>
            <a:chOff x="0" y="0"/>
            <a:chExt cx="2989118" cy="2996209"/>
          </a:xfrm>
        </p:grpSpPr>
        <p:grpSp>
          <p:nvGrpSpPr>
            <p:cNvPr id="11" name="Group 11"/>
            <p:cNvGrpSpPr/>
            <p:nvPr/>
          </p:nvGrpSpPr>
          <p:grpSpPr>
            <a:xfrm>
              <a:off x="0" y="0"/>
              <a:ext cx="2989118" cy="2989118"/>
              <a:chOff x="0" y="0"/>
              <a:chExt cx="833785" cy="833785"/>
            </a:xfrm>
          </p:grpSpPr>
          <p:sp>
            <p:nvSpPr>
              <p:cNvPr id="12" name="Freeform 12"/>
              <p:cNvSpPr/>
              <p:nvPr/>
            </p:nvSpPr>
            <p:spPr>
              <a:xfrm>
                <a:off x="0" y="0"/>
                <a:ext cx="833785" cy="833785"/>
              </a:xfrm>
              <a:custGeom>
                <a:avLst/>
                <a:gdLst/>
                <a:ahLst/>
                <a:cxnLst/>
                <a:rect l="l" t="t" r="r" b="b"/>
                <a:pathLst>
                  <a:path w="833785" h="833785">
                    <a:moveTo>
                      <a:pt x="0" y="0"/>
                    </a:moveTo>
                    <a:lnTo>
                      <a:pt x="833785" y="0"/>
                    </a:lnTo>
                    <a:lnTo>
                      <a:pt x="833785" y="833785"/>
                    </a:lnTo>
                    <a:lnTo>
                      <a:pt x="0" y="833785"/>
                    </a:lnTo>
                    <a:close/>
                  </a:path>
                </a:pathLst>
              </a:custGeom>
              <a:solidFill>
                <a:srgbClr val="FFFFFF"/>
              </a:solidFill>
              <a:ln w="19050" cap="sq">
                <a:solidFill>
                  <a:srgbClr val="000000"/>
                </a:solidFill>
                <a:prstDash val="solid"/>
                <a:miter/>
              </a:ln>
            </p:spPr>
            <p:txBody>
              <a:bodyPr/>
              <a:lstStyle/>
              <a:p>
                <a:endParaRPr lang="en-US"/>
              </a:p>
            </p:txBody>
          </p:sp>
          <p:sp>
            <p:nvSpPr>
              <p:cNvPr id="13" name="TextBox 13"/>
              <p:cNvSpPr txBox="1"/>
              <p:nvPr/>
            </p:nvSpPr>
            <p:spPr>
              <a:xfrm>
                <a:off x="0" y="-47625"/>
                <a:ext cx="812800" cy="860425"/>
              </a:xfrm>
              <a:prstGeom prst="rect">
                <a:avLst/>
              </a:prstGeom>
            </p:spPr>
            <p:txBody>
              <a:bodyPr lIns="39257" tIns="39257" rIns="39257" bIns="39257" rtlCol="0" anchor="ctr"/>
              <a:lstStyle/>
              <a:p>
                <a:pPr algn="ctr">
                  <a:lnSpc>
                    <a:spcPts val="2755"/>
                  </a:lnSpc>
                </a:pPr>
                <a:endParaRPr/>
              </a:p>
            </p:txBody>
          </p:sp>
        </p:grpSp>
        <p:sp>
          <p:nvSpPr>
            <p:cNvPr id="14" name="Freeform 14"/>
            <p:cNvSpPr/>
            <p:nvPr/>
          </p:nvSpPr>
          <p:spPr>
            <a:xfrm>
              <a:off x="373640" y="7091"/>
              <a:ext cx="2241838" cy="2989118"/>
            </a:xfrm>
            <a:custGeom>
              <a:avLst/>
              <a:gdLst/>
              <a:ahLst/>
              <a:cxnLst/>
              <a:rect l="l" t="t" r="r" b="b"/>
              <a:pathLst>
                <a:path w="2241838" h="2989118">
                  <a:moveTo>
                    <a:pt x="0" y="0"/>
                  </a:moveTo>
                  <a:lnTo>
                    <a:pt x="2241838" y="0"/>
                  </a:lnTo>
                  <a:lnTo>
                    <a:pt x="2241838" y="2989118"/>
                  </a:lnTo>
                  <a:lnTo>
                    <a:pt x="0" y="2989118"/>
                  </a:lnTo>
                  <a:lnTo>
                    <a:pt x="0" y="0"/>
                  </a:lnTo>
                  <a:close/>
                </a:path>
              </a:pathLst>
            </a:custGeom>
            <a:blipFill>
              <a:blip r:embed="rId8"/>
              <a:stretch>
                <a:fillRect/>
              </a:stretch>
            </a:blipFill>
            <a:ln cap="sq">
              <a:noFill/>
              <a:prstDash val="solid"/>
              <a:miter/>
            </a:ln>
          </p:spPr>
          <p:txBody>
            <a:bodyPr/>
            <a:lstStyle/>
            <a:p>
              <a:endParaRPr lang="en-US"/>
            </a:p>
          </p:txBody>
        </p:sp>
      </p:grpSp>
      <p:grpSp>
        <p:nvGrpSpPr>
          <p:cNvPr id="15" name="Group 15"/>
          <p:cNvGrpSpPr/>
          <p:nvPr/>
        </p:nvGrpSpPr>
        <p:grpSpPr>
          <a:xfrm>
            <a:off x="14815020" y="5208773"/>
            <a:ext cx="2247157" cy="2247157"/>
            <a:chOff x="0" y="0"/>
            <a:chExt cx="2996209" cy="2996209"/>
          </a:xfrm>
        </p:grpSpPr>
        <p:grpSp>
          <p:nvGrpSpPr>
            <p:cNvPr id="16" name="Group 16"/>
            <p:cNvGrpSpPr/>
            <p:nvPr/>
          </p:nvGrpSpPr>
          <p:grpSpPr>
            <a:xfrm>
              <a:off x="0" y="0"/>
              <a:ext cx="2996209" cy="2996209"/>
              <a:chOff x="0" y="0"/>
              <a:chExt cx="833785" cy="833785"/>
            </a:xfrm>
          </p:grpSpPr>
          <p:sp>
            <p:nvSpPr>
              <p:cNvPr id="17" name="Freeform 17"/>
              <p:cNvSpPr/>
              <p:nvPr/>
            </p:nvSpPr>
            <p:spPr>
              <a:xfrm>
                <a:off x="0" y="0"/>
                <a:ext cx="833785" cy="833785"/>
              </a:xfrm>
              <a:custGeom>
                <a:avLst/>
                <a:gdLst/>
                <a:ahLst/>
                <a:cxnLst/>
                <a:rect l="l" t="t" r="r" b="b"/>
                <a:pathLst>
                  <a:path w="833785" h="833785">
                    <a:moveTo>
                      <a:pt x="0" y="0"/>
                    </a:moveTo>
                    <a:lnTo>
                      <a:pt x="833785" y="0"/>
                    </a:lnTo>
                    <a:lnTo>
                      <a:pt x="833785" y="833785"/>
                    </a:lnTo>
                    <a:lnTo>
                      <a:pt x="0" y="833785"/>
                    </a:lnTo>
                    <a:close/>
                  </a:path>
                </a:pathLst>
              </a:custGeom>
              <a:solidFill>
                <a:srgbClr val="FFFFFF"/>
              </a:solidFill>
              <a:ln w="19050" cap="sq">
                <a:solidFill>
                  <a:srgbClr val="000000"/>
                </a:solidFill>
                <a:prstDash val="solid"/>
                <a:miter/>
              </a:ln>
            </p:spPr>
            <p:txBody>
              <a:bodyPr/>
              <a:lstStyle/>
              <a:p>
                <a:endParaRPr lang="en-US"/>
              </a:p>
            </p:txBody>
          </p:sp>
          <p:sp>
            <p:nvSpPr>
              <p:cNvPr id="18" name="TextBox 18"/>
              <p:cNvSpPr txBox="1"/>
              <p:nvPr/>
            </p:nvSpPr>
            <p:spPr>
              <a:xfrm>
                <a:off x="0" y="-47625"/>
                <a:ext cx="812800" cy="860425"/>
              </a:xfrm>
              <a:prstGeom prst="rect">
                <a:avLst/>
              </a:prstGeom>
            </p:spPr>
            <p:txBody>
              <a:bodyPr lIns="39350" tIns="39350" rIns="39350" bIns="39350" rtlCol="0" anchor="ctr"/>
              <a:lstStyle/>
              <a:p>
                <a:pPr algn="ctr">
                  <a:lnSpc>
                    <a:spcPts val="2755"/>
                  </a:lnSpc>
                </a:pPr>
                <a:endParaRPr/>
              </a:p>
            </p:txBody>
          </p:sp>
        </p:grpSp>
        <p:sp>
          <p:nvSpPr>
            <p:cNvPr id="19" name="Freeform 19"/>
            <p:cNvSpPr/>
            <p:nvPr/>
          </p:nvSpPr>
          <p:spPr>
            <a:xfrm>
              <a:off x="154423" y="77487"/>
              <a:ext cx="2687363" cy="2840150"/>
            </a:xfrm>
            <a:custGeom>
              <a:avLst/>
              <a:gdLst/>
              <a:ahLst/>
              <a:cxnLst/>
              <a:rect l="l" t="t" r="r" b="b"/>
              <a:pathLst>
                <a:path w="2687363" h="2840150">
                  <a:moveTo>
                    <a:pt x="0" y="0"/>
                  </a:moveTo>
                  <a:lnTo>
                    <a:pt x="2687363" y="0"/>
                  </a:lnTo>
                  <a:lnTo>
                    <a:pt x="2687363" y="2840150"/>
                  </a:lnTo>
                  <a:lnTo>
                    <a:pt x="0" y="2840150"/>
                  </a:lnTo>
                  <a:lnTo>
                    <a:pt x="0" y="0"/>
                  </a:lnTo>
                  <a:close/>
                </a:path>
              </a:pathLst>
            </a:custGeom>
            <a:blipFill>
              <a:blip r:embed="rId9"/>
              <a:stretch>
                <a:fillRect l="-35680" r="-44728" b="-13944"/>
              </a:stretch>
            </a:blipFill>
          </p:spPr>
          <p:txBody>
            <a:bodyPr/>
            <a:lstStyle/>
            <a:p>
              <a:endParaRPr lang="en-US"/>
            </a:p>
          </p:txBody>
        </p:sp>
      </p:grpSp>
      <p:grpSp>
        <p:nvGrpSpPr>
          <p:cNvPr id="20" name="Group 20"/>
          <p:cNvGrpSpPr/>
          <p:nvPr/>
        </p:nvGrpSpPr>
        <p:grpSpPr>
          <a:xfrm>
            <a:off x="14815020" y="7586856"/>
            <a:ext cx="2288837" cy="2247157"/>
            <a:chOff x="0" y="0"/>
            <a:chExt cx="3051783" cy="2996209"/>
          </a:xfrm>
        </p:grpSpPr>
        <p:grpSp>
          <p:nvGrpSpPr>
            <p:cNvPr id="21" name="Group 21"/>
            <p:cNvGrpSpPr/>
            <p:nvPr/>
          </p:nvGrpSpPr>
          <p:grpSpPr>
            <a:xfrm>
              <a:off x="0" y="0"/>
              <a:ext cx="3051783" cy="2996209"/>
              <a:chOff x="0" y="0"/>
              <a:chExt cx="849250" cy="833785"/>
            </a:xfrm>
          </p:grpSpPr>
          <p:sp>
            <p:nvSpPr>
              <p:cNvPr id="22" name="Freeform 22"/>
              <p:cNvSpPr/>
              <p:nvPr/>
            </p:nvSpPr>
            <p:spPr>
              <a:xfrm>
                <a:off x="0" y="0"/>
                <a:ext cx="849250" cy="833785"/>
              </a:xfrm>
              <a:custGeom>
                <a:avLst/>
                <a:gdLst/>
                <a:ahLst/>
                <a:cxnLst/>
                <a:rect l="l" t="t" r="r" b="b"/>
                <a:pathLst>
                  <a:path w="849250" h="833785">
                    <a:moveTo>
                      <a:pt x="0" y="0"/>
                    </a:moveTo>
                    <a:lnTo>
                      <a:pt x="849250" y="0"/>
                    </a:lnTo>
                    <a:lnTo>
                      <a:pt x="849250" y="833785"/>
                    </a:lnTo>
                    <a:lnTo>
                      <a:pt x="0" y="833785"/>
                    </a:lnTo>
                    <a:close/>
                  </a:path>
                </a:pathLst>
              </a:custGeom>
              <a:solidFill>
                <a:srgbClr val="FFFFFF"/>
              </a:solidFill>
              <a:ln w="19050" cap="sq">
                <a:solidFill>
                  <a:srgbClr val="000000"/>
                </a:solidFill>
                <a:prstDash val="solid"/>
                <a:miter/>
              </a:ln>
            </p:spPr>
            <p:txBody>
              <a:bodyPr/>
              <a:lstStyle/>
              <a:p>
                <a:endParaRPr lang="en-US"/>
              </a:p>
            </p:txBody>
          </p:sp>
          <p:sp>
            <p:nvSpPr>
              <p:cNvPr id="23" name="TextBox 23"/>
              <p:cNvSpPr txBox="1"/>
              <p:nvPr/>
            </p:nvSpPr>
            <p:spPr>
              <a:xfrm>
                <a:off x="0" y="-47625"/>
                <a:ext cx="812800" cy="860425"/>
              </a:xfrm>
              <a:prstGeom prst="rect">
                <a:avLst/>
              </a:prstGeom>
            </p:spPr>
            <p:txBody>
              <a:bodyPr lIns="39350" tIns="39350" rIns="39350" bIns="39350" rtlCol="0" anchor="ctr"/>
              <a:lstStyle/>
              <a:p>
                <a:pPr algn="ctr">
                  <a:lnSpc>
                    <a:spcPts val="2755"/>
                  </a:lnSpc>
                </a:pPr>
                <a:endParaRPr/>
              </a:p>
            </p:txBody>
          </p:sp>
        </p:grpSp>
        <p:sp>
          <p:nvSpPr>
            <p:cNvPr id="24" name="Freeform 24"/>
            <p:cNvSpPr/>
            <p:nvPr/>
          </p:nvSpPr>
          <p:spPr>
            <a:xfrm>
              <a:off x="343679" y="81041"/>
              <a:ext cx="2364425" cy="2840150"/>
            </a:xfrm>
            <a:custGeom>
              <a:avLst/>
              <a:gdLst/>
              <a:ahLst/>
              <a:cxnLst/>
              <a:rect l="l" t="t" r="r" b="b"/>
              <a:pathLst>
                <a:path w="2364425" h="2840150">
                  <a:moveTo>
                    <a:pt x="0" y="0"/>
                  </a:moveTo>
                  <a:lnTo>
                    <a:pt x="2364425" y="0"/>
                  </a:lnTo>
                  <a:lnTo>
                    <a:pt x="2364425" y="2840150"/>
                  </a:lnTo>
                  <a:lnTo>
                    <a:pt x="0" y="2840150"/>
                  </a:lnTo>
                  <a:lnTo>
                    <a:pt x="0" y="0"/>
                  </a:lnTo>
                  <a:close/>
                </a:path>
              </a:pathLst>
            </a:custGeom>
            <a:blipFill>
              <a:blip r:embed="rId10"/>
              <a:stretch>
                <a:fillRect/>
              </a:stretch>
            </a:blipFill>
          </p:spPr>
          <p:txBody>
            <a:bodyPr/>
            <a:lstStyle/>
            <a:p>
              <a:endParaRPr lang="en-US"/>
            </a:p>
          </p:txBody>
        </p:sp>
      </p:grpSp>
      <p:graphicFrame>
        <p:nvGraphicFramePr>
          <p:cNvPr id="25" name="Table 25"/>
          <p:cNvGraphicFramePr>
            <a:graphicFrameLocks noGrp="1"/>
          </p:cNvGraphicFramePr>
          <p:nvPr>
            <p:extLst>
              <p:ext uri="{D42A27DB-BD31-4B8C-83A1-F6EECF244321}">
                <p14:modId xmlns:p14="http://schemas.microsoft.com/office/powerpoint/2010/main" val="15621432"/>
              </p:ext>
            </p:extLst>
          </p:nvPr>
        </p:nvGraphicFramePr>
        <p:xfrm>
          <a:off x="2748579" y="6843162"/>
          <a:ext cx="10395598" cy="2971799"/>
        </p:xfrm>
        <a:graphic>
          <a:graphicData uri="http://schemas.openxmlformats.org/drawingml/2006/table">
            <a:tbl>
              <a:tblPr/>
              <a:tblGrid>
                <a:gridCol w="5197799">
                  <a:extLst>
                    <a:ext uri="{9D8B030D-6E8A-4147-A177-3AD203B41FA5}">
                      <a16:colId xmlns:a16="http://schemas.microsoft.com/office/drawing/2014/main" val="20000"/>
                    </a:ext>
                  </a:extLst>
                </a:gridCol>
                <a:gridCol w="5197799">
                  <a:extLst>
                    <a:ext uri="{9D8B030D-6E8A-4147-A177-3AD203B41FA5}">
                      <a16:colId xmlns:a16="http://schemas.microsoft.com/office/drawing/2014/main" val="20001"/>
                    </a:ext>
                  </a:extLst>
                </a:gridCol>
              </a:tblGrid>
              <a:tr h="588267">
                <a:tc gridSpan="2">
                  <a:txBody>
                    <a:bodyPr/>
                    <a:lstStyle/>
                    <a:p>
                      <a:pPr algn="ctr">
                        <a:lnSpc>
                          <a:spcPts val="2755"/>
                        </a:lnSpc>
                        <a:defRPr/>
                      </a:pPr>
                      <a:r>
                        <a:rPr lang="en-US" sz="1967" dirty="0">
                          <a:solidFill>
                            <a:srgbClr val="000000"/>
                          </a:solidFill>
                          <a:latin typeface="Rubik Medium"/>
                        </a:rPr>
                        <a:t>Amount of Pica Substances Consumed</a:t>
                      </a:r>
                      <a:endParaRPr lang="en-US" sz="1100" dirty="0"/>
                    </a:p>
                  </a:txBody>
                  <a:tcPr marL="57150" marR="57150" marT="57150" marB="5715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D493"/>
                    </a:solidFill>
                  </a:tcPr>
                </a:tc>
                <a:tc hMerge="1">
                  <a:txBody>
                    <a:bodyPr/>
                    <a:lstStyle/>
                    <a:p>
                      <a:pPr algn="ctr">
                        <a:lnSpc>
                          <a:spcPts val="2755"/>
                        </a:lnSpc>
                        <a:defRPr/>
                      </a:pPr>
                      <a:r>
                        <a:rPr lang="en-US" sz="1967">
                          <a:solidFill>
                            <a:srgbClr val="000000"/>
                          </a:solidFill>
                          <a:latin typeface="Rubik Medium"/>
                        </a:rPr>
                        <a:t>Amount of Pica Substances Consumes</a:t>
                      </a:r>
                      <a:endParaRPr lang="en-US" sz="1100"/>
                    </a:p>
                  </a:txBody>
                  <a:tcPr marL="57150" marR="57150" marT="57150" marB="5715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D493"/>
                    </a:solidFill>
                  </a:tcPr>
                </a:tc>
                <a:extLst>
                  <a:ext uri="{0D108BD9-81ED-4DB2-BD59-A6C34878D82A}">
                    <a16:rowId xmlns:a16="http://schemas.microsoft.com/office/drawing/2014/main" val="10000"/>
                  </a:ext>
                </a:extLst>
              </a:tr>
              <a:tr h="588267">
                <a:tc>
                  <a:txBody>
                    <a:bodyPr/>
                    <a:lstStyle/>
                    <a:p>
                      <a:pPr algn="ctr">
                        <a:lnSpc>
                          <a:spcPts val="2755"/>
                        </a:lnSpc>
                        <a:defRPr/>
                      </a:pPr>
                      <a:r>
                        <a:rPr lang="en-US" sz="1967">
                          <a:solidFill>
                            <a:srgbClr val="000000"/>
                          </a:solidFill>
                          <a:latin typeface="Rubik"/>
                        </a:rPr>
                        <a:t>Dirt, Soil, Clay</a:t>
                      </a:r>
                      <a:endParaRPr lang="en-US" sz="1100"/>
                    </a:p>
                  </a:txBody>
                  <a:tcPr marL="57150" marR="57150" marT="57150" marB="5715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ts val="2755"/>
                        </a:lnSpc>
                        <a:defRPr/>
                      </a:pPr>
                      <a:r>
                        <a:rPr lang="en-US" sz="1967" dirty="0">
                          <a:solidFill>
                            <a:srgbClr val="000000"/>
                          </a:solidFill>
                          <a:latin typeface="Rubik"/>
                        </a:rPr>
                        <a:t>0.7-2.42 oz (20 - 40 g)</a:t>
                      </a:r>
                      <a:endParaRPr lang="en-US" sz="1100" dirty="0"/>
                    </a:p>
                  </a:txBody>
                  <a:tcPr marL="57150" marR="57150" marT="57150" marB="5715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588267">
                <a:tc>
                  <a:txBody>
                    <a:bodyPr/>
                    <a:lstStyle/>
                    <a:p>
                      <a:pPr algn="ctr">
                        <a:lnSpc>
                          <a:spcPts val="2755"/>
                        </a:lnSpc>
                        <a:defRPr/>
                      </a:pPr>
                      <a:r>
                        <a:rPr lang="en-US" sz="1967" dirty="0">
                          <a:solidFill>
                            <a:srgbClr val="000000"/>
                          </a:solidFill>
                          <a:latin typeface="Rubik"/>
                        </a:rPr>
                        <a:t>Laundry Starch</a:t>
                      </a:r>
                      <a:endParaRPr lang="en-US" sz="1100" dirty="0"/>
                    </a:p>
                  </a:txBody>
                  <a:tcPr marL="57150" marR="57150" marT="57150" marB="5715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EED4"/>
                    </a:solidFill>
                  </a:tcPr>
                </a:tc>
                <a:tc>
                  <a:txBody>
                    <a:bodyPr/>
                    <a:lstStyle/>
                    <a:p>
                      <a:pPr algn="ctr">
                        <a:lnSpc>
                          <a:spcPts val="2755"/>
                        </a:lnSpc>
                        <a:defRPr/>
                      </a:pPr>
                      <a:r>
                        <a:rPr lang="en-US" sz="1967" dirty="0">
                          <a:solidFill>
                            <a:srgbClr val="000000"/>
                          </a:solidFill>
                          <a:latin typeface="Rubik"/>
                        </a:rPr>
                        <a:t>Up to 1 pound per day </a:t>
                      </a:r>
                      <a:endParaRPr lang="en-US" sz="1100" dirty="0"/>
                    </a:p>
                  </a:txBody>
                  <a:tcPr marL="57150" marR="57150" marT="57150" marB="5715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EED4"/>
                    </a:solidFill>
                  </a:tcPr>
                </a:tc>
                <a:extLst>
                  <a:ext uri="{0D108BD9-81ED-4DB2-BD59-A6C34878D82A}">
                    <a16:rowId xmlns:a16="http://schemas.microsoft.com/office/drawing/2014/main" val="10002"/>
                  </a:ext>
                </a:extLst>
              </a:tr>
              <a:tr h="588267">
                <a:tc>
                  <a:txBody>
                    <a:bodyPr/>
                    <a:lstStyle/>
                    <a:p>
                      <a:pPr algn="ctr">
                        <a:lnSpc>
                          <a:spcPts val="2755"/>
                        </a:lnSpc>
                        <a:defRPr/>
                      </a:pPr>
                      <a:r>
                        <a:rPr lang="en-US" sz="1967">
                          <a:solidFill>
                            <a:srgbClr val="000000"/>
                          </a:solidFill>
                          <a:latin typeface="Rubik"/>
                        </a:rPr>
                        <a:t>Ice</a:t>
                      </a:r>
                      <a:endParaRPr lang="en-US" sz="1100"/>
                    </a:p>
                  </a:txBody>
                  <a:tcPr marL="57150" marR="57150" marT="57150" marB="5715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ts val="2755"/>
                        </a:lnSpc>
                        <a:defRPr/>
                      </a:pPr>
                      <a:r>
                        <a:rPr lang="en-US" sz="1967">
                          <a:solidFill>
                            <a:srgbClr val="000000"/>
                          </a:solidFill>
                          <a:latin typeface="Rubik"/>
                        </a:rPr>
                        <a:t>Several glasses to several kilograms</a:t>
                      </a:r>
                      <a:endParaRPr lang="en-US" sz="1100"/>
                    </a:p>
                  </a:txBody>
                  <a:tcPr marL="57150" marR="57150" marT="57150" marB="5715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618731">
                <a:tc>
                  <a:txBody>
                    <a:bodyPr/>
                    <a:lstStyle/>
                    <a:p>
                      <a:pPr algn="ctr">
                        <a:lnSpc>
                          <a:spcPts val="2755"/>
                        </a:lnSpc>
                        <a:defRPr/>
                      </a:pPr>
                      <a:r>
                        <a:rPr lang="en-US" sz="1967">
                          <a:solidFill>
                            <a:srgbClr val="000000"/>
                          </a:solidFill>
                          <a:latin typeface="Rubik"/>
                        </a:rPr>
                        <a:t>Magnesium Carbonate</a:t>
                      </a:r>
                      <a:endParaRPr lang="en-US" sz="1100"/>
                    </a:p>
                  </a:txBody>
                  <a:tcPr marL="57150" marR="57150" marT="57150" marB="5715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EED4"/>
                    </a:solidFill>
                  </a:tcPr>
                </a:tc>
                <a:tc>
                  <a:txBody>
                    <a:bodyPr/>
                    <a:lstStyle/>
                    <a:p>
                      <a:pPr algn="ctr">
                        <a:lnSpc>
                          <a:spcPts val="2755"/>
                        </a:lnSpc>
                        <a:defRPr/>
                      </a:pPr>
                      <a:r>
                        <a:rPr lang="en-US" sz="1967" dirty="0">
                          <a:solidFill>
                            <a:srgbClr val="000000"/>
                          </a:solidFill>
                          <a:latin typeface="Rubik"/>
                        </a:rPr>
                        <a:t>4 - 5 blocks (1 block is usually 2oz)</a:t>
                      </a:r>
                      <a:endParaRPr lang="en-US" sz="1100" dirty="0"/>
                    </a:p>
                  </a:txBody>
                  <a:tcPr marL="57150" marR="57150" marT="57150" marB="5715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EED4"/>
                    </a:solidFill>
                  </a:tcPr>
                </a:tc>
                <a:extLst>
                  <a:ext uri="{0D108BD9-81ED-4DB2-BD59-A6C34878D82A}">
                    <a16:rowId xmlns:a16="http://schemas.microsoft.com/office/drawing/2014/main" val="10004"/>
                  </a:ext>
                </a:extLst>
              </a:tr>
            </a:tbl>
          </a:graphicData>
        </a:graphic>
      </p:graphicFrame>
      <p:sp>
        <p:nvSpPr>
          <p:cNvPr id="26" name="TextBox 26"/>
          <p:cNvSpPr txBox="1"/>
          <p:nvPr/>
        </p:nvSpPr>
        <p:spPr>
          <a:xfrm>
            <a:off x="1147183" y="1341606"/>
            <a:ext cx="2436908" cy="816408"/>
          </a:xfrm>
          <a:prstGeom prst="rect">
            <a:avLst/>
          </a:prstGeom>
        </p:spPr>
        <p:txBody>
          <a:bodyPr lIns="0" tIns="0" rIns="0" bIns="0" rtlCol="0" anchor="t">
            <a:spAutoFit/>
          </a:bodyPr>
          <a:lstStyle/>
          <a:p>
            <a:pPr algn="r">
              <a:lnSpc>
                <a:spcPts val="6356"/>
              </a:lnSpc>
            </a:pPr>
            <a:r>
              <a:rPr lang="en-US" sz="5341">
                <a:solidFill>
                  <a:srgbClr val="000000"/>
                </a:solidFill>
                <a:latin typeface="Rubik Semi-Bold"/>
              </a:rPr>
              <a:t>Pica:</a:t>
            </a:r>
          </a:p>
        </p:txBody>
      </p:sp>
      <p:sp>
        <p:nvSpPr>
          <p:cNvPr id="27" name="TextBox 27"/>
          <p:cNvSpPr txBox="1"/>
          <p:nvPr/>
        </p:nvSpPr>
        <p:spPr>
          <a:xfrm>
            <a:off x="1952393" y="5977133"/>
            <a:ext cx="8239310" cy="534052"/>
          </a:xfrm>
          <a:prstGeom prst="rect">
            <a:avLst/>
          </a:prstGeom>
        </p:spPr>
        <p:txBody>
          <a:bodyPr lIns="0" tIns="0" rIns="0" bIns="0" rtlCol="0" anchor="t">
            <a:spAutoFit/>
          </a:bodyPr>
          <a:lstStyle/>
          <a:p>
            <a:pPr marL="623233" lvl="1" indent="-311617">
              <a:lnSpc>
                <a:spcPts val="4358"/>
              </a:lnSpc>
              <a:buFont typeface="Arial"/>
              <a:buChar char="•"/>
            </a:pPr>
            <a:r>
              <a:rPr lang="en-US" sz="2886" dirty="0">
                <a:solidFill>
                  <a:srgbClr val="000000">
                    <a:alpha val="64706"/>
                  </a:srgbClr>
                </a:solidFill>
                <a:latin typeface="Rubik"/>
              </a:rPr>
              <a:t>What do you do? Know what is in your area.</a:t>
            </a:r>
          </a:p>
        </p:txBody>
      </p:sp>
      <p:sp>
        <p:nvSpPr>
          <p:cNvPr id="28" name="TextBox 9">
            <a:extLst>
              <a:ext uri="{FF2B5EF4-FFF2-40B4-BE49-F238E27FC236}">
                <a16:creationId xmlns:a16="http://schemas.microsoft.com/office/drawing/2014/main" id="{D375700E-A005-F5FE-D009-0A1F856B3380}"/>
              </a:ext>
            </a:extLst>
          </p:cNvPr>
          <p:cNvSpPr txBox="1"/>
          <p:nvPr/>
        </p:nvSpPr>
        <p:spPr>
          <a:xfrm>
            <a:off x="14930837" y="9773070"/>
            <a:ext cx="2726425" cy="315727"/>
          </a:xfrm>
          <a:prstGeom prst="rect">
            <a:avLst/>
          </a:prstGeom>
        </p:spPr>
        <p:txBody>
          <a:bodyPr wrap="square" lIns="0" tIns="0" rIns="0" bIns="0" rtlCol="0" anchor="t">
            <a:spAutoFit/>
          </a:bodyPr>
          <a:lstStyle/>
          <a:p>
            <a:pPr algn="r">
              <a:lnSpc>
                <a:spcPts val="2856"/>
              </a:lnSpc>
            </a:pPr>
            <a:r>
              <a:rPr lang="en-US" sz="1200" dirty="0">
                <a:solidFill>
                  <a:srgbClr val="000000">
                    <a:alpha val="85882"/>
                  </a:srgbClr>
                </a:solidFill>
                <a:latin typeface="Raleway"/>
              </a:rPr>
              <a:t>KM Kolasa, ECU Fam Med, 2023 </a:t>
            </a:r>
          </a:p>
        </p:txBody>
      </p:sp>
    </p:spTree>
    <p:extLst>
      <p:ext uri="{BB962C8B-B14F-4D97-AF65-F5344CB8AC3E}">
        <p14:creationId xmlns:p14="http://schemas.microsoft.com/office/powerpoint/2010/main" val="20957322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7666959" y="-330138"/>
            <a:ext cx="2954082" cy="2769452"/>
          </a:xfrm>
          <a:custGeom>
            <a:avLst/>
            <a:gdLst/>
            <a:ahLst/>
            <a:cxnLst/>
            <a:rect l="l" t="t" r="r" b="b"/>
            <a:pathLst>
              <a:path w="2954082" h="2769452">
                <a:moveTo>
                  <a:pt x="0" y="0"/>
                </a:moveTo>
                <a:lnTo>
                  <a:pt x="2954082" y="0"/>
                </a:lnTo>
                <a:lnTo>
                  <a:pt x="2954082" y="2769451"/>
                </a:lnTo>
                <a:lnTo>
                  <a:pt x="0" y="2769451"/>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3" name="Freeform 3"/>
          <p:cNvSpPr/>
          <p:nvPr/>
        </p:nvSpPr>
        <p:spPr>
          <a:xfrm flipH="1">
            <a:off x="15328428" y="7315648"/>
            <a:ext cx="3729892" cy="3885304"/>
          </a:xfrm>
          <a:custGeom>
            <a:avLst/>
            <a:gdLst/>
            <a:ahLst/>
            <a:cxnLst/>
            <a:rect l="l" t="t" r="r" b="b"/>
            <a:pathLst>
              <a:path w="3729892" h="3885304">
                <a:moveTo>
                  <a:pt x="3729892" y="0"/>
                </a:moveTo>
                <a:lnTo>
                  <a:pt x="0" y="0"/>
                </a:lnTo>
                <a:lnTo>
                  <a:pt x="0" y="3885304"/>
                </a:lnTo>
                <a:lnTo>
                  <a:pt x="3729892" y="3885304"/>
                </a:lnTo>
                <a:lnTo>
                  <a:pt x="3729892" y="0"/>
                </a:lnTo>
                <a:close/>
              </a:path>
            </a:pathLst>
          </a:custGeom>
          <a:blipFill>
            <a:blip r:embed="rId4">
              <a:alphaModFix amt="4000"/>
              <a:extLst>
                <a:ext uri="{96DAC541-7B7A-43D3-8B79-37D633B846F1}">
                  <asvg:svgBlip xmlns:asvg="http://schemas.microsoft.com/office/drawing/2016/SVG/main" r:embed="rId5"/>
                </a:ext>
              </a:extLst>
            </a:blip>
            <a:stretch>
              <a:fillRect/>
            </a:stretch>
          </a:blipFill>
        </p:spPr>
        <p:txBody>
          <a:bodyPr/>
          <a:lstStyle/>
          <a:p>
            <a:endParaRPr lang="en-US"/>
          </a:p>
        </p:txBody>
      </p:sp>
      <p:grpSp>
        <p:nvGrpSpPr>
          <p:cNvPr id="4" name="Group 4"/>
          <p:cNvGrpSpPr/>
          <p:nvPr/>
        </p:nvGrpSpPr>
        <p:grpSpPr>
          <a:xfrm>
            <a:off x="796535" y="2795109"/>
            <a:ext cx="5555002" cy="2699699"/>
            <a:chOff x="0" y="0"/>
            <a:chExt cx="3305129" cy="1606273"/>
          </a:xfrm>
        </p:grpSpPr>
        <p:sp>
          <p:nvSpPr>
            <p:cNvPr id="5" name="Freeform 5"/>
            <p:cNvSpPr/>
            <p:nvPr/>
          </p:nvSpPr>
          <p:spPr>
            <a:xfrm>
              <a:off x="0" y="0"/>
              <a:ext cx="3305129" cy="1606273"/>
            </a:xfrm>
            <a:custGeom>
              <a:avLst/>
              <a:gdLst/>
              <a:ahLst/>
              <a:cxnLst/>
              <a:rect l="l" t="t" r="r" b="b"/>
              <a:pathLst>
                <a:path w="3305129" h="1606273">
                  <a:moveTo>
                    <a:pt x="3180669" y="1606273"/>
                  </a:moveTo>
                  <a:lnTo>
                    <a:pt x="124460" y="1606273"/>
                  </a:lnTo>
                  <a:cubicBezTo>
                    <a:pt x="55880" y="1606273"/>
                    <a:pt x="0" y="1550393"/>
                    <a:pt x="0" y="1481813"/>
                  </a:cubicBezTo>
                  <a:lnTo>
                    <a:pt x="0" y="124460"/>
                  </a:lnTo>
                  <a:cubicBezTo>
                    <a:pt x="0" y="55880"/>
                    <a:pt x="55880" y="0"/>
                    <a:pt x="124460" y="0"/>
                  </a:cubicBezTo>
                  <a:lnTo>
                    <a:pt x="3180669" y="0"/>
                  </a:lnTo>
                  <a:cubicBezTo>
                    <a:pt x="3249249" y="0"/>
                    <a:pt x="3305129" y="55880"/>
                    <a:pt x="3305129" y="124460"/>
                  </a:cubicBezTo>
                  <a:lnTo>
                    <a:pt x="3305129" y="1481813"/>
                  </a:lnTo>
                  <a:cubicBezTo>
                    <a:pt x="3305129" y="1550393"/>
                    <a:pt x="3249249" y="1606273"/>
                    <a:pt x="3180669" y="1606273"/>
                  </a:cubicBezTo>
                  <a:close/>
                </a:path>
              </a:pathLst>
            </a:custGeom>
            <a:solidFill>
              <a:srgbClr val="F0F1EC"/>
            </a:solidFill>
          </p:spPr>
          <p:txBody>
            <a:bodyPr/>
            <a:lstStyle/>
            <a:p>
              <a:endParaRPr lang="en-US"/>
            </a:p>
          </p:txBody>
        </p:sp>
      </p:grpSp>
      <p:grpSp>
        <p:nvGrpSpPr>
          <p:cNvPr id="6" name="Group 6"/>
          <p:cNvGrpSpPr/>
          <p:nvPr/>
        </p:nvGrpSpPr>
        <p:grpSpPr>
          <a:xfrm>
            <a:off x="796535" y="5696530"/>
            <a:ext cx="5555002" cy="2153876"/>
            <a:chOff x="0" y="0"/>
            <a:chExt cx="3305129" cy="1281518"/>
          </a:xfrm>
        </p:grpSpPr>
        <p:sp>
          <p:nvSpPr>
            <p:cNvPr id="7" name="Freeform 7"/>
            <p:cNvSpPr/>
            <p:nvPr/>
          </p:nvSpPr>
          <p:spPr>
            <a:xfrm>
              <a:off x="0" y="0"/>
              <a:ext cx="3305129" cy="1281518"/>
            </a:xfrm>
            <a:custGeom>
              <a:avLst/>
              <a:gdLst/>
              <a:ahLst/>
              <a:cxnLst/>
              <a:rect l="l" t="t" r="r" b="b"/>
              <a:pathLst>
                <a:path w="3305129" h="1281518">
                  <a:moveTo>
                    <a:pt x="3180669" y="1281518"/>
                  </a:moveTo>
                  <a:lnTo>
                    <a:pt x="124460" y="1281518"/>
                  </a:lnTo>
                  <a:cubicBezTo>
                    <a:pt x="55880" y="1281518"/>
                    <a:pt x="0" y="1225638"/>
                    <a:pt x="0" y="1157058"/>
                  </a:cubicBezTo>
                  <a:lnTo>
                    <a:pt x="0" y="124460"/>
                  </a:lnTo>
                  <a:cubicBezTo>
                    <a:pt x="0" y="55880"/>
                    <a:pt x="55880" y="0"/>
                    <a:pt x="124460" y="0"/>
                  </a:cubicBezTo>
                  <a:lnTo>
                    <a:pt x="3180669" y="0"/>
                  </a:lnTo>
                  <a:cubicBezTo>
                    <a:pt x="3249249" y="0"/>
                    <a:pt x="3305129" y="55880"/>
                    <a:pt x="3305129" y="124460"/>
                  </a:cubicBezTo>
                  <a:lnTo>
                    <a:pt x="3305129" y="1157058"/>
                  </a:lnTo>
                  <a:cubicBezTo>
                    <a:pt x="3305129" y="1225638"/>
                    <a:pt x="3249249" y="1281518"/>
                    <a:pt x="3180669" y="1281518"/>
                  </a:cubicBezTo>
                  <a:close/>
                </a:path>
              </a:pathLst>
            </a:custGeom>
            <a:solidFill>
              <a:srgbClr val="F0F1EC"/>
            </a:solidFill>
          </p:spPr>
          <p:txBody>
            <a:bodyPr/>
            <a:lstStyle/>
            <a:p>
              <a:endParaRPr lang="en-US"/>
            </a:p>
          </p:txBody>
        </p:sp>
      </p:grpSp>
      <p:grpSp>
        <p:nvGrpSpPr>
          <p:cNvPr id="8" name="Group 8"/>
          <p:cNvGrpSpPr/>
          <p:nvPr/>
        </p:nvGrpSpPr>
        <p:grpSpPr>
          <a:xfrm>
            <a:off x="796535" y="8050431"/>
            <a:ext cx="5555002" cy="1448311"/>
            <a:chOff x="0" y="0"/>
            <a:chExt cx="3305129" cy="861719"/>
          </a:xfrm>
        </p:grpSpPr>
        <p:sp>
          <p:nvSpPr>
            <p:cNvPr id="9" name="Freeform 9"/>
            <p:cNvSpPr/>
            <p:nvPr/>
          </p:nvSpPr>
          <p:spPr>
            <a:xfrm>
              <a:off x="0" y="0"/>
              <a:ext cx="3305129" cy="861719"/>
            </a:xfrm>
            <a:custGeom>
              <a:avLst/>
              <a:gdLst/>
              <a:ahLst/>
              <a:cxnLst/>
              <a:rect l="l" t="t" r="r" b="b"/>
              <a:pathLst>
                <a:path w="3305129" h="861719">
                  <a:moveTo>
                    <a:pt x="3180669" y="861719"/>
                  </a:moveTo>
                  <a:lnTo>
                    <a:pt x="124460" y="861719"/>
                  </a:lnTo>
                  <a:cubicBezTo>
                    <a:pt x="55880" y="861719"/>
                    <a:pt x="0" y="805839"/>
                    <a:pt x="0" y="737259"/>
                  </a:cubicBezTo>
                  <a:lnTo>
                    <a:pt x="0" y="124460"/>
                  </a:lnTo>
                  <a:cubicBezTo>
                    <a:pt x="0" y="55880"/>
                    <a:pt x="55880" y="0"/>
                    <a:pt x="124460" y="0"/>
                  </a:cubicBezTo>
                  <a:lnTo>
                    <a:pt x="3180669" y="0"/>
                  </a:lnTo>
                  <a:cubicBezTo>
                    <a:pt x="3249249" y="0"/>
                    <a:pt x="3305129" y="55880"/>
                    <a:pt x="3305129" y="124460"/>
                  </a:cubicBezTo>
                  <a:lnTo>
                    <a:pt x="3305129" y="737259"/>
                  </a:lnTo>
                  <a:cubicBezTo>
                    <a:pt x="3305129" y="805839"/>
                    <a:pt x="3249249" y="861719"/>
                    <a:pt x="3180669" y="861719"/>
                  </a:cubicBezTo>
                  <a:close/>
                </a:path>
              </a:pathLst>
            </a:custGeom>
            <a:solidFill>
              <a:srgbClr val="F0F1EC"/>
            </a:solidFill>
          </p:spPr>
          <p:txBody>
            <a:bodyPr/>
            <a:lstStyle/>
            <a:p>
              <a:endParaRPr lang="en-US"/>
            </a:p>
          </p:txBody>
        </p:sp>
      </p:grpSp>
      <p:grpSp>
        <p:nvGrpSpPr>
          <p:cNvPr id="10" name="Group 10"/>
          <p:cNvGrpSpPr/>
          <p:nvPr/>
        </p:nvGrpSpPr>
        <p:grpSpPr>
          <a:xfrm>
            <a:off x="6553128" y="2795109"/>
            <a:ext cx="5554980" cy="2405863"/>
            <a:chOff x="0" y="0"/>
            <a:chExt cx="3305116" cy="1431447"/>
          </a:xfrm>
        </p:grpSpPr>
        <p:sp>
          <p:nvSpPr>
            <p:cNvPr id="11" name="Freeform 11"/>
            <p:cNvSpPr/>
            <p:nvPr/>
          </p:nvSpPr>
          <p:spPr>
            <a:xfrm>
              <a:off x="0" y="0"/>
              <a:ext cx="3305116" cy="1431447"/>
            </a:xfrm>
            <a:custGeom>
              <a:avLst/>
              <a:gdLst/>
              <a:ahLst/>
              <a:cxnLst/>
              <a:rect l="l" t="t" r="r" b="b"/>
              <a:pathLst>
                <a:path w="3305116" h="1431447">
                  <a:moveTo>
                    <a:pt x="3180655" y="1431446"/>
                  </a:moveTo>
                  <a:lnTo>
                    <a:pt x="124460" y="1431446"/>
                  </a:lnTo>
                  <a:cubicBezTo>
                    <a:pt x="55880" y="1431446"/>
                    <a:pt x="0" y="1375567"/>
                    <a:pt x="0" y="1306986"/>
                  </a:cubicBezTo>
                  <a:lnTo>
                    <a:pt x="0" y="124460"/>
                  </a:lnTo>
                  <a:cubicBezTo>
                    <a:pt x="0" y="55880"/>
                    <a:pt x="55880" y="0"/>
                    <a:pt x="124460" y="0"/>
                  </a:cubicBezTo>
                  <a:lnTo>
                    <a:pt x="3180656" y="0"/>
                  </a:lnTo>
                  <a:cubicBezTo>
                    <a:pt x="3249236" y="0"/>
                    <a:pt x="3305116" y="55880"/>
                    <a:pt x="3305116" y="124460"/>
                  </a:cubicBezTo>
                  <a:lnTo>
                    <a:pt x="3305116" y="1306987"/>
                  </a:lnTo>
                  <a:cubicBezTo>
                    <a:pt x="3305116" y="1375567"/>
                    <a:pt x="3249236" y="1431447"/>
                    <a:pt x="3180656" y="1431447"/>
                  </a:cubicBezTo>
                  <a:close/>
                </a:path>
              </a:pathLst>
            </a:custGeom>
            <a:solidFill>
              <a:srgbClr val="F0F1EC"/>
            </a:solidFill>
          </p:spPr>
          <p:txBody>
            <a:bodyPr/>
            <a:lstStyle/>
            <a:p>
              <a:endParaRPr lang="en-US"/>
            </a:p>
          </p:txBody>
        </p:sp>
      </p:grpSp>
      <p:grpSp>
        <p:nvGrpSpPr>
          <p:cNvPr id="12" name="Group 12"/>
          <p:cNvGrpSpPr/>
          <p:nvPr/>
        </p:nvGrpSpPr>
        <p:grpSpPr>
          <a:xfrm>
            <a:off x="12309720" y="2795109"/>
            <a:ext cx="5756593" cy="2405863"/>
            <a:chOff x="0" y="0"/>
            <a:chExt cx="7675457" cy="3207818"/>
          </a:xfrm>
        </p:grpSpPr>
        <p:grpSp>
          <p:nvGrpSpPr>
            <p:cNvPr id="13" name="Group 13"/>
            <p:cNvGrpSpPr/>
            <p:nvPr/>
          </p:nvGrpSpPr>
          <p:grpSpPr>
            <a:xfrm>
              <a:off x="0" y="0"/>
              <a:ext cx="7406640" cy="3207818"/>
              <a:chOff x="0" y="0"/>
              <a:chExt cx="3305116" cy="1431447"/>
            </a:xfrm>
          </p:grpSpPr>
          <p:sp>
            <p:nvSpPr>
              <p:cNvPr id="14" name="Freeform 14"/>
              <p:cNvSpPr/>
              <p:nvPr/>
            </p:nvSpPr>
            <p:spPr>
              <a:xfrm>
                <a:off x="0" y="0"/>
                <a:ext cx="3305116" cy="1431447"/>
              </a:xfrm>
              <a:custGeom>
                <a:avLst/>
                <a:gdLst/>
                <a:ahLst/>
                <a:cxnLst/>
                <a:rect l="l" t="t" r="r" b="b"/>
                <a:pathLst>
                  <a:path w="3305116" h="1431447">
                    <a:moveTo>
                      <a:pt x="3180655" y="1431446"/>
                    </a:moveTo>
                    <a:lnTo>
                      <a:pt x="124460" y="1431446"/>
                    </a:lnTo>
                    <a:cubicBezTo>
                      <a:pt x="55880" y="1431446"/>
                      <a:pt x="0" y="1375567"/>
                      <a:pt x="0" y="1306986"/>
                    </a:cubicBezTo>
                    <a:lnTo>
                      <a:pt x="0" y="124460"/>
                    </a:lnTo>
                    <a:cubicBezTo>
                      <a:pt x="0" y="55880"/>
                      <a:pt x="55880" y="0"/>
                      <a:pt x="124460" y="0"/>
                    </a:cubicBezTo>
                    <a:lnTo>
                      <a:pt x="3180656" y="0"/>
                    </a:lnTo>
                    <a:cubicBezTo>
                      <a:pt x="3249236" y="0"/>
                      <a:pt x="3305116" y="55880"/>
                      <a:pt x="3305116" y="124460"/>
                    </a:cubicBezTo>
                    <a:lnTo>
                      <a:pt x="3305116" y="1306987"/>
                    </a:lnTo>
                    <a:cubicBezTo>
                      <a:pt x="3305116" y="1375567"/>
                      <a:pt x="3249236" y="1431447"/>
                      <a:pt x="3180656" y="1431447"/>
                    </a:cubicBezTo>
                    <a:close/>
                  </a:path>
                </a:pathLst>
              </a:custGeom>
              <a:solidFill>
                <a:srgbClr val="F0F1EC"/>
              </a:solidFill>
            </p:spPr>
            <p:txBody>
              <a:bodyPr/>
              <a:lstStyle/>
              <a:p>
                <a:endParaRPr lang="en-US"/>
              </a:p>
            </p:txBody>
          </p:sp>
        </p:grpSp>
        <p:sp>
          <p:nvSpPr>
            <p:cNvPr id="15" name="TextBox 15"/>
            <p:cNvSpPr txBox="1"/>
            <p:nvPr/>
          </p:nvSpPr>
          <p:spPr>
            <a:xfrm>
              <a:off x="652182" y="353508"/>
              <a:ext cx="7023275" cy="560534"/>
            </a:xfrm>
            <a:prstGeom prst="rect">
              <a:avLst/>
            </a:prstGeom>
          </p:spPr>
          <p:txBody>
            <a:bodyPr lIns="0" tIns="0" rIns="0" bIns="0" rtlCol="0" anchor="t">
              <a:spAutoFit/>
            </a:bodyPr>
            <a:lstStyle/>
            <a:p>
              <a:pPr>
                <a:lnSpc>
                  <a:spcPts val="3542"/>
                </a:lnSpc>
              </a:pPr>
              <a:r>
                <a:rPr lang="en-US" sz="2530">
                  <a:solidFill>
                    <a:srgbClr val="000000"/>
                  </a:solidFill>
                  <a:latin typeface="Rubik Semi-Bold"/>
                </a:rPr>
                <a:t>Eating starch</a:t>
              </a:r>
            </a:p>
          </p:txBody>
        </p:sp>
        <p:sp>
          <p:nvSpPr>
            <p:cNvPr id="16" name="TextBox 16"/>
            <p:cNvSpPr txBox="1"/>
            <p:nvPr/>
          </p:nvSpPr>
          <p:spPr>
            <a:xfrm>
              <a:off x="652182" y="1044847"/>
              <a:ext cx="6485701" cy="1749806"/>
            </a:xfrm>
            <a:prstGeom prst="rect">
              <a:avLst/>
            </a:prstGeom>
          </p:spPr>
          <p:txBody>
            <a:bodyPr lIns="0" tIns="0" rIns="0" bIns="0" rtlCol="0" anchor="t">
              <a:spAutoFit/>
            </a:bodyPr>
            <a:lstStyle/>
            <a:p>
              <a:pPr marL="388620" lvl="1" indent="-194310">
                <a:lnSpc>
                  <a:spcPts val="2664"/>
                </a:lnSpc>
                <a:buFont typeface="Arial"/>
                <a:buChar char="•"/>
              </a:pPr>
              <a:r>
                <a:rPr lang="en-US" sz="1800">
                  <a:solidFill>
                    <a:srgbClr val="000000"/>
                  </a:solidFill>
                  <a:latin typeface="Raleway"/>
                </a:rPr>
                <a:t>Test for anemia</a:t>
              </a:r>
            </a:p>
            <a:p>
              <a:pPr marL="388620" lvl="1" indent="-194310">
                <a:lnSpc>
                  <a:spcPts val="2664"/>
                </a:lnSpc>
                <a:buFont typeface="Arial"/>
                <a:buChar char="•"/>
              </a:pPr>
              <a:r>
                <a:rPr lang="en-US" sz="1800">
                  <a:solidFill>
                    <a:srgbClr val="000000"/>
                  </a:solidFill>
                  <a:latin typeface="Raleway"/>
                </a:rPr>
                <a:t>Monitor for excessive weight gain</a:t>
              </a:r>
            </a:p>
            <a:p>
              <a:pPr marL="388620" lvl="1" indent="-194310">
                <a:lnSpc>
                  <a:spcPts val="2664"/>
                </a:lnSpc>
                <a:buFont typeface="Arial"/>
                <a:buChar char="•"/>
              </a:pPr>
              <a:r>
                <a:rPr lang="en-US" sz="1800">
                  <a:solidFill>
                    <a:srgbClr val="000000"/>
                  </a:solidFill>
                  <a:latin typeface="Raleway"/>
                </a:rPr>
                <a:t>Monitor for elevated blood sugar levels</a:t>
              </a:r>
            </a:p>
            <a:p>
              <a:pPr marL="388620" lvl="1" indent="-194310">
                <a:lnSpc>
                  <a:spcPts val="2664"/>
                </a:lnSpc>
                <a:buFont typeface="Arial"/>
                <a:buChar char="•"/>
              </a:pPr>
              <a:r>
                <a:rPr lang="en-US" sz="1800">
                  <a:solidFill>
                    <a:srgbClr val="000000"/>
                  </a:solidFill>
                  <a:latin typeface="Raleway"/>
                </a:rPr>
                <a:t>Refer to RDN for MNT</a:t>
              </a:r>
            </a:p>
          </p:txBody>
        </p:sp>
      </p:grpSp>
      <p:grpSp>
        <p:nvGrpSpPr>
          <p:cNvPr id="17" name="Group 17"/>
          <p:cNvGrpSpPr/>
          <p:nvPr/>
        </p:nvGrpSpPr>
        <p:grpSpPr>
          <a:xfrm>
            <a:off x="6553128" y="5385393"/>
            <a:ext cx="5554980" cy="1700298"/>
            <a:chOff x="0" y="0"/>
            <a:chExt cx="3305116" cy="1011648"/>
          </a:xfrm>
        </p:grpSpPr>
        <p:sp>
          <p:nvSpPr>
            <p:cNvPr id="18" name="Freeform 18"/>
            <p:cNvSpPr/>
            <p:nvPr/>
          </p:nvSpPr>
          <p:spPr>
            <a:xfrm>
              <a:off x="0" y="0"/>
              <a:ext cx="3305116" cy="1011648"/>
            </a:xfrm>
            <a:custGeom>
              <a:avLst/>
              <a:gdLst/>
              <a:ahLst/>
              <a:cxnLst/>
              <a:rect l="l" t="t" r="r" b="b"/>
              <a:pathLst>
                <a:path w="3305116" h="1011648">
                  <a:moveTo>
                    <a:pt x="3180655" y="1011648"/>
                  </a:moveTo>
                  <a:lnTo>
                    <a:pt x="124460" y="1011648"/>
                  </a:lnTo>
                  <a:cubicBezTo>
                    <a:pt x="55880" y="1011648"/>
                    <a:pt x="0" y="955768"/>
                    <a:pt x="0" y="887188"/>
                  </a:cubicBezTo>
                  <a:lnTo>
                    <a:pt x="0" y="124460"/>
                  </a:lnTo>
                  <a:cubicBezTo>
                    <a:pt x="0" y="55880"/>
                    <a:pt x="55880" y="0"/>
                    <a:pt x="124460" y="0"/>
                  </a:cubicBezTo>
                  <a:lnTo>
                    <a:pt x="3180656" y="0"/>
                  </a:lnTo>
                  <a:cubicBezTo>
                    <a:pt x="3249236" y="0"/>
                    <a:pt x="3305116" y="55880"/>
                    <a:pt x="3305116" y="124460"/>
                  </a:cubicBezTo>
                  <a:lnTo>
                    <a:pt x="3305116" y="887188"/>
                  </a:lnTo>
                  <a:cubicBezTo>
                    <a:pt x="3305116" y="955768"/>
                    <a:pt x="3249236" y="1011648"/>
                    <a:pt x="3180656" y="1011648"/>
                  </a:cubicBezTo>
                  <a:close/>
                </a:path>
              </a:pathLst>
            </a:custGeom>
            <a:solidFill>
              <a:srgbClr val="F0F1EC"/>
            </a:solidFill>
          </p:spPr>
          <p:txBody>
            <a:bodyPr/>
            <a:lstStyle/>
            <a:p>
              <a:endParaRPr lang="en-US"/>
            </a:p>
          </p:txBody>
        </p:sp>
      </p:grpSp>
      <p:sp>
        <p:nvSpPr>
          <p:cNvPr id="19" name="TextBox 19"/>
          <p:cNvSpPr txBox="1"/>
          <p:nvPr/>
        </p:nvSpPr>
        <p:spPr>
          <a:xfrm>
            <a:off x="7042264" y="5636236"/>
            <a:ext cx="5267456" cy="434688"/>
          </a:xfrm>
          <a:prstGeom prst="rect">
            <a:avLst/>
          </a:prstGeom>
        </p:spPr>
        <p:txBody>
          <a:bodyPr lIns="0" tIns="0" rIns="0" bIns="0" rtlCol="0" anchor="t">
            <a:spAutoFit/>
          </a:bodyPr>
          <a:lstStyle/>
          <a:p>
            <a:pPr>
              <a:lnSpc>
                <a:spcPts val="3542"/>
              </a:lnSpc>
            </a:pPr>
            <a:r>
              <a:rPr lang="en-US" sz="2530">
                <a:solidFill>
                  <a:srgbClr val="000000"/>
                </a:solidFill>
                <a:latin typeface="Rubik Semi-Bold"/>
              </a:rPr>
              <a:t>Fatigue, muscle weakness</a:t>
            </a:r>
          </a:p>
        </p:txBody>
      </p:sp>
      <p:sp>
        <p:nvSpPr>
          <p:cNvPr id="20" name="TextBox 20"/>
          <p:cNvSpPr txBox="1"/>
          <p:nvPr/>
        </p:nvSpPr>
        <p:spPr>
          <a:xfrm>
            <a:off x="7042264" y="6154741"/>
            <a:ext cx="5267456" cy="659892"/>
          </a:xfrm>
          <a:prstGeom prst="rect">
            <a:avLst/>
          </a:prstGeom>
        </p:spPr>
        <p:txBody>
          <a:bodyPr lIns="0" tIns="0" rIns="0" bIns="0" rtlCol="0" anchor="t">
            <a:spAutoFit/>
          </a:bodyPr>
          <a:lstStyle/>
          <a:p>
            <a:pPr marL="388620" lvl="1" indent="-194310">
              <a:lnSpc>
                <a:spcPts val="2664"/>
              </a:lnSpc>
              <a:buFont typeface="Arial"/>
              <a:buChar char="•"/>
            </a:pPr>
            <a:r>
              <a:rPr lang="en-US" sz="1800">
                <a:solidFill>
                  <a:srgbClr val="000000"/>
                </a:solidFill>
                <a:latin typeface="Raleway"/>
              </a:rPr>
              <a:t>Ask about dirt and clay</a:t>
            </a:r>
          </a:p>
          <a:p>
            <a:pPr marL="388620" lvl="1" indent="-194310">
              <a:lnSpc>
                <a:spcPts val="2664"/>
              </a:lnSpc>
              <a:buFont typeface="Arial"/>
              <a:buChar char="•"/>
            </a:pPr>
            <a:r>
              <a:rPr lang="en-US" sz="1800">
                <a:solidFill>
                  <a:srgbClr val="000000"/>
                </a:solidFill>
                <a:latin typeface="Raleway"/>
              </a:rPr>
              <a:t>Test for anemia, hypokalemia</a:t>
            </a:r>
          </a:p>
        </p:txBody>
      </p:sp>
      <p:grpSp>
        <p:nvGrpSpPr>
          <p:cNvPr id="21" name="Group 21"/>
          <p:cNvGrpSpPr/>
          <p:nvPr/>
        </p:nvGrpSpPr>
        <p:grpSpPr>
          <a:xfrm>
            <a:off x="6554902" y="7266666"/>
            <a:ext cx="5554980" cy="1462415"/>
            <a:chOff x="0" y="0"/>
            <a:chExt cx="3305116" cy="870111"/>
          </a:xfrm>
        </p:grpSpPr>
        <p:sp>
          <p:nvSpPr>
            <p:cNvPr id="22" name="Freeform 22"/>
            <p:cNvSpPr/>
            <p:nvPr/>
          </p:nvSpPr>
          <p:spPr>
            <a:xfrm>
              <a:off x="0" y="0"/>
              <a:ext cx="3305116" cy="870112"/>
            </a:xfrm>
            <a:custGeom>
              <a:avLst/>
              <a:gdLst/>
              <a:ahLst/>
              <a:cxnLst/>
              <a:rect l="l" t="t" r="r" b="b"/>
              <a:pathLst>
                <a:path w="3305116" h="870112">
                  <a:moveTo>
                    <a:pt x="3180655" y="870111"/>
                  </a:moveTo>
                  <a:lnTo>
                    <a:pt x="124460" y="870111"/>
                  </a:lnTo>
                  <a:cubicBezTo>
                    <a:pt x="55880" y="870111"/>
                    <a:pt x="0" y="814232"/>
                    <a:pt x="0" y="745651"/>
                  </a:cubicBezTo>
                  <a:lnTo>
                    <a:pt x="0" y="124460"/>
                  </a:lnTo>
                  <a:cubicBezTo>
                    <a:pt x="0" y="55880"/>
                    <a:pt x="55880" y="0"/>
                    <a:pt x="124460" y="0"/>
                  </a:cubicBezTo>
                  <a:lnTo>
                    <a:pt x="3180656" y="0"/>
                  </a:lnTo>
                  <a:cubicBezTo>
                    <a:pt x="3249236" y="0"/>
                    <a:pt x="3305116" y="55880"/>
                    <a:pt x="3305116" y="124460"/>
                  </a:cubicBezTo>
                  <a:lnTo>
                    <a:pt x="3305116" y="745652"/>
                  </a:lnTo>
                  <a:cubicBezTo>
                    <a:pt x="3305116" y="814232"/>
                    <a:pt x="3249236" y="870112"/>
                    <a:pt x="3180656" y="870112"/>
                  </a:cubicBezTo>
                  <a:close/>
                </a:path>
              </a:pathLst>
            </a:custGeom>
            <a:solidFill>
              <a:srgbClr val="F0F1EC"/>
            </a:solidFill>
          </p:spPr>
          <p:txBody>
            <a:bodyPr/>
            <a:lstStyle/>
            <a:p>
              <a:endParaRPr lang="en-US"/>
            </a:p>
          </p:txBody>
        </p:sp>
      </p:grpSp>
      <p:grpSp>
        <p:nvGrpSpPr>
          <p:cNvPr id="23" name="Group 23"/>
          <p:cNvGrpSpPr/>
          <p:nvPr/>
        </p:nvGrpSpPr>
        <p:grpSpPr>
          <a:xfrm>
            <a:off x="12308133" y="5385393"/>
            <a:ext cx="5554980" cy="1462415"/>
            <a:chOff x="0" y="0"/>
            <a:chExt cx="3305116" cy="870111"/>
          </a:xfrm>
        </p:grpSpPr>
        <p:sp>
          <p:nvSpPr>
            <p:cNvPr id="24" name="Freeform 24"/>
            <p:cNvSpPr/>
            <p:nvPr/>
          </p:nvSpPr>
          <p:spPr>
            <a:xfrm>
              <a:off x="0" y="0"/>
              <a:ext cx="3305116" cy="870112"/>
            </a:xfrm>
            <a:custGeom>
              <a:avLst/>
              <a:gdLst/>
              <a:ahLst/>
              <a:cxnLst/>
              <a:rect l="l" t="t" r="r" b="b"/>
              <a:pathLst>
                <a:path w="3305116" h="870112">
                  <a:moveTo>
                    <a:pt x="3180655" y="870111"/>
                  </a:moveTo>
                  <a:lnTo>
                    <a:pt x="124460" y="870111"/>
                  </a:lnTo>
                  <a:cubicBezTo>
                    <a:pt x="55880" y="870111"/>
                    <a:pt x="0" y="814232"/>
                    <a:pt x="0" y="745651"/>
                  </a:cubicBezTo>
                  <a:lnTo>
                    <a:pt x="0" y="124460"/>
                  </a:lnTo>
                  <a:cubicBezTo>
                    <a:pt x="0" y="55880"/>
                    <a:pt x="55880" y="0"/>
                    <a:pt x="124460" y="0"/>
                  </a:cubicBezTo>
                  <a:lnTo>
                    <a:pt x="3180656" y="0"/>
                  </a:lnTo>
                  <a:cubicBezTo>
                    <a:pt x="3249236" y="0"/>
                    <a:pt x="3305116" y="55880"/>
                    <a:pt x="3305116" y="124460"/>
                  </a:cubicBezTo>
                  <a:lnTo>
                    <a:pt x="3305116" y="745652"/>
                  </a:lnTo>
                  <a:cubicBezTo>
                    <a:pt x="3305116" y="814232"/>
                    <a:pt x="3249236" y="870112"/>
                    <a:pt x="3180656" y="870112"/>
                  </a:cubicBezTo>
                  <a:close/>
                </a:path>
              </a:pathLst>
            </a:custGeom>
            <a:solidFill>
              <a:srgbClr val="F0F1EC"/>
            </a:solidFill>
          </p:spPr>
          <p:txBody>
            <a:bodyPr/>
            <a:lstStyle/>
            <a:p>
              <a:endParaRPr lang="en-US"/>
            </a:p>
          </p:txBody>
        </p:sp>
      </p:grpSp>
      <p:sp>
        <p:nvSpPr>
          <p:cNvPr id="25" name="TextBox 25"/>
          <p:cNvSpPr txBox="1"/>
          <p:nvPr/>
        </p:nvSpPr>
        <p:spPr>
          <a:xfrm>
            <a:off x="2106871" y="1308893"/>
            <a:ext cx="14074259" cy="819588"/>
          </a:xfrm>
          <a:prstGeom prst="rect">
            <a:avLst/>
          </a:prstGeom>
        </p:spPr>
        <p:txBody>
          <a:bodyPr lIns="0" tIns="0" rIns="0" bIns="0" rtlCol="0" anchor="t">
            <a:spAutoFit/>
          </a:bodyPr>
          <a:lstStyle/>
          <a:p>
            <a:pPr algn="ctr">
              <a:lnSpc>
                <a:spcPts val="6356"/>
              </a:lnSpc>
            </a:pPr>
            <a:r>
              <a:rPr lang="en-US" sz="5341">
                <a:solidFill>
                  <a:srgbClr val="000000"/>
                </a:solidFill>
                <a:latin typeface="Rubik Semi-Bold"/>
              </a:rPr>
              <a:t>Possible Next Steps after Identifying Pica</a:t>
            </a:r>
          </a:p>
        </p:txBody>
      </p:sp>
      <p:sp>
        <p:nvSpPr>
          <p:cNvPr id="26" name="TextBox 26"/>
          <p:cNvSpPr txBox="1"/>
          <p:nvPr/>
        </p:nvSpPr>
        <p:spPr>
          <a:xfrm>
            <a:off x="1285672" y="3045952"/>
            <a:ext cx="5267456" cy="434688"/>
          </a:xfrm>
          <a:prstGeom prst="rect">
            <a:avLst/>
          </a:prstGeom>
        </p:spPr>
        <p:txBody>
          <a:bodyPr lIns="0" tIns="0" rIns="0" bIns="0" rtlCol="0" anchor="t">
            <a:spAutoFit/>
          </a:bodyPr>
          <a:lstStyle/>
          <a:p>
            <a:pPr>
              <a:lnSpc>
                <a:spcPts val="3542"/>
              </a:lnSpc>
            </a:pPr>
            <a:r>
              <a:rPr lang="en-US" sz="2530">
                <a:solidFill>
                  <a:srgbClr val="000000"/>
                </a:solidFill>
                <a:latin typeface="Rubik Semi-Bold"/>
              </a:rPr>
              <a:t>Eating dirt, clay, paint chips</a:t>
            </a:r>
          </a:p>
        </p:txBody>
      </p:sp>
      <p:sp>
        <p:nvSpPr>
          <p:cNvPr id="27" name="TextBox 27"/>
          <p:cNvSpPr txBox="1"/>
          <p:nvPr/>
        </p:nvSpPr>
        <p:spPr>
          <a:xfrm>
            <a:off x="1285672" y="3564457"/>
            <a:ext cx="5065866" cy="1660017"/>
          </a:xfrm>
          <a:prstGeom prst="rect">
            <a:avLst/>
          </a:prstGeom>
        </p:spPr>
        <p:txBody>
          <a:bodyPr lIns="0" tIns="0" rIns="0" bIns="0" rtlCol="0" anchor="t">
            <a:spAutoFit/>
          </a:bodyPr>
          <a:lstStyle/>
          <a:p>
            <a:pPr marL="388620" lvl="1" indent="-194310">
              <a:lnSpc>
                <a:spcPts val="2664"/>
              </a:lnSpc>
              <a:buFont typeface="Arial"/>
              <a:buChar char="•"/>
            </a:pPr>
            <a:r>
              <a:rPr lang="en-US" sz="1800">
                <a:solidFill>
                  <a:srgbClr val="000000"/>
                </a:solidFill>
                <a:latin typeface="Raleway"/>
              </a:rPr>
              <a:t>Consider tests for anemia, lead, hypokalemia</a:t>
            </a:r>
          </a:p>
          <a:p>
            <a:pPr marL="388620" lvl="1" indent="-194310">
              <a:lnSpc>
                <a:spcPts val="2664"/>
              </a:lnSpc>
              <a:buFont typeface="Arial"/>
              <a:buChar char="•"/>
            </a:pPr>
            <a:r>
              <a:rPr lang="en-US" sz="1800">
                <a:solidFill>
                  <a:srgbClr val="000000"/>
                </a:solidFill>
                <a:latin typeface="Raleway"/>
              </a:rPr>
              <a:t>Examine teeth</a:t>
            </a:r>
          </a:p>
          <a:p>
            <a:pPr marL="388620" lvl="1" indent="-194310">
              <a:lnSpc>
                <a:spcPts val="2664"/>
              </a:lnSpc>
              <a:buFont typeface="Arial"/>
              <a:buChar char="•"/>
            </a:pPr>
            <a:r>
              <a:rPr lang="en-US" sz="1800">
                <a:solidFill>
                  <a:srgbClr val="000000"/>
                </a:solidFill>
                <a:latin typeface="Raleway"/>
              </a:rPr>
              <a:t>Monitor weight gain</a:t>
            </a:r>
          </a:p>
          <a:p>
            <a:pPr marL="388620" lvl="1" indent="-194310">
              <a:lnSpc>
                <a:spcPts val="2664"/>
              </a:lnSpc>
              <a:buFont typeface="Arial"/>
              <a:buChar char="•"/>
            </a:pPr>
            <a:r>
              <a:rPr lang="en-US" sz="1800">
                <a:solidFill>
                  <a:srgbClr val="000000"/>
                </a:solidFill>
                <a:latin typeface="Raleway"/>
              </a:rPr>
              <a:t>Refer to dietitian (RDN) for MNT</a:t>
            </a:r>
          </a:p>
        </p:txBody>
      </p:sp>
      <p:sp>
        <p:nvSpPr>
          <p:cNvPr id="28" name="TextBox 28"/>
          <p:cNvSpPr txBox="1"/>
          <p:nvPr/>
        </p:nvSpPr>
        <p:spPr>
          <a:xfrm>
            <a:off x="1285672" y="5947373"/>
            <a:ext cx="5267456" cy="434688"/>
          </a:xfrm>
          <a:prstGeom prst="rect">
            <a:avLst/>
          </a:prstGeom>
        </p:spPr>
        <p:txBody>
          <a:bodyPr lIns="0" tIns="0" rIns="0" bIns="0" rtlCol="0" anchor="t">
            <a:spAutoFit/>
          </a:bodyPr>
          <a:lstStyle/>
          <a:p>
            <a:pPr>
              <a:lnSpc>
                <a:spcPts val="3542"/>
              </a:lnSpc>
            </a:pPr>
            <a:r>
              <a:rPr lang="en-US" sz="2530">
                <a:solidFill>
                  <a:srgbClr val="000000"/>
                </a:solidFill>
                <a:latin typeface="Rubik Semi-Bold"/>
              </a:rPr>
              <a:t>Lead levels &gt; 5mcg/dL</a:t>
            </a:r>
          </a:p>
        </p:txBody>
      </p:sp>
      <p:sp>
        <p:nvSpPr>
          <p:cNvPr id="29" name="TextBox 29"/>
          <p:cNvSpPr txBox="1"/>
          <p:nvPr/>
        </p:nvSpPr>
        <p:spPr>
          <a:xfrm>
            <a:off x="1285672" y="6465878"/>
            <a:ext cx="5065866" cy="993267"/>
          </a:xfrm>
          <a:prstGeom prst="rect">
            <a:avLst/>
          </a:prstGeom>
        </p:spPr>
        <p:txBody>
          <a:bodyPr lIns="0" tIns="0" rIns="0" bIns="0" rtlCol="0" anchor="t">
            <a:spAutoFit/>
          </a:bodyPr>
          <a:lstStyle/>
          <a:p>
            <a:pPr marL="388620" lvl="1" indent="-194310">
              <a:lnSpc>
                <a:spcPts val="2664"/>
              </a:lnSpc>
              <a:buFont typeface="Arial"/>
              <a:buChar char="•"/>
            </a:pPr>
            <a:r>
              <a:rPr lang="en-US" sz="1800">
                <a:solidFill>
                  <a:srgbClr val="000000"/>
                </a:solidFill>
                <a:latin typeface="Raleway"/>
              </a:rPr>
              <a:t>Counsel to eliminate source of exposure</a:t>
            </a:r>
          </a:p>
          <a:p>
            <a:pPr marL="388620" lvl="1" indent="-194310">
              <a:lnSpc>
                <a:spcPts val="2664"/>
              </a:lnSpc>
              <a:buFont typeface="Arial"/>
              <a:buChar char="•"/>
            </a:pPr>
            <a:r>
              <a:rPr lang="en-US" sz="1800">
                <a:solidFill>
                  <a:srgbClr val="000000"/>
                </a:solidFill>
                <a:latin typeface="Raleway"/>
              </a:rPr>
              <a:t>Refer to RDN for MNT (ensure diet meets recs for Fe, Ca, Vitamins C and D</a:t>
            </a:r>
          </a:p>
        </p:txBody>
      </p:sp>
      <p:sp>
        <p:nvSpPr>
          <p:cNvPr id="30" name="TextBox 30"/>
          <p:cNvSpPr txBox="1"/>
          <p:nvPr/>
        </p:nvSpPr>
        <p:spPr>
          <a:xfrm>
            <a:off x="1285672" y="8301274"/>
            <a:ext cx="5267456" cy="434688"/>
          </a:xfrm>
          <a:prstGeom prst="rect">
            <a:avLst/>
          </a:prstGeom>
        </p:spPr>
        <p:txBody>
          <a:bodyPr lIns="0" tIns="0" rIns="0" bIns="0" rtlCol="0" anchor="t">
            <a:spAutoFit/>
          </a:bodyPr>
          <a:lstStyle/>
          <a:p>
            <a:pPr>
              <a:lnSpc>
                <a:spcPts val="3542"/>
              </a:lnSpc>
            </a:pPr>
            <a:r>
              <a:rPr lang="en-US" sz="2530">
                <a:solidFill>
                  <a:srgbClr val="000000"/>
                </a:solidFill>
                <a:latin typeface="Rubik Semi-Bold"/>
              </a:rPr>
              <a:t>Lead levels &gt; 45mcg/dL</a:t>
            </a:r>
          </a:p>
        </p:txBody>
      </p:sp>
      <p:sp>
        <p:nvSpPr>
          <p:cNvPr id="31" name="TextBox 31"/>
          <p:cNvSpPr txBox="1"/>
          <p:nvPr/>
        </p:nvSpPr>
        <p:spPr>
          <a:xfrm>
            <a:off x="1285672" y="8819779"/>
            <a:ext cx="5267456" cy="326517"/>
          </a:xfrm>
          <a:prstGeom prst="rect">
            <a:avLst/>
          </a:prstGeom>
        </p:spPr>
        <p:txBody>
          <a:bodyPr lIns="0" tIns="0" rIns="0" bIns="0" rtlCol="0" anchor="t">
            <a:spAutoFit/>
          </a:bodyPr>
          <a:lstStyle/>
          <a:p>
            <a:pPr marL="388620" lvl="1" indent="-194310">
              <a:lnSpc>
                <a:spcPts val="2664"/>
              </a:lnSpc>
              <a:buFont typeface="Arial"/>
              <a:buChar char="•"/>
            </a:pPr>
            <a:r>
              <a:rPr lang="en-US" sz="1800">
                <a:solidFill>
                  <a:srgbClr val="000000"/>
                </a:solidFill>
                <a:latin typeface="Raleway"/>
              </a:rPr>
              <a:t>Consider chelation therapy</a:t>
            </a:r>
          </a:p>
        </p:txBody>
      </p:sp>
      <p:sp>
        <p:nvSpPr>
          <p:cNvPr id="32" name="TextBox 32"/>
          <p:cNvSpPr txBox="1"/>
          <p:nvPr/>
        </p:nvSpPr>
        <p:spPr>
          <a:xfrm>
            <a:off x="7042264" y="3045952"/>
            <a:ext cx="5267456" cy="434688"/>
          </a:xfrm>
          <a:prstGeom prst="rect">
            <a:avLst/>
          </a:prstGeom>
        </p:spPr>
        <p:txBody>
          <a:bodyPr lIns="0" tIns="0" rIns="0" bIns="0" rtlCol="0" anchor="t">
            <a:spAutoFit/>
          </a:bodyPr>
          <a:lstStyle/>
          <a:p>
            <a:pPr>
              <a:lnSpc>
                <a:spcPts val="3542"/>
              </a:lnSpc>
            </a:pPr>
            <a:r>
              <a:rPr lang="en-US" sz="2530">
                <a:solidFill>
                  <a:srgbClr val="000000"/>
                </a:solidFill>
                <a:latin typeface="Rubik Semi-Bold"/>
              </a:rPr>
              <a:t>Eating ice</a:t>
            </a:r>
          </a:p>
        </p:txBody>
      </p:sp>
      <p:sp>
        <p:nvSpPr>
          <p:cNvPr id="33" name="TextBox 33"/>
          <p:cNvSpPr txBox="1"/>
          <p:nvPr/>
        </p:nvSpPr>
        <p:spPr>
          <a:xfrm>
            <a:off x="7042264" y="3564457"/>
            <a:ext cx="5267456" cy="1326642"/>
          </a:xfrm>
          <a:prstGeom prst="rect">
            <a:avLst/>
          </a:prstGeom>
        </p:spPr>
        <p:txBody>
          <a:bodyPr lIns="0" tIns="0" rIns="0" bIns="0" rtlCol="0" anchor="t">
            <a:spAutoFit/>
          </a:bodyPr>
          <a:lstStyle/>
          <a:p>
            <a:pPr marL="388620" lvl="1" indent="-194310">
              <a:lnSpc>
                <a:spcPts val="2664"/>
              </a:lnSpc>
              <a:buFont typeface="Arial"/>
              <a:buChar char="•"/>
            </a:pPr>
            <a:r>
              <a:rPr lang="en-US" sz="1800">
                <a:solidFill>
                  <a:srgbClr val="000000"/>
                </a:solidFill>
                <a:latin typeface="Raleway"/>
              </a:rPr>
              <a:t>Test for anemia</a:t>
            </a:r>
          </a:p>
          <a:p>
            <a:pPr marL="388620" lvl="1" indent="-194310">
              <a:lnSpc>
                <a:spcPts val="2664"/>
              </a:lnSpc>
              <a:buFont typeface="Arial"/>
              <a:buChar char="•"/>
            </a:pPr>
            <a:r>
              <a:rPr lang="en-US" sz="1800">
                <a:solidFill>
                  <a:srgbClr val="000000"/>
                </a:solidFill>
                <a:latin typeface="Raleway"/>
              </a:rPr>
              <a:t>Monitor weight gain</a:t>
            </a:r>
          </a:p>
          <a:p>
            <a:pPr marL="388620" lvl="1" indent="-194310">
              <a:lnSpc>
                <a:spcPts val="2664"/>
              </a:lnSpc>
              <a:buFont typeface="Arial"/>
              <a:buChar char="•"/>
            </a:pPr>
            <a:r>
              <a:rPr lang="en-US" sz="1800">
                <a:solidFill>
                  <a:srgbClr val="000000"/>
                </a:solidFill>
                <a:latin typeface="Raleway"/>
              </a:rPr>
              <a:t>Examine teeth</a:t>
            </a:r>
          </a:p>
          <a:p>
            <a:pPr marL="388620" lvl="1" indent="-194310">
              <a:lnSpc>
                <a:spcPts val="2664"/>
              </a:lnSpc>
              <a:buFont typeface="Arial"/>
              <a:buChar char="•"/>
            </a:pPr>
            <a:r>
              <a:rPr lang="en-US" sz="1800">
                <a:solidFill>
                  <a:srgbClr val="000000"/>
                </a:solidFill>
                <a:latin typeface="Raleway"/>
              </a:rPr>
              <a:t>Refer to RDN for MNT</a:t>
            </a:r>
          </a:p>
        </p:txBody>
      </p:sp>
      <p:sp>
        <p:nvSpPr>
          <p:cNvPr id="34" name="TextBox 34"/>
          <p:cNvSpPr txBox="1"/>
          <p:nvPr/>
        </p:nvSpPr>
        <p:spPr>
          <a:xfrm>
            <a:off x="7042264" y="7518681"/>
            <a:ext cx="5267456" cy="434688"/>
          </a:xfrm>
          <a:prstGeom prst="rect">
            <a:avLst/>
          </a:prstGeom>
        </p:spPr>
        <p:txBody>
          <a:bodyPr lIns="0" tIns="0" rIns="0" bIns="0" rtlCol="0" anchor="t">
            <a:spAutoFit/>
          </a:bodyPr>
          <a:lstStyle/>
          <a:p>
            <a:pPr>
              <a:lnSpc>
                <a:spcPts val="3542"/>
              </a:lnSpc>
            </a:pPr>
            <a:r>
              <a:rPr lang="en-US" sz="2530">
                <a:solidFill>
                  <a:srgbClr val="000000"/>
                </a:solidFill>
                <a:latin typeface="Rubik Semi-Bold"/>
              </a:rPr>
              <a:t>Sensitive or broken teeth</a:t>
            </a:r>
          </a:p>
        </p:txBody>
      </p:sp>
      <p:sp>
        <p:nvSpPr>
          <p:cNvPr id="35" name="TextBox 35"/>
          <p:cNvSpPr txBox="1"/>
          <p:nvPr/>
        </p:nvSpPr>
        <p:spPr>
          <a:xfrm>
            <a:off x="7042264" y="8037185"/>
            <a:ext cx="5065866" cy="326517"/>
          </a:xfrm>
          <a:prstGeom prst="rect">
            <a:avLst/>
          </a:prstGeom>
        </p:spPr>
        <p:txBody>
          <a:bodyPr lIns="0" tIns="0" rIns="0" bIns="0" rtlCol="0" anchor="t">
            <a:spAutoFit/>
          </a:bodyPr>
          <a:lstStyle/>
          <a:p>
            <a:pPr marL="388620" lvl="1" indent="-194310">
              <a:lnSpc>
                <a:spcPts val="2664"/>
              </a:lnSpc>
              <a:buFont typeface="Arial"/>
              <a:buChar char="•"/>
            </a:pPr>
            <a:r>
              <a:rPr lang="en-US" sz="1800">
                <a:solidFill>
                  <a:srgbClr val="000000"/>
                </a:solidFill>
                <a:latin typeface="Raleway"/>
              </a:rPr>
              <a:t>Ask about dirt and clay and ice</a:t>
            </a:r>
          </a:p>
        </p:txBody>
      </p:sp>
      <p:sp>
        <p:nvSpPr>
          <p:cNvPr id="36" name="TextBox 36"/>
          <p:cNvSpPr txBox="1"/>
          <p:nvPr/>
        </p:nvSpPr>
        <p:spPr>
          <a:xfrm>
            <a:off x="12795495" y="5637408"/>
            <a:ext cx="5267456" cy="434688"/>
          </a:xfrm>
          <a:prstGeom prst="rect">
            <a:avLst/>
          </a:prstGeom>
        </p:spPr>
        <p:txBody>
          <a:bodyPr lIns="0" tIns="0" rIns="0" bIns="0" rtlCol="0" anchor="t">
            <a:spAutoFit/>
          </a:bodyPr>
          <a:lstStyle/>
          <a:p>
            <a:pPr>
              <a:lnSpc>
                <a:spcPts val="3542"/>
              </a:lnSpc>
            </a:pPr>
            <a:r>
              <a:rPr lang="en-US" sz="2530">
                <a:solidFill>
                  <a:srgbClr val="000000"/>
                </a:solidFill>
                <a:latin typeface="Rubik Semi-Bold"/>
              </a:rPr>
              <a:t>Constipation</a:t>
            </a:r>
          </a:p>
        </p:txBody>
      </p:sp>
      <p:sp>
        <p:nvSpPr>
          <p:cNvPr id="37" name="TextBox 37"/>
          <p:cNvSpPr txBox="1"/>
          <p:nvPr/>
        </p:nvSpPr>
        <p:spPr>
          <a:xfrm>
            <a:off x="12795495" y="6155912"/>
            <a:ext cx="5065866" cy="326517"/>
          </a:xfrm>
          <a:prstGeom prst="rect">
            <a:avLst/>
          </a:prstGeom>
        </p:spPr>
        <p:txBody>
          <a:bodyPr lIns="0" tIns="0" rIns="0" bIns="0" rtlCol="0" anchor="t">
            <a:spAutoFit/>
          </a:bodyPr>
          <a:lstStyle/>
          <a:p>
            <a:pPr marL="388620" lvl="1" indent="-194310">
              <a:lnSpc>
                <a:spcPts val="2664"/>
              </a:lnSpc>
              <a:buFont typeface="Arial"/>
              <a:buChar char="•"/>
            </a:pPr>
            <a:r>
              <a:rPr lang="en-US" sz="1800">
                <a:solidFill>
                  <a:srgbClr val="000000"/>
                </a:solidFill>
                <a:latin typeface="Raleway"/>
              </a:rPr>
              <a:t>Ask about dirt and clay</a:t>
            </a:r>
          </a:p>
        </p:txBody>
      </p:sp>
      <p:sp>
        <p:nvSpPr>
          <p:cNvPr id="38" name="TextBox 38"/>
          <p:cNvSpPr txBox="1"/>
          <p:nvPr/>
        </p:nvSpPr>
        <p:spPr>
          <a:xfrm>
            <a:off x="796535" y="9670191"/>
            <a:ext cx="5511551" cy="240665"/>
          </a:xfrm>
          <a:prstGeom prst="rect">
            <a:avLst/>
          </a:prstGeom>
        </p:spPr>
        <p:txBody>
          <a:bodyPr lIns="0" tIns="0" rIns="0" bIns="0" rtlCol="0" anchor="t">
            <a:spAutoFit/>
          </a:bodyPr>
          <a:lstStyle/>
          <a:p>
            <a:pPr>
              <a:lnSpc>
                <a:spcPts val="1960"/>
              </a:lnSpc>
            </a:pPr>
            <a:r>
              <a:rPr lang="en-US" sz="1400">
                <a:solidFill>
                  <a:srgbClr val="000000"/>
                </a:solidFill>
                <a:latin typeface="Rubik Light"/>
              </a:rPr>
              <a:t>Corbett Webb R, Kolasa KM.</a:t>
            </a:r>
            <a:r>
              <a:rPr lang="en-US" sz="1400">
                <a:solidFill>
                  <a:srgbClr val="000000"/>
                </a:solidFill>
                <a:latin typeface="Rubik Light Italics"/>
              </a:rPr>
              <a:t> Nutr Today</a:t>
            </a:r>
            <a:r>
              <a:rPr lang="en-US" sz="1400">
                <a:solidFill>
                  <a:srgbClr val="000000"/>
                </a:solidFill>
                <a:latin typeface="Rubik Light"/>
              </a:rPr>
              <a:t>. 2014;49(3):101-108</a:t>
            </a:r>
          </a:p>
        </p:txBody>
      </p:sp>
      <p:sp>
        <p:nvSpPr>
          <p:cNvPr id="39" name="TextBox 9">
            <a:extLst>
              <a:ext uri="{FF2B5EF4-FFF2-40B4-BE49-F238E27FC236}">
                <a16:creationId xmlns:a16="http://schemas.microsoft.com/office/drawing/2014/main" id="{42688370-46DA-F1E0-98F6-972D2CE50493}"/>
              </a:ext>
            </a:extLst>
          </p:cNvPr>
          <p:cNvSpPr txBox="1"/>
          <p:nvPr/>
        </p:nvSpPr>
        <p:spPr>
          <a:xfrm>
            <a:off x="14935200" y="9575255"/>
            <a:ext cx="2726425" cy="315727"/>
          </a:xfrm>
          <a:prstGeom prst="rect">
            <a:avLst/>
          </a:prstGeom>
        </p:spPr>
        <p:txBody>
          <a:bodyPr wrap="square" lIns="0" tIns="0" rIns="0" bIns="0" rtlCol="0" anchor="t">
            <a:spAutoFit/>
          </a:bodyPr>
          <a:lstStyle/>
          <a:p>
            <a:pPr algn="r">
              <a:lnSpc>
                <a:spcPts val="2856"/>
              </a:lnSpc>
            </a:pPr>
            <a:r>
              <a:rPr lang="en-US" sz="1200" dirty="0">
                <a:solidFill>
                  <a:srgbClr val="000000">
                    <a:alpha val="85882"/>
                  </a:srgbClr>
                </a:solidFill>
                <a:latin typeface="Raleway"/>
              </a:rPr>
              <a:t>KM Kolasa, ECU Fam Med, 2023 </a:t>
            </a:r>
          </a:p>
        </p:txBody>
      </p:sp>
    </p:spTree>
    <p:extLst>
      <p:ext uri="{BB962C8B-B14F-4D97-AF65-F5344CB8AC3E}">
        <p14:creationId xmlns:p14="http://schemas.microsoft.com/office/powerpoint/2010/main" val="9383770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7666959" y="-158688"/>
            <a:ext cx="2954082" cy="2769452"/>
          </a:xfrm>
          <a:custGeom>
            <a:avLst/>
            <a:gdLst/>
            <a:ahLst/>
            <a:cxnLst/>
            <a:rect l="l" t="t" r="r" b="b"/>
            <a:pathLst>
              <a:path w="2954082" h="2769452">
                <a:moveTo>
                  <a:pt x="0" y="0"/>
                </a:moveTo>
                <a:lnTo>
                  <a:pt x="2954082" y="0"/>
                </a:lnTo>
                <a:lnTo>
                  <a:pt x="2954082" y="2769451"/>
                </a:lnTo>
                <a:lnTo>
                  <a:pt x="0" y="2769451"/>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3" name="Freeform 3"/>
          <p:cNvSpPr/>
          <p:nvPr/>
        </p:nvSpPr>
        <p:spPr>
          <a:xfrm>
            <a:off x="-603753" y="2610763"/>
            <a:ext cx="3940962" cy="4105169"/>
          </a:xfrm>
          <a:custGeom>
            <a:avLst/>
            <a:gdLst/>
            <a:ahLst/>
            <a:cxnLst/>
            <a:rect l="l" t="t" r="r" b="b"/>
            <a:pathLst>
              <a:path w="3940962" h="4105169">
                <a:moveTo>
                  <a:pt x="0" y="0"/>
                </a:moveTo>
                <a:lnTo>
                  <a:pt x="3940962" y="0"/>
                </a:lnTo>
                <a:lnTo>
                  <a:pt x="3940962" y="4105169"/>
                </a:lnTo>
                <a:lnTo>
                  <a:pt x="0" y="4105169"/>
                </a:lnTo>
                <a:lnTo>
                  <a:pt x="0" y="0"/>
                </a:lnTo>
                <a:close/>
              </a:path>
            </a:pathLst>
          </a:custGeom>
          <a:blipFill>
            <a:blip r:embed="rId5">
              <a:alphaModFix amt="4000"/>
              <a:extLst>
                <a:ext uri="{96DAC541-7B7A-43D3-8B79-37D633B846F1}">
                  <asvg:svgBlip xmlns:asvg="http://schemas.microsoft.com/office/drawing/2016/SVG/main" r:embed="rId6"/>
                </a:ext>
              </a:extLst>
            </a:blip>
            <a:stretch>
              <a:fillRect/>
            </a:stretch>
          </a:blipFill>
        </p:spPr>
        <p:txBody>
          <a:bodyPr/>
          <a:lstStyle/>
          <a:p>
            <a:endParaRPr lang="en-US"/>
          </a:p>
        </p:txBody>
      </p:sp>
      <p:sp>
        <p:nvSpPr>
          <p:cNvPr id="4" name="Freeform 4"/>
          <p:cNvSpPr/>
          <p:nvPr/>
        </p:nvSpPr>
        <p:spPr>
          <a:xfrm flipH="1">
            <a:off x="15102959" y="5696530"/>
            <a:ext cx="3729892" cy="3885304"/>
          </a:xfrm>
          <a:custGeom>
            <a:avLst/>
            <a:gdLst/>
            <a:ahLst/>
            <a:cxnLst/>
            <a:rect l="l" t="t" r="r" b="b"/>
            <a:pathLst>
              <a:path w="3729892" h="3885304">
                <a:moveTo>
                  <a:pt x="3729892" y="0"/>
                </a:moveTo>
                <a:lnTo>
                  <a:pt x="0" y="0"/>
                </a:lnTo>
                <a:lnTo>
                  <a:pt x="0" y="3885304"/>
                </a:lnTo>
                <a:lnTo>
                  <a:pt x="3729892" y="3885304"/>
                </a:lnTo>
                <a:lnTo>
                  <a:pt x="3729892" y="0"/>
                </a:lnTo>
                <a:close/>
              </a:path>
            </a:pathLst>
          </a:custGeom>
          <a:blipFill>
            <a:blip r:embed="rId5">
              <a:alphaModFix amt="4000"/>
              <a:extLst>
                <a:ext uri="{96DAC541-7B7A-43D3-8B79-37D633B846F1}">
                  <asvg:svgBlip xmlns:asvg="http://schemas.microsoft.com/office/drawing/2016/SVG/main" r:embed="rId6"/>
                </a:ext>
              </a:extLst>
            </a:blip>
            <a:stretch>
              <a:fillRect/>
            </a:stretch>
          </a:blipFill>
        </p:spPr>
        <p:txBody>
          <a:bodyPr/>
          <a:lstStyle/>
          <a:p>
            <a:endParaRPr lang="en-US"/>
          </a:p>
        </p:txBody>
      </p:sp>
      <p:grpSp>
        <p:nvGrpSpPr>
          <p:cNvPr id="5" name="Group 5"/>
          <p:cNvGrpSpPr/>
          <p:nvPr/>
        </p:nvGrpSpPr>
        <p:grpSpPr>
          <a:xfrm>
            <a:off x="1028700" y="3394024"/>
            <a:ext cx="7858450" cy="3086230"/>
            <a:chOff x="0" y="0"/>
            <a:chExt cx="4675640" cy="1836253"/>
          </a:xfrm>
        </p:grpSpPr>
        <p:sp>
          <p:nvSpPr>
            <p:cNvPr id="6" name="Freeform 6"/>
            <p:cNvSpPr/>
            <p:nvPr/>
          </p:nvSpPr>
          <p:spPr>
            <a:xfrm>
              <a:off x="0" y="0"/>
              <a:ext cx="4675640" cy="1836253"/>
            </a:xfrm>
            <a:custGeom>
              <a:avLst/>
              <a:gdLst/>
              <a:ahLst/>
              <a:cxnLst/>
              <a:rect l="l" t="t" r="r" b="b"/>
              <a:pathLst>
                <a:path w="4675640" h="1836253">
                  <a:moveTo>
                    <a:pt x="4551180" y="1836253"/>
                  </a:moveTo>
                  <a:lnTo>
                    <a:pt x="124460" y="1836253"/>
                  </a:lnTo>
                  <a:cubicBezTo>
                    <a:pt x="55880" y="1836253"/>
                    <a:pt x="0" y="1780373"/>
                    <a:pt x="0" y="1711793"/>
                  </a:cubicBezTo>
                  <a:lnTo>
                    <a:pt x="0" y="124460"/>
                  </a:lnTo>
                  <a:cubicBezTo>
                    <a:pt x="0" y="55880"/>
                    <a:pt x="55880" y="0"/>
                    <a:pt x="124460" y="0"/>
                  </a:cubicBezTo>
                  <a:lnTo>
                    <a:pt x="4551180" y="0"/>
                  </a:lnTo>
                  <a:cubicBezTo>
                    <a:pt x="4619760" y="0"/>
                    <a:pt x="4675640" y="55880"/>
                    <a:pt x="4675640" y="124460"/>
                  </a:cubicBezTo>
                  <a:lnTo>
                    <a:pt x="4675640" y="1711793"/>
                  </a:lnTo>
                  <a:cubicBezTo>
                    <a:pt x="4675640" y="1780373"/>
                    <a:pt x="4619760" y="1836253"/>
                    <a:pt x="4551180" y="1836253"/>
                  </a:cubicBezTo>
                  <a:close/>
                </a:path>
              </a:pathLst>
            </a:custGeom>
            <a:solidFill>
              <a:srgbClr val="F0F1EC"/>
            </a:solidFill>
          </p:spPr>
          <p:txBody>
            <a:bodyPr/>
            <a:lstStyle/>
            <a:p>
              <a:endParaRPr lang="en-US"/>
            </a:p>
          </p:txBody>
        </p:sp>
      </p:grpSp>
      <p:sp>
        <p:nvSpPr>
          <p:cNvPr id="7" name="TextBox 7"/>
          <p:cNvSpPr txBox="1"/>
          <p:nvPr/>
        </p:nvSpPr>
        <p:spPr>
          <a:xfrm>
            <a:off x="2189690" y="1216512"/>
            <a:ext cx="13908619" cy="1568693"/>
          </a:xfrm>
          <a:prstGeom prst="rect">
            <a:avLst/>
          </a:prstGeom>
        </p:spPr>
        <p:txBody>
          <a:bodyPr lIns="0" tIns="0" rIns="0" bIns="0" rtlCol="0" anchor="t">
            <a:spAutoFit/>
          </a:bodyPr>
          <a:lstStyle/>
          <a:p>
            <a:pPr algn="ctr">
              <a:lnSpc>
                <a:spcPts val="6356"/>
              </a:lnSpc>
            </a:pPr>
            <a:r>
              <a:rPr lang="en-US" sz="5341">
                <a:solidFill>
                  <a:srgbClr val="000000"/>
                </a:solidFill>
                <a:latin typeface="Rubik Semi-Bold"/>
              </a:rPr>
              <a:t>PICA </a:t>
            </a:r>
          </a:p>
          <a:p>
            <a:pPr algn="ctr">
              <a:lnSpc>
                <a:spcPts val="5999"/>
              </a:lnSpc>
            </a:pPr>
            <a:r>
              <a:rPr lang="en-US" sz="5041">
                <a:solidFill>
                  <a:srgbClr val="000000"/>
                </a:solidFill>
                <a:latin typeface="Rubik"/>
              </a:rPr>
              <a:t>Assessment and Counseling Mnemonic</a:t>
            </a:r>
          </a:p>
        </p:txBody>
      </p:sp>
      <p:sp>
        <p:nvSpPr>
          <p:cNvPr id="8" name="TextBox 8"/>
          <p:cNvSpPr txBox="1"/>
          <p:nvPr/>
        </p:nvSpPr>
        <p:spPr>
          <a:xfrm>
            <a:off x="2585250" y="4235327"/>
            <a:ext cx="5945000" cy="1943100"/>
          </a:xfrm>
          <a:prstGeom prst="rect">
            <a:avLst/>
          </a:prstGeom>
        </p:spPr>
        <p:txBody>
          <a:bodyPr lIns="0" tIns="0" rIns="0" bIns="0" rtlCol="0" anchor="t">
            <a:spAutoFit/>
          </a:bodyPr>
          <a:lstStyle/>
          <a:p>
            <a:pPr>
              <a:lnSpc>
                <a:spcPts val="2610"/>
              </a:lnSpc>
            </a:pPr>
            <a:r>
              <a:rPr lang="en-US" sz="1800">
                <a:solidFill>
                  <a:srgbClr val="000000">
                    <a:alpha val="85882"/>
                  </a:srgbClr>
                </a:solidFill>
                <a:latin typeface="Raleway"/>
              </a:rPr>
              <a:t>Wait for the patient to reply. Ask how consumption helps her. Consumption of clay might soothe stomach upset during morning sickness, provide minerals like calcium., comply with mother or other relatives or friends’ insistence, calm heart burn, satisfy a craving, and prevent excess weight gain.</a:t>
            </a:r>
          </a:p>
        </p:txBody>
      </p:sp>
      <p:sp>
        <p:nvSpPr>
          <p:cNvPr id="9" name="TextBox 9"/>
          <p:cNvSpPr txBox="1"/>
          <p:nvPr/>
        </p:nvSpPr>
        <p:spPr>
          <a:xfrm>
            <a:off x="1321332" y="3978854"/>
            <a:ext cx="1040747" cy="1717676"/>
          </a:xfrm>
          <a:prstGeom prst="rect">
            <a:avLst/>
          </a:prstGeom>
        </p:spPr>
        <p:txBody>
          <a:bodyPr lIns="0" tIns="0" rIns="0" bIns="0" rtlCol="0" anchor="t">
            <a:spAutoFit/>
          </a:bodyPr>
          <a:lstStyle/>
          <a:p>
            <a:pPr>
              <a:lnSpc>
                <a:spcPts val="13999"/>
              </a:lnSpc>
            </a:pPr>
            <a:r>
              <a:rPr lang="en-US" sz="9999">
                <a:solidFill>
                  <a:srgbClr val="F4A12D"/>
                </a:solidFill>
                <a:latin typeface="Rubik Bold"/>
              </a:rPr>
              <a:t>P</a:t>
            </a:r>
          </a:p>
        </p:txBody>
      </p:sp>
      <p:sp>
        <p:nvSpPr>
          <p:cNvPr id="10" name="TextBox 10"/>
          <p:cNvSpPr txBox="1"/>
          <p:nvPr/>
        </p:nvSpPr>
        <p:spPr>
          <a:xfrm>
            <a:off x="2585250" y="3802730"/>
            <a:ext cx="4089797" cy="415290"/>
          </a:xfrm>
          <a:prstGeom prst="rect">
            <a:avLst/>
          </a:prstGeom>
        </p:spPr>
        <p:txBody>
          <a:bodyPr lIns="0" tIns="0" rIns="0" bIns="0" rtlCol="0" anchor="t">
            <a:spAutoFit/>
          </a:bodyPr>
          <a:lstStyle/>
          <a:p>
            <a:pPr>
              <a:lnSpc>
                <a:spcPts val="3359"/>
              </a:lnSpc>
            </a:pPr>
            <a:r>
              <a:rPr lang="en-US" sz="2400">
                <a:solidFill>
                  <a:srgbClr val="000000"/>
                </a:solidFill>
                <a:latin typeface="Rubik Bold"/>
              </a:rPr>
              <a:t>Patient-centered.</a:t>
            </a:r>
          </a:p>
        </p:txBody>
      </p:sp>
      <p:grpSp>
        <p:nvGrpSpPr>
          <p:cNvPr id="11" name="Group 11"/>
          <p:cNvGrpSpPr/>
          <p:nvPr/>
        </p:nvGrpSpPr>
        <p:grpSpPr>
          <a:xfrm>
            <a:off x="9400850" y="3394590"/>
            <a:ext cx="7858450" cy="3086230"/>
            <a:chOff x="0" y="0"/>
            <a:chExt cx="4675640" cy="1836253"/>
          </a:xfrm>
        </p:grpSpPr>
        <p:sp>
          <p:nvSpPr>
            <p:cNvPr id="12" name="Freeform 12"/>
            <p:cNvSpPr/>
            <p:nvPr/>
          </p:nvSpPr>
          <p:spPr>
            <a:xfrm>
              <a:off x="0" y="0"/>
              <a:ext cx="4675640" cy="1836253"/>
            </a:xfrm>
            <a:custGeom>
              <a:avLst/>
              <a:gdLst/>
              <a:ahLst/>
              <a:cxnLst/>
              <a:rect l="l" t="t" r="r" b="b"/>
              <a:pathLst>
                <a:path w="4675640" h="1836253">
                  <a:moveTo>
                    <a:pt x="4551180" y="1836253"/>
                  </a:moveTo>
                  <a:lnTo>
                    <a:pt x="124460" y="1836253"/>
                  </a:lnTo>
                  <a:cubicBezTo>
                    <a:pt x="55880" y="1836253"/>
                    <a:pt x="0" y="1780373"/>
                    <a:pt x="0" y="1711793"/>
                  </a:cubicBezTo>
                  <a:lnTo>
                    <a:pt x="0" y="124460"/>
                  </a:lnTo>
                  <a:cubicBezTo>
                    <a:pt x="0" y="55880"/>
                    <a:pt x="55880" y="0"/>
                    <a:pt x="124460" y="0"/>
                  </a:cubicBezTo>
                  <a:lnTo>
                    <a:pt x="4551180" y="0"/>
                  </a:lnTo>
                  <a:cubicBezTo>
                    <a:pt x="4619760" y="0"/>
                    <a:pt x="4675640" y="55880"/>
                    <a:pt x="4675640" y="124460"/>
                  </a:cubicBezTo>
                  <a:lnTo>
                    <a:pt x="4675640" y="1711793"/>
                  </a:lnTo>
                  <a:cubicBezTo>
                    <a:pt x="4675640" y="1780373"/>
                    <a:pt x="4619760" y="1836253"/>
                    <a:pt x="4551180" y="1836253"/>
                  </a:cubicBezTo>
                  <a:close/>
                </a:path>
              </a:pathLst>
            </a:custGeom>
            <a:solidFill>
              <a:srgbClr val="F0F1EC"/>
            </a:solidFill>
          </p:spPr>
          <p:txBody>
            <a:bodyPr/>
            <a:lstStyle/>
            <a:p>
              <a:endParaRPr lang="en-US"/>
            </a:p>
          </p:txBody>
        </p:sp>
      </p:grpSp>
      <p:sp>
        <p:nvSpPr>
          <p:cNvPr id="13" name="TextBox 13"/>
          <p:cNvSpPr txBox="1"/>
          <p:nvPr/>
        </p:nvSpPr>
        <p:spPr>
          <a:xfrm>
            <a:off x="10957400" y="4235892"/>
            <a:ext cx="5945000" cy="971550"/>
          </a:xfrm>
          <a:prstGeom prst="rect">
            <a:avLst/>
          </a:prstGeom>
        </p:spPr>
        <p:txBody>
          <a:bodyPr lIns="0" tIns="0" rIns="0" bIns="0" rtlCol="0" anchor="t">
            <a:spAutoFit/>
          </a:bodyPr>
          <a:lstStyle/>
          <a:p>
            <a:pPr>
              <a:lnSpc>
                <a:spcPts val="2610"/>
              </a:lnSpc>
            </a:pPr>
            <a:r>
              <a:rPr lang="en-US" sz="1800">
                <a:solidFill>
                  <a:srgbClr val="000000">
                    <a:alpha val="85882"/>
                  </a:srgbClr>
                </a:solidFill>
                <a:latin typeface="Raleway"/>
              </a:rPr>
              <a:t>Ice is the most coming item ingested in the US. </a:t>
            </a:r>
          </a:p>
          <a:p>
            <a:pPr>
              <a:lnSpc>
                <a:spcPts val="2610"/>
              </a:lnSpc>
            </a:pPr>
            <a:r>
              <a:rPr lang="en-US" sz="1800">
                <a:solidFill>
                  <a:srgbClr val="000000">
                    <a:alpha val="85882"/>
                  </a:srgbClr>
                </a:solidFill>
                <a:latin typeface="Raleway"/>
              </a:rPr>
              <a:t>But ask about other items like dirt, baked clay, or laundry or corn starch.</a:t>
            </a:r>
          </a:p>
        </p:txBody>
      </p:sp>
      <p:sp>
        <p:nvSpPr>
          <p:cNvPr id="14" name="TextBox 14"/>
          <p:cNvSpPr txBox="1"/>
          <p:nvPr/>
        </p:nvSpPr>
        <p:spPr>
          <a:xfrm>
            <a:off x="9693483" y="3979420"/>
            <a:ext cx="1040747" cy="1717676"/>
          </a:xfrm>
          <a:prstGeom prst="rect">
            <a:avLst/>
          </a:prstGeom>
        </p:spPr>
        <p:txBody>
          <a:bodyPr lIns="0" tIns="0" rIns="0" bIns="0" rtlCol="0" anchor="t">
            <a:spAutoFit/>
          </a:bodyPr>
          <a:lstStyle/>
          <a:p>
            <a:pPr>
              <a:lnSpc>
                <a:spcPts val="13999"/>
              </a:lnSpc>
            </a:pPr>
            <a:r>
              <a:rPr lang="en-US" sz="9999">
                <a:solidFill>
                  <a:srgbClr val="F4A12D"/>
                </a:solidFill>
                <a:latin typeface="Rubik Bold"/>
              </a:rPr>
              <a:t>I</a:t>
            </a:r>
          </a:p>
        </p:txBody>
      </p:sp>
      <p:sp>
        <p:nvSpPr>
          <p:cNvPr id="15" name="TextBox 15"/>
          <p:cNvSpPr txBox="1"/>
          <p:nvPr/>
        </p:nvSpPr>
        <p:spPr>
          <a:xfrm>
            <a:off x="10957400" y="3803295"/>
            <a:ext cx="4089797" cy="415290"/>
          </a:xfrm>
          <a:prstGeom prst="rect">
            <a:avLst/>
          </a:prstGeom>
        </p:spPr>
        <p:txBody>
          <a:bodyPr lIns="0" tIns="0" rIns="0" bIns="0" rtlCol="0" anchor="t">
            <a:spAutoFit/>
          </a:bodyPr>
          <a:lstStyle/>
          <a:p>
            <a:pPr>
              <a:lnSpc>
                <a:spcPts val="3359"/>
              </a:lnSpc>
            </a:pPr>
            <a:r>
              <a:rPr lang="en-US" sz="2400">
                <a:solidFill>
                  <a:srgbClr val="000000"/>
                </a:solidFill>
                <a:latin typeface="Rubik Bold"/>
              </a:rPr>
              <a:t>Ice.</a:t>
            </a:r>
          </a:p>
        </p:txBody>
      </p:sp>
      <p:grpSp>
        <p:nvGrpSpPr>
          <p:cNvPr id="16" name="Group 16"/>
          <p:cNvGrpSpPr/>
          <p:nvPr/>
        </p:nvGrpSpPr>
        <p:grpSpPr>
          <a:xfrm>
            <a:off x="1028700" y="6792132"/>
            <a:ext cx="7858450" cy="2214180"/>
            <a:chOff x="0" y="0"/>
            <a:chExt cx="4675640" cy="1317398"/>
          </a:xfrm>
        </p:grpSpPr>
        <p:sp>
          <p:nvSpPr>
            <p:cNvPr id="17" name="Freeform 17"/>
            <p:cNvSpPr/>
            <p:nvPr/>
          </p:nvSpPr>
          <p:spPr>
            <a:xfrm>
              <a:off x="0" y="0"/>
              <a:ext cx="4675640" cy="1317398"/>
            </a:xfrm>
            <a:custGeom>
              <a:avLst/>
              <a:gdLst/>
              <a:ahLst/>
              <a:cxnLst/>
              <a:rect l="l" t="t" r="r" b="b"/>
              <a:pathLst>
                <a:path w="4675640" h="1317398">
                  <a:moveTo>
                    <a:pt x="4551180" y="1317398"/>
                  </a:moveTo>
                  <a:lnTo>
                    <a:pt x="124460" y="1317398"/>
                  </a:lnTo>
                  <a:cubicBezTo>
                    <a:pt x="55880" y="1317398"/>
                    <a:pt x="0" y="1261518"/>
                    <a:pt x="0" y="1192938"/>
                  </a:cubicBezTo>
                  <a:lnTo>
                    <a:pt x="0" y="124460"/>
                  </a:lnTo>
                  <a:cubicBezTo>
                    <a:pt x="0" y="55880"/>
                    <a:pt x="55880" y="0"/>
                    <a:pt x="124460" y="0"/>
                  </a:cubicBezTo>
                  <a:lnTo>
                    <a:pt x="4551180" y="0"/>
                  </a:lnTo>
                  <a:cubicBezTo>
                    <a:pt x="4619760" y="0"/>
                    <a:pt x="4675640" y="55880"/>
                    <a:pt x="4675640" y="124460"/>
                  </a:cubicBezTo>
                  <a:lnTo>
                    <a:pt x="4675640" y="1192938"/>
                  </a:lnTo>
                  <a:cubicBezTo>
                    <a:pt x="4675640" y="1261518"/>
                    <a:pt x="4619760" y="1317398"/>
                    <a:pt x="4551180" y="1317398"/>
                  </a:cubicBezTo>
                  <a:close/>
                </a:path>
              </a:pathLst>
            </a:custGeom>
            <a:solidFill>
              <a:srgbClr val="F0F1EC"/>
            </a:solidFill>
          </p:spPr>
          <p:txBody>
            <a:bodyPr/>
            <a:lstStyle/>
            <a:p>
              <a:endParaRPr lang="en-US"/>
            </a:p>
          </p:txBody>
        </p:sp>
      </p:grpSp>
      <p:sp>
        <p:nvSpPr>
          <p:cNvPr id="18" name="TextBox 18"/>
          <p:cNvSpPr txBox="1"/>
          <p:nvPr/>
        </p:nvSpPr>
        <p:spPr>
          <a:xfrm>
            <a:off x="2585250" y="7633435"/>
            <a:ext cx="5945000" cy="647700"/>
          </a:xfrm>
          <a:prstGeom prst="rect">
            <a:avLst/>
          </a:prstGeom>
        </p:spPr>
        <p:txBody>
          <a:bodyPr lIns="0" tIns="0" rIns="0" bIns="0" rtlCol="0" anchor="t">
            <a:spAutoFit/>
          </a:bodyPr>
          <a:lstStyle/>
          <a:p>
            <a:pPr>
              <a:lnSpc>
                <a:spcPts val="2610"/>
              </a:lnSpc>
            </a:pPr>
            <a:r>
              <a:rPr lang="en-US" sz="1800">
                <a:solidFill>
                  <a:srgbClr val="000000">
                    <a:alpha val="85882"/>
                  </a:srgbClr>
                </a:solidFill>
                <a:latin typeface="Raleway"/>
              </a:rPr>
              <a:t>Monitor both your own and the patient’s verbal and non-verbal communication.</a:t>
            </a:r>
          </a:p>
        </p:txBody>
      </p:sp>
      <p:sp>
        <p:nvSpPr>
          <p:cNvPr id="19" name="TextBox 19"/>
          <p:cNvSpPr txBox="1"/>
          <p:nvPr/>
        </p:nvSpPr>
        <p:spPr>
          <a:xfrm>
            <a:off x="1321332" y="7027010"/>
            <a:ext cx="1040747" cy="1717676"/>
          </a:xfrm>
          <a:prstGeom prst="rect">
            <a:avLst/>
          </a:prstGeom>
        </p:spPr>
        <p:txBody>
          <a:bodyPr lIns="0" tIns="0" rIns="0" bIns="0" rtlCol="0" anchor="t">
            <a:spAutoFit/>
          </a:bodyPr>
          <a:lstStyle/>
          <a:p>
            <a:pPr>
              <a:lnSpc>
                <a:spcPts val="13999"/>
              </a:lnSpc>
            </a:pPr>
            <a:r>
              <a:rPr lang="en-US" sz="9999">
                <a:solidFill>
                  <a:srgbClr val="F4A12D"/>
                </a:solidFill>
                <a:latin typeface="Rubik Bold"/>
              </a:rPr>
              <a:t>C</a:t>
            </a:r>
          </a:p>
        </p:txBody>
      </p:sp>
      <p:sp>
        <p:nvSpPr>
          <p:cNvPr id="20" name="TextBox 20"/>
          <p:cNvSpPr txBox="1"/>
          <p:nvPr/>
        </p:nvSpPr>
        <p:spPr>
          <a:xfrm>
            <a:off x="2585250" y="7200838"/>
            <a:ext cx="4089797" cy="415290"/>
          </a:xfrm>
          <a:prstGeom prst="rect">
            <a:avLst/>
          </a:prstGeom>
        </p:spPr>
        <p:txBody>
          <a:bodyPr lIns="0" tIns="0" rIns="0" bIns="0" rtlCol="0" anchor="t">
            <a:spAutoFit/>
          </a:bodyPr>
          <a:lstStyle/>
          <a:p>
            <a:pPr>
              <a:lnSpc>
                <a:spcPts val="3359"/>
              </a:lnSpc>
            </a:pPr>
            <a:r>
              <a:rPr lang="en-US" sz="2400">
                <a:solidFill>
                  <a:srgbClr val="000000"/>
                </a:solidFill>
                <a:latin typeface="Rubik Bold"/>
              </a:rPr>
              <a:t>Communication.</a:t>
            </a:r>
          </a:p>
        </p:txBody>
      </p:sp>
      <p:grpSp>
        <p:nvGrpSpPr>
          <p:cNvPr id="21" name="Group 21"/>
          <p:cNvGrpSpPr/>
          <p:nvPr/>
        </p:nvGrpSpPr>
        <p:grpSpPr>
          <a:xfrm>
            <a:off x="9400850" y="6792132"/>
            <a:ext cx="7858450" cy="2214180"/>
            <a:chOff x="0" y="0"/>
            <a:chExt cx="4675640" cy="1317398"/>
          </a:xfrm>
        </p:grpSpPr>
        <p:sp>
          <p:nvSpPr>
            <p:cNvPr id="22" name="Freeform 22"/>
            <p:cNvSpPr/>
            <p:nvPr/>
          </p:nvSpPr>
          <p:spPr>
            <a:xfrm>
              <a:off x="0" y="0"/>
              <a:ext cx="4675640" cy="1317398"/>
            </a:xfrm>
            <a:custGeom>
              <a:avLst/>
              <a:gdLst/>
              <a:ahLst/>
              <a:cxnLst/>
              <a:rect l="l" t="t" r="r" b="b"/>
              <a:pathLst>
                <a:path w="4675640" h="1317398">
                  <a:moveTo>
                    <a:pt x="4551180" y="1317398"/>
                  </a:moveTo>
                  <a:lnTo>
                    <a:pt x="124460" y="1317398"/>
                  </a:lnTo>
                  <a:cubicBezTo>
                    <a:pt x="55880" y="1317398"/>
                    <a:pt x="0" y="1261518"/>
                    <a:pt x="0" y="1192938"/>
                  </a:cubicBezTo>
                  <a:lnTo>
                    <a:pt x="0" y="124460"/>
                  </a:lnTo>
                  <a:cubicBezTo>
                    <a:pt x="0" y="55880"/>
                    <a:pt x="55880" y="0"/>
                    <a:pt x="124460" y="0"/>
                  </a:cubicBezTo>
                  <a:lnTo>
                    <a:pt x="4551180" y="0"/>
                  </a:lnTo>
                  <a:cubicBezTo>
                    <a:pt x="4619760" y="0"/>
                    <a:pt x="4675640" y="55880"/>
                    <a:pt x="4675640" y="124460"/>
                  </a:cubicBezTo>
                  <a:lnTo>
                    <a:pt x="4675640" y="1192938"/>
                  </a:lnTo>
                  <a:cubicBezTo>
                    <a:pt x="4675640" y="1261518"/>
                    <a:pt x="4619760" y="1317398"/>
                    <a:pt x="4551180" y="1317398"/>
                  </a:cubicBezTo>
                  <a:close/>
                </a:path>
              </a:pathLst>
            </a:custGeom>
            <a:solidFill>
              <a:srgbClr val="F0F1EC"/>
            </a:solidFill>
          </p:spPr>
          <p:txBody>
            <a:bodyPr/>
            <a:lstStyle/>
            <a:p>
              <a:endParaRPr lang="en-US"/>
            </a:p>
          </p:txBody>
        </p:sp>
      </p:grpSp>
      <p:sp>
        <p:nvSpPr>
          <p:cNvPr id="23" name="TextBox 23"/>
          <p:cNvSpPr txBox="1"/>
          <p:nvPr/>
        </p:nvSpPr>
        <p:spPr>
          <a:xfrm>
            <a:off x="10957400" y="7633435"/>
            <a:ext cx="5945000" cy="647700"/>
          </a:xfrm>
          <a:prstGeom prst="rect">
            <a:avLst/>
          </a:prstGeom>
        </p:spPr>
        <p:txBody>
          <a:bodyPr lIns="0" tIns="0" rIns="0" bIns="0" rtlCol="0" anchor="t">
            <a:spAutoFit/>
          </a:bodyPr>
          <a:lstStyle/>
          <a:p>
            <a:pPr>
              <a:lnSpc>
                <a:spcPts val="2610"/>
              </a:lnSpc>
            </a:pPr>
            <a:r>
              <a:rPr lang="en-US" sz="1800">
                <a:solidFill>
                  <a:srgbClr val="000000">
                    <a:alpha val="85882"/>
                  </a:srgbClr>
                </a:solidFill>
                <a:latin typeface="Raleway"/>
              </a:rPr>
              <a:t>If hematocrit/hemoglobin level is low, ask about total diet and about pica.</a:t>
            </a:r>
          </a:p>
        </p:txBody>
      </p:sp>
      <p:sp>
        <p:nvSpPr>
          <p:cNvPr id="24" name="TextBox 24"/>
          <p:cNvSpPr txBox="1"/>
          <p:nvPr/>
        </p:nvSpPr>
        <p:spPr>
          <a:xfrm>
            <a:off x="9693483" y="7027010"/>
            <a:ext cx="1040747" cy="1717676"/>
          </a:xfrm>
          <a:prstGeom prst="rect">
            <a:avLst/>
          </a:prstGeom>
        </p:spPr>
        <p:txBody>
          <a:bodyPr lIns="0" tIns="0" rIns="0" bIns="0" rtlCol="0" anchor="t">
            <a:spAutoFit/>
          </a:bodyPr>
          <a:lstStyle/>
          <a:p>
            <a:pPr>
              <a:lnSpc>
                <a:spcPts val="13999"/>
              </a:lnSpc>
            </a:pPr>
            <a:r>
              <a:rPr lang="en-US" sz="9999">
                <a:solidFill>
                  <a:srgbClr val="F4A12D"/>
                </a:solidFill>
                <a:latin typeface="Rubik Bold"/>
              </a:rPr>
              <a:t>A</a:t>
            </a:r>
          </a:p>
        </p:txBody>
      </p:sp>
      <p:sp>
        <p:nvSpPr>
          <p:cNvPr id="25" name="TextBox 25"/>
          <p:cNvSpPr txBox="1"/>
          <p:nvPr/>
        </p:nvSpPr>
        <p:spPr>
          <a:xfrm>
            <a:off x="10957400" y="7200838"/>
            <a:ext cx="4089797" cy="415290"/>
          </a:xfrm>
          <a:prstGeom prst="rect">
            <a:avLst/>
          </a:prstGeom>
        </p:spPr>
        <p:txBody>
          <a:bodyPr lIns="0" tIns="0" rIns="0" bIns="0" rtlCol="0" anchor="t">
            <a:spAutoFit/>
          </a:bodyPr>
          <a:lstStyle/>
          <a:p>
            <a:pPr>
              <a:lnSpc>
                <a:spcPts val="3359"/>
              </a:lnSpc>
            </a:pPr>
            <a:r>
              <a:rPr lang="en-US" sz="2400">
                <a:solidFill>
                  <a:srgbClr val="000000"/>
                </a:solidFill>
                <a:latin typeface="Rubik Bold"/>
              </a:rPr>
              <a:t>Anemia</a:t>
            </a:r>
          </a:p>
        </p:txBody>
      </p:sp>
      <p:sp>
        <p:nvSpPr>
          <p:cNvPr id="26" name="TextBox 26"/>
          <p:cNvSpPr txBox="1"/>
          <p:nvPr/>
        </p:nvSpPr>
        <p:spPr>
          <a:xfrm>
            <a:off x="1028700" y="9292062"/>
            <a:ext cx="5511551" cy="240665"/>
          </a:xfrm>
          <a:prstGeom prst="rect">
            <a:avLst/>
          </a:prstGeom>
        </p:spPr>
        <p:txBody>
          <a:bodyPr lIns="0" tIns="0" rIns="0" bIns="0" rtlCol="0" anchor="t">
            <a:spAutoFit/>
          </a:bodyPr>
          <a:lstStyle/>
          <a:p>
            <a:pPr>
              <a:lnSpc>
                <a:spcPts val="1960"/>
              </a:lnSpc>
            </a:pPr>
            <a:r>
              <a:rPr lang="en-US" sz="1400">
                <a:solidFill>
                  <a:srgbClr val="000000"/>
                </a:solidFill>
                <a:latin typeface="Rubik Light"/>
              </a:rPr>
              <a:t>Corbett Webb R, Kolasa KM.</a:t>
            </a:r>
            <a:r>
              <a:rPr lang="en-US" sz="1400">
                <a:solidFill>
                  <a:srgbClr val="000000"/>
                </a:solidFill>
                <a:latin typeface="Rubik Light Italics"/>
              </a:rPr>
              <a:t> Nutr Today</a:t>
            </a:r>
            <a:r>
              <a:rPr lang="en-US" sz="1400">
                <a:solidFill>
                  <a:srgbClr val="000000"/>
                </a:solidFill>
                <a:latin typeface="Rubik Light"/>
              </a:rPr>
              <a:t>. 2014;49(3):101-108</a:t>
            </a:r>
          </a:p>
        </p:txBody>
      </p:sp>
      <p:sp>
        <p:nvSpPr>
          <p:cNvPr id="27" name="TextBox 9">
            <a:extLst>
              <a:ext uri="{FF2B5EF4-FFF2-40B4-BE49-F238E27FC236}">
                <a16:creationId xmlns:a16="http://schemas.microsoft.com/office/drawing/2014/main" id="{7A9574B8-8BFF-FAF7-F506-346E6D416FEA}"/>
              </a:ext>
            </a:extLst>
          </p:cNvPr>
          <p:cNvSpPr txBox="1"/>
          <p:nvPr/>
        </p:nvSpPr>
        <p:spPr>
          <a:xfrm>
            <a:off x="14935200" y="9575255"/>
            <a:ext cx="2726425" cy="315727"/>
          </a:xfrm>
          <a:prstGeom prst="rect">
            <a:avLst/>
          </a:prstGeom>
        </p:spPr>
        <p:txBody>
          <a:bodyPr wrap="square" lIns="0" tIns="0" rIns="0" bIns="0" rtlCol="0" anchor="t">
            <a:spAutoFit/>
          </a:bodyPr>
          <a:lstStyle/>
          <a:p>
            <a:pPr algn="r">
              <a:lnSpc>
                <a:spcPts val="2856"/>
              </a:lnSpc>
            </a:pPr>
            <a:r>
              <a:rPr lang="en-US" sz="1200" dirty="0">
                <a:solidFill>
                  <a:srgbClr val="000000">
                    <a:alpha val="85882"/>
                  </a:srgbClr>
                </a:solidFill>
                <a:latin typeface="Raleway"/>
              </a:rPr>
              <a:t>KM Kolasa, ECU Fam Med, 2023 </a:t>
            </a:r>
          </a:p>
        </p:txBody>
      </p:sp>
    </p:spTree>
    <p:extLst>
      <p:ext uri="{BB962C8B-B14F-4D97-AF65-F5344CB8AC3E}">
        <p14:creationId xmlns:p14="http://schemas.microsoft.com/office/powerpoint/2010/main" val="399487866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activity xmlns="d72fa865-0ef1-48ef-bf86-1518ef1087fe"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CAB081EF87D0E45966876A88194BFA6" ma:contentTypeVersion="6" ma:contentTypeDescription="Create a new document." ma:contentTypeScope="" ma:versionID="6ac4b8a7469aab7e61b5d6a91f8c90c7">
  <xsd:schema xmlns:xsd="http://www.w3.org/2001/XMLSchema" xmlns:xs="http://www.w3.org/2001/XMLSchema" xmlns:p="http://schemas.microsoft.com/office/2006/metadata/properties" xmlns:ns3="d72fa865-0ef1-48ef-bf86-1518ef1087fe" targetNamespace="http://schemas.microsoft.com/office/2006/metadata/properties" ma:root="true" ma:fieldsID="d64fc84cbc9eb4e2aeb1c053739f0743" ns3:_="">
    <xsd:import namespace="d72fa865-0ef1-48ef-bf86-1518ef1087fe"/>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_activity"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72fa865-0ef1-48ef-bf86-1518ef1087f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_activity" ma:index="12" nillable="true" ma:displayName="_activity" ma:hidden="true" ma:internalName="_activity">
      <xsd:simpleType>
        <xsd:restriction base="dms:Note"/>
      </xsd:simpleType>
    </xsd:element>
    <xsd:element name="MediaServiceObjectDetectorVersions" ma:index="13"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03EC6BC-9C13-46D6-95AE-DA4AB21C322B}">
  <ds:schemaRefs>
    <ds:schemaRef ds:uri="http://schemas.microsoft.com/sharepoint/v3/contenttype/forms"/>
  </ds:schemaRefs>
</ds:datastoreItem>
</file>

<file path=customXml/itemProps2.xml><?xml version="1.0" encoding="utf-8"?>
<ds:datastoreItem xmlns:ds="http://schemas.openxmlformats.org/officeDocument/2006/customXml" ds:itemID="{D0F6D0A8-7E4E-40F4-9AF9-8B86E8DF5389}">
  <ds:schemaRefs>
    <ds:schemaRef ds:uri="http://purl.org/dc/dcmitype/"/>
    <ds:schemaRef ds:uri="http://schemas.microsoft.com/office/2006/metadata/properties"/>
    <ds:schemaRef ds:uri="http://schemas.openxmlformats.org/package/2006/metadata/core-properties"/>
    <ds:schemaRef ds:uri="http://schemas.microsoft.com/office/2006/documentManagement/types"/>
    <ds:schemaRef ds:uri="http://purl.org/dc/elements/1.1/"/>
    <ds:schemaRef ds:uri="d72fa865-0ef1-48ef-bf86-1518ef1087fe"/>
    <ds:schemaRef ds:uri="http://purl.org/dc/terms/"/>
    <ds:schemaRef ds:uri="http://www.w3.org/XML/1998/namespace"/>
    <ds:schemaRef ds:uri="http://schemas.microsoft.com/office/infopath/2007/PartnerControls"/>
  </ds:schemaRefs>
</ds:datastoreItem>
</file>

<file path=customXml/itemProps3.xml><?xml version="1.0" encoding="utf-8"?>
<ds:datastoreItem xmlns:ds="http://schemas.openxmlformats.org/officeDocument/2006/customXml" ds:itemID="{FFDD6D3C-4606-4C14-8AB1-ED9FD894C48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72fa865-0ef1-48ef-bf86-1518ef1087f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3071</TotalTime>
  <Words>5491</Words>
  <Application>Microsoft Office PowerPoint</Application>
  <PresentationFormat>Custom</PresentationFormat>
  <Paragraphs>586</Paragraphs>
  <Slides>25</Slides>
  <Notes>22</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25</vt:i4>
      </vt:variant>
    </vt:vector>
  </HeadingPairs>
  <TitlesOfParts>
    <vt:vector size="39" baseType="lpstr">
      <vt:lpstr>Canva Sans</vt:lpstr>
      <vt:lpstr>Rubik Italics</vt:lpstr>
      <vt:lpstr>Calibri</vt:lpstr>
      <vt:lpstr>Rubik Bold</vt:lpstr>
      <vt:lpstr>Rubik Light Italics</vt:lpstr>
      <vt:lpstr>Rubik Light</vt:lpstr>
      <vt:lpstr>Raleway Bold</vt:lpstr>
      <vt:lpstr>Arial</vt:lpstr>
      <vt:lpstr>Raleway Medium</vt:lpstr>
      <vt:lpstr>Raleway</vt:lpstr>
      <vt:lpstr>Rubik</vt:lpstr>
      <vt:lpstr>Rubik Medium</vt:lpstr>
      <vt:lpstr>Rubik Semi-Bold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PRENATAL NUTRITION</dc:title>
  <dc:creator>Kathryn Kolasa</dc:creator>
  <cp:lastModifiedBy>Smith, Brittany E</cp:lastModifiedBy>
  <cp:revision>111</cp:revision>
  <dcterms:created xsi:type="dcterms:W3CDTF">2006-08-16T00:00:00Z</dcterms:created>
  <dcterms:modified xsi:type="dcterms:W3CDTF">2023-10-16T14:04:07Z</dcterms:modified>
  <dc:identifier>DAFtOArRsEE</dc:identifie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0x010100ECAB081EF87D0E45966876A88194BFA6</vt:lpwstr>
  </property>
</Properties>
</file>