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22" charset="-128"/>
        <a:cs typeface="+mn-cs"/>
      </a:defRPr>
    </a:lvl1pPr>
    <a:lvl2pPr marL="455613" indent="184468" algn="l" rtl="0" eaLnBrk="0" fontAlgn="base" hangingPunct="0">
      <a:spcBef>
        <a:spcPct val="0"/>
      </a:spcBef>
      <a:spcAft>
        <a:spcPct val="0"/>
      </a:spcAft>
      <a:defRPr sz="2400" kern="1200">
        <a:solidFill>
          <a:schemeClr val="tx1"/>
        </a:solidFill>
        <a:latin typeface="Arial" charset="0"/>
        <a:ea typeface="ＭＳ Ｐゴシック" pitchFamily="122" charset="-128"/>
        <a:cs typeface="+mn-cs"/>
      </a:defRPr>
    </a:lvl2pPr>
    <a:lvl3pPr marL="913448" indent="366713" algn="l" rtl="0" eaLnBrk="0" fontAlgn="base" hangingPunct="0">
      <a:spcBef>
        <a:spcPct val="0"/>
      </a:spcBef>
      <a:spcAft>
        <a:spcPct val="0"/>
      </a:spcAft>
      <a:defRPr sz="2400" kern="1200">
        <a:solidFill>
          <a:schemeClr val="tx1"/>
        </a:solidFill>
        <a:latin typeface="Arial" charset="0"/>
        <a:ea typeface="ＭＳ Ｐゴシック" pitchFamily="122" charset="-128"/>
        <a:cs typeface="+mn-cs"/>
      </a:defRPr>
    </a:lvl3pPr>
    <a:lvl4pPr marL="1371283" indent="548958" algn="l" rtl="0" eaLnBrk="0" fontAlgn="base" hangingPunct="0">
      <a:spcBef>
        <a:spcPct val="0"/>
      </a:spcBef>
      <a:spcAft>
        <a:spcPct val="0"/>
      </a:spcAft>
      <a:defRPr sz="2400" kern="1200">
        <a:solidFill>
          <a:schemeClr val="tx1"/>
        </a:solidFill>
        <a:latin typeface="Arial" charset="0"/>
        <a:ea typeface="ＭＳ Ｐゴシック" pitchFamily="122" charset="-128"/>
        <a:cs typeface="+mn-cs"/>
      </a:defRPr>
    </a:lvl4pPr>
    <a:lvl5pPr marL="1826895" indent="733425" algn="l" rtl="0" eaLnBrk="0" fontAlgn="base" hangingPunct="0">
      <a:spcBef>
        <a:spcPct val="0"/>
      </a:spcBef>
      <a:spcAft>
        <a:spcPct val="0"/>
      </a:spcAft>
      <a:defRPr sz="2400" kern="1200">
        <a:solidFill>
          <a:schemeClr val="tx1"/>
        </a:solidFill>
        <a:latin typeface="Arial" charset="0"/>
        <a:ea typeface="ＭＳ Ｐゴシック" pitchFamily="122" charset="-128"/>
        <a:cs typeface="+mn-cs"/>
      </a:defRPr>
    </a:lvl5pPr>
    <a:lvl6pPr marL="3200400" algn="l" defTabSz="1280160" rtl="0" eaLnBrk="1" latinLnBrk="0" hangingPunct="1">
      <a:defRPr sz="2400" kern="1200">
        <a:solidFill>
          <a:schemeClr val="tx1"/>
        </a:solidFill>
        <a:latin typeface="Arial" charset="0"/>
        <a:ea typeface="ＭＳ Ｐゴシック" pitchFamily="122" charset="-128"/>
        <a:cs typeface="+mn-cs"/>
      </a:defRPr>
    </a:lvl6pPr>
    <a:lvl7pPr marL="3840480" algn="l" defTabSz="1280160" rtl="0" eaLnBrk="1" latinLnBrk="0" hangingPunct="1">
      <a:defRPr sz="2400" kern="1200">
        <a:solidFill>
          <a:schemeClr val="tx1"/>
        </a:solidFill>
        <a:latin typeface="Arial" charset="0"/>
        <a:ea typeface="ＭＳ Ｐゴシック" pitchFamily="122" charset="-128"/>
        <a:cs typeface="+mn-cs"/>
      </a:defRPr>
    </a:lvl7pPr>
    <a:lvl8pPr marL="4480560" algn="l" defTabSz="1280160" rtl="0" eaLnBrk="1" latinLnBrk="0" hangingPunct="1">
      <a:defRPr sz="2400" kern="1200">
        <a:solidFill>
          <a:schemeClr val="tx1"/>
        </a:solidFill>
        <a:latin typeface="Arial" charset="0"/>
        <a:ea typeface="ＭＳ Ｐゴシック" pitchFamily="122" charset="-128"/>
        <a:cs typeface="+mn-cs"/>
      </a:defRPr>
    </a:lvl8pPr>
    <a:lvl9pPr marL="5120640" algn="l" defTabSz="1280160" rtl="0" eaLnBrk="1" latinLnBrk="0" hangingPunct="1">
      <a:defRPr sz="2400" kern="1200">
        <a:solidFill>
          <a:schemeClr val="tx1"/>
        </a:solidFill>
        <a:latin typeface="Arial" charset="0"/>
        <a:ea typeface="ＭＳ Ｐゴシック" pitchFamily="122"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ndon"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589" autoAdjust="0"/>
    <p:restoredTop sz="99833" autoAdjust="0"/>
  </p:normalViewPr>
  <p:slideViewPr>
    <p:cSldViewPr>
      <p:cViewPr>
        <p:scale>
          <a:sx n="30" d="100"/>
          <a:sy n="30" d="100"/>
        </p:scale>
        <p:origin x="-115" y="2098"/>
      </p:cViewPr>
      <p:guideLst>
        <p:guide orient="horz" pos="10368"/>
        <p:guide orient="horz" pos="6240"/>
        <p:guide orient="horz" pos="6816"/>
        <p:guide pos="13824"/>
        <p:guide pos="26592"/>
        <p:guide pos="187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50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7B5AEF-EC62-42E2-A37B-5770017D07A1}" type="datetimeFigureOut">
              <a:rPr lang="en-US" smtClean="0"/>
              <a:pPr/>
              <a:t>7/27/2011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A360379-6335-4136-9852-06D6797ADD44}" type="slidenum">
              <a:rPr lang="en-US" smtClean="0"/>
              <a:pPr/>
              <a:t>‹#›</a:t>
            </a:fld>
            <a:endParaRPr lang="en-US" dirty="0"/>
          </a:p>
        </p:txBody>
      </p:sp>
    </p:spTree>
    <p:extLst>
      <p:ext uri="{BB962C8B-B14F-4D97-AF65-F5344CB8AC3E}">
        <p14:creationId xmlns:p14="http://schemas.microsoft.com/office/powerpoint/2010/main" val="1074482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9F6185C-68D8-4FF5-83E9-F7575AC63FF1}" type="datetimeFigureOut">
              <a:rPr lang="en-US"/>
              <a:pPr>
                <a:defRPr/>
              </a:pPr>
              <a:t>7/27/2011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81CF502-C1E2-4C13-8991-3B0EF9CB4334}" type="slidenum">
              <a:rPr lang="en-US"/>
              <a:pPr>
                <a:defRPr/>
              </a:pPr>
              <a:t>‹#›</a:t>
            </a:fld>
            <a:endParaRPr lang="en-US" dirty="0"/>
          </a:p>
        </p:txBody>
      </p:sp>
    </p:spTree>
    <p:extLst>
      <p:ext uri="{BB962C8B-B14F-4D97-AF65-F5344CB8AC3E}">
        <p14:creationId xmlns:p14="http://schemas.microsoft.com/office/powerpoint/2010/main" val="10007755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3448" algn="l" rtl="0" eaLnBrk="0" fontAlgn="base" hangingPunct="0">
      <a:spcBef>
        <a:spcPct val="30000"/>
      </a:spcBef>
      <a:spcAft>
        <a:spcPct val="0"/>
      </a:spcAft>
      <a:defRPr sz="1300" kern="1200">
        <a:solidFill>
          <a:schemeClr val="tx1"/>
        </a:solidFill>
        <a:latin typeface="+mn-lt"/>
        <a:ea typeface="+mn-ea"/>
        <a:cs typeface="+mn-cs"/>
      </a:defRPr>
    </a:lvl3pPr>
    <a:lvl4pPr marL="1371283" algn="l" rtl="0" eaLnBrk="0" fontAlgn="base" hangingPunct="0">
      <a:spcBef>
        <a:spcPct val="30000"/>
      </a:spcBef>
      <a:spcAft>
        <a:spcPct val="0"/>
      </a:spcAft>
      <a:defRPr sz="1300" kern="1200">
        <a:solidFill>
          <a:schemeClr val="tx1"/>
        </a:solidFill>
        <a:latin typeface="+mn-lt"/>
        <a:ea typeface="+mn-ea"/>
        <a:cs typeface="+mn-cs"/>
      </a:defRPr>
    </a:lvl4pPr>
    <a:lvl5pPr marL="1826895" algn="l" rtl="0" eaLnBrk="0" fontAlgn="base" hangingPunct="0">
      <a:spcBef>
        <a:spcPct val="30000"/>
      </a:spcBef>
      <a:spcAft>
        <a:spcPct val="0"/>
      </a:spcAft>
      <a:defRPr sz="1300" kern="1200">
        <a:solidFill>
          <a:schemeClr val="tx1"/>
        </a:solidFill>
        <a:latin typeface="+mn-lt"/>
        <a:ea typeface="+mn-ea"/>
        <a:cs typeface="+mn-cs"/>
      </a:defRPr>
    </a:lvl5pPr>
    <a:lvl6pPr marL="2285725" algn="l" defTabSz="914290" rtl="0" eaLnBrk="1" latinLnBrk="0" hangingPunct="1">
      <a:defRPr sz="1300" kern="1200">
        <a:solidFill>
          <a:schemeClr val="tx1"/>
        </a:solidFill>
        <a:latin typeface="+mn-lt"/>
        <a:ea typeface="+mn-ea"/>
        <a:cs typeface="+mn-cs"/>
      </a:defRPr>
    </a:lvl6pPr>
    <a:lvl7pPr marL="2742870" algn="l" defTabSz="914290" rtl="0" eaLnBrk="1" latinLnBrk="0" hangingPunct="1">
      <a:defRPr sz="1300" kern="1200">
        <a:solidFill>
          <a:schemeClr val="tx1"/>
        </a:solidFill>
        <a:latin typeface="+mn-lt"/>
        <a:ea typeface="+mn-ea"/>
        <a:cs typeface="+mn-cs"/>
      </a:defRPr>
    </a:lvl7pPr>
    <a:lvl8pPr marL="3200016" algn="l" defTabSz="914290" rtl="0" eaLnBrk="1" latinLnBrk="0" hangingPunct="1">
      <a:defRPr sz="1300" kern="1200">
        <a:solidFill>
          <a:schemeClr val="tx1"/>
        </a:solidFill>
        <a:latin typeface="+mn-lt"/>
        <a:ea typeface="+mn-ea"/>
        <a:cs typeface="+mn-cs"/>
      </a:defRPr>
    </a:lvl8pPr>
    <a:lvl9pPr marL="3657161" algn="l" defTabSz="91429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1B40D4-52EC-44C9-BAEC-97E5153B280A}"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7"/>
            <a:ext cx="37306251"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364" y="18653126"/>
            <a:ext cx="30724475" cy="8413751"/>
          </a:xfrm>
        </p:spPr>
        <p:txBody>
          <a:bodyPr/>
          <a:lstStyle>
            <a:lvl1pPr marL="0" indent="0" algn="ctr">
              <a:buNone/>
              <a:defRPr/>
            </a:lvl1pPr>
            <a:lvl2pPr marL="457145" indent="0" algn="ctr">
              <a:buNone/>
              <a:defRPr/>
            </a:lvl2pPr>
            <a:lvl3pPr marL="914290" indent="0" algn="ctr">
              <a:buNone/>
              <a:defRPr/>
            </a:lvl3pPr>
            <a:lvl4pPr marL="1371436" indent="0" algn="ctr">
              <a:buNone/>
              <a:defRPr/>
            </a:lvl4pPr>
            <a:lvl5pPr marL="1828581" indent="0" algn="ctr">
              <a:buNone/>
              <a:defRPr/>
            </a:lvl5pPr>
            <a:lvl6pPr marL="2285725" indent="0" algn="ctr">
              <a:buNone/>
              <a:defRPr/>
            </a:lvl6pPr>
            <a:lvl7pPr marL="2742870" indent="0" algn="ctr">
              <a:buNone/>
              <a:defRPr/>
            </a:lvl7pPr>
            <a:lvl8pPr marL="3200016" indent="0" algn="ctr">
              <a:buNone/>
              <a:defRPr/>
            </a:lvl8pPr>
            <a:lvl9pPr marL="3657161"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A93BAF6-5FED-48B9-B42A-132103DCC4E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79DBD903-D358-40E6-8315-950E464B80E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2163" y="2925764"/>
            <a:ext cx="9326563" cy="263350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92475" y="2925764"/>
            <a:ext cx="27827288" cy="263350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EFC472A-7BC1-4853-A6EA-ED19A24DBDD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307AF4-A2D4-40AF-A7DD-1968E57D7C1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1" y="21153439"/>
            <a:ext cx="37307839" cy="6537326"/>
          </a:xfrm>
        </p:spPr>
        <p:txBody>
          <a:bodyPr anchor="t"/>
          <a:lstStyle>
            <a:lvl1pPr algn="l">
              <a:defRPr sz="41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1" y="13952538"/>
            <a:ext cx="37307839" cy="7200900"/>
          </a:xfrm>
        </p:spPr>
        <p:txBody>
          <a:bodyPr anchor="b"/>
          <a:lstStyle>
            <a:lvl1pPr marL="0" indent="0">
              <a:buNone/>
              <a:defRPr sz="2000"/>
            </a:lvl1pPr>
            <a:lvl2pPr marL="457145" indent="0">
              <a:buNone/>
              <a:defRPr sz="1800"/>
            </a:lvl2pPr>
            <a:lvl3pPr marL="914290" indent="0">
              <a:buNone/>
              <a:defRPr sz="1500"/>
            </a:lvl3pPr>
            <a:lvl4pPr marL="1371436" indent="0">
              <a:buNone/>
              <a:defRPr sz="1400"/>
            </a:lvl4pPr>
            <a:lvl5pPr marL="1828581" indent="0">
              <a:buNone/>
              <a:defRPr sz="1400"/>
            </a:lvl5pPr>
            <a:lvl6pPr marL="2285725" indent="0">
              <a:buNone/>
              <a:defRPr sz="1400"/>
            </a:lvl6pPr>
            <a:lvl7pPr marL="2742870" indent="0">
              <a:buNone/>
              <a:defRPr sz="1400"/>
            </a:lvl7pPr>
            <a:lvl8pPr marL="3200016" indent="0">
              <a:buNone/>
              <a:defRPr sz="1400"/>
            </a:lvl8pPr>
            <a:lvl9pPr marL="3657161"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0A4045E-04F5-4573-908B-B8CAB6EEE55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92476" y="9509126"/>
            <a:ext cx="18576925" cy="1975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9509126"/>
            <a:ext cx="18576925" cy="1975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00948FC-B1E1-4B18-A9AB-45255C58A92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6" y="1317626"/>
            <a:ext cx="39503351"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6" y="7369177"/>
            <a:ext cx="19392900" cy="3070226"/>
          </a:xfrm>
        </p:spPr>
        <p:txBody>
          <a:bodyPr anchor="b"/>
          <a:lstStyle>
            <a:lvl1pPr marL="0" indent="0">
              <a:buNone/>
              <a:defRPr sz="2400" b="1"/>
            </a:lvl1pPr>
            <a:lvl2pPr marL="457145" indent="0">
              <a:buNone/>
              <a:defRPr sz="2000" b="1"/>
            </a:lvl2pPr>
            <a:lvl3pPr marL="914290" indent="0">
              <a:buNone/>
              <a:defRPr sz="1800" b="1"/>
            </a:lvl3pPr>
            <a:lvl4pPr marL="1371436" indent="0">
              <a:buNone/>
              <a:defRPr sz="1500" b="1"/>
            </a:lvl4pPr>
            <a:lvl5pPr marL="1828581" indent="0">
              <a:buNone/>
              <a:defRPr sz="1500" b="1"/>
            </a:lvl5pPr>
            <a:lvl6pPr marL="2285725" indent="0">
              <a:buNone/>
              <a:defRPr sz="1500" b="1"/>
            </a:lvl6pPr>
            <a:lvl7pPr marL="2742870" indent="0">
              <a:buNone/>
              <a:defRPr sz="1500" b="1"/>
            </a:lvl7pPr>
            <a:lvl8pPr marL="3200016" indent="0">
              <a:buNone/>
              <a:defRPr sz="1500" b="1"/>
            </a:lvl8pPr>
            <a:lvl9pPr marL="3657161"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2193926" y="10439401"/>
            <a:ext cx="19392900" cy="18965864"/>
          </a:xfrm>
        </p:spPr>
        <p:txBody>
          <a:bodyPr/>
          <a:lstStyle>
            <a:lvl1pPr>
              <a:defRPr sz="2400"/>
            </a:lvl1pPr>
            <a:lvl2pPr>
              <a:defRPr sz="20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9" y="7369177"/>
            <a:ext cx="19400837" cy="3070226"/>
          </a:xfrm>
        </p:spPr>
        <p:txBody>
          <a:bodyPr anchor="b"/>
          <a:lstStyle>
            <a:lvl1pPr marL="0" indent="0">
              <a:buNone/>
              <a:defRPr sz="2400" b="1"/>
            </a:lvl1pPr>
            <a:lvl2pPr marL="457145" indent="0">
              <a:buNone/>
              <a:defRPr sz="2000" b="1"/>
            </a:lvl2pPr>
            <a:lvl3pPr marL="914290" indent="0">
              <a:buNone/>
              <a:defRPr sz="1800" b="1"/>
            </a:lvl3pPr>
            <a:lvl4pPr marL="1371436" indent="0">
              <a:buNone/>
              <a:defRPr sz="1500" b="1"/>
            </a:lvl4pPr>
            <a:lvl5pPr marL="1828581" indent="0">
              <a:buNone/>
              <a:defRPr sz="1500" b="1"/>
            </a:lvl5pPr>
            <a:lvl6pPr marL="2285725" indent="0">
              <a:buNone/>
              <a:defRPr sz="1500" b="1"/>
            </a:lvl6pPr>
            <a:lvl7pPr marL="2742870" indent="0">
              <a:buNone/>
              <a:defRPr sz="1500" b="1"/>
            </a:lvl7pPr>
            <a:lvl8pPr marL="3200016" indent="0">
              <a:buNone/>
              <a:defRPr sz="1500" b="1"/>
            </a:lvl8pPr>
            <a:lvl9pPr marL="3657161"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22296439" y="10439401"/>
            <a:ext cx="19400837" cy="18965864"/>
          </a:xfrm>
        </p:spPr>
        <p:txBody>
          <a:bodyPr/>
          <a:lstStyle>
            <a:lvl1pPr>
              <a:defRPr sz="2400"/>
            </a:lvl1pPr>
            <a:lvl2pPr>
              <a:defRPr sz="20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91492C23-6D3A-4C0A-BCF5-4568E381573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81D951FA-6260-4A99-9BA0-E417F31640E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31D44B87-2749-4253-B858-746E3EB37FF0}"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6" y="1311277"/>
            <a:ext cx="1443990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1311277"/>
            <a:ext cx="24536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6" y="6888164"/>
            <a:ext cx="14439900" cy="22517100"/>
          </a:xfrm>
        </p:spPr>
        <p:txBody>
          <a:bodyPr/>
          <a:lstStyle>
            <a:lvl1pPr marL="0" indent="0">
              <a:buNone/>
              <a:defRPr sz="1400"/>
            </a:lvl1pPr>
            <a:lvl2pPr marL="457145" indent="0">
              <a:buNone/>
              <a:defRPr sz="1300"/>
            </a:lvl2pPr>
            <a:lvl3pPr marL="914290" indent="0">
              <a:buNone/>
              <a:defRPr sz="1000"/>
            </a:lvl3pPr>
            <a:lvl4pPr marL="1371436" indent="0">
              <a:buNone/>
              <a:defRPr sz="800"/>
            </a:lvl4pPr>
            <a:lvl5pPr marL="1828581" indent="0">
              <a:buNone/>
              <a:defRPr sz="800"/>
            </a:lvl5pPr>
            <a:lvl6pPr marL="2285725" indent="0">
              <a:buNone/>
              <a:defRPr sz="800"/>
            </a:lvl6pPr>
            <a:lvl7pPr marL="2742870" indent="0">
              <a:buNone/>
              <a:defRPr sz="800"/>
            </a:lvl7pPr>
            <a:lvl8pPr marL="3200016" indent="0">
              <a:buNone/>
              <a:defRPr sz="800"/>
            </a:lvl8pPr>
            <a:lvl9pPr marL="3657161" indent="0">
              <a:buNone/>
              <a:defRPr sz="8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9F60299-653F-4AB3-9594-D2634435BA6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564"/>
            <a:ext cx="26335037"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4" y="2941639"/>
            <a:ext cx="26335037" cy="19750088"/>
          </a:xfrm>
        </p:spPr>
        <p:txBody>
          <a:bodyPr/>
          <a:lstStyle>
            <a:lvl1pPr marL="0" indent="0">
              <a:buNone/>
              <a:defRPr sz="3200"/>
            </a:lvl1pPr>
            <a:lvl2pPr marL="457145" indent="0">
              <a:buNone/>
              <a:defRPr sz="2800"/>
            </a:lvl2pPr>
            <a:lvl3pPr marL="914290" indent="0">
              <a:buNone/>
              <a:defRPr sz="2400"/>
            </a:lvl3pPr>
            <a:lvl4pPr marL="1371436" indent="0">
              <a:buNone/>
              <a:defRPr sz="2000"/>
            </a:lvl4pPr>
            <a:lvl5pPr marL="1828581" indent="0">
              <a:buNone/>
              <a:defRPr sz="2000"/>
            </a:lvl5pPr>
            <a:lvl6pPr marL="2285725" indent="0">
              <a:buNone/>
              <a:defRPr sz="2000"/>
            </a:lvl6pPr>
            <a:lvl7pPr marL="2742870" indent="0">
              <a:buNone/>
              <a:defRPr sz="2000"/>
            </a:lvl7pPr>
            <a:lvl8pPr marL="3200016" indent="0">
              <a:buNone/>
              <a:defRPr sz="2000"/>
            </a:lvl8pPr>
            <a:lvl9pPr marL="3657161" indent="0">
              <a:buNone/>
              <a:defRPr sz="2000"/>
            </a:lvl9pPr>
          </a:lstStyle>
          <a:p>
            <a:pPr lvl="0"/>
            <a:endParaRPr lang="en-US" noProof="0" dirty="0" smtClean="0"/>
          </a:p>
        </p:txBody>
      </p:sp>
      <p:sp>
        <p:nvSpPr>
          <p:cNvPr id="4" name="Text Placeholder 3"/>
          <p:cNvSpPr>
            <a:spLocks noGrp="1"/>
          </p:cNvSpPr>
          <p:nvPr>
            <p:ph type="body" sz="half" idx="2"/>
          </p:nvPr>
        </p:nvSpPr>
        <p:spPr>
          <a:xfrm>
            <a:off x="8602664" y="25763539"/>
            <a:ext cx="26335037" cy="3862388"/>
          </a:xfrm>
        </p:spPr>
        <p:txBody>
          <a:bodyPr/>
          <a:lstStyle>
            <a:lvl1pPr marL="0" indent="0">
              <a:buNone/>
              <a:defRPr sz="1400"/>
            </a:lvl1pPr>
            <a:lvl2pPr marL="457145" indent="0">
              <a:buNone/>
              <a:defRPr sz="1300"/>
            </a:lvl2pPr>
            <a:lvl3pPr marL="914290" indent="0">
              <a:buNone/>
              <a:defRPr sz="1000"/>
            </a:lvl3pPr>
            <a:lvl4pPr marL="1371436" indent="0">
              <a:buNone/>
              <a:defRPr sz="800"/>
            </a:lvl4pPr>
            <a:lvl5pPr marL="1828581" indent="0">
              <a:buNone/>
              <a:defRPr sz="800"/>
            </a:lvl5pPr>
            <a:lvl6pPr marL="2285725" indent="0">
              <a:buNone/>
              <a:defRPr sz="800"/>
            </a:lvl6pPr>
            <a:lvl7pPr marL="2742870" indent="0">
              <a:buNone/>
              <a:defRPr sz="800"/>
            </a:lvl7pPr>
            <a:lvl8pPr marL="3200016" indent="0">
              <a:buNone/>
              <a:defRPr sz="800"/>
            </a:lvl8pPr>
            <a:lvl9pPr marL="3657161" indent="0">
              <a:buNone/>
              <a:defRPr sz="8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C34CDD4-B31D-44F1-8D7A-77C4527EA74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1418" y="2926557"/>
            <a:ext cx="37308367" cy="5486400"/>
          </a:xfrm>
          <a:prstGeom prst="rect">
            <a:avLst/>
          </a:prstGeom>
          <a:noFill/>
          <a:ln w="9525">
            <a:noFill/>
            <a:miter lim="800000"/>
            <a:headEnd/>
            <a:tailEnd/>
          </a:ln>
        </p:spPr>
        <p:txBody>
          <a:bodyPr vert="horz" wrap="square" lIns="438859" tIns="219429" rIns="438859" bIns="21942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291418" y="9508332"/>
            <a:ext cx="37308367" cy="19752468"/>
          </a:xfrm>
          <a:prstGeom prst="rect">
            <a:avLst/>
          </a:prstGeom>
          <a:noFill/>
          <a:ln w="9525">
            <a:noFill/>
            <a:miter lim="800000"/>
            <a:headEnd/>
            <a:tailEnd/>
          </a:ln>
        </p:spPr>
        <p:txBody>
          <a:bodyPr vert="horz" wrap="square" lIns="438859" tIns="219429" rIns="438859" bIns="21942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291417" y="29991845"/>
            <a:ext cx="9144000" cy="2195513"/>
          </a:xfrm>
          <a:prstGeom prst="rect">
            <a:avLst/>
          </a:prstGeom>
          <a:noFill/>
          <a:ln w="9525">
            <a:noFill/>
            <a:miter lim="800000"/>
            <a:headEnd/>
            <a:tailEnd/>
          </a:ln>
        </p:spPr>
        <p:txBody>
          <a:bodyPr vert="horz" wrap="square" lIns="438859" tIns="219429" rIns="438859" bIns="219429" numCol="1" anchor="t" anchorCtr="0" compatLnSpc="1">
            <a:prstTxWarp prst="textNoShape">
              <a:avLst/>
            </a:prstTxWarp>
          </a:bodyPr>
          <a:lstStyle>
            <a:lvl1pPr>
              <a:defRPr sz="6700"/>
            </a:lvl1pPr>
          </a:lstStyle>
          <a:p>
            <a:pPr>
              <a:defRPr/>
            </a:pPr>
            <a:endParaRPr lang="en-US" dirty="0"/>
          </a:p>
        </p:txBody>
      </p:sp>
      <p:sp>
        <p:nvSpPr>
          <p:cNvPr id="1029" name="Rectangle 5"/>
          <p:cNvSpPr>
            <a:spLocks noGrp="1" noChangeArrowheads="1"/>
          </p:cNvSpPr>
          <p:nvPr>
            <p:ph type="ftr" sz="quarter" idx="3"/>
          </p:nvPr>
        </p:nvSpPr>
        <p:spPr bwMode="auto">
          <a:xfrm>
            <a:off x="14996584" y="29991845"/>
            <a:ext cx="13900149" cy="2195513"/>
          </a:xfrm>
          <a:prstGeom prst="rect">
            <a:avLst/>
          </a:prstGeom>
          <a:noFill/>
          <a:ln w="9525">
            <a:noFill/>
            <a:miter lim="800000"/>
            <a:headEnd/>
            <a:tailEnd/>
          </a:ln>
        </p:spPr>
        <p:txBody>
          <a:bodyPr vert="horz" wrap="square" lIns="438859" tIns="219429" rIns="438859" bIns="219429" numCol="1" anchor="t" anchorCtr="0" compatLnSpc="1">
            <a:prstTxWarp prst="textNoShape">
              <a:avLst/>
            </a:prstTxWarp>
          </a:bodyPr>
          <a:lstStyle>
            <a:lvl1pPr algn="ctr">
              <a:defRPr sz="6700"/>
            </a:lvl1pPr>
          </a:lstStyle>
          <a:p>
            <a:pPr>
              <a:defRPr/>
            </a:pPr>
            <a:endParaRPr lang="en-US" dirty="0"/>
          </a:p>
        </p:txBody>
      </p:sp>
      <p:sp>
        <p:nvSpPr>
          <p:cNvPr id="1030" name="Rectangle 6"/>
          <p:cNvSpPr>
            <a:spLocks noGrp="1" noChangeArrowheads="1"/>
          </p:cNvSpPr>
          <p:nvPr>
            <p:ph type="sldNum" sz="quarter" idx="4"/>
          </p:nvPr>
        </p:nvSpPr>
        <p:spPr bwMode="auto">
          <a:xfrm>
            <a:off x="31455784" y="29991845"/>
            <a:ext cx="9144000" cy="2195513"/>
          </a:xfrm>
          <a:prstGeom prst="rect">
            <a:avLst/>
          </a:prstGeom>
          <a:noFill/>
          <a:ln w="9525">
            <a:noFill/>
            <a:miter lim="800000"/>
            <a:headEnd/>
            <a:tailEnd/>
          </a:ln>
        </p:spPr>
        <p:txBody>
          <a:bodyPr vert="horz" wrap="square" lIns="438859" tIns="219429" rIns="438859" bIns="219429" numCol="1" anchor="t" anchorCtr="0" compatLnSpc="1">
            <a:prstTxWarp prst="textNoShape">
              <a:avLst/>
            </a:prstTxWarp>
          </a:bodyPr>
          <a:lstStyle>
            <a:lvl1pPr algn="r">
              <a:defRPr sz="6700"/>
            </a:lvl1pPr>
          </a:lstStyle>
          <a:p>
            <a:pPr>
              <a:defRPr/>
            </a:pPr>
            <a:fld id="{DB13B377-6F76-4AC9-9B85-98790637795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7215" rtl="0" eaLnBrk="0" fontAlgn="base" hangingPunct="0">
        <a:spcBef>
          <a:spcPct val="0"/>
        </a:spcBef>
        <a:spcAft>
          <a:spcPct val="0"/>
        </a:spcAft>
        <a:defRPr sz="21100">
          <a:solidFill>
            <a:schemeClr val="tx2"/>
          </a:solidFill>
          <a:latin typeface="+mj-lt"/>
          <a:ea typeface="+mj-ea"/>
          <a:cs typeface="+mj-cs"/>
        </a:defRPr>
      </a:lvl1pPr>
      <a:lvl2pPr algn="ctr" defTabSz="4387215" rtl="0" eaLnBrk="0" fontAlgn="base" hangingPunct="0">
        <a:spcBef>
          <a:spcPct val="0"/>
        </a:spcBef>
        <a:spcAft>
          <a:spcPct val="0"/>
        </a:spcAft>
        <a:defRPr sz="21100">
          <a:solidFill>
            <a:schemeClr val="tx2"/>
          </a:solidFill>
          <a:latin typeface="Arial" charset="0"/>
          <a:ea typeface="ＭＳ Ｐゴシック" pitchFamily="122" charset="-128"/>
        </a:defRPr>
      </a:lvl2pPr>
      <a:lvl3pPr algn="ctr" defTabSz="4387215" rtl="0" eaLnBrk="0" fontAlgn="base" hangingPunct="0">
        <a:spcBef>
          <a:spcPct val="0"/>
        </a:spcBef>
        <a:spcAft>
          <a:spcPct val="0"/>
        </a:spcAft>
        <a:defRPr sz="21100">
          <a:solidFill>
            <a:schemeClr val="tx2"/>
          </a:solidFill>
          <a:latin typeface="Arial" charset="0"/>
          <a:ea typeface="ＭＳ Ｐゴシック" pitchFamily="122" charset="-128"/>
        </a:defRPr>
      </a:lvl3pPr>
      <a:lvl4pPr algn="ctr" defTabSz="4387215" rtl="0" eaLnBrk="0" fontAlgn="base" hangingPunct="0">
        <a:spcBef>
          <a:spcPct val="0"/>
        </a:spcBef>
        <a:spcAft>
          <a:spcPct val="0"/>
        </a:spcAft>
        <a:defRPr sz="21100">
          <a:solidFill>
            <a:schemeClr val="tx2"/>
          </a:solidFill>
          <a:latin typeface="Arial" charset="0"/>
          <a:ea typeface="ＭＳ Ｐゴシック" pitchFamily="122" charset="-128"/>
        </a:defRPr>
      </a:lvl4pPr>
      <a:lvl5pPr algn="ctr" defTabSz="4387215" rtl="0" eaLnBrk="0" fontAlgn="base" hangingPunct="0">
        <a:spcBef>
          <a:spcPct val="0"/>
        </a:spcBef>
        <a:spcAft>
          <a:spcPct val="0"/>
        </a:spcAft>
        <a:defRPr sz="21100">
          <a:solidFill>
            <a:schemeClr val="tx2"/>
          </a:solidFill>
          <a:latin typeface="Arial" charset="0"/>
          <a:ea typeface="ＭＳ Ｐゴシック" pitchFamily="122" charset="-128"/>
        </a:defRPr>
      </a:lvl5pPr>
      <a:lvl6pPr marL="457145" algn="ctr" defTabSz="4388912" rtl="0" fontAlgn="base">
        <a:spcBef>
          <a:spcPct val="0"/>
        </a:spcBef>
        <a:spcAft>
          <a:spcPct val="0"/>
        </a:spcAft>
        <a:defRPr sz="21100">
          <a:solidFill>
            <a:schemeClr val="tx2"/>
          </a:solidFill>
          <a:latin typeface="Arial" charset="0"/>
          <a:ea typeface="ＭＳ Ｐゴシック" pitchFamily="122" charset="-128"/>
        </a:defRPr>
      </a:lvl6pPr>
      <a:lvl7pPr marL="914290" algn="ctr" defTabSz="4388912" rtl="0" fontAlgn="base">
        <a:spcBef>
          <a:spcPct val="0"/>
        </a:spcBef>
        <a:spcAft>
          <a:spcPct val="0"/>
        </a:spcAft>
        <a:defRPr sz="21100">
          <a:solidFill>
            <a:schemeClr val="tx2"/>
          </a:solidFill>
          <a:latin typeface="Arial" charset="0"/>
          <a:ea typeface="ＭＳ Ｐゴシック" pitchFamily="122" charset="-128"/>
        </a:defRPr>
      </a:lvl7pPr>
      <a:lvl8pPr marL="1371436" algn="ctr" defTabSz="4388912" rtl="0" fontAlgn="base">
        <a:spcBef>
          <a:spcPct val="0"/>
        </a:spcBef>
        <a:spcAft>
          <a:spcPct val="0"/>
        </a:spcAft>
        <a:defRPr sz="21100">
          <a:solidFill>
            <a:schemeClr val="tx2"/>
          </a:solidFill>
          <a:latin typeface="Arial" charset="0"/>
          <a:ea typeface="ＭＳ Ｐゴシック" pitchFamily="122" charset="-128"/>
        </a:defRPr>
      </a:lvl8pPr>
      <a:lvl9pPr marL="1828581" algn="ctr" defTabSz="4388912" rtl="0" fontAlgn="base">
        <a:spcBef>
          <a:spcPct val="0"/>
        </a:spcBef>
        <a:spcAft>
          <a:spcPct val="0"/>
        </a:spcAft>
        <a:defRPr sz="21100">
          <a:solidFill>
            <a:schemeClr val="tx2"/>
          </a:solidFill>
          <a:latin typeface="Arial" charset="0"/>
          <a:ea typeface="ＭＳ Ｐゴシック" pitchFamily="122" charset="-128"/>
        </a:defRPr>
      </a:lvl9pPr>
    </p:titleStyle>
    <p:bodyStyle>
      <a:lvl1pPr marL="1644650" indent="-1644650" algn="l" defTabSz="4387215" rtl="0" eaLnBrk="0" fontAlgn="base" hangingPunct="0">
        <a:spcBef>
          <a:spcPct val="20000"/>
        </a:spcBef>
        <a:spcAft>
          <a:spcPct val="0"/>
        </a:spcAft>
        <a:buChar char="•"/>
        <a:defRPr sz="15400">
          <a:solidFill>
            <a:schemeClr val="tx1"/>
          </a:solidFill>
          <a:latin typeface="+mn-lt"/>
          <a:ea typeface="+mn-ea"/>
          <a:cs typeface="+mn-cs"/>
        </a:defRPr>
      </a:lvl1pPr>
      <a:lvl2pPr marL="3564890" indent="-1371283" algn="l" defTabSz="4387215" rtl="0" eaLnBrk="0" fontAlgn="base" hangingPunct="0">
        <a:spcBef>
          <a:spcPct val="20000"/>
        </a:spcBef>
        <a:spcAft>
          <a:spcPct val="0"/>
        </a:spcAft>
        <a:buChar char="–"/>
        <a:defRPr sz="13400">
          <a:solidFill>
            <a:schemeClr val="tx1"/>
          </a:solidFill>
          <a:latin typeface="+mn-lt"/>
          <a:ea typeface="+mn-ea"/>
        </a:defRPr>
      </a:lvl2pPr>
      <a:lvl3pPr marL="5485130" indent="-1095693" algn="l" defTabSz="4387215" rtl="0" eaLnBrk="0" fontAlgn="base" hangingPunct="0">
        <a:spcBef>
          <a:spcPct val="20000"/>
        </a:spcBef>
        <a:spcAft>
          <a:spcPct val="0"/>
        </a:spcAft>
        <a:buChar char="•"/>
        <a:defRPr sz="11500">
          <a:solidFill>
            <a:schemeClr val="tx1"/>
          </a:solidFill>
          <a:latin typeface="+mn-lt"/>
          <a:ea typeface="+mn-ea"/>
        </a:defRPr>
      </a:lvl3pPr>
      <a:lvl4pPr marL="7678738" indent="-1095693" algn="l" defTabSz="4387215" rtl="0" eaLnBrk="0" fontAlgn="base" hangingPunct="0">
        <a:spcBef>
          <a:spcPct val="20000"/>
        </a:spcBef>
        <a:spcAft>
          <a:spcPct val="0"/>
        </a:spcAft>
        <a:buChar char="–"/>
        <a:defRPr sz="9700">
          <a:solidFill>
            <a:schemeClr val="tx1"/>
          </a:solidFill>
          <a:latin typeface="+mn-lt"/>
          <a:ea typeface="+mn-ea"/>
        </a:defRPr>
      </a:lvl4pPr>
      <a:lvl5pPr marL="9874568" indent="-1095693" algn="l" defTabSz="4387215" rtl="0" eaLnBrk="0" fontAlgn="base" hangingPunct="0">
        <a:spcBef>
          <a:spcPct val="20000"/>
        </a:spcBef>
        <a:spcAft>
          <a:spcPct val="0"/>
        </a:spcAft>
        <a:buChar char="»"/>
        <a:defRPr sz="9700">
          <a:solidFill>
            <a:schemeClr val="tx1"/>
          </a:solidFill>
          <a:latin typeface="+mn-lt"/>
          <a:ea typeface="+mn-ea"/>
        </a:defRPr>
      </a:lvl5pPr>
      <a:lvl6pPr marL="10331798" indent="-1096831" algn="l" defTabSz="4388912" rtl="0" fontAlgn="base">
        <a:spcBef>
          <a:spcPct val="20000"/>
        </a:spcBef>
        <a:spcAft>
          <a:spcPct val="0"/>
        </a:spcAft>
        <a:buChar char="»"/>
        <a:defRPr sz="9700">
          <a:solidFill>
            <a:schemeClr val="tx1"/>
          </a:solidFill>
          <a:latin typeface="+mn-lt"/>
          <a:ea typeface="+mn-ea"/>
        </a:defRPr>
      </a:lvl6pPr>
      <a:lvl7pPr marL="10788943" indent="-1096831" algn="l" defTabSz="4388912" rtl="0" fontAlgn="base">
        <a:spcBef>
          <a:spcPct val="20000"/>
        </a:spcBef>
        <a:spcAft>
          <a:spcPct val="0"/>
        </a:spcAft>
        <a:buChar char="»"/>
        <a:defRPr sz="9700">
          <a:solidFill>
            <a:schemeClr val="tx1"/>
          </a:solidFill>
          <a:latin typeface="+mn-lt"/>
          <a:ea typeface="+mn-ea"/>
        </a:defRPr>
      </a:lvl7pPr>
      <a:lvl8pPr marL="11246088" indent="-1096831" algn="l" defTabSz="4388912" rtl="0" fontAlgn="base">
        <a:spcBef>
          <a:spcPct val="20000"/>
        </a:spcBef>
        <a:spcAft>
          <a:spcPct val="0"/>
        </a:spcAft>
        <a:buChar char="»"/>
        <a:defRPr sz="9700">
          <a:solidFill>
            <a:schemeClr val="tx1"/>
          </a:solidFill>
          <a:latin typeface="+mn-lt"/>
          <a:ea typeface="+mn-ea"/>
        </a:defRPr>
      </a:lvl8pPr>
      <a:lvl9pPr marL="11703233" indent="-1096831" algn="l" defTabSz="4388912" rtl="0" fontAlgn="base">
        <a:spcBef>
          <a:spcPct val="20000"/>
        </a:spcBef>
        <a:spcAft>
          <a:spcPct val="0"/>
        </a:spcAft>
        <a:buChar char="»"/>
        <a:defRPr sz="9700">
          <a:solidFill>
            <a:schemeClr val="tx1"/>
          </a:solidFill>
          <a:latin typeface="+mn-lt"/>
          <a:ea typeface="+mn-ea"/>
        </a:defRPr>
      </a:lvl9pPr>
    </p:bodyStyle>
    <p:otherStyle>
      <a:defPPr>
        <a:defRPr lang="en-US"/>
      </a:defPPr>
      <a:lvl1pPr marL="0" algn="l" defTabSz="914290" rtl="0" eaLnBrk="1" latinLnBrk="0" hangingPunct="1">
        <a:defRPr sz="1800" kern="1200">
          <a:solidFill>
            <a:schemeClr val="tx1"/>
          </a:solidFill>
          <a:latin typeface="+mn-lt"/>
          <a:ea typeface="+mn-ea"/>
          <a:cs typeface="+mn-cs"/>
        </a:defRPr>
      </a:lvl1pPr>
      <a:lvl2pPr marL="457145" algn="l" defTabSz="914290" rtl="0" eaLnBrk="1" latinLnBrk="0" hangingPunct="1">
        <a:defRPr sz="1800" kern="1200">
          <a:solidFill>
            <a:schemeClr val="tx1"/>
          </a:solidFill>
          <a:latin typeface="+mn-lt"/>
          <a:ea typeface="+mn-ea"/>
          <a:cs typeface="+mn-cs"/>
        </a:defRPr>
      </a:lvl2pPr>
      <a:lvl3pPr marL="914290" algn="l" defTabSz="914290" rtl="0" eaLnBrk="1" latinLnBrk="0" hangingPunct="1">
        <a:defRPr sz="1800" kern="1200">
          <a:solidFill>
            <a:schemeClr val="tx1"/>
          </a:solidFill>
          <a:latin typeface="+mn-lt"/>
          <a:ea typeface="+mn-ea"/>
          <a:cs typeface="+mn-cs"/>
        </a:defRPr>
      </a:lvl3pPr>
      <a:lvl4pPr marL="1371436" algn="l" defTabSz="914290" rtl="0" eaLnBrk="1" latinLnBrk="0" hangingPunct="1">
        <a:defRPr sz="1800" kern="1200">
          <a:solidFill>
            <a:schemeClr val="tx1"/>
          </a:solidFill>
          <a:latin typeface="+mn-lt"/>
          <a:ea typeface="+mn-ea"/>
          <a:cs typeface="+mn-cs"/>
        </a:defRPr>
      </a:lvl4pPr>
      <a:lvl5pPr marL="1828581" algn="l" defTabSz="914290" rtl="0" eaLnBrk="1" latinLnBrk="0" hangingPunct="1">
        <a:defRPr sz="1800" kern="1200">
          <a:solidFill>
            <a:schemeClr val="tx1"/>
          </a:solidFill>
          <a:latin typeface="+mn-lt"/>
          <a:ea typeface="+mn-ea"/>
          <a:cs typeface="+mn-cs"/>
        </a:defRPr>
      </a:lvl5pPr>
      <a:lvl6pPr marL="2285725" algn="l" defTabSz="914290" rtl="0" eaLnBrk="1" latinLnBrk="0" hangingPunct="1">
        <a:defRPr sz="1800" kern="1200">
          <a:solidFill>
            <a:schemeClr val="tx1"/>
          </a:solidFill>
          <a:latin typeface="+mn-lt"/>
          <a:ea typeface="+mn-ea"/>
          <a:cs typeface="+mn-cs"/>
        </a:defRPr>
      </a:lvl6pPr>
      <a:lvl7pPr marL="2742870" algn="l" defTabSz="914290" rtl="0" eaLnBrk="1" latinLnBrk="0" hangingPunct="1">
        <a:defRPr sz="1800" kern="1200">
          <a:solidFill>
            <a:schemeClr val="tx1"/>
          </a:solidFill>
          <a:latin typeface="+mn-lt"/>
          <a:ea typeface="+mn-ea"/>
          <a:cs typeface="+mn-cs"/>
        </a:defRPr>
      </a:lvl7pPr>
      <a:lvl8pPr marL="3200016" algn="l" defTabSz="914290" rtl="0" eaLnBrk="1" latinLnBrk="0" hangingPunct="1">
        <a:defRPr sz="1800" kern="1200">
          <a:solidFill>
            <a:schemeClr val="tx1"/>
          </a:solidFill>
          <a:latin typeface="+mn-lt"/>
          <a:ea typeface="+mn-ea"/>
          <a:cs typeface="+mn-cs"/>
        </a:defRPr>
      </a:lvl8pPr>
      <a:lvl9pPr marL="3657161" algn="l" defTabSz="91429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1.xml"/><Relationship Id="rId7" Type="http://schemas.openxmlformats.org/officeDocument/2006/relationships/image" Target="../media/image1.e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package" Target="../embeddings/Microsoft_Word_Document1.docx"/><Relationship Id="rId5" Type="http://schemas.openxmlformats.org/officeDocument/2006/relationships/oleObject" Target="../embeddings/oleObject1.bin"/><Relationship Id="rId4" Type="http://schemas.openxmlformats.org/officeDocument/2006/relationships/image" Target="../media/image2.jpeg"/><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38"/>
          <p:cNvSpPr txBox="1">
            <a:spLocks noChangeArrowheads="1"/>
          </p:cNvSpPr>
          <p:nvPr/>
        </p:nvSpPr>
        <p:spPr bwMode="auto">
          <a:xfrm>
            <a:off x="15621000" y="15621000"/>
            <a:ext cx="12903200" cy="914096"/>
          </a:xfrm>
          <a:prstGeom prst="rect">
            <a:avLst/>
          </a:prstGeom>
          <a:noFill/>
          <a:ln w="9525">
            <a:noFill/>
            <a:miter lim="800000"/>
            <a:headEnd/>
            <a:tailEnd/>
          </a:ln>
        </p:spPr>
        <p:txBody>
          <a:bodyPr wrap="square" lIns="128016" tIns="64008" rIns="128016" bIns="64008">
            <a:spAutoFit/>
          </a:bodyPr>
          <a:lstStyle/>
          <a:p>
            <a:pPr>
              <a:spcBef>
                <a:spcPct val="60000"/>
              </a:spcBef>
            </a:pPr>
            <a:r>
              <a:rPr lang="en-US" sz="1700" b="1" dirty="0" smtClean="0">
                <a:latin typeface="Times New Roman" pitchFamily="122" charset="0"/>
              </a:rPr>
              <a:t>This figure shows the various post-translational modifications of Human ProTa as well as the level of conservation of sequence between various species (see keys above). Note that the numbers associated with the modifications listed correspond to their position in the graphic and not the number of the amino acid(s) affected in the human sequence.</a:t>
            </a:r>
            <a:endParaRPr lang="en-US" sz="1700" dirty="0">
              <a:latin typeface="Times New Roman" pitchFamily="122" charset="0"/>
            </a:endParaRPr>
          </a:p>
        </p:txBody>
      </p:sp>
      <p:sp>
        <p:nvSpPr>
          <p:cNvPr id="2050" name="Rectangle 33"/>
          <p:cNvSpPr>
            <a:spLocks noChangeArrowheads="1"/>
          </p:cNvSpPr>
          <p:nvPr/>
        </p:nvSpPr>
        <p:spPr bwMode="auto">
          <a:xfrm>
            <a:off x="0" y="32080200"/>
            <a:ext cx="43891200" cy="838200"/>
          </a:xfrm>
          <a:prstGeom prst="rect">
            <a:avLst/>
          </a:prstGeom>
          <a:solidFill>
            <a:srgbClr val="6B3197"/>
          </a:solidFill>
          <a:ln w="9525">
            <a:solidFill>
              <a:srgbClr val="6B3197"/>
            </a:solidFill>
            <a:miter lim="800000"/>
            <a:headEnd/>
            <a:tailEnd/>
          </a:ln>
        </p:spPr>
        <p:txBody>
          <a:bodyPr wrap="none" lIns="91428" tIns="45714" rIns="91428" bIns="45714" anchor="ctr"/>
          <a:lstStyle/>
          <a:p>
            <a:endParaRPr lang="en-US" dirty="0"/>
          </a:p>
        </p:txBody>
      </p:sp>
      <p:sp>
        <p:nvSpPr>
          <p:cNvPr id="2051" name="Rectangle 4"/>
          <p:cNvSpPr>
            <a:spLocks noChangeArrowheads="1"/>
          </p:cNvSpPr>
          <p:nvPr/>
        </p:nvSpPr>
        <p:spPr bwMode="auto">
          <a:xfrm>
            <a:off x="11049000" y="1752600"/>
            <a:ext cx="28422600" cy="4419600"/>
          </a:xfrm>
          <a:prstGeom prst="rect">
            <a:avLst/>
          </a:prstGeom>
          <a:noFill/>
          <a:ln w="9525">
            <a:noFill/>
            <a:miter lim="800000"/>
            <a:headEnd/>
            <a:tailEnd/>
          </a:ln>
        </p:spPr>
        <p:txBody>
          <a:bodyPr lIns="379172" tIns="189587" rIns="379172" bIns="189587" anchor="ctr"/>
          <a:lstStyle/>
          <a:p>
            <a:pPr algn="ctr" defTabSz="4387215" eaLnBrk="1" hangingPunct="1"/>
            <a:r>
              <a:rPr lang="en-US" sz="8800" b="1" dirty="0">
                <a:latin typeface="Times New Roman" pitchFamily="18" charset="0"/>
                <a:cs typeface="Times New Roman" pitchFamily="18" charset="0"/>
              </a:rPr>
              <a:t>A Literature and Experiment Based Evaluation of Synthesis Techniques for Prothymosin-α Derived Peptides</a:t>
            </a:r>
          </a:p>
        </p:txBody>
      </p:sp>
      <p:sp>
        <p:nvSpPr>
          <p:cNvPr id="2052" name="Rectangle 5"/>
          <p:cNvSpPr>
            <a:spLocks noChangeArrowheads="1"/>
          </p:cNvSpPr>
          <p:nvPr/>
        </p:nvSpPr>
        <p:spPr bwMode="auto">
          <a:xfrm>
            <a:off x="152401" y="2395538"/>
            <a:ext cx="12839700" cy="3090863"/>
          </a:xfrm>
          <a:prstGeom prst="rect">
            <a:avLst/>
          </a:prstGeom>
          <a:noFill/>
          <a:ln w="9525">
            <a:noFill/>
            <a:miter lim="800000"/>
            <a:headEnd/>
            <a:tailEnd/>
          </a:ln>
        </p:spPr>
        <p:txBody>
          <a:bodyPr lIns="379172" tIns="189587" rIns="379172" bIns="189587"/>
          <a:lstStyle/>
          <a:p>
            <a:pPr defTabSz="4387215" eaLnBrk="1" hangingPunct="1"/>
            <a:r>
              <a:rPr lang="en-US" sz="4800" dirty="0">
                <a:latin typeface="Times New Roman" pitchFamily="122" charset="0"/>
              </a:rPr>
              <a:t>Daniel </a:t>
            </a:r>
            <a:r>
              <a:rPr lang="en-US" sz="4800" dirty="0" smtClean="0">
                <a:latin typeface="Times New Roman" pitchFamily="122" charset="0"/>
              </a:rPr>
              <a:t>L. Allen and Colin S. Burns</a:t>
            </a:r>
            <a:r>
              <a:rPr lang="en-US" sz="4800" dirty="0">
                <a:latin typeface="Times New Roman" pitchFamily="122" charset="0"/>
              </a:rPr>
              <a:t/>
            </a:r>
            <a:br>
              <a:rPr lang="en-US" sz="4800" dirty="0">
                <a:latin typeface="Times New Roman" pitchFamily="122" charset="0"/>
              </a:rPr>
            </a:br>
            <a:r>
              <a:rPr lang="en-US" sz="4800" dirty="0" smtClean="0">
                <a:latin typeface="Times New Roman" pitchFamily="122" charset="0"/>
              </a:rPr>
              <a:t>Chemistry Department</a:t>
            </a:r>
            <a:endParaRPr lang="en-US" sz="4800" dirty="0">
              <a:latin typeface="Times New Roman" pitchFamily="122" charset="0"/>
            </a:endParaRPr>
          </a:p>
          <a:p>
            <a:pPr defTabSz="4387215" eaLnBrk="1" hangingPunct="1"/>
            <a:r>
              <a:rPr lang="en-US" sz="4800" dirty="0">
                <a:latin typeface="Times New Roman" pitchFamily="122" charset="0"/>
              </a:rPr>
              <a:t>East Carolina University</a:t>
            </a:r>
          </a:p>
          <a:p>
            <a:pPr defTabSz="4387215" eaLnBrk="1" hangingPunct="1"/>
            <a:r>
              <a:rPr lang="en-US" sz="4800" dirty="0">
                <a:latin typeface="Times New Roman" pitchFamily="122" charset="0"/>
              </a:rPr>
              <a:t>DLA0430@ecu.edu</a:t>
            </a:r>
            <a:endParaRPr lang="en-US" sz="15400" dirty="0"/>
          </a:p>
        </p:txBody>
      </p:sp>
      <p:pic>
        <p:nvPicPr>
          <p:cNvPr id="2053" name="Picture 6"/>
          <p:cNvPicPr>
            <a:picLocks noChangeAspect="1" noChangeArrowheads="1"/>
          </p:cNvPicPr>
          <p:nvPr/>
        </p:nvPicPr>
        <p:blipFill>
          <a:blip r:embed="rId4" cstate="print"/>
          <a:srcRect/>
          <a:stretch>
            <a:fillRect/>
          </a:stretch>
        </p:blipFill>
        <p:spPr bwMode="auto">
          <a:xfrm>
            <a:off x="39852600" y="1066801"/>
            <a:ext cx="2556933" cy="3490913"/>
          </a:xfrm>
          <a:prstGeom prst="rect">
            <a:avLst/>
          </a:prstGeom>
          <a:noFill/>
          <a:ln w="9525">
            <a:noFill/>
            <a:miter lim="800000"/>
            <a:headEnd/>
            <a:tailEnd/>
          </a:ln>
        </p:spPr>
      </p:pic>
      <p:sp>
        <p:nvSpPr>
          <p:cNvPr id="2054" name="Rectangle 7"/>
          <p:cNvSpPr>
            <a:spLocks noChangeArrowheads="1"/>
          </p:cNvSpPr>
          <p:nvPr/>
        </p:nvSpPr>
        <p:spPr bwMode="auto">
          <a:xfrm>
            <a:off x="0" y="0"/>
            <a:ext cx="43891200" cy="685800"/>
          </a:xfrm>
          <a:prstGeom prst="rect">
            <a:avLst/>
          </a:prstGeom>
          <a:solidFill>
            <a:srgbClr val="6A3297"/>
          </a:solidFill>
          <a:ln w="9525">
            <a:solidFill>
              <a:srgbClr val="6B3197"/>
            </a:solidFill>
            <a:miter lim="800000"/>
            <a:headEnd/>
            <a:tailEnd/>
          </a:ln>
        </p:spPr>
        <p:txBody>
          <a:bodyPr wrap="none" lIns="91428" tIns="45714" rIns="91428" bIns="45714" anchor="ctr"/>
          <a:lstStyle/>
          <a:p>
            <a:endParaRPr lang="en-US" dirty="0"/>
          </a:p>
        </p:txBody>
      </p:sp>
      <p:sp>
        <p:nvSpPr>
          <p:cNvPr id="2055" name="AutoShape 8"/>
          <p:cNvSpPr>
            <a:spLocks noChangeArrowheads="1"/>
          </p:cNvSpPr>
          <p:nvPr/>
        </p:nvSpPr>
        <p:spPr bwMode="auto">
          <a:xfrm rot="5400000">
            <a:off x="37191156" y="611189"/>
            <a:ext cx="928688" cy="939800"/>
          </a:xfrm>
          <a:prstGeom prst="rtTriangle">
            <a:avLst/>
          </a:prstGeom>
          <a:solidFill>
            <a:srgbClr val="6A3297"/>
          </a:solidFill>
          <a:ln w="9525">
            <a:solidFill>
              <a:srgbClr val="6B3197"/>
            </a:solidFill>
            <a:miter lim="800000"/>
            <a:headEnd/>
            <a:tailEnd/>
          </a:ln>
        </p:spPr>
        <p:txBody>
          <a:bodyPr wrap="none" lIns="91428" tIns="45714" rIns="91428" bIns="45714" anchor="ctr"/>
          <a:lstStyle/>
          <a:p>
            <a:endParaRPr lang="en-US" dirty="0"/>
          </a:p>
        </p:txBody>
      </p:sp>
      <p:sp>
        <p:nvSpPr>
          <p:cNvPr id="2056" name="Rectangle 9"/>
          <p:cNvSpPr>
            <a:spLocks noChangeArrowheads="1"/>
          </p:cNvSpPr>
          <p:nvPr/>
        </p:nvSpPr>
        <p:spPr bwMode="auto">
          <a:xfrm>
            <a:off x="0" y="0"/>
            <a:ext cx="37185600" cy="1545432"/>
          </a:xfrm>
          <a:prstGeom prst="rect">
            <a:avLst/>
          </a:prstGeom>
          <a:solidFill>
            <a:srgbClr val="6A3297"/>
          </a:solidFill>
          <a:ln w="9525">
            <a:solidFill>
              <a:srgbClr val="6B3197"/>
            </a:solidFill>
            <a:miter lim="800000"/>
            <a:headEnd/>
            <a:tailEnd/>
          </a:ln>
        </p:spPr>
        <p:txBody>
          <a:bodyPr wrap="none" lIns="91428" tIns="45714" rIns="91428" bIns="45714" anchor="ctr"/>
          <a:lstStyle/>
          <a:p>
            <a:endParaRPr lang="en-US" dirty="0"/>
          </a:p>
        </p:txBody>
      </p:sp>
      <p:sp>
        <p:nvSpPr>
          <p:cNvPr id="2057" name="Line 10"/>
          <p:cNvSpPr>
            <a:spLocks noChangeShapeType="1"/>
          </p:cNvSpPr>
          <p:nvPr/>
        </p:nvSpPr>
        <p:spPr bwMode="auto">
          <a:xfrm flipV="1">
            <a:off x="37187717" y="850108"/>
            <a:ext cx="939800" cy="928688"/>
          </a:xfrm>
          <a:prstGeom prst="line">
            <a:avLst/>
          </a:prstGeom>
          <a:noFill/>
          <a:ln w="76200">
            <a:solidFill>
              <a:srgbClr val="FFAE1B"/>
            </a:solidFill>
            <a:round/>
            <a:headEnd/>
            <a:tailEnd/>
          </a:ln>
        </p:spPr>
        <p:txBody>
          <a:bodyPr wrap="none" lIns="91428" tIns="45714" rIns="91428" bIns="45714" anchor="ctr"/>
          <a:lstStyle/>
          <a:p>
            <a:endParaRPr lang="en-US" dirty="0"/>
          </a:p>
        </p:txBody>
      </p:sp>
      <p:sp>
        <p:nvSpPr>
          <p:cNvPr id="2058" name="Line 11"/>
          <p:cNvSpPr>
            <a:spLocks noChangeShapeType="1"/>
          </p:cNvSpPr>
          <p:nvPr/>
        </p:nvSpPr>
        <p:spPr bwMode="auto">
          <a:xfrm>
            <a:off x="38127518" y="850107"/>
            <a:ext cx="5837767" cy="0"/>
          </a:xfrm>
          <a:prstGeom prst="line">
            <a:avLst/>
          </a:prstGeom>
          <a:noFill/>
          <a:ln w="76200">
            <a:solidFill>
              <a:srgbClr val="FFAE1B"/>
            </a:solidFill>
            <a:round/>
            <a:headEnd/>
            <a:tailEnd/>
          </a:ln>
        </p:spPr>
        <p:txBody>
          <a:bodyPr wrap="none" lIns="91428" tIns="45714" rIns="91428" bIns="45714" anchor="ctr"/>
          <a:lstStyle/>
          <a:p>
            <a:endParaRPr lang="en-US" dirty="0"/>
          </a:p>
        </p:txBody>
      </p:sp>
      <p:sp>
        <p:nvSpPr>
          <p:cNvPr id="2059" name="Line 12"/>
          <p:cNvSpPr>
            <a:spLocks noChangeShapeType="1"/>
          </p:cNvSpPr>
          <p:nvPr/>
        </p:nvSpPr>
        <p:spPr bwMode="auto">
          <a:xfrm flipH="1">
            <a:off x="0" y="1754983"/>
            <a:ext cx="37185600" cy="23813"/>
          </a:xfrm>
          <a:prstGeom prst="line">
            <a:avLst/>
          </a:prstGeom>
          <a:noFill/>
          <a:ln w="76200">
            <a:solidFill>
              <a:srgbClr val="FFAE1B"/>
            </a:solidFill>
            <a:round/>
            <a:headEnd/>
            <a:tailEnd/>
          </a:ln>
        </p:spPr>
        <p:txBody>
          <a:bodyPr wrap="none" lIns="91428" tIns="45714" rIns="91428" bIns="45714" anchor="ctr"/>
          <a:lstStyle/>
          <a:p>
            <a:endParaRPr lang="en-US" dirty="0"/>
          </a:p>
        </p:txBody>
      </p:sp>
      <p:sp>
        <p:nvSpPr>
          <p:cNvPr id="2060" name="Text Box 16"/>
          <p:cNvSpPr txBox="1">
            <a:spLocks noChangeArrowheads="1"/>
          </p:cNvSpPr>
          <p:nvPr/>
        </p:nvSpPr>
        <p:spPr bwMode="auto">
          <a:xfrm>
            <a:off x="1930400" y="6743701"/>
            <a:ext cx="12801600" cy="24208664"/>
          </a:xfrm>
          <a:prstGeom prst="rect">
            <a:avLst/>
          </a:prstGeom>
          <a:noFill/>
          <a:ln w="9525">
            <a:noFill/>
            <a:miter lim="800000"/>
            <a:headEnd/>
            <a:tailEnd/>
          </a:ln>
        </p:spPr>
        <p:txBody>
          <a:bodyPr wrap="square" lIns="93458" tIns="46729" rIns="93458" bIns="46729">
            <a:spAutoFit/>
          </a:bodyPr>
          <a:lstStyle/>
          <a:p>
            <a:pPr defTabSz="933450"/>
            <a:r>
              <a:rPr lang="en-US" sz="5500" b="1" dirty="0" smtClean="0">
                <a:solidFill>
                  <a:srgbClr val="6B3197"/>
                </a:solidFill>
                <a:latin typeface="Times New Roman" pitchFamily="122" charset="0"/>
              </a:rPr>
              <a:t>General Protein Information</a:t>
            </a:r>
            <a:endParaRPr lang="en-US" sz="5500" b="1" dirty="0">
              <a:solidFill>
                <a:srgbClr val="6B3197"/>
              </a:solidFill>
              <a:latin typeface="Times New Roman" pitchFamily="122" charset="0"/>
            </a:endParaRPr>
          </a:p>
          <a:p>
            <a:pPr defTabSz="933450"/>
            <a:endParaRPr lang="en-US" sz="2800" b="1" dirty="0">
              <a:solidFill>
                <a:srgbClr val="6B3197"/>
              </a:solidFill>
              <a:latin typeface="Times New Roman" pitchFamily="122" charset="0"/>
              <a:cs typeface="Times New Roman" pitchFamily="122" charset="0"/>
            </a:endParaRPr>
          </a:p>
          <a:p>
            <a:r>
              <a:rPr lang="en-US" sz="2800" dirty="0" smtClean="0">
                <a:latin typeface="Times New Roman" pitchFamily="18" charset="0"/>
                <a:cs typeface="Times New Roman" pitchFamily="18" charset="0"/>
              </a:rPr>
              <a:t>Prothymosin-α (ProTa) is a protein made up of 110 amino acids and located primarily in the nucleus of cells. The precise function of this protein is unclear, however evidence strongly suggests it is associated with several cellular activities and, in particular, cell proliferation. Prior research indicates that ProTa has the following attributes:</a:t>
            </a:r>
          </a:p>
          <a:p>
            <a:endParaRPr lang="en-US" sz="2800" dirty="0" smtClean="0">
              <a:latin typeface="Times New Roman" pitchFamily="18" charset="0"/>
              <a:cs typeface="Times New Roman" pitchFamily="18" charset="0"/>
            </a:endParaRPr>
          </a:p>
          <a:p>
            <a:pPr marL="2560320">
              <a:buFont typeface="Arial" pitchFamily="34" charset="0"/>
              <a:buChar char="•"/>
            </a:pPr>
            <a:r>
              <a:rPr lang="en-US" sz="2800" dirty="0" smtClean="0">
                <a:latin typeface="Times New Roman" pitchFamily="18" charset="0"/>
                <a:cs typeface="Times New Roman" pitchFamily="18" charset="0"/>
              </a:rPr>
              <a:t>Chromatin Remodeling Activity</a:t>
            </a:r>
            <a:r>
              <a:rPr lang="en-US" sz="2800" baseline="30000" dirty="0" smtClean="0">
                <a:latin typeface="Times New Roman" pitchFamily="18" charset="0"/>
                <a:cs typeface="Times New Roman" pitchFamily="18" charset="0"/>
              </a:rPr>
              <a:t>1</a:t>
            </a:r>
            <a:endParaRPr lang="en-US" sz="2800" dirty="0" smtClean="0">
              <a:latin typeface="Times New Roman" pitchFamily="18" charset="0"/>
              <a:cs typeface="Times New Roman" pitchFamily="18" charset="0"/>
            </a:endParaRPr>
          </a:p>
          <a:p>
            <a:pPr marL="2560320">
              <a:buFont typeface="Arial" pitchFamily="34" charset="0"/>
              <a:buChar char="•"/>
            </a:pPr>
            <a:r>
              <a:rPr lang="en-US" sz="2800" dirty="0" smtClean="0">
                <a:latin typeface="Times New Roman" pitchFamily="18" charset="0"/>
                <a:cs typeface="Times New Roman" pitchFamily="18" charset="0"/>
              </a:rPr>
              <a:t>Immunomodulatory Activity</a:t>
            </a:r>
            <a:r>
              <a:rPr lang="en-US" sz="2800" baseline="30000" dirty="0" smtClean="0">
                <a:latin typeface="Times New Roman" pitchFamily="18" charset="0"/>
                <a:cs typeface="Times New Roman" pitchFamily="18" charset="0"/>
              </a:rPr>
              <a:t>2</a:t>
            </a:r>
          </a:p>
          <a:p>
            <a:pPr marL="2560320">
              <a:buFont typeface="Arial" pitchFamily="34" charset="0"/>
              <a:buChar char="•"/>
            </a:pPr>
            <a:r>
              <a:rPr lang="en-US" sz="2800" dirty="0" smtClean="0">
                <a:latin typeface="Times New Roman" pitchFamily="18" charset="0"/>
                <a:cs typeface="Times New Roman" pitchFamily="18" charset="0"/>
              </a:rPr>
              <a:t>Growth-Promoting Effect</a:t>
            </a:r>
            <a:r>
              <a:rPr lang="en-US" sz="2800" baseline="30000" dirty="0" smtClean="0">
                <a:latin typeface="Times New Roman" pitchFamily="18" charset="0"/>
                <a:cs typeface="Times New Roman" pitchFamily="18" charset="0"/>
              </a:rPr>
              <a:t>3</a:t>
            </a:r>
          </a:p>
          <a:p>
            <a:pPr marL="2560320">
              <a:buFont typeface="Arial" pitchFamily="34" charset="0"/>
              <a:buChar char="•"/>
            </a:pPr>
            <a:r>
              <a:rPr lang="en-US" sz="2800" dirty="0" smtClean="0">
                <a:latin typeface="Times New Roman" pitchFamily="18" charset="0"/>
                <a:cs typeface="Times New Roman" pitchFamily="18" charset="0"/>
              </a:rPr>
              <a:t>Zinc-Binding Property</a:t>
            </a:r>
            <a:r>
              <a:rPr lang="en-US" sz="2800" baseline="30000" dirty="0" smtClean="0">
                <a:latin typeface="Times New Roman" pitchFamily="18" charset="0"/>
                <a:cs typeface="Times New Roman" pitchFamily="18" charset="0"/>
              </a:rPr>
              <a:t>4</a:t>
            </a:r>
          </a:p>
          <a:p>
            <a:pPr marL="2560320">
              <a:buFont typeface="Arial" pitchFamily="34" charset="0"/>
              <a:buChar char="•"/>
            </a:pPr>
            <a:r>
              <a:rPr lang="en-US" sz="2800" dirty="0" smtClean="0">
                <a:latin typeface="Times New Roman" pitchFamily="18" charset="0"/>
                <a:cs typeface="Times New Roman" pitchFamily="18" charset="0"/>
              </a:rPr>
              <a:t>Enhancement of Estrogen Receptor Transcriptional Activity</a:t>
            </a:r>
            <a:r>
              <a:rPr lang="en-US" sz="2800" baseline="30000" dirty="0" smtClean="0">
                <a:latin typeface="Times New Roman" pitchFamily="18" charset="0"/>
                <a:cs typeface="Times New Roman" pitchFamily="18" charset="0"/>
              </a:rPr>
              <a:t>5</a:t>
            </a:r>
          </a:p>
          <a:p>
            <a:pPr marL="2560320">
              <a:buFont typeface="Arial" pitchFamily="34" charset="0"/>
              <a:buChar char="•"/>
            </a:pPr>
            <a:r>
              <a:rPr lang="en-US" sz="2800" dirty="0" smtClean="0">
                <a:latin typeface="Times New Roman" pitchFamily="18" charset="0"/>
                <a:cs typeface="Times New Roman" pitchFamily="18" charset="0"/>
              </a:rPr>
              <a:t>Protection of Cellular Apoptosis</a:t>
            </a:r>
            <a:r>
              <a:rPr lang="en-US" sz="2800" baseline="30000" dirty="0" smtClean="0">
                <a:latin typeface="Times New Roman" pitchFamily="18" charset="0"/>
                <a:cs typeface="Times New Roman" pitchFamily="18" charset="0"/>
              </a:rPr>
              <a:t>6</a:t>
            </a:r>
          </a:p>
          <a:p>
            <a:pPr marL="2560320">
              <a:buFont typeface="Arial" pitchFamily="34" charset="0"/>
              <a:buChar char="•"/>
            </a:pPr>
            <a:r>
              <a:rPr lang="en-US" sz="2800" dirty="0" smtClean="0">
                <a:latin typeface="Times New Roman" pitchFamily="18" charset="0"/>
                <a:cs typeface="Times New Roman" pitchFamily="18" charset="0"/>
              </a:rPr>
              <a:t>Oxidative Stress Defense Gene Regulation</a:t>
            </a:r>
            <a:r>
              <a:rPr lang="en-US" sz="2800" baseline="30000" dirty="0" smtClean="0">
                <a:latin typeface="Times New Roman" pitchFamily="18" charset="0"/>
                <a:cs typeface="Times New Roman" pitchFamily="18" charset="0"/>
              </a:rPr>
              <a:t>6</a:t>
            </a:r>
            <a:endParaRPr lang="en-US" sz="2800" dirty="0" smtClean="0">
              <a:latin typeface="Times New Roman" pitchFamily="18" charset="0"/>
              <a:cs typeface="Times New Roman" pitchFamily="18" charset="0"/>
            </a:endParaRPr>
          </a:p>
          <a:p>
            <a:pPr marL="2560320">
              <a:buFont typeface="Arial" pitchFamily="34" charset="0"/>
              <a:buChar char="•"/>
            </a:pPr>
            <a:r>
              <a:rPr lang="en-US" sz="2800" dirty="0" smtClean="0">
                <a:latin typeface="Times New Roman" pitchFamily="18" charset="0"/>
                <a:cs typeface="Times New Roman" pitchFamily="18" charset="0"/>
              </a:rPr>
              <a:t>Enhancement of T Lymphocyte Function</a:t>
            </a:r>
            <a:r>
              <a:rPr lang="en-US" sz="2800" baseline="30000" dirty="0" smtClean="0">
                <a:latin typeface="Times New Roman" pitchFamily="18" charset="0"/>
                <a:cs typeface="Times New Roman" pitchFamily="18" charset="0"/>
              </a:rPr>
              <a:t>7</a:t>
            </a:r>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Because of ProTa’s high level of expression in a wide variety of cell types and the fact that it is relatively conserved (especially in vertebrates), as can be seen in the alignments of Figure 1 to the right, it is expected to play an essential role in organisms. Recent research has also revealed that this protein possesses significant anti-HIV activity and efforts are underway to understand how it suppresses viral replication. The use of synthetic peptides derived from the central region of ProTa has also been shown to be effective at inhibiting HIV replication. These small ProTa derived peptides can also be used as a means to test the effects of variations in sequence identity in order to increase the desired functional response in cells (anti-HIV activity for example). There is further evidence that ProTa may be phosphorylated in vivo, and we hypothesize that this phosphorylation may be significant with regards to its anti-HIV activity. Since the phosphorylation state of a protein can be used to control its activity (i.e. functionally turn it on or off), we would also like to know if phosphorylation increases or decreases the protein’s anti-HIV properties. The protein itself can undergo many known post-translational modifications and these too are shown in Figure 1 to the right and include the following:</a:t>
            </a:r>
          </a:p>
          <a:p>
            <a:endParaRPr lang="en-US" sz="2800" dirty="0" smtClean="0">
              <a:latin typeface="Times New Roman" pitchFamily="18" charset="0"/>
              <a:cs typeface="Times New Roman" pitchFamily="18" charset="0"/>
            </a:endParaRPr>
          </a:p>
          <a:p>
            <a:pPr marL="2562543">
              <a:buFont typeface="Arial" pitchFamily="34" charset="0"/>
              <a:buChar char="•"/>
            </a:pPr>
            <a:r>
              <a:rPr lang="en-US" sz="2800" dirty="0" smtClean="0">
                <a:latin typeface="Times New Roman" pitchFamily="18" charset="0"/>
                <a:cs typeface="Times New Roman" pitchFamily="18" charset="0"/>
              </a:rPr>
              <a:t>Initiator Methionine Removal</a:t>
            </a:r>
            <a:r>
              <a:rPr lang="en-US" sz="2800" baseline="30000" dirty="0" smtClean="0">
                <a:latin typeface="Times New Roman" pitchFamily="18" charset="0"/>
                <a:cs typeface="Times New Roman" pitchFamily="18" charset="0"/>
              </a:rPr>
              <a:t>8</a:t>
            </a:r>
            <a:endParaRPr lang="en-US" sz="2800" dirty="0" smtClean="0">
              <a:latin typeface="Times New Roman" pitchFamily="18" charset="0"/>
              <a:cs typeface="Times New Roman" pitchFamily="18" charset="0"/>
            </a:endParaRPr>
          </a:p>
          <a:p>
            <a:pPr marL="2562543">
              <a:buFont typeface="Arial" pitchFamily="34" charset="0"/>
              <a:buChar char="•"/>
            </a:pPr>
            <a:r>
              <a:rPr lang="en-US" sz="2800" dirty="0" smtClean="0">
                <a:latin typeface="Times New Roman" pitchFamily="18" charset="0"/>
                <a:cs typeface="Times New Roman" pitchFamily="18" charset="0"/>
              </a:rPr>
              <a:t>N-Acetylation</a:t>
            </a:r>
            <a:r>
              <a:rPr lang="en-US" sz="2800" baseline="30000" dirty="0" smtClean="0">
                <a:latin typeface="Times New Roman" pitchFamily="18" charset="0"/>
                <a:cs typeface="Times New Roman" pitchFamily="18" charset="0"/>
              </a:rPr>
              <a:t>9</a:t>
            </a:r>
            <a:endParaRPr lang="en-US" sz="2800" dirty="0" smtClean="0">
              <a:latin typeface="Times New Roman" pitchFamily="18" charset="0"/>
              <a:cs typeface="Times New Roman" pitchFamily="18" charset="0"/>
            </a:endParaRPr>
          </a:p>
          <a:p>
            <a:pPr marL="2562543">
              <a:buFont typeface="Arial" pitchFamily="34" charset="0"/>
              <a:buChar char="•"/>
            </a:pPr>
            <a:r>
              <a:rPr lang="en-US" sz="2800" dirty="0" smtClean="0">
                <a:latin typeface="Times New Roman" pitchFamily="18" charset="0"/>
                <a:cs typeface="Times New Roman" pitchFamily="18" charset="0"/>
              </a:rPr>
              <a:t>Phosphorylation of Serine Residues</a:t>
            </a:r>
            <a:r>
              <a:rPr lang="en-US" sz="2800" baseline="30000" dirty="0" smtClean="0">
                <a:latin typeface="Times New Roman" pitchFamily="18" charset="0"/>
                <a:cs typeface="Times New Roman" pitchFamily="18" charset="0"/>
              </a:rPr>
              <a:t>10, 11</a:t>
            </a:r>
            <a:endParaRPr lang="en-US" sz="2800" dirty="0" smtClean="0">
              <a:latin typeface="Times New Roman" pitchFamily="18" charset="0"/>
              <a:cs typeface="Times New Roman" pitchFamily="18" charset="0"/>
            </a:endParaRPr>
          </a:p>
          <a:p>
            <a:pPr marL="2562543">
              <a:buFont typeface="Arial" pitchFamily="34" charset="0"/>
              <a:buChar char="•"/>
            </a:pPr>
            <a:r>
              <a:rPr lang="en-US" sz="2800" dirty="0" smtClean="0">
                <a:latin typeface="Times New Roman" pitchFamily="18" charset="0"/>
                <a:cs typeface="Times New Roman" pitchFamily="18" charset="0"/>
              </a:rPr>
              <a:t>Phosphorylation of Threonine Residues</a:t>
            </a:r>
            <a:r>
              <a:rPr lang="en-US" sz="2800" baseline="30000" dirty="0" smtClean="0">
                <a:latin typeface="Times New Roman" pitchFamily="18" charset="0"/>
                <a:cs typeface="Times New Roman" pitchFamily="18" charset="0"/>
              </a:rPr>
              <a:t>12, 13</a:t>
            </a:r>
          </a:p>
          <a:p>
            <a:pPr marL="2562543">
              <a:buFont typeface="Arial" pitchFamily="34" charset="0"/>
              <a:buChar char="•"/>
            </a:pPr>
            <a:r>
              <a:rPr lang="en-US" sz="2800" dirty="0" smtClean="0">
                <a:latin typeface="Times New Roman" pitchFamily="18" charset="0"/>
                <a:cs typeface="Times New Roman" pitchFamily="18" charset="0"/>
              </a:rPr>
              <a:t>Caspase Cleavage at Three Binding Sites</a:t>
            </a:r>
            <a:r>
              <a:rPr lang="en-US" sz="2800" baseline="30000" dirty="0" smtClean="0">
                <a:latin typeface="Times New Roman" pitchFamily="18" charset="0"/>
                <a:cs typeface="Times New Roman" pitchFamily="18" charset="0"/>
              </a:rPr>
              <a:t>14</a:t>
            </a:r>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pPr marL="0" lvl="2" indent="0" defTabSz="933450"/>
            <a:r>
              <a:rPr lang="en-US" sz="2800" dirty="0" smtClean="0">
                <a:latin typeface="Times New Roman" pitchFamily="122" charset="0"/>
                <a:cs typeface="Times New Roman" pitchFamily="122" charset="0"/>
              </a:rPr>
              <a:t>In addition to its wide range of functions and post-translational modifications, ProTa has also been found to exist at multiple sites in the human genome. Interestingly, the duplication events did not produce repeated genes ordered sequentially, but rather created copies of the gene throughout the genome as can be seen in Figure 2 to the right. Similar patterns exist in other species which indicates a temporally spaced series of duplication events, especially in vertebrates. For example, </a:t>
            </a:r>
            <a:r>
              <a:rPr lang="en-US" sz="2800" i="1" dirty="0" smtClean="0">
                <a:latin typeface="Times New Roman" pitchFamily="122" charset="0"/>
                <a:cs typeface="Times New Roman" pitchFamily="122" charset="0"/>
              </a:rPr>
              <a:t>Homo sapiens </a:t>
            </a:r>
            <a:r>
              <a:rPr lang="en-US" sz="2800" dirty="0" smtClean="0">
                <a:latin typeface="Times New Roman" pitchFamily="122" charset="0"/>
                <a:cs typeface="Times New Roman" pitchFamily="122" charset="0"/>
              </a:rPr>
              <a:t>(humans) have 19 copies</a:t>
            </a:r>
            <a:r>
              <a:rPr lang="en-US" sz="2800" baseline="30000" dirty="0" smtClean="0">
                <a:latin typeface="Times New Roman" pitchFamily="122" charset="0"/>
                <a:cs typeface="Times New Roman" pitchFamily="122" charset="0"/>
              </a:rPr>
              <a:t>15</a:t>
            </a:r>
            <a:r>
              <a:rPr lang="en-US" sz="2800" dirty="0" smtClean="0">
                <a:latin typeface="Times New Roman" pitchFamily="122" charset="0"/>
                <a:cs typeface="Times New Roman" pitchFamily="122" charset="0"/>
              </a:rPr>
              <a:t>, </a:t>
            </a:r>
            <a:r>
              <a:rPr lang="en-US" sz="2800" i="1" dirty="0" smtClean="0">
                <a:latin typeface="Times New Roman" pitchFamily="122" charset="0"/>
                <a:cs typeface="Times New Roman" pitchFamily="122" charset="0"/>
              </a:rPr>
              <a:t>Pan troglodytes </a:t>
            </a:r>
            <a:r>
              <a:rPr lang="en-US" sz="2800" dirty="0" smtClean="0">
                <a:latin typeface="Times New Roman" pitchFamily="122" charset="0"/>
                <a:cs typeface="Times New Roman" pitchFamily="122" charset="0"/>
              </a:rPr>
              <a:t>(chimpanzee) 22</a:t>
            </a:r>
            <a:r>
              <a:rPr lang="en-US" sz="2800" baseline="30000" dirty="0" smtClean="0">
                <a:latin typeface="Times New Roman" pitchFamily="122" charset="0"/>
                <a:cs typeface="Times New Roman" pitchFamily="122" charset="0"/>
              </a:rPr>
              <a:t>16</a:t>
            </a:r>
            <a:r>
              <a:rPr lang="en-US" sz="2800" dirty="0" smtClean="0">
                <a:latin typeface="Times New Roman" pitchFamily="122" charset="0"/>
                <a:cs typeface="Times New Roman" pitchFamily="122" charset="0"/>
              </a:rPr>
              <a:t>, </a:t>
            </a:r>
            <a:r>
              <a:rPr lang="en-US" sz="2800" i="1" dirty="0" smtClean="0">
                <a:latin typeface="Times New Roman" pitchFamily="122" charset="0"/>
                <a:cs typeface="Times New Roman" pitchFamily="122" charset="0"/>
              </a:rPr>
              <a:t>Mus musculus </a:t>
            </a:r>
            <a:r>
              <a:rPr lang="en-US" sz="2800" dirty="0" smtClean="0">
                <a:latin typeface="Times New Roman" pitchFamily="122" charset="0"/>
                <a:cs typeface="Times New Roman" pitchFamily="122" charset="0"/>
              </a:rPr>
              <a:t>(mouse) 26</a:t>
            </a:r>
            <a:r>
              <a:rPr lang="en-US" sz="2800" baseline="30000" dirty="0" smtClean="0">
                <a:latin typeface="Times New Roman" pitchFamily="122" charset="0"/>
                <a:cs typeface="Times New Roman" pitchFamily="122" charset="0"/>
              </a:rPr>
              <a:t>17</a:t>
            </a:r>
            <a:r>
              <a:rPr lang="en-US" sz="2800" dirty="0" smtClean="0">
                <a:latin typeface="Times New Roman" pitchFamily="122" charset="0"/>
                <a:cs typeface="Times New Roman" pitchFamily="122" charset="0"/>
              </a:rPr>
              <a:t>, </a:t>
            </a:r>
            <a:r>
              <a:rPr lang="en-US" sz="2800" i="1" dirty="0" smtClean="0">
                <a:latin typeface="Times New Roman" pitchFamily="122" charset="0"/>
                <a:cs typeface="Times New Roman" pitchFamily="122" charset="0"/>
              </a:rPr>
              <a:t>Bos taurus </a:t>
            </a:r>
            <a:r>
              <a:rPr lang="en-US" sz="2800" dirty="0" smtClean="0">
                <a:latin typeface="Times New Roman" pitchFamily="122" charset="0"/>
                <a:cs typeface="Times New Roman" pitchFamily="122" charset="0"/>
              </a:rPr>
              <a:t>(cow) 13</a:t>
            </a:r>
            <a:r>
              <a:rPr lang="en-US" sz="2800" baseline="30000" dirty="0" smtClean="0">
                <a:latin typeface="Times New Roman" pitchFamily="122" charset="0"/>
                <a:cs typeface="Times New Roman" pitchFamily="122" charset="0"/>
              </a:rPr>
              <a:t>18</a:t>
            </a:r>
            <a:r>
              <a:rPr lang="en-US" sz="2800" dirty="0" smtClean="0">
                <a:latin typeface="Times New Roman" pitchFamily="122" charset="0"/>
                <a:cs typeface="Times New Roman" pitchFamily="122" charset="0"/>
              </a:rPr>
              <a:t>, </a:t>
            </a:r>
            <a:r>
              <a:rPr lang="en-US" sz="2800" i="1" dirty="0" smtClean="0">
                <a:latin typeface="Times New Roman" pitchFamily="122" charset="0"/>
                <a:cs typeface="Times New Roman" pitchFamily="122" charset="0"/>
              </a:rPr>
              <a:t>Danio rerio </a:t>
            </a:r>
            <a:r>
              <a:rPr lang="en-US" sz="2800" dirty="0" smtClean="0">
                <a:latin typeface="Times New Roman" pitchFamily="122" charset="0"/>
                <a:cs typeface="Times New Roman" pitchFamily="122" charset="0"/>
              </a:rPr>
              <a:t>(zebra fish) 2</a:t>
            </a:r>
            <a:r>
              <a:rPr lang="en-US" sz="2800" baseline="30000" dirty="0" smtClean="0">
                <a:latin typeface="Times New Roman" pitchFamily="122" charset="0"/>
                <a:cs typeface="Times New Roman" pitchFamily="122" charset="0"/>
              </a:rPr>
              <a:t>19</a:t>
            </a:r>
            <a:r>
              <a:rPr lang="en-US" sz="2800" dirty="0" smtClean="0">
                <a:latin typeface="Times New Roman" pitchFamily="122" charset="0"/>
                <a:cs typeface="Times New Roman" pitchFamily="122" charset="0"/>
              </a:rPr>
              <a:t>, and </a:t>
            </a:r>
            <a:r>
              <a:rPr lang="en-US" sz="2800" i="1" dirty="0" smtClean="0">
                <a:latin typeface="Times New Roman" pitchFamily="122" charset="0"/>
                <a:cs typeface="Times New Roman" pitchFamily="122" charset="0"/>
              </a:rPr>
              <a:t>Gallus gallus </a:t>
            </a:r>
            <a:r>
              <a:rPr lang="en-US" sz="2800" dirty="0" smtClean="0">
                <a:latin typeface="Times New Roman" pitchFamily="122" charset="0"/>
                <a:cs typeface="Times New Roman" pitchFamily="122" charset="0"/>
              </a:rPr>
              <a:t>(chicken) 1</a:t>
            </a:r>
            <a:r>
              <a:rPr lang="en-US" sz="2800" baseline="30000" dirty="0" smtClean="0">
                <a:latin typeface="Times New Roman" pitchFamily="122" charset="0"/>
                <a:cs typeface="Times New Roman" pitchFamily="122" charset="0"/>
              </a:rPr>
              <a:t>20</a:t>
            </a:r>
            <a:r>
              <a:rPr lang="en-US" sz="2800" dirty="0" smtClean="0">
                <a:latin typeface="Times New Roman" pitchFamily="122" charset="0"/>
                <a:cs typeface="Times New Roman" pitchFamily="122" charset="0"/>
              </a:rPr>
              <a:t>.  As can be seen by comparing the human karyogram in Figure 2 to the chimpanzee’s in Figure 3, a broad level of evolutionary conservation exists with regard to ProTa gene location. This is most apparent when viewing chromosomes 6, 7, 11, 13, 14, 17 and 20, which have gene placements in identical locations. The pattern of placement throughout the genome indicates that the gene may be part of a transposon and/or that the various duplicates may be expressed in response to varied signals which correspond to the different functions that ProTa possesses. Further research would be necessary to evaluate these hypotheses.</a:t>
            </a:r>
            <a:endParaRPr lang="en-US" sz="2800" dirty="0">
              <a:latin typeface="Times New Roman" pitchFamily="122" charset="0"/>
              <a:cs typeface="Times New Roman" pitchFamily="122" charset="0"/>
            </a:endParaRPr>
          </a:p>
        </p:txBody>
      </p:sp>
      <p:sp>
        <p:nvSpPr>
          <p:cNvPr id="2061" name="Text Box 17"/>
          <p:cNvSpPr txBox="1">
            <a:spLocks noChangeArrowheads="1"/>
          </p:cNvSpPr>
          <p:nvPr/>
        </p:nvSpPr>
        <p:spPr bwMode="auto">
          <a:xfrm>
            <a:off x="15646400" y="24231601"/>
            <a:ext cx="12801600" cy="6111402"/>
          </a:xfrm>
          <a:prstGeom prst="rect">
            <a:avLst/>
          </a:prstGeom>
          <a:noFill/>
          <a:ln w="9525">
            <a:noFill/>
            <a:miter lim="800000"/>
            <a:headEnd/>
            <a:tailEnd/>
          </a:ln>
        </p:spPr>
        <p:txBody>
          <a:bodyPr wrap="square" lIns="93458" tIns="46729" rIns="93458" bIns="46729">
            <a:spAutoFit/>
          </a:bodyPr>
          <a:lstStyle/>
          <a:p>
            <a:pPr defTabSz="933450">
              <a:tabLst>
                <a:tab pos="1115695" algn="l"/>
                <a:tab pos="1633538" algn="l"/>
              </a:tabLst>
            </a:pPr>
            <a:r>
              <a:rPr lang="en-US" sz="5500" b="1" dirty="0" smtClean="0">
                <a:solidFill>
                  <a:srgbClr val="6B3197"/>
                </a:solidFill>
                <a:latin typeface="Times New Roman" pitchFamily="122" charset="0"/>
              </a:rPr>
              <a:t>Conclusion</a:t>
            </a:r>
            <a:endParaRPr lang="en-US" sz="5500" b="1" dirty="0">
              <a:solidFill>
                <a:srgbClr val="6B3197"/>
              </a:solidFill>
              <a:latin typeface="Times New Roman" pitchFamily="122" charset="0"/>
            </a:endParaRPr>
          </a:p>
          <a:p>
            <a:pPr defTabSz="933450">
              <a:tabLst>
                <a:tab pos="1115695" algn="l"/>
                <a:tab pos="1633538" algn="l"/>
              </a:tabLst>
            </a:pPr>
            <a:endParaRPr lang="en-US" sz="2800" dirty="0">
              <a:solidFill>
                <a:srgbClr val="6B3197"/>
              </a:solidFill>
              <a:latin typeface="Times New Roman" pitchFamily="122" charset="0"/>
              <a:cs typeface="Times New Roman" pitchFamily="122" charset="0"/>
            </a:endParaRPr>
          </a:p>
          <a:p>
            <a:pPr defTabSz="933450">
              <a:tabLst>
                <a:tab pos="1115695" algn="l"/>
                <a:tab pos="1633538" algn="l"/>
              </a:tabLst>
            </a:pPr>
            <a:r>
              <a:rPr lang="en-US" sz="2800" dirty="0" smtClean="0">
                <a:latin typeface="Times New Roman" pitchFamily="122" charset="0"/>
                <a:cs typeface="Times New Roman" pitchFamily="122" charset="0"/>
              </a:rPr>
              <a:t>The experimental goals of this project centered on developing high-fidelity synthesis techniques for both the highly charged phosphorylated as well as other glutamimide prone ProTa derived peptides. These were both elucidated with a high success rate attributable to altered coupling times and conditions during the synthesis process. The literature evaluation focused on mapping the points of post-translational modifications, comparing the human sequence to various phylogenetic lineages, assessing and describing the various functions attributed to the peptide as well as where these functions are expressed, and assessing the expression of the protein throughout the cell cycle. As research continues, elucidation of the evolution of the protein and the ramifications this has towards the overall functions will be explored. Additional testing of the ProTa derived peptides for anti-HIV activity will undoubtedly continue.</a:t>
            </a:r>
            <a:endParaRPr lang="en-US" sz="2800" dirty="0">
              <a:latin typeface="Times New Roman" pitchFamily="122" charset="0"/>
              <a:cs typeface="Times New Roman" pitchFamily="122" charset="0"/>
            </a:endParaRPr>
          </a:p>
        </p:txBody>
      </p:sp>
      <p:sp>
        <p:nvSpPr>
          <p:cNvPr id="2" name="Text Box 21"/>
          <p:cNvSpPr txBox="1">
            <a:spLocks noChangeArrowheads="1"/>
          </p:cNvSpPr>
          <p:nvPr/>
        </p:nvSpPr>
        <p:spPr bwMode="auto">
          <a:xfrm>
            <a:off x="29260800" y="23431501"/>
            <a:ext cx="12801600" cy="7927284"/>
          </a:xfrm>
          <a:prstGeom prst="rect">
            <a:avLst/>
          </a:prstGeom>
          <a:noFill/>
          <a:ln w="9525">
            <a:noFill/>
            <a:miter lim="800000"/>
            <a:headEnd/>
            <a:tailEnd/>
          </a:ln>
        </p:spPr>
        <p:txBody>
          <a:bodyPr wrap="square" lIns="93458" tIns="46729" rIns="93458" bIns="46729">
            <a:spAutoFit/>
          </a:bodyPr>
          <a:lstStyle/>
          <a:p>
            <a:pPr marL="584130" indent="-584130" defTabSz="934926">
              <a:defRPr/>
            </a:pPr>
            <a:r>
              <a:rPr lang="en-US" sz="5500" b="1" dirty="0">
                <a:solidFill>
                  <a:srgbClr val="6B3197"/>
                </a:solidFill>
                <a:latin typeface="Times New Roman" pitchFamily="122" charset="0"/>
                <a:cs typeface="Times New Roman" pitchFamily="122" charset="0"/>
              </a:rPr>
              <a:t>References</a:t>
            </a:r>
          </a:p>
          <a:p>
            <a:pPr marL="584130" indent="-584130" defTabSz="934926">
              <a:defRPr/>
            </a:pPr>
            <a:endParaRPr lang="en-US" sz="2800" b="1" dirty="0">
              <a:solidFill>
                <a:srgbClr val="6B3197"/>
              </a:solidFill>
              <a:latin typeface="Times New Roman" pitchFamily="122" charset="0"/>
              <a:cs typeface="Times New Roman" pitchFamily="122" charset="0"/>
            </a:endParaRPr>
          </a:p>
          <a:p>
            <a:pPr marL="584130" indent="-584130" defTabSz="934926">
              <a:buClr>
                <a:srgbClr val="660066"/>
              </a:buClr>
              <a:defRPr/>
            </a:pPr>
            <a:r>
              <a:rPr lang="en-US" sz="1100" baseline="30000" dirty="0" smtClean="0">
                <a:latin typeface="Times New Roman" pitchFamily="18" charset="0"/>
                <a:cs typeface="Times New Roman" pitchFamily="18" charset="0"/>
              </a:rPr>
              <a:t>1</a:t>
            </a:r>
            <a:r>
              <a:rPr lang="en-US" sz="1100" dirty="0" smtClean="0">
                <a:latin typeface="Times New Roman" pitchFamily="18" charset="0"/>
                <a:cs typeface="Times New Roman" pitchFamily="18" charset="0"/>
              </a:rPr>
              <a:t> “Function of Prothymosin α in Chromatin Decondensation and Expression of Thymosin β-4 Linked to Angiogenesis and Synaptic Plasticity.” Jaime Gomez-Marquez Annals of the New York Academy of Sciences, Vol: 1112. Pages: 201-209. 2007. Department of Biochemistry and Molecular Biology, Faculty of Biology, University of Santiago de Compostela, Santiago, Galicia, Spain.</a:t>
            </a:r>
          </a:p>
          <a:p>
            <a:pPr marL="584130" indent="-584130" defTabSz="934926">
              <a:buClr>
                <a:srgbClr val="660066"/>
              </a:buClr>
              <a:defRPr/>
            </a:pPr>
            <a:r>
              <a:rPr lang="en-US" sz="1100" baseline="30000" dirty="0" smtClean="0">
                <a:latin typeface="Times New Roman" pitchFamily="18" charset="0"/>
                <a:cs typeface="Times New Roman" pitchFamily="18" charset="0"/>
              </a:rPr>
              <a:t>2</a:t>
            </a:r>
            <a:r>
              <a:rPr lang="en-US" sz="1100" dirty="0" smtClean="0">
                <a:latin typeface="Times New Roman" pitchFamily="18" charset="0"/>
                <a:cs typeface="Times New Roman" pitchFamily="18" charset="0"/>
              </a:rPr>
              <a:t> “Novel Function of Prothymosin Alpha as a Potent Inhibitor of Human Immunodeficiency Virus Type 1 Gene Expression in Primary Macrophages.” Mosoian, Arevik, et. al. J. Virol. 2006 80: 9200-9206.</a:t>
            </a:r>
          </a:p>
          <a:p>
            <a:pPr marL="584130" indent="-584130" defTabSz="934926">
              <a:buClr>
                <a:srgbClr val="660066"/>
              </a:buClr>
              <a:defRPr/>
            </a:pPr>
            <a:r>
              <a:rPr lang="en-US" sz="1100" baseline="30000" dirty="0" smtClean="0">
                <a:latin typeface="Times New Roman" pitchFamily="18" charset="0"/>
                <a:cs typeface="Times New Roman" pitchFamily="18" charset="0"/>
              </a:rPr>
              <a:t>3</a:t>
            </a:r>
            <a:r>
              <a:rPr lang="en-US" sz="1100" dirty="0" smtClean="0">
                <a:latin typeface="Times New Roman" pitchFamily="18" charset="0"/>
                <a:cs typeface="Times New Roman" pitchFamily="18" charset="0"/>
              </a:rPr>
              <a:t> “Prothymosin α promotes cell proliferation in NIH3T3 cells.” Wu C.-L.;  et. al. LifeSciences Volume 61, Number 21, 17 October 1997 , pp. 2091-2101(11).</a:t>
            </a:r>
          </a:p>
          <a:p>
            <a:pPr marL="584130" indent="-584130" defTabSz="934926">
              <a:buClr>
                <a:srgbClr val="660066"/>
              </a:buClr>
              <a:defRPr/>
            </a:pPr>
            <a:r>
              <a:rPr lang="en-US" sz="1100" baseline="30000" dirty="0" smtClean="0">
                <a:latin typeface="Times New Roman" pitchFamily="18" charset="0"/>
                <a:cs typeface="Times New Roman" pitchFamily="18" charset="0"/>
              </a:rPr>
              <a:t>4</a:t>
            </a:r>
            <a:r>
              <a:rPr lang="en-US" sz="1100" dirty="0" smtClean="0">
                <a:latin typeface="Times New Roman" pitchFamily="18" charset="0"/>
                <a:cs typeface="Times New Roman" pitchFamily="18" charset="0"/>
              </a:rPr>
              <a:t> “TI: Divalent metal cation binding properties of human prothymosin α.” Nina V. Chichkova, et. al. European Journal of Biochemistry. Vol: 267.15. Pages 4745-4752. 2000. Belozersky Institute of Physico-Chemical Biology and Center of Molecular Medicine, Moscow State University, Russia.</a:t>
            </a:r>
          </a:p>
          <a:p>
            <a:pPr marL="584130" indent="-584130" defTabSz="934926">
              <a:buClr>
                <a:srgbClr val="660066"/>
              </a:buClr>
              <a:defRPr/>
            </a:pPr>
            <a:r>
              <a:rPr lang="en-US" sz="1100" baseline="30000" dirty="0" smtClean="0">
                <a:latin typeface="Times New Roman" pitchFamily="18" charset="0"/>
                <a:cs typeface="Times New Roman" pitchFamily="18" charset="0"/>
              </a:rPr>
              <a:t>5</a:t>
            </a:r>
            <a:r>
              <a:rPr lang="en-US" sz="1100" dirty="0" smtClean="0">
                <a:latin typeface="Times New Roman" pitchFamily="18" charset="0"/>
                <a:cs typeface="Times New Roman" pitchFamily="18" charset="0"/>
              </a:rPr>
              <a:t>“Prothymosin Alpha Selectively Enhances Estrogen Receptor Transcriptional Activity by Interacting with a Repressor of Estrogen Receptor Activity.” Martini, Paolo G. V et. al. Mol. Cell. Biol. 2000 20: 6224-6232.</a:t>
            </a:r>
          </a:p>
          <a:p>
            <a:pPr marL="584130" indent="-584130" defTabSz="934926">
              <a:buClr>
                <a:srgbClr val="660066"/>
              </a:buClr>
              <a:defRPr/>
            </a:pPr>
            <a:r>
              <a:rPr lang="en-US" sz="1100" baseline="30000" dirty="0" smtClean="0">
                <a:latin typeface="Times New Roman" pitchFamily="18" charset="0"/>
                <a:cs typeface="Times New Roman" pitchFamily="18" charset="0"/>
              </a:rPr>
              <a:t>6</a:t>
            </a:r>
            <a:r>
              <a:rPr lang="en-US" sz="1100" dirty="0" smtClean="0"/>
              <a:t> </a:t>
            </a:r>
            <a:r>
              <a:rPr lang="en-US" sz="1100" dirty="0" smtClean="0">
                <a:latin typeface="Times New Roman" pitchFamily="18" charset="0"/>
                <a:cs typeface="Times New Roman" pitchFamily="18" charset="0"/>
              </a:rPr>
              <a:t>"New Functions of a Well-Known Protein: Prothymosin α Is Involved in Protecting Cells from Apoptosis and Oxidative Stress." Evstafieva, A. G., et al. Molecular Biology 39.5 (Sep. 2005): 631-645. Biomedical Reference Collection: Comprehensive. EBSCO.</a:t>
            </a:r>
          </a:p>
          <a:p>
            <a:pPr marL="584130" indent="-584130" defTabSz="934926">
              <a:buClr>
                <a:srgbClr val="660066"/>
              </a:buClr>
              <a:defRPr/>
            </a:pPr>
            <a:r>
              <a:rPr lang="en-US" sz="1100" baseline="30000" dirty="0" smtClean="0">
                <a:latin typeface="Times New Roman" pitchFamily="18" charset="0"/>
                <a:cs typeface="Times New Roman" pitchFamily="18" charset="0"/>
              </a:rPr>
              <a:t>7</a:t>
            </a:r>
            <a:r>
              <a:rPr lang="en-US" sz="1100" dirty="0" smtClean="0">
                <a:latin typeface="Times New Roman" pitchFamily="18" charset="0"/>
                <a:cs typeface="Times New Roman" pitchFamily="18" charset="0"/>
              </a:rPr>
              <a:t> “Enhancement of Human T Lymphocyte Function by Prothymosin α: Incremed Production of Interleukin-2 and Expression of Interleukin-2 Receptors in Normal Human Peripheral Blood t Lymphocytes.” Constantin N. Baxevanis, et. al.  Immunopharmacology and Immunotoxicology, 1990, Vol. 12, No. 4, Pages 595-617.</a:t>
            </a:r>
          </a:p>
          <a:p>
            <a:pPr marL="648970" indent="-648970"/>
            <a:r>
              <a:rPr lang="en-US" sz="1100" baseline="30000" dirty="0" smtClean="0">
                <a:latin typeface="Times New Roman" pitchFamily="18" charset="0"/>
                <a:cs typeface="Times New Roman" pitchFamily="18" charset="0"/>
              </a:rPr>
              <a:t>8</a:t>
            </a:r>
            <a:r>
              <a:rPr lang="en-US" sz="1100" dirty="0" smtClean="0">
                <a:latin typeface="Times New Roman" pitchFamily="18" charset="0"/>
                <a:cs typeface="Times New Roman" pitchFamily="18" charset="0"/>
              </a:rPr>
              <a:t>Identification of N-terminal acetylation of recombinant human prothymosin alpha in Escherichia coli. Wu J et. al. Biophys Acta. 2006 Aug;1760(8):1241-7. Epub 2006 Apr 19. [PubMed: 16737780]</a:t>
            </a:r>
          </a:p>
          <a:p>
            <a:pPr marL="648970" indent="-648970"/>
            <a:r>
              <a:rPr lang="en-US" sz="1100" baseline="30000" dirty="0" smtClean="0">
                <a:latin typeface="Times New Roman" pitchFamily="18" charset="0"/>
                <a:cs typeface="Times New Roman" pitchFamily="18" charset="0"/>
              </a:rPr>
              <a:t>9</a:t>
            </a:r>
            <a:r>
              <a:rPr lang="en-US" sz="1100" dirty="0" smtClean="0">
                <a:latin typeface="Times New Roman" pitchFamily="18" charset="0"/>
                <a:cs typeface="Times New Roman" pitchFamily="18" charset="0"/>
              </a:rPr>
              <a:t>"The human prothymosin alpha gene is polymorphic and induced upon growth stimulation: evidence using a cloned cDNA." Eschenfeldt W.H., Berger S.L. Proc. Natl. Acad. Sci. U.S.A. 83:9403-9407(1986) [PubMed: 3467312]</a:t>
            </a:r>
          </a:p>
          <a:p>
            <a:pPr marL="648970" indent="-648970"/>
            <a:r>
              <a:rPr lang="en-US" sz="1100" baseline="30000" dirty="0" smtClean="0">
                <a:latin typeface="Times New Roman" pitchFamily="18" charset="0"/>
                <a:cs typeface="Times New Roman" pitchFamily="18" charset="0"/>
              </a:rPr>
              <a:t>10</a:t>
            </a:r>
            <a:r>
              <a:rPr lang="en-US" sz="1100" dirty="0" smtClean="0">
                <a:latin typeface="Times New Roman" pitchFamily="18" charset="0"/>
                <a:cs typeface="Times New Roman" pitchFamily="18" charset="0"/>
              </a:rPr>
              <a:t>Phosphorylation of human and bovine prothymosin alpha in vivo. Sburlati A.R., et. al. Biochemistry 32:4587-4596(1993) [PubMed: 8485135]</a:t>
            </a:r>
          </a:p>
          <a:p>
            <a:pPr marL="648970" indent="-648970"/>
            <a:r>
              <a:rPr lang="en-US" sz="1100" baseline="30000" dirty="0" smtClean="0">
                <a:latin typeface="Times New Roman" pitchFamily="18" charset="0"/>
                <a:cs typeface="Times New Roman" pitchFamily="18" charset="0"/>
              </a:rPr>
              <a:t>11</a:t>
            </a:r>
            <a:r>
              <a:rPr lang="en-US" sz="1100" dirty="0" smtClean="0">
                <a:latin typeface="Times New Roman" pitchFamily="18" charset="0"/>
                <a:cs typeface="Times New Roman" pitchFamily="18" charset="0"/>
              </a:rPr>
              <a:t>Global, in vivo, and site-specific phosphorylation dynamics in signaling networks. Olsen J.V., et. al. Cell 127:635-648(2006) [PubMed: 17081983]</a:t>
            </a:r>
          </a:p>
          <a:p>
            <a:pPr marL="648970" indent="-648970"/>
            <a:r>
              <a:rPr lang="en-US" sz="1100" baseline="30000" dirty="0" smtClean="0">
                <a:latin typeface="Times New Roman" pitchFamily="18" charset="0"/>
                <a:cs typeface="Times New Roman" pitchFamily="18" charset="0"/>
              </a:rPr>
              <a:t>12</a:t>
            </a:r>
            <a:r>
              <a:rPr lang="en-US" sz="1100" dirty="0" smtClean="0">
                <a:latin typeface="Times New Roman" pitchFamily="18" charset="0"/>
                <a:cs typeface="Times New Roman" pitchFamily="18" charset="0"/>
              </a:rPr>
              <a:t>A 180-kDa protein kinase seems to be responsible for the phosphorylation of prothymosin alpha observed in proliferating cells. </a:t>
            </a:r>
            <a:r>
              <a:rPr lang="es-ES" sz="1100" dirty="0" smtClean="0">
                <a:latin typeface="Times New Roman" pitchFamily="18" charset="0"/>
                <a:cs typeface="Times New Roman" pitchFamily="18" charset="0"/>
              </a:rPr>
              <a:t>Pérez-Estévez A, </a:t>
            </a:r>
            <a:r>
              <a:rPr lang="en-US" sz="1100" dirty="0" smtClean="0">
                <a:latin typeface="Times New Roman" pitchFamily="18" charset="0"/>
                <a:cs typeface="Times New Roman" pitchFamily="18" charset="0"/>
              </a:rPr>
              <a:t>et. al.</a:t>
            </a:r>
            <a:r>
              <a:rPr lang="es-ES" sz="1100" dirty="0" smtClean="0">
                <a:latin typeface="Times New Roman" pitchFamily="18" charset="0"/>
                <a:cs typeface="Times New Roman" pitchFamily="18" charset="0"/>
              </a:rPr>
              <a:t> J Biol Chem. 1997 Apr 18;272(16):10506-13 [PubMed: 9099694]</a:t>
            </a:r>
            <a:endParaRPr lang="en-US" sz="1100" dirty="0" smtClean="0">
              <a:latin typeface="Times New Roman" pitchFamily="18" charset="0"/>
              <a:cs typeface="Times New Roman" pitchFamily="18" charset="0"/>
            </a:endParaRPr>
          </a:p>
          <a:p>
            <a:pPr marL="648970" indent="-648970"/>
            <a:r>
              <a:rPr lang="en-US" sz="1100" baseline="30000" dirty="0" smtClean="0">
                <a:latin typeface="Times New Roman" pitchFamily="18" charset="0"/>
                <a:cs typeface="Times New Roman" pitchFamily="18" charset="0"/>
              </a:rPr>
              <a:t>13</a:t>
            </a:r>
            <a:r>
              <a:rPr lang="en-US" sz="1100" dirty="0" smtClean="0">
                <a:latin typeface="Times New Roman" pitchFamily="18" charset="0"/>
                <a:cs typeface="Times New Roman" pitchFamily="18" charset="0"/>
              </a:rPr>
              <a:t>A quantitative atlas of mitotic phosphorylation. Dephoure N., et. al.  Natl. Acad. Sci. U.S.A. 105:10762-10767(2008) [PubMed: 18669648]</a:t>
            </a:r>
          </a:p>
          <a:p>
            <a:pPr marL="648970" indent="-648970"/>
            <a:r>
              <a:rPr lang="en-US" sz="1100" baseline="30000" dirty="0" smtClean="0">
                <a:latin typeface="Times New Roman" pitchFamily="18" charset="0"/>
                <a:cs typeface="Times New Roman" pitchFamily="18" charset="0"/>
              </a:rPr>
              <a:t>14</a:t>
            </a:r>
            <a:r>
              <a:rPr lang="en-US" sz="1100" dirty="0" smtClean="0">
                <a:latin typeface="Times New Roman" pitchFamily="18" charset="0"/>
                <a:cs typeface="Times New Roman" pitchFamily="18" charset="0"/>
              </a:rPr>
              <a:t>The thymosins. Prothymosin alpha, parathymosin, and beta-thymosins: structure and function. Hannappel E, Huff T. Vitam Horm. 2003;66:257-96. Review. [PubMed: 12852257]</a:t>
            </a:r>
          </a:p>
          <a:p>
            <a:pPr marL="648970" indent="-648970"/>
            <a:r>
              <a:rPr lang="en-US" sz="1100" baseline="30000" dirty="0" smtClean="0">
                <a:latin typeface="Times New Roman" pitchFamily="18" charset="0"/>
                <a:cs typeface="Times New Roman" pitchFamily="18" charset="0"/>
              </a:rPr>
              <a:t>15</a:t>
            </a:r>
            <a:r>
              <a:rPr lang="en-US" sz="1100" dirty="0" smtClean="0">
                <a:latin typeface="Times New Roman" pitchFamily="18" charset="0"/>
                <a:cs typeface="Times New Roman" pitchFamily="18" charset="0"/>
              </a:rPr>
              <a:t>http://www.ensembl.org/Multi/blastview/BLA_9I9mYNTM6</a:t>
            </a:r>
          </a:p>
          <a:p>
            <a:pPr marL="648970" indent="-648970"/>
            <a:r>
              <a:rPr lang="en-US" sz="1100" baseline="30000" dirty="0" smtClean="0">
                <a:latin typeface="Times New Roman" pitchFamily="18" charset="0"/>
                <a:cs typeface="Times New Roman" pitchFamily="18" charset="0"/>
              </a:rPr>
              <a:t>16</a:t>
            </a:r>
            <a:r>
              <a:rPr lang="en-US" sz="1100" dirty="0" smtClean="0">
                <a:latin typeface="Times New Roman" pitchFamily="18" charset="0"/>
                <a:cs typeface="Times New Roman" pitchFamily="18" charset="0"/>
              </a:rPr>
              <a:t>http://www.ensembl.org/Multi/blastview/BLA_fnr5Fq8S9</a:t>
            </a:r>
          </a:p>
          <a:p>
            <a:pPr marL="648970" indent="-648970"/>
            <a:r>
              <a:rPr lang="en-US" sz="1100" baseline="30000" dirty="0" smtClean="0">
                <a:latin typeface="Times New Roman" pitchFamily="18" charset="0"/>
                <a:cs typeface="Times New Roman" pitchFamily="18" charset="0"/>
              </a:rPr>
              <a:t>17</a:t>
            </a:r>
            <a:r>
              <a:rPr lang="en-US" sz="1100" dirty="0" smtClean="0">
                <a:latin typeface="Times New Roman" pitchFamily="18" charset="0"/>
                <a:cs typeface="Times New Roman" pitchFamily="18" charset="0"/>
              </a:rPr>
              <a:t>http://www.ensembl.org/Multi/blastview/BLA_NRZ5NXXQM</a:t>
            </a:r>
          </a:p>
          <a:p>
            <a:pPr marL="648970" indent="-648970"/>
            <a:r>
              <a:rPr lang="en-US" sz="1100" baseline="30000" dirty="0" smtClean="0">
                <a:latin typeface="Times New Roman" pitchFamily="18" charset="0"/>
                <a:cs typeface="Times New Roman" pitchFamily="18" charset="0"/>
              </a:rPr>
              <a:t>18</a:t>
            </a:r>
            <a:r>
              <a:rPr lang="en-US" sz="1100" dirty="0" smtClean="0">
                <a:latin typeface="Times New Roman" pitchFamily="18" charset="0"/>
                <a:cs typeface="Times New Roman" pitchFamily="18" charset="0"/>
              </a:rPr>
              <a:t>http://www.ensembl.org/Multi/blastview/BLA_dhOq7d6bV</a:t>
            </a:r>
          </a:p>
          <a:p>
            <a:pPr marL="648970" indent="-648970"/>
            <a:r>
              <a:rPr lang="en-US" sz="1100" baseline="30000" dirty="0" smtClean="0">
                <a:latin typeface="Times New Roman" pitchFamily="18" charset="0"/>
                <a:cs typeface="Times New Roman" pitchFamily="18" charset="0"/>
              </a:rPr>
              <a:t>19</a:t>
            </a:r>
            <a:r>
              <a:rPr lang="en-US" sz="1100" dirty="0" smtClean="0">
                <a:latin typeface="Times New Roman" pitchFamily="18" charset="0"/>
                <a:cs typeface="Times New Roman" pitchFamily="18" charset="0"/>
              </a:rPr>
              <a:t>http://www.ensembl.org/Multi/blastview/BLA_c6kDCmCZY</a:t>
            </a:r>
          </a:p>
          <a:p>
            <a:pPr marL="648970" indent="-648970"/>
            <a:r>
              <a:rPr lang="en-US" sz="1100" baseline="30000" dirty="0" smtClean="0">
                <a:latin typeface="Times New Roman" pitchFamily="18" charset="0"/>
                <a:cs typeface="Times New Roman" pitchFamily="18" charset="0"/>
              </a:rPr>
              <a:t>20</a:t>
            </a:r>
            <a:r>
              <a:rPr lang="en-US" sz="1100" dirty="0" smtClean="0">
                <a:latin typeface="Times New Roman" pitchFamily="18" charset="0"/>
                <a:cs typeface="Times New Roman" pitchFamily="18" charset="0"/>
              </a:rPr>
              <a:t>http://www.ensembl.org/Multi/blastview/BLA_nIrLon2Jk</a:t>
            </a:r>
          </a:p>
          <a:p>
            <a:pPr marL="648970" indent="-648970"/>
            <a:r>
              <a:rPr lang="en-US" sz="1100" baseline="30000" dirty="0" smtClean="0">
                <a:latin typeface="Times New Roman" pitchFamily="18" charset="0"/>
                <a:cs typeface="Times New Roman" pitchFamily="18" charset="0"/>
              </a:rPr>
              <a:t>21</a:t>
            </a:r>
            <a:r>
              <a:rPr lang="en-US" sz="1100" dirty="0" smtClean="0">
                <a:latin typeface="Times New Roman" pitchFamily="18" charset="0"/>
                <a:cs typeface="Times New Roman" pitchFamily="18" charset="0"/>
              </a:rPr>
              <a:t>The German cDNA consortium. Submitted (NOV-2004) to the EMBL/GenBank/DDBJ databases</a:t>
            </a:r>
          </a:p>
          <a:p>
            <a:pPr marL="648970" indent="-648970"/>
            <a:r>
              <a:rPr lang="en-US" sz="1100" baseline="30000" dirty="0" smtClean="0">
                <a:latin typeface="Times New Roman" pitchFamily="18" charset="0"/>
                <a:cs typeface="Times New Roman" pitchFamily="18" charset="0"/>
              </a:rPr>
              <a:t>22</a:t>
            </a:r>
            <a:r>
              <a:rPr lang="en-US" sz="1100" dirty="0" smtClean="0">
                <a:latin typeface="Times New Roman" pitchFamily="18" charset="0"/>
                <a:cs typeface="Times New Roman" pitchFamily="18" charset="0"/>
              </a:rPr>
              <a:t>"The amino acid sequence of bovine thymus prothymosin alpha." Panneerselvam C., et. al. Biochem. Biophys. 265:454-457(1988) [PubMed: 2901823]</a:t>
            </a:r>
          </a:p>
          <a:p>
            <a:pPr marL="648970" indent="-648970"/>
            <a:r>
              <a:rPr lang="en-US" sz="1100" baseline="30000" dirty="0" smtClean="0">
                <a:latin typeface="Times New Roman" pitchFamily="18" charset="0"/>
                <a:cs typeface="Times New Roman" pitchFamily="18" charset="0"/>
              </a:rPr>
              <a:t>23</a:t>
            </a:r>
            <a:r>
              <a:rPr lang="en-US" sz="1100" dirty="0" smtClean="0">
                <a:latin typeface="Times New Roman" pitchFamily="18" charset="0"/>
                <a:cs typeface="Times New Roman" pitchFamily="18" charset="0"/>
              </a:rPr>
              <a:t>"Nucleotide sequence of the murine prothymosin alpha cDNA and its deduced primary and secondary protein structure." Schmidt G., et. al. Biophys. Acta 1088:442-444(1991) [PubMed: 2015308]</a:t>
            </a:r>
          </a:p>
          <a:p>
            <a:pPr marL="648970" indent="-648970"/>
            <a:r>
              <a:rPr lang="en-US" sz="1100" baseline="30000" dirty="0" smtClean="0">
                <a:latin typeface="Times New Roman" pitchFamily="18" charset="0"/>
                <a:cs typeface="Times New Roman" pitchFamily="18" charset="0"/>
              </a:rPr>
              <a:t>24</a:t>
            </a:r>
            <a:r>
              <a:rPr lang="en-US" sz="1100" dirty="0" smtClean="0">
                <a:latin typeface="Times New Roman" pitchFamily="18" charset="0"/>
                <a:cs typeface="Times New Roman" pitchFamily="18" charset="0"/>
              </a:rPr>
              <a:t>"Isolation and partial sequence of goat spleen prothymosin alpha." </a:t>
            </a:r>
            <a:r>
              <a:rPr lang="es-ES" sz="1100" dirty="0" smtClean="0">
                <a:latin typeface="Times New Roman" pitchFamily="18" charset="0"/>
                <a:cs typeface="Times New Roman" pitchFamily="18" charset="0"/>
              </a:rPr>
              <a:t>Frillingos S., </a:t>
            </a:r>
            <a:r>
              <a:rPr lang="en-US" sz="1100" dirty="0" smtClean="0">
                <a:latin typeface="Times New Roman" pitchFamily="18" charset="0"/>
                <a:cs typeface="Times New Roman" pitchFamily="18" charset="0"/>
              </a:rPr>
              <a:t>et. al. Cell. Biochem. 108:85-94(1991) [PubMed: 1770947]</a:t>
            </a:r>
          </a:p>
          <a:p>
            <a:pPr marL="648970" indent="-648970"/>
            <a:r>
              <a:rPr lang="en-US" sz="1100" baseline="30000" dirty="0" smtClean="0">
                <a:latin typeface="Times New Roman" pitchFamily="18" charset="0"/>
                <a:cs typeface="Times New Roman" pitchFamily="18" charset="0"/>
              </a:rPr>
              <a:t>25</a:t>
            </a:r>
            <a:r>
              <a:rPr lang="en-US" sz="1100" dirty="0" smtClean="0">
                <a:latin typeface="Times New Roman" pitchFamily="18" charset="0"/>
                <a:cs typeface="Times New Roman" pitchFamily="18" charset="0"/>
              </a:rPr>
              <a:t>"Evaluation and characterization of a porcine small intestine cDNA library: analysis of 839 clones." Winteroe A.K., et. al. Genome 7:509-517(1996) [PubMed: 8672129]</a:t>
            </a:r>
          </a:p>
          <a:p>
            <a:pPr marL="648970" indent="-648970"/>
            <a:r>
              <a:rPr lang="en-US" sz="1100" baseline="30000" dirty="0" smtClean="0">
                <a:latin typeface="Times New Roman" pitchFamily="18" charset="0"/>
                <a:cs typeface="Times New Roman" pitchFamily="18" charset="0"/>
              </a:rPr>
              <a:t>26</a:t>
            </a:r>
            <a:r>
              <a:rPr lang="en-US" sz="1100" dirty="0" smtClean="0">
                <a:latin typeface="Times New Roman" pitchFamily="18" charset="0"/>
                <a:cs typeface="Times New Roman" pitchFamily="18" charset="0"/>
              </a:rPr>
              <a:t>"Prothymosin alpha and parathymosin: amino acid sequences deduced from the cloned rat spleen cDNAs." Frangou-Lazaridis M., et. al. Biochem. Biophys. 263:305-310(1988) [PubMed: 3377505]</a:t>
            </a:r>
          </a:p>
          <a:p>
            <a:pPr marL="648970" indent="-648970"/>
            <a:r>
              <a:rPr lang="en-US" sz="1100" baseline="30000" dirty="0" smtClean="0">
                <a:latin typeface="Times New Roman" pitchFamily="18" charset="0"/>
                <a:cs typeface="Times New Roman" pitchFamily="18" charset="0"/>
              </a:rPr>
              <a:t>27</a:t>
            </a:r>
            <a:r>
              <a:rPr lang="en-US" sz="1100" dirty="0" smtClean="0">
                <a:latin typeface="Times New Roman" pitchFamily="18" charset="0"/>
                <a:cs typeface="Times New Roman" pitchFamily="18" charset="0"/>
              </a:rPr>
              <a:t>"First evidence of prothymosin in a non-mammalian vertebrate and its involvement in the spermatogenesis of the frog Rana esculenta." </a:t>
            </a:r>
            <a:r>
              <a:rPr lang="es-ES" sz="1100" dirty="0" smtClean="0">
                <a:latin typeface="Times New Roman" pitchFamily="18" charset="0"/>
                <a:cs typeface="Times New Roman" pitchFamily="18" charset="0"/>
              </a:rPr>
              <a:t>Aniello F., </a:t>
            </a:r>
            <a:r>
              <a:rPr lang="en-US" sz="1100" dirty="0" smtClean="0">
                <a:latin typeface="Times New Roman" pitchFamily="18" charset="0"/>
                <a:cs typeface="Times New Roman" pitchFamily="18" charset="0"/>
              </a:rPr>
              <a:t>et. al. 110:213-217(2002) [PubMed: 11744386]</a:t>
            </a:r>
          </a:p>
          <a:p>
            <a:pPr marL="648970" indent="-648970"/>
            <a:r>
              <a:rPr lang="en-US" sz="1100" baseline="30000" dirty="0" smtClean="0">
                <a:latin typeface="Times New Roman" pitchFamily="18" charset="0"/>
                <a:cs typeface="Times New Roman" pitchFamily="18" charset="0"/>
              </a:rPr>
              <a:t>28</a:t>
            </a:r>
            <a:r>
              <a:rPr lang="en-US" sz="1100" dirty="0" smtClean="0">
                <a:latin typeface="Times New Roman" pitchFamily="18" charset="0"/>
                <a:cs typeface="Times New Roman" pitchFamily="18" charset="0"/>
              </a:rPr>
              <a:t>NIH - Xenopus Gene Collection (XGC) project Submitted (FEB-2005) to the EMBL/GenBank/DDBJ databases</a:t>
            </a:r>
          </a:p>
          <a:p>
            <a:pPr marL="648970" indent="-648970"/>
            <a:r>
              <a:rPr lang="en-US" sz="1100" baseline="30000" dirty="0" smtClean="0">
                <a:latin typeface="Times New Roman" pitchFamily="18" charset="0"/>
                <a:cs typeface="Times New Roman" pitchFamily="18" charset="0"/>
              </a:rPr>
              <a:t>29</a:t>
            </a:r>
            <a:r>
              <a:rPr lang="en-US" sz="1100" dirty="0" smtClean="0">
                <a:latin typeface="Times New Roman" pitchFamily="18" charset="0"/>
                <a:cs typeface="Times New Roman" pitchFamily="18" charset="0"/>
              </a:rPr>
              <a:t>NIH - Xenopus Gene Collection (XGC) project Submitted (JUN-2003) to the EMBL/GenBank/DDBJ databases</a:t>
            </a:r>
          </a:p>
          <a:p>
            <a:pPr marL="648970" indent="-648970"/>
            <a:r>
              <a:rPr lang="en-US" sz="1100" baseline="30000" dirty="0" smtClean="0">
                <a:latin typeface="Times New Roman" pitchFamily="18" charset="0"/>
                <a:cs typeface="Times New Roman" pitchFamily="18" charset="0"/>
              </a:rPr>
              <a:t>30</a:t>
            </a:r>
            <a:r>
              <a:rPr lang="en-US" sz="1100" dirty="0" smtClean="0">
                <a:latin typeface="Times New Roman" pitchFamily="18" charset="0"/>
                <a:cs typeface="Times New Roman" pitchFamily="18" charset="0"/>
              </a:rPr>
              <a:t>"A zebrafish prothymosin alpha-like protein selectively enhances proliferation of embryonic hematopoietic progenitor cells." Marty S.D., et. al. Submitted (APR-2001) to the EMBL/GenBank/DDBJ databases</a:t>
            </a:r>
          </a:p>
          <a:p>
            <a:pPr marL="648970" indent="-648970"/>
            <a:r>
              <a:rPr lang="en-US" sz="1100" baseline="30000" dirty="0" smtClean="0">
                <a:latin typeface="Times New Roman" pitchFamily="18" charset="0"/>
                <a:cs typeface="Times New Roman" pitchFamily="18" charset="0"/>
              </a:rPr>
              <a:t>31</a:t>
            </a:r>
            <a:r>
              <a:rPr lang="en-US" sz="1100" dirty="0" smtClean="0">
                <a:latin typeface="Times New Roman" pitchFamily="18" charset="0"/>
                <a:cs typeface="Times New Roman" pitchFamily="18" charset="0"/>
              </a:rPr>
              <a:t>"Salmo salar full-length cDNAs." cGRASP (B.F. Koop &amp; W.S. Davidson) Leong J., et. al. Submitted (JAN-2009) to the EMBL/GenBank/DDBJ</a:t>
            </a:r>
          </a:p>
          <a:p>
            <a:pPr marL="648970" indent="-648970"/>
            <a:r>
              <a:rPr lang="en-US" sz="1100" baseline="30000" dirty="0" smtClean="0">
                <a:latin typeface="Times New Roman" pitchFamily="18" charset="0"/>
                <a:cs typeface="Times New Roman" pitchFamily="18" charset="0"/>
              </a:rPr>
              <a:t>32</a:t>
            </a:r>
            <a:r>
              <a:rPr lang="en-US" sz="1100" dirty="0" smtClean="0">
                <a:latin typeface="Times New Roman" pitchFamily="18" charset="0"/>
                <a:cs typeface="Times New Roman" pitchFamily="18" charset="0"/>
              </a:rPr>
              <a:t>"The genome of the blood fluke Schistosoma mansoni." Berriman M., et. al. Submitted (APR-2009) to the EMBL/GenBank/DDBJ databases</a:t>
            </a:r>
          </a:p>
          <a:p>
            <a:pPr marL="648970" indent="-648970"/>
            <a:r>
              <a:rPr lang="en-US" sz="1100" baseline="30000" dirty="0" smtClean="0">
                <a:latin typeface="Times New Roman" pitchFamily="18" charset="0"/>
                <a:cs typeface="Times New Roman" pitchFamily="18" charset="0"/>
              </a:rPr>
              <a:t>33</a:t>
            </a:r>
            <a:r>
              <a:rPr lang="en-US" sz="1100" dirty="0" smtClean="0">
                <a:latin typeface="Times New Roman" pitchFamily="18" charset="0"/>
                <a:cs typeface="Times New Roman" pitchFamily="18" charset="0"/>
              </a:rPr>
              <a:t>"Genome sequence of Penicillium marneffei strain ATCC 18224." Fedorova N.D., et. al. Submitted (OCT-2007) to the EMBL/GenBank/DDBJ databases</a:t>
            </a:r>
          </a:p>
          <a:p>
            <a:pPr marL="648970" indent="-648970" defTabSz="934926">
              <a:buClr>
                <a:srgbClr val="660066"/>
              </a:buClr>
              <a:defRPr/>
            </a:pPr>
            <a:endParaRPr lang="en-US" sz="1100" dirty="0">
              <a:latin typeface="Times New Roman" pitchFamily="18" charset="0"/>
              <a:cs typeface="Times New Roman" pitchFamily="18" charset="0"/>
            </a:endParaRPr>
          </a:p>
        </p:txBody>
      </p:sp>
      <p:grpSp>
        <p:nvGrpSpPr>
          <p:cNvPr id="2064" name="Group 26"/>
          <p:cNvGrpSpPr>
            <a:grpSpLocks/>
          </p:cNvGrpSpPr>
          <p:nvPr/>
        </p:nvGrpSpPr>
        <p:grpSpPr bwMode="auto">
          <a:xfrm>
            <a:off x="1" y="1778795"/>
            <a:ext cx="13519151" cy="4248150"/>
            <a:chOff x="0" y="1120"/>
            <a:chExt cx="9092" cy="2677"/>
          </a:xfrm>
        </p:grpSpPr>
        <p:sp>
          <p:nvSpPr>
            <p:cNvPr id="2074" name="AutoShape 27"/>
            <p:cNvSpPr>
              <a:spLocks noChangeArrowheads="1"/>
            </p:cNvSpPr>
            <p:nvPr/>
          </p:nvSpPr>
          <p:spPr bwMode="auto">
            <a:xfrm rot="5400000">
              <a:off x="8683" y="1118"/>
              <a:ext cx="389" cy="394"/>
            </a:xfrm>
            <a:prstGeom prst="rtTriangle">
              <a:avLst/>
            </a:prstGeom>
            <a:solidFill>
              <a:srgbClr val="FFAE1B"/>
            </a:solidFill>
            <a:ln w="9525">
              <a:solidFill>
                <a:srgbClr val="FFAE1B"/>
              </a:solidFill>
              <a:miter lim="800000"/>
              <a:headEnd/>
              <a:tailEnd/>
            </a:ln>
          </p:spPr>
          <p:txBody>
            <a:bodyPr wrap="none" anchor="ctr"/>
            <a:lstStyle/>
            <a:p>
              <a:endParaRPr lang="en-US" dirty="0"/>
            </a:p>
          </p:txBody>
        </p:sp>
        <p:sp>
          <p:nvSpPr>
            <p:cNvPr id="2075" name="Rectangle 28"/>
            <p:cNvSpPr>
              <a:spLocks noChangeArrowheads="1"/>
            </p:cNvSpPr>
            <p:nvPr/>
          </p:nvSpPr>
          <p:spPr bwMode="auto">
            <a:xfrm>
              <a:off x="0" y="1120"/>
              <a:ext cx="8681" cy="389"/>
            </a:xfrm>
            <a:prstGeom prst="rect">
              <a:avLst/>
            </a:prstGeom>
            <a:solidFill>
              <a:srgbClr val="FFAE1B"/>
            </a:solidFill>
            <a:ln w="9525">
              <a:solidFill>
                <a:srgbClr val="FFAE1B"/>
              </a:solidFill>
              <a:miter lim="800000"/>
              <a:headEnd/>
              <a:tailEnd/>
            </a:ln>
          </p:spPr>
          <p:txBody>
            <a:bodyPr wrap="none" anchor="ctr"/>
            <a:lstStyle/>
            <a:p>
              <a:endParaRPr lang="en-US" dirty="0"/>
            </a:p>
          </p:txBody>
        </p:sp>
        <p:sp>
          <p:nvSpPr>
            <p:cNvPr id="2076" name="Line 29"/>
            <p:cNvSpPr>
              <a:spLocks noChangeShapeType="1"/>
            </p:cNvSpPr>
            <p:nvPr/>
          </p:nvSpPr>
          <p:spPr bwMode="auto">
            <a:xfrm>
              <a:off x="0" y="3602"/>
              <a:ext cx="6560" cy="0"/>
            </a:xfrm>
            <a:prstGeom prst="line">
              <a:avLst/>
            </a:prstGeom>
            <a:noFill/>
            <a:ln w="76200">
              <a:solidFill>
                <a:srgbClr val="FFAE1B"/>
              </a:solidFill>
              <a:round/>
              <a:headEnd/>
              <a:tailEnd/>
            </a:ln>
          </p:spPr>
          <p:txBody>
            <a:bodyPr wrap="none" anchor="ctr"/>
            <a:lstStyle/>
            <a:p>
              <a:endParaRPr lang="en-US" dirty="0"/>
            </a:p>
          </p:txBody>
        </p:sp>
        <p:sp>
          <p:nvSpPr>
            <p:cNvPr id="2077" name="Line 30"/>
            <p:cNvSpPr>
              <a:spLocks noChangeShapeType="1"/>
            </p:cNvSpPr>
            <p:nvPr/>
          </p:nvSpPr>
          <p:spPr bwMode="auto">
            <a:xfrm flipV="1">
              <a:off x="6560" y="1120"/>
              <a:ext cx="2532" cy="2498"/>
            </a:xfrm>
            <a:prstGeom prst="line">
              <a:avLst/>
            </a:prstGeom>
            <a:noFill/>
            <a:ln w="76200">
              <a:solidFill>
                <a:srgbClr val="FFAE1B"/>
              </a:solidFill>
              <a:round/>
              <a:headEnd/>
              <a:tailEnd/>
            </a:ln>
          </p:spPr>
          <p:txBody>
            <a:bodyPr wrap="none" anchor="ctr"/>
            <a:lstStyle/>
            <a:p>
              <a:endParaRPr lang="en-US" dirty="0"/>
            </a:p>
          </p:txBody>
        </p:sp>
        <p:sp>
          <p:nvSpPr>
            <p:cNvPr id="2078" name="Line 31"/>
            <p:cNvSpPr>
              <a:spLocks noChangeShapeType="1"/>
            </p:cNvSpPr>
            <p:nvPr/>
          </p:nvSpPr>
          <p:spPr bwMode="auto">
            <a:xfrm>
              <a:off x="0" y="3797"/>
              <a:ext cx="6609" cy="0"/>
            </a:xfrm>
            <a:prstGeom prst="line">
              <a:avLst/>
            </a:prstGeom>
            <a:noFill/>
            <a:ln w="38100">
              <a:solidFill>
                <a:srgbClr val="FFAE1B"/>
              </a:solidFill>
              <a:round/>
              <a:headEnd/>
              <a:tailEnd/>
            </a:ln>
          </p:spPr>
          <p:txBody>
            <a:bodyPr wrap="none" anchor="ctr"/>
            <a:lstStyle/>
            <a:p>
              <a:endParaRPr lang="en-US" dirty="0"/>
            </a:p>
          </p:txBody>
        </p:sp>
        <p:sp>
          <p:nvSpPr>
            <p:cNvPr id="2079" name="AutoShape 32"/>
            <p:cNvSpPr>
              <a:spLocks noChangeArrowheads="1"/>
            </p:cNvSpPr>
            <p:nvPr/>
          </p:nvSpPr>
          <p:spPr bwMode="auto">
            <a:xfrm rot="-5400000">
              <a:off x="6364" y="3551"/>
              <a:ext cx="244" cy="247"/>
            </a:xfrm>
            <a:prstGeom prst="rtTriangle">
              <a:avLst/>
            </a:prstGeom>
            <a:solidFill>
              <a:srgbClr val="FFAE1B"/>
            </a:solidFill>
            <a:ln w="9525">
              <a:solidFill>
                <a:srgbClr val="FFAE1B"/>
              </a:solidFill>
              <a:miter lim="800000"/>
              <a:headEnd/>
              <a:tailEnd/>
            </a:ln>
          </p:spPr>
          <p:txBody>
            <a:bodyPr wrap="none" anchor="ctr"/>
            <a:lstStyle/>
            <a:p>
              <a:endParaRPr lang="en-US" dirty="0"/>
            </a:p>
          </p:txBody>
        </p:sp>
      </p:grpSp>
      <p:sp>
        <p:nvSpPr>
          <p:cNvPr id="2069" name="Text Box 16"/>
          <p:cNvSpPr txBox="1">
            <a:spLocks noChangeArrowheads="1"/>
          </p:cNvSpPr>
          <p:nvPr/>
        </p:nvSpPr>
        <p:spPr bwMode="auto">
          <a:xfrm>
            <a:off x="29362400" y="6743701"/>
            <a:ext cx="12801600" cy="16883582"/>
          </a:xfrm>
          <a:prstGeom prst="rect">
            <a:avLst/>
          </a:prstGeom>
          <a:noFill/>
          <a:ln w="9525">
            <a:noFill/>
            <a:miter lim="800000"/>
            <a:headEnd/>
            <a:tailEnd/>
          </a:ln>
        </p:spPr>
        <p:txBody>
          <a:bodyPr lIns="93458" tIns="46729" rIns="93458" bIns="46729">
            <a:spAutoFit/>
          </a:bodyPr>
          <a:lstStyle/>
          <a:p>
            <a:pPr defTabSz="933450"/>
            <a:r>
              <a:rPr lang="en-US" sz="5500" b="1" dirty="0" smtClean="0">
                <a:solidFill>
                  <a:srgbClr val="6B3197"/>
                </a:solidFill>
                <a:latin typeface="Times New Roman" pitchFamily="122" charset="0"/>
              </a:rPr>
              <a:t>Evaluation of Synthesis Techniques</a:t>
            </a:r>
            <a:endParaRPr lang="en-US" sz="5500" b="1" dirty="0">
              <a:solidFill>
                <a:srgbClr val="6B3197"/>
              </a:solidFill>
              <a:latin typeface="Times New Roman" pitchFamily="122" charset="0"/>
            </a:endParaRPr>
          </a:p>
          <a:p>
            <a:pPr defTabSz="933450"/>
            <a:endParaRPr lang="en-US" sz="2800" dirty="0">
              <a:latin typeface="Times New Roman" pitchFamily="122" charset="0"/>
            </a:endParaRPr>
          </a:p>
          <a:p>
            <a:pPr defTabSz="933450"/>
            <a:r>
              <a:rPr lang="en-US" sz="2800" dirty="0" smtClean="0">
                <a:latin typeface="Times New Roman" pitchFamily="122" charset="0"/>
              </a:rPr>
              <a:t>The goal of the experimental portion of this project was to develop useful techniques for synthesizing small ProTa derived peptides to be used to evaluate the protein’s anti-HIV activity.  Specifically, three such peptides were created which addressed the issues associated with the creation of phosphorylated peptides in vitro as well as glutamimide formation as an unwanted side reaction during synthesis.</a:t>
            </a:r>
          </a:p>
          <a:p>
            <a:pPr defTabSz="933450"/>
            <a:endParaRPr lang="en-US" sz="2800" dirty="0" smtClean="0">
              <a:latin typeface="Times New Roman" pitchFamily="122" charset="0"/>
            </a:endParaRPr>
          </a:p>
          <a:p>
            <a:pPr defTabSz="933450"/>
            <a:r>
              <a:rPr lang="en-US" sz="2800" dirty="0" smtClean="0">
                <a:latin typeface="Times New Roman" pitchFamily="122" charset="0"/>
              </a:rPr>
              <a:t>The first two peptides dealt with the difficulty of creating peptides with bulky phosphorylated residues.  A ten residue amino acid chain corresponding to residues 81-90 in the human ProTa sequence (EAESATGKRA)  was first created with a phosphoserine at a 0.1 mmol scale. All reagents were in 0.4 mmol excess except for the phosphoserine which was used in 0.3 mmol excess to reduce wasted reagent. The difficulty of the phosphoserine coupling was circumvented by allowing the coupling times of the residue and the subsequent residue to be increased to 2 hours (from the usual 1 hour). The resultant peptide was purified via HPLC and then analyzed by mass spectrometry. It was found to be highly successful </a:t>
            </a:r>
            <a:r>
              <a:rPr lang="en-US" sz="2800" smtClean="0">
                <a:latin typeface="Times New Roman" pitchFamily="122" charset="0"/>
              </a:rPr>
              <a:t>with o </a:t>
            </a:r>
            <a:r>
              <a:rPr lang="en-US" sz="2800" dirty="0" smtClean="0">
                <a:latin typeface="Times New Roman" pitchFamily="122" charset="0"/>
              </a:rPr>
              <a:t>a small percentage of the product containing deletions. What’s more, the vast majority of the deletions that did occur were in residues other than the phosphoserine meaning that the conditions and extended coupling time used for that residue were adequate.</a:t>
            </a:r>
          </a:p>
          <a:p>
            <a:pPr defTabSz="933450"/>
            <a:endParaRPr lang="en-US" sz="2800" dirty="0" smtClean="0">
              <a:latin typeface="Times New Roman" pitchFamily="122" charset="0"/>
            </a:endParaRPr>
          </a:p>
          <a:p>
            <a:pPr defTabSz="933450"/>
            <a:r>
              <a:rPr lang="en-US" sz="2800" dirty="0" smtClean="0">
                <a:latin typeface="Times New Roman" pitchFamily="122" charset="0"/>
              </a:rPr>
              <a:t>The second phosphorylated peptide synthesized utilized the same sequence and conditions except that a phosphothreonine was used and not a phosphoserine. In the case of this peptide, both the conditions used and results obtained were the same meaning that extended coupling times again produced proper incorporation of the phosphorylated residue.</a:t>
            </a:r>
          </a:p>
          <a:p>
            <a:pPr defTabSz="933450"/>
            <a:endParaRPr lang="en-US" sz="2800" dirty="0" smtClean="0">
              <a:latin typeface="Times New Roman" pitchFamily="122" charset="0"/>
            </a:endParaRPr>
          </a:p>
          <a:p>
            <a:pPr defTabSz="933450"/>
            <a:r>
              <a:rPr lang="en-US" sz="2800" dirty="0" smtClean="0">
                <a:latin typeface="Times New Roman" pitchFamily="122" charset="0"/>
              </a:rPr>
              <a:t>The final peptide synthesized was derived from residues 66-75 of human ProTa (EEEGDGEEED) and was created to model techniques to evade cyclization and glutamimide formation during synthesis of larger peptide sequences. It utilized a benzyl ester protecting group  (Obzl) on the glutamate residues to prevent both synthetic as well as analytical problems attributable to negative charges. Additionally, this peptide used a nonconventional dimethoxybenzyl protected glycine at position 71 as a way to prevent the previously mentioned glutamimide formation. As before, a 0.4 mmol surplus of reagents was used for all residues except for the Fmoc-(Dmb)Gly-OH where a 0.3 mmol excess was used. The products were again purified and analyzed and found to contain a much smaller percentage of cyclized peptides compared to the non-Dmb protected product. </a:t>
            </a:r>
            <a:endParaRPr lang="en-US" sz="2800" dirty="0">
              <a:latin typeface="Times New Roman" pitchFamily="122" charset="0"/>
            </a:endParaRPr>
          </a:p>
        </p:txBody>
      </p:sp>
      <p:cxnSp>
        <p:nvCxnSpPr>
          <p:cNvPr id="43" name="Straight Connector 42"/>
          <p:cNvCxnSpPr/>
          <p:nvPr/>
        </p:nvCxnSpPr>
        <p:spPr bwMode="auto">
          <a:xfrm>
            <a:off x="15646400" y="6400800"/>
            <a:ext cx="12903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6" name="Straight Connector 45"/>
          <p:cNvCxnSpPr/>
          <p:nvPr/>
        </p:nvCxnSpPr>
        <p:spPr bwMode="auto">
          <a:xfrm rot="5400000">
            <a:off x="11023600" y="10998200"/>
            <a:ext cx="9220200" cy="25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 name="Straight Connector 48"/>
          <p:cNvCxnSpPr/>
          <p:nvPr/>
        </p:nvCxnSpPr>
        <p:spPr bwMode="auto">
          <a:xfrm rot="16200000" flipV="1">
            <a:off x="23952200" y="10998200"/>
            <a:ext cx="9220200" cy="25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Connector 57"/>
          <p:cNvCxnSpPr/>
          <p:nvPr/>
        </p:nvCxnSpPr>
        <p:spPr bwMode="auto">
          <a:xfrm rot="10800000">
            <a:off x="15621000" y="15621000"/>
            <a:ext cx="1295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aphicFrame>
        <p:nvGraphicFramePr>
          <p:cNvPr id="71" name="Object 70"/>
          <p:cNvGraphicFramePr>
            <a:graphicFrameLocks noChangeAspect="1"/>
          </p:cNvGraphicFramePr>
          <p:nvPr/>
        </p:nvGraphicFramePr>
        <p:xfrm>
          <a:off x="17297400" y="6858000"/>
          <a:ext cx="9901237" cy="8647113"/>
        </p:xfrm>
        <a:graphic>
          <a:graphicData uri="http://schemas.openxmlformats.org/presentationml/2006/ole">
            <mc:AlternateContent xmlns:mc="http://schemas.openxmlformats.org/markup-compatibility/2006">
              <mc:Choice xmlns:v="urn:schemas-microsoft-com:vml" Requires="v">
                <p:oleObj spid="_x0000_s1039" name="Document" r:id="rId6" imgW="7780058" imgH="6780411" progId="Word.Document.12">
                  <p:embed/>
                </p:oleObj>
              </mc:Choice>
              <mc:Fallback>
                <p:oleObj name="Document" r:id="rId6" imgW="7780058" imgH="6780411" progId="Word.Document.12">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297400" y="6858000"/>
                        <a:ext cx="9901237" cy="8647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5" name="Picture 74"/>
          <p:cNvPicPr/>
          <p:nvPr/>
        </p:nvPicPr>
        <p:blipFill>
          <a:blip r:embed="rId8" cstate="print"/>
          <a:stretch>
            <a:fillRect/>
          </a:stretch>
        </p:blipFill>
        <p:spPr bwMode="auto">
          <a:xfrm>
            <a:off x="15951199" y="18059401"/>
            <a:ext cx="5784980" cy="4914230"/>
          </a:xfrm>
          <a:prstGeom prst="rect">
            <a:avLst/>
          </a:prstGeom>
          <a:noFill/>
          <a:ln>
            <a:noFill/>
          </a:ln>
        </p:spPr>
      </p:pic>
      <p:sp>
        <p:nvSpPr>
          <p:cNvPr id="76" name="TextBox 75"/>
          <p:cNvSpPr txBox="1"/>
          <p:nvPr/>
        </p:nvSpPr>
        <p:spPr>
          <a:xfrm>
            <a:off x="17576800" y="16916401"/>
            <a:ext cx="3683000" cy="975652"/>
          </a:xfrm>
          <a:prstGeom prst="rect">
            <a:avLst/>
          </a:prstGeom>
          <a:noFill/>
        </p:spPr>
        <p:txBody>
          <a:bodyPr wrap="square" lIns="128016" tIns="64008" rIns="128016" bIns="64008" rtlCol="0">
            <a:spAutoFit/>
          </a:bodyPr>
          <a:lstStyle/>
          <a:p>
            <a:r>
              <a:rPr lang="en-US" sz="5500" b="1" dirty="0" smtClean="0">
                <a:solidFill>
                  <a:srgbClr val="7030A0"/>
                </a:solidFill>
                <a:latin typeface="Times New Roman" pitchFamily="18" charset="0"/>
                <a:cs typeface="Times New Roman" pitchFamily="18" charset="0"/>
              </a:rPr>
              <a:t>Figure 2</a:t>
            </a:r>
            <a:endParaRPr lang="en-US" sz="5500" b="1" dirty="0">
              <a:solidFill>
                <a:srgbClr val="7030A0"/>
              </a:solidFill>
              <a:latin typeface="Times New Roman" pitchFamily="18" charset="0"/>
              <a:cs typeface="Times New Roman" pitchFamily="18" charset="0"/>
            </a:endParaRPr>
          </a:p>
        </p:txBody>
      </p:sp>
      <p:sp>
        <p:nvSpPr>
          <p:cNvPr id="77" name="Rectangle 76"/>
          <p:cNvSpPr/>
          <p:nvPr/>
        </p:nvSpPr>
        <p:spPr bwMode="auto">
          <a:xfrm>
            <a:off x="15646400" y="16916400"/>
            <a:ext cx="6299200" cy="6172200"/>
          </a:xfrm>
          <a:prstGeom prst="rect">
            <a:avLst/>
          </a:prstGeom>
          <a:noFill/>
          <a:ln w="9525" cap="flat" cmpd="sng" algn="ctr">
            <a:solidFill>
              <a:schemeClr val="tx1"/>
            </a:solidFill>
            <a:prstDash val="solid"/>
            <a:round/>
            <a:headEnd type="none" w="med" len="med"/>
            <a:tailEnd type="none" w="med" len="med"/>
          </a:ln>
          <a:effectLst/>
        </p:spPr>
        <p:txBody>
          <a:bodyPr vert="horz" wrap="square" lIns="128016" tIns="64008" rIns="128016" bIns="64008" numCol="1" rtlCol="0" anchor="t" anchorCtr="0" compatLnSpc="1">
            <a:prstTxWarp prst="textNoShape">
              <a:avLst/>
            </a:prstTxWarp>
          </a:bodyPr>
          <a:lstStyle/>
          <a:p>
            <a:pPr defTabSz="1280160"/>
            <a:endParaRPr lang="en-US" sz="3400" dirty="0" smtClean="0"/>
          </a:p>
        </p:txBody>
      </p:sp>
      <p:sp>
        <p:nvSpPr>
          <p:cNvPr id="78" name="Rectangle 77"/>
          <p:cNvSpPr/>
          <p:nvPr/>
        </p:nvSpPr>
        <p:spPr bwMode="auto">
          <a:xfrm>
            <a:off x="20929601" y="22631400"/>
            <a:ext cx="385665" cy="22860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128016" tIns="64008" rIns="128016" bIns="64008" numCol="1" rtlCol="0" anchor="t" anchorCtr="0" compatLnSpc="1">
            <a:prstTxWarp prst="textNoShape">
              <a:avLst/>
            </a:prstTxWarp>
          </a:bodyPr>
          <a:lstStyle/>
          <a:p>
            <a:pPr defTabSz="1280160"/>
            <a:endParaRPr lang="en-US" sz="3400" dirty="0" smtClean="0">
              <a:solidFill>
                <a:schemeClr val="tx1"/>
              </a:solidFill>
              <a:latin typeface="Arial" charset="0"/>
              <a:ea typeface="ＭＳ Ｐゴシック" pitchFamily="122" charset="-128"/>
            </a:endParaRPr>
          </a:p>
        </p:txBody>
      </p:sp>
      <p:sp>
        <p:nvSpPr>
          <p:cNvPr id="34" name="TextBox 33"/>
          <p:cNvSpPr txBox="1"/>
          <p:nvPr/>
        </p:nvSpPr>
        <p:spPr>
          <a:xfrm>
            <a:off x="24079200" y="16916401"/>
            <a:ext cx="3581399" cy="975652"/>
          </a:xfrm>
          <a:prstGeom prst="rect">
            <a:avLst/>
          </a:prstGeom>
          <a:noFill/>
        </p:spPr>
        <p:txBody>
          <a:bodyPr wrap="square" lIns="128016" tIns="64008" rIns="128016" bIns="64008" rtlCol="0">
            <a:spAutoFit/>
          </a:bodyPr>
          <a:lstStyle/>
          <a:p>
            <a:r>
              <a:rPr lang="en-US" sz="5500" b="1" dirty="0" smtClean="0">
                <a:solidFill>
                  <a:srgbClr val="7030A0"/>
                </a:solidFill>
                <a:latin typeface="Times New Roman" pitchFamily="18" charset="0"/>
                <a:cs typeface="Times New Roman" pitchFamily="18" charset="0"/>
              </a:rPr>
              <a:t>Figure 3</a:t>
            </a:r>
            <a:endParaRPr lang="en-US" sz="5500" b="1" dirty="0">
              <a:solidFill>
                <a:srgbClr val="7030A0"/>
              </a:solidFill>
              <a:latin typeface="Times New Roman" pitchFamily="18" charset="0"/>
              <a:cs typeface="Times New Roman" pitchFamily="18" charset="0"/>
            </a:endParaRPr>
          </a:p>
        </p:txBody>
      </p:sp>
      <p:sp>
        <p:nvSpPr>
          <p:cNvPr id="35" name="Rectangle 34"/>
          <p:cNvSpPr/>
          <p:nvPr/>
        </p:nvSpPr>
        <p:spPr bwMode="auto">
          <a:xfrm>
            <a:off x="22250400" y="16916400"/>
            <a:ext cx="6299200" cy="6172200"/>
          </a:xfrm>
          <a:prstGeom prst="rect">
            <a:avLst/>
          </a:prstGeom>
          <a:noFill/>
          <a:ln w="9525" cap="flat" cmpd="sng" algn="ctr">
            <a:solidFill>
              <a:schemeClr val="tx1"/>
            </a:solidFill>
            <a:prstDash val="solid"/>
            <a:round/>
            <a:headEnd type="none" w="med" len="med"/>
            <a:tailEnd type="none" w="med" len="med"/>
          </a:ln>
          <a:effectLst/>
        </p:spPr>
        <p:txBody>
          <a:bodyPr vert="horz" wrap="square" lIns="128016" tIns="64008" rIns="128016" bIns="64008" numCol="1" rtlCol="0" anchor="t" anchorCtr="0" compatLnSpc="1">
            <a:prstTxWarp prst="textNoShape">
              <a:avLst/>
            </a:prstTxWarp>
          </a:bodyPr>
          <a:lstStyle/>
          <a:p>
            <a:pPr defTabSz="1280160"/>
            <a:endParaRPr lang="en-US" sz="3400" dirty="0" smtClean="0"/>
          </a:p>
        </p:txBody>
      </p:sp>
      <p:pic>
        <p:nvPicPr>
          <p:cNvPr id="37" name="Picture 36"/>
          <p:cNvPicPr/>
          <p:nvPr/>
        </p:nvPicPr>
        <p:blipFill>
          <a:blip r:embed="rId9" cstate="print"/>
          <a:stretch>
            <a:fillRect/>
          </a:stretch>
        </p:blipFill>
        <p:spPr bwMode="auto">
          <a:xfrm>
            <a:off x="22401763" y="17997228"/>
            <a:ext cx="5944637" cy="4810644"/>
          </a:xfrm>
          <a:prstGeom prst="rect">
            <a:avLst/>
          </a:prstGeom>
          <a:noFill/>
          <a:ln w="9525">
            <a:noFill/>
            <a:miter lim="800000"/>
            <a:headEnd/>
            <a:tailEnd/>
          </a:ln>
        </p:spPr>
      </p:pic>
      <p:sp>
        <p:nvSpPr>
          <p:cNvPr id="42" name="Text Box 38"/>
          <p:cNvSpPr txBox="1">
            <a:spLocks noChangeArrowheads="1"/>
          </p:cNvSpPr>
          <p:nvPr/>
        </p:nvSpPr>
        <p:spPr bwMode="auto">
          <a:xfrm>
            <a:off x="15646400" y="23088601"/>
            <a:ext cx="6299200" cy="914096"/>
          </a:xfrm>
          <a:prstGeom prst="rect">
            <a:avLst/>
          </a:prstGeom>
          <a:noFill/>
          <a:ln w="9525">
            <a:noFill/>
            <a:miter lim="800000"/>
            <a:headEnd/>
            <a:tailEnd/>
          </a:ln>
        </p:spPr>
        <p:txBody>
          <a:bodyPr wrap="square" lIns="128016" tIns="64008" rIns="128016" bIns="64008">
            <a:spAutoFit/>
          </a:bodyPr>
          <a:lstStyle/>
          <a:p>
            <a:pPr>
              <a:spcBef>
                <a:spcPct val="60000"/>
              </a:spcBef>
            </a:pPr>
            <a:r>
              <a:rPr lang="en-US" sz="1700" b="1" dirty="0" smtClean="0">
                <a:latin typeface="Times New Roman" pitchFamily="122" charset="0"/>
              </a:rPr>
              <a:t>This figure shows a human karyogram with the various locations of ProTa replicates marked by arrows. The most highly expressed replicate is marked by a rectangle.</a:t>
            </a:r>
            <a:r>
              <a:rPr lang="en-US" sz="1700" b="1" baseline="30000" dirty="0" smtClean="0">
                <a:latin typeface="Times New Roman" pitchFamily="122" charset="0"/>
              </a:rPr>
              <a:t>15</a:t>
            </a:r>
            <a:r>
              <a:rPr lang="en-US" sz="1700" b="1" dirty="0" smtClean="0">
                <a:latin typeface="Times New Roman" pitchFamily="122" charset="0"/>
              </a:rPr>
              <a:t> </a:t>
            </a:r>
            <a:endParaRPr lang="en-US" sz="1700" dirty="0">
              <a:latin typeface="Times New Roman" pitchFamily="122" charset="0"/>
            </a:endParaRPr>
          </a:p>
        </p:txBody>
      </p:sp>
      <p:sp>
        <p:nvSpPr>
          <p:cNvPr id="44" name="Text Box 38"/>
          <p:cNvSpPr txBox="1">
            <a:spLocks noChangeArrowheads="1"/>
          </p:cNvSpPr>
          <p:nvPr/>
        </p:nvSpPr>
        <p:spPr bwMode="auto">
          <a:xfrm>
            <a:off x="22250400" y="23088601"/>
            <a:ext cx="6299200" cy="914096"/>
          </a:xfrm>
          <a:prstGeom prst="rect">
            <a:avLst/>
          </a:prstGeom>
          <a:noFill/>
          <a:ln w="9525">
            <a:noFill/>
            <a:miter lim="800000"/>
            <a:headEnd/>
            <a:tailEnd/>
          </a:ln>
        </p:spPr>
        <p:txBody>
          <a:bodyPr wrap="square" lIns="128016" tIns="64008" rIns="128016" bIns="64008">
            <a:spAutoFit/>
          </a:bodyPr>
          <a:lstStyle/>
          <a:p>
            <a:pPr>
              <a:spcBef>
                <a:spcPct val="60000"/>
              </a:spcBef>
            </a:pPr>
            <a:r>
              <a:rPr lang="en-US" sz="1700" b="1" dirty="0" smtClean="0">
                <a:latin typeface="Times New Roman" pitchFamily="122" charset="0"/>
              </a:rPr>
              <a:t>This figure shows a chimpanzee karyogram with the various locations of ProTa replicates marked by arrows. The most highly expressed replicate is marked by a rectangle.</a:t>
            </a:r>
            <a:r>
              <a:rPr lang="en-US" sz="1700" b="1" baseline="30000" dirty="0" smtClean="0">
                <a:latin typeface="Times New Roman" pitchFamily="122" charset="0"/>
              </a:rPr>
              <a:t>16</a:t>
            </a:r>
            <a:endParaRPr lang="en-US" sz="1700" dirty="0">
              <a:latin typeface="Times New Roman" pitchFamily="122"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2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2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1488</TotalTime>
  <Words>1414</Words>
  <Application>Microsoft Office PowerPoint</Application>
  <PresentationFormat>Custom</PresentationFormat>
  <Paragraphs>79</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Blank Presentation</vt:lpstr>
      <vt:lpstr>Document</vt:lpstr>
      <vt:lpstr>PowerPoint Presentation</vt:lpstr>
    </vt:vector>
  </TitlesOfParts>
  <Company>East Carolina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Laurie Godwin User</dc:creator>
  <cp:lastModifiedBy>Coonin, Bryna</cp:lastModifiedBy>
  <cp:revision>164</cp:revision>
  <dcterms:created xsi:type="dcterms:W3CDTF">2006-03-29T20:53:35Z</dcterms:created>
  <dcterms:modified xsi:type="dcterms:W3CDTF">2011-07-27T13:46:26Z</dcterms:modified>
</cp:coreProperties>
</file>